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8"/>
  </p:notesMasterIdLst>
  <p:handoutMasterIdLst>
    <p:handoutMasterId r:id="rId29"/>
  </p:handoutMasterIdLst>
  <p:sldIdLst>
    <p:sldId id="284" r:id="rId5"/>
    <p:sldId id="283" r:id="rId6"/>
    <p:sldId id="279" r:id="rId7"/>
    <p:sldId id="263" r:id="rId8"/>
    <p:sldId id="280" r:id="rId9"/>
    <p:sldId id="291" r:id="rId10"/>
    <p:sldId id="276" r:id="rId11"/>
    <p:sldId id="259" r:id="rId12"/>
    <p:sldId id="293" r:id="rId13"/>
    <p:sldId id="294" r:id="rId14"/>
    <p:sldId id="295" r:id="rId15"/>
    <p:sldId id="265" r:id="rId16"/>
    <p:sldId id="281" r:id="rId17"/>
    <p:sldId id="266" r:id="rId18"/>
    <p:sldId id="285" r:id="rId19"/>
    <p:sldId id="286" r:id="rId20"/>
    <p:sldId id="287" r:id="rId21"/>
    <p:sldId id="288" r:id="rId22"/>
    <p:sldId id="289" r:id="rId23"/>
    <p:sldId id="290" r:id="rId24"/>
    <p:sldId id="270" r:id="rId25"/>
    <p:sldId id="296"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357" autoAdjust="0"/>
  </p:normalViewPr>
  <p:slideViewPr>
    <p:cSldViewPr snapToGrid="0">
      <p:cViewPr varScale="1">
        <p:scale>
          <a:sx n="106" d="100"/>
          <a:sy n="106" d="100"/>
        </p:scale>
        <p:origin x="792" y="108"/>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04873E-34D9-4011-B823-45C4AD2A9FC6}" type="doc">
      <dgm:prSet loTypeId="urn:microsoft.com/office/officeart/2017/3/layout/HorizontalPathTimeline" loCatId="other" qsTypeId="urn:microsoft.com/office/officeart/2005/8/quickstyle/simple1" qsCatId="simple" csTypeId="urn:microsoft.com/office/officeart/2005/8/colors/accent5_2" csCatId="accent5" phldr="1"/>
      <dgm:spPr/>
      <dgm:t>
        <a:bodyPr/>
        <a:lstStyle/>
        <a:p>
          <a:endParaRPr lang="en-US"/>
        </a:p>
      </dgm:t>
    </dgm:pt>
    <dgm:pt modelId="{D0C06EB0-D7EF-45E3-95AD-C3986984C27E}">
      <dgm:prSet phldrT="[Text]" phldr="0"/>
      <dgm:spPr/>
      <dgm:t>
        <a:bodyPr/>
        <a:lstStyle/>
        <a:p>
          <a:pPr>
            <a:defRPr b="1"/>
          </a:pPr>
          <a:r>
            <a:rPr lang="en-US" dirty="0">
              <a:latin typeface="Arial" panose="020B0604020202020204" pitchFamily="34" charset="0"/>
              <a:cs typeface="Arial" panose="020B0604020202020204" pitchFamily="34" charset="0"/>
            </a:rPr>
            <a:t>Current state of Tribes</a:t>
          </a:r>
        </a:p>
      </dgm:t>
    </dgm:pt>
    <dgm:pt modelId="{0BB155BD-DA20-44C2-8CB4-CB3D3770A527}" type="parTrans" cxnId="{97993EA3-CE7B-4009-B7CE-BFB111FBE521}">
      <dgm:prSet/>
      <dgm:spPr/>
      <dgm:t>
        <a:bodyPr/>
        <a:lstStyle/>
        <a:p>
          <a:endParaRPr lang="en-US"/>
        </a:p>
      </dgm:t>
    </dgm:pt>
    <dgm:pt modelId="{6F918279-79F1-4A08-BB84-2DE055676D74}" type="sibTrans" cxnId="{97993EA3-CE7B-4009-B7CE-BFB111FBE521}">
      <dgm:prSet/>
      <dgm:spPr/>
      <dgm:t>
        <a:bodyPr/>
        <a:lstStyle/>
        <a:p>
          <a:endParaRPr lang="en-US"/>
        </a:p>
      </dgm:t>
    </dgm:pt>
    <dgm:pt modelId="{4E599684-CBE7-4BF6-B041-7B59A5AE3CF2}">
      <dgm:prSet phldrT="[Text]" custT="1"/>
      <dgm:spPr/>
      <dgm:t>
        <a:bodyPr/>
        <a:lstStyle/>
        <a:p>
          <a:r>
            <a:rPr lang="en-US" sz="1200" b="0" i="0" u="none" dirty="0">
              <a:latin typeface="Arial" panose="020B0604020202020204" pitchFamily="34" charset="0"/>
              <a:cs typeface="Arial" panose="020B0604020202020204" pitchFamily="34" charset="0"/>
            </a:rPr>
            <a:t>How are we doing in comparison to our goal?</a:t>
          </a:r>
          <a:endParaRPr lang="en-US" sz="1200" dirty="0">
            <a:latin typeface="Arial" panose="020B0604020202020204" pitchFamily="34" charset="0"/>
            <a:cs typeface="Arial" panose="020B0604020202020204" pitchFamily="34" charset="0"/>
          </a:endParaRPr>
        </a:p>
      </dgm:t>
    </dgm:pt>
    <dgm:pt modelId="{A8AAC60B-A805-4BF6-9EA5-E87AC2902868}" type="parTrans" cxnId="{841D665D-B707-471F-BD09-964D3951145A}">
      <dgm:prSet/>
      <dgm:spPr/>
      <dgm:t>
        <a:bodyPr/>
        <a:lstStyle/>
        <a:p>
          <a:endParaRPr lang="en-US"/>
        </a:p>
      </dgm:t>
    </dgm:pt>
    <dgm:pt modelId="{BF909935-A6E2-4FB3-A57D-3F1AE3109B2D}" type="sibTrans" cxnId="{841D665D-B707-471F-BD09-964D3951145A}">
      <dgm:prSet/>
      <dgm:spPr/>
      <dgm:t>
        <a:bodyPr/>
        <a:lstStyle/>
        <a:p>
          <a:endParaRPr lang="en-US"/>
        </a:p>
      </dgm:t>
    </dgm:pt>
    <dgm:pt modelId="{4B3BEF5E-080D-4FEE-B522-70B46FFD0660}">
      <dgm:prSet phldrT="[Text]" phldr="0"/>
      <dgm:spPr/>
      <dgm:t>
        <a:bodyPr/>
        <a:lstStyle/>
        <a:p>
          <a:pPr>
            <a:defRPr b="1"/>
          </a:pPr>
          <a:r>
            <a:rPr lang="en-US" dirty="0">
              <a:latin typeface="Arial" panose="020B0604020202020204" pitchFamily="34" charset="0"/>
              <a:cs typeface="Arial" panose="020B0604020202020204" pitchFamily="34" charset="0"/>
            </a:rPr>
            <a:t>Immediate Tribal Citizen Needs</a:t>
          </a:r>
        </a:p>
      </dgm:t>
    </dgm:pt>
    <dgm:pt modelId="{06017295-6984-41E0-8693-8EB293EF8566}" type="parTrans" cxnId="{9A613993-1976-4C90-B719-959774EC46C8}">
      <dgm:prSet/>
      <dgm:spPr/>
      <dgm:t>
        <a:bodyPr/>
        <a:lstStyle/>
        <a:p>
          <a:endParaRPr lang="en-US"/>
        </a:p>
      </dgm:t>
    </dgm:pt>
    <dgm:pt modelId="{39F905D4-BCDD-42A3-91CF-0746D3124C5E}" type="sibTrans" cxnId="{9A613993-1976-4C90-B719-959774EC46C8}">
      <dgm:prSet/>
      <dgm:spPr/>
      <dgm:t>
        <a:bodyPr/>
        <a:lstStyle/>
        <a:p>
          <a:endParaRPr lang="en-US"/>
        </a:p>
      </dgm:t>
    </dgm:pt>
    <dgm:pt modelId="{DB8AF9DD-B1C3-4C20-BD21-C6C7FF671A92}">
      <dgm:prSet phldrT="[Text]" custT="1"/>
      <dgm:spPr/>
      <dgm:t>
        <a:bodyPr/>
        <a:lstStyle/>
        <a:p>
          <a:r>
            <a:rPr lang="en-US" sz="1200" dirty="0">
              <a:latin typeface="Arial" panose="020B0604020202020204" pitchFamily="34" charset="0"/>
              <a:cs typeface="Arial" panose="020B0604020202020204" pitchFamily="34" charset="0"/>
            </a:rPr>
            <a:t>Where do we start?  Where should the focus be?</a:t>
          </a:r>
        </a:p>
      </dgm:t>
    </dgm:pt>
    <dgm:pt modelId="{DF70DEA5-E7DD-4AA9-B1CC-992432C16744}" type="parTrans" cxnId="{D6373D48-D8B0-4539-A4A4-81DB907C07C1}">
      <dgm:prSet/>
      <dgm:spPr/>
      <dgm:t>
        <a:bodyPr/>
        <a:lstStyle/>
        <a:p>
          <a:endParaRPr lang="en-US"/>
        </a:p>
      </dgm:t>
    </dgm:pt>
    <dgm:pt modelId="{428A9B80-64FA-44ED-87FF-F7A0D539842F}" type="sibTrans" cxnId="{D6373D48-D8B0-4539-A4A4-81DB907C07C1}">
      <dgm:prSet/>
      <dgm:spPr/>
      <dgm:t>
        <a:bodyPr/>
        <a:lstStyle/>
        <a:p>
          <a:endParaRPr lang="en-US"/>
        </a:p>
      </dgm:t>
    </dgm:pt>
    <dgm:pt modelId="{406B4493-A90D-40A8-B02D-BA06CB04BF3C}">
      <dgm:prSet phldrT="[Text]" phldr="0"/>
      <dgm:spPr/>
      <dgm:t>
        <a:bodyPr/>
        <a:lstStyle/>
        <a:p>
          <a:pPr>
            <a:defRPr b="1"/>
          </a:pPr>
          <a:r>
            <a:rPr lang="en-US" dirty="0">
              <a:latin typeface="Arial" panose="020B0604020202020204" pitchFamily="34" charset="0"/>
              <a:cs typeface="Arial" panose="020B0604020202020204" pitchFamily="34" charset="0"/>
            </a:rPr>
            <a:t>Front-Line Development</a:t>
          </a:r>
        </a:p>
      </dgm:t>
    </dgm:pt>
    <dgm:pt modelId="{2E2A0F75-F224-4A80-ACB5-1C4956E37E23}" type="parTrans" cxnId="{F712E336-0730-4454-AAED-A8EC704ECFC8}">
      <dgm:prSet/>
      <dgm:spPr/>
      <dgm:t>
        <a:bodyPr/>
        <a:lstStyle/>
        <a:p>
          <a:endParaRPr lang="en-US"/>
        </a:p>
      </dgm:t>
    </dgm:pt>
    <dgm:pt modelId="{B6B5896F-38E7-450F-A826-9964A8F0DE0E}" type="sibTrans" cxnId="{F712E336-0730-4454-AAED-A8EC704ECFC8}">
      <dgm:prSet/>
      <dgm:spPr/>
      <dgm:t>
        <a:bodyPr/>
        <a:lstStyle/>
        <a:p>
          <a:endParaRPr lang="en-US"/>
        </a:p>
      </dgm:t>
    </dgm:pt>
    <dgm:pt modelId="{20D34FCC-0F35-496C-B2E7-3FBCA3E29C37}">
      <dgm:prSet phldrT="[Text]" custT="1"/>
      <dgm:spPr/>
      <dgm:t>
        <a:bodyPr/>
        <a:lstStyle/>
        <a:p>
          <a:r>
            <a:rPr lang="en-US" sz="1200" b="0" i="0" u="none" dirty="0">
              <a:latin typeface="Arial" panose="020B0604020202020204" pitchFamily="34" charset="0"/>
              <a:cs typeface="Arial" panose="020B0604020202020204" pitchFamily="34" charset="0"/>
            </a:rPr>
            <a:t>Why is it important to invest in our front-line leadership</a:t>
          </a:r>
          <a:endParaRPr lang="en-US" sz="1200" dirty="0">
            <a:latin typeface="Arial" panose="020B0604020202020204" pitchFamily="34" charset="0"/>
            <a:cs typeface="Arial" panose="020B0604020202020204" pitchFamily="34" charset="0"/>
          </a:endParaRPr>
        </a:p>
      </dgm:t>
    </dgm:pt>
    <dgm:pt modelId="{CE74B72C-B89D-46FE-831F-2D7619996546}" type="parTrans" cxnId="{8F51CEF3-D7F7-4496-8E39-A74D3407581F}">
      <dgm:prSet/>
      <dgm:spPr/>
      <dgm:t>
        <a:bodyPr/>
        <a:lstStyle/>
        <a:p>
          <a:endParaRPr lang="en-US"/>
        </a:p>
      </dgm:t>
    </dgm:pt>
    <dgm:pt modelId="{927D4900-D936-4E0F-AEA8-71096C4E0FED}" type="sibTrans" cxnId="{8F51CEF3-D7F7-4496-8E39-A74D3407581F}">
      <dgm:prSet/>
      <dgm:spPr/>
      <dgm:t>
        <a:bodyPr/>
        <a:lstStyle/>
        <a:p>
          <a:endParaRPr lang="en-US"/>
        </a:p>
      </dgm:t>
    </dgm:pt>
    <dgm:pt modelId="{71A30621-5A5F-43B0-84EC-C33507890165}">
      <dgm:prSet phldrT="[Text]" phldr="0"/>
      <dgm:spPr/>
      <dgm:t>
        <a:bodyPr/>
        <a:lstStyle/>
        <a:p>
          <a:pPr>
            <a:defRPr b="1"/>
          </a:pPr>
          <a:r>
            <a:rPr lang="en-US" dirty="0">
              <a:latin typeface="Arial" panose="020B0604020202020204" pitchFamily="34" charset="0"/>
              <a:cs typeface="Arial" panose="020B0604020202020204" pitchFamily="34" charset="0"/>
            </a:rPr>
            <a:t>Develop Change Readiness</a:t>
          </a:r>
        </a:p>
      </dgm:t>
    </dgm:pt>
    <dgm:pt modelId="{F93F53F9-4EA9-4B69-AEBB-EC08A304AE3E}" type="parTrans" cxnId="{1802D984-EB76-4C48-AC3B-94BA8DFE0C3F}">
      <dgm:prSet/>
      <dgm:spPr/>
      <dgm:t>
        <a:bodyPr/>
        <a:lstStyle/>
        <a:p>
          <a:endParaRPr lang="en-US"/>
        </a:p>
      </dgm:t>
    </dgm:pt>
    <dgm:pt modelId="{BC9647A5-897E-4509-8E60-0A1FA7E561EE}" type="sibTrans" cxnId="{1802D984-EB76-4C48-AC3B-94BA8DFE0C3F}">
      <dgm:prSet/>
      <dgm:spPr/>
      <dgm:t>
        <a:bodyPr/>
        <a:lstStyle/>
        <a:p>
          <a:endParaRPr lang="en-US"/>
        </a:p>
      </dgm:t>
    </dgm:pt>
    <dgm:pt modelId="{09823A41-36EE-4ED8-8E4C-1FC3E9B9DA38}">
      <dgm:prSet phldrT="[Text]" phldr="0" custT="1"/>
      <dgm:spPr/>
      <dgm:t>
        <a:bodyPr/>
        <a:lstStyle/>
        <a:p>
          <a:r>
            <a:rPr lang="en-US" sz="1200" b="0" i="0" u="none" dirty="0">
              <a:latin typeface="Arial" panose="020B0604020202020204" pitchFamily="34" charset="0"/>
              <a:cs typeface="Arial" panose="020B0604020202020204" pitchFamily="34" charset="0"/>
            </a:rPr>
            <a:t>We need to be in the mindset of positive change.</a:t>
          </a:r>
          <a:endParaRPr lang="en-US" sz="1200" dirty="0">
            <a:latin typeface="Arial" panose="020B0604020202020204" pitchFamily="34" charset="0"/>
            <a:cs typeface="Arial" panose="020B0604020202020204" pitchFamily="34" charset="0"/>
          </a:endParaRPr>
        </a:p>
      </dgm:t>
    </dgm:pt>
    <dgm:pt modelId="{F244D039-067D-4FE3-9A79-1977435DEDCA}" type="parTrans" cxnId="{4123380D-BF06-47D5-BB37-27F94B9CD2B5}">
      <dgm:prSet/>
      <dgm:spPr/>
      <dgm:t>
        <a:bodyPr/>
        <a:lstStyle/>
        <a:p>
          <a:endParaRPr lang="en-US"/>
        </a:p>
      </dgm:t>
    </dgm:pt>
    <dgm:pt modelId="{8919468E-A735-45AD-9C8C-4DD1ED80DA14}" type="sibTrans" cxnId="{4123380D-BF06-47D5-BB37-27F94B9CD2B5}">
      <dgm:prSet/>
      <dgm:spPr/>
      <dgm:t>
        <a:bodyPr/>
        <a:lstStyle/>
        <a:p>
          <a:endParaRPr lang="en-US"/>
        </a:p>
      </dgm:t>
    </dgm:pt>
    <dgm:pt modelId="{4971AC50-A88E-4E33-87F8-FCEAC805564B}">
      <dgm:prSet phldrT="[Text]" phldr="0"/>
      <dgm:spPr/>
      <dgm:t>
        <a:bodyPr/>
        <a:lstStyle/>
        <a:p>
          <a:pPr>
            <a:defRPr b="1"/>
          </a:pPr>
          <a:r>
            <a:rPr lang="en-US" dirty="0">
              <a:latin typeface="Arial" panose="020B0604020202020204" pitchFamily="34" charset="0"/>
              <a:cs typeface="Arial" panose="020B0604020202020204" pitchFamily="34" charset="0"/>
            </a:rPr>
            <a:t>Where does your organization start?</a:t>
          </a:r>
        </a:p>
      </dgm:t>
    </dgm:pt>
    <dgm:pt modelId="{C9196550-5E95-4357-8451-1D9A3E9B9887}" type="parTrans" cxnId="{D3F6A62A-6459-4BFC-82C1-B194A64DAEF0}">
      <dgm:prSet/>
      <dgm:spPr/>
      <dgm:t>
        <a:bodyPr/>
        <a:lstStyle/>
        <a:p>
          <a:endParaRPr lang="en-US"/>
        </a:p>
      </dgm:t>
    </dgm:pt>
    <dgm:pt modelId="{5851B56B-AA5B-4350-B325-A26109F66599}" type="sibTrans" cxnId="{D3F6A62A-6459-4BFC-82C1-B194A64DAEF0}">
      <dgm:prSet/>
      <dgm:spPr/>
      <dgm:t>
        <a:bodyPr/>
        <a:lstStyle/>
        <a:p>
          <a:endParaRPr lang="en-US"/>
        </a:p>
      </dgm:t>
    </dgm:pt>
    <dgm:pt modelId="{B70A8EE9-B04A-475F-A55E-C7EC9716492A}">
      <dgm:prSet custT="1"/>
      <dgm:spPr/>
      <dgm:t>
        <a:bodyPr/>
        <a:lstStyle/>
        <a:p>
          <a:r>
            <a:rPr lang="en-US" sz="1200" dirty="0">
              <a:latin typeface="Arial" panose="020B0604020202020204" pitchFamily="34" charset="0"/>
              <a:cs typeface="Arial" panose="020B0604020202020204" pitchFamily="34" charset="0"/>
            </a:rPr>
            <a:t>What are the first steps?</a:t>
          </a:r>
        </a:p>
      </dgm:t>
    </dgm:pt>
    <dgm:pt modelId="{827B8979-53B0-4D04-AFD4-E95ECE158F29}" type="parTrans" cxnId="{974143E5-F97B-46EC-BF8B-1BE68E1266DC}">
      <dgm:prSet/>
      <dgm:spPr/>
      <dgm:t>
        <a:bodyPr/>
        <a:lstStyle/>
        <a:p>
          <a:endParaRPr lang="en-US"/>
        </a:p>
      </dgm:t>
    </dgm:pt>
    <dgm:pt modelId="{EF80220B-B1BA-4812-A85D-99163E525C87}" type="sibTrans" cxnId="{974143E5-F97B-46EC-BF8B-1BE68E1266DC}">
      <dgm:prSet/>
      <dgm:spPr/>
      <dgm:t>
        <a:bodyPr/>
        <a:lstStyle/>
        <a:p>
          <a:endParaRPr lang="en-US"/>
        </a:p>
      </dgm:t>
    </dgm:pt>
    <dgm:pt modelId="{932CA750-36C5-4FBB-923A-29DF7B5A91E5}" type="pres">
      <dgm:prSet presAssocID="{E604873E-34D9-4011-B823-45C4AD2A9FC6}" presName="root" presStyleCnt="0">
        <dgm:presLayoutVars>
          <dgm:chMax/>
          <dgm:chPref/>
          <dgm:animLvl val="lvl"/>
        </dgm:presLayoutVars>
      </dgm:prSet>
      <dgm:spPr/>
    </dgm:pt>
    <dgm:pt modelId="{C5D1BC48-B762-488E-BF7E-9CDA82DFACEE}" type="pres">
      <dgm:prSet presAssocID="{E604873E-34D9-4011-B823-45C4AD2A9FC6}" presName="divider" presStyleLbl="node1" presStyleIdx="0" presStyleCnt="1"/>
      <dgm:spPr>
        <a:solidFill>
          <a:srgbClr val="FF0000"/>
        </a:solidFill>
      </dgm:spPr>
    </dgm:pt>
    <dgm:pt modelId="{03618986-EF2F-440D-8403-283058C2987B}" type="pres">
      <dgm:prSet presAssocID="{E604873E-34D9-4011-B823-45C4AD2A9FC6}" presName="nodes" presStyleCnt="0">
        <dgm:presLayoutVars>
          <dgm:chMax/>
          <dgm:chPref/>
          <dgm:animLvl val="lvl"/>
        </dgm:presLayoutVars>
      </dgm:prSet>
      <dgm:spPr/>
    </dgm:pt>
    <dgm:pt modelId="{3B7C76B3-9A15-41E9-ABC3-698AB66EEDEB}" type="pres">
      <dgm:prSet presAssocID="{D0C06EB0-D7EF-45E3-95AD-C3986984C27E}" presName="composite" presStyleCnt="0"/>
      <dgm:spPr/>
    </dgm:pt>
    <dgm:pt modelId="{0A2DB98E-12CB-44AC-A271-FA81A963AC9D}" type="pres">
      <dgm:prSet presAssocID="{D0C06EB0-D7EF-45E3-95AD-C3986984C27E}" presName="L1TextContainer" presStyleLbl="revTx" presStyleIdx="0" presStyleCnt="5">
        <dgm:presLayoutVars>
          <dgm:chMax val="1"/>
          <dgm:chPref val="1"/>
          <dgm:bulletEnabled val="1"/>
        </dgm:presLayoutVars>
      </dgm:prSet>
      <dgm:spPr/>
    </dgm:pt>
    <dgm:pt modelId="{27709FD2-3216-4BCF-9F74-FD4CEFA3A9ED}" type="pres">
      <dgm:prSet presAssocID="{D0C06EB0-D7EF-45E3-95AD-C3986984C27E}" presName="L2TextContainerWrapper" presStyleCnt="0">
        <dgm:presLayoutVars>
          <dgm:chMax val="0"/>
          <dgm:chPref val="0"/>
          <dgm:bulletEnabled val="1"/>
        </dgm:presLayoutVars>
      </dgm:prSet>
      <dgm:spPr/>
    </dgm:pt>
    <dgm:pt modelId="{CD7A980D-5441-4C5A-B155-C2A021C3D0DD}" type="pres">
      <dgm:prSet presAssocID="{D0C06EB0-D7EF-45E3-95AD-C3986984C27E}" presName="L2TextContainer" presStyleLbl="bgAccFollowNode1" presStyleIdx="0" presStyleCnt="5"/>
      <dgm:spPr/>
    </dgm:pt>
    <dgm:pt modelId="{EC43CE52-5C8B-407E-A382-D1268E523743}" type="pres">
      <dgm:prSet presAssocID="{D0C06EB0-D7EF-45E3-95AD-C3986984C27E}" presName="FlexibleEmptyPlaceHolder" presStyleCnt="0"/>
      <dgm:spPr/>
    </dgm:pt>
    <dgm:pt modelId="{87C15291-AEBC-4F1E-BB11-F23971968E4A}" type="pres">
      <dgm:prSet presAssocID="{D0C06EB0-D7EF-45E3-95AD-C3986984C27E}" presName="ConnectLine" presStyleLbl="alignNode1" presStyleIdx="0"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E6C086A-07A1-49AA-A5A9-2A0B949C7E99}" type="pres">
      <dgm:prSet presAssocID="{D0C06EB0-D7EF-45E3-95AD-C3986984C27E}" presName="ConnectorPoint" presStyleLbl="fgAcc1" presStyleIdx="0" presStyleCnt="5"/>
      <dgm:spPr>
        <a:solidFill>
          <a:schemeClr val="lt1">
            <a:alpha val="90000"/>
            <a:hueOff val="0"/>
            <a:satOff val="0"/>
            <a:lumOff val="0"/>
            <a:alphaOff val="0"/>
          </a:schemeClr>
        </a:solidFill>
        <a:ln w="12700" cap="flat" cmpd="sng" algn="ctr">
          <a:noFill/>
          <a:prstDash val="solid"/>
          <a:miter lim="800000"/>
        </a:ln>
        <a:effectLst/>
      </dgm:spPr>
    </dgm:pt>
    <dgm:pt modelId="{CCF0635D-7E1B-4FF0-B23E-6E3FFAF0187C}" type="pres">
      <dgm:prSet presAssocID="{D0C06EB0-D7EF-45E3-95AD-C3986984C27E}" presName="EmptyPlaceHolder" presStyleCnt="0"/>
      <dgm:spPr/>
    </dgm:pt>
    <dgm:pt modelId="{53BBE295-ADA1-45B2-9B2A-E4439C63A887}" type="pres">
      <dgm:prSet presAssocID="{6F918279-79F1-4A08-BB84-2DE055676D74}" presName="spaceBetweenRectangles" presStyleCnt="0"/>
      <dgm:spPr/>
    </dgm:pt>
    <dgm:pt modelId="{E3013DA7-D413-41BE-9E81-B2A45F6CDF77}" type="pres">
      <dgm:prSet presAssocID="{4B3BEF5E-080D-4FEE-B522-70B46FFD0660}" presName="composite" presStyleCnt="0"/>
      <dgm:spPr/>
    </dgm:pt>
    <dgm:pt modelId="{E7F88204-0CA2-4C46-B02A-29D432AB1EB7}" type="pres">
      <dgm:prSet presAssocID="{4B3BEF5E-080D-4FEE-B522-70B46FFD0660}" presName="L1TextContainer" presStyleLbl="revTx" presStyleIdx="1" presStyleCnt="5" custScaleX="116712">
        <dgm:presLayoutVars>
          <dgm:chMax val="1"/>
          <dgm:chPref val="1"/>
          <dgm:bulletEnabled val="1"/>
        </dgm:presLayoutVars>
      </dgm:prSet>
      <dgm:spPr/>
    </dgm:pt>
    <dgm:pt modelId="{8CAAB770-0AB9-4D31-A1B1-5A675C95D664}" type="pres">
      <dgm:prSet presAssocID="{4B3BEF5E-080D-4FEE-B522-70B46FFD0660}" presName="L2TextContainerWrapper" presStyleCnt="0">
        <dgm:presLayoutVars>
          <dgm:chMax val="0"/>
          <dgm:chPref val="0"/>
          <dgm:bulletEnabled val="1"/>
        </dgm:presLayoutVars>
      </dgm:prSet>
      <dgm:spPr/>
    </dgm:pt>
    <dgm:pt modelId="{51FEFD34-D680-431C-AC44-012B4D99C277}" type="pres">
      <dgm:prSet presAssocID="{4B3BEF5E-080D-4FEE-B522-70B46FFD0660}" presName="L2TextContainer" presStyleLbl="bgAccFollowNode1" presStyleIdx="1" presStyleCnt="5"/>
      <dgm:spPr/>
    </dgm:pt>
    <dgm:pt modelId="{3AB85E24-E56F-4866-BA4C-2F61045077CD}" type="pres">
      <dgm:prSet presAssocID="{4B3BEF5E-080D-4FEE-B522-70B46FFD0660}" presName="FlexibleEmptyPlaceHolder" presStyleCnt="0"/>
      <dgm:spPr/>
    </dgm:pt>
    <dgm:pt modelId="{CF581527-BD03-46E2-B01B-848601BE686D}" type="pres">
      <dgm:prSet presAssocID="{4B3BEF5E-080D-4FEE-B522-70B46FFD0660}" presName="ConnectLine" presStyleLbl="alignNode1" presStyleIdx="1"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87CBBACC-C115-48BD-9563-4AD8F5A27234}" type="pres">
      <dgm:prSet presAssocID="{4B3BEF5E-080D-4FEE-B522-70B46FFD0660}" presName="ConnectorPoint"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D151CB89-C46B-4A54-8445-270B818297F5}" type="pres">
      <dgm:prSet presAssocID="{4B3BEF5E-080D-4FEE-B522-70B46FFD0660}" presName="EmptyPlaceHolder" presStyleCnt="0"/>
      <dgm:spPr/>
    </dgm:pt>
    <dgm:pt modelId="{14644381-51A3-47DC-BD53-718253873CE3}" type="pres">
      <dgm:prSet presAssocID="{39F905D4-BCDD-42A3-91CF-0746D3124C5E}" presName="spaceBetweenRectangles" presStyleCnt="0"/>
      <dgm:spPr/>
    </dgm:pt>
    <dgm:pt modelId="{A19490FE-2862-4FAC-9536-B0E8D029F478}" type="pres">
      <dgm:prSet presAssocID="{406B4493-A90D-40A8-B02D-BA06CB04BF3C}" presName="composite" presStyleCnt="0"/>
      <dgm:spPr/>
    </dgm:pt>
    <dgm:pt modelId="{503E2E0C-528D-4B96-B61D-1C3F44FFC164}" type="pres">
      <dgm:prSet presAssocID="{406B4493-A90D-40A8-B02D-BA06CB04BF3C}" presName="L1TextContainer" presStyleLbl="revTx" presStyleIdx="2" presStyleCnt="5">
        <dgm:presLayoutVars>
          <dgm:chMax val="1"/>
          <dgm:chPref val="1"/>
          <dgm:bulletEnabled val="1"/>
        </dgm:presLayoutVars>
      </dgm:prSet>
      <dgm:spPr/>
    </dgm:pt>
    <dgm:pt modelId="{DC1D6388-D73A-489E-9F74-BB24DA3C2895}" type="pres">
      <dgm:prSet presAssocID="{406B4493-A90D-40A8-B02D-BA06CB04BF3C}" presName="L2TextContainerWrapper" presStyleCnt="0">
        <dgm:presLayoutVars>
          <dgm:chMax val="0"/>
          <dgm:chPref val="0"/>
          <dgm:bulletEnabled val="1"/>
        </dgm:presLayoutVars>
      </dgm:prSet>
      <dgm:spPr/>
    </dgm:pt>
    <dgm:pt modelId="{341D02C6-3F64-4DF2-AFB2-F620E7B389D9}" type="pres">
      <dgm:prSet presAssocID="{406B4493-A90D-40A8-B02D-BA06CB04BF3C}" presName="L2TextContainer" presStyleLbl="bgAccFollowNode1" presStyleIdx="2" presStyleCnt="5"/>
      <dgm:spPr/>
    </dgm:pt>
    <dgm:pt modelId="{148856CE-7B6D-4A68-9C6D-A741925B1D54}" type="pres">
      <dgm:prSet presAssocID="{406B4493-A90D-40A8-B02D-BA06CB04BF3C}" presName="FlexibleEmptyPlaceHolder" presStyleCnt="0"/>
      <dgm:spPr/>
    </dgm:pt>
    <dgm:pt modelId="{733145A9-EE86-4C22-9A0B-D61094480CC8}" type="pres">
      <dgm:prSet presAssocID="{406B4493-A90D-40A8-B02D-BA06CB04BF3C}" presName="ConnectLine" presStyleLbl="alignNode1" presStyleIdx="2"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78513766-A46C-4A38-9E06-613A95A26840}" type="pres">
      <dgm:prSet presAssocID="{406B4493-A90D-40A8-B02D-BA06CB04BF3C}" presName="ConnectorPoint"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818BF487-7F84-4EF9-A6DA-FA2F2DE9F454}" type="pres">
      <dgm:prSet presAssocID="{406B4493-A90D-40A8-B02D-BA06CB04BF3C}" presName="EmptyPlaceHolder" presStyleCnt="0"/>
      <dgm:spPr/>
    </dgm:pt>
    <dgm:pt modelId="{8E0EE725-6F39-42B5-9FA1-51BFA67C2005}" type="pres">
      <dgm:prSet presAssocID="{B6B5896F-38E7-450F-A826-9964A8F0DE0E}" presName="spaceBetweenRectangles" presStyleCnt="0"/>
      <dgm:spPr/>
    </dgm:pt>
    <dgm:pt modelId="{10709CC8-CC03-4ECE-9F23-072F5C5D91CF}" type="pres">
      <dgm:prSet presAssocID="{71A30621-5A5F-43B0-84EC-C33507890165}" presName="composite" presStyleCnt="0"/>
      <dgm:spPr/>
    </dgm:pt>
    <dgm:pt modelId="{49FF60A5-1B23-4767-A7F1-0C76CBEFCF2F}" type="pres">
      <dgm:prSet presAssocID="{71A30621-5A5F-43B0-84EC-C33507890165}" presName="L1TextContainer" presStyleLbl="revTx" presStyleIdx="3" presStyleCnt="5">
        <dgm:presLayoutVars>
          <dgm:chMax val="1"/>
          <dgm:chPref val="1"/>
          <dgm:bulletEnabled val="1"/>
        </dgm:presLayoutVars>
      </dgm:prSet>
      <dgm:spPr/>
    </dgm:pt>
    <dgm:pt modelId="{14973EE5-851E-4165-9791-5C726729CA90}" type="pres">
      <dgm:prSet presAssocID="{71A30621-5A5F-43B0-84EC-C33507890165}" presName="L2TextContainerWrapper" presStyleCnt="0">
        <dgm:presLayoutVars>
          <dgm:chMax val="0"/>
          <dgm:chPref val="0"/>
          <dgm:bulletEnabled val="1"/>
        </dgm:presLayoutVars>
      </dgm:prSet>
      <dgm:spPr/>
    </dgm:pt>
    <dgm:pt modelId="{24AF13D8-CAD0-4821-9259-B5AD2BBD2D9A}" type="pres">
      <dgm:prSet presAssocID="{71A30621-5A5F-43B0-84EC-C33507890165}" presName="L2TextContainer" presStyleLbl="bgAccFollowNode1" presStyleIdx="3" presStyleCnt="5"/>
      <dgm:spPr/>
    </dgm:pt>
    <dgm:pt modelId="{9FD7890F-0988-49CF-A992-BF84EE254AF3}" type="pres">
      <dgm:prSet presAssocID="{71A30621-5A5F-43B0-84EC-C33507890165}" presName="FlexibleEmptyPlaceHolder" presStyleCnt="0"/>
      <dgm:spPr/>
    </dgm:pt>
    <dgm:pt modelId="{826D19AB-7674-4339-AC6A-3554A3285C8F}" type="pres">
      <dgm:prSet presAssocID="{71A30621-5A5F-43B0-84EC-C33507890165}" presName="ConnectLine" presStyleLbl="alignNode1" presStyleIdx="3"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43227ABF-0709-40F4-9DAE-D680F9F11751}" type="pres">
      <dgm:prSet presAssocID="{71A30621-5A5F-43B0-84EC-C33507890165}" presName="ConnectorPoint"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79A56AB1-47A5-420B-B39C-4A233C5A68B2}" type="pres">
      <dgm:prSet presAssocID="{71A30621-5A5F-43B0-84EC-C33507890165}" presName="EmptyPlaceHolder" presStyleCnt="0"/>
      <dgm:spPr/>
    </dgm:pt>
    <dgm:pt modelId="{A75AE161-E159-4EED-8525-A2C04059D73E}" type="pres">
      <dgm:prSet presAssocID="{BC9647A5-897E-4509-8E60-0A1FA7E561EE}" presName="spaceBetweenRectangles" presStyleCnt="0"/>
      <dgm:spPr/>
    </dgm:pt>
    <dgm:pt modelId="{D5F4082D-07BA-4A58-B3FE-0D27F36A7B49}" type="pres">
      <dgm:prSet presAssocID="{4971AC50-A88E-4E33-87F8-FCEAC805564B}" presName="composite" presStyleCnt="0"/>
      <dgm:spPr/>
    </dgm:pt>
    <dgm:pt modelId="{50410BE5-37F4-425C-A9B7-BB5BB0CFC24E}" type="pres">
      <dgm:prSet presAssocID="{4971AC50-A88E-4E33-87F8-FCEAC805564B}" presName="L1TextContainer" presStyleLbl="revTx" presStyleIdx="4" presStyleCnt="5" custScaleX="133604">
        <dgm:presLayoutVars>
          <dgm:chMax val="1"/>
          <dgm:chPref val="1"/>
          <dgm:bulletEnabled val="1"/>
        </dgm:presLayoutVars>
      </dgm:prSet>
      <dgm:spPr/>
    </dgm:pt>
    <dgm:pt modelId="{B5259F40-CA88-4AE8-B27C-029CA34ED9E1}" type="pres">
      <dgm:prSet presAssocID="{4971AC50-A88E-4E33-87F8-FCEAC805564B}" presName="L2TextContainerWrapper" presStyleCnt="0">
        <dgm:presLayoutVars>
          <dgm:chMax val="0"/>
          <dgm:chPref val="0"/>
          <dgm:bulletEnabled val="1"/>
        </dgm:presLayoutVars>
      </dgm:prSet>
      <dgm:spPr/>
    </dgm:pt>
    <dgm:pt modelId="{F8CBB33A-901D-4476-BB4D-3BBA0095A6AF}" type="pres">
      <dgm:prSet presAssocID="{4971AC50-A88E-4E33-87F8-FCEAC805564B}" presName="L2TextContainer" presStyleLbl="bgAccFollowNode1" presStyleIdx="4" presStyleCnt="5"/>
      <dgm:spPr/>
    </dgm:pt>
    <dgm:pt modelId="{CE6AFF2F-6E4E-41AE-8042-FD172986B3C4}" type="pres">
      <dgm:prSet presAssocID="{4971AC50-A88E-4E33-87F8-FCEAC805564B}" presName="FlexibleEmptyPlaceHolder" presStyleCnt="0"/>
      <dgm:spPr/>
    </dgm:pt>
    <dgm:pt modelId="{8677116F-B78F-436F-B7FA-3681FDB781CA}" type="pres">
      <dgm:prSet presAssocID="{4971AC50-A88E-4E33-87F8-FCEAC805564B}" presName="ConnectLine" presStyleLbl="alignNode1" presStyleIdx="4" presStyleCnt="5"/>
      <dgm:spPr>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gm:spPr>
    </dgm:pt>
    <dgm:pt modelId="{A95AF550-DC6B-424A-B700-8C6432E1A3FF}" type="pres">
      <dgm:prSet presAssocID="{4971AC50-A88E-4E33-87F8-FCEAC805564B}" presName="ConnectorPoint"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D53410A6-E5AD-4DAB-8C5A-DC516AEF7B00}" type="pres">
      <dgm:prSet presAssocID="{4971AC50-A88E-4E33-87F8-FCEAC805564B}" presName="EmptyPlaceHolder" presStyleCnt="0"/>
      <dgm:spPr/>
    </dgm:pt>
  </dgm:ptLst>
  <dgm:cxnLst>
    <dgm:cxn modelId="{B128A003-3BB1-4A67-9604-8D987F9A69CB}" type="presOf" srcId="{E604873E-34D9-4011-B823-45C4AD2A9FC6}" destId="{932CA750-36C5-4FBB-923A-29DF7B5A91E5}" srcOrd="0" destOrd="0" presId="urn:microsoft.com/office/officeart/2017/3/layout/HorizontalPathTimeline"/>
    <dgm:cxn modelId="{DFA74F07-08A6-4FB8-9904-0CC333ABBA62}" type="presOf" srcId="{B70A8EE9-B04A-475F-A55E-C7EC9716492A}" destId="{F8CBB33A-901D-4476-BB4D-3BBA0095A6AF}" srcOrd="0" destOrd="0" presId="urn:microsoft.com/office/officeart/2017/3/layout/HorizontalPathTimeline"/>
    <dgm:cxn modelId="{4123380D-BF06-47D5-BB37-27F94B9CD2B5}" srcId="{71A30621-5A5F-43B0-84EC-C33507890165}" destId="{09823A41-36EE-4ED8-8E4C-1FC3E9B9DA38}" srcOrd="0" destOrd="0" parTransId="{F244D039-067D-4FE3-9A79-1977435DEDCA}" sibTransId="{8919468E-A735-45AD-9C8C-4DD1ED80DA14}"/>
    <dgm:cxn modelId="{EB0EC510-0650-418A-B09E-68AD0E49FCB3}" type="presOf" srcId="{D0C06EB0-D7EF-45E3-95AD-C3986984C27E}" destId="{0A2DB98E-12CB-44AC-A271-FA81A963AC9D}" srcOrd="0" destOrd="0" presId="urn:microsoft.com/office/officeart/2017/3/layout/HorizontalPathTimeline"/>
    <dgm:cxn modelId="{08F92A23-9243-4B8C-B536-DE577114CA5F}" type="presOf" srcId="{4B3BEF5E-080D-4FEE-B522-70B46FFD0660}" destId="{E7F88204-0CA2-4C46-B02A-29D432AB1EB7}" srcOrd="0" destOrd="0" presId="urn:microsoft.com/office/officeart/2017/3/layout/HorizontalPathTimeline"/>
    <dgm:cxn modelId="{D3F6A62A-6459-4BFC-82C1-B194A64DAEF0}" srcId="{E604873E-34D9-4011-B823-45C4AD2A9FC6}" destId="{4971AC50-A88E-4E33-87F8-FCEAC805564B}" srcOrd="4" destOrd="0" parTransId="{C9196550-5E95-4357-8451-1D9A3E9B9887}" sibTransId="{5851B56B-AA5B-4350-B325-A26109F66599}"/>
    <dgm:cxn modelId="{038DCE2D-F254-470C-BF53-B20B7FAFDDD8}" type="presOf" srcId="{DB8AF9DD-B1C3-4C20-BD21-C6C7FF671A92}" destId="{51FEFD34-D680-431C-AC44-012B4D99C277}" srcOrd="0" destOrd="0" presId="urn:microsoft.com/office/officeart/2017/3/layout/HorizontalPathTimeline"/>
    <dgm:cxn modelId="{F00A9B2E-8A06-4B98-BE1F-10C8BABDD7F9}" type="presOf" srcId="{71A30621-5A5F-43B0-84EC-C33507890165}" destId="{49FF60A5-1B23-4767-A7F1-0C76CBEFCF2F}" srcOrd="0" destOrd="0" presId="urn:microsoft.com/office/officeart/2017/3/layout/HorizontalPathTimeline"/>
    <dgm:cxn modelId="{F712E336-0730-4454-AAED-A8EC704ECFC8}" srcId="{E604873E-34D9-4011-B823-45C4AD2A9FC6}" destId="{406B4493-A90D-40A8-B02D-BA06CB04BF3C}" srcOrd="2" destOrd="0" parTransId="{2E2A0F75-F224-4A80-ACB5-1C4956E37E23}" sibTransId="{B6B5896F-38E7-450F-A826-9964A8F0DE0E}"/>
    <dgm:cxn modelId="{841D665D-B707-471F-BD09-964D3951145A}" srcId="{D0C06EB0-D7EF-45E3-95AD-C3986984C27E}" destId="{4E599684-CBE7-4BF6-B041-7B59A5AE3CF2}" srcOrd="0" destOrd="0" parTransId="{A8AAC60B-A805-4BF6-9EA5-E87AC2902868}" sibTransId="{BF909935-A6E2-4FB3-A57D-3F1AE3109B2D}"/>
    <dgm:cxn modelId="{C484EB46-90BA-4AA9-99FA-A08CA7DA114A}" type="presOf" srcId="{09823A41-36EE-4ED8-8E4C-1FC3E9B9DA38}" destId="{24AF13D8-CAD0-4821-9259-B5AD2BBD2D9A}" srcOrd="0" destOrd="0" presId="urn:microsoft.com/office/officeart/2017/3/layout/HorizontalPathTimeline"/>
    <dgm:cxn modelId="{D6373D48-D8B0-4539-A4A4-81DB907C07C1}" srcId="{4B3BEF5E-080D-4FEE-B522-70B46FFD0660}" destId="{DB8AF9DD-B1C3-4C20-BD21-C6C7FF671A92}" srcOrd="0" destOrd="0" parTransId="{DF70DEA5-E7DD-4AA9-B1CC-992432C16744}" sibTransId="{428A9B80-64FA-44ED-87FF-F7A0D539842F}"/>
    <dgm:cxn modelId="{3C765D74-ED83-4AFE-A3C4-20789539A003}" type="presOf" srcId="{4971AC50-A88E-4E33-87F8-FCEAC805564B}" destId="{50410BE5-37F4-425C-A9B7-BB5BB0CFC24E}" srcOrd="0" destOrd="0" presId="urn:microsoft.com/office/officeart/2017/3/layout/HorizontalPathTimeline"/>
    <dgm:cxn modelId="{60D2ED7B-5FF3-4229-887D-CBAFECEBAD15}" type="presOf" srcId="{4E599684-CBE7-4BF6-B041-7B59A5AE3CF2}" destId="{CD7A980D-5441-4C5A-B155-C2A021C3D0DD}" srcOrd="0" destOrd="0" presId="urn:microsoft.com/office/officeart/2017/3/layout/HorizontalPathTimeline"/>
    <dgm:cxn modelId="{1802D984-EB76-4C48-AC3B-94BA8DFE0C3F}" srcId="{E604873E-34D9-4011-B823-45C4AD2A9FC6}" destId="{71A30621-5A5F-43B0-84EC-C33507890165}" srcOrd="3" destOrd="0" parTransId="{F93F53F9-4EA9-4B69-AEBB-EC08A304AE3E}" sibTransId="{BC9647A5-897E-4509-8E60-0A1FA7E561EE}"/>
    <dgm:cxn modelId="{9A613993-1976-4C90-B719-959774EC46C8}" srcId="{E604873E-34D9-4011-B823-45C4AD2A9FC6}" destId="{4B3BEF5E-080D-4FEE-B522-70B46FFD0660}" srcOrd="1" destOrd="0" parTransId="{06017295-6984-41E0-8693-8EB293EF8566}" sibTransId="{39F905D4-BCDD-42A3-91CF-0746D3124C5E}"/>
    <dgm:cxn modelId="{97993EA3-CE7B-4009-B7CE-BFB111FBE521}" srcId="{E604873E-34D9-4011-B823-45C4AD2A9FC6}" destId="{D0C06EB0-D7EF-45E3-95AD-C3986984C27E}" srcOrd="0" destOrd="0" parTransId="{0BB155BD-DA20-44C2-8CB4-CB3D3770A527}" sibTransId="{6F918279-79F1-4A08-BB84-2DE055676D74}"/>
    <dgm:cxn modelId="{974143E5-F97B-46EC-BF8B-1BE68E1266DC}" srcId="{4971AC50-A88E-4E33-87F8-FCEAC805564B}" destId="{B70A8EE9-B04A-475F-A55E-C7EC9716492A}" srcOrd="0" destOrd="0" parTransId="{827B8979-53B0-4D04-AFD4-E95ECE158F29}" sibTransId="{EF80220B-B1BA-4812-A85D-99163E525C87}"/>
    <dgm:cxn modelId="{023D69EC-E962-461A-B080-73A862A8AB79}" type="presOf" srcId="{406B4493-A90D-40A8-B02D-BA06CB04BF3C}" destId="{503E2E0C-528D-4B96-B61D-1C3F44FFC164}" srcOrd="0" destOrd="0" presId="urn:microsoft.com/office/officeart/2017/3/layout/HorizontalPathTimeline"/>
    <dgm:cxn modelId="{8F51CEF3-D7F7-4496-8E39-A74D3407581F}" srcId="{406B4493-A90D-40A8-B02D-BA06CB04BF3C}" destId="{20D34FCC-0F35-496C-B2E7-3FBCA3E29C37}" srcOrd="0" destOrd="0" parTransId="{CE74B72C-B89D-46FE-831F-2D7619996546}" sibTransId="{927D4900-D936-4E0F-AEA8-71096C4E0FED}"/>
    <dgm:cxn modelId="{CBD1B7F9-C5B5-4D13-ADF5-77EE497A61F7}" type="presOf" srcId="{20D34FCC-0F35-496C-B2E7-3FBCA3E29C37}" destId="{341D02C6-3F64-4DF2-AFB2-F620E7B389D9}" srcOrd="0" destOrd="0" presId="urn:microsoft.com/office/officeart/2017/3/layout/HorizontalPathTimeline"/>
    <dgm:cxn modelId="{C5C366F6-1B1A-4444-8A08-73E9FBB53AF5}" type="presParOf" srcId="{932CA750-36C5-4FBB-923A-29DF7B5A91E5}" destId="{C5D1BC48-B762-488E-BF7E-9CDA82DFACEE}" srcOrd="0" destOrd="0" presId="urn:microsoft.com/office/officeart/2017/3/layout/HorizontalPathTimeline"/>
    <dgm:cxn modelId="{5956317D-1537-4496-A8FF-49A18B022E1E}" type="presParOf" srcId="{932CA750-36C5-4FBB-923A-29DF7B5A91E5}" destId="{03618986-EF2F-440D-8403-283058C2987B}" srcOrd="1" destOrd="0" presId="urn:microsoft.com/office/officeart/2017/3/layout/HorizontalPathTimeline"/>
    <dgm:cxn modelId="{7EE51424-4236-41EE-BD01-53AB5481EEB1}" type="presParOf" srcId="{03618986-EF2F-440D-8403-283058C2987B}" destId="{3B7C76B3-9A15-41E9-ABC3-698AB66EEDEB}" srcOrd="0" destOrd="0" presId="urn:microsoft.com/office/officeart/2017/3/layout/HorizontalPathTimeline"/>
    <dgm:cxn modelId="{131F2B71-339B-4D5A-92AA-49E332AB55B7}" type="presParOf" srcId="{3B7C76B3-9A15-41E9-ABC3-698AB66EEDEB}" destId="{0A2DB98E-12CB-44AC-A271-FA81A963AC9D}" srcOrd="0" destOrd="0" presId="urn:microsoft.com/office/officeart/2017/3/layout/HorizontalPathTimeline"/>
    <dgm:cxn modelId="{9E7DE1A2-8196-4B58-A740-224ECB56CB20}" type="presParOf" srcId="{3B7C76B3-9A15-41E9-ABC3-698AB66EEDEB}" destId="{27709FD2-3216-4BCF-9F74-FD4CEFA3A9ED}" srcOrd="1" destOrd="0" presId="urn:microsoft.com/office/officeart/2017/3/layout/HorizontalPathTimeline"/>
    <dgm:cxn modelId="{CD2816CB-99AB-4063-ABD2-2E12AE2BA35F}" type="presParOf" srcId="{27709FD2-3216-4BCF-9F74-FD4CEFA3A9ED}" destId="{CD7A980D-5441-4C5A-B155-C2A021C3D0DD}" srcOrd="0" destOrd="0" presId="urn:microsoft.com/office/officeart/2017/3/layout/HorizontalPathTimeline"/>
    <dgm:cxn modelId="{7839EF35-DC58-4487-8372-0EA4B7DCDAA5}" type="presParOf" srcId="{27709FD2-3216-4BCF-9F74-FD4CEFA3A9ED}" destId="{EC43CE52-5C8B-407E-A382-D1268E523743}" srcOrd="1" destOrd="0" presId="urn:microsoft.com/office/officeart/2017/3/layout/HorizontalPathTimeline"/>
    <dgm:cxn modelId="{C740975A-E93A-4E27-8515-113C5F6D719A}" type="presParOf" srcId="{3B7C76B3-9A15-41E9-ABC3-698AB66EEDEB}" destId="{87C15291-AEBC-4F1E-BB11-F23971968E4A}" srcOrd="2" destOrd="0" presId="urn:microsoft.com/office/officeart/2017/3/layout/HorizontalPathTimeline"/>
    <dgm:cxn modelId="{038A71F9-0AC5-4480-8183-724A68759A29}" type="presParOf" srcId="{3B7C76B3-9A15-41E9-ABC3-698AB66EEDEB}" destId="{4E6C086A-07A1-49AA-A5A9-2A0B949C7E99}" srcOrd="3" destOrd="0" presId="urn:microsoft.com/office/officeart/2017/3/layout/HorizontalPathTimeline"/>
    <dgm:cxn modelId="{55B84AA1-358B-485E-87ED-D908CB1B1EEB}" type="presParOf" srcId="{3B7C76B3-9A15-41E9-ABC3-698AB66EEDEB}" destId="{CCF0635D-7E1B-4FF0-B23E-6E3FFAF0187C}" srcOrd="4" destOrd="0" presId="urn:microsoft.com/office/officeart/2017/3/layout/HorizontalPathTimeline"/>
    <dgm:cxn modelId="{80068234-E2A1-45C1-99A3-7E94A6668E2F}" type="presParOf" srcId="{03618986-EF2F-440D-8403-283058C2987B}" destId="{53BBE295-ADA1-45B2-9B2A-E4439C63A887}" srcOrd="1" destOrd="0" presId="urn:microsoft.com/office/officeart/2017/3/layout/HorizontalPathTimeline"/>
    <dgm:cxn modelId="{00FA0602-5A50-4C63-9792-7F9489C9222E}" type="presParOf" srcId="{03618986-EF2F-440D-8403-283058C2987B}" destId="{E3013DA7-D413-41BE-9E81-B2A45F6CDF77}" srcOrd="2" destOrd="0" presId="urn:microsoft.com/office/officeart/2017/3/layout/HorizontalPathTimeline"/>
    <dgm:cxn modelId="{C55C28CB-A1D3-4530-998E-C9EF6B18550F}" type="presParOf" srcId="{E3013DA7-D413-41BE-9E81-B2A45F6CDF77}" destId="{E7F88204-0CA2-4C46-B02A-29D432AB1EB7}" srcOrd="0" destOrd="0" presId="urn:microsoft.com/office/officeart/2017/3/layout/HorizontalPathTimeline"/>
    <dgm:cxn modelId="{EC06D4C8-08C5-4652-9A04-0EC8659A3ABD}" type="presParOf" srcId="{E3013DA7-D413-41BE-9E81-B2A45F6CDF77}" destId="{8CAAB770-0AB9-4D31-A1B1-5A675C95D664}" srcOrd="1" destOrd="0" presId="urn:microsoft.com/office/officeart/2017/3/layout/HorizontalPathTimeline"/>
    <dgm:cxn modelId="{56E24DC8-9585-48BB-AA75-C1B50CD8C994}" type="presParOf" srcId="{8CAAB770-0AB9-4D31-A1B1-5A675C95D664}" destId="{51FEFD34-D680-431C-AC44-012B4D99C277}" srcOrd="0" destOrd="0" presId="urn:microsoft.com/office/officeart/2017/3/layout/HorizontalPathTimeline"/>
    <dgm:cxn modelId="{E55276BC-7DAA-4759-B118-EA59B1FF5E41}" type="presParOf" srcId="{8CAAB770-0AB9-4D31-A1B1-5A675C95D664}" destId="{3AB85E24-E56F-4866-BA4C-2F61045077CD}" srcOrd="1" destOrd="0" presId="urn:microsoft.com/office/officeart/2017/3/layout/HorizontalPathTimeline"/>
    <dgm:cxn modelId="{2044DDE4-0F8A-4A5B-A70A-AC3F82EA5CE0}" type="presParOf" srcId="{E3013DA7-D413-41BE-9E81-B2A45F6CDF77}" destId="{CF581527-BD03-46E2-B01B-848601BE686D}" srcOrd="2" destOrd="0" presId="urn:microsoft.com/office/officeart/2017/3/layout/HorizontalPathTimeline"/>
    <dgm:cxn modelId="{0B4980C7-C874-4049-A125-074994BD6A6B}" type="presParOf" srcId="{E3013DA7-D413-41BE-9E81-B2A45F6CDF77}" destId="{87CBBACC-C115-48BD-9563-4AD8F5A27234}" srcOrd="3" destOrd="0" presId="urn:microsoft.com/office/officeart/2017/3/layout/HorizontalPathTimeline"/>
    <dgm:cxn modelId="{A62C23CC-ACAC-480E-8522-53E68CA2861F}" type="presParOf" srcId="{E3013DA7-D413-41BE-9E81-B2A45F6CDF77}" destId="{D151CB89-C46B-4A54-8445-270B818297F5}" srcOrd="4" destOrd="0" presId="urn:microsoft.com/office/officeart/2017/3/layout/HorizontalPathTimeline"/>
    <dgm:cxn modelId="{117BDC21-0B79-447D-BD21-2D92504EC489}" type="presParOf" srcId="{03618986-EF2F-440D-8403-283058C2987B}" destId="{14644381-51A3-47DC-BD53-718253873CE3}" srcOrd="3" destOrd="0" presId="urn:microsoft.com/office/officeart/2017/3/layout/HorizontalPathTimeline"/>
    <dgm:cxn modelId="{9D6A5E33-BFF9-4E7B-B7E8-BE1531C50738}" type="presParOf" srcId="{03618986-EF2F-440D-8403-283058C2987B}" destId="{A19490FE-2862-4FAC-9536-B0E8D029F478}" srcOrd="4" destOrd="0" presId="urn:microsoft.com/office/officeart/2017/3/layout/HorizontalPathTimeline"/>
    <dgm:cxn modelId="{51967D85-1560-491F-868A-6C2DB3D9C07E}" type="presParOf" srcId="{A19490FE-2862-4FAC-9536-B0E8D029F478}" destId="{503E2E0C-528D-4B96-B61D-1C3F44FFC164}" srcOrd="0" destOrd="0" presId="urn:microsoft.com/office/officeart/2017/3/layout/HorizontalPathTimeline"/>
    <dgm:cxn modelId="{5C90FCA2-5791-469E-A520-C37341725813}" type="presParOf" srcId="{A19490FE-2862-4FAC-9536-B0E8D029F478}" destId="{DC1D6388-D73A-489E-9F74-BB24DA3C2895}" srcOrd="1" destOrd="0" presId="urn:microsoft.com/office/officeart/2017/3/layout/HorizontalPathTimeline"/>
    <dgm:cxn modelId="{A4521E9D-9CEC-48AA-845C-6E168860DFC4}" type="presParOf" srcId="{DC1D6388-D73A-489E-9F74-BB24DA3C2895}" destId="{341D02C6-3F64-4DF2-AFB2-F620E7B389D9}" srcOrd="0" destOrd="0" presId="urn:microsoft.com/office/officeart/2017/3/layout/HorizontalPathTimeline"/>
    <dgm:cxn modelId="{C15A7A62-5615-448B-BFFA-CFA97228B2C8}" type="presParOf" srcId="{DC1D6388-D73A-489E-9F74-BB24DA3C2895}" destId="{148856CE-7B6D-4A68-9C6D-A741925B1D54}" srcOrd="1" destOrd="0" presId="urn:microsoft.com/office/officeart/2017/3/layout/HorizontalPathTimeline"/>
    <dgm:cxn modelId="{C687AE8E-67A2-458A-9C7C-48AB74C69325}" type="presParOf" srcId="{A19490FE-2862-4FAC-9536-B0E8D029F478}" destId="{733145A9-EE86-4C22-9A0B-D61094480CC8}" srcOrd="2" destOrd="0" presId="urn:microsoft.com/office/officeart/2017/3/layout/HorizontalPathTimeline"/>
    <dgm:cxn modelId="{E03C7818-C116-4C86-BB55-4BE2BC987692}" type="presParOf" srcId="{A19490FE-2862-4FAC-9536-B0E8D029F478}" destId="{78513766-A46C-4A38-9E06-613A95A26840}" srcOrd="3" destOrd="0" presId="urn:microsoft.com/office/officeart/2017/3/layout/HorizontalPathTimeline"/>
    <dgm:cxn modelId="{79089830-35DC-45F5-972A-0BAB2D93EE44}" type="presParOf" srcId="{A19490FE-2862-4FAC-9536-B0E8D029F478}" destId="{818BF487-7F84-4EF9-A6DA-FA2F2DE9F454}" srcOrd="4" destOrd="0" presId="urn:microsoft.com/office/officeart/2017/3/layout/HorizontalPathTimeline"/>
    <dgm:cxn modelId="{71B7AC0D-D68D-4075-9D58-C9211D45DC90}" type="presParOf" srcId="{03618986-EF2F-440D-8403-283058C2987B}" destId="{8E0EE725-6F39-42B5-9FA1-51BFA67C2005}" srcOrd="5" destOrd="0" presId="urn:microsoft.com/office/officeart/2017/3/layout/HorizontalPathTimeline"/>
    <dgm:cxn modelId="{42CBD424-E9AD-4F80-8B7C-6AD0C86F7A3E}" type="presParOf" srcId="{03618986-EF2F-440D-8403-283058C2987B}" destId="{10709CC8-CC03-4ECE-9F23-072F5C5D91CF}" srcOrd="6" destOrd="0" presId="urn:microsoft.com/office/officeart/2017/3/layout/HorizontalPathTimeline"/>
    <dgm:cxn modelId="{7A0953BE-18D6-49E1-A9C5-311CEEC3041F}" type="presParOf" srcId="{10709CC8-CC03-4ECE-9F23-072F5C5D91CF}" destId="{49FF60A5-1B23-4767-A7F1-0C76CBEFCF2F}" srcOrd="0" destOrd="0" presId="urn:microsoft.com/office/officeart/2017/3/layout/HorizontalPathTimeline"/>
    <dgm:cxn modelId="{27AEBA25-56E5-464A-8EA5-2D958F5C0128}" type="presParOf" srcId="{10709CC8-CC03-4ECE-9F23-072F5C5D91CF}" destId="{14973EE5-851E-4165-9791-5C726729CA90}" srcOrd="1" destOrd="0" presId="urn:microsoft.com/office/officeart/2017/3/layout/HorizontalPathTimeline"/>
    <dgm:cxn modelId="{0C6A00A8-7058-4E07-B024-673B23D55E31}" type="presParOf" srcId="{14973EE5-851E-4165-9791-5C726729CA90}" destId="{24AF13D8-CAD0-4821-9259-B5AD2BBD2D9A}" srcOrd="0" destOrd="0" presId="urn:microsoft.com/office/officeart/2017/3/layout/HorizontalPathTimeline"/>
    <dgm:cxn modelId="{79E80C72-D13F-4911-B973-40AB79B84A42}" type="presParOf" srcId="{14973EE5-851E-4165-9791-5C726729CA90}" destId="{9FD7890F-0988-49CF-A992-BF84EE254AF3}" srcOrd="1" destOrd="0" presId="urn:microsoft.com/office/officeart/2017/3/layout/HorizontalPathTimeline"/>
    <dgm:cxn modelId="{5A213244-4BF4-40F4-BA5D-BA04124D1F03}" type="presParOf" srcId="{10709CC8-CC03-4ECE-9F23-072F5C5D91CF}" destId="{826D19AB-7674-4339-AC6A-3554A3285C8F}" srcOrd="2" destOrd="0" presId="urn:microsoft.com/office/officeart/2017/3/layout/HorizontalPathTimeline"/>
    <dgm:cxn modelId="{7548AACC-7F09-44DE-97E1-AD45F0769473}" type="presParOf" srcId="{10709CC8-CC03-4ECE-9F23-072F5C5D91CF}" destId="{43227ABF-0709-40F4-9DAE-D680F9F11751}" srcOrd="3" destOrd="0" presId="urn:microsoft.com/office/officeart/2017/3/layout/HorizontalPathTimeline"/>
    <dgm:cxn modelId="{B083EAB3-DB44-42C0-992A-58D387B51230}" type="presParOf" srcId="{10709CC8-CC03-4ECE-9F23-072F5C5D91CF}" destId="{79A56AB1-47A5-420B-B39C-4A233C5A68B2}" srcOrd="4" destOrd="0" presId="urn:microsoft.com/office/officeart/2017/3/layout/HorizontalPathTimeline"/>
    <dgm:cxn modelId="{9CCAC250-AB19-43D3-B777-7DD267AE1210}" type="presParOf" srcId="{03618986-EF2F-440D-8403-283058C2987B}" destId="{A75AE161-E159-4EED-8525-A2C04059D73E}" srcOrd="7" destOrd="0" presId="urn:microsoft.com/office/officeart/2017/3/layout/HorizontalPathTimeline"/>
    <dgm:cxn modelId="{26CA7715-324E-491A-BF38-ECCEDCB3B9F0}" type="presParOf" srcId="{03618986-EF2F-440D-8403-283058C2987B}" destId="{D5F4082D-07BA-4A58-B3FE-0D27F36A7B49}" srcOrd="8" destOrd="0" presId="urn:microsoft.com/office/officeart/2017/3/layout/HorizontalPathTimeline"/>
    <dgm:cxn modelId="{8A01AB94-AED4-4AAA-AEB9-7421619610EB}" type="presParOf" srcId="{D5F4082D-07BA-4A58-B3FE-0D27F36A7B49}" destId="{50410BE5-37F4-425C-A9B7-BB5BB0CFC24E}" srcOrd="0" destOrd="0" presId="urn:microsoft.com/office/officeart/2017/3/layout/HorizontalPathTimeline"/>
    <dgm:cxn modelId="{B0F2249C-DFF9-42D5-9E99-8A54A378AB4B}" type="presParOf" srcId="{D5F4082D-07BA-4A58-B3FE-0D27F36A7B49}" destId="{B5259F40-CA88-4AE8-B27C-029CA34ED9E1}" srcOrd="1" destOrd="0" presId="urn:microsoft.com/office/officeart/2017/3/layout/HorizontalPathTimeline"/>
    <dgm:cxn modelId="{1B3E0383-5D39-47A8-AC4B-46E5957FA208}" type="presParOf" srcId="{B5259F40-CA88-4AE8-B27C-029CA34ED9E1}" destId="{F8CBB33A-901D-4476-BB4D-3BBA0095A6AF}" srcOrd="0" destOrd="0" presId="urn:microsoft.com/office/officeart/2017/3/layout/HorizontalPathTimeline"/>
    <dgm:cxn modelId="{1BD2C073-A9B4-45E2-8976-213D95D475B4}" type="presParOf" srcId="{B5259F40-CA88-4AE8-B27C-029CA34ED9E1}" destId="{CE6AFF2F-6E4E-41AE-8042-FD172986B3C4}" srcOrd="1" destOrd="0" presId="urn:microsoft.com/office/officeart/2017/3/layout/HorizontalPathTimeline"/>
    <dgm:cxn modelId="{2A8FE899-99BB-49BC-AD81-20F8DC67E1B2}" type="presParOf" srcId="{D5F4082D-07BA-4A58-B3FE-0D27F36A7B49}" destId="{8677116F-B78F-436F-B7FA-3681FDB781CA}" srcOrd="2" destOrd="0" presId="urn:microsoft.com/office/officeart/2017/3/layout/HorizontalPathTimeline"/>
    <dgm:cxn modelId="{47BBB360-9802-4696-B1E9-4DC8A3652D09}" type="presParOf" srcId="{D5F4082D-07BA-4A58-B3FE-0D27F36A7B49}" destId="{A95AF550-DC6B-424A-B700-8C6432E1A3FF}" srcOrd="3" destOrd="0" presId="urn:microsoft.com/office/officeart/2017/3/layout/HorizontalPathTimeline"/>
    <dgm:cxn modelId="{AE468CA1-761D-4AB6-8F64-65B573C77BD5}" type="presParOf" srcId="{D5F4082D-07BA-4A58-B3FE-0D27F36A7B49}" destId="{D53410A6-E5AD-4DAB-8C5A-DC516AEF7B00}" srcOrd="4" destOrd="0" presId="urn:microsoft.com/office/officeart/2017/3/layout/HorizontalPathTimeline"/>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DB98E-12CB-44AC-A271-FA81A963AC9D}">
      <dsp:nvSpPr>
        <dsp:cNvPr id="0" name=""/>
        <dsp:cNvSpPr/>
      </dsp:nvSpPr>
      <dsp:spPr>
        <a:xfrm>
          <a:off x="337140" y="1930031"/>
          <a:ext cx="2675282"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latin typeface="Arial" panose="020B0604020202020204" pitchFamily="34" charset="0"/>
              <a:cs typeface="Arial" panose="020B0604020202020204" pitchFamily="34" charset="0"/>
            </a:rPr>
            <a:t>Current state of Tribes</a:t>
          </a:r>
        </a:p>
      </dsp:txBody>
      <dsp:txXfrm>
        <a:off x="337140" y="1930031"/>
        <a:ext cx="2675282" cy="406133"/>
      </dsp:txXfrm>
    </dsp:sp>
    <dsp:sp modelId="{C5D1BC48-B762-488E-BF7E-9CDA82DFACEE}">
      <dsp:nvSpPr>
        <dsp:cNvPr id="0" name=""/>
        <dsp:cNvSpPr/>
      </dsp:nvSpPr>
      <dsp:spPr>
        <a:xfrm>
          <a:off x="0" y="1725168"/>
          <a:ext cx="10267950" cy="143764"/>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A980D-5441-4C5A-B155-C2A021C3D0DD}">
      <dsp:nvSpPr>
        <dsp:cNvPr id="0" name=""/>
        <dsp:cNvSpPr/>
      </dsp:nvSpPr>
      <dsp:spPr>
        <a:xfrm>
          <a:off x="203376" y="565789"/>
          <a:ext cx="294281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How are we doing in comparison to our goal?</a:t>
          </a:r>
          <a:endParaRPr lang="en-US" sz="1200" kern="1200" dirty="0">
            <a:latin typeface="Arial" panose="020B0604020202020204" pitchFamily="34" charset="0"/>
            <a:cs typeface="Arial" panose="020B0604020202020204" pitchFamily="34" charset="0"/>
          </a:endParaRPr>
        </a:p>
      </dsp:txBody>
      <dsp:txXfrm>
        <a:off x="203376" y="565789"/>
        <a:ext cx="2942810" cy="548381"/>
      </dsp:txXfrm>
    </dsp:sp>
    <dsp:sp modelId="{87C15291-AEBC-4F1E-BB11-F23971968E4A}">
      <dsp:nvSpPr>
        <dsp:cNvPr id="0" name=""/>
        <dsp:cNvSpPr/>
      </dsp:nvSpPr>
      <dsp:spPr>
        <a:xfrm>
          <a:off x="1674781"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7F88204-0CA2-4C46-B02A-29D432AB1EB7}">
      <dsp:nvSpPr>
        <dsp:cNvPr id="0" name=""/>
        <dsp:cNvSpPr/>
      </dsp:nvSpPr>
      <dsp:spPr>
        <a:xfrm>
          <a:off x="1785645" y="1257935"/>
          <a:ext cx="3122375"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latin typeface="Arial" panose="020B0604020202020204" pitchFamily="34" charset="0"/>
              <a:cs typeface="Arial" panose="020B0604020202020204" pitchFamily="34" charset="0"/>
            </a:rPr>
            <a:t>Immediate Tribal Citizen Needs</a:t>
          </a:r>
        </a:p>
      </dsp:txBody>
      <dsp:txXfrm>
        <a:off x="1785645" y="1257935"/>
        <a:ext cx="3122375" cy="406133"/>
      </dsp:txXfrm>
    </dsp:sp>
    <dsp:sp modelId="{51FEFD34-D680-431C-AC44-012B4D99C277}">
      <dsp:nvSpPr>
        <dsp:cNvPr id="0" name=""/>
        <dsp:cNvSpPr/>
      </dsp:nvSpPr>
      <dsp:spPr>
        <a:xfrm>
          <a:off x="1875427" y="2479929"/>
          <a:ext cx="294281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Where do we start?  Where should the focus be?</a:t>
          </a:r>
        </a:p>
      </dsp:txBody>
      <dsp:txXfrm>
        <a:off x="1875427" y="2479929"/>
        <a:ext cx="2942810" cy="548381"/>
      </dsp:txXfrm>
    </dsp:sp>
    <dsp:sp modelId="{CF581527-BD03-46E2-B01B-848601BE686D}">
      <dsp:nvSpPr>
        <dsp:cNvPr id="0" name=""/>
        <dsp:cNvSpPr/>
      </dsp:nvSpPr>
      <dsp:spPr>
        <a:xfrm>
          <a:off x="3346832" y="1868931"/>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E6C086A-07A1-49AA-A5A9-2A0B949C7E99}">
      <dsp:nvSpPr>
        <dsp:cNvPr id="0" name=""/>
        <dsp:cNvSpPr/>
      </dsp:nvSpPr>
      <dsp:spPr>
        <a:xfrm>
          <a:off x="1629855"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CBBACC-C115-48BD-9563-4AD8F5A27234}">
      <dsp:nvSpPr>
        <dsp:cNvPr id="0" name=""/>
        <dsp:cNvSpPr/>
      </dsp:nvSpPr>
      <dsp:spPr>
        <a:xfrm>
          <a:off x="3301906"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3E2E0C-528D-4B96-B61D-1C3F44FFC164}">
      <dsp:nvSpPr>
        <dsp:cNvPr id="0" name=""/>
        <dsp:cNvSpPr/>
      </dsp:nvSpPr>
      <dsp:spPr>
        <a:xfrm>
          <a:off x="3681243" y="1930031"/>
          <a:ext cx="2675282"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latin typeface="Arial" panose="020B0604020202020204" pitchFamily="34" charset="0"/>
              <a:cs typeface="Arial" panose="020B0604020202020204" pitchFamily="34" charset="0"/>
            </a:rPr>
            <a:t>Front-Line Development</a:t>
          </a:r>
        </a:p>
      </dsp:txBody>
      <dsp:txXfrm>
        <a:off x="3681243" y="1930031"/>
        <a:ext cx="2675282" cy="406133"/>
      </dsp:txXfrm>
    </dsp:sp>
    <dsp:sp modelId="{341D02C6-3F64-4DF2-AFB2-F620E7B389D9}">
      <dsp:nvSpPr>
        <dsp:cNvPr id="0" name=""/>
        <dsp:cNvSpPr/>
      </dsp:nvSpPr>
      <dsp:spPr>
        <a:xfrm>
          <a:off x="3547479" y="565789"/>
          <a:ext cx="294281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Why is it important to invest in our front-line leadership</a:t>
          </a:r>
          <a:endParaRPr lang="en-US" sz="1200" kern="1200" dirty="0">
            <a:latin typeface="Arial" panose="020B0604020202020204" pitchFamily="34" charset="0"/>
            <a:cs typeface="Arial" panose="020B0604020202020204" pitchFamily="34" charset="0"/>
          </a:endParaRPr>
        </a:p>
      </dsp:txBody>
      <dsp:txXfrm>
        <a:off x="3547479" y="565789"/>
        <a:ext cx="2942810" cy="548381"/>
      </dsp:txXfrm>
    </dsp:sp>
    <dsp:sp modelId="{733145A9-EE86-4C22-9A0B-D61094480CC8}">
      <dsp:nvSpPr>
        <dsp:cNvPr id="0" name=""/>
        <dsp:cNvSpPr/>
      </dsp:nvSpPr>
      <dsp:spPr>
        <a:xfrm>
          <a:off x="5018884"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49FF60A5-1B23-4767-A7F1-0C76CBEFCF2F}">
      <dsp:nvSpPr>
        <dsp:cNvPr id="0" name=""/>
        <dsp:cNvSpPr/>
      </dsp:nvSpPr>
      <dsp:spPr>
        <a:xfrm>
          <a:off x="5353294" y="1257935"/>
          <a:ext cx="2675282"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dirty="0">
              <a:latin typeface="Arial" panose="020B0604020202020204" pitchFamily="34" charset="0"/>
              <a:cs typeface="Arial" panose="020B0604020202020204" pitchFamily="34" charset="0"/>
            </a:rPr>
            <a:t>Develop Change Readiness</a:t>
          </a:r>
        </a:p>
      </dsp:txBody>
      <dsp:txXfrm>
        <a:off x="5353294" y="1257935"/>
        <a:ext cx="2675282" cy="406133"/>
      </dsp:txXfrm>
    </dsp:sp>
    <dsp:sp modelId="{24AF13D8-CAD0-4821-9259-B5AD2BBD2D9A}">
      <dsp:nvSpPr>
        <dsp:cNvPr id="0" name=""/>
        <dsp:cNvSpPr/>
      </dsp:nvSpPr>
      <dsp:spPr>
        <a:xfrm>
          <a:off x="5219530" y="2479929"/>
          <a:ext cx="2942810" cy="548381"/>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We need to be in the mindset of positive change.</a:t>
          </a:r>
          <a:endParaRPr lang="en-US" sz="1200" kern="1200" dirty="0">
            <a:latin typeface="Arial" panose="020B0604020202020204" pitchFamily="34" charset="0"/>
            <a:cs typeface="Arial" panose="020B0604020202020204" pitchFamily="34" charset="0"/>
          </a:endParaRPr>
        </a:p>
      </dsp:txBody>
      <dsp:txXfrm>
        <a:off x="5219530" y="2479929"/>
        <a:ext cx="2942810" cy="548381"/>
      </dsp:txXfrm>
    </dsp:sp>
    <dsp:sp modelId="{826D19AB-7674-4339-AC6A-3554A3285C8F}">
      <dsp:nvSpPr>
        <dsp:cNvPr id="0" name=""/>
        <dsp:cNvSpPr/>
      </dsp:nvSpPr>
      <dsp:spPr>
        <a:xfrm>
          <a:off x="6690935" y="1868931"/>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78513766-A46C-4A38-9E06-613A95A26840}">
      <dsp:nvSpPr>
        <dsp:cNvPr id="0" name=""/>
        <dsp:cNvSpPr/>
      </dsp:nvSpPr>
      <dsp:spPr>
        <a:xfrm>
          <a:off x="4973958"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3227ABF-0709-40F4-9DAE-D680F9F11751}">
      <dsp:nvSpPr>
        <dsp:cNvPr id="0" name=""/>
        <dsp:cNvSpPr/>
      </dsp:nvSpPr>
      <dsp:spPr>
        <a:xfrm>
          <a:off x="6646009"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0410BE5-37F4-425C-A9B7-BB5BB0CFC24E}">
      <dsp:nvSpPr>
        <dsp:cNvPr id="0" name=""/>
        <dsp:cNvSpPr/>
      </dsp:nvSpPr>
      <dsp:spPr>
        <a:xfrm>
          <a:off x="6690935" y="1930031"/>
          <a:ext cx="3574284" cy="40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latin typeface="Arial" panose="020B0604020202020204" pitchFamily="34" charset="0"/>
              <a:cs typeface="Arial" panose="020B0604020202020204" pitchFamily="34" charset="0"/>
            </a:rPr>
            <a:t>Where does your organization start?</a:t>
          </a:r>
        </a:p>
      </dsp:txBody>
      <dsp:txXfrm>
        <a:off x="6690935" y="1930031"/>
        <a:ext cx="3574284" cy="406133"/>
      </dsp:txXfrm>
    </dsp:sp>
    <dsp:sp modelId="{F8CBB33A-901D-4476-BB4D-3BBA0095A6AF}">
      <dsp:nvSpPr>
        <dsp:cNvPr id="0" name=""/>
        <dsp:cNvSpPr/>
      </dsp:nvSpPr>
      <dsp:spPr>
        <a:xfrm>
          <a:off x="7006672" y="612794"/>
          <a:ext cx="2942810" cy="501376"/>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What are the first steps?</a:t>
          </a:r>
        </a:p>
      </dsp:txBody>
      <dsp:txXfrm>
        <a:off x="7006672" y="612794"/>
        <a:ext cx="2942810" cy="501376"/>
      </dsp:txXfrm>
    </dsp:sp>
    <dsp:sp modelId="{8677116F-B78F-436F-B7FA-3681FDB781CA}">
      <dsp:nvSpPr>
        <dsp:cNvPr id="0" name=""/>
        <dsp:cNvSpPr/>
      </dsp:nvSpPr>
      <dsp:spPr>
        <a:xfrm>
          <a:off x="8478077" y="1114170"/>
          <a:ext cx="0" cy="610997"/>
        </a:xfrm>
        <a:prstGeom prst="line">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95AF550-DC6B-424A-B700-8C6432E1A3FF}">
      <dsp:nvSpPr>
        <dsp:cNvPr id="0" name=""/>
        <dsp:cNvSpPr/>
      </dsp:nvSpPr>
      <dsp:spPr>
        <a:xfrm>
          <a:off x="8433151" y="1752123"/>
          <a:ext cx="89852" cy="89852"/>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9/6/2022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9/6/2022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13</a:t>
            </a:fld>
            <a:endParaRPr lang="en-US" dirty="0"/>
          </a:p>
        </p:txBody>
      </p:sp>
    </p:spTree>
    <p:extLst>
      <p:ext uri="{BB962C8B-B14F-4D97-AF65-F5344CB8AC3E}">
        <p14:creationId xmlns:p14="http://schemas.microsoft.com/office/powerpoint/2010/main" val="134054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21</a:t>
            </a:fld>
            <a:endParaRPr lang="en-US" dirty="0"/>
          </a:p>
        </p:txBody>
      </p:sp>
    </p:spTree>
    <p:extLst>
      <p:ext uri="{BB962C8B-B14F-4D97-AF65-F5344CB8AC3E}">
        <p14:creationId xmlns:p14="http://schemas.microsoft.com/office/powerpoint/2010/main" val="3075147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23</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mailto:Paulaallen@7cedars.co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mailto:Tyler.Anderson@mutualofamerica.com"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8.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normAutofit fontScale="90000"/>
          </a:bodyPr>
          <a:lstStyle/>
          <a:p>
            <a:r>
              <a:rPr lang="en-US" dirty="0">
                <a:latin typeface="Arial" panose="020B0604020202020204" pitchFamily="34" charset="0"/>
                <a:cs typeface="Arial" panose="020B0604020202020204" pitchFamily="34" charset="0"/>
              </a:rPr>
              <a:t>Social security income disparity</a:t>
            </a:r>
          </a:p>
        </p:txBody>
      </p:sp>
      <p:sp>
        <p:nvSpPr>
          <p:cNvPr id="4" name="Content Placeholder 3">
            <a:extLst>
              <a:ext uri="{FF2B5EF4-FFF2-40B4-BE49-F238E27FC236}">
                <a16:creationId xmlns:a16="http://schemas.microsoft.com/office/drawing/2014/main" id="{DCB59953-25F4-2717-6D74-52014D296484}"/>
              </a:ext>
            </a:extLst>
          </p:cNvPr>
          <p:cNvSpPr txBox="1">
            <a:spLocks/>
          </p:cNvSpPr>
          <p:nvPr/>
        </p:nvSpPr>
        <p:spPr>
          <a:xfrm>
            <a:off x="421106" y="2483798"/>
            <a:ext cx="10008486" cy="2984495"/>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Arial" panose="020B0604020202020204" pitchFamily="34" charset="0"/>
                <a:cs typeface="Arial" panose="020B0604020202020204" pitchFamily="34" charset="0"/>
              </a:rPr>
              <a:t>Disparity in American Indian Social Security Income:</a:t>
            </a:r>
          </a:p>
          <a:p>
            <a:pPr marL="571500" indent="-571500">
              <a:buFontTx/>
              <a:buChar char="-"/>
            </a:pPr>
            <a:endParaRPr lang="en-US" sz="2000" dirty="0">
              <a:latin typeface="Arial" panose="020B0604020202020204" pitchFamily="34" charset="0"/>
              <a:cs typeface="Arial" panose="020B0604020202020204" pitchFamily="34" charset="0"/>
            </a:endParaRPr>
          </a:p>
          <a:p>
            <a:pPr marL="571500" indent="-571500">
              <a:buFontTx/>
              <a:buChar char="-"/>
            </a:pPr>
            <a:r>
              <a:rPr lang="en-US" sz="2000" dirty="0">
                <a:latin typeface="Arial" panose="020B0604020202020204" pitchFamily="34" charset="0"/>
                <a:cs typeface="Arial" panose="020B0604020202020204" pitchFamily="34" charset="0"/>
              </a:rPr>
              <a:t>American Indian Alaska Natives			$6,200 annual</a:t>
            </a:r>
          </a:p>
          <a:p>
            <a:pPr marL="571500" indent="-571500">
              <a:buFontTx/>
              <a:buChar char="-"/>
            </a:pPr>
            <a:r>
              <a:rPr lang="en-US" sz="2000" dirty="0">
                <a:latin typeface="Arial" panose="020B0604020202020204" pitchFamily="34" charset="0"/>
                <a:cs typeface="Arial" panose="020B0604020202020204" pitchFamily="34" charset="0"/>
              </a:rPr>
              <a:t>African American (Black)				$7,900 annual</a:t>
            </a:r>
          </a:p>
          <a:p>
            <a:pPr marL="571500" indent="-571500">
              <a:buFontTx/>
              <a:buChar char="-"/>
            </a:pPr>
            <a:r>
              <a:rPr lang="en-US" sz="2000" dirty="0">
                <a:latin typeface="Arial" panose="020B0604020202020204" pitchFamily="34" charset="0"/>
                <a:cs typeface="Arial" panose="020B0604020202020204" pitchFamily="34" charset="0"/>
              </a:rPr>
              <a:t>Caucasian (White)				$9,800 annual</a:t>
            </a:r>
          </a:p>
          <a:p>
            <a:pPr marL="571500" indent="-571500">
              <a:buFontTx/>
              <a:buChar char="-"/>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*Results are from a 2009 study and released by the Social Security Administration 01-2015</a:t>
            </a:r>
          </a:p>
        </p:txBody>
      </p:sp>
      <p:sp>
        <p:nvSpPr>
          <p:cNvPr id="3" name="Rectangle 2">
            <a:extLst>
              <a:ext uri="{FF2B5EF4-FFF2-40B4-BE49-F238E27FC236}">
                <a16:creationId xmlns:a16="http://schemas.microsoft.com/office/drawing/2014/main" id="{5907DF9C-5154-758E-0316-FF04A92BA4BA}"/>
              </a:ext>
            </a:extLst>
          </p:cNvPr>
          <p:cNvSpPr/>
          <p:nvPr/>
        </p:nvSpPr>
        <p:spPr>
          <a:xfrm>
            <a:off x="8099797" y="3514380"/>
            <a:ext cx="323518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58% Less!</a:t>
            </a:r>
          </a:p>
        </p:txBody>
      </p:sp>
    </p:spTree>
    <p:extLst>
      <p:ext uri="{BB962C8B-B14F-4D97-AF65-F5344CB8AC3E}">
        <p14:creationId xmlns:p14="http://schemas.microsoft.com/office/powerpoint/2010/main" val="287490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normAutofit fontScale="90000"/>
          </a:bodyPr>
          <a:lstStyle/>
          <a:p>
            <a:r>
              <a:rPr lang="en-US" dirty="0">
                <a:latin typeface="Arial" panose="020B0604020202020204" pitchFamily="34" charset="0"/>
                <a:cs typeface="Arial" panose="020B0604020202020204" pitchFamily="34" charset="0"/>
              </a:rPr>
              <a:t>Support &amp; Education Disparity</a:t>
            </a:r>
          </a:p>
        </p:txBody>
      </p:sp>
      <p:sp>
        <p:nvSpPr>
          <p:cNvPr id="4" name="Content Placeholder 3">
            <a:extLst>
              <a:ext uri="{FF2B5EF4-FFF2-40B4-BE49-F238E27FC236}">
                <a16:creationId xmlns:a16="http://schemas.microsoft.com/office/drawing/2014/main" id="{DCB59953-25F4-2717-6D74-52014D296484}"/>
              </a:ext>
            </a:extLst>
          </p:cNvPr>
          <p:cNvSpPr txBox="1">
            <a:spLocks/>
          </p:cNvSpPr>
          <p:nvPr/>
        </p:nvSpPr>
        <p:spPr>
          <a:xfrm>
            <a:off x="960120" y="2782562"/>
            <a:ext cx="10008486" cy="2984495"/>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Arial" panose="020B0604020202020204" pitchFamily="34" charset="0"/>
                <a:cs typeface="Arial" panose="020B0604020202020204" pitchFamily="34" charset="0"/>
              </a:rPr>
              <a:t>Factors that Impact Retirement:</a:t>
            </a:r>
          </a:p>
          <a:p>
            <a:pPr marL="571500" indent="-571500">
              <a:buFontTx/>
              <a:buChar char="-"/>
            </a:pPr>
            <a:r>
              <a:rPr lang="en-US" sz="2000" dirty="0">
                <a:latin typeface="Arial" panose="020B0604020202020204" pitchFamily="34" charset="0"/>
                <a:cs typeface="Arial" panose="020B0604020202020204" pitchFamily="34" charset="0"/>
              </a:rPr>
              <a:t>Access to Industry Professionals</a:t>
            </a:r>
          </a:p>
          <a:p>
            <a:pPr marL="571500" indent="-571500">
              <a:buFontTx/>
              <a:buChar char="-"/>
            </a:pPr>
            <a:r>
              <a:rPr lang="en-US" sz="2000" dirty="0">
                <a:latin typeface="Arial" panose="020B0604020202020204" pitchFamily="34" charset="0"/>
                <a:cs typeface="Arial" panose="020B0604020202020204" pitchFamily="34" charset="0"/>
              </a:rPr>
              <a:t>Access to Money Management and Investment Vehicles</a:t>
            </a:r>
          </a:p>
          <a:p>
            <a:pPr marL="571500" indent="-571500">
              <a:buFontTx/>
              <a:buChar char="-"/>
            </a:pPr>
            <a:r>
              <a:rPr lang="en-US" sz="2000" dirty="0">
                <a:latin typeface="Arial" panose="020B0604020202020204" pitchFamily="34" charset="0"/>
                <a:cs typeface="Arial" panose="020B0604020202020204" pitchFamily="34" charset="0"/>
              </a:rPr>
              <a:t>Access to Tools and Resources to Properly Plan</a:t>
            </a:r>
          </a:p>
          <a:p>
            <a:pPr marL="571500" indent="-571500">
              <a:buFontTx/>
              <a:buChar char="-"/>
            </a:pPr>
            <a:r>
              <a:rPr lang="en-US" sz="2000" dirty="0">
                <a:latin typeface="Arial" panose="020B0604020202020204" pitchFamily="34" charset="0"/>
                <a:cs typeface="Arial" panose="020B0604020202020204" pitchFamily="34" charset="0"/>
              </a:rPr>
              <a:t>Consistency of Access to Previously Mentioned</a:t>
            </a:r>
          </a:p>
          <a:p>
            <a:pPr marL="571500" indent="-571500">
              <a:buFontTx/>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139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pPr algn="ctr"/>
            <a:r>
              <a:rPr lang="en-US" dirty="0"/>
              <a:t>WIGA Stats 2020</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60121" y="2587752"/>
            <a:ext cx="4818888" cy="892048"/>
          </a:xfrm>
        </p:spPr>
        <p:txBody>
          <a:bodyPr/>
          <a:lstStyle/>
          <a:p>
            <a:r>
              <a:rPr lang="en-US" dirty="0">
                <a:latin typeface="Arial" panose="020B0604020202020204" pitchFamily="34" charset="0"/>
                <a:cs typeface="Arial" panose="020B0604020202020204" pitchFamily="34" charset="0"/>
              </a:rPr>
              <a:t>Jobs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280502"/>
            <a:ext cx="4818888" cy="2586806"/>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37,371 jobs generated </a:t>
            </a:r>
          </a:p>
          <a:p>
            <a:r>
              <a:rPr lang="en-US" dirty="0"/>
              <a:t>54,000 jobs traced back to tribes</a:t>
            </a:r>
          </a:p>
          <a:p>
            <a:r>
              <a:rPr lang="en-US" dirty="0">
                <a:latin typeface="Arial" panose="020B0604020202020204" pitchFamily="34" charset="0"/>
                <a:cs typeface="Arial" panose="020B0604020202020204" pitchFamily="34" charset="0"/>
              </a:rPr>
              <a:t>72% non-Indian employees</a:t>
            </a: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409944" y="2587752"/>
            <a:ext cx="4818888" cy="892048"/>
          </a:xfrm>
        </p:spPr>
        <p:txBody>
          <a:bodyPr/>
          <a:lstStyle/>
          <a:p>
            <a:endParaRPr lang="en-US" dirty="0">
              <a:latin typeface="Arial" panose="020B0604020202020204" pitchFamily="34" charset="0"/>
              <a:cs typeface="Arial" panose="020B0604020202020204" pitchFamily="34" charset="0"/>
            </a:endParaRPr>
          </a:p>
        </p:txBody>
      </p:sp>
      <p:pic>
        <p:nvPicPr>
          <p:cNvPr id="2050" name="Picture 2" descr="WIGA Economic Report 2022 cover">
            <a:extLst>
              <a:ext uri="{FF2B5EF4-FFF2-40B4-BE49-F238E27FC236}">
                <a16:creationId xmlns:a16="http://schemas.microsoft.com/office/drawing/2014/main" id="{6CAABF41-C6EE-5475-08F2-7CF8F141A311}"/>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409944" y="2595062"/>
            <a:ext cx="4213192" cy="327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119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CC69C1A1-78E3-4597-AE36-69056DA332BE}"/>
              </a:ext>
            </a:extLst>
          </p:cNvPr>
          <p:cNvSpPr>
            <a:spLocks noGrp="1"/>
          </p:cNvSpPr>
          <p:nvPr>
            <p:ph type="title"/>
          </p:nvPr>
        </p:nvSpPr>
        <p:spPr>
          <a:xfrm>
            <a:off x="960120" y="1283758"/>
            <a:ext cx="10268712" cy="3227832"/>
          </a:xfrm>
        </p:spPr>
        <p:txBody>
          <a:bodyPr vert="horz" lIns="91440" tIns="45720" rIns="91440" bIns="45720" rtlCol="0" anchor="b">
            <a:normAutofit fontScale="90000"/>
          </a:bodyPr>
          <a:lstStyle/>
          <a:p>
            <a:pPr algn="ctr"/>
            <a:r>
              <a:rPr lang="en-US" sz="7500" dirty="0">
                <a:solidFill>
                  <a:schemeClr val="bg1"/>
                </a:solidFill>
                <a:latin typeface="Arial" panose="020B0604020202020204" pitchFamily="34" charset="0"/>
                <a:cs typeface="Arial" panose="020B0604020202020204" pitchFamily="34" charset="0"/>
              </a:rPr>
              <a:t>The way to get started is </a:t>
            </a:r>
            <a:r>
              <a:rPr lang="en-US" sz="7500" dirty="0">
                <a:solidFill>
                  <a:schemeClr val="bg1"/>
                </a:solidFill>
              </a:rPr>
              <a:t>t</a:t>
            </a:r>
            <a:r>
              <a:rPr lang="en-US" sz="7500" dirty="0">
                <a:solidFill>
                  <a:schemeClr val="bg1"/>
                </a:solidFill>
                <a:latin typeface="Arial" panose="020B0604020202020204" pitchFamily="34" charset="0"/>
                <a:cs typeface="Arial" panose="020B0604020202020204" pitchFamily="34" charset="0"/>
              </a:rPr>
              <a:t>o quit talking and begin doing.</a:t>
            </a:r>
          </a:p>
        </p:txBody>
      </p:sp>
      <p:sp>
        <p:nvSpPr>
          <p:cNvPr id="24" name="Content Placeholder 23">
            <a:extLst>
              <a:ext uri="{FF2B5EF4-FFF2-40B4-BE49-F238E27FC236}">
                <a16:creationId xmlns:a16="http://schemas.microsoft.com/office/drawing/2014/main" id="{D593D767-CBED-4343-BF82-E91FA5BF5521}"/>
              </a:ext>
            </a:extLst>
          </p:cNvPr>
          <p:cNvSpPr>
            <a:spLocks noGrp="1"/>
          </p:cNvSpPr>
          <p:nvPr>
            <p:ph idx="1"/>
          </p:nvPr>
        </p:nvSpPr>
        <p:spPr>
          <a:xfrm>
            <a:off x="960120" y="5000794"/>
            <a:ext cx="10268712" cy="1508760"/>
          </a:xfrm>
        </p:spPr>
        <p:txBody>
          <a:bodyPr vert="horz" lIns="91440" tIns="45720" rIns="91440" bIns="45720" rtlCol="0" anchor="t">
            <a:normAutofit/>
          </a:bodyPr>
          <a:lstStyle/>
          <a:p>
            <a:pPr algn="ctr"/>
            <a:r>
              <a:rPr lang="en-US" sz="3600" dirty="0">
                <a:latin typeface="Arial" panose="020B0604020202020204" pitchFamily="34" charset="0"/>
                <a:cs typeface="Arial" panose="020B0604020202020204" pitchFamily="34" charset="0"/>
              </a:rPr>
              <a:t>Walt Disney</a:t>
            </a:r>
          </a:p>
        </p:txBody>
      </p:sp>
      <p:pic>
        <p:nvPicPr>
          <p:cNvPr id="8" name="Picture 7">
            <a:extLst>
              <a:ext uri="{FF2B5EF4-FFF2-40B4-BE49-F238E27FC236}">
                <a16:creationId xmlns:a16="http://schemas.microsoft.com/office/drawing/2014/main" id="{85E1A9C4-6CB5-2EB2-C1E2-700B8533A2BB}"/>
              </a:ext>
            </a:extLst>
          </p:cNvPr>
          <p:cNvPicPr>
            <a:picLocks noChangeAspect="1"/>
          </p:cNvPicPr>
          <p:nvPr/>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672174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317814"/>
            <a:ext cx="10268712" cy="1700784"/>
          </a:xfrm>
        </p:spPr>
        <p:txBody>
          <a:bodyPr/>
          <a:lstStyle/>
          <a:p>
            <a:pPr algn="ctr"/>
            <a:r>
              <a:rPr lang="en-US" dirty="0">
                <a:latin typeface="Arial" panose="020B0604020202020204" pitchFamily="34" charset="0"/>
                <a:cs typeface="Arial" panose="020B0604020202020204" pitchFamily="34" charset="0"/>
              </a:rPr>
              <a:t>Indian Socioeconomic Status lags</a:t>
            </a: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lstStyle/>
          <a:p>
            <a:r>
              <a:rPr lang="en-US" dirty="0">
                <a:latin typeface="Arial" panose="020B0604020202020204" pitchFamily="34" charset="0"/>
                <a:cs typeface="Arial" panose="020B0604020202020204" pitchFamily="34" charset="0"/>
              </a:rPr>
              <a:t>Income per person</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a:normAutofit/>
          </a:bodyPr>
          <a:lstStyle/>
          <a:p>
            <a:pPr lvl="0"/>
            <a:r>
              <a:rPr lang="en-US" dirty="0">
                <a:latin typeface="Arial" panose="020B0604020202020204" pitchFamily="34" charset="0"/>
                <a:cs typeface="Arial" panose="020B0604020202020204" pitchFamily="34" charset="0"/>
              </a:rPr>
              <a:t>All persons in WA $39,401</a:t>
            </a:r>
          </a:p>
          <a:p>
            <a:pPr lvl="0"/>
            <a:r>
              <a:rPr lang="en-US" dirty="0"/>
              <a:t>American Indians $18,683</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lstStyle/>
          <a:p>
            <a:r>
              <a:rPr lang="en-US" dirty="0">
                <a:latin typeface="Arial" panose="020B0604020202020204" pitchFamily="34" charset="0"/>
                <a:cs typeface="Arial" panose="020B0604020202020204" pitchFamily="34" charset="0"/>
              </a:rPr>
              <a:t>Unemployment </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a:normAutofit/>
          </a:bodyPr>
          <a:lstStyle/>
          <a:p>
            <a:r>
              <a:rPr lang="en-US" dirty="0">
                <a:latin typeface="Arial" panose="020B0604020202020204" pitchFamily="34" charset="0"/>
                <a:cs typeface="Arial" panose="020B0604020202020204" pitchFamily="34" charset="0"/>
              </a:rPr>
              <a:t>All persons in WA 4.9%</a:t>
            </a:r>
          </a:p>
          <a:p>
            <a:r>
              <a:rPr lang="en-US" dirty="0"/>
              <a:t>American Indians 15.8%</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7994903" y="2587752"/>
            <a:ext cx="3236976" cy="892048"/>
          </a:xfrm>
        </p:spPr>
        <p:txBody>
          <a:bodyPr/>
          <a:lstStyle/>
          <a:p>
            <a:r>
              <a:rPr lang="en-US" dirty="0">
                <a:latin typeface="Arial" panose="020B0604020202020204" pitchFamily="34" charset="0"/>
                <a:cs typeface="Arial" panose="020B0604020202020204" pitchFamily="34" charset="0"/>
              </a:rPr>
              <a:t>College Attainment</a:t>
            </a: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8"/>
            <a:ext cx="3236976" cy="2586806"/>
          </a:xfrm>
        </p:spPr>
        <p:txBody>
          <a:bodyPr>
            <a:normAutofit/>
          </a:bodyPr>
          <a:lstStyle/>
          <a:p>
            <a:r>
              <a:rPr lang="en-US" dirty="0">
                <a:latin typeface="Arial" panose="020B0604020202020204" pitchFamily="34" charset="0"/>
                <a:cs typeface="Arial" panose="020B0604020202020204" pitchFamily="34" charset="0"/>
              </a:rPr>
              <a:t>All persons in WA 36%</a:t>
            </a:r>
          </a:p>
          <a:p>
            <a:r>
              <a:rPr lang="en-US" dirty="0"/>
              <a:t>American Indians 9.7%</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50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8096"/>
            <a:ext cx="10268712" cy="3136392"/>
          </a:xfrm>
        </p:spPr>
        <p:txBody>
          <a:bodyPr>
            <a:normAutofit fontScale="90000"/>
          </a:bodyPr>
          <a:lstStyle/>
          <a:p>
            <a:pPr algn="ctr"/>
            <a:r>
              <a:rPr lang="en-US" dirty="0">
                <a:latin typeface="Arial" panose="020B0604020202020204" pitchFamily="34" charset="0"/>
                <a:cs typeface="Arial" panose="020B0604020202020204" pitchFamily="34" charset="0"/>
              </a:rPr>
              <a:t>The Immediate Needs of our Tribal Citizens </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lstStyle/>
          <a:p>
            <a:pPr algn="ctr"/>
            <a:r>
              <a:rPr lang="en-US" dirty="0">
                <a:latin typeface="Arial" panose="020B0604020202020204" pitchFamily="34" charset="0"/>
                <a:cs typeface="Arial" panose="020B0604020202020204" pitchFamily="34" charset="0"/>
              </a:rPr>
              <a:t>Immediate Actionable Plans need to be in place in order to turn this statistic around Fast!</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596085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normAutofit/>
          </a:bodyPr>
          <a:lstStyle/>
          <a:p>
            <a:pPr algn="ctr"/>
            <a:r>
              <a:rPr lang="en-US" dirty="0"/>
              <a:t>Importance of Tribal Youth &amp; Tribal Citizens</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60121" y="2587752"/>
            <a:ext cx="4818888" cy="892048"/>
          </a:xfrm>
        </p:spPr>
        <p:txBody>
          <a:bodyPr/>
          <a:lstStyle/>
          <a:p>
            <a:r>
              <a:rPr lang="en-US" dirty="0">
                <a:latin typeface="Arial" panose="020B0604020202020204" pitchFamily="34" charset="0"/>
                <a:cs typeface="Arial" panose="020B0604020202020204" pitchFamily="34" charset="0"/>
              </a:rPr>
              <a:t>Small Changes make a big impact</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814656"/>
            <a:ext cx="4818888" cy="2586806"/>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Focus on three areas</a:t>
            </a:r>
          </a:p>
          <a:p>
            <a:pPr lvl="2"/>
            <a:r>
              <a:rPr lang="en-US" dirty="0"/>
              <a:t>Tribal Youth</a:t>
            </a:r>
          </a:p>
          <a:p>
            <a:pPr lvl="2"/>
            <a:r>
              <a:rPr lang="en-US" dirty="0">
                <a:latin typeface="Arial" panose="020B0604020202020204" pitchFamily="34" charset="0"/>
                <a:cs typeface="Arial" panose="020B0604020202020204" pitchFamily="34" charset="0"/>
              </a:rPr>
              <a:t>Tribal Citizens</a:t>
            </a:r>
          </a:p>
          <a:p>
            <a:pPr lvl="2"/>
            <a:r>
              <a:rPr lang="en-US" dirty="0"/>
              <a:t>Tribal History</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409944" y="2587752"/>
            <a:ext cx="4818888" cy="892048"/>
          </a:xfrm>
        </p:spPr>
        <p:txBody>
          <a:bodyPr/>
          <a:lstStyle/>
          <a:p>
            <a:pPr algn="ctr"/>
            <a:r>
              <a:rPr lang="en-US" dirty="0">
                <a:latin typeface="Arial" panose="020B0604020202020204" pitchFamily="34" charset="0"/>
                <a:cs typeface="Arial" panose="020B0604020202020204" pitchFamily="34" charset="0"/>
              </a:rPr>
              <a:t>We need to develop future tribal leaders</a:t>
            </a:r>
          </a:p>
        </p:txBody>
      </p:sp>
      <p:pic>
        <p:nvPicPr>
          <p:cNvPr id="7" name="Picture Placeholder 42">
            <a:extLst>
              <a:ext uri="{FF2B5EF4-FFF2-40B4-BE49-F238E27FC236}">
                <a16:creationId xmlns:a16="http://schemas.microsoft.com/office/drawing/2014/main" id="{12D3A89A-93B0-4F4D-F9B4-1BC675E6FDDF}"/>
              </a:ext>
            </a:extLst>
          </p:cNvPr>
          <p:cNvPicPr>
            <a:picLocks noGrp="1" noChangeAspect="1"/>
          </p:cNvPicPr>
          <p:nvPr>
            <p:ph sz="quarter" idx="4"/>
          </p:nvPr>
        </p:nvPicPr>
        <p:blipFill>
          <a:blip r:embed="rId2" cstate="screen">
            <a:extLst>
              <a:ext uri="{28A0092B-C50C-407E-A947-70E740481C1C}">
                <a14:useLocalDpi xmlns:a14="http://schemas.microsoft.com/office/drawing/2010/main"/>
              </a:ext>
            </a:extLst>
          </a:blip>
          <a:srcRect/>
          <a:stretch>
            <a:fillRect/>
          </a:stretch>
        </p:blipFill>
        <p:spPr>
          <a:xfrm>
            <a:off x="6446544" y="3594100"/>
            <a:ext cx="4745625" cy="2587625"/>
          </a:xfrm>
        </p:spPr>
      </p:pic>
    </p:spTree>
    <p:extLst>
      <p:ext uri="{BB962C8B-B14F-4D97-AF65-F5344CB8AC3E}">
        <p14:creationId xmlns:p14="http://schemas.microsoft.com/office/powerpoint/2010/main" val="252369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317814"/>
            <a:ext cx="10268712" cy="1700784"/>
          </a:xfrm>
        </p:spPr>
        <p:txBody>
          <a:bodyPr/>
          <a:lstStyle/>
          <a:p>
            <a:pPr algn="ctr"/>
            <a:r>
              <a:rPr lang="en-US" dirty="0">
                <a:latin typeface="Arial" panose="020B0604020202020204" pitchFamily="34" charset="0"/>
                <a:cs typeface="Arial" panose="020B0604020202020204" pitchFamily="34" charset="0"/>
              </a:rPr>
              <a:t>Put your plan together</a:t>
            </a: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lstStyle/>
          <a:p>
            <a:r>
              <a:rPr lang="en-US" dirty="0">
                <a:latin typeface="Arial" panose="020B0604020202020204" pitchFamily="34" charset="0"/>
                <a:cs typeface="Arial" panose="020B0604020202020204" pitchFamily="34" charset="0"/>
              </a:rPr>
              <a:t>Tribal Youth</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a:normAutofit/>
          </a:bodyPr>
          <a:lstStyle/>
          <a:p>
            <a:pPr lvl="0"/>
            <a:r>
              <a:rPr lang="en-US" dirty="0">
                <a:latin typeface="Arial" panose="020B0604020202020204" pitchFamily="34" charset="0"/>
                <a:cs typeface="Arial" panose="020B0604020202020204" pitchFamily="34" charset="0"/>
              </a:rPr>
              <a:t>Children’s Programs</a:t>
            </a:r>
          </a:p>
          <a:p>
            <a:pPr lvl="0"/>
            <a:r>
              <a:rPr lang="en-US" dirty="0"/>
              <a:t>Youth Leadership/Mentors</a:t>
            </a:r>
          </a:p>
          <a:p>
            <a:pPr lvl="0"/>
            <a:r>
              <a:rPr lang="en-US" dirty="0">
                <a:latin typeface="Arial" panose="020B0604020202020204" pitchFamily="34" charset="0"/>
                <a:cs typeface="Arial" panose="020B0604020202020204" pitchFamily="34" charset="0"/>
              </a:rPr>
              <a:t>Teen Career Development</a:t>
            </a:r>
          </a:p>
          <a:p>
            <a:pPr lvl="0"/>
            <a:r>
              <a:rPr lang="en-US" dirty="0">
                <a:latin typeface="Arial" panose="020B0604020202020204" pitchFamily="34" charset="0"/>
                <a:cs typeface="Arial" panose="020B0604020202020204" pitchFamily="34" charset="0"/>
              </a:rPr>
              <a:t>College Team</a:t>
            </a:r>
          </a:p>
          <a:p>
            <a:pPr lvl="0"/>
            <a:r>
              <a:rPr lang="en-US" dirty="0"/>
              <a:t>Employment Coaches</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lstStyle/>
          <a:p>
            <a:r>
              <a:rPr lang="en-US" dirty="0">
                <a:latin typeface="Arial" panose="020B0604020202020204" pitchFamily="34" charset="0"/>
                <a:cs typeface="Arial" panose="020B0604020202020204" pitchFamily="34" charset="0"/>
              </a:rPr>
              <a:t>Tribal Citizen</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a:normAutofit/>
          </a:bodyPr>
          <a:lstStyle/>
          <a:p>
            <a:r>
              <a:rPr lang="en-US" dirty="0">
                <a:latin typeface="Arial" panose="020B0604020202020204" pitchFamily="34" charset="0"/>
                <a:cs typeface="Arial" panose="020B0604020202020204" pitchFamily="34" charset="0"/>
              </a:rPr>
              <a:t>Meet one-on-one with Executive Team</a:t>
            </a:r>
          </a:p>
          <a:p>
            <a:r>
              <a:rPr lang="en-US" dirty="0"/>
              <a:t>Connect with Employment Coach</a:t>
            </a:r>
          </a:p>
          <a:p>
            <a:r>
              <a:rPr lang="en-US" dirty="0"/>
              <a:t>Leadership/Self-Development Skills</a:t>
            </a:r>
          </a:p>
          <a:p>
            <a:r>
              <a:rPr lang="en-US" dirty="0">
                <a:latin typeface="Arial" panose="020B0604020202020204" pitchFamily="34" charset="0"/>
                <a:cs typeface="Arial" panose="020B0604020202020204" pitchFamily="34" charset="0"/>
              </a:rPr>
              <a:t>Actively work on next step</a:t>
            </a:r>
          </a:p>
          <a:p>
            <a:endParaRPr lang="en-US" dirty="0"/>
          </a:p>
          <a:p>
            <a:endParaRPr lang="en-US" dirty="0"/>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7994903" y="2587752"/>
            <a:ext cx="3236976" cy="892048"/>
          </a:xfrm>
        </p:spPr>
        <p:txBody>
          <a:bodyPr/>
          <a:lstStyle/>
          <a:p>
            <a:r>
              <a:rPr lang="en-US" dirty="0">
                <a:latin typeface="Arial" panose="020B0604020202020204" pitchFamily="34" charset="0"/>
                <a:cs typeface="Arial" panose="020B0604020202020204" pitchFamily="34" charset="0"/>
              </a:rPr>
              <a:t>Tribal History</a:t>
            </a: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8"/>
            <a:ext cx="3236976" cy="2586806"/>
          </a:xfrm>
        </p:spPr>
        <p:txBody>
          <a:bodyPr>
            <a:normAutofit/>
          </a:bodyPr>
          <a:lstStyle/>
          <a:p>
            <a:r>
              <a:rPr lang="en-US" dirty="0">
                <a:latin typeface="Arial" panose="020B0604020202020204" pitchFamily="34" charset="0"/>
                <a:cs typeface="Arial" panose="020B0604020202020204" pitchFamily="34" charset="0"/>
              </a:rPr>
              <a:t>Create an education module that explains the unique needs of tribal organizations. Explain where we are, how we got here and where we are going so every team member agrees to this unique relationship </a:t>
            </a:r>
          </a:p>
        </p:txBody>
      </p:sp>
    </p:spTree>
    <p:extLst>
      <p:ext uri="{BB962C8B-B14F-4D97-AF65-F5344CB8AC3E}">
        <p14:creationId xmlns:p14="http://schemas.microsoft.com/office/powerpoint/2010/main" val="338797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1247930"/>
            <a:ext cx="10268712" cy="3136392"/>
          </a:xfrm>
        </p:spPr>
        <p:txBody>
          <a:bodyPr>
            <a:normAutofit fontScale="90000"/>
          </a:bodyPr>
          <a:lstStyle/>
          <a:p>
            <a:pPr algn="ctr"/>
            <a:r>
              <a:rPr lang="en-US" dirty="0">
                <a:latin typeface="Arial" panose="020B0604020202020204" pitchFamily="34" charset="0"/>
                <a:cs typeface="Arial" panose="020B0604020202020204" pitchFamily="34" charset="0"/>
              </a:rPr>
              <a:t>The importance of Front-Line Development</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normAutofit/>
          </a:bodyPr>
          <a:lstStyle/>
          <a:p>
            <a:pPr algn="ctr"/>
            <a:r>
              <a:rPr lang="en-US" dirty="0">
                <a:latin typeface="Arial" panose="020B0604020202020204" pitchFamily="34" charset="0"/>
                <a:cs typeface="Arial" panose="020B0604020202020204" pitchFamily="34" charset="0"/>
              </a:rPr>
              <a:t>Who are the front line employees?</a:t>
            </a:r>
          </a:p>
          <a:p>
            <a:pPr algn="ctr"/>
            <a:r>
              <a:rPr lang="en-US" dirty="0">
                <a:latin typeface="Arial" panose="020B0604020202020204" pitchFamily="34" charset="0"/>
                <a:cs typeface="Arial" panose="020B0604020202020204" pitchFamily="34" charset="0"/>
              </a:rPr>
              <a:t>What are the risks if we don’t?</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428445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960120" y="317814"/>
            <a:ext cx="10268712" cy="1700784"/>
          </a:xfrm>
        </p:spPr>
        <p:txBody>
          <a:bodyPr/>
          <a:lstStyle/>
          <a:p>
            <a:pPr algn="ctr"/>
            <a:r>
              <a:rPr lang="en-US" dirty="0"/>
              <a:t>Engage your Senior Leadership Team</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960121" y="2587752"/>
            <a:ext cx="4818888" cy="892048"/>
          </a:xfrm>
        </p:spPr>
        <p:txBody>
          <a:bodyPr/>
          <a:lstStyle/>
          <a:p>
            <a:r>
              <a:rPr lang="en-US" dirty="0">
                <a:latin typeface="Arial" panose="020B0604020202020204" pitchFamily="34" charset="0"/>
                <a:cs typeface="Arial" panose="020B0604020202020204" pitchFamily="34" charset="0"/>
              </a:rPr>
              <a:t>Take inventory</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960121" y="3280502"/>
            <a:ext cx="4818888" cy="2586806"/>
          </a:xfrm>
        </p:spPr>
        <p:txBody>
          <a:bodyPr vert="horz" lIns="91440" tIns="45720" rIns="91440" bIns="45720" rtlCol="0" anchor="t">
            <a:normAutofit/>
          </a:bodyPr>
          <a:lstStyle/>
          <a:p>
            <a:r>
              <a:rPr lang="en-US" dirty="0">
                <a:latin typeface="Arial" panose="020B0604020202020204" pitchFamily="34" charset="0"/>
                <a:cs typeface="Arial" panose="020B0604020202020204" pitchFamily="34" charset="0"/>
              </a:rPr>
              <a:t>Focus on these areas</a:t>
            </a:r>
          </a:p>
          <a:p>
            <a:pPr lvl="2"/>
            <a:r>
              <a:rPr lang="en-US" dirty="0">
                <a:latin typeface="Arial" panose="020B0604020202020204" pitchFamily="34" charset="0"/>
                <a:cs typeface="Arial" panose="020B0604020202020204" pitchFamily="34" charset="0"/>
              </a:rPr>
              <a:t>Morale</a:t>
            </a:r>
          </a:p>
          <a:p>
            <a:pPr lvl="2"/>
            <a:r>
              <a:rPr lang="en-US" dirty="0"/>
              <a:t>Cost</a:t>
            </a:r>
          </a:p>
          <a:p>
            <a:pPr lvl="2"/>
            <a:r>
              <a:rPr lang="en-US" dirty="0">
                <a:latin typeface="Arial" panose="020B0604020202020204" pitchFamily="34" charset="0"/>
                <a:cs typeface="Arial" panose="020B0604020202020204" pitchFamily="34" charset="0"/>
              </a:rPr>
              <a:t>Productivity</a:t>
            </a:r>
          </a:p>
          <a:p>
            <a:pPr lvl="2"/>
            <a:r>
              <a:rPr lang="en-US" dirty="0"/>
              <a:t>Quality </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F5018B6D-E395-49AD-92AD-AD69E3AB40C3}"/>
              </a:ext>
            </a:extLst>
          </p:cNvPr>
          <p:cNvSpPr>
            <a:spLocks noGrp="1"/>
          </p:cNvSpPr>
          <p:nvPr>
            <p:ph type="body" sz="quarter" idx="3"/>
          </p:nvPr>
        </p:nvSpPr>
        <p:spPr>
          <a:xfrm>
            <a:off x="6409944" y="2587752"/>
            <a:ext cx="4818888" cy="892048"/>
          </a:xfrm>
        </p:spPr>
        <p:txBody>
          <a:bodyPr/>
          <a:lstStyle/>
          <a:p>
            <a:endParaRPr lang="en-US" dirty="0">
              <a:latin typeface="Arial" panose="020B0604020202020204" pitchFamily="34" charset="0"/>
              <a:cs typeface="Arial" panose="020B0604020202020204" pitchFamily="34" charset="0"/>
            </a:endParaRPr>
          </a:p>
        </p:txBody>
      </p:sp>
      <p:pic>
        <p:nvPicPr>
          <p:cNvPr id="13" name="Google Shape;157;p19">
            <a:extLst>
              <a:ext uri="{FF2B5EF4-FFF2-40B4-BE49-F238E27FC236}">
                <a16:creationId xmlns:a16="http://schemas.microsoft.com/office/drawing/2014/main" id="{686D90CC-E4F6-F235-4131-CB7FEC401178}"/>
              </a:ext>
            </a:extLst>
          </p:cNvPr>
          <p:cNvPicPr preferRelativeResize="0">
            <a:picLocks noGrp="1"/>
          </p:cNvPicPr>
          <p:nvPr>
            <p:ph sz="quarter" idx="4"/>
          </p:nvPr>
        </p:nvPicPr>
        <p:blipFill rotWithShape="1">
          <a:blip r:embed="rId2">
            <a:alphaModFix/>
          </a:blip>
          <a:srcRect/>
          <a:stretch/>
        </p:blipFill>
        <p:spPr>
          <a:xfrm>
            <a:off x="6621195" y="3594100"/>
            <a:ext cx="4396322" cy="2587625"/>
          </a:xfrm>
          <a:prstGeom prst="rect">
            <a:avLst/>
          </a:prstGeom>
          <a:noFill/>
          <a:ln w="228600" cap="sq" cmpd="thickThin">
            <a:solidFill>
              <a:srgbClr val="000000"/>
            </a:solidFill>
            <a:prstDash val="solid"/>
            <a:miter lim="800000"/>
            <a:headEnd type="none" w="sm" len="sm"/>
            <a:tailEnd type="none" w="sm" len="sm"/>
          </a:ln>
        </p:spPr>
      </p:pic>
    </p:spTree>
    <p:extLst>
      <p:ext uri="{BB962C8B-B14F-4D97-AF65-F5344CB8AC3E}">
        <p14:creationId xmlns:p14="http://schemas.microsoft.com/office/powerpoint/2010/main" val="163500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87501" y="745236"/>
            <a:ext cx="12013949" cy="3136392"/>
          </a:xfrm>
        </p:spPr>
        <p:txBody>
          <a:bodyPr>
            <a:normAutofit fontScale="90000"/>
          </a:bodyPr>
          <a:lstStyle/>
          <a:p>
            <a:pPr algn="ctr"/>
            <a:r>
              <a:rPr lang="en-US" sz="6600" dirty="0">
                <a:latin typeface="Arial" panose="020B0604020202020204" pitchFamily="34" charset="0"/>
                <a:cs typeface="Arial" panose="020B0604020202020204" pitchFamily="34" charset="0"/>
              </a:rPr>
              <a:t>Addressing the Unique Employment Needs of Tribal Nations today &amp; the foreseeable future</a:t>
            </a:r>
            <a:endParaRPr lang="en-US" sz="6200"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p:txBody>
          <a:bodyPr/>
          <a:lstStyle/>
          <a:p>
            <a:pPr algn="ctr"/>
            <a:r>
              <a:rPr lang="en-US" dirty="0">
                <a:latin typeface="Arial" panose="020B0604020202020204" pitchFamily="34" charset="0"/>
                <a:cs typeface="Arial" panose="020B0604020202020204" pitchFamily="34" charset="0"/>
              </a:rPr>
              <a:t>Paula Allen &amp; Tyler Anderson</a:t>
            </a:r>
            <a:endParaRPr lang="en-US" sz="3600" dirty="0">
              <a:latin typeface="Arial" panose="020B0604020202020204" pitchFamily="34" charset="0"/>
              <a:cs typeface="Arial" panose="020B0604020202020204" pitchFamily="34" charset="0"/>
            </a:endParaRPr>
          </a:p>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317814"/>
            <a:ext cx="10268712" cy="1700784"/>
          </a:xfrm>
        </p:spPr>
        <p:txBody>
          <a:bodyPr/>
          <a:lstStyle/>
          <a:p>
            <a:pPr algn="ctr"/>
            <a:r>
              <a:rPr lang="en-US" dirty="0">
                <a:latin typeface="Arial" panose="020B0604020202020204" pitchFamily="34" charset="0"/>
                <a:cs typeface="Arial" panose="020B0604020202020204" pitchFamily="34" charset="0"/>
              </a:rPr>
              <a:t>Leadership Development</a:t>
            </a: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lstStyle/>
          <a:p>
            <a:r>
              <a:rPr lang="en-US" dirty="0">
                <a:latin typeface="Arial" panose="020B0604020202020204" pitchFamily="34" charset="0"/>
                <a:cs typeface="Arial" panose="020B0604020202020204" pitchFamily="34" charset="0"/>
              </a:rPr>
              <a:t>Self-Development </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a:normAutofit/>
          </a:bodyPr>
          <a:lstStyle/>
          <a:p>
            <a:pPr lvl="0"/>
            <a:r>
              <a:rPr lang="en-US" dirty="0">
                <a:latin typeface="Arial" panose="020B0604020202020204" pitchFamily="34" charset="0"/>
                <a:cs typeface="Arial" panose="020B0604020202020204" pitchFamily="34" charset="0"/>
              </a:rPr>
              <a:t>Enneagram</a:t>
            </a:r>
          </a:p>
          <a:p>
            <a:pPr lvl="0"/>
            <a:r>
              <a:rPr lang="en-US" dirty="0"/>
              <a:t>Assess health, finance</a:t>
            </a:r>
          </a:p>
          <a:p>
            <a:pPr lvl="0"/>
            <a:r>
              <a:rPr lang="en-US" dirty="0">
                <a:latin typeface="Arial" panose="020B0604020202020204" pitchFamily="34" charset="0"/>
                <a:cs typeface="Arial" panose="020B0604020202020204" pitchFamily="34" charset="0"/>
              </a:rPr>
              <a:t>Plan &amp; Prioritize</a:t>
            </a:r>
          </a:p>
          <a:p>
            <a:pPr lvl="0"/>
            <a:r>
              <a:rPr lang="en-US" dirty="0"/>
              <a:t>Create Support System</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lstStyle/>
          <a:p>
            <a:r>
              <a:rPr lang="en-US" dirty="0">
                <a:latin typeface="Arial" panose="020B0604020202020204" pitchFamily="34" charset="0"/>
                <a:cs typeface="Arial" panose="020B0604020202020204" pitchFamily="34" charset="0"/>
              </a:rPr>
              <a:t>Leading Others</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a:normAutofit/>
          </a:bodyPr>
          <a:lstStyle/>
          <a:p>
            <a:r>
              <a:rPr lang="en-US" dirty="0">
                <a:latin typeface="Arial" panose="020B0604020202020204" pitchFamily="34" charset="0"/>
                <a:cs typeface="Arial" panose="020B0604020202020204" pitchFamily="34" charset="0"/>
              </a:rPr>
              <a:t>Learn techniques of developing strong professional relationships</a:t>
            </a:r>
          </a:p>
          <a:p>
            <a:r>
              <a:rPr lang="en-US" dirty="0">
                <a:latin typeface="Arial" panose="020B0604020202020204" pitchFamily="34" charset="0"/>
                <a:cs typeface="Arial" panose="020B0604020202020204" pitchFamily="34" charset="0"/>
              </a:rPr>
              <a:t>Create Development Plans for their team members</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7994903" y="2587752"/>
            <a:ext cx="3236976" cy="892048"/>
          </a:xfrm>
        </p:spPr>
        <p:txBody>
          <a:bodyPr/>
          <a:lstStyle/>
          <a:p>
            <a:r>
              <a:rPr lang="en-US" dirty="0">
                <a:latin typeface="Arial" panose="020B0604020202020204" pitchFamily="34" charset="0"/>
                <a:cs typeface="Arial" panose="020B0604020202020204" pitchFamily="34" charset="0"/>
              </a:rPr>
              <a:t>Leading Teams</a:t>
            </a: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8"/>
            <a:ext cx="3236976" cy="2586806"/>
          </a:xfrm>
        </p:spPr>
        <p:txBody>
          <a:bodyPr>
            <a:normAutofit/>
          </a:bodyPr>
          <a:lstStyle/>
          <a:p>
            <a:r>
              <a:rPr lang="en-US" dirty="0">
                <a:latin typeface="Arial" panose="020B0604020202020204" pitchFamily="34" charset="0"/>
                <a:cs typeface="Arial" panose="020B0604020202020204" pitchFamily="34" charset="0"/>
              </a:rPr>
              <a:t>Create Communication systems</a:t>
            </a:r>
          </a:p>
          <a:p>
            <a:r>
              <a:rPr lang="en-US" dirty="0"/>
              <a:t>Establish Team Purpose and gain Clarity</a:t>
            </a:r>
          </a:p>
          <a:p>
            <a:r>
              <a:rPr lang="en-US" dirty="0">
                <a:latin typeface="Arial" panose="020B0604020202020204" pitchFamily="34" charset="0"/>
                <a:cs typeface="Arial" panose="020B0604020202020204" pitchFamily="34" charset="0"/>
              </a:rPr>
              <a:t>Create Team Priorit</a:t>
            </a:r>
            <a:r>
              <a:rPr lang="en-US" dirty="0"/>
              <a:t>ies and Scoreboards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458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25EFA61-F0F8-4F4A-B750-81EE924F1D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344" y="0"/>
            <a:ext cx="7534655"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tle 45">
            <a:extLst>
              <a:ext uri="{FF2B5EF4-FFF2-40B4-BE49-F238E27FC236}">
                <a16:creationId xmlns:a16="http://schemas.microsoft.com/office/drawing/2014/main" id="{CEB845D9-890B-484B-975B-B5F85434B469}"/>
              </a:ext>
            </a:extLst>
          </p:cNvPr>
          <p:cNvSpPr>
            <a:spLocks noGrp="1"/>
          </p:cNvSpPr>
          <p:nvPr>
            <p:ph type="title"/>
          </p:nvPr>
        </p:nvSpPr>
        <p:spPr>
          <a:xfrm>
            <a:off x="4757603" y="563189"/>
            <a:ext cx="7254838" cy="1701800"/>
          </a:xfrm>
        </p:spPr>
        <p:txBody>
          <a:bodyPr vert="horz" lIns="91440" tIns="45720" rIns="91440" bIns="45720" rtlCol="0" anchor="ctr">
            <a:normAutofit fontScale="90000"/>
          </a:bodyPr>
          <a:lstStyle/>
          <a:p>
            <a:pPr>
              <a:lnSpc>
                <a:spcPct val="90000"/>
              </a:lnSpc>
              <a:spcBef>
                <a:spcPct val="0"/>
              </a:spcBef>
            </a:pPr>
            <a:r>
              <a:rPr lang="en-US" sz="6600" kern="1200" cap="all" spc="120" baseline="0" dirty="0">
                <a:solidFill>
                  <a:schemeClr val="bg1"/>
                </a:solidFill>
                <a:latin typeface="+mj-lt"/>
                <a:ea typeface="+mj-ea"/>
                <a:cs typeface="+mj-cs"/>
              </a:rPr>
              <a:t>SUMMARY</a:t>
            </a:r>
            <a:br>
              <a:rPr lang="en-US" sz="6600" kern="1200" cap="all" spc="120" baseline="0" dirty="0">
                <a:solidFill>
                  <a:schemeClr val="bg1"/>
                </a:solidFill>
                <a:latin typeface="+mj-lt"/>
                <a:ea typeface="+mj-ea"/>
                <a:cs typeface="+mj-cs"/>
              </a:rPr>
            </a:br>
            <a:br>
              <a:rPr lang="en-US" sz="3500" kern="1200" cap="all" spc="120" baseline="0" dirty="0">
                <a:solidFill>
                  <a:schemeClr val="bg1"/>
                </a:solidFill>
                <a:latin typeface="+mj-lt"/>
                <a:ea typeface="+mj-ea"/>
                <a:cs typeface="+mj-cs"/>
              </a:rPr>
            </a:br>
            <a:r>
              <a:rPr lang="en-US" sz="3300" kern="1200" cap="all" spc="120" baseline="0" dirty="0">
                <a:solidFill>
                  <a:schemeClr val="bg1"/>
                </a:solidFill>
                <a:latin typeface="+mj-lt"/>
                <a:ea typeface="+mj-ea"/>
                <a:cs typeface="+mj-cs"/>
              </a:rPr>
              <a:t>Benefits of addressing vs status quo:</a:t>
            </a:r>
          </a:p>
        </p:txBody>
      </p:sp>
      <p:pic>
        <p:nvPicPr>
          <p:cNvPr id="2" name="Picture Placeholder 37">
            <a:extLst>
              <a:ext uri="{FF2B5EF4-FFF2-40B4-BE49-F238E27FC236}">
                <a16:creationId xmlns:a16="http://schemas.microsoft.com/office/drawing/2014/main" id="{9FD1441C-8399-FF05-81E6-D8AB9E7BEAB3}"/>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21226" r="1161"/>
          <a:stretch/>
        </p:blipFill>
        <p:spPr>
          <a:xfrm>
            <a:off x="20" y="10"/>
            <a:ext cx="4657324" cy="6857990"/>
          </a:xfrm>
          <a:prstGeom prst="rect">
            <a:avLst/>
          </a:prstGeom>
        </p:spPr>
      </p:pic>
      <p:sp>
        <p:nvSpPr>
          <p:cNvPr id="3" name="Text Placeholder 14">
            <a:extLst>
              <a:ext uri="{FF2B5EF4-FFF2-40B4-BE49-F238E27FC236}">
                <a16:creationId xmlns:a16="http://schemas.microsoft.com/office/drawing/2014/main" id="{5320AA06-419C-CF3F-0A46-4AA766FAD23B}"/>
              </a:ext>
            </a:extLst>
          </p:cNvPr>
          <p:cNvSpPr txBox="1">
            <a:spLocks/>
          </p:cNvSpPr>
          <p:nvPr/>
        </p:nvSpPr>
        <p:spPr>
          <a:xfrm>
            <a:off x="8698048" y="2700711"/>
            <a:ext cx="3444838" cy="3594100"/>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100" dirty="0">
                <a:latin typeface="+mn-lt"/>
                <a:cs typeface="+mn-cs"/>
              </a:rPr>
              <a:t>Not Addressing?</a:t>
            </a:r>
          </a:p>
          <a:p>
            <a:pPr algn="r"/>
            <a:endParaRPr lang="en-US" sz="400" dirty="0">
              <a:latin typeface="+mn-lt"/>
              <a:cs typeface="+mn-cs"/>
            </a:endParaRPr>
          </a:p>
          <a:p>
            <a:pPr marL="274320" indent="-182880">
              <a:spcBef>
                <a:spcPts val="600"/>
              </a:spcBef>
              <a:spcAft>
                <a:spcPts val="600"/>
              </a:spcAft>
              <a:buFont typeface="Courier New" panose="02070309020205020404" pitchFamily="49" charset="0"/>
              <a:buChar char="o"/>
            </a:pPr>
            <a:r>
              <a:rPr lang="en-US" sz="2000" dirty="0">
                <a:latin typeface="+mn-lt"/>
                <a:cs typeface="+mn-cs"/>
              </a:rPr>
              <a:t>Employee retention struggles</a:t>
            </a:r>
          </a:p>
          <a:p>
            <a:pPr marL="274320" indent="-182880">
              <a:spcBef>
                <a:spcPts val="600"/>
              </a:spcBef>
              <a:spcAft>
                <a:spcPts val="600"/>
              </a:spcAft>
              <a:buFont typeface="Courier New" panose="02070309020205020404" pitchFamily="49" charset="0"/>
              <a:buChar char="o"/>
            </a:pPr>
            <a:r>
              <a:rPr lang="en-US" sz="2000" dirty="0">
                <a:latin typeface="+mn-lt"/>
                <a:cs typeface="+mn-cs"/>
              </a:rPr>
              <a:t>Costly employee turnover</a:t>
            </a:r>
          </a:p>
          <a:p>
            <a:pPr marL="274320" indent="-182880">
              <a:spcBef>
                <a:spcPts val="600"/>
              </a:spcBef>
              <a:spcAft>
                <a:spcPts val="600"/>
              </a:spcAft>
              <a:buFont typeface="Courier New" panose="02070309020205020404" pitchFamily="49" charset="0"/>
              <a:buChar char="o"/>
            </a:pPr>
            <a:r>
              <a:rPr lang="en-US" sz="2000" dirty="0">
                <a:latin typeface="+mn-lt"/>
                <a:cs typeface="+mn-cs"/>
              </a:rPr>
              <a:t>Consistent recruiting needs</a:t>
            </a:r>
          </a:p>
          <a:p>
            <a:pPr marL="274320" indent="-182880">
              <a:spcBef>
                <a:spcPts val="600"/>
              </a:spcBef>
              <a:spcAft>
                <a:spcPts val="600"/>
              </a:spcAft>
              <a:buFont typeface="Courier New" panose="02070309020205020404" pitchFamily="49" charset="0"/>
              <a:buChar char="o"/>
            </a:pPr>
            <a:r>
              <a:rPr lang="en-US" sz="2000" dirty="0">
                <a:latin typeface="+mn-lt"/>
                <a:cs typeface="+mn-cs"/>
              </a:rPr>
              <a:t>Low employee moral</a:t>
            </a:r>
          </a:p>
          <a:p>
            <a:pPr marL="274320" indent="-182880">
              <a:spcBef>
                <a:spcPts val="600"/>
              </a:spcBef>
              <a:spcAft>
                <a:spcPts val="600"/>
              </a:spcAft>
              <a:buFont typeface="Courier New" panose="02070309020205020404" pitchFamily="49" charset="0"/>
              <a:buChar char="o"/>
            </a:pPr>
            <a:r>
              <a:rPr lang="en-US" sz="2000" dirty="0">
                <a:latin typeface="+mn-lt"/>
                <a:cs typeface="+mn-cs"/>
              </a:rPr>
              <a:t>Customer satisfaction suffers</a:t>
            </a:r>
          </a:p>
          <a:p>
            <a:pPr marL="274320" indent="-182880">
              <a:spcBef>
                <a:spcPts val="600"/>
              </a:spcBef>
              <a:spcAft>
                <a:spcPts val="600"/>
              </a:spcAft>
              <a:buFont typeface="Courier New" panose="02070309020205020404" pitchFamily="49" charset="0"/>
              <a:buChar char="o"/>
            </a:pPr>
            <a:r>
              <a:rPr lang="en-US" sz="2000" dirty="0">
                <a:latin typeface="+mn-lt"/>
                <a:cs typeface="+mn-cs"/>
              </a:rPr>
              <a:t>Lost revenue</a:t>
            </a:r>
          </a:p>
          <a:p>
            <a:pPr marL="274320" indent="-182880">
              <a:spcBef>
                <a:spcPts val="600"/>
              </a:spcBef>
              <a:spcAft>
                <a:spcPts val="600"/>
              </a:spcAft>
              <a:buFont typeface="Courier New" panose="02070309020205020404" pitchFamily="49" charset="0"/>
              <a:buChar char="o"/>
            </a:pPr>
            <a:r>
              <a:rPr lang="en-US" sz="2000" dirty="0">
                <a:latin typeface="+mn-lt"/>
                <a:cs typeface="+mn-cs"/>
              </a:rPr>
              <a:t>Decreased profits</a:t>
            </a:r>
          </a:p>
          <a:p>
            <a:pPr marL="274320" indent="-182880">
              <a:spcBef>
                <a:spcPts val="600"/>
              </a:spcBef>
              <a:spcAft>
                <a:spcPts val="600"/>
              </a:spcAft>
              <a:buFont typeface="Courier New" panose="02070309020205020404" pitchFamily="49" charset="0"/>
              <a:buChar char="o"/>
            </a:pPr>
            <a:r>
              <a:rPr lang="en-US" sz="2000" dirty="0">
                <a:latin typeface="+mn-lt"/>
                <a:cs typeface="+mn-cs"/>
              </a:rPr>
              <a:t>Consistent strain on: Employees, Leadership, &amp; Tribal Council</a:t>
            </a:r>
          </a:p>
          <a:p>
            <a:pPr algn="r"/>
            <a:endParaRPr lang="en-US" sz="2000" dirty="0">
              <a:latin typeface="+mn-lt"/>
              <a:cs typeface="+mn-cs"/>
            </a:endParaRPr>
          </a:p>
        </p:txBody>
      </p:sp>
      <p:sp>
        <p:nvSpPr>
          <p:cNvPr id="7" name="Text Placeholder 14">
            <a:extLst>
              <a:ext uri="{FF2B5EF4-FFF2-40B4-BE49-F238E27FC236}">
                <a16:creationId xmlns:a16="http://schemas.microsoft.com/office/drawing/2014/main" id="{779C791C-A6F2-32FA-9DF6-9A9F9C547C80}"/>
              </a:ext>
            </a:extLst>
          </p:cNvPr>
          <p:cNvSpPr txBox="1">
            <a:spLocks/>
          </p:cNvSpPr>
          <p:nvPr/>
        </p:nvSpPr>
        <p:spPr>
          <a:xfrm>
            <a:off x="4757603" y="2700711"/>
            <a:ext cx="3631966" cy="3594100"/>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latin typeface="+mn-lt"/>
                <a:cs typeface="+mn-cs"/>
              </a:rPr>
              <a:t>Implementation Success?</a:t>
            </a:r>
          </a:p>
          <a:p>
            <a:pPr algn="r"/>
            <a:endParaRPr lang="en-US" sz="400" dirty="0">
              <a:latin typeface="+mn-lt"/>
              <a:cs typeface="+mn-cs"/>
            </a:endParaRPr>
          </a:p>
          <a:p>
            <a:pPr marL="274320" indent="-182880">
              <a:spcBef>
                <a:spcPts val="600"/>
              </a:spcBef>
              <a:spcAft>
                <a:spcPts val="600"/>
              </a:spcAft>
              <a:buFont typeface="Courier New" panose="02070309020205020404" pitchFamily="49" charset="0"/>
              <a:buChar char="o"/>
            </a:pPr>
            <a:r>
              <a:rPr lang="en-US" sz="2000" dirty="0">
                <a:latin typeface="+mn-lt"/>
                <a:cs typeface="+mn-cs"/>
              </a:rPr>
              <a:t>Reduced turnover</a:t>
            </a:r>
          </a:p>
          <a:p>
            <a:pPr marL="274320" indent="-182880">
              <a:spcBef>
                <a:spcPts val="600"/>
              </a:spcBef>
              <a:spcAft>
                <a:spcPts val="600"/>
              </a:spcAft>
              <a:buFont typeface="Courier New" panose="02070309020205020404" pitchFamily="49" charset="0"/>
              <a:buChar char="o"/>
            </a:pPr>
            <a:r>
              <a:rPr lang="en-US" sz="2000" dirty="0">
                <a:latin typeface="+mn-lt"/>
                <a:cs typeface="+mn-cs"/>
              </a:rPr>
              <a:t>Increased employee moral</a:t>
            </a:r>
          </a:p>
          <a:p>
            <a:pPr marL="274320" indent="-182880">
              <a:spcBef>
                <a:spcPts val="600"/>
              </a:spcBef>
              <a:spcAft>
                <a:spcPts val="600"/>
              </a:spcAft>
              <a:buFont typeface="Courier New" panose="02070309020205020404" pitchFamily="49" charset="0"/>
              <a:buChar char="o"/>
            </a:pPr>
            <a:r>
              <a:rPr lang="en-US" sz="2000" dirty="0">
                <a:latin typeface="+mn-lt"/>
                <a:cs typeface="+mn-cs"/>
              </a:rPr>
              <a:t>Improved Customer Satisfaction</a:t>
            </a:r>
          </a:p>
          <a:p>
            <a:pPr marL="274320" indent="-182880">
              <a:spcBef>
                <a:spcPts val="600"/>
              </a:spcBef>
              <a:spcAft>
                <a:spcPts val="600"/>
              </a:spcAft>
              <a:buFont typeface="Courier New" panose="02070309020205020404" pitchFamily="49" charset="0"/>
              <a:buChar char="o"/>
            </a:pPr>
            <a:r>
              <a:rPr lang="en-US" sz="2000" dirty="0">
                <a:latin typeface="+mn-lt"/>
                <a:cs typeface="+mn-cs"/>
              </a:rPr>
              <a:t>More productive &amp; driven employees</a:t>
            </a:r>
          </a:p>
          <a:p>
            <a:pPr marL="274320" indent="-182880">
              <a:spcBef>
                <a:spcPts val="600"/>
              </a:spcBef>
              <a:spcAft>
                <a:spcPts val="600"/>
              </a:spcAft>
              <a:buFont typeface="Courier New" panose="02070309020205020404" pitchFamily="49" charset="0"/>
              <a:buChar char="o"/>
            </a:pPr>
            <a:r>
              <a:rPr lang="en-US" sz="2000" dirty="0">
                <a:latin typeface="+mn-lt"/>
                <a:cs typeface="+mn-cs"/>
              </a:rPr>
              <a:t>Increased sales revenue &amp; profit</a:t>
            </a:r>
          </a:p>
          <a:p>
            <a:pPr marL="274320" indent="-182880">
              <a:spcBef>
                <a:spcPts val="600"/>
              </a:spcBef>
              <a:spcAft>
                <a:spcPts val="600"/>
              </a:spcAft>
              <a:buFont typeface="Courier New" panose="02070309020205020404" pitchFamily="49" charset="0"/>
              <a:buChar char="o"/>
            </a:pPr>
            <a:r>
              <a:rPr lang="en-US" sz="2000" dirty="0">
                <a:latin typeface="+mn-lt"/>
                <a:cs typeface="+mn-cs"/>
              </a:rPr>
              <a:t>Engaged &amp; </a:t>
            </a:r>
            <a:r>
              <a:rPr lang="en-US" sz="2000">
                <a:latin typeface="+mn-lt"/>
                <a:cs typeface="+mn-cs"/>
              </a:rPr>
              <a:t>devoted employees</a:t>
            </a:r>
            <a:endParaRPr lang="en-US" sz="2000" dirty="0">
              <a:latin typeface="+mn-lt"/>
              <a:cs typeface="+mn-cs"/>
            </a:endParaRPr>
          </a:p>
          <a:p>
            <a:pPr marL="274320" indent="-182880">
              <a:spcBef>
                <a:spcPts val="600"/>
              </a:spcBef>
              <a:spcAft>
                <a:spcPts val="600"/>
              </a:spcAft>
              <a:buFont typeface="Courier New" panose="02070309020205020404" pitchFamily="49" charset="0"/>
              <a:buChar char="o"/>
            </a:pPr>
            <a:r>
              <a:rPr lang="en-US" sz="2000" dirty="0">
                <a:latin typeface="+mn-lt"/>
                <a:cs typeface="+mn-cs"/>
              </a:rPr>
              <a:t>Reduced stress on Leadership &amp; Council</a:t>
            </a:r>
          </a:p>
        </p:txBody>
      </p:sp>
      <p:sp>
        <p:nvSpPr>
          <p:cNvPr id="9" name="Text Placeholder 14">
            <a:extLst>
              <a:ext uri="{FF2B5EF4-FFF2-40B4-BE49-F238E27FC236}">
                <a16:creationId xmlns:a16="http://schemas.microsoft.com/office/drawing/2014/main" id="{C80CCDC4-0C5E-BABC-FC48-AE65BECCE7CD}"/>
              </a:ext>
            </a:extLst>
          </p:cNvPr>
          <p:cNvSpPr txBox="1">
            <a:spLocks/>
          </p:cNvSpPr>
          <p:nvPr/>
        </p:nvSpPr>
        <p:spPr>
          <a:xfrm>
            <a:off x="6880541" y="2484781"/>
            <a:ext cx="3631966" cy="686794"/>
          </a:xfrm>
          <a:prstGeom prst="rect">
            <a:avLst/>
          </a:prstGeom>
        </p:spPr>
        <p:txBody>
          <a:bodyPr vert="horz" lIns="91440" tIns="45720" rIns="91440" bIns="45720" rtlCol="0" anchor="t">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000" dirty="0">
                <a:latin typeface="+mn-lt"/>
                <a:cs typeface="+mn-cs"/>
              </a:rPr>
              <a:t>vs</a:t>
            </a:r>
            <a:endParaRPr lang="en-US" sz="2000" dirty="0">
              <a:latin typeface="+mn-lt"/>
              <a:cs typeface="+mn-cs"/>
            </a:endParaRPr>
          </a:p>
        </p:txBody>
      </p:sp>
    </p:spTree>
    <p:extLst>
      <p:ext uri="{BB962C8B-B14F-4D97-AF65-F5344CB8AC3E}">
        <p14:creationId xmlns:p14="http://schemas.microsoft.com/office/powerpoint/2010/main" val="1836265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0DC405E-9D03-A042-B0B9-B127BD906C92}"/>
              </a:ext>
            </a:extLst>
          </p:cNvPr>
          <p:cNvSpPr/>
          <p:nvPr/>
        </p:nvSpPr>
        <p:spPr>
          <a:xfrm>
            <a:off x="0" y="5738719"/>
            <a:ext cx="12576131" cy="11192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 application&#10;&#10;Description automatically generated">
            <a:extLst>
              <a:ext uri="{FF2B5EF4-FFF2-40B4-BE49-F238E27FC236}">
                <a16:creationId xmlns:a16="http://schemas.microsoft.com/office/drawing/2014/main" id="{52CC2F85-27FB-7C47-A0ED-CDEF946E59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85252">
            <a:off x="698601" y="1695231"/>
            <a:ext cx="4331874" cy="4576240"/>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A90127BE-E15D-3E42-BDD7-84FA3F91237F}"/>
              </a:ext>
            </a:extLst>
          </p:cNvPr>
          <p:cNvSpPr txBox="1"/>
          <p:nvPr/>
        </p:nvSpPr>
        <p:spPr>
          <a:xfrm>
            <a:off x="456001" y="430535"/>
            <a:ext cx="6374860" cy="954107"/>
          </a:xfrm>
          <a:prstGeom prst="rect">
            <a:avLst/>
          </a:prstGeom>
          <a:noFill/>
        </p:spPr>
        <p:txBody>
          <a:bodyPr wrap="square" rtlCol="0">
            <a:spAutoFit/>
          </a:bodyPr>
          <a:lstStyle/>
          <a:p>
            <a:pPr algn="ctr"/>
            <a:r>
              <a:rPr lang="en-US" sz="2800" b="1" dirty="0">
                <a:latin typeface="Arial" panose="020B0604020202020204" pitchFamily="34" charset="0"/>
                <a:ea typeface="Fira Sans" panose="020B0503050000020004" pitchFamily="34" charset="0"/>
                <a:cs typeface="Arial" panose="020B0604020202020204" pitchFamily="34" charset="0"/>
              </a:rPr>
              <a:t>Enter to Win a Free Enneagram Test </a:t>
            </a:r>
          </a:p>
          <a:p>
            <a:pPr algn="ctr"/>
            <a:r>
              <a:rPr lang="en-US" sz="2800" b="1" dirty="0">
                <a:latin typeface="Arial" panose="020B0604020202020204" pitchFamily="34" charset="0"/>
                <a:ea typeface="Fira Sans" panose="020B0503050000020004" pitchFamily="34" charset="0"/>
                <a:cs typeface="Arial" panose="020B0604020202020204" pitchFamily="34" charset="0"/>
              </a:rPr>
              <a:t>+ Coaching Session!</a:t>
            </a:r>
          </a:p>
        </p:txBody>
      </p:sp>
      <p:sp>
        <p:nvSpPr>
          <p:cNvPr id="13" name="Triangle 12">
            <a:extLst>
              <a:ext uri="{FF2B5EF4-FFF2-40B4-BE49-F238E27FC236}">
                <a16:creationId xmlns:a16="http://schemas.microsoft.com/office/drawing/2014/main" id="{10F280BB-2CB6-3C47-B78A-54F9210D016C}"/>
              </a:ext>
            </a:extLst>
          </p:cNvPr>
          <p:cNvSpPr/>
          <p:nvPr/>
        </p:nvSpPr>
        <p:spPr>
          <a:xfrm rot="10800000">
            <a:off x="7309694" y="1060414"/>
            <a:ext cx="3589194" cy="369334"/>
          </a:xfrm>
          <a:prstGeom prst="triangle">
            <a:avLst/>
          </a:prstGeom>
          <a:solidFill>
            <a:srgbClr val="CE1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C9D57A3-8C77-2D44-B9B6-BE35033021E1}"/>
              </a:ext>
            </a:extLst>
          </p:cNvPr>
          <p:cNvSpPr txBox="1"/>
          <p:nvPr/>
        </p:nvSpPr>
        <p:spPr>
          <a:xfrm>
            <a:off x="7262608" y="453170"/>
            <a:ext cx="3678768" cy="612934"/>
          </a:xfrm>
          <a:prstGeom prst="roundRect">
            <a:avLst/>
          </a:prstGeom>
          <a:solidFill>
            <a:srgbClr val="CD1B00"/>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SCAN TO ENTER!</a:t>
            </a:r>
          </a:p>
        </p:txBody>
      </p:sp>
      <p:sp>
        <p:nvSpPr>
          <p:cNvPr id="15" name="TextBox 14">
            <a:extLst>
              <a:ext uri="{FF2B5EF4-FFF2-40B4-BE49-F238E27FC236}">
                <a16:creationId xmlns:a16="http://schemas.microsoft.com/office/drawing/2014/main" id="{0782A12B-CFC1-794F-8FF8-56CC2CFD5213}"/>
              </a:ext>
            </a:extLst>
          </p:cNvPr>
          <p:cNvSpPr txBox="1"/>
          <p:nvPr/>
        </p:nvSpPr>
        <p:spPr>
          <a:xfrm>
            <a:off x="6830861" y="4794162"/>
            <a:ext cx="5014450" cy="400110"/>
          </a:xfrm>
          <a:prstGeom prst="rect">
            <a:avLst/>
          </a:prstGeom>
          <a:noFill/>
        </p:spPr>
        <p:txBody>
          <a:bodyPr wrap="none" rtlCol="0">
            <a:spAutoFit/>
          </a:bodyPr>
          <a:lstStyle/>
          <a:p>
            <a:r>
              <a:rPr lang="en-US" sz="2000" b="1" dirty="0" err="1">
                <a:solidFill>
                  <a:srgbClr val="C00000"/>
                </a:solidFill>
                <a:latin typeface="Calibri" panose="020F0502020204030204" pitchFamily="34" charset="0"/>
                <a:ea typeface="Fira Sans" panose="020B0503050000020004" pitchFamily="34" charset="0"/>
                <a:cs typeface="Calibri" panose="020F0502020204030204" pitchFamily="34" charset="0"/>
              </a:rPr>
              <a:t>BetRavingKnows.com</a:t>
            </a:r>
            <a:r>
              <a:rPr lang="en-US" sz="2000" b="1" dirty="0">
                <a:solidFill>
                  <a:srgbClr val="C00000"/>
                </a:solidFill>
                <a:latin typeface="Calibri" panose="020F0502020204030204" pitchFamily="34" charset="0"/>
                <a:ea typeface="Fira Sans" panose="020B0503050000020004" pitchFamily="34" charset="0"/>
                <a:cs typeface="Calibri" panose="020F0502020204030204" pitchFamily="34" charset="0"/>
              </a:rPr>
              <a:t>/Enneagram-Giveaway/</a:t>
            </a:r>
          </a:p>
        </p:txBody>
      </p:sp>
      <p:pic>
        <p:nvPicPr>
          <p:cNvPr id="16" name="Picture 15" descr="Qr code&#10;&#10;Description automatically generated">
            <a:extLst>
              <a:ext uri="{FF2B5EF4-FFF2-40B4-BE49-F238E27FC236}">
                <a16:creationId xmlns:a16="http://schemas.microsoft.com/office/drawing/2014/main" id="{FD7711F0-39BC-6340-B71C-8A0C5DB830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5385" y="1502639"/>
            <a:ext cx="3413743" cy="3413743"/>
          </a:xfrm>
          <a:prstGeom prst="rect">
            <a:avLst/>
          </a:prstGeom>
        </p:spPr>
      </p:pic>
      <p:pic>
        <p:nvPicPr>
          <p:cNvPr id="17" name="Picture 16" descr="Graphical user interface&#10;&#10;Description automatically generated with medium confidence">
            <a:extLst>
              <a:ext uri="{FF2B5EF4-FFF2-40B4-BE49-F238E27FC236}">
                <a16:creationId xmlns:a16="http://schemas.microsoft.com/office/drawing/2014/main" id="{D510E053-014A-6544-8D55-654792434E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76347" y="4733180"/>
            <a:ext cx="3570452" cy="727649"/>
          </a:xfrm>
          <a:prstGeom prst="rect">
            <a:avLst/>
          </a:prstGeom>
        </p:spPr>
      </p:pic>
      <p:sp>
        <p:nvSpPr>
          <p:cNvPr id="18" name="TextBox 17">
            <a:extLst>
              <a:ext uri="{FF2B5EF4-FFF2-40B4-BE49-F238E27FC236}">
                <a16:creationId xmlns:a16="http://schemas.microsoft.com/office/drawing/2014/main" id="{E900B2F5-89DC-D041-9E75-EDF5219271FC}"/>
              </a:ext>
            </a:extLst>
          </p:cNvPr>
          <p:cNvSpPr txBox="1"/>
          <p:nvPr/>
        </p:nvSpPr>
        <p:spPr>
          <a:xfrm>
            <a:off x="5336575" y="5836695"/>
            <a:ext cx="6542275" cy="92333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Scan the QR Code to enter to win a free enneagram test and 30-minute debriefing with Paula Allen on your report! </a:t>
            </a:r>
          </a:p>
          <a:p>
            <a:endParaRPr lang="en-US" dirty="0"/>
          </a:p>
        </p:txBody>
      </p:sp>
    </p:spTree>
    <p:extLst>
      <p:ext uri="{BB962C8B-B14F-4D97-AF65-F5344CB8AC3E}">
        <p14:creationId xmlns:p14="http://schemas.microsoft.com/office/powerpoint/2010/main" val="374764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464658" y="1604978"/>
            <a:ext cx="7136064" cy="1700784"/>
          </a:xfrm>
        </p:spPr>
        <p:txBody>
          <a:bodyPr/>
          <a:lstStyle/>
          <a:p>
            <a:r>
              <a:rPr lang="en-US" dirty="0"/>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494085" y="3516715"/>
            <a:ext cx="7360467" cy="918468"/>
          </a:xfrm>
        </p:spPr>
        <p:txBody>
          <a:bodyPr>
            <a:noAutofit/>
          </a:bodyPr>
          <a:lstStyle/>
          <a:p>
            <a:r>
              <a:rPr lang="en-US" sz="2800" b="1" dirty="0">
                <a:solidFill>
                  <a:schemeClr val="bg1"/>
                </a:solidFill>
              </a:rPr>
              <a:t>We hope you were able to identify a few ideas to take back to Benefit your Tribe!</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5287226" y="5356741"/>
            <a:ext cx="2446393" cy="1307767"/>
          </a:xfrm>
        </p:spPr>
        <p:txBody>
          <a:bodyPr>
            <a:normAutofit/>
          </a:bodyPr>
          <a:lstStyle/>
          <a:p>
            <a:r>
              <a:rPr lang="en-US" sz="1700" b="1" dirty="0"/>
              <a:t>Paula Allen</a:t>
            </a:r>
          </a:p>
          <a:p>
            <a:r>
              <a:rPr lang="en-US" sz="1700" dirty="0"/>
              <a:t>(360) ###-####</a:t>
            </a:r>
          </a:p>
          <a:p>
            <a:r>
              <a:rPr lang="en-US" sz="1200" dirty="0">
                <a:hlinkClick r:id="rId3"/>
              </a:rPr>
              <a:t>Paulaallen@7cedars.com</a:t>
            </a:r>
            <a:endParaRPr lang="en-US" sz="1200" dirty="0"/>
          </a:p>
          <a:p>
            <a:endParaRPr lang="en-US" sz="2000" dirty="0"/>
          </a:p>
        </p:txBody>
      </p:sp>
      <p:pic>
        <p:nvPicPr>
          <p:cNvPr id="3" name="Picture 2" descr="A person with red hair&#10;&#10;Description automatically generated with low confidence">
            <a:extLst>
              <a:ext uri="{FF2B5EF4-FFF2-40B4-BE49-F238E27FC236}">
                <a16:creationId xmlns:a16="http://schemas.microsoft.com/office/drawing/2014/main" id="{1EC7A54A-C8B8-DC1F-E926-1F0ACC6CB392}"/>
              </a:ext>
            </a:extLst>
          </p:cNvPr>
          <p:cNvPicPr>
            <a:picLocks noChangeAspect="1"/>
          </p:cNvPicPr>
          <p:nvPr/>
        </p:nvPicPr>
        <p:blipFill rotWithShape="1">
          <a:blip r:embed="rId4"/>
          <a:srcRect b="13213"/>
          <a:stretch/>
        </p:blipFill>
        <p:spPr>
          <a:xfrm>
            <a:off x="125810" y="1215389"/>
            <a:ext cx="1905000" cy="2479963"/>
          </a:xfrm>
          <a:prstGeom prst="rect">
            <a:avLst/>
          </a:prstGeom>
        </p:spPr>
      </p:pic>
      <p:pic>
        <p:nvPicPr>
          <p:cNvPr id="4" name="Picture Placeholder 6" descr="A person in a suit&#10;&#10;Description automatically generated with low confidence">
            <a:extLst>
              <a:ext uri="{FF2B5EF4-FFF2-40B4-BE49-F238E27FC236}">
                <a16:creationId xmlns:a16="http://schemas.microsoft.com/office/drawing/2014/main" id="{F32A2370-5EF0-A7DE-5A41-8280E830FCB5}"/>
              </a:ext>
            </a:extLst>
          </p:cNvPr>
          <p:cNvPicPr>
            <a:picLocks noChangeAspect="1"/>
          </p:cNvPicPr>
          <p:nvPr/>
        </p:nvPicPr>
        <p:blipFill rotWithShape="1">
          <a:blip r:embed="rId5"/>
          <a:srcRect l="12625" t="3848" r="10559" b="3848"/>
          <a:stretch/>
        </p:blipFill>
        <p:spPr>
          <a:xfrm>
            <a:off x="2085502" y="2699815"/>
            <a:ext cx="1905000" cy="2479963"/>
          </a:xfrm>
          <a:prstGeom prst="rect">
            <a:avLst/>
          </a:prstGeom>
        </p:spPr>
      </p:pic>
      <p:sp>
        <p:nvSpPr>
          <p:cNvPr id="8" name="Content Placeholder 12">
            <a:extLst>
              <a:ext uri="{FF2B5EF4-FFF2-40B4-BE49-F238E27FC236}">
                <a16:creationId xmlns:a16="http://schemas.microsoft.com/office/drawing/2014/main" id="{20A6BFF0-1A3F-9E9C-C987-258A8FB956B9}"/>
              </a:ext>
            </a:extLst>
          </p:cNvPr>
          <p:cNvSpPr txBox="1">
            <a:spLocks/>
          </p:cNvSpPr>
          <p:nvPr/>
        </p:nvSpPr>
        <p:spPr>
          <a:xfrm>
            <a:off x="8479236" y="5356741"/>
            <a:ext cx="3121486" cy="130776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1400" kern="1200" spc="50" baseline="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Tyler Anderson</a:t>
            </a:r>
          </a:p>
          <a:p>
            <a:r>
              <a:rPr lang="en-US" sz="2000" dirty="0"/>
              <a:t>(425) 563-0858</a:t>
            </a:r>
          </a:p>
          <a:p>
            <a:r>
              <a:rPr lang="en-US" dirty="0">
                <a:hlinkClick r:id="rId6"/>
              </a:rPr>
              <a:t>Tyler.Anderson@mutualofamerica.com</a:t>
            </a:r>
            <a:endParaRPr lang="en-US" dirty="0"/>
          </a:p>
          <a:p>
            <a:endParaRPr lang="en-US" sz="2000" dirty="0"/>
          </a:p>
          <a:p>
            <a:endParaRPr lang="en-US" sz="2000" dirty="0"/>
          </a:p>
        </p:txBody>
      </p:sp>
      <p:sp>
        <p:nvSpPr>
          <p:cNvPr id="9" name="Content Placeholder 16">
            <a:extLst>
              <a:ext uri="{FF2B5EF4-FFF2-40B4-BE49-F238E27FC236}">
                <a16:creationId xmlns:a16="http://schemas.microsoft.com/office/drawing/2014/main" id="{55A8F477-8B68-569B-D702-5AA08936D353}"/>
              </a:ext>
            </a:extLst>
          </p:cNvPr>
          <p:cNvSpPr txBox="1">
            <a:spLocks/>
          </p:cNvSpPr>
          <p:nvPr/>
        </p:nvSpPr>
        <p:spPr>
          <a:xfrm>
            <a:off x="916850" y="5729534"/>
            <a:ext cx="7360467" cy="918468"/>
          </a:xfrm>
          <a:prstGeom prst="rect">
            <a:avLst/>
          </a:prstGeom>
        </p:spPr>
        <p:txBody>
          <a:bodyPr vert="horz" lIns="91440" tIns="45720" rIns="91440" bIns="45720" rtlCol="0">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1400" kern="1200" spc="50" baseline="0">
                <a:solidFill>
                  <a:schemeClr val="tx1"/>
                </a:solidFill>
                <a:latin typeface="Arial" panose="020B0604020202020204" pitchFamily="34" charset="0"/>
                <a:ea typeface="+mn-ea"/>
                <a:cs typeface="Arial" panose="020B0604020202020204" pitchFamily="34" charset="0"/>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Reach out with any questions to:</a:t>
            </a:r>
          </a:p>
        </p:txBody>
      </p:sp>
    </p:spTree>
    <p:extLst>
      <p:ext uri="{BB962C8B-B14F-4D97-AF65-F5344CB8AC3E}">
        <p14:creationId xmlns:p14="http://schemas.microsoft.com/office/powerpoint/2010/main" val="2452352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9" name="Rectangle 7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93011"/>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0120" y="5029200"/>
            <a:ext cx="10268712" cy="1327554"/>
          </a:xfrm>
        </p:spPr>
        <p:txBody>
          <a:bodyPr vert="horz" lIns="91440" tIns="45720" rIns="91440" bIns="45720" rtlCol="0" anchor="ctr">
            <a:normAutofit/>
          </a:bodyPr>
          <a:lstStyle/>
          <a:p>
            <a:pPr>
              <a:lnSpc>
                <a:spcPct val="90000"/>
              </a:lnSpc>
              <a:spcBef>
                <a:spcPct val="0"/>
              </a:spcBef>
            </a:pPr>
            <a:r>
              <a:rPr lang="en-US" sz="6600" kern="1200" cap="all" spc="120" baseline="0" dirty="0">
                <a:solidFill>
                  <a:schemeClr val="bg1"/>
                </a:solidFill>
                <a:latin typeface="+mj-lt"/>
                <a:ea typeface="+mj-ea"/>
                <a:cs typeface="+mj-cs"/>
              </a:rPr>
              <a:t>Presentation 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416459" y="217283"/>
            <a:ext cx="6482182" cy="4046550"/>
          </a:xfrm>
        </p:spPr>
        <p:txBody>
          <a:bodyPr vert="horz" lIns="91440" tIns="45720" rIns="91440" bIns="45720" rtlCol="0" anchor="ctr">
            <a:normAutofit fontScale="92500"/>
          </a:bodyPr>
          <a:lstStyle/>
          <a:p>
            <a:r>
              <a:rPr lang="en-US" dirty="0">
                <a:solidFill>
                  <a:schemeClr val="tx1"/>
                </a:solidFill>
                <a:latin typeface="+mn-lt"/>
                <a:cs typeface="+mn-cs"/>
              </a:rPr>
              <a:t>Statistics &amp; Averages</a:t>
            </a:r>
          </a:p>
          <a:p>
            <a:r>
              <a:rPr lang="en-US" dirty="0">
                <a:solidFill>
                  <a:schemeClr val="tx1"/>
                </a:solidFill>
                <a:latin typeface="+mn-lt"/>
                <a:cs typeface="+mn-cs"/>
              </a:rPr>
              <a:t>Washington Tribal Results</a:t>
            </a:r>
          </a:p>
          <a:p>
            <a:r>
              <a:rPr lang="en-US" dirty="0">
                <a:solidFill>
                  <a:schemeClr val="tx1"/>
                </a:solidFill>
                <a:latin typeface="+mn-lt"/>
                <a:cs typeface="+mn-cs"/>
              </a:rPr>
              <a:t>Impact &amp; Benefits</a:t>
            </a:r>
          </a:p>
          <a:p>
            <a:r>
              <a:rPr lang="en-US" dirty="0">
                <a:solidFill>
                  <a:schemeClr val="tx1"/>
                </a:solidFill>
                <a:latin typeface="+mn-lt"/>
                <a:cs typeface="+mn-cs"/>
              </a:rPr>
              <a:t>Immediate Adjustments</a:t>
            </a:r>
          </a:p>
          <a:p>
            <a:r>
              <a:rPr lang="en-US" dirty="0">
                <a:solidFill>
                  <a:schemeClr val="tx1"/>
                </a:solidFill>
                <a:latin typeface="+mn-lt"/>
                <a:cs typeface="+mn-cs"/>
              </a:rPr>
              <a:t>Front-Line Development</a:t>
            </a:r>
          </a:p>
          <a:p>
            <a:r>
              <a:rPr lang="en-US" dirty="0">
                <a:solidFill>
                  <a:schemeClr val="tx1"/>
                </a:solidFill>
                <a:latin typeface="+mn-lt"/>
                <a:cs typeface="+mn-cs"/>
              </a:rPr>
              <a:t>Measured Results to Expectations</a:t>
            </a:r>
          </a:p>
        </p:txBody>
      </p:sp>
      <p:pic>
        <p:nvPicPr>
          <p:cNvPr id="10" name="Picture 8" descr="May be an image of 6 people, outdoors and text that says &quot;LAST DAY OF SUMMER Youth Program AUG 18 11A-3P LAKE DAY FOR FAMILIES OF LITTLES HEALING OF THE CANOE YOUTH LUNCH &amp; WATER FUN AT LAKE CRESCENT! If your child is in Hoc and a parent/guardian is unable to attend, please reach out to a teacher for transportation Bovee's Meadow By Lake Crescent Lodge 416 Lake Crescent Rd, Port Angeles, WA 98363 Jessica Humphries jhumphries@jamestowntribe.org or Dustin Brenske dbrenske@jamestowntribe.org&quot;">
            <a:extLst>
              <a:ext uri="{FF2B5EF4-FFF2-40B4-BE49-F238E27FC236}">
                <a16:creationId xmlns:a16="http://schemas.microsoft.com/office/drawing/2014/main" id="{E28AEE90-88D7-3666-83D6-E52D81BFE555}"/>
              </a:ext>
            </a:extLst>
          </p:cNvPr>
          <p:cNvPicPr>
            <a:picLocks noGrp="1" noChangeAspect="1" noChangeArrowheads="1"/>
          </p:cNvPicPr>
          <p:nvPr>
            <p:ph type="pic" sz="quarter" idx="14"/>
          </p:nvPr>
        </p:nvPicPr>
        <p:blipFill rotWithShape="1">
          <a:blip r:embed="rId2">
            <a:extLst>
              <a:ext uri="{28A0092B-C50C-407E-A947-70E740481C1C}">
                <a14:useLocalDpi xmlns:a14="http://schemas.microsoft.com/office/drawing/2010/main" val="0"/>
              </a:ext>
            </a:extLst>
          </a:blip>
          <a:srcRect t="11162" r="-3" b="12052"/>
          <a:stretch/>
        </p:blipFill>
        <p:spPr bwMode="auto">
          <a:xfrm>
            <a:off x="7545155" y="-24338"/>
            <a:ext cx="4645319" cy="461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8764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p:txBody>
          <a:bodyPr/>
          <a:lstStyle/>
          <a:p>
            <a:r>
              <a:rPr lang="en-US" dirty="0"/>
              <a:t>Presenting Team</a:t>
            </a:r>
          </a:p>
        </p:txBody>
      </p:sp>
      <p:pic>
        <p:nvPicPr>
          <p:cNvPr id="61" name="Picture Placeholder 60" descr="A person smiling for the camera">
            <a:extLst>
              <a:ext uri="{FF2B5EF4-FFF2-40B4-BE49-F238E27FC236}">
                <a16:creationId xmlns:a16="http://schemas.microsoft.com/office/drawing/2014/main" id="{D8BFA52E-B08F-4B5B-A43C-C6F0C360E44B}"/>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t="170" b="170"/>
          <a:stretch/>
        </p:blipFill>
        <p:spPr>
          <a:xfrm>
            <a:off x="1143942" y="3053019"/>
            <a:ext cx="1790700" cy="1790700"/>
          </a:xfrm>
        </p:spPr>
      </p:pic>
      <p:sp>
        <p:nvSpPr>
          <p:cNvPr id="30" name="Text Placeholder 29">
            <a:extLst>
              <a:ext uri="{FF2B5EF4-FFF2-40B4-BE49-F238E27FC236}">
                <a16:creationId xmlns:a16="http://schemas.microsoft.com/office/drawing/2014/main" id="{0A519495-0B62-4946-8849-85BAE273E1ED}"/>
              </a:ext>
            </a:extLst>
          </p:cNvPr>
          <p:cNvSpPr>
            <a:spLocks noGrp="1"/>
          </p:cNvSpPr>
          <p:nvPr>
            <p:ph type="body" sz="quarter" idx="19"/>
          </p:nvPr>
        </p:nvSpPr>
        <p:spPr>
          <a:xfrm>
            <a:off x="8900756" y="5051679"/>
            <a:ext cx="1790700" cy="350292"/>
          </a:xfrm>
        </p:spPr>
        <p:txBody>
          <a:bodyPr/>
          <a:lstStyle/>
          <a:p>
            <a:r>
              <a:rPr lang="en-US" sz="1600" b="1" dirty="0"/>
              <a:t>Tyler Anderson</a:t>
            </a:r>
          </a:p>
        </p:txBody>
      </p:sp>
      <p:sp>
        <p:nvSpPr>
          <p:cNvPr id="31" name="Text Placeholder 30">
            <a:extLst>
              <a:ext uri="{FF2B5EF4-FFF2-40B4-BE49-F238E27FC236}">
                <a16:creationId xmlns:a16="http://schemas.microsoft.com/office/drawing/2014/main" id="{41645704-3A6A-4BBA-8175-321CF0BA0F93}"/>
              </a:ext>
            </a:extLst>
          </p:cNvPr>
          <p:cNvSpPr>
            <a:spLocks noGrp="1"/>
          </p:cNvSpPr>
          <p:nvPr>
            <p:ph type="body" sz="quarter" idx="20"/>
          </p:nvPr>
        </p:nvSpPr>
        <p:spPr>
          <a:xfrm>
            <a:off x="8900756" y="5401971"/>
            <a:ext cx="1790700" cy="350292"/>
          </a:xfrm>
        </p:spPr>
        <p:txBody>
          <a:bodyPr/>
          <a:lstStyle/>
          <a:p>
            <a:r>
              <a:rPr lang="en-US" dirty="0"/>
              <a:t>Vice President U.S. Tribal Markets</a:t>
            </a:r>
          </a:p>
          <a:p>
            <a:endParaRPr lang="en-US" dirty="0"/>
          </a:p>
        </p:txBody>
      </p:sp>
      <p:sp>
        <p:nvSpPr>
          <p:cNvPr id="32" name="Text Placeholder 31">
            <a:extLst>
              <a:ext uri="{FF2B5EF4-FFF2-40B4-BE49-F238E27FC236}">
                <a16:creationId xmlns:a16="http://schemas.microsoft.com/office/drawing/2014/main" id="{DF0EBCDF-924B-48F4-A7F7-666B321BFC28}"/>
              </a:ext>
            </a:extLst>
          </p:cNvPr>
          <p:cNvSpPr>
            <a:spLocks noGrp="1"/>
          </p:cNvSpPr>
          <p:nvPr>
            <p:ph type="body" sz="quarter" idx="21"/>
          </p:nvPr>
        </p:nvSpPr>
        <p:spPr>
          <a:xfrm>
            <a:off x="1151681" y="5051679"/>
            <a:ext cx="1790700" cy="350292"/>
          </a:xfrm>
        </p:spPr>
        <p:txBody>
          <a:bodyPr>
            <a:normAutofit/>
          </a:bodyPr>
          <a:lstStyle/>
          <a:p>
            <a:r>
              <a:rPr lang="en-US" sz="1600" b="1" dirty="0"/>
              <a:t>Paula Allen</a:t>
            </a:r>
          </a:p>
        </p:txBody>
      </p:sp>
      <p:sp>
        <p:nvSpPr>
          <p:cNvPr id="33" name="Text Placeholder 32">
            <a:extLst>
              <a:ext uri="{FF2B5EF4-FFF2-40B4-BE49-F238E27FC236}">
                <a16:creationId xmlns:a16="http://schemas.microsoft.com/office/drawing/2014/main" id="{05CB99E5-316C-41D9-8C47-1B06C7959379}"/>
              </a:ext>
            </a:extLst>
          </p:cNvPr>
          <p:cNvSpPr>
            <a:spLocks noGrp="1"/>
          </p:cNvSpPr>
          <p:nvPr>
            <p:ph type="body" sz="quarter" idx="22"/>
          </p:nvPr>
        </p:nvSpPr>
        <p:spPr>
          <a:xfrm>
            <a:off x="1208831" y="5401971"/>
            <a:ext cx="1790700" cy="350292"/>
          </a:xfrm>
        </p:spPr>
        <p:txBody>
          <a:bodyPr/>
          <a:lstStyle/>
          <a:p>
            <a:r>
              <a:rPr lang="en-US" dirty="0"/>
              <a:t>Director of Leadership Development </a:t>
            </a:r>
          </a:p>
        </p:txBody>
      </p:sp>
      <p:pic>
        <p:nvPicPr>
          <p:cNvPr id="6" name="Picture 5" descr="A person with red hair&#10;&#10;Description automatically generated with low confidence">
            <a:extLst>
              <a:ext uri="{FF2B5EF4-FFF2-40B4-BE49-F238E27FC236}">
                <a16:creationId xmlns:a16="http://schemas.microsoft.com/office/drawing/2014/main" id="{8F25F701-E88F-CE99-7320-6AAA03714C85}"/>
              </a:ext>
            </a:extLst>
          </p:cNvPr>
          <p:cNvPicPr>
            <a:picLocks noChangeAspect="1"/>
          </p:cNvPicPr>
          <p:nvPr/>
        </p:nvPicPr>
        <p:blipFill rotWithShape="1">
          <a:blip r:embed="rId3"/>
          <a:srcRect b="13213"/>
          <a:stretch/>
        </p:blipFill>
        <p:spPr>
          <a:xfrm>
            <a:off x="1094531" y="2455371"/>
            <a:ext cx="1905000" cy="2479963"/>
          </a:xfrm>
          <a:prstGeom prst="rect">
            <a:avLst/>
          </a:prstGeom>
        </p:spPr>
      </p:pic>
      <p:pic>
        <p:nvPicPr>
          <p:cNvPr id="7" name="Picture Placeholder 6" descr="A person in a suit&#10;&#10;Description automatically generated with low confidence">
            <a:extLst>
              <a:ext uri="{FF2B5EF4-FFF2-40B4-BE49-F238E27FC236}">
                <a16:creationId xmlns:a16="http://schemas.microsoft.com/office/drawing/2014/main" id="{7E6CCA11-BBE9-FAE9-5222-C1DEBF685B47}"/>
              </a:ext>
            </a:extLst>
          </p:cNvPr>
          <p:cNvPicPr>
            <a:picLocks noGrp="1" noChangeAspect="1"/>
          </p:cNvPicPr>
          <p:nvPr>
            <p:ph type="pic" sz="quarter" idx="14"/>
          </p:nvPr>
        </p:nvPicPr>
        <p:blipFill rotWithShape="1">
          <a:blip r:embed="rId4"/>
          <a:srcRect l="12625" t="3848" r="10559" b="3848"/>
          <a:stretch/>
        </p:blipFill>
        <p:spPr>
          <a:xfrm>
            <a:off x="8839386" y="2455371"/>
            <a:ext cx="1905000" cy="2479963"/>
          </a:xfrm>
        </p:spPr>
      </p:pic>
      <p:sp>
        <p:nvSpPr>
          <p:cNvPr id="9" name="Text Placeholder 32">
            <a:extLst>
              <a:ext uri="{FF2B5EF4-FFF2-40B4-BE49-F238E27FC236}">
                <a16:creationId xmlns:a16="http://schemas.microsoft.com/office/drawing/2014/main" id="{C0314BF5-1F25-ABEA-285B-24BCFDBAD8FD}"/>
              </a:ext>
            </a:extLst>
          </p:cNvPr>
          <p:cNvSpPr txBox="1">
            <a:spLocks/>
          </p:cNvSpPr>
          <p:nvPr/>
        </p:nvSpPr>
        <p:spPr>
          <a:xfrm>
            <a:off x="2999530" y="2455371"/>
            <a:ext cx="2024577" cy="350292"/>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1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en-US" dirty="0"/>
              <a:t>17 Years of HR Leadership Experience</a:t>
            </a:r>
          </a:p>
          <a:p>
            <a:pPr marL="171450" indent="-171450" algn="l">
              <a:buFont typeface="Arial" panose="020B0604020202020204" pitchFamily="34" charset="0"/>
              <a:buChar char="•"/>
            </a:pPr>
            <a:r>
              <a:rPr lang="en-US" dirty="0"/>
              <a:t>Responsible for creating one of the countries leading work environments at 7 Cedars</a:t>
            </a:r>
          </a:p>
          <a:p>
            <a:pPr marL="171450" indent="-171450" algn="l">
              <a:buFont typeface="Arial" panose="020B0604020202020204" pitchFamily="34" charset="0"/>
              <a:buChar char="•"/>
            </a:pPr>
            <a:r>
              <a:rPr lang="en-US" dirty="0"/>
              <a:t>Recipient of multiple industry awards &amp; recognition</a:t>
            </a:r>
          </a:p>
          <a:p>
            <a:pPr marL="171450" indent="-171450" algn="l">
              <a:buFont typeface="Arial" panose="020B0604020202020204" pitchFamily="34" charset="0"/>
              <a:buChar char="•"/>
            </a:pPr>
            <a:r>
              <a:rPr lang="en-US" dirty="0"/>
              <a:t>Certified HR Trainer</a:t>
            </a:r>
          </a:p>
        </p:txBody>
      </p:sp>
      <p:sp>
        <p:nvSpPr>
          <p:cNvPr id="12" name="Text Placeholder 32">
            <a:extLst>
              <a:ext uri="{FF2B5EF4-FFF2-40B4-BE49-F238E27FC236}">
                <a16:creationId xmlns:a16="http://schemas.microsoft.com/office/drawing/2014/main" id="{A9A78A68-2BD7-6AF8-6018-CC2486D2CC43}"/>
              </a:ext>
            </a:extLst>
          </p:cNvPr>
          <p:cNvSpPr txBox="1">
            <a:spLocks/>
          </p:cNvSpPr>
          <p:nvPr/>
        </p:nvSpPr>
        <p:spPr>
          <a:xfrm>
            <a:off x="6934386" y="2455371"/>
            <a:ext cx="1905000" cy="350292"/>
          </a:xfrm>
          <a:prstGeom prst="rect">
            <a:avLst/>
          </a:prstGeom>
        </p:spPr>
        <p:txBody>
          <a:bodyPr vert="horz" lIns="91440" tIns="45720" rIns="91440" bIns="45720" rtlCol="0">
            <a:noAutofit/>
          </a:bodyPr>
          <a:lstStyle>
            <a:lvl1pPr marL="0" indent="0" algn="ctr" defTabSz="914400" rtl="0" eaLnBrk="1" latinLnBrk="0" hangingPunct="1">
              <a:lnSpc>
                <a:spcPct val="101000"/>
              </a:lnSpc>
              <a:spcBef>
                <a:spcPts val="700"/>
              </a:spcBef>
              <a:spcAft>
                <a:spcPts val="700"/>
              </a:spcAft>
              <a:buFont typeface="Arial" panose="020B0604020202020204" pitchFamily="34" charset="0"/>
              <a:buNone/>
              <a:defRPr lang="en-US" sz="1100" kern="1200" spc="50" baseline="0" dirty="0" smtClean="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1000"/>
              </a:lnSpc>
              <a:spcBef>
                <a:spcPts val="400"/>
              </a:spcBef>
              <a:spcAft>
                <a:spcPts val="400"/>
              </a:spcAft>
              <a:buClrTx/>
              <a:buFont typeface="Wingdings" panose="05000000000000000000" pitchFamily="2" charset="2"/>
              <a:buNone/>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gn="r">
              <a:buFont typeface="Arial" panose="020B0604020202020204" pitchFamily="34" charset="0"/>
              <a:buChar char="•"/>
            </a:pPr>
            <a:r>
              <a:rPr lang="en-US" dirty="0"/>
              <a:t>Over 20 Years of leadership experience</a:t>
            </a:r>
          </a:p>
          <a:p>
            <a:pPr marL="171450" indent="-171450" algn="r">
              <a:buFont typeface="Arial" panose="020B0604020202020204" pitchFamily="34" charset="0"/>
              <a:buChar char="•"/>
            </a:pPr>
            <a:r>
              <a:rPr lang="en-US" dirty="0"/>
              <a:t>17 years of Tribal experience</a:t>
            </a:r>
          </a:p>
          <a:p>
            <a:pPr marL="171450" indent="-171450" algn="r">
              <a:buFont typeface="Arial" panose="020B0604020202020204" pitchFamily="34" charset="0"/>
              <a:buChar char="•"/>
            </a:pPr>
            <a:r>
              <a:rPr lang="en-US" dirty="0"/>
              <a:t>Active Member for 5 Tribal Boards across the U.S.</a:t>
            </a:r>
          </a:p>
          <a:p>
            <a:pPr marL="171450" indent="-171450" algn="r">
              <a:buFont typeface="Arial" panose="020B0604020202020204" pitchFamily="34" charset="0"/>
              <a:buChar char="•"/>
            </a:pPr>
            <a:r>
              <a:rPr lang="en-US" dirty="0"/>
              <a:t>THRP, CRPS Certifications</a:t>
            </a:r>
          </a:p>
        </p:txBody>
      </p:sp>
      <p:pic>
        <p:nvPicPr>
          <p:cNvPr id="11" name="Picture 10" descr="A close up of a logo&#10;&#10;Description automatically generated">
            <a:extLst>
              <a:ext uri="{FF2B5EF4-FFF2-40B4-BE49-F238E27FC236}">
                <a16:creationId xmlns:a16="http://schemas.microsoft.com/office/drawing/2014/main" id="{20A3DF9C-342D-1896-BEF8-D530CD2DC0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675"/>
          <a:stretch/>
        </p:blipFill>
        <p:spPr bwMode="auto">
          <a:xfrm>
            <a:off x="8953063" y="5989954"/>
            <a:ext cx="1677645" cy="308844"/>
          </a:xfrm>
          <a:prstGeom prst="rect">
            <a:avLst/>
          </a:prstGeom>
          <a:ln>
            <a:noFill/>
          </a:ln>
          <a:extLst>
            <a:ext uri="{53640926-AAD7-44D8-BBD7-CCE9431645EC}">
              <a14:shadowObscured xmlns:a14="http://schemas.microsoft.com/office/drawing/2010/main"/>
            </a:ext>
          </a:extLst>
        </p:spPr>
      </p:pic>
      <p:pic>
        <p:nvPicPr>
          <p:cNvPr id="14" name="Picture 13" descr="Shape&#10;&#10;Description automatically generated">
            <a:extLst>
              <a:ext uri="{FF2B5EF4-FFF2-40B4-BE49-F238E27FC236}">
                <a16:creationId xmlns:a16="http://schemas.microsoft.com/office/drawing/2014/main" id="{A2E20D2D-FC49-BF6B-6C8C-E7FBF434708D}"/>
              </a:ext>
            </a:extLst>
          </p:cNvPr>
          <p:cNvPicPr>
            <a:picLocks noChangeAspect="1"/>
          </p:cNvPicPr>
          <p:nvPr/>
        </p:nvPicPr>
        <p:blipFill>
          <a:blip r:embed="rId6"/>
          <a:stretch>
            <a:fillRect/>
          </a:stretch>
        </p:blipFill>
        <p:spPr>
          <a:xfrm>
            <a:off x="1794077" y="5836732"/>
            <a:ext cx="503708" cy="615288"/>
          </a:xfrm>
          <a:prstGeom prst="rect">
            <a:avLst/>
          </a:prstGeom>
        </p:spPr>
      </p:pic>
    </p:spTree>
    <p:extLst>
      <p:ext uri="{BB962C8B-B14F-4D97-AF65-F5344CB8AC3E}">
        <p14:creationId xmlns:p14="http://schemas.microsoft.com/office/powerpoint/2010/main" val="347745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1F4B0-4F3A-440C-990E-49D045912707}"/>
              </a:ext>
            </a:extLst>
          </p:cNvPr>
          <p:cNvSpPr/>
          <p:nvPr/>
        </p:nvSpPr>
        <p:spPr>
          <a:xfrm>
            <a:off x="0" y="1"/>
            <a:ext cx="599211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a:xfrm>
            <a:off x="753624" y="429040"/>
            <a:ext cx="4500737" cy="2095501"/>
          </a:xfrm>
        </p:spPr>
        <p:txBody>
          <a:bodyPr/>
          <a:lstStyle/>
          <a:p>
            <a:pPr algn="ctr"/>
            <a:r>
              <a:rPr lang="en-US" sz="4000" dirty="0">
                <a:solidFill>
                  <a:schemeClr val="tx1"/>
                </a:solidFill>
                <a:latin typeface="Arial" panose="020B0604020202020204" pitchFamily="34" charset="0"/>
                <a:cs typeface="Arial" panose="020B0604020202020204" pitchFamily="34" charset="0"/>
              </a:rPr>
              <a:t>Our why:</a:t>
            </a:r>
            <a:endParaRPr lang="en-US" sz="3200" dirty="0">
              <a:solidFill>
                <a:schemeClr val="tx1"/>
              </a:solidFill>
              <a:latin typeface="Arial" panose="020B0604020202020204" pitchFamily="34" charset="0"/>
              <a:cs typeface="Arial" panose="020B0604020202020204" pitchFamily="34" charset="0"/>
            </a:endParaRPr>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745686" y="2370346"/>
            <a:ext cx="4500737" cy="3594100"/>
          </a:xfrm>
        </p:spPr>
        <p:txBody>
          <a:bodyPr>
            <a:normAutofit fontScale="55000" lnSpcReduction="20000"/>
          </a:bodyPr>
          <a:lstStyle/>
          <a:p>
            <a:pPr algn="l"/>
            <a:r>
              <a:rPr lang="en-US" b="0" i="0" dirty="0">
                <a:solidFill>
                  <a:srgbClr val="251F14"/>
                </a:solidFill>
                <a:effectLst/>
                <a:latin typeface="Lato" panose="020B0604020202020204" pitchFamily="34" charset="0"/>
              </a:rPr>
              <a:t>The essence of tribal sovereignty is the ability to govern and to protect and enhance the health, safety, and welfare of tribal citizens within tribal territory. Tribal governments maintain the power to determine their own governance structures and enforce laws through police departments and tribal courts. The governments exercise these inherent rights through the development of their distinct forms of government, determining citizenship; establishing civil and criminal laws for their nations; taxing, licensing, regulating, and maintaining and exercising the power to exclude wrongdoers from tribal lands.</a:t>
            </a:r>
          </a:p>
          <a:p>
            <a:pPr algn="l"/>
            <a:r>
              <a:rPr lang="en-US" b="0" i="0" dirty="0">
                <a:solidFill>
                  <a:srgbClr val="251F14"/>
                </a:solidFill>
                <a:effectLst/>
                <a:latin typeface="Lato" panose="020B0604020202020204" pitchFamily="34" charset="0"/>
              </a:rPr>
              <a:t>In addition, tribal governments are responsible for a broad range of governmental activities on tribal lands, including education, law enforcement, judicial systems, health care, environmental protection, natural resource management, and the development and maintenance of basic infrastructure such as housing, roads, bridges, sewers, public buildings, telecommunications, broadband and electrical services, and solid waste treatment and disposal.</a:t>
            </a:r>
          </a:p>
          <a:p>
            <a:r>
              <a:rPr lang="en-US" dirty="0">
                <a:solidFill>
                  <a:schemeClr val="tx1"/>
                </a:solidFill>
                <a:latin typeface="Arial" panose="020B0604020202020204" pitchFamily="34" charset="0"/>
                <a:cs typeface="Arial" panose="020B0604020202020204" pitchFamily="34" charset="0"/>
              </a:rPr>
              <a:t>NCIA</a:t>
            </a:r>
          </a:p>
        </p:txBody>
      </p:sp>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4"/>
          <a:stretch>
            <a:fillRect/>
          </a:stretch>
        </p:blipFill>
        <p:spPr>
          <a:xfrm>
            <a:off x="116379" y="6084916"/>
            <a:ext cx="718415" cy="652615"/>
          </a:xfrm>
          <a:prstGeom prst="rect">
            <a:avLst/>
          </a:prstGeom>
        </p:spPr>
      </p:pic>
      <p:pic>
        <p:nvPicPr>
          <p:cNvPr id="1030" name="Picture 6">
            <a:extLst>
              <a:ext uri="{FF2B5EF4-FFF2-40B4-BE49-F238E27FC236}">
                <a16:creationId xmlns:a16="http://schemas.microsoft.com/office/drawing/2014/main" id="{B64E5A7D-3ED3-06C5-4EFB-1D2247665B18}"/>
              </a:ext>
            </a:extLst>
          </p:cNvPr>
          <p:cNvPicPr>
            <a:picLocks noGrp="1" noChangeAspect="1" noChangeArrowheads="1"/>
          </p:cNvPicPr>
          <p:nvPr>
            <p:ph type="pic" sz="quarter" idx="15"/>
          </p:nvPr>
        </p:nvPicPr>
        <p:blipFill>
          <a:blip r:embed="rId5">
            <a:extLst>
              <a:ext uri="{28A0092B-C50C-407E-A947-70E740481C1C}">
                <a14:useLocalDpi xmlns:a14="http://schemas.microsoft.com/office/drawing/2010/main" val="0"/>
              </a:ext>
            </a:extLst>
          </a:blip>
          <a:srcRect l="4167" r="416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9A9B761D-EBA0-E729-E616-9B477B4908FD}"/>
              </a:ext>
            </a:extLst>
          </p:cNvPr>
          <p:cNvSpPr>
            <a:spLocks noGrp="1"/>
          </p:cNvSpPr>
          <p:nvPr>
            <p:ph type="pic" sz="quarter" idx="14"/>
          </p:nvPr>
        </p:nvSpPr>
        <p:spPr/>
      </p:sp>
      <p:sp>
        <p:nvSpPr>
          <p:cNvPr id="16" name="Picture Placeholder 15">
            <a:extLst>
              <a:ext uri="{FF2B5EF4-FFF2-40B4-BE49-F238E27FC236}">
                <a16:creationId xmlns:a16="http://schemas.microsoft.com/office/drawing/2014/main" id="{95D3A231-A569-351D-EDE2-C27E41382EB6}"/>
              </a:ext>
            </a:extLst>
          </p:cNvPr>
          <p:cNvSpPr>
            <a:spLocks noGrp="1"/>
          </p:cNvSpPr>
          <p:nvPr>
            <p:ph type="pic" sz="quarter" idx="13"/>
          </p:nvPr>
        </p:nvSpPr>
        <p:spPr/>
      </p:sp>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lstStyle/>
          <a:p>
            <a:r>
              <a:rPr lang="en-US" dirty="0">
                <a:latin typeface="Arial" panose="020B0604020202020204" pitchFamily="34" charset="0"/>
                <a:cs typeface="Arial" panose="020B0604020202020204" pitchFamily="34" charset="0"/>
              </a:rPr>
              <a:t>What's AT STAKE?</a:t>
            </a:r>
          </a:p>
        </p:txBody>
      </p:sp>
      <p:sp>
        <p:nvSpPr>
          <p:cNvPr id="3" name="Content Placeholder 3">
            <a:extLst>
              <a:ext uri="{FF2B5EF4-FFF2-40B4-BE49-F238E27FC236}">
                <a16:creationId xmlns:a16="http://schemas.microsoft.com/office/drawing/2014/main" id="{549A15DC-7652-074C-32BB-43BF2D7B6AE5}"/>
              </a:ext>
            </a:extLst>
          </p:cNvPr>
          <p:cNvSpPr txBox="1">
            <a:spLocks/>
          </p:cNvSpPr>
          <p:nvPr/>
        </p:nvSpPr>
        <p:spPr>
          <a:xfrm>
            <a:off x="593122" y="2836883"/>
            <a:ext cx="4513032" cy="2305485"/>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Arial" panose="020B0604020202020204" pitchFamily="34" charset="0"/>
                <a:cs typeface="Arial" panose="020B0604020202020204" pitchFamily="34" charset="0"/>
              </a:rPr>
              <a:t>Tribe:</a:t>
            </a:r>
          </a:p>
          <a:p>
            <a:pPr marL="571500" indent="-571500">
              <a:buFontTx/>
              <a:buChar char="-"/>
            </a:pPr>
            <a:r>
              <a:rPr lang="en-US" sz="2000" dirty="0">
                <a:latin typeface="Arial" panose="020B0604020202020204" pitchFamily="34" charset="0"/>
                <a:cs typeface="Arial" panose="020B0604020202020204" pitchFamily="34" charset="0"/>
              </a:rPr>
              <a:t>Continued recruiting struggles</a:t>
            </a:r>
          </a:p>
          <a:p>
            <a:pPr marL="571500" indent="-571500">
              <a:buFontTx/>
              <a:buChar char="-"/>
            </a:pPr>
            <a:r>
              <a:rPr lang="en-US" sz="2000" dirty="0">
                <a:latin typeface="Arial" panose="020B0604020202020204" pitchFamily="34" charset="0"/>
                <a:cs typeface="Arial" panose="020B0604020202020204" pitchFamily="34" charset="0"/>
              </a:rPr>
              <a:t>Increased employment expense</a:t>
            </a:r>
          </a:p>
          <a:p>
            <a:pPr marL="571500" indent="-571500">
              <a:buFontTx/>
              <a:buChar char="-"/>
            </a:pPr>
            <a:r>
              <a:rPr lang="en-US" sz="2000" dirty="0">
                <a:latin typeface="Arial" panose="020B0604020202020204" pitchFamily="34" charset="0"/>
                <a:cs typeface="Arial" panose="020B0604020202020204" pitchFamily="34" charset="0"/>
              </a:rPr>
              <a:t>Lost opportunities for sustained &amp; profitable growth</a:t>
            </a:r>
          </a:p>
        </p:txBody>
      </p:sp>
      <p:sp>
        <p:nvSpPr>
          <p:cNvPr id="5" name="Content Placeholder 3">
            <a:extLst>
              <a:ext uri="{FF2B5EF4-FFF2-40B4-BE49-F238E27FC236}">
                <a16:creationId xmlns:a16="http://schemas.microsoft.com/office/drawing/2014/main" id="{B242207E-984D-54D0-61AD-006F8A4A006E}"/>
              </a:ext>
            </a:extLst>
          </p:cNvPr>
          <p:cNvSpPr txBox="1">
            <a:spLocks/>
          </p:cNvSpPr>
          <p:nvPr/>
        </p:nvSpPr>
        <p:spPr>
          <a:xfrm>
            <a:off x="6508387" y="2836883"/>
            <a:ext cx="4818888" cy="2586806"/>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300" dirty="0">
                <a:latin typeface="Arial" panose="020B0604020202020204" pitchFamily="34" charset="0"/>
                <a:cs typeface="Arial" panose="020B0604020202020204" pitchFamily="34" charset="0"/>
              </a:rPr>
              <a:t>Employee:</a:t>
            </a:r>
          </a:p>
          <a:p>
            <a:pPr marL="571500" indent="-571500">
              <a:buFontTx/>
              <a:buChar char="-"/>
            </a:pPr>
            <a:r>
              <a:rPr lang="en-US" sz="4000" dirty="0">
                <a:latin typeface="Arial" panose="020B0604020202020204" pitchFamily="34" charset="0"/>
                <a:cs typeface="Arial" panose="020B0604020202020204" pitchFamily="34" charset="0"/>
              </a:rPr>
              <a:t>Insecure job stability</a:t>
            </a:r>
          </a:p>
          <a:p>
            <a:pPr marL="571500" indent="-571500">
              <a:buFontTx/>
              <a:buChar char="-"/>
            </a:pPr>
            <a:r>
              <a:rPr lang="en-US" sz="4000" dirty="0">
                <a:latin typeface="Arial" panose="020B0604020202020204" pitchFamily="34" charset="0"/>
                <a:cs typeface="Arial" panose="020B0604020202020204" pitchFamily="34" charset="0"/>
              </a:rPr>
              <a:t>Lack of engagement in position</a:t>
            </a:r>
          </a:p>
          <a:p>
            <a:pPr marL="571500" indent="-571500">
              <a:buFontTx/>
              <a:buChar char="-"/>
            </a:pPr>
            <a:r>
              <a:rPr lang="en-US" sz="4000" dirty="0">
                <a:latin typeface="Arial" panose="020B0604020202020204" pitchFamily="34" charset="0"/>
                <a:cs typeface="Arial" panose="020B0604020202020204" pitchFamily="34" charset="0"/>
              </a:rPr>
              <a:t>Lack of commitment to advance in their career leading to missed opportunities for income and professional growth</a:t>
            </a:r>
          </a:p>
        </p:txBody>
      </p:sp>
    </p:spTree>
    <p:extLst>
      <p:ext uri="{BB962C8B-B14F-4D97-AF65-F5344CB8AC3E}">
        <p14:creationId xmlns:p14="http://schemas.microsoft.com/office/powerpoint/2010/main" val="3987994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lstStyle/>
          <a:p>
            <a:r>
              <a:rPr lang="en-US" dirty="0">
                <a:latin typeface="Arial" panose="020B0604020202020204" pitchFamily="34" charset="0"/>
                <a:cs typeface="Arial" panose="020B0604020202020204" pitchFamily="34" charset="0"/>
              </a:rPr>
              <a:t>The path to success</a:t>
            </a:r>
          </a:p>
        </p:txBody>
      </p:sp>
      <p:graphicFrame>
        <p:nvGraphicFramePr>
          <p:cNvPr id="7" name="Content Placeholder 3" descr="Timeline graphic with a bright yellow line.">
            <a:extLst>
              <a:ext uri="{FF2B5EF4-FFF2-40B4-BE49-F238E27FC236}">
                <a16:creationId xmlns:a16="http://schemas.microsoft.com/office/drawing/2014/main" id="{019F7C97-485E-462B-8322-E8086263ABBC}"/>
              </a:ext>
            </a:extLst>
          </p:cNvPr>
          <p:cNvGraphicFramePr>
            <a:graphicFrameLocks noGrp="1"/>
          </p:cNvGraphicFramePr>
          <p:nvPr>
            <p:ph idx="4294967295"/>
            <p:extLst>
              <p:ext uri="{D42A27DB-BD31-4B8C-83A1-F6EECF244321}">
                <p14:modId xmlns:p14="http://schemas.microsoft.com/office/powerpoint/2010/main" val="1203887648"/>
              </p:ext>
            </p:extLst>
          </p:nvPr>
        </p:nvGraphicFramePr>
        <p:xfrm>
          <a:off x="960438" y="2587625"/>
          <a:ext cx="10267950" cy="3594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93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960120" y="768096"/>
            <a:ext cx="10268712" cy="3136392"/>
          </a:xfrm>
        </p:spPr>
        <p:txBody>
          <a:bodyPr>
            <a:normAutofit fontScale="90000"/>
          </a:bodyPr>
          <a:lstStyle/>
          <a:p>
            <a:r>
              <a:rPr lang="en-US" dirty="0">
                <a:latin typeface="Arial" panose="020B0604020202020204" pitchFamily="34" charset="0"/>
                <a:cs typeface="Arial" panose="020B0604020202020204" pitchFamily="34" charset="0"/>
              </a:rPr>
              <a:t>Example Washington State tribal stats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a:xfrm>
            <a:off x="960120" y="4544568"/>
            <a:ext cx="10268712" cy="1545336"/>
          </a:xfrm>
        </p:spPr>
        <p:txBody>
          <a:bodyPr/>
          <a:lstStyle/>
          <a:p>
            <a:r>
              <a:rPr lang="en-US" dirty="0">
                <a:latin typeface="Arial" panose="020B0604020202020204" pitchFamily="34" charset="0"/>
                <a:cs typeface="Arial" panose="020B0604020202020204" pitchFamily="34" charset="0"/>
              </a:rPr>
              <a:t>Where are we and how are we doing in relation to our Tribes Goals?</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6389-2374-4677-B8BB-59410CCC32FD}"/>
              </a:ext>
            </a:extLst>
          </p:cNvPr>
          <p:cNvSpPr>
            <a:spLocks noGrp="1"/>
          </p:cNvSpPr>
          <p:nvPr>
            <p:ph type="title"/>
          </p:nvPr>
        </p:nvSpPr>
        <p:spPr>
          <a:xfrm>
            <a:off x="960120" y="317814"/>
            <a:ext cx="10268712" cy="1700784"/>
          </a:xfrm>
        </p:spPr>
        <p:txBody>
          <a:bodyPr>
            <a:normAutofit fontScale="90000"/>
          </a:bodyPr>
          <a:lstStyle/>
          <a:p>
            <a:r>
              <a:rPr lang="en-US" dirty="0">
                <a:latin typeface="Arial" panose="020B0604020202020204" pitchFamily="34" charset="0"/>
                <a:cs typeface="Arial" panose="020B0604020202020204" pitchFamily="34" charset="0"/>
              </a:rPr>
              <a:t>Retirement income disparity</a:t>
            </a:r>
          </a:p>
        </p:txBody>
      </p:sp>
      <p:sp>
        <p:nvSpPr>
          <p:cNvPr id="4" name="Content Placeholder 3">
            <a:extLst>
              <a:ext uri="{FF2B5EF4-FFF2-40B4-BE49-F238E27FC236}">
                <a16:creationId xmlns:a16="http://schemas.microsoft.com/office/drawing/2014/main" id="{DCB59953-25F4-2717-6D74-52014D296484}"/>
              </a:ext>
            </a:extLst>
          </p:cNvPr>
          <p:cNvSpPr txBox="1">
            <a:spLocks/>
          </p:cNvSpPr>
          <p:nvPr/>
        </p:nvSpPr>
        <p:spPr>
          <a:xfrm>
            <a:off x="421106" y="2483798"/>
            <a:ext cx="10008486" cy="2984495"/>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000" dirty="0">
                <a:latin typeface="Arial" panose="020B0604020202020204" pitchFamily="34" charset="0"/>
                <a:cs typeface="Arial" panose="020B0604020202020204" pitchFamily="34" charset="0"/>
              </a:rPr>
              <a:t>Disparity in American Indian Retirement Income:</a:t>
            </a:r>
          </a:p>
          <a:p>
            <a:pPr marL="571500" indent="-571500">
              <a:buFontTx/>
              <a:buChar char="-"/>
            </a:pPr>
            <a:endParaRPr lang="en-US" sz="2000" dirty="0">
              <a:latin typeface="Arial" panose="020B0604020202020204" pitchFamily="34" charset="0"/>
              <a:cs typeface="Arial" panose="020B0604020202020204" pitchFamily="34" charset="0"/>
            </a:endParaRPr>
          </a:p>
          <a:p>
            <a:pPr marL="571500" indent="-571500">
              <a:buFontTx/>
              <a:buChar char="-"/>
            </a:pPr>
            <a:r>
              <a:rPr lang="en-US" sz="2000" dirty="0">
                <a:latin typeface="Arial" panose="020B0604020202020204" pitchFamily="34" charset="0"/>
                <a:cs typeface="Arial" panose="020B0604020202020204" pitchFamily="34" charset="0"/>
              </a:rPr>
              <a:t>American Indian Alaska Natives			$4,600 annual</a:t>
            </a:r>
          </a:p>
          <a:p>
            <a:pPr marL="571500" indent="-571500">
              <a:buFontTx/>
              <a:buChar char="-"/>
            </a:pPr>
            <a:r>
              <a:rPr lang="en-US" sz="2000" dirty="0">
                <a:latin typeface="Arial" panose="020B0604020202020204" pitchFamily="34" charset="0"/>
                <a:cs typeface="Arial" panose="020B0604020202020204" pitchFamily="34" charset="0"/>
              </a:rPr>
              <a:t>African American (Black)				$5,800 annual</a:t>
            </a:r>
          </a:p>
          <a:p>
            <a:pPr marL="571500" indent="-571500">
              <a:buFontTx/>
              <a:buChar char="-"/>
            </a:pPr>
            <a:r>
              <a:rPr lang="en-US" sz="2000" dirty="0">
                <a:latin typeface="Arial" panose="020B0604020202020204" pitchFamily="34" charset="0"/>
                <a:cs typeface="Arial" panose="020B0604020202020204" pitchFamily="34" charset="0"/>
              </a:rPr>
              <a:t>Caucasian (White)				$7,000 annual</a:t>
            </a:r>
          </a:p>
          <a:p>
            <a:pPr marL="571500" indent="-571500">
              <a:buFontTx/>
              <a:buChar char="-"/>
            </a:pP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*Results are from a 2009 study and released by the Social Security Administration 01-2015</a:t>
            </a:r>
          </a:p>
        </p:txBody>
      </p:sp>
      <p:sp>
        <p:nvSpPr>
          <p:cNvPr id="6" name="Rectangle 5">
            <a:extLst>
              <a:ext uri="{FF2B5EF4-FFF2-40B4-BE49-F238E27FC236}">
                <a16:creationId xmlns:a16="http://schemas.microsoft.com/office/drawing/2014/main" id="{D18989DF-9536-33F7-FCBE-E2C672222A9E}"/>
              </a:ext>
            </a:extLst>
          </p:cNvPr>
          <p:cNvSpPr/>
          <p:nvPr/>
        </p:nvSpPr>
        <p:spPr>
          <a:xfrm>
            <a:off x="8099797" y="3514380"/>
            <a:ext cx="323518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chemeClr val="accent3"/>
                </a:solidFill>
              </a:rPr>
              <a:t>52% Less!</a:t>
            </a:r>
          </a:p>
        </p:txBody>
      </p:sp>
    </p:spTree>
    <p:extLst>
      <p:ext uri="{BB962C8B-B14F-4D97-AF65-F5344CB8AC3E}">
        <p14:creationId xmlns:p14="http://schemas.microsoft.com/office/powerpoint/2010/main" val="1770811736"/>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51B918-0091-4E96-9E28-42B87D9557A7}">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71af3243-3dd4-4a8d-8c0d-dd76da1f02a5"/>
    <ds:schemaRef ds:uri="http://www.w3.org/XML/1998/namespace"/>
    <ds:schemaRef ds:uri="http://purl.org/dc/terms/"/>
    <ds:schemaRef ds:uri="16c05727-aa75-4e4a-9b5f-8a80a1165891"/>
    <ds:schemaRef ds:uri="http://schemas.openxmlformats.org/package/2006/metadata/core-properties"/>
    <ds:schemaRef ds:uri="230e9df3-be65-4c73-a93b-d1236ebd677e"/>
    <ds:schemaRef ds:uri="http://schemas.microsoft.com/sharepoint/v3"/>
    <ds:schemaRef ds:uri="http://purl.org/dc/dcmitype/"/>
  </ds:schemaRefs>
</ds:datastoreItem>
</file>

<file path=customXml/itemProps2.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3.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Fracture design</Template>
  <TotalTime>17848</TotalTime>
  <Words>1050</Words>
  <Application>Microsoft Office PowerPoint</Application>
  <PresentationFormat>Widescreen</PresentationFormat>
  <Paragraphs>180</Paragraphs>
  <Slides>23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Calibri</vt:lpstr>
      <vt:lpstr>Courier New</vt:lpstr>
      <vt:lpstr>Decotura ICG</vt:lpstr>
      <vt:lpstr>Franklin Gothic Demi Cond</vt:lpstr>
      <vt:lpstr>Franklin Gothic Medium</vt:lpstr>
      <vt:lpstr>Lato</vt:lpstr>
      <vt:lpstr>Wingdings</vt:lpstr>
      <vt:lpstr>JuxtaposeVTI</vt:lpstr>
      <vt:lpstr>26th Annual Conference</vt:lpstr>
      <vt:lpstr>Addressing the Unique Employment Needs of Tribal Nations today &amp; the foreseeable future</vt:lpstr>
      <vt:lpstr>Presentation AGENDA</vt:lpstr>
      <vt:lpstr>Presenting Team</vt:lpstr>
      <vt:lpstr>Our why:</vt:lpstr>
      <vt:lpstr>What's AT STAKE?</vt:lpstr>
      <vt:lpstr>The path to success</vt:lpstr>
      <vt:lpstr>Example Washington State tribal stats</vt:lpstr>
      <vt:lpstr>Retirement income disparity</vt:lpstr>
      <vt:lpstr>Social security income disparity</vt:lpstr>
      <vt:lpstr>Support &amp; Education Disparity</vt:lpstr>
      <vt:lpstr>WIGA Stats 2020</vt:lpstr>
      <vt:lpstr>The way to get started is to quit talking and begin doing.</vt:lpstr>
      <vt:lpstr>Indian Socioeconomic Status lags</vt:lpstr>
      <vt:lpstr>The Immediate Needs of our Tribal Citizens </vt:lpstr>
      <vt:lpstr>Importance of Tribal Youth &amp; Tribal Citizens</vt:lpstr>
      <vt:lpstr>Put your plan together</vt:lpstr>
      <vt:lpstr>The importance of Front-Line Development </vt:lpstr>
      <vt:lpstr>Engage your Senior Leadership Team</vt:lpstr>
      <vt:lpstr>Leadership Development</vt:lpstr>
      <vt:lpstr>SUMMARY  Benefits of addressing vs status quo:</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Anderson, Tyler</cp:lastModifiedBy>
  <cp:revision>30</cp:revision>
  <cp:lastPrinted>2022-09-01T05:04:03Z</cp:lastPrinted>
  <dcterms:created xsi:type="dcterms:W3CDTF">2022-03-04T01:08:52Z</dcterms:created>
  <dcterms:modified xsi:type="dcterms:W3CDTF">2022-09-06T22:54:56Z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