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19"/>
  </p:notesMasterIdLst>
  <p:handoutMasterIdLst>
    <p:handoutMasterId r:id="rId20"/>
  </p:handoutMasterIdLst>
  <p:sldIdLst>
    <p:sldId id="283" r:id="rId5"/>
    <p:sldId id="288" r:id="rId6"/>
    <p:sldId id="256" r:id="rId7"/>
    <p:sldId id="298" r:id="rId8"/>
    <p:sldId id="279" r:id="rId9"/>
    <p:sldId id="289" r:id="rId10"/>
    <p:sldId id="293" r:id="rId11"/>
    <p:sldId id="294" r:id="rId12"/>
    <p:sldId id="300" r:id="rId13"/>
    <p:sldId id="290" r:id="rId14"/>
    <p:sldId id="292" r:id="rId15"/>
    <p:sldId id="301" r:id="rId16"/>
    <p:sldId id="29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D6E"/>
    <a:srgbClr val="BD8140"/>
    <a:srgbClr val="FFC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6223" autoAdjust="0"/>
  </p:normalViewPr>
  <p:slideViewPr>
    <p:cSldViewPr snapToGrid="0">
      <p:cViewPr varScale="1">
        <p:scale>
          <a:sx n="54" d="100"/>
          <a:sy n="54" d="100"/>
        </p:scale>
        <p:origin x="1810" y="67"/>
      </p:cViewPr>
      <p:guideLst>
        <p:guide orient="horz" pos="1848"/>
        <p:guide pos="7080"/>
        <p:guide pos="5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2F5F-49ED-40E3-A1A5-941FF827987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B74FA-BCF5-412C-B474-5CA730E53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1060-699B-414A-8D16-7630F8BDD05E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F348-2A86-4531-BD4E-BD8C0BBDAD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Welcome! </a:t>
            </a:r>
          </a:p>
          <a:p>
            <a:endParaRPr lang="en-US" dirty="0"/>
          </a:p>
          <a:p>
            <a:r>
              <a:rPr lang="en-US" dirty="0"/>
              <a:t>Thank you for joining us today. We are going to be talking about Advancing Tribal HR departments into Strategic Partners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69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07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93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313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2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6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66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7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8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4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23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7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colorful, resort&#10;&#10;Description automatically generated">
            <a:extLst>
              <a:ext uri="{FF2B5EF4-FFF2-40B4-BE49-F238E27FC236}">
                <a16:creationId xmlns:a16="http://schemas.microsoft.com/office/drawing/2014/main" id="{1221C85A-D37B-CD49-BFC4-430B8DE8D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2550"/>
            <a:ext cx="12192001" cy="6980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7185D-D0E0-C3FB-AD84-FA2C48BF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000DA3-F94A-47A9-833C-F737A5CE9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6929" y="-4956928"/>
            <a:ext cx="2278144" cy="121920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anchor="ctr">
            <a:noAutofit/>
          </a:bodyPr>
          <a:lstStyle>
            <a:lvl1pPr marL="0" indent="0">
              <a:buNone/>
              <a:defRPr sz="20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anchor="ctr">
            <a:noAutofit/>
          </a:bodyPr>
          <a:lstStyle>
            <a:lvl1pPr marL="0" indent="0">
              <a:buNone/>
              <a:defRPr sz="20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D530F-E754-AD82-96FA-1D13357A8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7526" y="0"/>
            <a:ext cx="6094474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7" y="635000"/>
            <a:ext cx="5171770" cy="2039374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4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>
            <a:normAutofit/>
          </a:bodyPr>
          <a:lstStyle>
            <a:lvl1pPr>
              <a:defRPr lang="en-US" sz="22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46E05-9F5D-3470-D410-FD844CD04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47130" y="1225484"/>
            <a:ext cx="8201891" cy="39518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993" y="2501053"/>
            <a:ext cx="7136064" cy="1700784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cs typeface="Calibri"/>
              </a:rPr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cs typeface="Calibri"/>
              </a:rPr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cs typeface="Calibri"/>
              </a:rPr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B9D3B-FABA-5C78-B414-8104F27CD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443A-C83F-48BC-8A8C-13B36B4312FE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53C2-899A-4E5D-811A-62886B627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096" y="192907"/>
            <a:ext cx="6389027" cy="5601790"/>
          </a:xfrm>
        </p:spPr>
        <p:txBody>
          <a:bodyPr>
            <a:noAutofit/>
          </a:bodyPr>
          <a:lstStyle>
            <a:lvl1pPr algn="ct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>
            <a:lvl1pPr algn="ctr">
              <a:defRPr lang="en-US" sz="2600" kern="1200" spc="50" baseline="0" dirty="0" smtClean="0">
                <a:solidFill>
                  <a:schemeClr val="bg1"/>
                </a:solidFill>
                <a:latin typeface="Decotura ICG" panose="00000400000000000000" pitchFamily="2" charset="0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8D62B-9FF6-E1B4-94C6-8EF1BA4E2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9DE8D6-8092-44CF-8DBE-66D64FA3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71328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56F8D-E72C-9207-14DE-6828DA849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>
            <a:noAutofit/>
          </a:bodyPr>
          <a:lstStyle>
            <a:lvl1pPr>
              <a:defRPr sz="5400">
                <a:latin typeface="Decotura ICG" panose="00000400000000000000" pitchFamily="2" charset="0"/>
              </a:defRPr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  <a:latin typeface="Decotura ICG" panose="00000400000000000000" pitchFamily="2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5050" y="3449227"/>
            <a:ext cx="6076950" cy="34290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19D2C-49F3-3C35-76EF-97EC5D229F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91" y="6181725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 algn="l">
              <a:defRPr sz="8000" baseline="0">
                <a:latin typeface="Decotura ICG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Decotura ICG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02526D-E976-412F-AFBB-494E33A90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55309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49FD3-1705-8BCC-CF83-C1F26E85ED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692" y="6122785"/>
            <a:ext cx="718415" cy="652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56308-6FCA-8DCF-A64E-9BEBBA62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Decotura ICG" panose="00000400000000000000" pitchFamily="2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74818-5A49-706B-FABF-634615213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62172E-B024-42BD-99DF-133FED125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55309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59063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17542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633567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641844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66A544-61CA-D7F9-2F4A-4241DE1D52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33" y="6102893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B913D2-A532-4637-A5ED-76083F6FC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55309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007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8011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007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8011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9E2F1-ACC4-5EEF-93CA-E488A26E0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17" y="6181344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B4CBEB-5DA0-5E39-6153-1ABC87203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5049982"/>
            <a:ext cx="2281382" cy="12192000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087A2-3009-45F5-D340-9F8E0C82DC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3" r:id="rId2"/>
    <p:sldLayoutId id="2147483684" r:id="rId3"/>
    <p:sldLayoutId id="2147483685" r:id="rId4"/>
    <p:sldLayoutId id="2147483673" r:id="rId5"/>
    <p:sldLayoutId id="2147483672" r:id="rId6"/>
    <p:sldLayoutId id="2147483686" r:id="rId7"/>
    <p:sldLayoutId id="2147483687" r:id="rId8"/>
    <p:sldLayoutId id="2147483675" r:id="rId9"/>
    <p:sldLayoutId id="2147483688" r:id="rId10"/>
    <p:sldLayoutId id="2147483682" r:id="rId11"/>
    <p:sldLayoutId id="2147483689" r:id="rId12"/>
    <p:sldLayoutId id="214748369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Decotura ICG" panose="000004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3600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3200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2800" b="1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800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2800" b="1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7344-0CB6-494B-A14C-6C7C1468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3042"/>
            <a:ext cx="12192000" cy="169299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F92D4-9127-45F7-8DFC-A07C06032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92" y="4466190"/>
            <a:ext cx="11017615" cy="154533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Tonia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Leaureaux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Frank Tecumseh, Skye Skinner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1B73B2F-C2C1-4EE4-9B2D-A53BD3F65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4" y="5384581"/>
            <a:ext cx="3752850" cy="12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7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How have you used gap analysis to ensure that present capability aligns with future needs?</a:t>
            </a:r>
            <a:endParaRPr lang="en-US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63B80C3-BF7F-1CD0-C419-E272C8B0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12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0" i="0" dirty="0">
                <a:effectLst/>
                <a:latin typeface="Roboto" panose="02000000000000000000" pitchFamily="2" charset="0"/>
              </a:rPr>
              <a:t>How can we leverage </a:t>
            </a:r>
            <a:r>
              <a:rPr lang="en-US" sz="4400" dirty="0">
                <a:latin typeface="Roboto" panose="02000000000000000000" pitchFamily="2" charset="0"/>
              </a:rPr>
              <a:t>HR information to become more proactive?</a:t>
            </a:r>
            <a:endParaRPr lang="en-US" sz="4400" b="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F714C08-BE7E-DB33-CE7E-6174A23F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941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0" i="0" dirty="0">
                <a:effectLst/>
                <a:latin typeface="Roboto" panose="02000000000000000000" pitchFamily="2" charset="0"/>
              </a:rPr>
              <a:t>How can we measure our success?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F714C08-BE7E-DB33-CE7E-6174A23F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142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0" i="0" dirty="0">
                <a:effectLst/>
                <a:latin typeface="Calibri" panose="020F0502020204030204" pitchFamily="34" charset="0"/>
              </a:rPr>
              <a:t>Questions?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F714C08-BE7E-DB33-CE7E-6174A23F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29605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D9F93E89-6BB0-44BD-A234-9F074757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012" y="2509818"/>
            <a:ext cx="5278131" cy="170078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5881D-EA2E-A548-E614-3E42858CCDBA}"/>
              </a:ext>
            </a:extLst>
          </p:cNvPr>
          <p:cNvSpPr/>
          <p:nvPr/>
        </p:nvSpPr>
        <p:spPr>
          <a:xfrm>
            <a:off x="3976914" y="1190171"/>
            <a:ext cx="1814286" cy="400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C5CCC-47B1-C383-B4BC-817E3EE11B7C}"/>
              </a:ext>
            </a:extLst>
          </p:cNvPr>
          <p:cNvSpPr txBox="1"/>
          <p:nvPr/>
        </p:nvSpPr>
        <p:spPr>
          <a:xfrm>
            <a:off x="866284" y="4118950"/>
            <a:ext cx="4448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Tonia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Leaureaux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SPHR|SHRM-SCP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Human Resources Director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Tonia.Leaureaux@StationCasinos.com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(702) 617.7683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62F3C1-5928-A31B-4A9D-F7E49E6FCFAB}"/>
              </a:ext>
            </a:extLst>
          </p:cNvPr>
          <p:cNvSpPr txBox="1"/>
          <p:nvPr/>
        </p:nvSpPr>
        <p:spPr>
          <a:xfrm>
            <a:off x="866284" y="2487734"/>
            <a:ext cx="61252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/>
            <a:r>
              <a:rPr lang="en-US" sz="1800" b="1" i="0" dirty="0">
                <a:effectLst/>
                <a:latin typeface="Arial" panose="020B0604020202020204" pitchFamily="34" charset="0"/>
              </a:rPr>
              <a:t>Frank Tecumseh</a:t>
            </a:r>
            <a:endParaRPr lang="en-US" sz="2800" b="0" i="0" dirty="0">
              <a:effectLst/>
              <a:latin typeface="Times New Roman" panose="02020603050405020304" pitchFamily="18" charset="0"/>
            </a:endParaRPr>
          </a:p>
          <a:p>
            <a:pPr marL="0" marR="0" algn="l"/>
            <a:r>
              <a:rPr lang="en-US" sz="1800" b="0" i="0" dirty="0">
                <a:effectLst/>
                <a:latin typeface="Arial" panose="020B0604020202020204" pitchFamily="34" charset="0"/>
              </a:rPr>
              <a:t>Vice President of Human Resources</a:t>
            </a:r>
          </a:p>
          <a:p>
            <a:pPr marL="0" marR="0" algn="l"/>
            <a:r>
              <a:rPr lang="en-US" dirty="0">
                <a:latin typeface="Arial" panose="020B0604020202020204" pitchFamily="34" charset="0"/>
              </a:rPr>
              <a:t>franktea@hotmail.com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marR="0" algn="l"/>
            <a:r>
              <a:rPr lang="en-US" b="0" i="0" dirty="0">
                <a:solidFill>
                  <a:srgbClr val="414343"/>
                </a:solidFill>
                <a:effectLst/>
                <a:latin typeface="Arial" panose="020B0604020202020204" pitchFamily="34" charset="0"/>
              </a:rPr>
              <a:t>(269) 660-5647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marR="0" algn="l"/>
            <a:endParaRPr lang="en-US" sz="2800" b="0" i="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F779A-E639-1F95-F002-97DB564D1F19}"/>
              </a:ext>
            </a:extLst>
          </p:cNvPr>
          <p:cNvSpPr txBox="1"/>
          <p:nvPr/>
        </p:nvSpPr>
        <p:spPr>
          <a:xfrm>
            <a:off x="866284" y="938556"/>
            <a:ext cx="4741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Skye Skinner, PHR|SHRM-SCP|THRP </a:t>
            </a: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 Development &amp; Innovation, LLC</a:t>
            </a: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www.hrdiconsulting.net</a:t>
            </a:r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(269) 830-3415</a:t>
            </a:r>
          </a:p>
        </p:txBody>
      </p:sp>
    </p:spTree>
    <p:extLst>
      <p:ext uri="{BB962C8B-B14F-4D97-AF65-F5344CB8AC3E}">
        <p14:creationId xmlns:p14="http://schemas.microsoft.com/office/powerpoint/2010/main" val="245235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09" y="1975854"/>
            <a:ext cx="4308269" cy="2298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/>
        </p:blipFill>
        <p:spPr>
          <a:xfrm>
            <a:off x="3747209" y="3848324"/>
            <a:ext cx="3970911" cy="2642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930499" y="235131"/>
            <a:ext cx="833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Skye Skinner</a:t>
            </a:r>
            <a:r>
              <a:rPr lang="en-US" sz="3200" dirty="0">
                <a:solidFill>
                  <a:schemeClr val="bg1"/>
                </a:solidFill>
              </a:rPr>
              <a:t>,  THRP|SHRM-SCP|PHR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Founder of HR Development &amp; Innovation, LLC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B688F-1A28-337C-79DD-0FC8EC07D4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18947" y="3848324"/>
            <a:ext cx="1446458" cy="1446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316D31-F7DB-4890-79DB-E4C356CCA8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70512" y="2530931"/>
            <a:ext cx="2223934" cy="1077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7759E-E4D5-D27A-68CF-586886875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287" y="4327069"/>
            <a:ext cx="1948058" cy="756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5556EA-05CB-2B8F-D8CD-4667365E2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415" y="4392882"/>
            <a:ext cx="2709858" cy="2229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E87CA-AC77-4F15-EF83-1A38F532F9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96766" y="546363"/>
            <a:ext cx="2198468" cy="2198468"/>
          </a:xfrm>
          <a:prstGeom prst="rect">
            <a:avLst/>
          </a:prstGeom>
        </p:spPr>
      </p:pic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62ADAA-406E-96F2-71C5-65656F5196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0512" y="5786392"/>
            <a:ext cx="2473767" cy="7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" y="1768642"/>
            <a:ext cx="3874099" cy="2134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41" y="2256228"/>
            <a:ext cx="1918814" cy="146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308" y="4459160"/>
            <a:ext cx="2394333" cy="14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85" y="4275871"/>
            <a:ext cx="3901274" cy="1950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991" y="4128413"/>
            <a:ext cx="3147930" cy="2098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992" y="1768642"/>
            <a:ext cx="3147929" cy="2094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50859" y="204537"/>
            <a:ext cx="10949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Frank Tecumseh </a:t>
            </a:r>
            <a:r>
              <a:rPr lang="en-US" sz="3200" dirty="0">
                <a:solidFill>
                  <a:schemeClr val="bg1"/>
                </a:solidFill>
              </a:rPr>
              <a:t>– Vice President of Human Resources &amp; Chair of the Prairie Band Potawatomi Entertainment Corporation</a:t>
            </a:r>
          </a:p>
        </p:txBody>
      </p:sp>
    </p:spTree>
    <p:extLst>
      <p:ext uri="{BB962C8B-B14F-4D97-AF65-F5344CB8AC3E}">
        <p14:creationId xmlns:p14="http://schemas.microsoft.com/office/powerpoint/2010/main" val="233945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442" r="2442"/>
          <a:stretch/>
        </p:blipFill>
        <p:spPr>
          <a:xfrm>
            <a:off x="613285" y="1768642"/>
            <a:ext cx="3874099" cy="2134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7093" y="2628092"/>
            <a:ext cx="2841059" cy="800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t="5628" b="5628"/>
          <a:stretch/>
        </p:blipFill>
        <p:spPr>
          <a:xfrm>
            <a:off x="613285" y="4275871"/>
            <a:ext cx="3901274" cy="1950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50859" y="204537"/>
            <a:ext cx="10949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Tonia Leaureaux, </a:t>
            </a:r>
            <a:r>
              <a:rPr lang="en-US" sz="3200" dirty="0">
                <a:solidFill>
                  <a:schemeClr val="bg1"/>
                </a:solidFill>
              </a:rPr>
              <a:t>SPHR, SHRM – SCP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Human Resources Director at Station Casinos </a:t>
            </a:r>
          </a:p>
        </p:txBody>
      </p:sp>
      <p:pic>
        <p:nvPicPr>
          <p:cNvPr id="1026" name="Picture 2" descr="Saginaw Chippewa Indian Tribe Makes Semi-Annual Distribution - 94.5 The  Moo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84" y="427587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ganing Eagles Landing Casino (Casino) - Arenac County, Michiga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 bwMode="auto">
          <a:xfrm>
            <a:off x="8042809" y="4308554"/>
            <a:ext cx="3902108" cy="195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agchip.org/ziibiwing/images/mainimagene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86"/>
          <a:stretch/>
        </p:blipFill>
        <p:spPr bwMode="auto">
          <a:xfrm>
            <a:off x="8067861" y="1768642"/>
            <a:ext cx="3877056" cy="2134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4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What is Strategic HR? 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</a:rPr>
              <a:t>Why is it important?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970750-DF0E-B227-499C-FB4FE303C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937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b="0" i="0" dirty="0">
                <a:effectLst/>
                <a:latin typeface="Calibri" panose="020F0502020204030204" pitchFamily="34" charset="0"/>
              </a:rPr>
              <a:t>What role does HR play in the success of your business?</a:t>
            </a:r>
            <a:endParaRPr lang="en-US" sz="4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44546A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92C8B52-A867-0D34-870A-F564565E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1" y="317500"/>
            <a:ext cx="11869093" cy="17018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08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What steps do you take to develop or refine a strategic HR plan? 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F714C08-BE7E-DB33-CE7E-6174A23F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289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0" i="0" dirty="0">
                <a:effectLst/>
                <a:latin typeface="Calibri" panose="020F0502020204030204" pitchFamily="34" charset="0"/>
              </a:rPr>
              <a:t>What are some questions that HR professionals should be asking to evaluate </a:t>
            </a:r>
            <a:r>
              <a:rPr lang="en-US" sz="4400" dirty="0">
                <a:latin typeface="Calibri" panose="020F0502020204030204" pitchFamily="34" charset="0"/>
              </a:rPr>
              <a:t>alignment between the HR department and the organization as a whole</a:t>
            </a:r>
            <a:r>
              <a:rPr lang="en-US" sz="4400" b="0" i="0" dirty="0">
                <a:effectLst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F714C08-BE7E-DB33-CE7E-6174A23F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512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4105-F2E4-C053-D98A-626C6EE6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0" i="0" dirty="0">
                <a:effectLst/>
                <a:latin typeface="Calibri" panose="020F0502020204030204" pitchFamily="34" charset="0"/>
              </a:rPr>
              <a:t>How have you established credibility with your property peers/executives?</a:t>
            </a:r>
            <a:endParaRPr lang="en-US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63B80C3-BF7F-1CD0-C419-E272C8B0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17814"/>
            <a:ext cx="11796665" cy="170078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Advancing Tribal HR Departments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into Strategic Partners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3344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51B918-0091-4E96-9E28-42B87D9557A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A0EFE35-5C2D-4EEC-93CA-7B3D408873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878E47-D7B4-44CA-8507-24783F79A5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Fracture design</Template>
  <TotalTime>17923</TotalTime>
  <Words>342</Words>
  <Application>Microsoft Office PowerPoint</Application>
  <PresentationFormat>Widescreen</PresentationFormat>
  <Paragraphs>55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Decotura ICG</vt:lpstr>
      <vt:lpstr>Franklin Gothic Medium</vt:lpstr>
      <vt:lpstr>Roboto</vt:lpstr>
      <vt:lpstr>Times New Roman</vt:lpstr>
      <vt:lpstr>Wingdings</vt:lpstr>
      <vt:lpstr>JuxtaposeVTI</vt:lpstr>
      <vt:lpstr>Advancing Tribal HR Departments  into Strategic Partners</vt:lpstr>
      <vt:lpstr>PowerPoint Presentation</vt:lpstr>
      <vt:lpstr>PowerPoint Presentation</vt:lpstr>
      <vt:lpstr>PowerPoint Presentation</vt:lpstr>
      <vt:lpstr>Advancing Tribal HR Departments  into Strategic Partners</vt:lpstr>
      <vt:lpstr>Advancing Tribal HR Departments  into Strategic Partners</vt:lpstr>
      <vt:lpstr>Advancing Tribal HR Departments  into Strategic Partners</vt:lpstr>
      <vt:lpstr>Advancing Tribal HR Departments  into Strategic Partners</vt:lpstr>
      <vt:lpstr>Advancing Tribal HR Departments  into Strategic Partners</vt:lpstr>
      <vt:lpstr>Advancing Tribal HR Departments  into Strategic Partners</vt:lpstr>
      <vt:lpstr>Advancing Tribal HR Departments  into Strategic Partners</vt:lpstr>
      <vt:lpstr>Advancing Tribal HR Departments  into Strategic Partners</vt:lpstr>
      <vt:lpstr>Advancing Tribal HR Departments  into Strategic Partners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Fernandez</dc:creator>
  <cp:lastModifiedBy>janet borland</cp:lastModifiedBy>
  <cp:revision>42</cp:revision>
  <dcterms:created xsi:type="dcterms:W3CDTF">2022-03-04T01:08:52Z</dcterms:created>
  <dcterms:modified xsi:type="dcterms:W3CDTF">2022-09-23T00:04:14Z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