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0"/>
  </p:notesMasterIdLst>
  <p:handoutMasterIdLst>
    <p:handoutMasterId r:id="rId21"/>
  </p:handoutMasterIdLst>
  <p:sldIdLst>
    <p:sldId id="284" r:id="rId5"/>
    <p:sldId id="283" r:id="rId6"/>
    <p:sldId id="279" r:id="rId7"/>
    <p:sldId id="263" r:id="rId8"/>
    <p:sldId id="280" r:id="rId9"/>
    <p:sldId id="281" r:id="rId10"/>
    <p:sldId id="259" r:id="rId11"/>
    <p:sldId id="265" r:id="rId12"/>
    <p:sldId id="285" r:id="rId13"/>
    <p:sldId id="266" r:id="rId14"/>
    <p:sldId id="286" r:id="rId15"/>
    <p:sldId id="287" r:id="rId16"/>
    <p:sldId id="288" r:id="rId17"/>
    <p:sldId id="289"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D567FE-C88E-4714-80A9-8814A9ECFFCE}">
          <p14:sldIdLst>
            <p14:sldId id="284"/>
            <p14:sldId id="283"/>
            <p14:sldId id="279"/>
          </p14:sldIdLst>
        </p14:section>
        <p14:section name="Untitled Section" id="{5BA75E3F-9A0F-46E9-80A1-DCD33C027ED6}">
          <p14:sldIdLst>
            <p14:sldId id="263"/>
            <p14:sldId id="280"/>
            <p14:sldId id="281"/>
            <p14:sldId id="259"/>
            <p14:sldId id="265"/>
            <p14:sldId id="285"/>
            <p14:sldId id="266"/>
            <p14:sldId id="286"/>
            <p14:sldId id="287"/>
            <p14:sldId id="288"/>
            <p14:sldId id="289"/>
            <p14:sldId id="277"/>
          </p14:sldIdLst>
        </p14:section>
      </p14:sectionLst>
    </p:ex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140"/>
    <a:srgbClr val="FFC91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6357" autoAdjust="0"/>
  </p:normalViewPr>
  <p:slideViewPr>
    <p:cSldViewPr snapToGrid="0">
      <p:cViewPr varScale="1">
        <p:scale>
          <a:sx n="157" d="100"/>
          <a:sy n="157" d="100"/>
        </p:scale>
        <p:origin x="384" y="138"/>
      </p:cViewPr>
      <p:guideLst>
        <p:guide orient="horz" pos="1848"/>
        <p:guide pos="7080"/>
        <p:guide pos="51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7/16/2022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7/16/2022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5</a:t>
            </a:fld>
            <a:endParaRPr lang="en-US" dirty="0"/>
          </a:p>
        </p:txBody>
      </p:sp>
    </p:spTree>
    <p:extLst>
      <p:ext uri="{BB962C8B-B14F-4D97-AF65-F5344CB8AC3E}">
        <p14:creationId xmlns:p14="http://schemas.microsoft.com/office/powerpoint/2010/main" val="1461130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6</a:t>
            </a:fld>
            <a:endParaRPr lang="en-US" dirty="0"/>
          </a:p>
        </p:txBody>
      </p:sp>
    </p:spTree>
    <p:extLst>
      <p:ext uri="{BB962C8B-B14F-4D97-AF65-F5344CB8AC3E}">
        <p14:creationId xmlns:p14="http://schemas.microsoft.com/office/powerpoint/2010/main" val="134054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15</a:t>
            </a:fld>
            <a:endParaRPr lang="en-US" dirty="0"/>
          </a:p>
        </p:txBody>
      </p:sp>
    </p:spTree>
    <p:extLst>
      <p:ext uri="{BB962C8B-B14F-4D97-AF65-F5344CB8AC3E}">
        <p14:creationId xmlns:p14="http://schemas.microsoft.com/office/powerpoint/2010/main" val="26442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4956929" y="-4956928"/>
            <a:ext cx="2278144" cy="121920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pic>
        <p:nvPicPr>
          <p:cNvPr id="10" name="Picture 9">
            <a:extLst>
              <a:ext uri="{FF2B5EF4-FFF2-40B4-BE49-F238E27FC236}">
                <a16:creationId xmlns:a16="http://schemas.microsoft.com/office/drawing/2014/main" id="{DC0D530F-E754-AD82-96FA-1D13357A8C8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94045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097526"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10" name="Picture 9">
            <a:extLst>
              <a:ext uri="{FF2B5EF4-FFF2-40B4-BE49-F238E27FC236}">
                <a16:creationId xmlns:a16="http://schemas.microsoft.com/office/drawing/2014/main" id="{21046E05-9F5D-3470-D410-FD844CD041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0549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0" y="1225484"/>
            <a:ext cx="8201891" cy="39518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pic>
        <p:nvPicPr>
          <p:cNvPr id="11" name="Picture 10">
            <a:extLst>
              <a:ext uri="{FF2B5EF4-FFF2-40B4-BE49-F238E27FC236}">
                <a16:creationId xmlns:a16="http://schemas.microsoft.com/office/drawing/2014/main" id="{C58B9D3B-FABA-5C78-B414-8104F27CD816}"/>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ABC8D62B-9FF6-E1B4-94C6-8EF1BA4E220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31405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4955309" y="-4971328"/>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aseline="0">
                <a:solidFill>
                  <a:schemeClr val="bg1"/>
                </a:solidFill>
                <a:latin typeface="Arial" panose="020B0604020202020204" pitchFamily="34" charset="0"/>
                <a:cs typeface="Arial" panose="020B0604020202020204" pitchFamily="34" charset="0"/>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4" name="Picture 3">
            <a:extLst>
              <a:ext uri="{FF2B5EF4-FFF2-40B4-BE49-F238E27FC236}">
                <a16:creationId xmlns:a16="http://schemas.microsoft.com/office/drawing/2014/main" id="{52256F8D-E72C-9207-14DE-6828DA8490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3590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atin typeface="Decotura ICG" panose="00000400000000000000" pitchFamily="2"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607695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61719D2C-49F3-3C35-76EF-97EC5D229F36}"/>
              </a:ext>
            </a:extLst>
          </p:cNvPr>
          <p:cNvPicPr>
            <a:picLocks noChangeAspect="1"/>
          </p:cNvPicPr>
          <p:nvPr userDrawn="1"/>
        </p:nvPicPr>
        <p:blipFill>
          <a:blip r:embed="rId3"/>
          <a:stretch>
            <a:fillRect/>
          </a:stretch>
        </p:blipFill>
        <p:spPr>
          <a:xfrm>
            <a:off x="58191" y="6181725"/>
            <a:ext cx="718415" cy="652615"/>
          </a:xfrm>
          <a:prstGeom prst="rect">
            <a:avLst/>
          </a:prstGeom>
        </p:spPr>
      </p:pic>
    </p:spTree>
    <p:extLst>
      <p:ext uri="{BB962C8B-B14F-4D97-AF65-F5344CB8AC3E}">
        <p14:creationId xmlns:p14="http://schemas.microsoft.com/office/powerpoint/2010/main" val="265173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tx1"/>
                </a:solidFill>
                <a:latin typeface="Arial" panose="020B0604020202020204" pitchFamily="34" charset="0"/>
                <a:cs typeface="Arial" panose="020B0604020202020204" pitchFamily="34"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634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2172E-B024-42BD-99DF-133FED125D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pic>
        <p:nvPicPr>
          <p:cNvPr id="16" name="Picture 15">
            <a:extLst>
              <a:ext uri="{FF2B5EF4-FFF2-40B4-BE49-F238E27FC236}">
                <a16:creationId xmlns:a16="http://schemas.microsoft.com/office/drawing/2014/main" id="{9966A544-61CA-D7F9-2F4A-4241DE1D5239}"/>
              </a:ext>
            </a:extLst>
          </p:cNvPr>
          <p:cNvPicPr>
            <a:picLocks noChangeAspect="1"/>
          </p:cNvPicPr>
          <p:nvPr userDrawn="1"/>
        </p:nvPicPr>
        <p:blipFill>
          <a:blip r:embed="rId3"/>
          <a:stretch>
            <a:fillRect/>
          </a:stretch>
        </p:blipFill>
        <p:spPr>
          <a:xfrm>
            <a:off x="107333" y="6102893"/>
            <a:ext cx="718415" cy="652615"/>
          </a:xfrm>
          <a:prstGeom prst="rect">
            <a:avLst/>
          </a:prstGeom>
        </p:spPr>
      </p:pic>
    </p:spTree>
    <p:extLst>
      <p:ext uri="{BB962C8B-B14F-4D97-AF65-F5344CB8AC3E}">
        <p14:creationId xmlns:p14="http://schemas.microsoft.com/office/powerpoint/2010/main" val="37646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913D2-A532-4637-A5ED-76083F6FCA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29E2F1-ACC4-5EEF-93CA-E488A26E0F91}"/>
              </a:ext>
            </a:extLst>
          </p:cNvPr>
          <p:cNvPicPr>
            <a:picLocks noChangeAspect="1"/>
          </p:cNvPicPr>
          <p:nvPr userDrawn="1"/>
        </p:nvPicPr>
        <p:blipFill>
          <a:blip r:embed="rId3"/>
          <a:stretch>
            <a:fillRect/>
          </a:stretch>
        </p:blipFill>
        <p:spPr>
          <a:xfrm>
            <a:off x="109117" y="6181344"/>
            <a:ext cx="718415" cy="652615"/>
          </a:xfrm>
          <a:prstGeom prst="rect">
            <a:avLst/>
          </a:prstGeom>
        </p:spPr>
      </p:pic>
    </p:spTree>
    <p:extLst>
      <p:ext uri="{BB962C8B-B14F-4D97-AF65-F5344CB8AC3E}">
        <p14:creationId xmlns:p14="http://schemas.microsoft.com/office/powerpoint/2010/main" val="152302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15"/>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85" r:id="rId4"/>
    <p:sldLayoutId id="2147483673" r:id="rId5"/>
    <p:sldLayoutId id="2147483672" r:id="rId6"/>
    <p:sldLayoutId id="2147483686" r:id="rId7"/>
    <p:sldLayoutId id="2147483687" r:id="rId8"/>
    <p:sldLayoutId id="2147483675" r:id="rId9"/>
    <p:sldLayoutId id="2147483688" r:id="rId10"/>
    <p:sldLayoutId id="2147483682" r:id="rId11"/>
    <p:sldLayoutId id="2147483689" r:id="rId12"/>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mailto:kisto_hrconsulting@outlook.com" TargetMode="External"/><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pixabay.com/en/question-board-chalk-school-1262378/" TargetMode="External"/><Relationship Id="rId5" Type="http://schemas.microsoft.com/office/2007/relationships/hdphoto" Target="../media/hdphoto1.wdp"/><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rincondelemprendedor.es/mentoring-para-emprendedores/" TargetMode="External"/><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5440886" y="964962"/>
            <a:ext cx="10268712" cy="1700784"/>
          </a:xfrm>
        </p:spPr>
        <p:txBody>
          <a:bodyPr>
            <a:noAutofit/>
          </a:bodyPr>
          <a:lstStyle/>
          <a:p>
            <a:r>
              <a:rPr lang="en-US" sz="3600" dirty="0">
                <a:latin typeface="Arial" panose="020B0604020202020204" pitchFamily="34" charset="0"/>
                <a:cs typeface="Arial" panose="020B0604020202020204" pitchFamily="34" charset="0"/>
              </a:rPr>
              <a:t>26</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773629" y="6042556"/>
            <a:ext cx="6055085" cy="707886"/>
          </a:xfrm>
          <a:prstGeom prst="rect">
            <a:avLst/>
          </a:prstGeom>
          <a:noFill/>
        </p:spPr>
        <p:txBody>
          <a:bodyPr wrap="square" rtlCol="0">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838518" y="6181932"/>
            <a:ext cx="3586742"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960120" y="317814"/>
            <a:ext cx="10268712" cy="1700784"/>
          </a:xfrm>
        </p:spPr>
        <p:txBody>
          <a:bodyPr/>
          <a:lstStyle/>
          <a:p>
            <a:r>
              <a:rPr lang="en-US" dirty="0">
                <a:solidFill>
                  <a:schemeClr val="bg1">
                    <a:lumMod val="95000"/>
                  </a:schemeClr>
                </a:solidFill>
              </a:rPr>
              <a:t>The mentoring skills model and roles</a:t>
            </a:r>
            <a:endParaRPr lang="en-US" dirty="0">
              <a:solidFill>
                <a:schemeClr val="bg1">
                  <a:lumMod val="95000"/>
                </a:schemeClr>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E9052153-84CE-4C4C-9422-F437CC0272A8}"/>
              </a:ext>
            </a:extLst>
          </p:cNvPr>
          <p:cNvSpPr>
            <a:spLocks noGrp="1"/>
          </p:cNvSpPr>
          <p:nvPr>
            <p:ph type="body" idx="1"/>
          </p:nvPr>
        </p:nvSpPr>
        <p:spPr>
          <a:xfrm>
            <a:off x="960121" y="2587752"/>
            <a:ext cx="3236976" cy="892048"/>
          </a:xfrm>
        </p:spPr>
        <p:txBody>
          <a:bodyPr anchor="t"/>
          <a:lstStyle/>
          <a:p>
            <a:pPr algn="ctr"/>
            <a:r>
              <a:rPr lang="en-US" b="1" dirty="0">
                <a:solidFill>
                  <a:schemeClr val="accent2">
                    <a:lumMod val="50000"/>
                  </a:schemeClr>
                </a:solidFill>
                <a:latin typeface="Arial" panose="020B0604020202020204" pitchFamily="34" charset="0"/>
                <a:cs typeface="Arial" panose="020B0604020202020204" pitchFamily="34" charset="0"/>
              </a:rPr>
              <a:t>Mentee specific skills</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960120" y="3594538"/>
            <a:ext cx="3236976" cy="2586806"/>
          </a:xfrm>
        </p:spPr>
        <p:txBody>
          <a:bodyPr>
            <a:normAutofit/>
          </a:bodyPr>
          <a:lstStyle/>
          <a:p>
            <a:pPr lvl="0"/>
            <a:r>
              <a:rPr lang="en-US" dirty="0">
                <a:solidFill>
                  <a:schemeClr val="accent2">
                    <a:lumMod val="50000"/>
                  </a:schemeClr>
                </a:solidFill>
                <a:latin typeface="Arial" panose="020B0604020202020204" pitchFamily="34" charset="0"/>
                <a:cs typeface="Arial" panose="020B0604020202020204" pitchFamily="34" charset="0"/>
              </a:rPr>
              <a:t>Acquiring mentors</a:t>
            </a:r>
          </a:p>
          <a:p>
            <a:pPr lvl="0"/>
            <a:r>
              <a:rPr lang="en-US" dirty="0">
                <a:solidFill>
                  <a:schemeClr val="accent2">
                    <a:lumMod val="50000"/>
                  </a:schemeClr>
                </a:solidFill>
                <a:latin typeface="Arial" panose="020B0604020202020204" pitchFamily="34" charset="0"/>
                <a:cs typeface="Arial" panose="020B0604020202020204" pitchFamily="34" charset="0"/>
              </a:rPr>
              <a:t>Learning quickly</a:t>
            </a:r>
          </a:p>
          <a:p>
            <a:pPr lvl="0"/>
            <a:r>
              <a:rPr lang="en-US" dirty="0">
                <a:solidFill>
                  <a:schemeClr val="accent2">
                    <a:lumMod val="50000"/>
                  </a:schemeClr>
                </a:solidFill>
                <a:latin typeface="Arial" panose="020B0604020202020204" pitchFamily="34" charset="0"/>
                <a:cs typeface="Arial" panose="020B0604020202020204" pitchFamily="34" charset="0"/>
              </a:rPr>
              <a:t>Showing Initiative</a:t>
            </a:r>
          </a:p>
          <a:p>
            <a:pPr lvl="0"/>
            <a:r>
              <a:rPr lang="en-US" dirty="0">
                <a:solidFill>
                  <a:schemeClr val="accent2">
                    <a:lumMod val="50000"/>
                  </a:schemeClr>
                </a:solidFill>
              </a:rPr>
              <a:t>Following Through</a:t>
            </a:r>
          </a:p>
          <a:p>
            <a:pPr lvl="0"/>
            <a:r>
              <a:rPr lang="en-US" dirty="0">
                <a:solidFill>
                  <a:schemeClr val="accent2">
                    <a:lumMod val="50000"/>
                  </a:schemeClr>
                </a:solidFill>
                <a:latin typeface="Arial" panose="020B0604020202020204" pitchFamily="34" charset="0"/>
                <a:cs typeface="Arial" panose="020B0604020202020204" pitchFamily="34" charset="0"/>
              </a:rPr>
              <a:t>Managing the relationship</a:t>
            </a:r>
          </a:p>
          <a:p>
            <a:endParaRPr lang="en-US" dirty="0"/>
          </a:p>
          <a:p>
            <a:endParaRPr lang="en-US" dirty="0"/>
          </a:p>
        </p:txBody>
      </p:sp>
      <p:sp>
        <p:nvSpPr>
          <p:cNvPr id="11" name="Text Placeholder 10">
            <a:extLst>
              <a:ext uri="{FF2B5EF4-FFF2-40B4-BE49-F238E27FC236}">
                <a16:creationId xmlns:a16="http://schemas.microsoft.com/office/drawing/2014/main" id="{3A9D6D54-1465-4F38-AF0C-D1D9C4B69188}"/>
              </a:ext>
            </a:extLst>
          </p:cNvPr>
          <p:cNvSpPr>
            <a:spLocks noGrp="1"/>
          </p:cNvSpPr>
          <p:nvPr>
            <p:ph type="body" sz="quarter" idx="3"/>
          </p:nvPr>
        </p:nvSpPr>
        <p:spPr>
          <a:xfrm>
            <a:off x="4477512" y="2587752"/>
            <a:ext cx="3236976" cy="892048"/>
          </a:xfrm>
        </p:spPr>
        <p:txBody>
          <a:bodyPr anchor="t"/>
          <a:lstStyle/>
          <a:p>
            <a:r>
              <a:rPr lang="en-US" b="1" dirty="0">
                <a:solidFill>
                  <a:schemeClr val="accent1">
                    <a:lumMod val="50000"/>
                  </a:schemeClr>
                </a:solidFill>
                <a:latin typeface="Arial" panose="020B0604020202020204" pitchFamily="34" charset="0"/>
                <a:cs typeface="Arial" panose="020B0604020202020204" pitchFamily="34" charset="0"/>
              </a:rPr>
              <a:t>Shared core skills</a:t>
            </a:r>
          </a:p>
        </p:txBody>
      </p:sp>
      <p:sp>
        <p:nvSpPr>
          <p:cNvPr id="5" name="Content Placeholder 4">
            <a:extLst>
              <a:ext uri="{FF2B5EF4-FFF2-40B4-BE49-F238E27FC236}">
                <a16:creationId xmlns:a16="http://schemas.microsoft.com/office/drawing/2014/main" id="{9C2ECAAA-1E9C-4845-8EA9-E11A76F08150}"/>
              </a:ext>
            </a:extLst>
          </p:cNvPr>
          <p:cNvSpPr>
            <a:spLocks noGrp="1"/>
          </p:cNvSpPr>
          <p:nvPr>
            <p:ph sz="quarter" idx="4"/>
          </p:nvPr>
        </p:nvSpPr>
        <p:spPr>
          <a:xfrm>
            <a:off x="4477512" y="3594538"/>
            <a:ext cx="3236976" cy="2586806"/>
          </a:xfrm>
        </p:spPr>
        <p:txBody>
          <a:bodyPr>
            <a:normAutofit/>
          </a:bodyPr>
          <a:lstStyle/>
          <a:p>
            <a:r>
              <a:rPr lang="en-US" dirty="0">
                <a:solidFill>
                  <a:schemeClr val="accent1">
                    <a:lumMod val="50000"/>
                  </a:schemeClr>
                </a:solidFill>
                <a:latin typeface="Arial" panose="020B0604020202020204" pitchFamily="34" charset="0"/>
                <a:cs typeface="Arial" panose="020B0604020202020204" pitchFamily="34" charset="0"/>
              </a:rPr>
              <a:t>Listening Actively</a:t>
            </a:r>
          </a:p>
          <a:p>
            <a:r>
              <a:rPr lang="en-US" dirty="0">
                <a:solidFill>
                  <a:schemeClr val="accent1">
                    <a:lumMod val="50000"/>
                  </a:schemeClr>
                </a:solidFill>
                <a:latin typeface="Arial" panose="020B0604020202020204" pitchFamily="34" charset="0"/>
                <a:cs typeface="Arial" panose="020B0604020202020204" pitchFamily="34" charset="0"/>
              </a:rPr>
              <a:t>Building Trust</a:t>
            </a:r>
          </a:p>
          <a:p>
            <a:r>
              <a:rPr lang="en-US" dirty="0">
                <a:solidFill>
                  <a:schemeClr val="accent1">
                    <a:lumMod val="50000"/>
                  </a:schemeClr>
                </a:solidFill>
              </a:rPr>
              <a:t>Encouraging</a:t>
            </a:r>
          </a:p>
          <a:p>
            <a:r>
              <a:rPr lang="en-US" dirty="0">
                <a:solidFill>
                  <a:schemeClr val="accent1">
                    <a:lumMod val="50000"/>
                  </a:schemeClr>
                </a:solidFill>
                <a:latin typeface="Arial" panose="020B0604020202020204" pitchFamily="34" charset="0"/>
                <a:cs typeface="Arial" panose="020B0604020202020204" pitchFamily="34" charset="0"/>
              </a:rPr>
              <a:t>Identifying Goals and Current Reality</a:t>
            </a:r>
          </a:p>
          <a:p>
            <a:endParaRPr lang="en-US" dirty="0"/>
          </a:p>
          <a:p>
            <a:endParaRPr lang="en-US" dirty="0"/>
          </a:p>
        </p:txBody>
      </p:sp>
      <p:sp>
        <p:nvSpPr>
          <p:cNvPr id="12" name="Text Placeholder 11">
            <a:extLst>
              <a:ext uri="{FF2B5EF4-FFF2-40B4-BE49-F238E27FC236}">
                <a16:creationId xmlns:a16="http://schemas.microsoft.com/office/drawing/2014/main" id="{B2E3A0DE-C4AF-4CF7-8543-12273A610699}"/>
              </a:ext>
            </a:extLst>
          </p:cNvPr>
          <p:cNvSpPr>
            <a:spLocks noGrp="1"/>
          </p:cNvSpPr>
          <p:nvPr>
            <p:ph type="body" sz="quarter" idx="13"/>
          </p:nvPr>
        </p:nvSpPr>
        <p:spPr>
          <a:xfrm>
            <a:off x="7994903" y="2587752"/>
            <a:ext cx="3236976" cy="892048"/>
          </a:xfrm>
        </p:spPr>
        <p:txBody>
          <a:bodyPr anchor="t"/>
          <a:lstStyle/>
          <a:p>
            <a:pPr algn="ctr"/>
            <a:r>
              <a:rPr lang="en-US" b="1" dirty="0">
                <a:solidFill>
                  <a:schemeClr val="bg2">
                    <a:lumMod val="10000"/>
                  </a:schemeClr>
                </a:solidFill>
                <a:latin typeface="Arial" panose="020B0604020202020204" pitchFamily="34" charset="0"/>
                <a:cs typeface="Arial" panose="020B0604020202020204" pitchFamily="34" charset="0"/>
              </a:rPr>
              <a:t>Mentor-specific skills</a:t>
            </a:r>
          </a:p>
        </p:txBody>
      </p:sp>
      <p:sp>
        <p:nvSpPr>
          <p:cNvPr id="13" name="Content Placeholder 12">
            <a:extLst>
              <a:ext uri="{FF2B5EF4-FFF2-40B4-BE49-F238E27FC236}">
                <a16:creationId xmlns:a16="http://schemas.microsoft.com/office/drawing/2014/main" id="{4E650F12-7519-49DD-8FF1-548919AFB264}"/>
              </a:ext>
            </a:extLst>
          </p:cNvPr>
          <p:cNvSpPr>
            <a:spLocks noGrp="1"/>
          </p:cNvSpPr>
          <p:nvPr>
            <p:ph sz="quarter" idx="14"/>
          </p:nvPr>
        </p:nvSpPr>
        <p:spPr>
          <a:xfrm>
            <a:off x="7994903" y="3594537"/>
            <a:ext cx="3236976" cy="2776183"/>
          </a:xfrm>
        </p:spPr>
        <p:txBody>
          <a:bodyPr>
            <a:normAutofit/>
          </a:bodyPr>
          <a:lstStyle/>
          <a:p>
            <a:r>
              <a:rPr lang="en-US" dirty="0">
                <a:solidFill>
                  <a:schemeClr val="bg2">
                    <a:lumMod val="10000"/>
                  </a:schemeClr>
                </a:solidFill>
                <a:latin typeface="Arial" panose="020B0604020202020204" pitchFamily="34" charset="0"/>
                <a:cs typeface="Arial" panose="020B0604020202020204" pitchFamily="34" charset="0"/>
              </a:rPr>
              <a:t>Instructing/Deve</a:t>
            </a:r>
            <a:r>
              <a:rPr lang="en-US" dirty="0">
                <a:solidFill>
                  <a:schemeClr val="bg2">
                    <a:lumMod val="10000"/>
                  </a:schemeClr>
                </a:solidFill>
              </a:rPr>
              <a:t>loping Capabilities </a:t>
            </a:r>
            <a:endParaRPr lang="en-US" dirty="0">
              <a:solidFill>
                <a:schemeClr val="bg2">
                  <a:lumMod val="10000"/>
                </a:schemeClr>
              </a:solidFill>
              <a:latin typeface="Arial" panose="020B0604020202020204" pitchFamily="34" charset="0"/>
              <a:cs typeface="Arial" panose="020B0604020202020204" pitchFamily="34" charset="0"/>
            </a:endParaRPr>
          </a:p>
          <a:p>
            <a:r>
              <a:rPr lang="en-US" dirty="0">
                <a:solidFill>
                  <a:schemeClr val="bg2">
                    <a:lumMod val="10000"/>
                  </a:schemeClr>
                </a:solidFill>
                <a:latin typeface="Arial" panose="020B0604020202020204" pitchFamily="34" charset="0"/>
                <a:cs typeface="Arial" panose="020B0604020202020204" pitchFamily="34" charset="0"/>
              </a:rPr>
              <a:t>Inspiring</a:t>
            </a:r>
          </a:p>
          <a:p>
            <a:r>
              <a:rPr lang="en-US" dirty="0">
                <a:solidFill>
                  <a:schemeClr val="bg2">
                    <a:lumMod val="10000"/>
                  </a:schemeClr>
                </a:solidFill>
              </a:rPr>
              <a:t>Providing Corrective Feedback</a:t>
            </a:r>
          </a:p>
          <a:p>
            <a:r>
              <a:rPr lang="en-US" dirty="0">
                <a:solidFill>
                  <a:schemeClr val="bg2">
                    <a:lumMod val="10000"/>
                  </a:schemeClr>
                </a:solidFill>
                <a:latin typeface="Arial" panose="020B0604020202020204" pitchFamily="34" charset="0"/>
                <a:cs typeface="Arial" panose="020B0604020202020204" pitchFamily="34" charset="0"/>
              </a:rPr>
              <a:t>Managing Risk</a:t>
            </a:r>
          </a:p>
          <a:p>
            <a:r>
              <a:rPr lang="en-US" dirty="0">
                <a:solidFill>
                  <a:schemeClr val="bg2">
                    <a:lumMod val="10000"/>
                  </a:schemeClr>
                </a:solidFill>
              </a:rPr>
              <a:t>Opening Doors</a:t>
            </a:r>
            <a:endParaRPr lang="en-US"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508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EFE98395-00F9-E7D6-27DA-7F9245B91511}"/>
              </a:ext>
            </a:extLst>
          </p:cNvPr>
          <p:cNvSpPr>
            <a:spLocks noGrp="1"/>
          </p:cNvSpPr>
          <p:nvPr>
            <p:ph idx="1"/>
          </p:nvPr>
        </p:nvSpPr>
        <p:spPr/>
        <p:txBody>
          <a:bodyPr>
            <a:normAutofit/>
          </a:bodyPr>
          <a:lstStyle/>
          <a:p>
            <a:pPr marL="514350" indent="-514350">
              <a:buFont typeface="+mj-lt"/>
              <a:buAutoNum type="arabicPeriod"/>
            </a:pPr>
            <a:r>
              <a:rPr lang="en-US" sz="2800" dirty="0"/>
              <a:t>Define a purpose and goal</a:t>
            </a:r>
          </a:p>
          <a:p>
            <a:pPr marL="514350" indent="-514350">
              <a:buFont typeface="+mj-lt"/>
              <a:buAutoNum type="arabicPeriod"/>
            </a:pPr>
            <a:r>
              <a:rPr lang="en-US" sz="2800" dirty="0"/>
              <a:t>Define the details of the mentoring program</a:t>
            </a:r>
          </a:p>
          <a:p>
            <a:pPr marL="514350" indent="-514350">
              <a:buFont typeface="+mj-lt"/>
              <a:buAutoNum type="arabicPeriod"/>
            </a:pPr>
            <a:r>
              <a:rPr lang="en-US" sz="2800" dirty="0"/>
              <a:t>Determination of onboarding mentors and mentees</a:t>
            </a:r>
          </a:p>
          <a:p>
            <a:pPr marL="514350" indent="-514350">
              <a:buFont typeface="+mj-lt"/>
              <a:buAutoNum type="arabicPeriod"/>
            </a:pPr>
            <a:r>
              <a:rPr lang="en-US" sz="2800" dirty="0"/>
              <a:t>Matching mentors and mentees</a:t>
            </a:r>
          </a:p>
          <a:p>
            <a:pPr marL="514350" indent="-514350">
              <a:buFont typeface="+mj-lt"/>
              <a:buAutoNum type="arabicPeriod"/>
            </a:pPr>
            <a:r>
              <a:rPr lang="en-US" sz="2800" dirty="0"/>
              <a:t>Maintain mentoring momentum</a:t>
            </a:r>
          </a:p>
          <a:p>
            <a:pPr marL="514350" indent="-514350">
              <a:buFont typeface="+mj-lt"/>
              <a:buAutoNum type="arabicPeriod"/>
            </a:pPr>
            <a:r>
              <a:rPr lang="en-US" sz="2800" dirty="0"/>
              <a:t>Measuring the success and ROI of the mentoring program</a:t>
            </a:r>
          </a:p>
        </p:txBody>
      </p:sp>
      <p:sp>
        <p:nvSpPr>
          <p:cNvPr id="9" name="Title 8">
            <a:extLst>
              <a:ext uri="{FF2B5EF4-FFF2-40B4-BE49-F238E27FC236}">
                <a16:creationId xmlns:a16="http://schemas.microsoft.com/office/drawing/2014/main" id="{C63F0FE7-CB7A-BBEF-68CC-9E580E04619A}"/>
              </a:ext>
            </a:extLst>
          </p:cNvPr>
          <p:cNvSpPr>
            <a:spLocks noGrp="1"/>
          </p:cNvSpPr>
          <p:nvPr>
            <p:ph type="title"/>
          </p:nvPr>
        </p:nvSpPr>
        <p:spPr/>
        <p:txBody>
          <a:bodyPr>
            <a:normAutofit fontScale="90000"/>
          </a:bodyPr>
          <a:lstStyle/>
          <a:p>
            <a:r>
              <a:rPr lang="en-US" dirty="0"/>
              <a:t>Developing a mentoring Program</a:t>
            </a:r>
          </a:p>
        </p:txBody>
      </p:sp>
    </p:spTree>
    <p:extLst>
      <p:ext uri="{BB962C8B-B14F-4D97-AF65-F5344CB8AC3E}">
        <p14:creationId xmlns:p14="http://schemas.microsoft.com/office/powerpoint/2010/main" val="2187329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C24536-6127-2B25-A271-615E9F8DF664}"/>
              </a:ext>
            </a:extLst>
          </p:cNvPr>
          <p:cNvSpPr>
            <a:spLocks noGrp="1"/>
          </p:cNvSpPr>
          <p:nvPr>
            <p:ph idx="1"/>
          </p:nvPr>
        </p:nvSpPr>
        <p:spPr>
          <a:xfrm>
            <a:off x="960120" y="2587751"/>
            <a:ext cx="10268712" cy="4011569"/>
          </a:xfrm>
        </p:spPr>
        <p:txBody>
          <a:bodyPr>
            <a:normAutofit fontScale="92500" lnSpcReduction="20000"/>
          </a:bodyPr>
          <a:lstStyle/>
          <a:p>
            <a:pPr marL="457200" indent="-457200">
              <a:buFont typeface="Wingdings" panose="05000000000000000000" pitchFamily="2" charset="2"/>
              <a:buChar char="§"/>
            </a:pPr>
            <a:r>
              <a:rPr lang="en-US" sz="2800" dirty="0"/>
              <a:t>Some leaders may worry by sharing too much puts them in a position of vulnerability.  However, it quite the opposite.</a:t>
            </a:r>
          </a:p>
          <a:p>
            <a:pPr marL="457200" indent="-457200">
              <a:buFont typeface="Wingdings" panose="05000000000000000000" pitchFamily="2" charset="2"/>
              <a:buChar char="§"/>
            </a:pPr>
            <a:r>
              <a:rPr lang="en-US" sz="2800" dirty="0"/>
              <a:t>As a mentor sharing relevant knowledge and expertise is very important for the mentee. This requires devoting time as well.</a:t>
            </a:r>
          </a:p>
          <a:p>
            <a:pPr marL="457200" indent="-457200">
              <a:buFont typeface="Wingdings" panose="05000000000000000000" pitchFamily="2" charset="2"/>
              <a:buChar char="§"/>
            </a:pPr>
            <a:r>
              <a:rPr lang="en-US" sz="2800" dirty="0"/>
              <a:t>Being able to share experiences of trials and success helps the mentee understand that each experience is a building block toward the success of a mentee.</a:t>
            </a:r>
          </a:p>
          <a:p>
            <a:pPr marL="457200" indent="-457200">
              <a:buFont typeface="Wingdings" panose="05000000000000000000" pitchFamily="2" charset="2"/>
              <a:buChar char="§"/>
            </a:pPr>
            <a:r>
              <a:rPr lang="en-US" sz="2800" dirty="0"/>
              <a:t>Mentorship should never be a chore it should be positive and engaging in the process.  Good mentors take it as an opportunity to build their team stronger.    </a:t>
            </a:r>
          </a:p>
          <a:p>
            <a:pPr marL="457200" indent="-457200">
              <a:buFont typeface="Wingdings" panose="05000000000000000000" pitchFamily="2" charset="2"/>
              <a:buChar char="§"/>
            </a:pPr>
            <a:endParaRPr lang="en-US" sz="2800" dirty="0"/>
          </a:p>
          <a:p>
            <a:pPr marL="457200" indent="-457200">
              <a:buFont typeface="Wingdings" panose="05000000000000000000" pitchFamily="2" charset="2"/>
              <a:buChar char="§"/>
            </a:pPr>
            <a:endParaRPr lang="en-US" dirty="0"/>
          </a:p>
        </p:txBody>
      </p:sp>
      <p:sp>
        <p:nvSpPr>
          <p:cNvPr id="3" name="Title 2">
            <a:extLst>
              <a:ext uri="{FF2B5EF4-FFF2-40B4-BE49-F238E27FC236}">
                <a16:creationId xmlns:a16="http://schemas.microsoft.com/office/drawing/2014/main" id="{7A333B3C-B124-AD91-072A-845A9F5FE44E}"/>
              </a:ext>
            </a:extLst>
          </p:cNvPr>
          <p:cNvSpPr>
            <a:spLocks noGrp="1"/>
          </p:cNvSpPr>
          <p:nvPr>
            <p:ph type="title"/>
          </p:nvPr>
        </p:nvSpPr>
        <p:spPr/>
        <p:txBody>
          <a:bodyPr>
            <a:normAutofit fontScale="90000"/>
          </a:bodyPr>
          <a:lstStyle/>
          <a:p>
            <a:r>
              <a:rPr lang="en-US" dirty="0"/>
              <a:t>Sharing relevant Knowledge and expertise</a:t>
            </a:r>
          </a:p>
        </p:txBody>
      </p:sp>
    </p:spTree>
    <p:extLst>
      <p:ext uri="{BB962C8B-B14F-4D97-AF65-F5344CB8AC3E}">
        <p14:creationId xmlns:p14="http://schemas.microsoft.com/office/powerpoint/2010/main" val="780605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43DD1F-E135-D098-B0FD-2ADBC2C3AD45}"/>
              </a:ext>
            </a:extLst>
          </p:cNvPr>
          <p:cNvSpPr>
            <a:spLocks noGrp="1"/>
          </p:cNvSpPr>
          <p:nvPr>
            <p:ph idx="1"/>
          </p:nvPr>
        </p:nvSpPr>
        <p:spPr/>
        <p:txBody>
          <a:bodyPr>
            <a:normAutofit/>
          </a:bodyPr>
          <a:lstStyle/>
          <a:p>
            <a:pPr marL="457200" indent="-457200">
              <a:buFont typeface="Wingdings" panose="05000000000000000000" pitchFamily="2" charset="2"/>
              <a:buChar char="§"/>
            </a:pPr>
            <a:r>
              <a:rPr lang="en-US" dirty="0"/>
              <a:t>Mentor and mentee should discuss boundaries early on in the mentoring relationship.</a:t>
            </a:r>
          </a:p>
          <a:p>
            <a:pPr marL="457200" indent="-457200">
              <a:buFont typeface="Wingdings" panose="05000000000000000000" pitchFamily="2" charset="2"/>
              <a:buChar char="§"/>
            </a:pPr>
            <a:r>
              <a:rPr lang="en-US" dirty="0"/>
              <a:t>Define what you will and will not discuss</a:t>
            </a:r>
          </a:p>
          <a:p>
            <a:pPr marL="457200" indent="-457200">
              <a:buFont typeface="Wingdings" panose="05000000000000000000" pitchFamily="2" charset="2"/>
              <a:buChar char="§"/>
            </a:pPr>
            <a:r>
              <a:rPr lang="en-US" dirty="0"/>
              <a:t>Discuss if there any potential conflicts of interest and how those will be handled.</a:t>
            </a:r>
          </a:p>
          <a:p>
            <a:pPr marL="457200" indent="-457200">
              <a:buFont typeface="Wingdings" panose="05000000000000000000" pitchFamily="2" charset="2"/>
              <a:buChar char="§"/>
            </a:pPr>
            <a:r>
              <a:rPr lang="en-US" dirty="0"/>
              <a:t>Maintaining confidentiality</a:t>
            </a:r>
          </a:p>
        </p:txBody>
      </p:sp>
      <p:sp>
        <p:nvSpPr>
          <p:cNvPr id="3" name="Title 2">
            <a:extLst>
              <a:ext uri="{FF2B5EF4-FFF2-40B4-BE49-F238E27FC236}">
                <a16:creationId xmlns:a16="http://schemas.microsoft.com/office/drawing/2014/main" id="{A3BD04BC-420E-97EE-CC62-C2582129F900}"/>
              </a:ext>
            </a:extLst>
          </p:cNvPr>
          <p:cNvSpPr>
            <a:spLocks noGrp="1"/>
          </p:cNvSpPr>
          <p:nvPr>
            <p:ph type="title"/>
          </p:nvPr>
        </p:nvSpPr>
        <p:spPr/>
        <p:txBody>
          <a:bodyPr>
            <a:normAutofit/>
          </a:bodyPr>
          <a:lstStyle/>
          <a:p>
            <a:r>
              <a:rPr lang="en-US" dirty="0"/>
              <a:t>Setting boundaries  </a:t>
            </a:r>
          </a:p>
        </p:txBody>
      </p:sp>
    </p:spTree>
    <p:extLst>
      <p:ext uri="{BB962C8B-B14F-4D97-AF65-F5344CB8AC3E}">
        <p14:creationId xmlns:p14="http://schemas.microsoft.com/office/powerpoint/2010/main" val="3643466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DD62C-489B-AC6A-2AF4-07D30CAF3794}"/>
              </a:ext>
            </a:extLst>
          </p:cNvPr>
          <p:cNvSpPr>
            <a:spLocks noGrp="1"/>
          </p:cNvSpPr>
          <p:nvPr>
            <p:ph idx="1"/>
          </p:nvPr>
        </p:nvSpPr>
        <p:spPr/>
        <p:txBody>
          <a:bodyPr>
            <a:normAutofit fontScale="92500" lnSpcReduction="20000"/>
          </a:bodyPr>
          <a:lstStyle/>
          <a:p>
            <a:r>
              <a:rPr lang="en-US" sz="2800" dirty="0"/>
              <a:t>Employees are eager to grow professionally and as leaders we should always look within our organizations and department for the talent that lies within our employees long before a critical position becomes vacant.</a:t>
            </a:r>
          </a:p>
          <a:p>
            <a:endParaRPr lang="en-US" sz="2800" dirty="0"/>
          </a:p>
          <a:p>
            <a:r>
              <a:rPr lang="en-US" sz="2800" dirty="0"/>
              <a:t>The effectiveness of a good mentor is in the mentoring skill, the ability share knowledge and providing honest corrective feedback that the mentee knows it’s a learning experience that will help them get to end goal of </a:t>
            </a:r>
            <a:r>
              <a:rPr lang="en-US" sz="2800"/>
              <a:t>a mentorship.</a:t>
            </a:r>
            <a:endParaRPr lang="en-US" sz="2800" dirty="0"/>
          </a:p>
        </p:txBody>
      </p:sp>
      <p:sp>
        <p:nvSpPr>
          <p:cNvPr id="3" name="Title 2">
            <a:extLst>
              <a:ext uri="{FF2B5EF4-FFF2-40B4-BE49-F238E27FC236}">
                <a16:creationId xmlns:a16="http://schemas.microsoft.com/office/drawing/2014/main" id="{43740167-7AFE-56F1-52F3-8B442563D8C3}"/>
              </a:ext>
            </a:extLst>
          </p:cNvPr>
          <p:cNvSpPr>
            <a:spLocks noGrp="1"/>
          </p:cNvSpPr>
          <p:nvPr>
            <p:ph type="title"/>
          </p:nvPr>
        </p:nvSpPr>
        <p:spPr/>
        <p:txBody>
          <a:bodyPr/>
          <a:lstStyle/>
          <a:p>
            <a:r>
              <a:rPr lang="en-US" dirty="0"/>
              <a:t>Conclusion</a:t>
            </a:r>
          </a:p>
        </p:txBody>
      </p:sp>
    </p:spTree>
    <p:extLst>
      <p:ext uri="{BB962C8B-B14F-4D97-AF65-F5344CB8AC3E}">
        <p14:creationId xmlns:p14="http://schemas.microsoft.com/office/powerpoint/2010/main" val="697893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555193" y="3036762"/>
            <a:ext cx="7136064" cy="1700784"/>
          </a:xfrm>
        </p:spPr>
        <p:txBody>
          <a:bodyPr/>
          <a:lstStyle/>
          <a:p>
            <a:pPr algn="ctr"/>
            <a:r>
              <a:rPr lang="en-US" dirty="0"/>
              <a:t>THANK YOU</a:t>
            </a:r>
          </a:p>
        </p:txBody>
      </p:sp>
      <p:sp>
        <p:nvSpPr>
          <p:cNvPr id="17" name="Content Placeholder 16">
            <a:extLst>
              <a:ext uri="{FF2B5EF4-FFF2-40B4-BE49-F238E27FC236}">
                <a16:creationId xmlns:a16="http://schemas.microsoft.com/office/drawing/2014/main" id="{19606920-6D8A-4305-AB8A-83B7F93915CE}"/>
              </a:ext>
            </a:extLst>
          </p:cNvPr>
          <p:cNvSpPr>
            <a:spLocks noGrp="1"/>
          </p:cNvSpPr>
          <p:nvPr>
            <p:ph idx="1"/>
          </p:nvPr>
        </p:nvSpPr>
        <p:spPr>
          <a:xfrm>
            <a:off x="4547779" y="5355583"/>
            <a:ext cx="2270162" cy="577153"/>
          </a:xfrm>
        </p:spPr>
        <p:txBody>
          <a:bodyPr>
            <a:normAutofit/>
          </a:bodyPr>
          <a:lstStyle/>
          <a:p>
            <a:r>
              <a:rPr lang="en-US" sz="2000" dirty="0" err="1"/>
              <a:t>TeriLynne</a:t>
            </a:r>
            <a:r>
              <a:rPr lang="en-US" sz="2000" dirty="0"/>
              <a:t> Kisto</a:t>
            </a:r>
          </a:p>
        </p:txBody>
      </p:sp>
      <p:sp>
        <p:nvSpPr>
          <p:cNvPr id="13" name="Content Placeholder 12">
            <a:extLst>
              <a:ext uri="{FF2B5EF4-FFF2-40B4-BE49-F238E27FC236}">
                <a16:creationId xmlns:a16="http://schemas.microsoft.com/office/drawing/2014/main" id="{27C60074-2066-4765-88F0-BC4B57CC1F9D}"/>
              </a:ext>
            </a:extLst>
          </p:cNvPr>
          <p:cNvSpPr>
            <a:spLocks noGrp="1"/>
          </p:cNvSpPr>
          <p:nvPr>
            <p:ph idx="16"/>
          </p:nvPr>
        </p:nvSpPr>
        <p:spPr>
          <a:xfrm>
            <a:off x="6984437" y="5355583"/>
            <a:ext cx="4595958" cy="577153"/>
          </a:xfrm>
        </p:spPr>
        <p:txBody>
          <a:bodyPr>
            <a:normAutofit fontScale="85000" lnSpcReduction="20000"/>
          </a:bodyPr>
          <a:lstStyle/>
          <a:p>
            <a:r>
              <a:rPr lang="en-US" dirty="0">
                <a:hlinkClick r:id="rId3"/>
              </a:rPr>
              <a:t>kisto_hrconsulting@outlook.com</a:t>
            </a:r>
            <a:endParaRPr lang="en-US" dirty="0"/>
          </a:p>
          <a:p>
            <a:r>
              <a:rPr lang="en-US" dirty="0"/>
              <a:t>Phone:  (480) 876-8970</a:t>
            </a:r>
          </a:p>
        </p:txBody>
      </p:sp>
      <p:sp>
        <p:nvSpPr>
          <p:cNvPr id="15" name="Content Placeholder 14">
            <a:extLst>
              <a:ext uri="{FF2B5EF4-FFF2-40B4-BE49-F238E27FC236}">
                <a16:creationId xmlns:a16="http://schemas.microsoft.com/office/drawing/2014/main" id="{5C765B3E-A7DA-421D-A959-98BFA5AE3BA1}"/>
              </a:ext>
            </a:extLst>
          </p:cNvPr>
          <p:cNvSpPr>
            <a:spLocks noGrp="1"/>
          </p:cNvSpPr>
          <p:nvPr>
            <p:ph idx="17"/>
          </p:nvPr>
        </p:nvSpPr>
        <p:spPr>
          <a:xfrm>
            <a:off x="9806106" y="5315003"/>
            <a:ext cx="2270162" cy="577153"/>
          </a:xfrm>
        </p:spPr>
        <p:txBody>
          <a:bodyPr>
            <a:normAutofit fontScale="85000" lnSpcReduction="20000"/>
          </a:bodyPr>
          <a:lstStyle/>
          <a:p>
            <a:endParaRPr lang="en-US" dirty="0"/>
          </a:p>
          <a:p>
            <a:r>
              <a:rPr lang="en-US" dirty="0"/>
              <a:t> </a:t>
            </a:r>
          </a:p>
        </p:txBody>
      </p:sp>
      <p:pic>
        <p:nvPicPr>
          <p:cNvPr id="3" name="Picture Placeholder 2" descr="A blackboard with writing on it&#10;&#10;Description automatically generated with low confidence">
            <a:extLst>
              <a:ext uri="{FF2B5EF4-FFF2-40B4-BE49-F238E27FC236}">
                <a16:creationId xmlns:a16="http://schemas.microsoft.com/office/drawing/2014/main" id="{D06C4660-99F5-5473-8344-BCBE990961B7}"/>
              </a:ext>
            </a:extLst>
          </p:cNvPr>
          <p:cNvPicPr>
            <a:picLocks noGrp="1" noChangeAspect="1"/>
          </p:cNvPicPr>
          <p:nvPr>
            <p:ph type="pic" sz="quarter" idx="15"/>
          </p:nvPr>
        </p:nvPicPr>
        <p:blipFill>
          <a:blip r:embed="rId4">
            <a:extLst>
              <a:ext uri="{BEBA8EAE-BF5A-486C-A8C5-ECC9F3942E4B}">
                <a14:imgProps xmlns:a14="http://schemas.microsoft.com/office/drawing/2010/main">
                  <a14:imgLayer r:embed="rId5">
                    <a14:imgEffect>
                      <a14:backgroundRemoval t="10000" b="90000" l="22637" r="77363"/>
                    </a14:imgEffect>
                  </a14:imgLayer>
                </a14:imgProps>
              </a:ext>
              <a:ext uri="{837473B0-CC2E-450A-ABE3-18F120FF3D39}">
                <a1611:picAttrSrcUrl xmlns:a1611="http://schemas.microsoft.com/office/drawing/2016/11/main" r:id="rId6"/>
              </a:ext>
            </a:extLst>
          </a:blip>
          <a:srcRect l="15796" r="15796"/>
          <a:stretch>
            <a:fillRect/>
          </a:stretch>
        </p:blipFill>
        <p:spPr>
          <a:xfrm>
            <a:off x="222250" y="1260475"/>
            <a:ext cx="3814345" cy="3951288"/>
          </a:xfrm>
        </p:spPr>
      </p:pic>
      <p:pic>
        <p:nvPicPr>
          <p:cNvPr id="6" name="Picture 5" descr="Sea of hands in the middle">
            <a:extLst>
              <a:ext uri="{FF2B5EF4-FFF2-40B4-BE49-F238E27FC236}">
                <a16:creationId xmlns:a16="http://schemas.microsoft.com/office/drawing/2014/main" id="{FB54AE6F-397A-7E62-3936-DABFD0125FC7}"/>
              </a:ext>
            </a:extLst>
          </p:cNvPr>
          <p:cNvPicPr>
            <a:picLocks noChangeAspect="1"/>
          </p:cNvPicPr>
          <p:nvPr/>
        </p:nvPicPr>
        <p:blipFill>
          <a:blip r:embed="rId7"/>
          <a:stretch>
            <a:fillRect/>
          </a:stretch>
        </p:blipFill>
        <p:spPr>
          <a:xfrm>
            <a:off x="500744" y="1659445"/>
            <a:ext cx="4690882" cy="3126491"/>
          </a:xfrm>
          <a:prstGeom prst="rect">
            <a:avLst/>
          </a:prstGeom>
        </p:spPr>
      </p:pic>
    </p:spTree>
    <p:extLst>
      <p:ext uri="{BB962C8B-B14F-4D97-AF65-F5344CB8AC3E}">
        <p14:creationId xmlns:p14="http://schemas.microsoft.com/office/powerpoint/2010/main" val="2452352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07344-0CB6-494B-A14C-6C7C1468E2AC}"/>
              </a:ext>
            </a:extLst>
          </p:cNvPr>
          <p:cNvSpPr>
            <a:spLocks noGrp="1"/>
          </p:cNvSpPr>
          <p:nvPr>
            <p:ph type="title"/>
          </p:nvPr>
        </p:nvSpPr>
        <p:spPr>
          <a:xfrm>
            <a:off x="22397" y="337085"/>
            <a:ext cx="10945552" cy="3136392"/>
          </a:xfrm>
        </p:spPr>
        <p:txBody>
          <a:bodyPr>
            <a:normAutofit/>
          </a:bodyPr>
          <a:lstStyle/>
          <a:p>
            <a:pPr algn="ctr"/>
            <a:r>
              <a:rPr lang="en-US" dirty="0">
                <a:latin typeface="Arial" panose="020B0604020202020204" pitchFamily="34" charset="0"/>
                <a:cs typeface="Arial" panose="020B0604020202020204" pitchFamily="34" charset="0"/>
              </a:rPr>
              <a:t>Attributes of a good mentor</a:t>
            </a:r>
          </a:p>
        </p:txBody>
      </p:sp>
      <p:sp>
        <p:nvSpPr>
          <p:cNvPr id="3" name="Text Placeholder 2">
            <a:extLst>
              <a:ext uri="{FF2B5EF4-FFF2-40B4-BE49-F238E27FC236}">
                <a16:creationId xmlns:a16="http://schemas.microsoft.com/office/drawing/2014/main" id="{EC1F92D4-9127-45F7-8DFC-A07C06032AAA}"/>
              </a:ext>
            </a:extLst>
          </p:cNvPr>
          <p:cNvSpPr>
            <a:spLocks noGrp="1"/>
          </p:cNvSpPr>
          <p:nvPr>
            <p:ph type="body" idx="1"/>
          </p:nvPr>
        </p:nvSpPr>
        <p:spPr/>
        <p:txBody>
          <a:bodyPr/>
          <a:lstStyle/>
          <a:p>
            <a:pPr algn="ctr"/>
            <a:r>
              <a:rPr lang="en-US" sz="3600" dirty="0">
                <a:latin typeface="Arial" panose="020B0604020202020204" pitchFamily="34" charset="0"/>
                <a:cs typeface="Arial" panose="020B0604020202020204" pitchFamily="34" charset="0"/>
              </a:rPr>
              <a:t>Presented by: </a:t>
            </a:r>
            <a:r>
              <a:rPr lang="en-US" sz="3600" dirty="0" err="1">
                <a:latin typeface="Arial" panose="020B0604020202020204" pitchFamily="34" charset="0"/>
                <a:cs typeface="Arial" panose="020B0604020202020204" pitchFamily="34" charset="0"/>
              </a:rPr>
              <a:t>TeriLynne</a:t>
            </a:r>
            <a:r>
              <a:rPr lang="en-US" sz="3600" dirty="0">
                <a:latin typeface="Arial" panose="020B0604020202020204" pitchFamily="34" charset="0"/>
                <a:cs typeface="Arial" panose="020B0604020202020204" pitchFamily="34" charset="0"/>
              </a:rPr>
              <a:t> Kisto</a:t>
            </a:r>
          </a:p>
          <a:p>
            <a:pPr algn="ctr"/>
            <a:endParaRPr lang="en-US" dirty="0"/>
          </a:p>
        </p:txBody>
      </p:sp>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2"/>
          <a:stretch>
            <a:fillRect/>
          </a:stretch>
        </p:blipFill>
        <p:spPr>
          <a:xfrm>
            <a:off x="796664" y="5384581"/>
            <a:ext cx="3752850" cy="1253891"/>
          </a:xfrm>
          <a:prstGeom prst="rect">
            <a:avLst/>
          </a:prstGeom>
        </p:spPr>
      </p:pic>
    </p:spTree>
    <p:extLst>
      <p:ext uri="{BB962C8B-B14F-4D97-AF65-F5344CB8AC3E}">
        <p14:creationId xmlns:p14="http://schemas.microsoft.com/office/powerpoint/2010/main" val="1176871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6213" y="336958"/>
            <a:ext cx="10616187" cy="1700784"/>
          </a:xfrm>
        </p:spPr>
        <p:txBody>
          <a:bodyPr/>
          <a:lstStyle/>
          <a:p>
            <a:r>
              <a:rPr lang="en-US" dirty="0">
                <a:solidFill>
                  <a:schemeClr val="bg1"/>
                </a:solidFill>
                <a:latin typeface="Arial" panose="020B0604020202020204" pitchFamily="34" charset="0"/>
                <a:cs typeface="Arial" panose="020B0604020202020204" pitchFamily="34" charset="0"/>
              </a:rPr>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966212" y="2611955"/>
            <a:ext cx="6966825" cy="3258102"/>
          </a:xfrm>
        </p:spPr>
        <p:txBody>
          <a:bodyPr anchor="ctr">
            <a:normAutofit fontScale="25000" lnSpcReduction="20000"/>
          </a:bodyPr>
          <a:lstStyle/>
          <a:p>
            <a:pPr marL="571500" indent="-571500">
              <a:buFont typeface="Arial" panose="020B0604020202020204" pitchFamily="34" charset="0"/>
              <a:buChar char="•"/>
            </a:pPr>
            <a:endParaRPr lang="en-US" sz="7200"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7200" dirty="0">
              <a:solidFill>
                <a:schemeClr val="accent1">
                  <a:lumMod val="50000"/>
                </a:schemeClr>
              </a:solidFill>
            </a:endParaRPr>
          </a:p>
          <a:p>
            <a:pPr marL="571500" indent="-571500">
              <a:buFont typeface="Arial" panose="020B0604020202020204" pitchFamily="34" charset="0"/>
              <a:buChar char="•"/>
            </a:pPr>
            <a:endParaRPr lang="en-US" sz="7200"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7200" dirty="0">
                <a:solidFill>
                  <a:schemeClr val="accent1">
                    <a:lumMod val="50000"/>
                  </a:schemeClr>
                </a:solidFill>
                <a:latin typeface="Arial" panose="020B0604020202020204" pitchFamily="34" charset="0"/>
                <a:cs typeface="Arial" panose="020B0604020202020204" pitchFamily="34" charset="0"/>
              </a:rPr>
              <a:t>Introduction</a:t>
            </a:r>
          </a:p>
          <a:p>
            <a:pPr marL="571500" indent="-571500">
              <a:buFont typeface="Arial" panose="020B0604020202020204" pitchFamily="34" charset="0"/>
              <a:buChar char="•"/>
            </a:pPr>
            <a:r>
              <a:rPr lang="en-US" sz="7200" dirty="0">
                <a:solidFill>
                  <a:schemeClr val="accent1">
                    <a:lumMod val="50000"/>
                  </a:schemeClr>
                </a:solidFill>
                <a:latin typeface="Arial" panose="020B0604020202020204" pitchFamily="34" charset="0"/>
                <a:cs typeface="Arial" panose="020B0604020202020204" pitchFamily="34" charset="0"/>
              </a:rPr>
              <a:t>Definitions and Vocabulary</a:t>
            </a:r>
          </a:p>
          <a:p>
            <a:pPr marL="571500" indent="-571500">
              <a:buFont typeface="Arial" panose="020B0604020202020204" pitchFamily="34" charset="0"/>
              <a:buChar char="•"/>
            </a:pPr>
            <a:r>
              <a:rPr lang="en-US" sz="7200" dirty="0">
                <a:solidFill>
                  <a:schemeClr val="accent1">
                    <a:lumMod val="50000"/>
                  </a:schemeClr>
                </a:solidFill>
                <a:latin typeface="Arial" panose="020B0604020202020204" pitchFamily="34" charset="0"/>
                <a:cs typeface="Arial" panose="020B0604020202020204" pitchFamily="34" charset="0"/>
              </a:rPr>
              <a:t>Types of Work Mentors</a:t>
            </a:r>
          </a:p>
          <a:p>
            <a:pPr marL="571500" indent="-571500">
              <a:buFont typeface="Arial" panose="020B0604020202020204" pitchFamily="34" charset="0"/>
              <a:buChar char="•"/>
            </a:pPr>
            <a:r>
              <a:rPr lang="en-US" sz="7200" dirty="0">
                <a:solidFill>
                  <a:schemeClr val="accent1">
                    <a:lumMod val="50000"/>
                  </a:schemeClr>
                </a:solidFill>
                <a:latin typeface="Arial" panose="020B0604020202020204" pitchFamily="34" charset="0"/>
                <a:cs typeface="Arial" panose="020B0604020202020204" pitchFamily="34" charset="0"/>
              </a:rPr>
              <a:t>Mentoring Skills Model</a:t>
            </a:r>
          </a:p>
          <a:p>
            <a:pPr marL="571500" indent="-571500">
              <a:buFont typeface="Arial" panose="020B0604020202020204" pitchFamily="34" charset="0"/>
              <a:buChar char="•"/>
            </a:pPr>
            <a:r>
              <a:rPr lang="en-US" sz="7200" dirty="0">
                <a:solidFill>
                  <a:schemeClr val="accent1">
                    <a:lumMod val="50000"/>
                  </a:schemeClr>
                </a:solidFill>
                <a:latin typeface="Arial" panose="020B0604020202020204" pitchFamily="34" charset="0"/>
                <a:cs typeface="Arial" panose="020B0604020202020204" pitchFamily="34" charset="0"/>
              </a:rPr>
              <a:t>The Mentoring Skills Model and Roles</a:t>
            </a:r>
          </a:p>
          <a:p>
            <a:pPr marL="571500" indent="-571500">
              <a:buFont typeface="Arial" panose="020B0604020202020204" pitchFamily="34" charset="0"/>
              <a:buChar char="•"/>
            </a:pPr>
            <a:r>
              <a:rPr lang="en-US" sz="7200" dirty="0">
                <a:solidFill>
                  <a:schemeClr val="accent1">
                    <a:lumMod val="50000"/>
                  </a:schemeClr>
                </a:solidFill>
                <a:latin typeface="Arial" panose="020B0604020202020204" pitchFamily="34" charset="0"/>
                <a:cs typeface="Arial" panose="020B0604020202020204" pitchFamily="34" charset="0"/>
              </a:rPr>
              <a:t>Developing a Mentoring </a:t>
            </a:r>
            <a:r>
              <a:rPr lang="en-US" sz="7200" dirty="0">
                <a:solidFill>
                  <a:schemeClr val="accent1">
                    <a:lumMod val="50000"/>
                  </a:schemeClr>
                </a:solidFill>
              </a:rPr>
              <a:t>Program</a:t>
            </a:r>
            <a:endParaRPr lang="en-US" sz="7200"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7200" dirty="0">
                <a:solidFill>
                  <a:schemeClr val="accent1">
                    <a:lumMod val="50000"/>
                  </a:schemeClr>
                </a:solidFill>
                <a:latin typeface="Arial" panose="020B0604020202020204" pitchFamily="34" charset="0"/>
                <a:cs typeface="Arial" panose="020B0604020202020204" pitchFamily="34" charset="0"/>
              </a:rPr>
              <a:t>Sharing Relevant Knowledge and Expertise</a:t>
            </a:r>
          </a:p>
          <a:p>
            <a:pPr marL="571500" indent="-571500">
              <a:buFont typeface="Arial" panose="020B0604020202020204" pitchFamily="34" charset="0"/>
              <a:buChar char="•"/>
            </a:pPr>
            <a:r>
              <a:rPr lang="en-US" sz="7200" dirty="0">
                <a:solidFill>
                  <a:schemeClr val="accent1">
                    <a:lumMod val="50000"/>
                  </a:schemeClr>
                </a:solidFill>
              </a:rPr>
              <a:t>Setting Boundaries  </a:t>
            </a:r>
          </a:p>
          <a:p>
            <a:pPr marL="571500" indent="-571500">
              <a:buFont typeface="Arial" panose="020B0604020202020204" pitchFamily="34" charset="0"/>
              <a:buChar char="•"/>
            </a:pPr>
            <a:r>
              <a:rPr lang="en-US" sz="7200" dirty="0">
                <a:solidFill>
                  <a:schemeClr val="accent1">
                    <a:lumMod val="50000"/>
                  </a:schemeClr>
                </a:solidFill>
                <a:latin typeface="Arial" panose="020B0604020202020204" pitchFamily="34" charset="0"/>
                <a:cs typeface="Arial" panose="020B0604020202020204" pitchFamily="34" charset="0"/>
              </a:rPr>
              <a:t>Conclusion</a:t>
            </a:r>
          </a:p>
          <a:p>
            <a:pPr marL="571500" indent="-571500">
              <a:buFont typeface="Arial" panose="020B0604020202020204" pitchFamily="34" charset="0"/>
              <a:buChar char="•"/>
            </a:pPr>
            <a:endParaRPr lang="en-US" sz="2400"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en-US" sz="2600" dirty="0">
              <a:solidFill>
                <a:srgbClr val="00206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Topic two</a:t>
            </a:r>
          </a:p>
          <a:p>
            <a:r>
              <a:rPr lang="en-US" dirty="0">
                <a:latin typeface="Arial" panose="020B0604020202020204" pitchFamily="34" charset="0"/>
                <a:cs typeface="Arial" panose="020B0604020202020204" pitchFamily="34" charset="0"/>
              </a:rPr>
              <a:t>Topic three</a:t>
            </a:r>
          </a:p>
          <a:p>
            <a:r>
              <a:rPr lang="en-US" dirty="0">
                <a:latin typeface="Arial" panose="020B0604020202020204" pitchFamily="34" charset="0"/>
                <a:cs typeface="Arial" panose="020B0604020202020204" pitchFamily="34" charset="0"/>
              </a:rPr>
              <a:t>Topic four</a:t>
            </a:r>
          </a:p>
        </p:txBody>
      </p:sp>
      <p:pic>
        <p:nvPicPr>
          <p:cNvPr id="3" name="Picture Placeholder 2" descr="Whiteboard&#10;&#10;Description automatically generated with medium confidence">
            <a:extLst>
              <a:ext uri="{FF2B5EF4-FFF2-40B4-BE49-F238E27FC236}">
                <a16:creationId xmlns:a16="http://schemas.microsoft.com/office/drawing/2014/main" id="{F14B3A85-D39C-FB4D-E8BA-C751A7296BBA}"/>
              </a:ext>
            </a:extLst>
          </p:cNvPr>
          <p:cNvPicPr>
            <a:picLocks noGrp="1" noChangeAspect="1"/>
          </p:cNvPicPr>
          <p:nvPr>
            <p:ph type="pic" sz="quarter" idx="14"/>
          </p:nvPr>
        </p:nvPicPr>
        <p:blipFill>
          <a:blip r:embed="rId2">
            <a:extLst>
              <a:ext uri="{837473B0-CC2E-450A-ABE3-18F120FF3D39}">
                <a1611:picAttrSrcUrl xmlns:a1611="http://schemas.microsoft.com/office/drawing/2016/11/main" r:id="rId3"/>
              </a:ext>
            </a:extLst>
          </a:blip>
          <a:srcRect l="20663" r="20663"/>
          <a:stretch>
            <a:fillRect/>
          </a:stretch>
        </p:blipFill>
        <p:spPr>
          <a:xfrm>
            <a:off x="7579895" y="2255240"/>
            <a:ext cx="4612105" cy="4646970"/>
          </a:xfrm>
        </p:spPr>
      </p:pic>
    </p:spTree>
    <p:extLst>
      <p:ext uri="{BB962C8B-B14F-4D97-AF65-F5344CB8AC3E}">
        <p14:creationId xmlns:p14="http://schemas.microsoft.com/office/powerpoint/2010/main" val="259378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p:txBody>
          <a:bodyPr/>
          <a:lstStyle/>
          <a:p>
            <a:r>
              <a:rPr lang="en-US" dirty="0"/>
              <a:t>Your Presenter</a:t>
            </a:r>
          </a:p>
        </p:txBody>
      </p:sp>
      <p:pic>
        <p:nvPicPr>
          <p:cNvPr id="53" name="Picture Placeholder 52">
            <a:extLst>
              <a:ext uri="{FF2B5EF4-FFF2-40B4-BE49-F238E27FC236}">
                <a16:creationId xmlns:a16="http://schemas.microsoft.com/office/drawing/2014/main" id="{EE42DEA0-935C-49FE-BE40-BCB59090B328}"/>
              </a:ext>
            </a:extLst>
          </p:cNvPr>
          <p:cNvPicPr>
            <a:picLocks noGrp="1" noChangeAspect="1"/>
          </p:cNvPicPr>
          <p:nvPr>
            <p:ph type="pic" sz="quarter" idx="13"/>
          </p:nvPr>
        </p:nvPicPr>
        <p:blipFill>
          <a:blip r:embed="rId2"/>
          <a:srcRect/>
          <a:stretch/>
        </p:blipFill>
        <p:spPr>
          <a:xfrm>
            <a:off x="758760" y="2623580"/>
            <a:ext cx="2762844" cy="3199704"/>
          </a:xfrm>
        </p:spPr>
      </p:pic>
      <p:sp>
        <p:nvSpPr>
          <p:cNvPr id="28" name="Text Placeholder 27">
            <a:extLst>
              <a:ext uri="{FF2B5EF4-FFF2-40B4-BE49-F238E27FC236}">
                <a16:creationId xmlns:a16="http://schemas.microsoft.com/office/drawing/2014/main" id="{2E71CD06-C978-4E7A-B0F3-D7CE7E78D354}"/>
              </a:ext>
            </a:extLst>
          </p:cNvPr>
          <p:cNvSpPr>
            <a:spLocks noGrp="1"/>
          </p:cNvSpPr>
          <p:nvPr>
            <p:ph type="body" sz="quarter" idx="17"/>
          </p:nvPr>
        </p:nvSpPr>
        <p:spPr>
          <a:xfrm>
            <a:off x="3733290" y="2850751"/>
            <a:ext cx="2048955" cy="350292"/>
          </a:xfrm>
        </p:spPr>
        <p:txBody>
          <a:bodyPr/>
          <a:lstStyle/>
          <a:p>
            <a:r>
              <a:rPr lang="en-US" b="1" dirty="0" err="1"/>
              <a:t>TeriLynne</a:t>
            </a:r>
            <a:r>
              <a:rPr lang="en-US" b="1" dirty="0"/>
              <a:t> Kisto</a:t>
            </a:r>
          </a:p>
        </p:txBody>
      </p:sp>
      <p:sp>
        <p:nvSpPr>
          <p:cNvPr id="29" name="Text Placeholder 28">
            <a:extLst>
              <a:ext uri="{FF2B5EF4-FFF2-40B4-BE49-F238E27FC236}">
                <a16:creationId xmlns:a16="http://schemas.microsoft.com/office/drawing/2014/main" id="{AC3B44FB-4BFE-411B-B515-9692114F1669}"/>
              </a:ext>
            </a:extLst>
          </p:cNvPr>
          <p:cNvSpPr>
            <a:spLocks noGrp="1"/>
          </p:cNvSpPr>
          <p:nvPr>
            <p:ph type="body" sz="quarter" idx="18"/>
          </p:nvPr>
        </p:nvSpPr>
        <p:spPr>
          <a:xfrm>
            <a:off x="3858550" y="3037635"/>
            <a:ext cx="1798437" cy="238632"/>
          </a:xfrm>
        </p:spPr>
        <p:txBody>
          <a:bodyPr/>
          <a:lstStyle/>
          <a:p>
            <a:r>
              <a:rPr lang="en-US" b="1" dirty="0"/>
              <a:t>Founder CEO </a:t>
            </a:r>
          </a:p>
          <a:p>
            <a:r>
              <a:rPr lang="en-US" sz="1100" b="1" dirty="0"/>
              <a:t>Kisto HR Consulting, LLC</a:t>
            </a:r>
          </a:p>
        </p:txBody>
      </p:sp>
      <p:sp>
        <p:nvSpPr>
          <p:cNvPr id="19" name="TextBox 18">
            <a:extLst>
              <a:ext uri="{FF2B5EF4-FFF2-40B4-BE49-F238E27FC236}">
                <a16:creationId xmlns:a16="http://schemas.microsoft.com/office/drawing/2014/main" id="{8629A4DA-799C-D9C2-87DB-ADC0A25E1A35}"/>
              </a:ext>
            </a:extLst>
          </p:cNvPr>
          <p:cNvSpPr txBox="1"/>
          <p:nvPr/>
        </p:nvSpPr>
        <p:spPr>
          <a:xfrm>
            <a:off x="6400799" y="2687343"/>
            <a:ext cx="4987089" cy="338554"/>
          </a:xfrm>
          <a:prstGeom prst="rect">
            <a:avLst/>
          </a:prstGeom>
          <a:noFill/>
        </p:spPr>
        <p:txBody>
          <a:bodyPr wrap="square" rtlCol="0">
            <a:spAutoFit/>
          </a:bodyPr>
          <a:lstStyle/>
          <a:p>
            <a:pPr marL="285750" indent="-285750">
              <a:buFont typeface="Wingdings" panose="05000000000000000000" pitchFamily="2" charset="2"/>
              <a:buChar char="§"/>
            </a:pPr>
            <a:r>
              <a:rPr lang="en-US" sz="1600" dirty="0"/>
              <a:t>Pima Tribe from Gila River Indian Community</a:t>
            </a:r>
          </a:p>
        </p:txBody>
      </p:sp>
      <p:sp>
        <p:nvSpPr>
          <p:cNvPr id="20" name="TextBox 19">
            <a:extLst>
              <a:ext uri="{FF2B5EF4-FFF2-40B4-BE49-F238E27FC236}">
                <a16:creationId xmlns:a16="http://schemas.microsoft.com/office/drawing/2014/main" id="{8057FCCB-1234-04BF-6FD6-CF1BF29AF177}"/>
              </a:ext>
            </a:extLst>
          </p:cNvPr>
          <p:cNvSpPr txBox="1"/>
          <p:nvPr/>
        </p:nvSpPr>
        <p:spPr>
          <a:xfrm>
            <a:off x="6400799" y="3081098"/>
            <a:ext cx="4406927" cy="830997"/>
          </a:xfrm>
          <a:prstGeom prst="rect">
            <a:avLst/>
          </a:prstGeom>
          <a:noFill/>
        </p:spPr>
        <p:txBody>
          <a:bodyPr wrap="square" rtlCol="0">
            <a:spAutoFit/>
          </a:bodyPr>
          <a:lstStyle/>
          <a:p>
            <a:pPr marL="285750" indent="-285750">
              <a:buFont typeface="Wingdings" panose="05000000000000000000" pitchFamily="2" charset="2"/>
              <a:buChar char="§"/>
            </a:pPr>
            <a:r>
              <a:rPr lang="en-US" sz="1600" dirty="0"/>
              <a:t>Bachelor of Science Degree in Organizational Development with a Specialization Human Resources Development</a:t>
            </a:r>
          </a:p>
        </p:txBody>
      </p:sp>
      <p:sp>
        <p:nvSpPr>
          <p:cNvPr id="21" name="TextBox 20">
            <a:extLst>
              <a:ext uri="{FF2B5EF4-FFF2-40B4-BE49-F238E27FC236}">
                <a16:creationId xmlns:a16="http://schemas.microsoft.com/office/drawing/2014/main" id="{81183F33-60B6-B41F-D430-BF2BCA4C4D79}"/>
              </a:ext>
            </a:extLst>
          </p:cNvPr>
          <p:cNvSpPr txBox="1"/>
          <p:nvPr/>
        </p:nvSpPr>
        <p:spPr>
          <a:xfrm>
            <a:off x="6400799" y="3967296"/>
            <a:ext cx="4174960" cy="338554"/>
          </a:xfrm>
          <a:prstGeom prst="rect">
            <a:avLst/>
          </a:prstGeom>
          <a:noFill/>
        </p:spPr>
        <p:txBody>
          <a:bodyPr wrap="square" rtlCol="0">
            <a:spAutoFit/>
          </a:bodyPr>
          <a:lstStyle/>
          <a:p>
            <a:pPr marL="285750" indent="-285750">
              <a:buFont typeface="Wingdings" panose="05000000000000000000" pitchFamily="2" charset="2"/>
              <a:buChar char="§"/>
            </a:pPr>
            <a:r>
              <a:rPr lang="en-US" sz="1600" dirty="0"/>
              <a:t>Certified Mediator and Mediation Trainer</a:t>
            </a:r>
          </a:p>
        </p:txBody>
      </p:sp>
      <p:sp>
        <p:nvSpPr>
          <p:cNvPr id="22" name="TextBox 21">
            <a:extLst>
              <a:ext uri="{FF2B5EF4-FFF2-40B4-BE49-F238E27FC236}">
                <a16:creationId xmlns:a16="http://schemas.microsoft.com/office/drawing/2014/main" id="{8F3C6423-A8CA-6573-9AE7-53081444BDA9}"/>
              </a:ext>
            </a:extLst>
          </p:cNvPr>
          <p:cNvSpPr txBox="1"/>
          <p:nvPr/>
        </p:nvSpPr>
        <p:spPr>
          <a:xfrm>
            <a:off x="6400799" y="4366670"/>
            <a:ext cx="3868152" cy="338554"/>
          </a:xfrm>
          <a:prstGeom prst="rect">
            <a:avLst/>
          </a:prstGeom>
          <a:noFill/>
        </p:spPr>
        <p:txBody>
          <a:bodyPr wrap="square" rtlCol="0">
            <a:spAutoFit/>
          </a:bodyPr>
          <a:lstStyle/>
          <a:p>
            <a:pPr marL="285750" indent="-285750">
              <a:buFont typeface="Wingdings" panose="05000000000000000000" pitchFamily="2" charset="2"/>
              <a:buChar char="§"/>
            </a:pPr>
            <a:r>
              <a:rPr lang="en-US" sz="1600" dirty="0"/>
              <a:t>THRP Certification</a:t>
            </a:r>
          </a:p>
        </p:txBody>
      </p:sp>
    </p:spTree>
    <p:extLst>
      <p:ext uri="{BB962C8B-B14F-4D97-AF65-F5344CB8AC3E}">
        <p14:creationId xmlns:p14="http://schemas.microsoft.com/office/powerpoint/2010/main" val="3477453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1F4B0-4F3A-440C-990E-49D045912707}"/>
              </a:ext>
            </a:extLst>
          </p:cNvPr>
          <p:cNvSpPr/>
          <p:nvPr/>
        </p:nvSpPr>
        <p:spPr>
          <a:xfrm>
            <a:off x="0" y="0"/>
            <a:ext cx="834794"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41">
            <a:extLst>
              <a:ext uri="{FF2B5EF4-FFF2-40B4-BE49-F238E27FC236}">
                <a16:creationId xmlns:a16="http://schemas.microsoft.com/office/drawing/2014/main" id="{69D5268B-B9FF-4EF5-90FE-EC2BBE068171}"/>
              </a:ext>
            </a:extLst>
          </p:cNvPr>
          <p:cNvSpPr>
            <a:spLocks noGrp="1"/>
          </p:cNvSpPr>
          <p:nvPr>
            <p:ph idx="1"/>
          </p:nvPr>
        </p:nvSpPr>
        <p:spPr>
          <a:xfrm>
            <a:off x="834794" y="2190710"/>
            <a:ext cx="10268712" cy="3593592"/>
          </a:xfrm>
        </p:spPr>
        <p:txBody>
          <a:bodyPr>
            <a:normAutofit fontScale="85000" lnSpcReduction="20000"/>
          </a:bodyPr>
          <a:lstStyle/>
          <a:p>
            <a:r>
              <a:rPr lang="en-US" dirty="0">
                <a:solidFill>
                  <a:schemeClr val="tx1"/>
                </a:solidFill>
                <a:latin typeface="Arial" panose="020B0604020202020204" pitchFamily="34" charset="0"/>
                <a:cs typeface="Arial" panose="020B0604020202020204" pitchFamily="34" charset="0"/>
              </a:rPr>
              <a:t>Mentoring is essential for Human Resources professionals and their leadership in Tribal organizations, entities and Casinos throughout the United States.  All too often we see leadership positions go unfilled or filled then vacated and filled again as if it were a revolving door.</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This presentation will discussion terminology, key fundamentals to be an effective mentor while strengthening retention of employees through engagement of mentorship.</a:t>
            </a:r>
          </a:p>
        </p:txBody>
      </p:sp>
      <p:sp>
        <p:nvSpPr>
          <p:cNvPr id="2" name="Title 1">
            <a:extLst>
              <a:ext uri="{FF2B5EF4-FFF2-40B4-BE49-F238E27FC236}">
                <a16:creationId xmlns:a16="http://schemas.microsoft.com/office/drawing/2014/main" id="{B6716D8A-2E12-4C9A-8001-077CF283056F}"/>
              </a:ext>
            </a:extLst>
          </p:cNvPr>
          <p:cNvSpPr>
            <a:spLocks noGrp="1"/>
          </p:cNvSpPr>
          <p:nvPr>
            <p:ph type="title"/>
          </p:nvPr>
        </p:nvSpPr>
        <p:spPr/>
        <p:txBody>
          <a:bodyPr anchor="ctr"/>
          <a:lstStyle/>
          <a:p>
            <a:r>
              <a:rPr lang="en-US" sz="4000" dirty="0">
                <a:solidFill>
                  <a:schemeClr val="tx1"/>
                </a:solidFill>
                <a:latin typeface="Arial" panose="020B0604020202020204" pitchFamily="34" charset="0"/>
                <a:cs typeface="Arial" panose="020B0604020202020204" pitchFamily="34" charset="0"/>
              </a:rPr>
              <a:t>introduction</a:t>
            </a:r>
            <a:endParaRPr lang="en-US" dirty="0">
              <a:solidFill>
                <a:schemeClr val="tx1"/>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A63DB75-5DD6-12BC-29BF-C49D6110792F}"/>
              </a:ext>
            </a:extLst>
          </p:cNvPr>
          <p:cNvPicPr>
            <a:picLocks noChangeAspect="1"/>
          </p:cNvPicPr>
          <p:nvPr/>
        </p:nvPicPr>
        <p:blipFill>
          <a:blip r:embed="rId4"/>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92617391"/>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9A1C012-8297-4361-ACE8-A2509FB18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CC69C1A1-78E3-4597-AE36-69056DA332BE}"/>
              </a:ext>
            </a:extLst>
          </p:cNvPr>
          <p:cNvSpPr>
            <a:spLocks noGrp="1"/>
          </p:cNvSpPr>
          <p:nvPr>
            <p:ph type="title"/>
          </p:nvPr>
        </p:nvSpPr>
        <p:spPr>
          <a:xfrm>
            <a:off x="960120" y="1283758"/>
            <a:ext cx="10268712" cy="3227832"/>
          </a:xfrm>
        </p:spPr>
        <p:txBody>
          <a:bodyPr vert="horz" lIns="91440" tIns="45720" rIns="91440" bIns="45720" rtlCol="0" anchor="b">
            <a:normAutofit/>
          </a:bodyPr>
          <a:lstStyle/>
          <a:p>
            <a:pPr algn="ctr"/>
            <a:r>
              <a:rPr lang="en-US" sz="5400" dirty="0">
                <a:solidFill>
                  <a:schemeClr val="bg1"/>
                </a:solidFill>
                <a:latin typeface="Arial" panose="020B0604020202020204" pitchFamily="34" charset="0"/>
                <a:cs typeface="Arial" panose="020B0604020202020204" pitchFamily="34" charset="0"/>
              </a:rPr>
              <a:t>“A Mentor is someone who allows you to see the hope inside of yourself”</a:t>
            </a:r>
          </a:p>
        </p:txBody>
      </p:sp>
      <p:sp>
        <p:nvSpPr>
          <p:cNvPr id="24" name="Content Placeholder 23">
            <a:extLst>
              <a:ext uri="{FF2B5EF4-FFF2-40B4-BE49-F238E27FC236}">
                <a16:creationId xmlns:a16="http://schemas.microsoft.com/office/drawing/2014/main" id="{D593D767-CBED-4343-BF82-E91FA5BF5521}"/>
              </a:ext>
            </a:extLst>
          </p:cNvPr>
          <p:cNvSpPr>
            <a:spLocks noGrp="1"/>
          </p:cNvSpPr>
          <p:nvPr>
            <p:ph idx="1"/>
          </p:nvPr>
        </p:nvSpPr>
        <p:spPr>
          <a:xfrm>
            <a:off x="960120" y="5000794"/>
            <a:ext cx="10268712" cy="1508760"/>
          </a:xfrm>
        </p:spPr>
        <p:txBody>
          <a:bodyPr vert="horz" lIns="91440" tIns="45720" rIns="91440" bIns="45720" rtlCol="0" anchor="t">
            <a:normAutofit/>
          </a:bodyPr>
          <a:lstStyle/>
          <a:p>
            <a:pPr algn="ctr"/>
            <a:r>
              <a:rPr lang="en-US" sz="3600" dirty="0">
                <a:latin typeface="Arial" panose="020B0604020202020204" pitchFamily="34" charset="0"/>
                <a:cs typeface="Arial" panose="020B0604020202020204" pitchFamily="34" charset="0"/>
              </a:rPr>
              <a:t>~ Oprah Winfrey</a:t>
            </a:r>
          </a:p>
        </p:txBody>
      </p:sp>
      <p:pic>
        <p:nvPicPr>
          <p:cNvPr id="8" name="Picture 7">
            <a:extLst>
              <a:ext uri="{FF2B5EF4-FFF2-40B4-BE49-F238E27FC236}">
                <a16:creationId xmlns:a16="http://schemas.microsoft.com/office/drawing/2014/main" id="{85E1A9C4-6CB5-2EB2-C1E2-700B8533A2BB}"/>
              </a:ext>
            </a:extLst>
          </p:cNvPr>
          <p:cNvPicPr>
            <a:picLocks noChangeAspect="1"/>
          </p:cNvPicPr>
          <p:nvPr/>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6721740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1A6D85-3837-435F-A342-5A3F98172B12}"/>
              </a:ext>
            </a:extLst>
          </p:cNvPr>
          <p:cNvSpPr>
            <a:spLocks noGrp="1"/>
          </p:cNvSpPr>
          <p:nvPr>
            <p:ph idx="1"/>
          </p:nvPr>
        </p:nvSpPr>
        <p:spPr>
          <a:xfrm>
            <a:off x="960120" y="2592805"/>
            <a:ext cx="10268712" cy="3868153"/>
          </a:xfrm>
        </p:spPr>
        <p:txBody>
          <a:bodyPr>
            <a:normAutofit fontScale="47500" lnSpcReduction="20000"/>
          </a:bodyPr>
          <a:lstStyle/>
          <a:p>
            <a:pPr marL="571500" indent="-571500">
              <a:buFont typeface="Wingdings" panose="05000000000000000000" pitchFamily="2" charset="2"/>
              <a:buChar char="§"/>
            </a:pPr>
            <a:endParaRPr lang="en-US" b="1" dirty="0">
              <a:latin typeface="Arial" panose="020B0604020202020204" pitchFamily="34" charset="0"/>
              <a:cs typeface="Arial" panose="020B0604020202020204" pitchFamily="34" charset="0"/>
            </a:endParaRPr>
          </a:p>
          <a:p>
            <a:pPr marL="571500" indent="-571500">
              <a:buFont typeface="Wingdings" panose="05000000000000000000" pitchFamily="2" charset="2"/>
              <a:buChar char="§"/>
            </a:pPr>
            <a:r>
              <a:rPr lang="en-US" b="1" dirty="0">
                <a:latin typeface="Arial" panose="020B0604020202020204" pitchFamily="34" charset="0"/>
                <a:cs typeface="Arial" panose="020B0604020202020204" pitchFamily="34" charset="0"/>
              </a:rPr>
              <a:t>Mentor </a:t>
            </a:r>
            <a:r>
              <a:rPr lang="en-US" dirty="0">
                <a:latin typeface="Arial" panose="020B0604020202020204" pitchFamily="34" charset="0"/>
                <a:cs typeface="Arial" panose="020B0604020202020204" pitchFamily="34" charset="0"/>
              </a:rPr>
              <a:t>is one who has a wealth of expertise in a specific area and wants to teach this knowledge to a mentee through engagement and excitement while possessing empathy through the process of mentoring.</a:t>
            </a:r>
          </a:p>
          <a:p>
            <a:pPr marL="571500" indent="-571500">
              <a:buFont typeface="Wingdings" panose="05000000000000000000" pitchFamily="2" charset="2"/>
              <a:buChar char="§"/>
            </a:pPr>
            <a:r>
              <a:rPr lang="en-US" b="1" dirty="0">
                <a:latin typeface="Arial" panose="020B0604020202020204" pitchFamily="34" charset="0"/>
                <a:cs typeface="Arial" panose="020B0604020202020204" pitchFamily="34" charset="0"/>
              </a:rPr>
              <a:t>Mentee </a:t>
            </a:r>
            <a:r>
              <a:rPr lang="en-US" dirty="0">
                <a:latin typeface="Arial" panose="020B0604020202020204" pitchFamily="34" charset="0"/>
                <a:cs typeface="Arial" panose="020B0604020202020204" pitchFamily="34" charset="0"/>
              </a:rPr>
              <a:t>is one who has the desire and demonstrates the potential to be mentored and is often referred to as a protégé.</a:t>
            </a:r>
          </a:p>
          <a:p>
            <a:pPr marL="571500" indent="-571500">
              <a:buFont typeface="Wingdings" panose="05000000000000000000" pitchFamily="2" charset="2"/>
              <a:buChar char="§"/>
            </a:pPr>
            <a:r>
              <a:rPr lang="en-US" b="1" dirty="0">
                <a:latin typeface="Arial" panose="020B0604020202020204" pitchFamily="34" charset="0"/>
                <a:cs typeface="Arial" panose="020B0604020202020204" pitchFamily="34" charset="0"/>
              </a:rPr>
              <a:t>Mentoring </a:t>
            </a:r>
            <a:r>
              <a:rPr lang="en-US" dirty="0">
                <a:latin typeface="Arial" panose="020B0604020202020204" pitchFamily="34" charset="0"/>
                <a:cs typeface="Arial" panose="020B0604020202020204" pitchFamily="34" charset="0"/>
              </a:rPr>
              <a:t>is a connection between two or more people who are focused on a professional development of the mentee. </a:t>
            </a:r>
          </a:p>
          <a:p>
            <a:pPr marL="571500" indent="-571500">
              <a:buFont typeface="Wingdings" panose="05000000000000000000" pitchFamily="2" charset="2"/>
              <a:buChar char="§"/>
            </a:pPr>
            <a:r>
              <a:rPr lang="en-US" b="1" dirty="0">
                <a:latin typeface="Arial" panose="020B0604020202020204" pitchFamily="34" charset="0"/>
                <a:cs typeface="Arial" panose="020B0604020202020204" pitchFamily="34" charset="0"/>
              </a:rPr>
              <a:t>Workplace Mentoring </a:t>
            </a:r>
            <a:r>
              <a:rPr lang="en-US" dirty="0">
                <a:latin typeface="Arial" panose="020B0604020202020204" pitchFamily="34" charset="0"/>
                <a:cs typeface="Arial" panose="020B0604020202020204" pitchFamily="34" charset="0"/>
              </a:rPr>
              <a:t>is a learning partnership between employees for the purpose of sharing technical information, organization knowledge with respect to a particular position.</a:t>
            </a:r>
          </a:p>
          <a:p>
            <a:pPr marL="571500" indent="-571500">
              <a:buFont typeface="Wingdings" panose="05000000000000000000" pitchFamily="2" charset="2"/>
              <a:buChar char="§"/>
            </a:pPr>
            <a:r>
              <a:rPr lang="en-US" b="1" dirty="0">
                <a:latin typeface="Arial" panose="020B0604020202020204" pitchFamily="34" charset="0"/>
                <a:cs typeface="Arial" panose="020B0604020202020204" pitchFamily="34" charset="0"/>
              </a:rPr>
              <a:t>Mentoring Skills </a:t>
            </a:r>
            <a:r>
              <a:rPr lang="en-US" dirty="0">
                <a:latin typeface="Arial" panose="020B0604020202020204" pitchFamily="34" charset="0"/>
                <a:cs typeface="Arial" panose="020B0604020202020204" pitchFamily="34" charset="0"/>
              </a:rPr>
              <a:t>is a set of skills that help in your ability to mentor as well as be mentored.</a:t>
            </a:r>
          </a:p>
          <a:p>
            <a:pPr marL="571500" indent="-571500">
              <a:buFont typeface="Wingdings" panose="05000000000000000000" pitchFamily="2" charset="2"/>
              <a:buChar char="§"/>
            </a:pPr>
            <a:r>
              <a:rPr lang="en-US" b="1" dirty="0">
                <a:latin typeface="Arial" panose="020B0604020202020204" pitchFamily="34" charset="0"/>
                <a:cs typeface="Arial" panose="020B0604020202020204" pitchFamily="34" charset="0"/>
              </a:rPr>
              <a:t>Mentoring Plan </a:t>
            </a:r>
            <a:r>
              <a:rPr lang="en-US" dirty="0">
                <a:latin typeface="Arial" panose="020B0604020202020204" pitchFamily="34" charset="0"/>
                <a:cs typeface="Arial" panose="020B0604020202020204" pitchFamily="34" charset="0"/>
              </a:rPr>
              <a:t>is essential for any successful mentorship program.  It defines the objectives, goals, and timeline of a mentorship program. </a:t>
            </a:r>
          </a:p>
          <a:p>
            <a:pPr marL="571500" indent="-571500">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571500" indent="-571500">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460295B-54B9-4937-90E3-BAB9CE69E30B}"/>
              </a:ext>
            </a:extLst>
          </p:cNvPr>
          <p:cNvSpPr>
            <a:spLocks noGrp="1"/>
          </p:cNvSpPr>
          <p:nvPr>
            <p:ph type="title"/>
          </p:nvPr>
        </p:nvSpPr>
        <p:spPr/>
        <p:txBody>
          <a:bodyPr anchor="ctr">
            <a:normAutofit fontScale="90000"/>
          </a:bodyPr>
          <a:lstStyle/>
          <a:p>
            <a:r>
              <a:rPr lang="en-US" dirty="0">
                <a:latin typeface="Arial" panose="020B0604020202020204" pitchFamily="34" charset="0"/>
                <a:cs typeface="Arial" panose="020B0604020202020204" pitchFamily="34" charset="0"/>
              </a:rPr>
              <a:t>Definitions and Vocabulary   </a:t>
            </a:r>
          </a:p>
        </p:txBody>
      </p:sp>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0677C9-3E42-427F-93B8-526692906471}"/>
              </a:ext>
            </a:extLst>
          </p:cNvPr>
          <p:cNvSpPr>
            <a:spLocks noGrp="1"/>
          </p:cNvSpPr>
          <p:nvPr>
            <p:ph idx="1"/>
          </p:nvPr>
        </p:nvSpPr>
        <p:spPr/>
        <p:txBody>
          <a:bodyPr vert="horz" lIns="91440" tIns="45720" rIns="91440" bIns="45720" rtlCol="0" anchor="t">
            <a:normAutofit/>
          </a:bodyPr>
          <a:lstStyle/>
          <a:p>
            <a:pPr marL="457200" indent="-457200">
              <a:buFont typeface="Wingdings" panose="05000000000000000000" pitchFamily="2" charset="2"/>
              <a:buChar char="§"/>
            </a:pPr>
            <a:r>
              <a:rPr lang="en-US" dirty="0">
                <a:latin typeface="Arial" panose="020B0604020202020204" pitchFamily="34" charset="0"/>
                <a:cs typeface="Arial" panose="020B0604020202020204" pitchFamily="34" charset="0"/>
              </a:rPr>
              <a:t>One-on-One Mentoring</a:t>
            </a:r>
          </a:p>
          <a:p>
            <a:pPr marL="457200" indent="-457200">
              <a:buFont typeface="Wingdings" panose="05000000000000000000" pitchFamily="2" charset="2"/>
              <a:buChar char="§"/>
            </a:pPr>
            <a:r>
              <a:rPr lang="en-US" dirty="0">
                <a:latin typeface="Arial" panose="020B0604020202020204" pitchFamily="34" charset="0"/>
                <a:cs typeface="Arial" panose="020B0604020202020204" pitchFamily="34" charset="0"/>
              </a:rPr>
              <a:t>Peer Mentoring</a:t>
            </a:r>
          </a:p>
          <a:p>
            <a:pPr marL="457200" indent="-457200">
              <a:buFont typeface="Wingdings" panose="05000000000000000000" pitchFamily="2" charset="2"/>
              <a:buChar char="§"/>
            </a:pPr>
            <a:r>
              <a:rPr lang="en-US" dirty="0">
                <a:latin typeface="Arial" panose="020B0604020202020204" pitchFamily="34" charset="0"/>
                <a:cs typeface="Arial" panose="020B0604020202020204" pitchFamily="34" charset="0"/>
              </a:rPr>
              <a:t>Group Mentoring</a:t>
            </a:r>
          </a:p>
          <a:p>
            <a:pPr marL="457200" indent="-457200">
              <a:buFont typeface="Wingdings" panose="05000000000000000000" pitchFamily="2" charset="2"/>
              <a:buChar char="§"/>
            </a:pPr>
            <a:r>
              <a:rPr lang="en-US" dirty="0"/>
              <a:t>Reverse Mentoring</a:t>
            </a:r>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Types of work mentors</a:t>
            </a:r>
          </a:p>
        </p:txBody>
      </p:sp>
    </p:spTree>
    <p:extLst>
      <p:ext uri="{BB962C8B-B14F-4D97-AF65-F5344CB8AC3E}">
        <p14:creationId xmlns:p14="http://schemas.microsoft.com/office/powerpoint/2010/main" val="2563119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F24D648F-7EEA-221F-57C4-BFD3CF4F3D18}"/>
              </a:ext>
            </a:extLst>
          </p:cNvPr>
          <p:cNvPicPr>
            <a:picLocks noGrp="1" noChangeAspect="1"/>
          </p:cNvPicPr>
          <p:nvPr>
            <p:ph idx="1"/>
          </p:nvPr>
        </p:nvPicPr>
        <p:blipFill>
          <a:blip r:embed="rId2"/>
          <a:stretch>
            <a:fillRect/>
          </a:stretch>
        </p:blipFill>
        <p:spPr>
          <a:xfrm>
            <a:off x="1324535" y="2321943"/>
            <a:ext cx="9056593" cy="4075498"/>
          </a:xfrm>
        </p:spPr>
      </p:pic>
      <p:sp>
        <p:nvSpPr>
          <p:cNvPr id="3" name="Title 2">
            <a:extLst>
              <a:ext uri="{FF2B5EF4-FFF2-40B4-BE49-F238E27FC236}">
                <a16:creationId xmlns:a16="http://schemas.microsoft.com/office/drawing/2014/main" id="{26CAC727-BA53-25CA-FD04-DF767AFD1EAD}"/>
              </a:ext>
            </a:extLst>
          </p:cNvPr>
          <p:cNvSpPr>
            <a:spLocks noGrp="1"/>
          </p:cNvSpPr>
          <p:nvPr>
            <p:ph type="title"/>
          </p:nvPr>
        </p:nvSpPr>
        <p:spPr/>
        <p:txBody>
          <a:bodyPr/>
          <a:lstStyle/>
          <a:p>
            <a:r>
              <a:rPr lang="en-US" dirty="0"/>
              <a:t>Mentoring skills model</a:t>
            </a:r>
          </a:p>
        </p:txBody>
      </p:sp>
      <p:sp>
        <p:nvSpPr>
          <p:cNvPr id="7" name="Rectangle: Rounded Corners 6">
            <a:extLst>
              <a:ext uri="{FF2B5EF4-FFF2-40B4-BE49-F238E27FC236}">
                <a16:creationId xmlns:a16="http://schemas.microsoft.com/office/drawing/2014/main" id="{F7830681-AEF6-1FA3-947F-8E29A4FB7A6C}"/>
              </a:ext>
            </a:extLst>
          </p:cNvPr>
          <p:cNvSpPr/>
          <p:nvPr/>
        </p:nvSpPr>
        <p:spPr>
          <a:xfrm>
            <a:off x="9439834" y="6397441"/>
            <a:ext cx="1872324" cy="3209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4D6B22-9DCF-4450-1839-83B12D1E4AF1}"/>
              </a:ext>
            </a:extLst>
          </p:cNvPr>
          <p:cNvSpPr txBox="1"/>
          <p:nvPr/>
        </p:nvSpPr>
        <p:spPr>
          <a:xfrm flipH="1">
            <a:off x="9439834" y="6441375"/>
            <a:ext cx="1872324" cy="276999"/>
          </a:xfrm>
          <a:prstGeom prst="rect">
            <a:avLst/>
          </a:prstGeom>
          <a:noFill/>
        </p:spPr>
        <p:txBody>
          <a:bodyPr wrap="square" rtlCol="0">
            <a:spAutoFit/>
          </a:bodyPr>
          <a:lstStyle/>
          <a:p>
            <a:pPr algn="ctr"/>
            <a:r>
              <a:rPr lang="en-US" sz="1200" dirty="0"/>
              <a:t>Linda Phillips-Jones, Ph D</a:t>
            </a:r>
          </a:p>
        </p:txBody>
      </p:sp>
    </p:spTree>
    <p:extLst>
      <p:ext uri="{BB962C8B-B14F-4D97-AF65-F5344CB8AC3E}">
        <p14:creationId xmlns:p14="http://schemas.microsoft.com/office/powerpoint/2010/main" val="819891242"/>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0EFE35-5C2D-4EEC-93CA-7B3D408873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Fracture design</Template>
  <TotalTime>17697</TotalTime>
  <Words>681</Words>
  <Application>Microsoft Office PowerPoint</Application>
  <PresentationFormat>Widescreen</PresentationFormat>
  <Paragraphs>102</Paragraphs>
  <Slides>15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Decotura ICG</vt:lpstr>
      <vt:lpstr>Franklin Gothic Medium</vt:lpstr>
      <vt:lpstr>Wingdings</vt:lpstr>
      <vt:lpstr>JuxtaposeVTI</vt:lpstr>
      <vt:lpstr>26th Annual Conference</vt:lpstr>
      <vt:lpstr>Attributes of a good mentor</vt:lpstr>
      <vt:lpstr>AGENDA</vt:lpstr>
      <vt:lpstr>Your Presenter</vt:lpstr>
      <vt:lpstr>introduction</vt:lpstr>
      <vt:lpstr>“A Mentor is someone who allows you to see the hope inside of yourself”</vt:lpstr>
      <vt:lpstr>Definitions and Vocabulary   </vt:lpstr>
      <vt:lpstr>Types of work mentors</vt:lpstr>
      <vt:lpstr>Mentoring skills model</vt:lpstr>
      <vt:lpstr>The mentoring skills model and roles</vt:lpstr>
      <vt:lpstr>Developing a mentoring Program</vt:lpstr>
      <vt:lpstr>Sharing relevant Knowledge and expertise</vt:lpstr>
      <vt:lpstr>Setting boundaries  </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Terilynne Kisto</cp:lastModifiedBy>
  <cp:revision>30</cp:revision>
  <dcterms:created xsi:type="dcterms:W3CDTF">2022-03-04T01:08:52Z</dcterms:created>
  <dcterms:modified xsi:type="dcterms:W3CDTF">2022-07-16T10:29:08Z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