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96" r:id="rId5"/>
    <p:sldId id="2605" r:id="rId6"/>
    <p:sldId id="2540" r:id="rId7"/>
    <p:sldId id="2565" r:id="rId8"/>
    <p:sldId id="2608" r:id="rId9"/>
    <p:sldId id="2584" r:id="rId10"/>
    <p:sldId id="2567" r:id="rId11"/>
    <p:sldId id="2555" r:id="rId12"/>
    <p:sldId id="2611" r:id="rId13"/>
    <p:sldId id="2597" r:id="rId14"/>
    <p:sldId id="2599" r:id="rId15"/>
    <p:sldId id="2598" r:id="rId16"/>
    <p:sldId id="2618" r:id="rId17"/>
    <p:sldId id="2620" r:id="rId18"/>
    <p:sldId id="2615" r:id="rId19"/>
    <p:sldId id="2621" r:id="rId20"/>
    <p:sldId id="2623" r:id="rId21"/>
    <p:sldId id="2624" r:id="rId22"/>
    <p:sldId id="2609" r:id="rId23"/>
    <p:sldId id="2606" r:id="rId24"/>
    <p:sldId id="2610" r:id="rId25"/>
    <p:sldId id="2619" r:id="rId26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F26"/>
    <a:srgbClr val="000000"/>
    <a:srgbClr val="5DAAB0"/>
    <a:srgbClr val="3B7579"/>
    <a:srgbClr val="AAD3D6"/>
    <a:srgbClr val="418287"/>
    <a:srgbClr val="DFE3E9"/>
    <a:srgbClr val="D6DBE2"/>
    <a:srgbClr val="CCD2DA"/>
    <a:srgbClr val="BBC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59186" autoAdjust="0"/>
  </p:normalViewPr>
  <p:slideViewPr>
    <p:cSldViewPr snapToGrid="0" snapToObjects="1" showGuides="1">
      <p:cViewPr varScale="1">
        <p:scale>
          <a:sx n="49" d="100"/>
          <a:sy n="49" d="100"/>
        </p:scale>
        <p:origin x="2016" y="43"/>
      </p:cViewPr>
      <p:guideLst>
        <p:guide pos="3840"/>
        <p:guide orient="horz" pos="252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8B25D-8766-427E-8C9E-4845048D8DFC}" type="datetimeFigureOut">
              <a:rPr lang="en-US" smtClean="0"/>
              <a:t>9/25/2022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8A28B-0568-4092-BB1A-13C9B073E3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9/25/2022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08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61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8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8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820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8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79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75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404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304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43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63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07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71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6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827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9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0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3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3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262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1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jp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079137" y="4855144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3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1F1F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783" y="536486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 title="Decorative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 title="Decorative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4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5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/>
            <a:r>
              <a:rPr lang="en-US" noProof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9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add title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5772"/>
          <a:stretch/>
        </p:blipFill>
        <p:spPr>
          <a:xfrm>
            <a:off x="-1" y="4289"/>
            <a:ext cx="3971925" cy="6853711"/>
          </a:xfrm>
          <a:prstGeom prst="rect">
            <a:avLst/>
          </a:prstGeom>
        </p:spPr>
      </p:pic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Placeholder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0"/>
          <a:stretch/>
        </p:blipFill>
        <p:spPr>
          <a:xfrm>
            <a:off x="8467725" y="4289"/>
            <a:ext cx="3792232" cy="68537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3"/>
          <a:stretch/>
        </p:blipFill>
        <p:spPr>
          <a:xfrm>
            <a:off x="8215049" y="650449"/>
            <a:ext cx="3976951" cy="6202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1"/>
          <a:stretch/>
        </p:blipFill>
        <p:spPr>
          <a:xfrm>
            <a:off x="13118" y="0"/>
            <a:ext cx="3972958" cy="6414940"/>
          </a:xfrm>
          <a:prstGeom prst="rect">
            <a:avLst/>
          </a:prstGeom>
        </p:spPr>
      </p:pic>
      <p:sp>
        <p:nvSpPr>
          <p:cNvPr id="11" name="Rectangle 10" title="Decorative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rgbClr val="1F1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5556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 title="Decorative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 dirty="0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anchor="t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 title="Decorative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anchor="b"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anchor="b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 title="Decorative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WWW.WEBSITENAME.COM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 title="Decorative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 title="Decorative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Picture Placeholder 5" title="Decorative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 title="Decorative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2" name="Picture Placeholder 5" title="Decorative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3" name="Picture Placeholder 5" title="Decorative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anchor="b">
            <a:normAutofit/>
          </a:bodyPr>
          <a:lstStyle>
            <a:lvl1pPr algn="ctr">
              <a:defRPr sz="4000"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7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Decorative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n-US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anchor="b"/>
          <a:lstStyle>
            <a:lvl1pPr>
              <a:defRPr b="1"/>
            </a:lvl1pPr>
          </a:lstStyle>
          <a:p>
            <a:r>
              <a:rPr lang="en-US" noProof="0"/>
              <a:t>Click to Add Slide Title Here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6" name="Picture Placeholder 5" title="Decorative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5" title="Decorative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5" title="Decorative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5" title="Decorative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21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hape 62" title="Decorative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with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4" name="Picture Placeholder 3" title="Decorative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Table Placeholder 3" title="Decorative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 title="Decorative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 title="Decorative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 title="Decorative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anchor="b">
            <a:normAutofit/>
          </a:bodyPr>
          <a:lstStyle>
            <a:lvl1pPr algn="l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 title="Decorative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559316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56007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11137"/>
            <a:ext cx="2817564" cy="21605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title="Decorative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 title="Decorative"/>
          <p:cNvSpPr/>
          <p:nvPr userDrawn="1"/>
        </p:nvSpPr>
        <p:spPr>
          <a:xfrm>
            <a:off x="3196549" y="575380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 title="Decorative"/>
          <p:cNvSpPr/>
          <p:nvPr userDrawn="1"/>
        </p:nvSpPr>
        <p:spPr>
          <a:xfrm>
            <a:off x="6179737" y="241935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 title="Decorative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4" title="Decorative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77889" y="4434205"/>
            <a:ext cx="2817564" cy="216056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7" name="Rectangle 6" title="Decorative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2" title="Decorative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57" r:id="rId20"/>
    <p:sldLayoutId id="2147483711" r:id="rId21"/>
    <p:sldLayoutId id="2147483712" r:id="rId22"/>
    <p:sldLayoutId id="2147483749" r:id="rId23"/>
    <p:sldLayoutId id="2147483751" r:id="rId24"/>
    <p:sldLayoutId id="2147483704" r:id="rId25"/>
    <p:sldLayoutId id="2147483702" r:id="rId26"/>
    <p:sldLayoutId id="2147483713" r:id="rId27"/>
    <p:sldLayoutId id="2147483714" r:id="rId28"/>
    <p:sldLayoutId id="2147483715" r:id="rId29"/>
    <p:sldLayoutId id="2147483695" r:id="rId30"/>
    <p:sldLayoutId id="2147483730" r:id="rId31"/>
    <p:sldLayoutId id="2147483698" r:id="rId32"/>
    <p:sldLayoutId id="2147483731" r:id="rId33"/>
    <p:sldLayoutId id="2147483699" r:id="rId34"/>
    <p:sldLayoutId id="2147483732" r:id="rId35"/>
    <p:sldLayoutId id="2147483739" r:id="rId36"/>
    <p:sldLayoutId id="2147483740" r:id="rId37"/>
    <p:sldLayoutId id="2147483700" r:id="rId38"/>
    <p:sldLayoutId id="2147483741" r:id="rId39"/>
    <p:sldLayoutId id="2147483742" r:id="rId40"/>
    <p:sldLayoutId id="2147483696" r:id="rId41"/>
    <p:sldLayoutId id="2147483743" r:id="rId42"/>
    <p:sldLayoutId id="2147483744" r:id="rId43"/>
    <p:sldLayoutId id="2147483745" r:id="rId44"/>
    <p:sldLayoutId id="2147483705" r:id="rId45"/>
    <p:sldLayoutId id="2147483746" r:id="rId46"/>
    <p:sldLayoutId id="2147483687" r:id="rId47"/>
    <p:sldLayoutId id="2147483719" r:id="rId48"/>
    <p:sldLayoutId id="2147483720" r:id="rId49"/>
    <p:sldLayoutId id="2147483718" r:id="rId50"/>
    <p:sldLayoutId id="2147483721" r:id="rId51"/>
    <p:sldLayoutId id="2147483716" r:id="rId52"/>
    <p:sldLayoutId id="2147483722" r:id="rId53"/>
    <p:sldLayoutId id="2147483723" r:id="rId54"/>
    <p:sldLayoutId id="2147483753" r:id="rId55"/>
    <p:sldLayoutId id="2147483754" r:id="rId56"/>
    <p:sldLayoutId id="2147483755" r:id="rId57"/>
    <p:sldLayoutId id="2147483756" r:id="rId58"/>
    <p:sldLayoutId id="2147483725" r:id="rId59"/>
    <p:sldLayoutId id="2147483726" r:id="rId60"/>
    <p:sldLayoutId id="2147483675" r:id="rId61"/>
    <p:sldLayoutId id="2147483677" r:id="rId62"/>
    <p:sldLayoutId id="2147483729" r:id="rId63"/>
    <p:sldLayoutId id="2147483747" r:id="rId64"/>
    <p:sldLayoutId id="2147483728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4v"/><Relationship Id="rId2" Type="http://schemas.microsoft.com/office/2007/relationships/media" Target="../media/media1.m4v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9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sv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Calm In The Chaos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Directors Cut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Interpersonal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0D5C-43B3-4BCF-8700-BD30912F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529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Interpersonal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AEF3ED8-A75C-4318-877C-139C98C00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Knowledge, skills, abilities needed to create and maintain a network of professional contacts within and outside of the organization</a:t>
            </a:r>
          </a:p>
        </p:txBody>
      </p:sp>
      <p:pic>
        <p:nvPicPr>
          <p:cNvPr id="14" name="Picture Placeholder 39" title="Decorativ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976" t="-18769" r="-20858" b="-17066"/>
          <a:stretch/>
        </p:blipFill>
        <p:spPr>
          <a:xfrm>
            <a:off x="6749917" y="1002146"/>
            <a:ext cx="885235" cy="885235"/>
          </a:xfrm>
          <a:prstGeom prst="rect">
            <a:avLst/>
          </a:prstGeom>
        </p:spPr>
      </p:pic>
      <p:pic>
        <p:nvPicPr>
          <p:cNvPr id="15" name="Picture Placeholder 40" title="Decorative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xfrm>
            <a:off x="6749917" y="2291505"/>
            <a:ext cx="885235" cy="885235"/>
          </a:xfrm>
          <a:prstGeom prst="rect">
            <a:avLst/>
          </a:prstGeom>
        </p:spPr>
      </p:pic>
      <p:pic>
        <p:nvPicPr>
          <p:cNvPr id="16" name="Picture Placeholder 41" title="Decorative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524" t="-8482" r="-20795" b="-8139"/>
          <a:stretch/>
        </p:blipFill>
        <p:spPr>
          <a:xfrm>
            <a:off x="6749917" y="3580864"/>
            <a:ext cx="885235" cy="885235"/>
          </a:xfrm>
          <a:prstGeom prst="rect">
            <a:avLst/>
          </a:prstGeom>
        </p:spPr>
      </p:pic>
      <p:pic>
        <p:nvPicPr>
          <p:cNvPr id="17" name="Picture Placeholder 42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xfrm>
            <a:off x="6749917" y="4870223"/>
            <a:ext cx="885235" cy="885235"/>
          </a:xfrm>
          <a:prstGeom prst="rect">
            <a:avLst/>
          </a:prstGeom>
        </p:spPr>
      </p:pic>
      <p:sp>
        <p:nvSpPr>
          <p:cNvPr id="30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35461" y="2505106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718323" y="1005317"/>
            <a:ext cx="3977648" cy="731694"/>
          </a:xfrm>
        </p:spPr>
        <p:txBody>
          <a:bodyPr/>
          <a:lstStyle/>
          <a:p>
            <a:r>
              <a:rPr lang="en-US" b="1" dirty="0"/>
              <a:t>There are three behavioral competencies in the Interpersonal cluster: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7718323" y="4946993"/>
            <a:ext cx="3977648" cy="731694"/>
          </a:xfrm>
        </p:spPr>
        <p:txBody>
          <a:bodyPr/>
          <a:lstStyle/>
          <a:p>
            <a:r>
              <a:rPr lang="en-US" dirty="0"/>
              <a:t>Global &amp; Cultural Effectiveness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718323" y="2331475"/>
            <a:ext cx="3977648" cy="731694"/>
          </a:xfrm>
        </p:spPr>
        <p:txBody>
          <a:bodyPr/>
          <a:lstStyle/>
          <a:p>
            <a:r>
              <a:rPr lang="en-US" dirty="0"/>
              <a:t>Relationship Management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7718323" y="3657634"/>
            <a:ext cx="3977648" cy="731694"/>
          </a:xfrm>
        </p:spPr>
        <p:txBody>
          <a:bodyPr/>
          <a:lstStyle/>
          <a:p>
            <a:r>
              <a:rPr lang="en-US" dirty="0"/>
              <a:t>Communication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925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29" grpId="0" build="p"/>
      <p:bldP spid="31" grpId="0" build="allAtOnce"/>
      <p:bldP spid="31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Communication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0D5C-43B3-4BCF-8700-BD30912F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51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FCC6D1-213C-4A86-A2D0-742E15438C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91060" y="2368275"/>
            <a:ext cx="3977648" cy="731694"/>
          </a:xfrm>
        </p:spPr>
        <p:txBody>
          <a:bodyPr>
            <a:noAutofit/>
          </a:bodyPr>
          <a:lstStyle/>
          <a:p>
            <a:r>
              <a:rPr lang="en-US" dirty="0"/>
              <a:t>General Communication Techniques (</a:t>
            </a:r>
            <a:r>
              <a:rPr lang="en-US" dirty="0" err="1"/>
              <a:t>eg</a:t>
            </a:r>
            <a:r>
              <a:rPr lang="en-US" dirty="0"/>
              <a:t>. Planning communications, active listening)</a:t>
            </a:r>
            <a:endParaRPr lang="en-US" i="1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91060" y="3629248"/>
            <a:ext cx="3977648" cy="731694"/>
          </a:xfrm>
        </p:spPr>
        <p:txBody>
          <a:bodyPr/>
          <a:lstStyle/>
          <a:p>
            <a:r>
              <a:rPr lang="en-US" dirty="0"/>
              <a:t>Communication Techniques for Specialist Situations (</a:t>
            </a:r>
            <a:r>
              <a:rPr lang="en-US" dirty="0" err="1"/>
              <a:t>eg</a:t>
            </a:r>
            <a:r>
              <a:rPr lang="en-US" dirty="0"/>
              <a:t>. Giving feedback, facilitating focus groups, facilitating staff meetings)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91060" y="4946993"/>
            <a:ext cx="3977648" cy="731694"/>
          </a:xfrm>
        </p:spPr>
        <p:txBody>
          <a:bodyPr/>
          <a:lstStyle/>
          <a:p>
            <a:r>
              <a:rPr lang="en-US" dirty="0"/>
              <a:t>Communications via Media (</a:t>
            </a:r>
            <a:r>
              <a:rPr lang="en-US" dirty="0" err="1"/>
              <a:t>eg</a:t>
            </a:r>
            <a:r>
              <a:rPr lang="en-US" dirty="0"/>
              <a:t>. Phone, email, face to face, report, presentation, social media)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1060" y="1078916"/>
            <a:ext cx="3977648" cy="731694"/>
          </a:xfrm>
        </p:spPr>
        <p:txBody>
          <a:bodyPr>
            <a:normAutofit/>
          </a:bodyPr>
          <a:lstStyle/>
          <a:p>
            <a:r>
              <a:rPr lang="en-US" dirty="0"/>
              <a:t>This competency describes the behavior and knowledge needed for effective two-way communication.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AEF3ED8-A75C-4318-877C-139C98C00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Knowledge, skills, and abilities needed to effectively craft and deliver informative communications and address the concerns of others.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453" y="3893516"/>
            <a:ext cx="4008438" cy="2560899"/>
          </a:xfrm>
        </p:spPr>
        <p:txBody>
          <a:bodyPr/>
          <a:lstStyle/>
          <a:p>
            <a:r>
              <a:rPr lang="en-US" dirty="0"/>
              <a:t>Communication is comprised of  three sub competencies: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Delivering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Exchanging organizational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Listening</a:t>
            </a:r>
          </a:p>
        </p:txBody>
      </p:sp>
      <p:pic>
        <p:nvPicPr>
          <p:cNvPr id="40" name="Picture Placeholder 39" title="Decorativ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976" t="-18769" r="-20858" b="-17066"/>
          <a:stretch/>
        </p:blipFill>
        <p:spPr>
          <a:prstGeom prst="rect">
            <a:avLst/>
          </a:prstGeom>
        </p:spPr>
      </p:pic>
      <p:pic>
        <p:nvPicPr>
          <p:cNvPr id="41" name="Picture Placeholder 40" title="Decorative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prstGeom prst="rect">
            <a:avLst/>
          </a:prstGeom>
        </p:spPr>
      </p:pic>
      <p:pic>
        <p:nvPicPr>
          <p:cNvPr id="42" name="Picture Placeholder 41" title="Decorative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524" t="-8482" r="-20795" b="-8139"/>
          <a:stretch/>
        </p:blipFill>
        <p:spPr>
          <a:prstGeom prst="rect">
            <a:avLst/>
          </a:prstGeom>
        </p:spPr>
      </p:pic>
      <p:pic>
        <p:nvPicPr>
          <p:cNvPr id="43" name="Picture Placeholder 42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 txBox="1">
            <a:spLocks/>
          </p:cNvSpPr>
          <p:nvPr/>
        </p:nvSpPr>
        <p:spPr>
          <a:xfrm>
            <a:off x="838200" y="1042638"/>
            <a:ext cx="4008437" cy="1395208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Key Concepts– Communication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 txBox="1">
            <a:spLocks/>
          </p:cNvSpPr>
          <p:nvPr/>
        </p:nvSpPr>
        <p:spPr>
          <a:xfrm>
            <a:off x="834735" y="1039173"/>
            <a:ext cx="4008437" cy="1395208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4300" dirty="0"/>
              <a:t>Practical Applications– Communication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 txBox="1">
            <a:spLocks/>
          </p:cNvSpPr>
          <p:nvPr/>
        </p:nvSpPr>
        <p:spPr>
          <a:xfrm>
            <a:off x="7791060" y="1078916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Respond!	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FCC6D1-213C-4A86-A2D0-742E15438C09}"/>
              </a:ext>
            </a:extLst>
          </p:cNvPr>
          <p:cNvSpPr txBox="1">
            <a:spLocks/>
          </p:cNvSpPr>
          <p:nvPr/>
        </p:nvSpPr>
        <p:spPr>
          <a:xfrm>
            <a:off x="7791060" y="2368275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Communications Committee to streamline communications and maintain legal compliance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 txBox="1">
            <a:spLocks/>
          </p:cNvSpPr>
          <p:nvPr/>
        </p:nvSpPr>
        <p:spPr>
          <a:xfrm>
            <a:off x="7791060" y="3657634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Enterprise meetings, call in updates, staff tracking reports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 txBox="1">
            <a:spLocks/>
          </p:cNvSpPr>
          <p:nvPr/>
        </p:nvSpPr>
        <p:spPr>
          <a:xfrm>
            <a:off x="7791060" y="4946993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Choose communication to match workforce (eg. Text, chat, Facebook messenger)</a:t>
            </a:r>
            <a:endParaRPr lang="en-US" dirty="0"/>
          </a:p>
        </p:txBody>
      </p:sp>
      <p:sp>
        <p:nvSpPr>
          <p:cNvPr id="19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35461" y="2505106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7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0" grpId="0" build="p"/>
      <p:bldP spid="21" grpId="0" build="p"/>
      <p:bldP spid="22" grpId="0" build="p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Business Acumen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0D5C-43B3-4BCF-8700-BD30912F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HR Leaders must:</a:t>
            </a:r>
          </a:p>
          <a:p>
            <a:r>
              <a:rPr lang="en-US" sz="1600" dirty="0"/>
              <a:t>Be able to understand the organizations business as a whole and recognize what unique roles HR can play in organizational success 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711950" y="2646347"/>
            <a:ext cx="4870450" cy="189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Effective Leaders must: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Have a well developed proficiency in business acumen.  They understand the core functions of the business, including how it operates and how HR practices contribute to those operations.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HR Expertise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0D5C-43B3-4BCF-8700-BD30912F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9274" y="4554447"/>
            <a:ext cx="4520287" cy="1016359"/>
          </a:xfrm>
        </p:spPr>
        <p:txBody>
          <a:bodyPr/>
          <a:lstStyle/>
          <a:p>
            <a:r>
              <a:rPr lang="en-US" sz="6600" dirty="0"/>
              <a:t>Technical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01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1"/>
            <a:ext cx="3122396" cy="2024308"/>
          </a:xfrm>
        </p:spPr>
        <p:txBody>
          <a:bodyPr>
            <a:normAutofit/>
          </a:bodyPr>
          <a:lstStyle/>
          <a:p>
            <a:r>
              <a:rPr lang="en-US" sz="5400" dirty="0"/>
              <a:t>HR Expertise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5359078" y="657727"/>
            <a:ext cx="6121722" cy="922296"/>
          </a:xfrm>
        </p:spPr>
        <p:txBody>
          <a:bodyPr>
            <a:noAutofit/>
          </a:bodyPr>
          <a:lstStyle/>
          <a:p>
            <a:r>
              <a:rPr lang="en-US" sz="2800" dirty="0"/>
              <a:t>Principles, practices and functions of effective HR management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182615" y="2037347"/>
            <a:ext cx="6121722" cy="4300785"/>
          </a:xfrm>
        </p:spPr>
        <p:txBody>
          <a:bodyPr>
            <a:normAutofit/>
          </a:bodyPr>
          <a:lstStyle/>
          <a:p>
            <a:r>
              <a:rPr lang="en-US" sz="2000" dirty="0"/>
              <a:t>HR Expertise is grouped into three knowledge Domains: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People – HR Strategy, Talent Acquisition, Employee Engagement &amp; Retention, Learning &amp; Development &amp; Total Rewards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Organization – Structure of HR Function, Organizational effectiveness &amp; Development, Workforce Management, Employee &amp; Labor Relations, Technology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Workplace- Global Workforce, Risk Management, Corporate Social Responsibility and US Employment Law &amp; Regulations.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Successful HR Professionals must understand the behavioral components of HR practice in addition to being in command of technical HR knowledge.</a:t>
            </a:r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0554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53" hidden="1">
            <a:extLst>
              <a:ext uri="{FF2B5EF4-FFF2-40B4-BE49-F238E27FC236}">
                <a16:creationId xmlns:a16="http://schemas.microsoft.com/office/drawing/2014/main" id="{4C6A162B-A7A0-49BC-B7CB-0A66DC4171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71500"/>
            <a:ext cx="10515600" cy="5556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Photo Collage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3198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3238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 b="10021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2" r="16882"/>
          <a:stretch>
            <a:fillRect/>
          </a:stretch>
        </p:blipFill>
        <p:spPr>
          <a:xfrm>
            <a:off x="6177889" y="1612"/>
            <a:ext cx="2817564" cy="2160564"/>
          </a:xfrm>
        </p:spPr>
      </p:pic>
      <p:sp>
        <p:nvSpPr>
          <p:cNvPr id="2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 txBox="1">
            <a:spLocks/>
          </p:cNvSpPr>
          <p:nvPr/>
        </p:nvSpPr>
        <p:spPr>
          <a:xfrm>
            <a:off x="6178550" y="2963334"/>
            <a:ext cx="2816225" cy="95144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IRON MAN</a:t>
            </a:r>
          </a:p>
        </p:txBody>
      </p:sp>
      <p:pic>
        <p:nvPicPr>
          <p:cNvPr id="23" name="Picture Placeholder 22"/>
          <p:cNvPicPr>
            <a:picLocks noGrp="1" noChangeAspect="1"/>
          </p:cNvPicPr>
          <p:nvPr>
            <p:ph type="pic" sz="quarter" idx="1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4637"/>
          <a:stretch>
            <a:fillRect/>
          </a:stretch>
        </p:blipFill>
        <p:spPr>
          <a:xfrm>
            <a:off x="6176963" y="4692650"/>
            <a:ext cx="2817812" cy="216058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4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3" y="1680270"/>
            <a:ext cx="6838950" cy="1325563"/>
          </a:xfrm>
        </p:spPr>
        <p:txBody>
          <a:bodyPr/>
          <a:lstStyle/>
          <a:p>
            <a:r>
              <a:rPr lang="en-US" dirty="0"/>
              <a:t>Workplace Mental Health Ally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953" y="3600450"/>
            <a:ext cx="6838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Eight Module Course designed to eliminate the stigma of mental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Culture where mental health can be discussed openly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Common Mental Health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Substance Abuse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Suicide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Safety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Bias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Communication Skills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7680" y="213612"/>
            <a:ext cx="3645958" cy="2996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40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uth Chao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9125" y="350663"/>
            <a:ext cx="10858500" cy="610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9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8000"/>
    </mc:Choice>
    <mc:Fallback xmlns="">
      <p:transition spd="slow" advClick="0" advTm="6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in the Workplace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A574E0-4F1C-4569-ABD3-9707A8CD1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CDC Statistics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752924E-B022-4FF4-B161-31F5531EC8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1 in 5 adults have a mental illness</a:t>
            </a:r>
          </a:p>
          <a:p>
            <a:r>
              <a:rPr lang="en-US" dirty="0"/>
              <a:t>1 in 20 adults have what is considered a serious mental illness</a:t>
            </a:r>
          </a:p>
          <a:p>
            <a:r>
              <a:rPr lang="en-US" dirty="0"/>
              <a:t>Depression &amp; Anxiety cost the economy $1 trillion each year in lost productivity </a:t>
            </a:r>
          </a:p>
          <a:p>
            <a:r>
              <a:rPr lang="en-US" dirty="0"/>
              <a:t>12.2 million adults seriously thought about suicide</a:t>
            </a:r>
          </a:p>
          <a:p>
            <a:r>
              <a:rPr lang="en-US" dirty="0"/>
              <a:t>3.2 million adults made a plan</a:t>
            </a:r>
          </a:p>
          <a:p>
            <a:r>
              <a:rPr lang="en-US" dirty="0"/>
              <a:t>1.2  million attempt suicide</a:t>
            </a:r>
          </a:p>
          <a:p>
            <a:r>
              <a:rPr lang="en-US" dirty="0"/>
              <a:t>50,000 die each year to suicide</a:t>
            </a:r>
          </a:p>
          <a:p>
            <a:r>
              <a:rPr lang="en-US" dirty="0"/>
              <a:t>Non-Hispanic American Indian/Alaska Native is racial/ethnic group with highest suicide rate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000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0778" y="114882"/>
            <a:ext cx="3819010" cy="379036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03" y="1743857"/>
            <a:ext cx="6838950" cy="1325563"/>
          </a:xfrm>
        </p:spPr>
        <p:txBody>
          <a:bodyPr/>
          <a:lstStyle/>
          <a:p>
            <a:r>
              <a:rPr lang="en-US" dirty="0"/>
              <a:t>Personal Connections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5424" y="3650256"/>
            <a:ext cx="377913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How Not to Help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“It could always be worse”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“Everyone feels like that sometimes”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Avoid blaming statements or using sarcasm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8108" y="3650256"/>
            <a:ext cx="38178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How to Help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Express concern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Be calm, respectful, compassionate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Listen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Offer affirmations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62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0240E2-270B-47F4-97C1-065A42CC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982" y="80371"/>
            <a:ext cx="3686159" cy="1466055"/>
          </a:xfrm>
        </p:spPr>
        <p:txBody>
          <a:bodyPr/>
          <a:lstStyle/>
          <a:p>
            <a:r>
              <a:rPr lang="en-US" dirty="0"/>
              <a:t>Mental Health  Resources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755878" y="1544607"/>
            <a:ext cx="465036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Muscogee (Creek) Nation Department of Health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918-758-1910</a:t>
            </a: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National Suicide Prevention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(800) 273-TALK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Suicidepreventionlifeline.org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– chat feature on website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also resources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Espanol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and for Deaf and hard of hearing</a:t>
            </a:r>
          </a:p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National Suicide &amp; Crisis LIFELINE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988</a:t>
            </a:r>
          </a:p>
          <a:p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Crisis Text Line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Text “HOME” to 741741</a:t>
            </a:r>
          </a:p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Veterans Crisis Line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(800) 273-8255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Veterancrisisline.net</a:t>
            </a:r>
          </a:p>
          <a:p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Trevor Project Support Center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 (866) 488-7386</a:t>
            </a:r>
            <a:b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thetrevorproject.org – For LGBTQ+ Youth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72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131" y="616242"/>
            <a:ext cx="1750959" cy="1025525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391FA66-BCDC-4C12-B812-A0DEE1453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3213" y="879710"/>
            <a:ext cx="4294206" cy="755650"/>
          </a:xfrm>
        </p:spPr>
        <p:txBody>
          <a:bodyPr/>
          <a:lstStyle/>
          <a:p>
            <a:r>
              <a:rPr lang="en-US" dirty="0"/>
              <a:t>Chaos in MY Indian Country		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DE35233-6DEE-4B97-AFFB-06DE78443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3213" y="1956155"/>
            <a:ext cx="4294206" cy="755650"/>
          </a:xfrm>
        </p:spPr>
        <p:txBody>
          <a:bodyPr/>
          <a:lstStyle/>
          <a:p>
            <a:r>
              <a:rPr lang="en-US" dirty="0"/>
              <a:t>SHRM: Body of Applied Skills and Knowledge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87271B6-523F-4DCD-A006-84BF4C0C7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3213" y="3032600"/>
            <a:ext cx="4294206" cy="755650"/>
          </a:xfrm>
        </p:spPr>
        <p:txBody>
          <a:bodyPr>
            <a:normAutofit/>
          </a:bodyPr>
          <a:lstStyle/>
          <a:p>
            <a:r>
              <a:rPr lang="en-US" dirty="0"/>
              <a:t>Applying SHRM BASK during a crises – Establishing best practices from lessons learned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23411C8-1DB7-46A1-A6DC-41EACD30ED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3213" y="4109045"/>
            <a:ext cx="4294206" cy="755650"/>
          </a:xfrm>
        </p:spPr>
        <p:txBody>
          <a:bodyPr/>
          <a:lstStyle/>
          <a:p>
            <a:r>
              <a:rPr lang="en-US" dirty="0"/>
              <a:t>SHRM Mental Health Ally Certification: What is it and why is it so important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7B21F6A-5FD9-417C-9575-4DBC3185F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03213" y="5185490"/>
            <a:ext cx="4294206" cy="755650"/>
          </a:xfrm>
        </p:spPr>
        <p:txBody>
          <a:bodyPr/>
          <a:lstStyle/>
          <a:p>
            <a:r>
              <a:rPr lang="en-US" dirty="0"/>
              <a:t>Practical Applications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977" y="2000709"/>
            <a:ext cx="3207268" cy="4432154"/>
          </a:xfrm>
          <a:prstGeom prst="rect">
            <a:avLst/>
          </a:prstGeom>
        </p:spPr>
      </p:pic>
      <p:sp>
        <p:nvSpPr>
          <p:cNvPr id="15" name="Shape 62" title="Decorative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/>
        </p:nvSpPr>
        <p:spPr>
          <a:xfrm rot="16200000" flipV="1">
            <a:off x="2556985" y="705187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 build="p"/>
      <p:bldP spid="35" grpId="0" build="p"/>
      <p:bldP spid="34" grpId="0" build="p"/>
      <p:bldP spid="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93709" y="-86497"/>
            <a:ext cx="12192000" cy="694449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Flood – May 2019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98" y="1056428"/>
            <a:ext cx="5106930" cy="3064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57206" y="3673410"/>
            <a:ext cx="72410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200,000+ cubic square feet of water per second to keep Keystone Dam from failing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Army Corps of Engineers warn of major flooding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i="1" dirty="0">
                <a:solidFill>
                  <a:schemeClr val="bg1"/>
                </a:solidFill>
              </a:rPr>
              <a:t>Do we misplace thousands to save hundreds of thousands?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Do we pay employees if they’re not working?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New communication systems for teams/departments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Implemented a pre-planned emergency communication paradigm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77946A2-8DCE-4047-9CAE-38128B4BAF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3" y="1680270"/>
            <a:ext cx="6435524" cy="1325563"/>
          </a:xfrm>
        </p:spPr>
        <p:txBody>
          <a:bodyPr/>
          <a:lstStyle/>
          <a:p>
            <a:r>
              <a:rPr lang="en-US" dirty="0" err="1"/>
              <a:t>Covid</a:t>
            </a:r>
            <a:r>
              <a:rPr lang="en-US" dirty="0"/>
              <a:t> 19 – March 2020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6953" y="3600450"/>
            <a:ext cx="683895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Closed for the flood not 10 months earlier, we were ready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 major tribes closed their casinos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We paid employees,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The major tribes came together to discuss reopening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Even more new processes and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Covid</a:t>
            </a:r>
            <a:r>
              <a:rPr lang="en-US" sz="1400" dirty="0">
                <a:solidFill>
                  <a:schemeClr val="bg1"/>
                </a:solidFill>
              </a:rPr>
              <a:t>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Contact Tracing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Covid</a:t>
            </a:r>
            <a:r>
              <a:rPr lang="en-US" sz="1400" dirty="0">
                <a:solidFill>
                  <a:schemeClr val="bg1"/>
                </a:solidFill>
              </a:rPr>
              <a:t> Leave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Vaccines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Remote work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9966" y="3604320"/>
            <a:ext cx="1813573" cy="306912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6000" y="186550"/>
            <a:ext cx="3283599" cy="3313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851" b="78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887474" y="1464929"/>
            <a:ext cx="7304526" cy="2196780"/>
          </a:xfrm>
        </p:spPr>
        <p:txBody>
          <a:bodyPr/>
          <a:lstStyle/>
          <a:p>
            <a:r>
              <a:rPr lang="en-US" dirty="0"/>
              <a:t>SHRM: BODY OF APPLIED SKILLS AND KNOWLEDGE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F8A26-1621-4E73-86DB-631C377CD1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9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+ Behavior =</a:t>
            </a:r>
            <a:br>
              <a:rPr lang="en-US" dirty="0"/>
            </a:br>
            <a:r>
              <a:rPr lang="en-US" dirty="0"/>
              <a:t>Success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59078" y="1277020"/>
            <a:ext cx="6121722" cy="3827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Success stems not only from what you know (knowledge) but also what you do (behavior). Neither is sufficient in isolation.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38200" y="3984742"/>
            <a:ext cx="3085618" cy="2663707"/>
          </a:xfrm>
        </p:spPr>
        <p:txBody>
          <a:bodyPr>
            <a:normAutofit/>
          </a:bodyPr>
          <a:lstStyle/>
          <a:p>
            <a:r>
              <a:rPr lang="en-US" dirty="0"/>
              <a:t>SHRM’s use of behavioral and technical skills in their models and exams shows that a smart mindset of HR success is a function of knowledge </a:t>
            </a:r>
            <a:r>
              <a:rPr lang="en-US" b="1" dirty="0"/>
              <a:t>and</a:t>
            </a:r>
            <a:r>
              <a:rPr lang="en-US" dirty="0"/>
              <a:t> behavior.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5375" y="2069095"/>
            <a:ext cx="7130539" cy="50270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7EAB6E-5FFF-4923-BC7F-D2C71AD2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Leadership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0D5C-43B3-4BCF-8700-BD30912F75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19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FCC6D1-213C-4A86-A2D0-742E15438C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113766"/>
            <a:ext cx="3977648" cy="731694"/>
          </a:xfrm>
        </p:spPr>
        <p:txBody>
          <a:bodyPr>
            <a:normAutofit/>
          </a:bodyPr>
          <a:lstStyle/>
          <a:p>
            <a:r>
              <a:rPr lang="en-US" dirty="0"/>
              <a:t>Motivational theories (e.g., goal-setting theory, expectancy theory, attribution theory, self determination theory).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Autofit/>
          </a:bodyPr>
          <a:lstStyle/>
          <a:p>
            <a:r>
              <a:rPr lang="en-US" dirty="0"/>
              <a:t>People management techniques (i.e. directing, coaching, supporting and delegating)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635152" y="3656265"/>
            <a:ext cx="4060819" cy="1677980"/>
          </a:xfrm>
        </p:spPr>
        <p:txBody>
          <a:bodyPr/>
          <a:lstStyle/>
          <a:p>
            <a:r>
              <a:rPr lang="en-US" dirty="0"/>
              <a:t>Influence and persuasion techniques (e.g., personal appeal, forming coalitions, leading by example, rational persuasion.)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Trust- and relationship building techniques (e.g., emotional and social intelligence).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136" y="402686"/>
            <a:ext cx="4008437" cy="1395208"/>
          </a:xfrm>
        </p:spPr>
        <p:txBody>
          <a:bodyPr>
            <a:normAutofit/>
          </a:bodyPr>
          <a:lstStyle/>
          <a:p>
            <a:r>
              <a:rPr lang="en-US" sz="3600" dirty="0"/>
              <a:t>Key Concepts - Leadership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1AEF3ED8-A75C-4318-877C-139C98C00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Knowledge, skills, abilities, and other characteristics needed to navigate the organization and accomplish HR Goals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C2EAA8-D3C6-403B-B439-F95C60D0B3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997429"/>
            <a:ext cx="4008438" cy="2560899"/>
          </a:xfrm>
        </p:spPr>
        <p:txBody>
          <a:bodyPr/>
          <a:lstStyle/>
          <a:p>
            <a:r>
              <a:rPr lang="en-US" dirty="0"/>
              <a:t>At the beginning of the pandemic, we were faced with many challenges, as a result HR had to quickly regroup and establish new goals, plans, policies, procedures and best practices.</a:t>
            </a:r>
          </a:p>
        </p:txBody>
      </p:sp>
      <p:pic>
        <p:nvPicPr>
          <p:cNvPr id="40" name="Picture Placeholder 39" title="Decorative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976" t="-18769" r="-20858" b="-17066"/>
          <a:stretch/>
        </p:blipFill>
        <p:spPr>
          <a:prstGeom prst="rect">
            <a:avLst/>
          </a:prstGeom>
        </p:spPr>
      </p:pic>
      <p:pic>
        <p:nvPicPr>
          <p:cNvPr id="41" name="Picture Placeholder 40" title="Decorative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3860" t="-15649" r="-14314" b="-12525"/>
          <a:stretch/>
        </p:blipFill>
        <p:spPr>
          <a:prstGeom prst="rect">
            <a:avLst/>
          </a:prstGeom>
        </p:spPr>
      </p:pic>
      <p:pic>
        <p:nvPicPr>
          <p:cNvPr id="42" name="Picture Placeholder 41" title="Decorative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1524" t="-8482" r="-20795" b="-8139"/>
          <a:stretch/>
        </p:blipFill>
        <p:spPr>
          <a:prstGeom prst="rect">
            <a:avLst/>
          </a:prstGeom>
        </p:spPr>
      </p:pic>
      <p:pic>
        <p:nvPicPr>
          <p:cNvPr id="43" name="Picture Placeholder 42" title="Decorative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8214" t="-9857" r="-9487" b="-7844"/>
          <a:stretch/>
        </p:blipFill>
        <p:spPr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96DBE169-BA91-4B17-9AF2-4BAD528BEE06}"/>
              </a:ext>
            </a:extLst>
          </p:cNvPr>
          <p:cNvSpPr txBox="1">
            <a:spLocks/>
          </p:cNvSpPr>
          <p:nvPr/>
        </p:nvSpPr>
        <p:spPr>
          <a:xfrm>
            <a:off x="220717" y="674764"/>
            <a:ext cx="5675586" cy="1677981"/>
          </a:xfrm>
          <a:prstGeom prst="rect">
            <a:avLst/>
          </a:prstGeom>
        </p:spPr>
        <p:txBody>
          <a:bodyPr vert="horz" lIns="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3300" dirty="0"/>
              <a:t>Practical Applications – Leadership</a:t>
            </a:r>
            <a:r>
              <a:rPr lang="en-US" dirty="0"/>
              <a:t>	</a:t>
            </a:r>
          </a:p>
        </p:txBody>
      </p:sp>
      <p:sp>
        <p:nvSpPr>
          <p:cNvPr id="18" name="Shape 62" title="Decorative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/>
        </p:nvSpPr>
        <p:spPr>
          <a:xfrm rot="16200000" flipV="1">
            <a:off x="1935461" y="2505106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500" noProof="0" dirty="0">
              <a:solidFill>
                <a:schemeClr val="bg1"/>
              </a:solidFill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CC6D1-213C-4A86-A2D0-742E15438C09}"/>
              </a:ext>
            </a:extLst>
          </p:cNvPr>
          <p:cNvSpPr txBox="1">
            <a:spLocks/>
          </p:cNvSpPr>
          <p:nvPr/>
        </p:nvSpPr>
        <p:spPr>
          <a:xfrm>
            <a:off x="7520152" y="1074809"/>
            <a:ext cx="4175819" cy="1677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Pay, benefits, hazard pay, vaccine incentives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82414D74-66D2-4C65-A48E-39F723FB2B2F}"/>
              </a:ext>
            </a:extLst>
          </p:cNvPr>
          <p:cNvSpPr txBox="1">
            <a:spLocks/>
          </p:cNvSpPr>
          <p:nvPr/>
        </p:nvSpPr>
        <p:spPr>
          <a:xfrm>
            <a:off x="7718323" y="2365537"/>
            <a:ext cx="3977648" cy="1631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Establish call center, surveys for screening, no penalty for seasonal illnesses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E4D7EF6E-37B1-4694-B769-3DDEC29D8381}"/>
              </a:ext>
            </a:extLst>
          </p:cNvPr>
          <p:cNvSpPr txBox="1">
            <a:spLocks/>
          </p:cNvSpPr>
          <p:nvPr/>
        </p:nvSpPr>
        <p:spPr>
          <a:xfrm>
            <a:off x="7718323" y="3656265"/>
            <a:ext cx="3977648" cy="731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HR on site, extending hours, partnering with MCNC Health Department, Employee Assistance Program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ABF89FBA-20AC-4FD7-833B-ADA0EEFFCADC}"/>
              </a:ext>
            </a:extLst>
          </p:cNvPr>
          <p:cNvSpPr txBox="1">
            <a:spLocks/>
          </p:cNvSpPr>
          <p:nvPr/>
        </p:nvSpPr>
        <p:spPr>
          <a:xfrm>
            <a:off x="7718323" y="4912031"/>
            <a:ext cx="3977648" cy="1325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Building rapport with employees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0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0" grpId="0" build="p"/>
      <p:bldP spid="21" grpId="0" build="p"/>
      <p:bldP spid="22" grpId="0" build="p"/>
      <p:bldP spid="5" grpId="0"/>
      <p:bldP spid="13" grpId="0"/>
      <p:bldP spid="19" grpId="0"/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BACKING_FORM_KEY" val="16909708-c:\users\aimee.mcfarland\desktop\calm in the chaos - ruth zaldivar.pptm"/>
  <p:tag name="ARTICULATE_PRESENTER_VERSION" val="8"/>
  <p:tag name="ARTICULATE_DESIGN_ID_OFFICE THEME" val="gAcyQQSi"/>
  <p:tag name="ARTICULATE_SLIDE_THUMBNAIL_REFRESH" val="1"/>
  <p:tag name="ARTICULATE_SLIDE_COUNT" val="2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 Template_Classic _Bold_Sophisticated_02_MS - v5" id="{0D41E119-70BC-460A-871B-170510AB4D35}" vid="{64C62F1B-F437-4409-9C0D-EDEE8FFAF9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FE9C68-0C22-4EEC-B457-063807029368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8B52BE-6787-403E-A094-B18CEB0166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43D30A-FE5A-4A75-9AAA-C9B333E486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bold sophisticated presentation</Template>
  <TotalTime>0</TotalTime>
  <Words>1047</Words>
  <Application>Microsoft Office PowerPoint</Application>
  <PresentationFormat>Widescreen</PresentationFormat>
  <Paragraphs>167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Constantia</vt:lpstr>
      <vt:lpstr>Corbel</vt:lpstr>
      <vt:lpstr>Helvetica Light</vt:lpstr>
      <vt:lpstr>Raleway</vt:lpstr>
      <vt:lpstr>Office Theme</vt:lpstr>
      <vt:lpstr>Calm In The Chaos</vt:lpstr>
      <vt:lpstr>PowerPoint Presentation</vt:lpstr>
      <vt:lpstr>Topics</vt:lpstr>
      <vt:lpstr>The Flood – May 2019</vt:lpstr>
      <vt:lpstr>Covid 19 – March 2020</vt:lpstr>
      <vt:lpstr>28</vt:lpstr>
      <vt:lpstr>Knowledge + Behavior = Success</vt:lpstr>
      <vt:lpstr>Leadership  </vt:lpstr>
      <vt:lpstr>Key Concepts - Leadership</vt:lpstr>
      <vt:lpstr>Interpersonal  </vt:lpstr>
      <vt:lpstr>Interpersonal</vt:lpstr>
      <vt:lpstr>Communication  </vt:lpstr>
      <vt:lpstr>PowerPoint Presentation</vt:lpstr>
      <vt:lpstr>Business Acumen</vt:lpstr>
      <vt:lpstr>Business</vt:lpstr>
      <vt:lpstr>HR Expertise</vt:lpstr>
      <vt:lpstr>HR Expertise </vt:lpstr>
      <vt:lpstr>Photo Collage</vt:lpstr>
      <vt:lpstr>Workplace Mental Health Ally</vt:lpstr>
      <vt:lpstr>Mental Health in the Workplace</vt:lpstr>
      <vt:lpstr>Personal Connections</vt:lpstr>
      <vt:lpstr>Mental Health  Resources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2021-06-03T22:20:31Z</dcterms:created>
  <dcterms:modified xsi:type="dcterms:W3CDTF">2022-09-26T04:26:55Z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ArticulatePath">
    <vt:lpwstr>Calm In The Chaos - Ruth Zaldivar</vt:lpwstr>
  </property>
  <property fmtid="{D5CDD505-2E9C-101B-9397-08002B2CF9AE}" pid="4" name="ArticulateUseProject">
    <vt:lpwstr>1</vt:lpwstr>
  </property>
  <property fmtid="{D5CDD505-2E9C-101B-9397-08002B2CF9AE}" pid="5" name="ArticulateProjectVersion">
    <vt:lpwstr>8</vt:lpwstr>
  </property>
  <property fmtid="{D5CDD505-2E9C-101B-9397-08002B2CF9AE}" pid="6" name="ArticulateGUID">
    <vt:lpwstr>E52B892A-8452-4D91-B592-D88D9F5EF9A6</vt:lpwstr>
  </property>
  <property fmtid="{D5CDD505-2E9C-101B-9397-08002B2CF9AE}" pid="7" name="ArticulateProjectFull">
    <vt:lpwstr>C:\Users\aimee.mcfarland\Desktop\Calm In The Chaos - Ruth Zaldivar (revised) (003).ppta</vt:lpwstr>
  </property>
</Properties>
</file>