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62"/>
  </p:notesMasterIdLst>
  <p:handoutMasterIdLst>
    <p:handoutMasterId r:id="rId63"/>
  </p:handoutMasterIdLst>
  <p:sldIdLst>
    <p:sldId id="284" r:id="rId5"/>
    <p:sldId id="283" r:id="rId6"/>
    <p:sldId id="279" r:id="rId7"/>
    <p:sldId id="280" r:id="rId8"/>
    <p:sldId id="259" r:id="rId9"/>
    <p:sldId id="285" r:id="rId10"/>
    <p:sldId id="286" r:id="rId11"/>
    <p:sldId id="281" r:id="rId12"/>
    <p:sldId id="287" r:id="rId13"/>
    <p:sldId id="289" r:id="rId14"/>
    <p:sldId id="290" r:id="rId15"/>
    <p:sldId id="288"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6" r:id="rId50"/>
    <p:sldId id="327" r:id="rId51"/>
    <p:sldId id="328" r:id="rId52"/>
    <p:sldId id="329" r:id="rId53"/>
    <p:sldId id="330" r:id="rId54"/>
    <p:sldId id="331" r:id="rId55"/>
    <p:sldId id="332" r:id="rId56"/>
    <p:sldId id="333" r:id="rId57"/>
    <p:sldId id="334" r:id="rId58"/>
    <p:sldId id="335" r:id="rId59"/>
    <p:sldId id="265" r:id="rId60"/>
    <p:sldId id="27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8140"/>
    <a:srgbClr val="FFC91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6" autoAdjust="0"/>
    <p:restoredTop sz="96357" autoAdjust="0"/>
  </p:normalViewPr>
  <p:slideViewPr>
    <p:cSldViewPr snapToGrid="0">
      <p:cViewPr varScale="1">
        <p:scale>
          <a:sx n="76" d="100"/>
          <a:sy n="76" d="100"/>
        </p:scale>
        <p:origin x="413" y="58"/>
      </p:cViewPr>
      <p:guideLst>
        <p:guide orient="horz" pos="1848"/>
        <p:guide pos="7080"/>
        <p:guide pos="5112"/>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32AAD1-2BCA-4DC4-9A03-B3199E9BF2F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920994F0-DEFB-4630-BBB9-B7BCE33C800D}">
      <dgm:prSet/>
      <dgm:spPr>
        <a:xfrm>
          <a:off x="0" y="117957"/>
          <a:ext cx="2938860" cy="1763316"/>
        </a:xfrm>
        <a:prstGeom prst="rect">
          <a:avLst/>
        </a:prstGeom>
        <a:solidFill>
          <a:srgbClr val="3E8853">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pPr>
            <a:buNone/>
          </a:pPr>
          <a:r>
            <a:rPr lang="en-US" b="0" i="0" dirty="0">
              <a:solidFill>
                <a:sysClr val="window" lastClr="FFFFFF"/>
              </a:solidFill>
              <a:latin typeface="Century Gothic" panose="020B0502020202020204"/>
              <a:ea typeface="+mn-ea"/>
              <a:cs typeface="+mn-cs"/>
            </a:rPr>
            <a:t>WHAT is fraud? </a:t>
          </a:r>
          <a:endParaRPr lang="en-US" dirty="0">
            <a:solidFill>
              <a:sysClr val="window" lastClr="FFFFFF"/>
            </a:solidFill>
            <a:latin typeface="Century Gothic" panose="020B0502020202020204"/>
            <a:ea typeface="+mn-ea"/>
            <a:cs typeface="+mn-cs"/>
          </a:endParaRPr>
        </a:p>
      </dgm:t>
    </dgm:pt>
    <dgm:pt modelId="{3352BAD5-E370-4DF9-8CA2-DCC9FC9A40CD}" type="parTrans" cxnId="{8A32224A-8417-42F0-80E2-9ABEF32FFDB4}">
      <dgm:prSet/>
      <dgm:spPr/>
      <dgm:t>
        <a:bodyPr/>
        <a:lstStyle/>
        <a:p>
          <a:endParaRPr lang="en-US"/>
        </a:p>
      </dgm:t>
    </dgm:pt>
    <dgm:pt modelId="{23BF5372-B96B-4DF6-8C27-A1F17D7B455F}" type="sibTrans" cxnId="{8A32224A-8417-42F0-80E2-9ABEF32FFDB4}">
      <dgm:prSet/>
      <dgm:spPr/>
      <dgm:t>
        <a:bodyPr/>
        <a:lstStyle/>
        <a:p>
          <a:endParaRPr lang="en-US"/>
        </a:p>
      </dgm:t>
    </dgm:pt>
    <dgm:pt modelId="{B5FDB801-6997-4038-9298-FCFA01E93F05}">
      <dgm:prSet/>
      <dgm:spPr>
        <a:xfrm>
          <a:off x="3232745" y="117957"/>
          <a:ext cx="2938860" cy="1763316"/>
        </a:xfrm>
        <a:prstGeom prst="rect">
          <a:avLst/>
        </a:prstGeom>
        <a:solidFill>
          <a:srgbClr val="3E8853">
            <a:hueOff val="471357"/>
            <a:satOff val="-2254"/>
            <a:lumOff val="2471"/>
            <a:alphaOff val="0"/>
          </a:srgbClr>
        </a:solidFill>
        <a:ln w="19050" cap="rnd" cmpd="sng" algn="ctr">
          <a:solidFill>
            <a:sysClr val="window" lastClr="FFFFFF">
              <a:hueOff val="0"/>
              <a:satOff val="0"/>
              <a:lumOff val="0"/>
              <a:alphaOff val="0"/>
            </a:sysClr>
          </a:solidFill>
          <a:prstDash val="solid"/>
        </a:ln>
        <a:effectLs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0" i="0" dirty="0">
              <a:solidFill>
                <a:sysClr val="window" lastClr="FFFFFF"/>
              </a:solidFill>
              <a:latin typeface="Century Gothic" panose="020B0502020202020204"/>
              <a:ea typeface="+mn-ea"/>
              <a:cs typeface="+mn-cs"/>
            </a:rPr>
            <a:t>WHO commits fraud and WHY do they do it?</a:t>
          </a:r>
          <a:endParaRPr lang="en-US" dirty="0">
            <a:solidFill>
              <a:sysClr val="window" lastClr="FFFFFF"/>
            </a:solidFill>
            <a:latin typeface="Century Gothic" panose="020B0502020202020204"/>
            <a:ea typeface="+mn-ea"/>
            <a:cs typeface="+mn-cs"/>
          </a:endParaRPr>
        </a:p>
      </dgm:t>
    </dgm:pt>
    <dgm:pt modelId="{4F0714F2-D920-4753-A1C3-0AF46532BE7B}" type="parTrans" cxnId="{06D479EA-9A60-4AB1-8652-5D65FED00B9E}">
      <dgm:prSet/>
      <dgm:spPr/>
      <dgm:t>
        <a:bodyPr/>
        <a:lstStyle/>
        <a:p>
          <a:endParaRPr lang="en-US"/>
        </a:p>
      </dgm:t>
    </dgm:pt>
    <dgm:pt modelId="{8BC238B5-2D44-4B84-8F27-AF6AF8348619}" type="sibTrans" cxnId="{06D479EA-9A60-4AB1-8652-5D65FED00B9E}">
      <dgm:prSet/>
      <dgm:spPr/>
      <dgm:t>
        <a:bodyPr/>
        <a:lstStyle/>
        <a:p>
          <a:endParaRPr lang="en-US"/>
        </a:p>
      </dgm:t>
    </dgm:pt>
    <dgm:pt modelId="{D73A8216-C11B-4B8E-9925-8627B738E5D1}">
      <dgm:prSet/>
      <dgm:spPr>
        <a:xfrm>
          <a:off x="6465492" y="117957"/>
          <a:ext cx="2938860" cy="1763316"/>
        </a:xfrm>
        <a:prstGeom prst="rect">
          <a:avLst/>
        </a:prstGeom>
        <a:solidFill>
          <a:srgbClr val="3E8853">
            <a:hueOff val="942713"/>
            <a:satOff val="-4508"/>
            <a:lumOff val="4941"/>
            <a:alphaOff val="0"/>
          </a:srgbClr>
        </a:solidFill>
        <a:ln w="19050" cap="rnd" cmpd="sng" algn="ctr">
          <a:solidFill>
            <a:sysClr val="window" lastClr="FFFFFF">
              <a:hueOff val="0"/>
              <a:satOff val="0"/>
              <a:lumOff val="0"/>
              <a:alphaOff val="0"/>
            </a:sysClr>
          </a:solidFill>
          <a:prstDash val="solid"/>
        </a:ln>
        <a:effectLs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0" i="0" dirty="0">
              <a:solidFill>
                <a:sysClr val="window" lastClr="FFFFFF"/>
              </a:solidFill>
              <a:latin typeface="Century Gothic" panose="020B0502020202020204"/>
              <a:ea typeface="+mn-ea"/>
              <a:cs typeface="+mn-cs"/>
            </a:rPr>
            <a:t>WHERE are we seeing fraud in 2022?</a:t>
          </a:r>
          <a:endParaRPr lang="en-US" dirty="0">
            <a:solidFill>
              <a:sysClr val="window" lastClr="FFFFFF"/>
            </a:solidFill>
            <a:latin typeface="Century Gothic" panose="020B0502020202020204"/>
            <a:ea typeface="+mn-ea"/>
            <a:cs typeface="+mn-cs"/>
          </a:endParaRPr>
        </a:p>
      </dgm:t>
    </dgm:pt>
    <dgm:pt modelId="{65C85D86-A017-4907-9664-A7BCF4EABFA0}" type="parTrans" cxnId="{6BE1DABE-0F0D-43A1-9B48-1C42CF3CC5BB}">
      <dgm:prSet/>
      <dgm:spPr/>
      <dgm:t>
        <a:bodyPr/>
        <a:lstStyle/>
        <a:p>
          <a:endParaRPr lang="en-US"/>
        </a:p>
      </dgm:t>
    </dgm:pt>
    <dgm:pt modelId="{C2BC7D92-BE34-4141-8EE7-BDBEE7DACBB0}" type="sibTrans" cxnId="{6BE1DABE-0F0D-43A1-9B48-1C42CF3CC5BB}">
      <dgm:prSet/>
      <dgm:spPr/>
      <dgm:t>
        <a:bodyPr/>
        <a:lstStyle/>
        <a:p>
          <a:endParaRPr lang="en-US"/>
        </a:p>
      </dgm:t>
    </dgm:pt>
    <dgm:pt modelId="{B9CA2B8B-7830-4C7E-A6B8-E14C8DF9D583}">
      <dgm:prSet/>
      <dgm:spPr>
        <a:xfrm>
          <a:off x="0" y="2175159"/>
          <a:ext cx="2938860" cy="1763316"/>
        </a:xfrm>
        <a:prstGeom prst="rect">
          <a:avLst/>
        </a:prstGeom>
        <a:solidFill>
          <a:srgbClr val="3E8853">
            <a:hueOff val="1414070"/>
            <a:satOff val="-6762"/>
            <a:lumOff val="7412"/>
            <a:alphaOff val="0"/>
          </a:srgbClr>
        </a:solidFill>
        <a:ln w="19050" cap="rnd" cmpd="sng" algn="ctr">
          <a:solidFill>
            <a:sysClr val="window" lastClr="FFFFFF">
              <a:hueOff val="0"/>
              <a:satOff val="0"/>
              <a:lumOff val="0"/>
              <a:alphaOff val="0"/>
            </a:sysClr>
          </a:solidFill>
          <a:prstDash val="solid"/>
        </a:ln>
        <a:effectLst/>
      </dgm:spPr>
      <dgm:t>
        <a:bodyPr/>
        <a:lstStyle/>
        <a:p>
          <a:pPr>
            <a:buNone/>
          </a:pPr>
          <a:r>
            <a:rPr lang="en-US" b="0" i="0" dirty="0">
              <a:solidFill>
                <a:sysClr val="window" lastClr="FFFFFF"/>
              </a:solidFill>
              <a:latin typeface="Century Gothic" panose="020B0502020202020204"/>
              <a:ea typeface="+mn-ea"/>
              <a:cs typeface="+mn-cs"/>
            </a:rPr>
            <a:t>Fraud Risk Assessment</a:t>
          </a:r>
          <a:endParaRPr lang="en-US" dirty="0">
            <a:solidFill>
              <a:sysClr val="window" lastClr="FFFFFF"/>
            </a:solidFill>
            <a:latin typeface="Century Gothic" panose="020B0502020202020204"/>
            <a:ea typeface="+mn-ea"/>
            <a:cs typeface="+mn-cs"/>
          </a:endParaRPr>
        </a:p>
      </dgm:t>
    </dgm:pt>
    <dgm:pt modelId="{3F3E45C0-A8B2-44EB-81B5-4A26E6F048C7}" type="parTrans" cxnId="{0C2E78F2-F12B-4C8A-8319-9AE3E94032BF}">
      <dgm:prSet/>
      <dgm:spPr/>
      <dgm:t>
        <a:bodyPr/>
        <a:lstStyle/>
        <a:p>
          <a:endParaRPr lang="en-US"/>
        </a:p>
      </dgm:t>
    </dgm:pt>
    <dgm:pt modelId="{527D0FFE-3E74-4A19-A176-25A0485C3396}" type="sibTrans" cxnId="{0C2E78F2-F12B-4C8A-8319-9AE3E94032BF}">
      <dgm:prSet/>
      <dgm:spPr/>
      <dgm:t>
        <a:bodyPr/>
        <a:lstStyle/>
        <a:p>
          <a:endParaRPr lang="en-US"/>
        </a:p>
      </dgm:t>
    </dgm:pt>
    <dgm:pt modelId="{BCDAADED-C616-46BB-A69C-CCC1D903DD79}">
      <dgm:prSet/>
      <dgm:spPr>
        <a:xfrm>
          <a:off x="3232746" y="2175160"/>
          <a:ext cx="2938860" cy="1763316"/>
        </a:xfrm>
        <a:prstGeom prst="rect">
          <a:avLst/>
        </a:prstGeom>
        <a:solidFill>
          <a:srgbClr val="3E8853">
            <a:hueOff val="1885427"/>
            <a:satOff val="-9016"/>
            <a:lumOff val="9882"/>
            <a:alphaOff val="0"/>
          </a:srgbClr>
        </a:solidFill>
        <a:ln w="19050" cap="rnd" cmpd="sng" algn="ctr">
          <a:solidFill>
            <a:sysClr val="window" lastClr="FFFFFF">
              <a:hueOff val="0"/>
              <a:satOff val="0"/>
              <a:lumOff val="0"/>
              <a:alphaOff val="0"/>
            </a:sysClr>
          </a:solidFill>
          <a:prstDash val="solid"/>
        </a:ln>
        <a:effectLst/>
      </dgm:spPr>
      <dgm:t>
        <a:bodyPr/>
        <a:lstStyle/>
        <a:p>
          <a:pPr>
            <a:buNone/>
          </a:pPr>
          <a:r>
            <a:rPr lang="en-US" b="0" i="0">
              <a:solidFill>
                <a:sysClr val="window" lastClr="FFFFFF"/>
              </a:solidFill>
              <a:latin typeface="Century Gothic" panose="020B0502020202020204"/>
              <a:ea typeface="+mn-ea"/>
              <a:cs typeface="+mn-cs"/>
            </a:rPr>
            <a:t>HOW do we stop the fraud?</a:t>
          </a:r>
          <a:endParaRPr lang="en-US">
            <a:solidFill>
              <a:sysClr val="window" lastClr="FFFFFF"/>
            </a:solidFill>
            <a:latin typeface="Century Gothic" panose="020B0502020202020204"/>
            <a:ea typeface="+mn-ea"/>
            <a:cs typeface="+mn-cs"/>
          </a:endParaRPr>
        </a:p>
      </dgm:t>
    </dgm:pt>
    <dgm:pt modelId="{B0B94581-5BBD-4914-9CCA-B720A11C1D85}" type="parTrans" cxnId="{D34B45B5-2A0E-43B6-90A9-B3EAB603ABB8}">
      <dgm:prSet/>
      <dgm:spPr/>
      <dgm:t>
        <a:bodyPr/>
        <a:lstStyle/>
        <a:p>
          <a:endParaRPr lang="en-US"/>
        </a:p>
      </dgm:t>
    </dgm:pt>
    <dgm:pt modelId="{128BBB85-D678-44F0-83A9-C15A8703DE22}" type="sibTrans" cxnId="{D34B45B5-2A0E-43B6-90A9-B3EAB603ABB8}">
      <dgm:prSet/>
      <dgm:spPr/>
      <dgm:t>
        <a:bodyPr/>
        <a:lstStyle/>
        <a:p>
          <a:endParaRPr lang="en-US"/>
        </a:p>
      </dgm:t>
    </dgm:pt>
    <dgm:pt modelId="{37BAE4BA-47CB-4760-8778-F7B9D9D4B8E6}">
      <dgm:prSet/>
      <dgm:spPr>
        <a:xfrm>
          <a:off x="6465492" y="2175160"/>
          <a:ext cx="2938860" cy="1763316"/>
        </a:xfrm>
        <a:prstGeom prst="rect">
          <a:avLst/>
        </a:prstGeom>
        <a:solidFill>
          <a:srgbClr val="3E8853">
            <a:hueOff val="2356783"/>
            <a:satOff val="-11270"/>
            <a:lumOff val="12353"/>
            <a:alphaOff val="0"/>
          </a:srgbClr>
        </a:solidFill>
        <a:ln w="19050" cap="rnd" cmpd="sng" algn="ctr">
          <a:solidFill>
            <a:sysClr val="window" lastClr="FFFFFF">
              <a:hueOff val="0"/>
              <a:satOff val="0"/>
              <a:lumOff val="0"/>
              <a:alphaOff val="0"/>
            </a:sysClr>
          </a:solidFill>
          <a:prstDash val="solid"/>
        </a:ln>
        <a:effectLst/>
      </dgm:spPr>
      <dgm:t>
        <a:bodyPr/>
        <a:lstStyle/>
        <a:p>
          <a:pPr>
            <a:buNone/>
          </a:pPr>
          <a:r>
            <a:rPr lang="en-US" b="0" i="0" dirty="0">
              <a:solidFill>
                <a:sysClr val="window" lastClr="FFFFFF"/>
              </a:solidFill>
              <a:latin typeface="Century Gothic" panose="020B0502020202020204"/>
              <a:ea typeface="+mn-ea"/>
              <a:cs typeface="+mn-cs"/>
            </a:rPr>
            <a:t>WHEN fraud is discovered what do we do?</a:t>
          </a:r>
          <a:endParaRPr lang="en-US" dirty="0">
            <a:solidFill>
              <a:sysClr val="window" lastClr="FFFFFF"/>
            </a:solidFill>
            <a:latin typeface="Century Gothic" panose="020B0502020202020204"/>
            <a:ea typeface="+mn-ea"/>
            <a:cs typeface="+mn-cs"/>
          </a:endParaRPr>
        </a:p>
      </dgm:t>
    </dgm:pt>
    <dgm:pt modelId="{2E52182F-2E79-451B-993B-184A7829C454}" type="parTrans" cxnId="{9FF3038B-1A4B-4EB9-9C9A-701EA0B6AE33}">
      <dgm:prSet/>
      <dgm:spPr/>
      <dgm:t>
        <a:bodyPr/>
        <a:lstStyle/>
        <a:p>
          <a:endParaRPr lang="en-US"/>
        </a:p>
      </dgm:t>
    </dgm:pt>
    <dgm:pt modelId="{88B55893-1FF6-4248-B1DB-F2E34418FF43}" type="sibTrans" cxnId="{9FF3038B-1A4B-4EB9-9C9A-701EA0B6AE33}">
      <dgm:prSet/>
      <dgm:spPr/>
      <dgm:t>
        <a:bodyPr/>
        <a:lstStyle/>
        <a:p>
          <a:endParaRPr lang="en-US"/>
        </a:p>
      </dgm:t>
    </dgm:pt>
    <dgm:pt modelId="{B1255F6B-8EDC-44C8-99DA-61341E8057D0}" type="pres">
      <dgm:prSet presAssocID="{D732AAD1-2BCA-4DC4-9A03-B3199E9BF2F1}" presName="diagram" presStyleCnt="0">
        <dgm:presLayoutVars>
          <dgm:dir/>
          <dgm:resizeHandles val="exact"/>
        </dgm:presLayoutVars>
      </dgm:prSet>
      <dgm:spPr/>
    </dgm:pt>
    <dgm:pt modelId="{7593968F-ADD6-426A-B59B-B64C3D89A677}" type="pres">
      <dgm:prSet presAssocID="{920994F0-DEFB-4630-BBB9-B7BCE33C800D}" presName="node" presStyleLbl="node1" presStyleIdx="0" presStyleCnt="6">
        <dgm:presLayoutVars>
          <dgm:bulletEnabled val="1"/>
        </dgm:presLayoutVars>
      </dgm:prSet>
      <dgm:spPr/>
    </dgm:pt>
    <dgm:pt modelId="{FFA198D2-2583-434F-857A-ADD43C29057E}" type="pres">
      <dgm:prSet presAssocID="{23BF5372-B96B-4DF6-8C27-A1F17D7B455F}" presName="sibTrans" presStyleCnt="0"/>
      <dgm:spPr/>
    </dgm:pt>
    <dgm:pt modelId="{9E4E93C2-0C74-4E37-8870-49B97AB54DC8}" type="pres">
      <dgm:prSet presAssocID="{B5FDB801-6997-4038-9298-FCFA01E93F05}" presName="node" presStyleLbl="node1" presStyleIdx="1" presStyleCnt="6">
        <dgm:presLayoutVars>
          <dgm:bulletEnabled val="1"/>
        </dgm:presLayoutVars>
      </dgm:prSet>
      <dgm:spPr/>
    </dgm:pt>
    <dgm:pt modelId="{AB28F02E-403F-4761-9715-264DCD8ACB2C}" type="pres">
      <dgm:prSet presAssocID="{8BC238B5-2D44-4B84-8F27-AF6AF8348619}" presName="sibTrans" presStyleCnt="0"/>
      <dgm:spPr/>
    </dgm:pt>
    <dgm:pt modelId="{65EA1FFE-A57E-45F6-9281-78AEC8BC077E}" type="pres">
      <dgm:prSet presAssocID="{D73A8216-C11B-4B8E-9925-8627B738E5D1}" presName="node" presStyleLbl="node1" presStyleIdx="2" presStyleCnt="6">
        <dgm:presLayoutVars>
          <dgm:bulletEnabled val="1"/>
        </dgm:presLayoutVars>
      </dgm:prSet>
      <dgm:spPr/>
    </dgm:pt>
    <dgm:pt modelId="{7B86CBB2-7878-4664-BA49-B9BD9BE21BCF}" type="pres">
      <dgm:prSet presAssocID="{C2BC7D92-BE34-4141-8EE7-BDBEE7DACBB0}" presName="sibTrans" presStyleCnt="0"/>
      <dgm:spPr/>
    </dgm:pt>
    <dgm:pt modelId="{54F904CB-BD63-4B52-B114-804AE8ECDDFE}" type="pres">
      <dgm:prSet presAssocID="{B9CA2B8B-7830-4C7E-A6B8-E14C8DF9D583}" presName="node" presStyleLbl="node1" presStyleIdx="3" presStyleCnt="6">
        <dgm:presLayoutVars>
          <dgm:bulletEnabled val="1"/>
        </dgm:presLayoutVars>
      </dgm:prSet>
      <dgm:spPr/>
    </dgm:pt>
    <dgm:pt modelId="{38F546B6-C0B4-4C85-9EEC-2D47C1560E7B}" type="pres">
      <dgm:prSet presAssocID="{527D0FFE-3E74-4A19-A176-25A0485C3396}" presName="sibTrans" presStyleCnt="0"/>
      <dgm:spPr/>
    </dgm:pt>
    <dgm:pt modelId="{BCF3A4C2-8695-4483-9DBF-4420CE4FD436}" type="pres">
      <dgm:prSet presAssocID="{BCDAADED-C616-46BB-A69C-CCC1D903DD79}" presName="node" presStyleLbl="node1" presStyleIdx="4" presStyleCnt="6">
        <dgm:presLayoutVars>
          <dgm:bulletEnabled val="1"/>
        </dgm:presLayoutVars>
      </dgm:prSet>
      <dgm:spPr/>
    </dgm:pt>
    <dgm:pt modelId="{C045712D-C08B-4147-9FA2-77C14EB6CAE6}" type="pres">
      <dgm:prSet presAssocID="{128BBB85-D678-44F0-83A9-C15A8703DE22}" presName="sibTrans" presStyleCnt="0"/>
      <dgm:spPr/>
    </dgm:pt>
    <dgm:pt modelId="{98395920-E40A-42D0-A83C-2F394F307A35}" type="pres">
      <dgm:prSet presAssocID="{37BAE4BA-47CB-4760-8778-F7B9D9D4B8E6}" presName="node" presStyleLbl="node1" presStyleIdx="5" presStyleCnt="6">
        <dgm:presLayoutVars>
          <dgm:bulletEnabled val="1"/>
        </dgm:presLayoutVars>
      </dgm:prSet>
      <dgm:spPr/>
    </dgm:pt>
  </dgm:ptLst>
  <dgm:cxnLst>
    <dgm:cxn modelId="{856AEA14-D467-4B70-8DC9-D4D72BD36AB5}" type="presOf" srcId="{D73A8216-C11B-4B8E-9925-8627B738E5D1}" destId="{65EA1FFE-A57E-45F6-9281-78AEC8BC077E}" srcOrd="0" destOrd="0" presId="urn:microsoft.com/office/officeart/2005/8/layout/default"/>
    <dgm:cxn modelId="{50697F36-7095-45CB-8873-AE8017D3F1A2}" type="presOf" srcId="{BCDAADED-C616-46BB-A69C-CCC1D903DD79}" destId="{BCF3A4C2-8695-4483-9DBF-4420CE4FD436}" srcOrd="0" destOrd="0" presId="urn:microsoft.com/office/officeart/2005/8/layout/default"/>
    <dgm:cxn modelId="{61AD2460-DCC5-453E-A62E-DF6AACE90D93}" type="presOf" srcId="{B9CA2B8B-7830-4C7E-A6B8-E14C8DF9D583}" destId="{54F904CB-BD63-4B52-B114-804AE8ECDDFE}" srcOrd="0" destOrd="0" presId="urn:microsoft.com/office/officeart/2005/8/layout/default"/>
    <dgm:cxn modelId="{8A32224A-8417-42F0-80E2-9ABEF32FFDB4}" srcId="{D732AAD1-2BCA-4DC4-9A03-B3199E9BF2F1}" destId="{920994F0-DEFB-4630-BBB9-B7BCE33C800D}" srcOrd="0" destOrd="0" parTransId="{3352BAD5-E370-4DF9-8CA2-DCC9FC9A40CD}" sibTransId="{23BF5372-B96B-4DF6-8C27-A1F17D7B455F}"/>
    <dgm:cxn modelId="{74BF937C-50B2-4BC6-B085-0B0570735FB4}" type="presOf" srcId="{B5FDB801-6997-4038-9298-FCFA01E93F05}" destId="{9E4E93C2-0C74-4E37-8870-49B97AB54DC8}" srcOrd="0" destOrd="0" presId="urn:microsoft.com/office/officeart/2005/8/layout/default"/>
    <dgm:cxn modelId="{9FF3038B-1A4B-4EB9-9C9A-701EA0B6AE33}" srcId="{D732AAD1-2BCA-4DC4-9A03-B3199E9BF2F1}" destId="{37BAE4BA-47CB-4760-8778-F7B9D9D4B8E6}" srcOrd="5" destOrd="0" parTransId="{2E52182F-2E79-451B-993B-184A7829C454}" sibTransId="{88B55893-1FF6-4248-B1DB-F2E34418FF43}"/>
    <dgm:cxn modelId="{C798DDAA-C694-43C3-AD53-8C296E63070B}" type="presOf" srcId="{37BAE4BA-47CB-4760-8778-F7B9D9D4B8E6}" destId="{98395920-E40A-42D0-A83C-2F394F307A35}" srcOrd="0" destOrd="0" presId="urn:microsoft.com/office/officeart/2005/8/layout/default"/>
    <dgm:cxn modelId="{D34B45B5-2A0E-43B6-90A9-B3EAB603ABB8}" srcId="{D732AAD1-2BCA-4DC4-9A03-B3199E9BF2F1}" destId="{BCDAADED-C616-46BB-A69C-CCC1D903DD79}" srcOrd="4" destOrd="0" parTransId="{B0B94581-5BBD-4914-9CCA-B720A11C1D85}" sibTransId="{128BBB85-D678-44F0-83A9-C15A8703DE22}"/>
    <dgm:cxn modelId="{2FC513BD-DF18-405D-959F-C9928D3F1A66}" type="presOf" srcId="{D732AAD1-2BCA-4DC4-9A03-B3199E9BF2F1}" destId="{B1255F6B-8EDC-44C8-99DA-61341E8057D0}" srcOrd="0" destOrd="0" presId="urn:microsoft.com/office/officeart/2005/8/layout/default"/>
    <dgm:cxn modelId="{6BE1DABE-0F0D-43A1-9B48-1C42CF3CC5BB}" srcId="{D732AAD1-2BCA-4DC4-9A03-B3199E9BF2F1}" destId="{D73A8216-C11B-4B8E-9925-8627B738E5D1}" srcOrd="2" destOrd="0" parTransId="{65C85D86-A017-4907-9664-A7BCF4EABFA0}" sibTransId="{C2BC7D92-BE34-4141-8EE7-BDBEE7DACBB0}"/>
    <dgm:cxn modelId="{D6C401DA-1255-403F-B1B1-AD43B320B1BC}" type="presOf" srcId="{920994F0-DEFB-4630-BBB9-B7BCE33C800D}" destId="{7593968F-ADD6-426A-B59B-B64C3D89A677}" srcOrd="0" destOrd="0" presId="urn:microsoft.com/office/officeart/2005/8/layout/default"/>
    <dgm:cxn modelId="{06D479EA-9A60-4AB1-8652-5D65FED00B9E}" srcId="{D732AAD1-2BCA-4DC4-9A03-B3199E9BF2F1}" destId="{B5FDB801-6997-4038-9298-FCFA01E93F05}" srcOrd="1" destOrd="0" parTransId="{4F0714F2-D920-4753-A1C3-0AF46532BE7B}" sibTransId="{8BC238B5-2D44-4B84-8F27-AF6AF8348619}"/>
    <dgm:cxn modelId="{0C2E78F2-F12B-4C8A-8319-9AE3E94032BF}" srcId="{D732AAD1-2BCA-4DC4-9A03-B3199E9BF2F1}" destId="{B9CA2B8B-7830-4C7E-A6B8-E14C8DF9D583}" srcOrd="3" destOrd="0" parTransId="{3F3E45C0-A8B2-44EB-81B5-4A26E6F048C7}" sibTransId="{527D0FFE-3E74-4A19-A176-25A0485C3396}"/>
    <dgm:cxn modelId="{FCD30C16-EDF0-4576-BB19-2B6345683A2C}" type="presParOf" srcId="{B1255F6B-8EDC-44C8-99DA-61341E8057D0}" destId="{7593968F-ADD6-426A-B59B-B64C3D89A677}" srcOrd="0" destOrd="0" presId="urn:microsoft.com/office/officeart/2005/8/layout/default"/>
    <dgm:cxn modelId="{DE7C0936-C27E-41A2-8CBE-0F86C9082996}" type="presParOf" srcId="{B1255F6B-8EDC-44C8-99DA-61341E8057D0}" destId="{FFA198D2-2583-434F-857A-ADD43C29057E}" srcOrd="1" destOrd="0" presId="urn:microsoft.com/office/officeart/2005/8/layout/default"/>
    <dgm:cxn modelId="{BB445083-4234-4FD3-87F5-DAAB97EA6278}" type="presParOf" srcId="{B1255F6B-8EDC-44C8-99DA-61341E8057D0}" destId="{9E4E93C2-0C74-4E37-8870-49B97AB54DC8}" srcOrd="2" destOrd="0" presId="urn:microsoft.com/office/officeart/2005/8/layout/default"/>
    <dgm:cxn modelId="{FD89AD4C-9231-4E93-A996-638BEB7827B5}" type="presParOf" srcId="{B1255F6B-8EDC-44C8-99DA-61341E8057D0}" destId="{AB28F02E-403F-4761-9715-264DCD8ACB2C}" srcOrd="3" destOrd="0" presId="urn:microsoft.com/office/officeart/2005/8/layout/default"/>
    <dgm:cxn modelId="{7B0AE9F2-83F0-4CBA-ADB1-7050271EFA55}" type="presParOf" srcId="{B1255F6B-8EDC-44C8-99DA-61341E8057D0}" destId="{65EA1FFE-A57E-45F6-9281-78AEC8BC077E}" srcOrd="4" destOrd="0" presId="urn:microsoft.com/office/officeart/2005/8/layout/default"/>
    <dgm:cxn modelId="{6FD19C88-B8A5-4A60-98C4-AF78C56F41F4}" type="presParOf" srcId="{B1255F6B-8EDC-44C8-99DA-61341E8057D0}" destId="{7B86CBB2-7878-4664-BA49-B9BD9BE21BCF}" srcOrd="5" destOrd="0" presId="urn:microsoft.com/office/officeart/2005/8/layout/default"/>
    <dgm:cxn modelId="{6FC0FC15-1C34-4DEB-A3B3-CD5FF7EB77DA}" type="presParOf" srcId="{B1255F6B-8EDC-44C8-99DA-61341E8057D0}" destId="{54F904CB-BD63-4B52-B114-804AE8ECDDFE}" srcOrd="6" destOrd="0" presId="urn:microsoft.com/office/officeart/2005/8/layout/default"/>
    <dgm:cxn modelId="{D6A275D9-0413-4F1B-AE32-85FB02B39172}" type="presParOf" srcId="{B1255F6B-8EDC-44C8-99DA-61341E8057D0}" destId="{38F546B6-C0B4-4C85-9EEC-2D47C1560E7B}" srcOrd="7" destOrd="0" presId="urn:microsoft.com/office/officeart/2005/8/layout/default"/>
    <dgm:cxn modelId="{71DECBF9-6183-4422-9F72-4B0A245AE26B}" type="presParOf" srcId="{B1255F6B-8EDC-44C8-99DA-61341E8057D0}" destId="{BCF3A4C2-8695-4483-9DBF-4420CE4FD436}" srcOrd="8" destOrd="0" presId="urn:microsoft.com/office/officeart/2005/8/layout/default"/>
    <dgm:cxn modelId="{ABCCF95B-2764-4B80-A18A-8A4124F95437}" type="presParOf" srcId="{B1255F6B-8EDC-44C8-99DA-61341E8057D0}" destId="{C045712D-C08B-4147-9FA2-77C14EB6CAE6}" srcOrd="9" destOrd="0" presId="urn:microsoft.com/office/officeart/2005/8/layout/default"/>
    <dgm:cxn modelId="{8E5B51E8-F74E-45E1-A102-E974281B61BD}" type="presParOf" srcId="{B1255F6B-8EDC-44C8-99DA-61341E8057D0}" destId="{98395920-E40A-42D0-A83C-2F394F307A3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968F-ADD6-426A-B59B-B64C3D89A677}">
      <dsp:nvSpPr>
        <dsp:cNvPr id="0" name=""/>
        <dsp:cNvSpPr/>
      </dsp:nvSpPr>
      <dsp:spPr>
        <a:xfrm>
          <a:off x="49284" y="2405"/>
          <a:ext cx="3254835" cy="1952901"/>
        </a:xfrm>
        <a:prstGeom prst="rect">
          <a:avLst/>
        </a:prstGeom>
        <a:solidFill>
          <a:srgbClr val="3E8853">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i="0" kern="1200" dirty="0">
              <a:solidFill>
                <a:sysClr val="window" lastClr="FFFFFF"/>
              </a:solidFill>
              <a:latin typeface="Century Gothic" panose="020B0502020202020204"/>
              <a:ea typeface="+mn-ea"/>
              <a:cs typeface="+mn-cs"/>
            </a:rPr>
            <a:t>WHAT is fraud? </a:t>
          </a:r>
          <a:endParaRPr lang="en-US" sz="3000" kern="1200" dirty="0">
            <a:solidFill>
              <a:sysClr val="window" lastClr="FFFFFF"/>
            </a:solidFill>
            <a:latin typeface="Century Gothic" panose="020B0502020202020204"/>
            <a:ea typeface="+mn-ea"/>
            <a:cs typeface="+mn-cs"/>
          </a:endParaRPr>
        </a:p>
      </dsp:txBody>
      <dsp:txXfrm>
        <a:off x="49284" y="2405"/>
        <a:ext cx="3254835" cy="1952901"/>
      </dsp:txXfrm>
    </dsp:sp>
    <dsp:sp modelId="{9E4E93C2-0C74-4E37-8870-49B97AB54DC8}">
      <dsp:nvSpPr>
        <dsp:cNvPr id="0" name=""/>
        <dsp:cNvSpPr/>
      </dsp:nvSpPr>
      <dsp:spPr>
        <a:xfrm>
          <a:off x="3629604" y="2405"/>
          <a:ext cx="3254835" cy="1952901"/>
        </a:xfrm>
        <a:prstGeom prst="rect">
          <a:avLst/>
        </a:prstGeom>
        <a:solidFill>
          <a:srgbClr val="3E8853">
            <a:hueOff val="471357"/>
            <a:satOff val="-2254"/>
            <a:lumOff val="2471"/>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3000" b="0" i="0" kern="1200" dirty="0">
              <a:solidFill>
                <a:sysClr val="window" lastClr="FFFFFF"/>
              </a:solidFill>
              <a:latin typeface="Century Gothic" panose="020B0502020202020204"/>
              <a:ea typeface="+mn-ea"/>
              <a:cs typeface="+mn-cs"/>
            </a:rPr>
            <a:t>WHO commits fraud and WHY do they do it?</a:t>
          </a:r>
          <a:endParaRPr lang="en-US" sz="3000" kern="1200" dirty="0">
            <a:solidFill>
              <a:sysClr val="window" lastClr="FFFFFF"/>
            </a:solidFill>
            <a:latin typeface="Century Gothic" panose="020B0502020202020204"/>
            <a:ea typeface="+mn-ea"/>
            <a:cs typeface="+mn-cs"/>
          </a:endParaRPr>
        </a:p>
      </dsp:txBody>
      <dsp:txXfrm>
        <a:off x="3629604" y="2405"/>
        <a:ext cx="3254835" cy="1952901"/>
      </dsp:txXfrm>
    </dsp:sp>
    <dsp:sp modelId="{65EA1FFE-A57E-45F6-9281-78AEC8BC077E}">
      <dsp:nvSpPr>
        <dsp:cNvPr id="0" name=""/>
        <dsp:cNvSpPr/>
      </dsp:nvSpPr>
      <dsp:spPr>
        <a:xfrm>
          <a:off x="7209923" y="2405"/>
          <a:ext cx="3254835" cy="1952901"/>
        </a:xfrm>
        <a:prstGeom prst="rect">
          <a:avLst/>
        </a:prstGeom>
        <a:solidFill>
          <a:srgbClr val="3E8853">
            <a:hueOff val="942713"/>
            <a:satOff val="-4508"/>
            <a:lumOff val="4941"/>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3000" b="0" i="0" kern="1200" dirty="0">
              <a:solidFill>
                <a:sysClr val="window" lastClr="FFFFFF"/>
              </a:solidFill>
              <a:latin typeface="Century Gothic" panose="020B0502020202020204"/>
              <a:ea typeface="+mn-ea"/>
              <a:cs typeface="+mn-cs"/>
            </a:rPr>
            <a:t>WHERE are we seeing fraud in 2022?</a:t>
          </a:r>
          <a:endParaRPr lang="en-US" sz="3000" kern="1200" dirty="0">
            <a:solidFill>
              <a:sysClr val="window" lastClr="FFFFFF"/>
            </a:solidFill>
            <a:latin typeface="Century Gothic" panose="020B0502020202020204"/>
            <a:ea typeface="+mn-ea"/>
            <a:cs typeface="+mn-cs"/>
          </a:endParaRPr>
        </a:p>
      </dsp:txBody>
      <dsp:txXfrm>
        <a:off x="7209923" y="2405"/>
        <a:ext cx="3254835" cy="1952901"/>
      </dsp:txXfrm>
    </dsp:sp>
    <dsp:sp modelId="{54F904CB-BD63-4B52-B114-804AE8ECDDFE}">
      <dsp:nvSpPr>
        <dsp:cNvPr id="0" name=""/>
        <dsp:cNvSpPr/>
      </dsp:nvSpPr>
      <dsp:spPr>
        <a:xfrm>
          <a:off x="49284" y="2280790"/>
          <a:ext cx="3254835" cy="1952901"/>
        </a:xfrm>
        <a:prstGeom prst="rect">
          <a:avLst/>
        </a:prstGeom>
        <a:solidFill>
          <a:srgbClr val="3E8853">
            <a:hueOff val="1414070"/>
            <a:satOff val="-6762"/>
            <a:lumOff val="7412"/>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i="0" kern="1200" dirty="0">
              <a:solidFill>
                <a:sysClr val="window" lastClr="FFFFFF"/>
              </a:solidFill>
              <a:latin typeface="Century Gothic" panose="020B0502020202020204"/>
              <a:ea typeface="+mn-ea"/>
              <a:cs typeface="+mn-cs"/>
            </a:rPr>
            <a:t>Fraud Risk Assessment</a:t>
          </a:r>
          <a:endParaRPr lang="en-US" sz="3000" kern="1200" dirty="0">
            <a:solidFill>
              <a:sysClr val="window" lastClr="FFFFFF"/>
            </a:solidFill>
            <a:latin typeface="Century Gothic" panose="020B0502020202020204"/>
            <a:ea typeface="+mn-ea"/>
            <a:cs typeface="+mn-cs"/>
          </a:endParaRPr>
        </a:p>
      </dsp:txBody>
      <dsp:txXfrm>
        <a:off x="49284" y="2280790"/>
        <a:ext cx="3254835" cy="1952901"/>
      </dsp:txXfrm>
    </dsp:sp>
    <dsp:sp modelId="{BCF3A4C2-8695-4483-9DBF-4420CE4FD436}">
      <dsp:nvSpPr>
        <dsp:cNvPr id="0" name=""/>
        <dsp:cNvSpPr/>
      </dsp:nvSpPr>
      <dsp:spPr>
        <a:xfrm>
          <a:off x="3629604" y="2280790"/>
          <a:ext cx="3254835" cy="1952901"/>
        </a:xfrm>
        <a:prstGeom prst="rect">
          <a:avLst/>
        </a:prstGeom>
        <a:solidFill>
          <a:srgbClr val="3E8853">
            <a:hueOff val="1885427"/>
            <a:satOff val="-9016"/>
            <a:lumOff val="9882"/>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i="0" kern="1200">
              <a:solidFill>
                <a:sysClr val="window" lastClr="FFFFFF"/>
              </a:solidFill>
              <a:latin typeface="Century Gothic" panose="020B0502020202020204"/>
              <a:ea typeface="+mn-ea"/>
              <a:cs typeface="+mn-cs"/>
            </a:rPr>
            <a:t>HOW do we stop the fraud?</a:t>
          </a:r>
          <a:endParaRPr lang="en-US" sz="3000" kern="1200">
            <a:solidFill>
              <a:sysClr val="window" lastClr="FFFFFF"/>
            </a:solidFill>
            <a:latin typeface="Century Gothic" panose="020B0502020202020204"/>
            <a:ea typeface="+mn-ea"/>
            <a:cs typeface="+mn-cs"/>
          </a:endParaRPr>
        </a:p>
      </dsp:txBody>
      <dsp:txXfrm>
        <a:off x="3629604" y="2280790"/>
        <a:ext cx="3254835" cy="1952901"/>
      </dsp:txXfrm>
    </dsp:sp>
    <dsp:sp modelId="{98395920-E40A-42D0-A83C-2F394F307A35}">
      <dsp:nvSpPr>
        <dsp:cNvPr id="0" name=""/>
        <dsp:cNvSpPr/>
      </dsp:nvSpPr>
      <dsp:spPr>
        <a:xfrm>
          <a:off x="7209923" y="2280790"/>
          <a:ext cx="3254835" cy="1952901"/>
        </a:xfrm>
        <a:prstGeom prst="rect">
          <a:avLst/>
        </a:prstGeom>
        <a:solidFill>
          <a:srgbClr val="3E8853">
            <a:hueOff val="2356783"/>
            <a:satOff val="-11270"/>
            <a:lumOff val="12353"/>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i="0" kern="1200" dirty="0">
              <a:solidFill>
                <a:sysClr val="window" lastClr="FFFFFF"/>
              </a:solidFill>
              <a:latin typeface="Century Gothic" panose="020B0502020202020204"/>
              <a:ea typeface="+mn-ea"/>
              <a:cs typeface="+mn-cs"/>
            </a:rPr>
            <a:t>WHEN fraud is discovered what do we do?</a:t>
          </a:r>
          <a:endParaRPr lang="en-US" sz="3000" kern="1200" dirty="0">
            <a:solidFill>
              <a:sysClr val="window" lastClr="FFFFFF"/>
            </a:solidFill>
            <a:latin typeface="Century Gothic" panose="020B0502020202020204"/>
            <a:ea typeface="+mn-ea"/>
            <a:cs typeface="+mn-cs"/>
          </a:endParaRPr>
        </a:p>
      </dsp:txBody>
      <dsp:txXfrm>
        <a:off x="7209923" y="2280790"/>
        <a:ext cx="3254835" cy="195290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8/8/2022</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8/8/2022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a:t>
            </a:fld>
            <a:endParaRPr lang="en-US" dirty="0"/>
          </a:p>
        </p:txBody>
      </p:sp>
    </p:spTree>
    <p:extLst>
      <p:ext uri="{BB962C8B-B14F-4D97-AF65-F5344CB8AC3E}">
        <p14:creationId xmlns:p14="http://schemas.microsoft.com/office/powerpoint/2010/main" val="166619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4</a:t>
            </a:fld>
            <a:endParaRPr lang="en-US" dirty="0"/>
          </a:p>
        </p:txBody>
      </p:sp>
    </p:spTree>
    <p:extLst>
      <p:ext uri="{BB962C8B-B14F-4D97-AF65-F5344CB8AC3E}">
        <p14:creationId xmlns:p14="http://schemas.microsoft.com/office/powerpoint/2010/main" val="1461130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8</a:t>
            </a:fld>
            <a:endParaRPr lang="en-US" dirty="0"/>
          </a:p>
        </p:txBody>
      </p:sp>
    </p:spTree>
    <p:extLst>
      <p:ext uri="{BB962C8B-B14F-4D97-AF65-F5344CB8AC3E}">
        <p14:creationId xmlns:p14="http://schemas.microsoft.com/office/powerpoint/2010/main" val="134054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9</a:t>
            </a:fld>
            <a:endParaRPr lang="en-US" dirty="0"/>
          </a:p>
        </p:txBody>
      </p:sp>
    </p:spTree>
    <p:extLst>
      <p:ext uri="{BB962C8B-B14F-4D97-AF65-F5344CB8AC3E}">
        <p14:creationId xmlns:p14="http://schemas.microsoft.com/office/powerpoint/2010/main" val="482135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12</a:t>
            </a:fld>
            <a:endParaRPr lang="en-US" dirty="0"/>
          </a:p>
        </p:txBody>
      </p:sp>
    </p:spTree>
    <p:extLst>
      <p:ext uri="{BB962C8B-B14F-4D97-AF65-F5344CB8AC3E}">
        <p14:creationId xmlns:p14="http://schemas.microsoft.com/office/powerpoint/2010/main" val="3164285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31</a:t>
            </a:fld>
            <a:endParaRPr lang="en-US" dirty="0"/>
          </a:p>
        </p:txBody>
      </p:sp>
    </p:spTree>
    <p:extLst>
      <p:ext uri="{BB962C8B-B14F-4D97-AF65-F5344CB8AC3E}">
        <p14:creationId xmlns:p14="http://schemas.microsoft.com/office/powerpoint/2010/main" val="14483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57</a:t>
            </a:fld>
            <a:endParaRPr lang="en-US" dirty="0"/>
          </a:p>
        </p:txBody>
      </p:sp>
    </p:spTree>
    <p:extLst>
      <p:ext uri="{BB962C8B-B14F-4D97-AF65-F5344CB8AC3E}">
        <p14:creationId xmlns:p14="http://schemas.microsoft.com/office/powerpoint/2010/main" val="26442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ree, outdoor, colorful, resort&#10;&#10;Description automatically generated">
            <a:extLst>
              <a:ext uri="{FF2B5EF4-FFF2-40B4-BE49-F238E27FC236}">
                <a16:creationId xmlns:a16="http://schemas.microsoft.com/office/drawing/2014/main" id="{1221C85A-D37B-CD49-BFC4-430B8DE8D734}"/>
              </a:ext>
            </a:extLst>
          </p:cNvPr>
          <p:cNvPicPr>
            <a:picLocks noChangeAspect="1"/>
          </p:cNvPicPr>
          <p:nvPr userDrawn="1"/>
        </p:nvPicPr>
        <p:blipFill>
          <a:blip r:embed="rId2"/>
          <a:stretch>
            <a:fillRect/>
          </a:stretch>
        </p:blipFill>
        <p:spPr>
          <a:xfrm>
            <a:off x="0" y="-122550"/>
            <a:ext cx="12192001" cy="6980550"/>
          </a:xfrm>
          <a:prstGeom prst="rect">
            <a:avLst/>
          </a:prstGeom>
        </p:spPr>
      </p:pic>
      <p:sp>
        <p:nvSpPr>
          <p:cNvPr id="2" name="Title 1">
            <a:extLst>
              <a:ext uri="{FF2B5EF4-FFF2-40B4-BE49-F238E27FC236}">
                <a16:creationId xmlns:a16="http://schemas.microsoft.com/office/drawing/2014/main" id="{DFD7185D-D0E0-C3FB-AD84-FA2C48BF50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2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3 column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000DA3-F94A-47A9-833C-F737A5CE928A}"/>
              </a:ext>
              <a:ext uri="{C183D7F6-B498-43B3-948B-1728B52AA6E4}">
                <adec:decorative xmlns:adec="http://schemas.microsoft.com/office/drawing/2017/decorative" val="1"/>
              </a:ext>
            </a:extLst>
          </p:cNvPr>
          <p:cNvSpPr/>
          <p:nvPr userDrawn="1"/>
        </p:nvSpPr>
        <p:spPr>
          <a:xfrm rot="16200000">
            <a:off x="4956929" y="-4956928"/>
            <a:ext cx="2278144" cy="121920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norm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pic>
        <p:nvPicPr>
          <p:cNvPr id="10" name="Picture 9">
            <a:extLst>
              <a:ext uri="{FF2B5EF4-FFF2-40B4-BE49-F238E27FC236}">
                <a16:creationId xmlns:a16="http://schemas.microsoft.com/office/drawing/2014/main" id="{DC0D530F-E754-AD82-96FA-1D13357A8C8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940459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6097526"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4037" y="635000"/>
            <a:ext cx="5171770" cy="2039374"/>
          </a:xfrm>
        </p:spPr>
        <p:txBody>
          <a:bodyPr anchor="b">
            <a:noAutofit/>
          </a:bodyPr>
          <a:lstStyle>
            <a:lvl1pPr>
              <a:lnSpc>
                <a:spcPct val="101000"/>
              </a:lnSpc>
              <a:spcBef>
                <a:spcPts val="700"/>
              </a:spcBef>
              <a:spcAft>
                <a:spcPts val="700"/>
              </a:spcAft>
              <a:defRPr sz="4800"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10" name="Picture 9">
            <a:extLst>
              <a:ext uri="{FF2B5EF4-FFF2-40B4-BE49-F238E27FC236}">
                <a16:creationId xmlns:a16="http://schemas.microsoft.com/office/drawing/2014/main" id="{21046E05-9F5D-3470-D410-FD844CD041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05492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4047130" y="1225484"/>
            <a:ext cx="8201891" cy="395180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pic>
        <p:nvPicPr>
          <p:cNvPr id="11" name="Picture 10">
            <a:extLst>
              <a:ext uri="{FF2B5EF4-FFF2-40B4-BE49-F238E27FC236}">
                <a16:creationId xmlns:a16="http://schemas.microsoft.com/office/drawing/2014/main" id="{C58B9D3B-FABA-5C78-B414-8104F27CD816}"/>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15824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797096" y="192907"/>
            <a:ext cx="6389027" cy="5601790"/>
          </a:xfrm>
        </p:spPr>
        <p:txBody>
          <a:bodyPr>
            <a:noAutofit/>
          </a:bodyPr>
          <a:lstStyle>
            <a:lvl1pPr algn="ctr">
              <a:lnSpc>
                <a:spcPct val="101000"/>
              </a:lnSpc>
              <a:spcBef>
                <a:spcPts val="700"/>
              </a:spcBef>
              <a:spcAft>
                <a:spcPts val="700"/>
              </a:spcAft>
              <a:defRPr sz="6600" baseline="0">
                <a:solidFill>
                  <a:schemeClr val="bg1"/>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lgn="ctr">
              <a:defRPr lang="en-US" sz="2600" kern="1200" spc="50" baseline="0" dirty="0" smtClean="0">
                <a:solidFill>
                  <a:schemeClr val="bg1"/>
                </a:solidFill>
                <a:latin typeface="Decotura ICG" panose="00000400000000000000" pitchFamily="2" charset="0"/>
                <a:ea typeface="+mn-ea"/>
                <a:cs typeface="Calibri"/>
              </a:defRPr>
            </a:lvl1pPr>
            <a:lvl2pPr marL="0" indent="0">
              <a:buNone/>
              <a:defRPr/>
            </a:lvl2pPr>
          </a:lstStyle>
          <a:p>
            <a:pPr lvl="0"/>
            <a:r>
              <a:rPr lang="en-US" dirty="0"/>
              <a:t>Click to edit Master text styles</a:t>
            </a:r>
          </a:p>
        </p:txBody>
      </p:sp>
      <p:pic>
        <p:nvPicPr>
          <p:cNvPr id="5" name="Picture 4">
            <a:extLst>
              <a:ext uri="{FF2B5EF4-FFF2-40B4-BE49-F238E27FC236}">
                <a16:creationId xmlns:a16="http://schemas.microsoft.com/office/drawing/2014/main" id="{ABC8D62B-9FF6-E1B4-94C6-8EF1BA4E220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31405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9DE8D6-8092-44CF-8DBE-66D64FA30CD5}"/>
              </a:ext>
              <a:ext uri="{C183D7F6-B498-43B3-948B-1728B52AA6E4}">
                <adec:decorative xmlns:adec="http://schemas.microsoft.com/office/drawing/2017/decorative" val="1"/>
              </a:ext>
            </a:extLst>
          </p:cNvPr>
          <p:cNvSpPr/>
          <p:nvPr userDrawn="1"/>
        </p:nvSpPr>
        <p:spPr>
          <a:xfrm rot="16200000">
            <a:off x="4955309" y="-4971328"/>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noAutofit/>
          </a:bodyPr>
          <a:lstStyle>
            <a:lvl1pPr>
              <a:lnSpc>
                <a:spcPct val="101000"/>
              </a:lnSpc>
              <a:spcBef>
                <a:spcPts val="700"/>
              </a:spcBef>
              <a:spcAft>
                <a:spcPts val="700"/>
              </a:spcAft>
              <a:defRPr sz="5400" baseline="0">
                <a:solidFill>
                  <a:schemeClr val="bg1"/>
                </a:solidFill>
                <a:latin typeface="Arial" panose="020B0604020202020204" pitchFamily="34" charset="0"/>
                <a:cs typeface="Arial" panose="020B0604020202020204" pitchFamily="34" charset="0"/>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4" name="Picture 3">
            <a:extLst>
              <a:ext uri="{FF2B5EF4-FFF2-40B4-BE49-F238E27FC236}">
                <a16:creationId xmlns:a16="http://schemas.microsoft.com/office/drawing/2014/main" id="{52256F8D-E72C-9207-14DE-6828DA8490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735907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atin typeface="Decotura ICG" panose="00000400000000000000" pitchFamily="2"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15050" y="3449227"/>
            <a:ext cx="607695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9" name="Picture 8">
            <a:extLst>
              <a:ext uri="{FF2B5EF4-FFF2-40B4-BE49-F238E27FC236}">
                <a16:creationId xmlns:a16="http://schemas.microsoft.com/office/drawing/2014/main" id="{61719D2C-49F3-3C35-76EF-97EC5D229F36}"/>
              </a:ext>
            </a:extLst>
          </p:cNvPr>
          <p:cNvPicPr>
            <a:picLocks noChangeAspect="1"/>
          </p:cNvPicPr>
          <p:nvPr userDrawn="1"/>
        </p:nvPicPr>
        <p:blipFill>
          <a:blip r:embed="rId3"/>
          <a:stretch>
            <a:fillRect/>
          </a:stretch>
        </p:blipFill>
        <p:spPr>
          <a:xfrm>
            <a:off x="58191" y="6181725"/>
            <a:ext cx="718415" cy="652615"/>
          </a:xfrm>
          <a:prstGeom prst="rect">
            <a:avLst/>
          </a:prstGeom>
        </p:spPr>
      </p:pic>
    </p:spTree>
    <p:extLst>
      <p:ext uri="{BB962C8B-B14F-4D97-AF65-F5344CB8AC3E}">
        <p14:creationId xmlns:p14="http://schemas.microsoft.com/office/powerpoint/2010/main" val="265173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lgn="l">
              <a:defRPr sz="8000" baseline="0">
                <a:latin typeface="Decotura ICG" panose="000004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latin typeface="Decotura ICG"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7384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02526D-E976-412F-AFBB-494E33A90463}"/>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1649FD3-1705-8BCC-CF83-C1F26E85ED84}"/>
              </a:ext>
            </a:extLst>
          </p:cNvPr>
          <p:cNvPicPr>
            <a:picLocks noChangeAspect="1"/>
          </p:cNvPicPr>
          <p:nvPr userDrawn="1"/>
        </p:nvPicPr>
        <p:blipFill>
          <a:blip r:embed="rId3"/>
          <a:stretch>
            <a:fillRect/>
          </a:stretch>
        </p:blipFill>
        <p:spPr>
          <a:xfrm>
            <a:off x="124692" y="6122785"/>
            <a:ext cx="718415" cy="652615"/>
          </a:xfrm>
          <a:prstGeom prst="rect">
            <a:avLst/>
          </a:prstGeom>
        </p:spPr>
      </p:pic>
      <p:sp>
        <p:nvSpPr>
          <p:cNvPr id="2" name="Title 1">
            <a:extLst>
              <a:ext uri="{FF2B5EF4-FFF2-40B4-BE49-F238E27FC236}">
                <a16:creationId xmlns:a16="http://schemas.microsoft.com/office/drawing/2014/main" id="{BB056308-6FCA-8DCF-A64E-9BEBBA62F5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2802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4800">
                <a:solidFill>
                  <a:schemeClr val="tx1"/>
                </a:solidFill>
                <a:latin typeface="Arial" panose="020B0604020202020204" pitchFamily="34" charset="0"/>
                <a:cs typeface="Arial" panose="020B0604020202020204" pitchFamily="34"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pic>
        <p:nvPicPr>
          <p:cNvPr id="5" name="Picture 4">
            <a:extLst>
              <a:ext uri="{FF2B5EF4-FFF2-40B4-BE49-F238E27FC236}">
                <a16:creationId xmlns:a16="http://schemas.microsoft.com/office/drawing/2014/main" id="{18874818-5A49-706B-FABF-6346152135FB}"/>
              </a:ext>
            </a:extLst>
          </p:cNvPr>
          <p:cNvPicPr>
            <a:picLocks noChangeAspect="1"/>
          </p:cNvPicPr>
          <p:nvPr userDrawn="1"/>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6340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2172E-B024-42BD-99DF-133FED125D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normAutofit/>
          </a:bodyPr>
          <a:lstStyle>
            <a:lvl1pPr>
              <a:defRPr sz="5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pic>
        <p:nvPicPr>
          <p:cNvPr id="16" name="Picture 15">
            <a:extLst>
              <a:ext uri="{FF2B5EF4-FFF2-40B4-BE49-F238E27FC236}">
                <a16:creationId xmlns:a16="http://schemas.microsoft.com/office/drawing/2014/main" id="{9966A544-61CA-D7F9-2F4A-4241DE1D5239}"/>
              </a:ext>
            </a:extLst>
          </p:cNvPr>
          <p:cNvPicPr>
            <a:picLocks noChangeAspect="1"/>
          </p:cNvPicPr>
          <p:nvPr userDrawn="1"/>
        </p:nvPicPr>
        <p:blipFill>
          <a:blip r:embed="rId3"/>
          <a:stretch>
            <a:fillRect/>
          </a:stretch>
        </p:blipFill>
        <p:spPr>
          <a:xfrm>
            <a:off x="107333" y="6102893"/>
            <a:ext cx="718415" cy="652615"/>
          </a:xfrm>
          <a:prstGeom prst="rect">
            <a:avLst/>
          </a:prstGeom>
        </p:spPr>
      </p:pic>
    </p:spTree>
    <p:extLst>
      <p:ext uri="{BB962C8B-B14F-4D97-AF65-F5344CB8AC3E}">
        <p14:creationId xmlns:p14="http://schemas.microsoft.com/office/powerpoint/2010/main" val="376468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mparis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913D2-A532-4637-A5ED-76083F6FCA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129E2F1-ACC4-5EEF-93CA-E488A26E0F91}"/>
              </a:ext>
            </a:extLst>
          </p:cNvPr>
          <p:cNvPicPr>
            <a:picLocks noChangeAspect="1"/>
          </p:cNvPicPr>
          <p:nvPr userDrawn="1"/>
        </p:nvPicPr>
        <p:blipFill>
          <a:blip r:embed="rId3"/>
          <a:stretch>
            <a:fillRect/>
          </a:stretch>
        </p:blipFill>
        <p:spPr>
          <a:xfrm>
            <a:off x="109117" y="6181344"/>
            <a:ext cx="718415" cy="652615"/>
          </a:xfrm>
          <a:prstGeom prst="rect">
            <a:avLst/>
          </a:prstGeom>
        </p:spPr>
      </p:pic>
    </p:spTree>
    <p:extLst>
      <p:ext uri="{BB962C8B-B14F-4D97-AF65-F5344CB8AC3E}">
        <p14:creationId xmlns:p14="http://schemas.microsoft.com/office/powerpoint/2010/main" val="152302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B4CBEB-5DA0-5E39-6153-1ABC87203CA0}"/>
              </a:ext>
              <a:ext uri="{C183D7F6-B498-43B3-948B-1728B52AA6E4}">
                <adec:decorative xmlns:adec="http://schemas.microsoft.com/office/drawing/2017/decorative" val="1"/>
              </a:ext>
            </a:extLst>
          </p:cNvPr>
          <p:cNvSpPr/>
          <p:nvPr userDrawn="1"/>
        </p:nvSpPr>
        <p:spPr>
          <a:xfrm rot="16200000">
            <a:off x="4955309" y="-5049982"/>
            <a:ext cx="2281382" cy="12192000"/>
          </a:xfrm>
          <a:prstGeom prst="rect">
            <a:avLst/>
          </a:prstGeom>
          <a:blipFill>
            <a:blip r:embed="rId1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A0087A2-3009-45F5-D340-9F8E0C82DC64}"/>
              </a:ext>
            </a:extLst>
          </p:cNvPr>
          <p:cNvPicPr>
            <a:picLocks noChangeAspect="1"/>
          </p:cNvPicPr>
          <p:nvPr userDrawn="1"/>
        </p:nvPicPr>
        <p:blipFill>
          <a:blip r:embed="rId15"/>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85" r:id="rId4"/>
    <p:sldLayoutId id="2147483673" r:id="rId5"/>
    <p:sldLayoutId id="2147483672" r:id="rId6"/>
    <p:sldLayoutId id="2147483686" r:id="rId7"/>
    <p:sldLayoutId id="2147483687" r:id="rId8"/>
    <p:sldLayoutId id="2147483675" r:id="rId9"/>
    <p:sldLayoutId id="2147483688" r:id="rId10"/>
    <p:sldLayoutId id="2147483682" r:id="rId11"/>
    <p:sldLayoutId id="2147483689" r:id="rId12"/>
  </p:sldLayoutIdLst>
  <p:hf hdr="0"/>
  <p:txStyles>
    <p:titleStyle>
      <a:lvl1pPr algn="l" defTabSz="914400" rtl="0" eaLnBrk="1" latinLnBrk="0" hangingPunct="1">
        <a:lnSpc>
          <a:spcPct val="90000"/>
        </a:lnSpc>
        <a:spcBef>
          <a:spcPct val="0"/>
        </a:spcBef>
        <a:buNone/>
        <a:defRPr sz="6600" kern="1200" cap="all" spc="120" baseline="0">
          <a:solidFill>
            <a:schemeClr val="bg1"/>
          </a:solidFill>
          <a:latin typeface="Decotura ICG" panose="00000400000000000000" pitchFamily="2" charset="0"/>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010E-9A30-BABD-E462-6899548DE1D9}"/>
              </a:ext>
            </a:extLst>
          </p:cNvPr>
          <p:cNvSpPr>
            <a:spLocks noGrp="1"/>
          </p:cNvSpPr>
          <p:nvPr>
            <p:ph type="title"/>
          </p:nvPr>
        </p:nvSpPr>
        <p:spPr>
          <a:xfrm>
            <a:off x="5440886" y="964962"/>
            <a:ext cx="10268712" cy="1700784"/>
          </a:xfrm>
        </p:spPr>
        <p:txBody>
          <a:bodyPr>
            <a:noAutofit/>
          </a:bodyPr>
          <a:lstStyle/>
          <a:p>
            <a:r>
              <a:rPr lang="en-US" sz="3600" dirty="0">
                <a:latin typeface="Arial" panose="020B0604020202020204" pitchFamily="34" charset="0"/>
                <a:cs typeface="Arial" panose="020B0604020202020204" pitchFamily="34" charset="0"/>
              </a:rPr>
              <a:t>26</a:t>
            </a:r>
            <a:r>
              <a:rPr lang="en-US" sz="3600" baseline="30000" dirty="0">
                <a:latin typeface="Arial" panose="020B0604020202020204" pitchFamily="34" charset="0"/>
                <a:cs typeface="Arial" panose="020B0604020202020204" pitchFamily="34" charset="0"/>
              </a:rPr>
              <a:t>th</a:t>
            </a:r>
            <a:r>
              <a:rPr lang="en-US" sz="3600" dirty="0">
                <a:latin typeface="Arial" panose="020B0604020202020204" pitchFamily="34" charset="0"/>
                <a:cs typeface="Arial" panose="020B0604020202020204" pitchFamily="34" charset="0"/>
              </a:rPr>
              <a:t> Annual Conference</a:t>
            </a:r>
          </a:p>
        </p:txBody>
      </p:sp>
      <p:pic>
        <p:nvPicPr>
          <p:cNvPr id="3" name="Picture 2" descr="A picture containing text&#10;&#10;Description automatically generated">
            <a:extLst>
              <a:ext uri="{FF2B5EF4-FFF2-40B4-BE49-F238E27FC236}">
                <a16:creationId xmlns:a16="http://schemas.microsoft.com/office/drawing/2014/main" id="{BA407A76-C956-1754-B5F8-9B40D11264FD}"/>
              </a:ext>
            </a:extLst>
          </p:cNvPr>
          <p:cNvPicPr>
            <a:picLocks noChangeAspect="1"/>
          </p:cNvPicPr>
          <p:nvPr/>
        </p:nvPicPr>
        <p:blipFill>
          <a:blip r:embed="rId3">
            <a:alphaModFix/>
          </a:blip>
          <a:stretch>
            <a:fillRect/>
          </a:stretch>
        </p:blipFill>
        <p:spPr>
          <a:xfrm>
            <a:off x="5926524" y="70338"/>
            <a:ext cx="4648718" cy="1553214"/>
          </a:xfrm>
          <a:prstGeom prst="rect">
            <a:avLst/>
          </a:prstGeom>
        </p:spPr>
      </p:pic>
      <p:sp>
        <p:nvSpPr>
          <p:cNvPr id="4" name="TextBox 3">
            <a:extLst>
              <a:ext uri="{FF2B5EF4-FFF2-40B4-BE49-F238E27FC236}">
                <a16:creationId xmlns:a16="http://schemas.microsoft.com/office/drawing/2014/main" id="{0CE08113-ABB5-A53C-7971-F4E8F9F3B3AC}"/>
              </a:ext>
            </a:extLst>
          </p:cNvPr>
          <p:cNvSpPr txBox="1"/>
          <p:nvPr/>
        </p:nvSpPr>
        <p:spPr>
          <a:xfrm>
            <a:off x="-773629" y="6042556"/>
            <a:ext cx="6055085" cy="707886"/>
          </a:xfrm>
          <a:prstGeom prst="rect">
            <a:avLst/>
          </a:prstGeom>
          <a:noFill/>
        </p:spPr>
        <p:txBody>
          <a:bodyPr wrap="square" rtlCol="0">
            <a:spAutoFit/>
          </a:bodyPr>
          <a:lstStyle/>
          <a:p>
            <a:pPr algn="ctr"/>
            <a:r>
              <a:rPr lang="en-US" sz="40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San Antonio, Texas</a:t>
            </a:r>
          </a:p>
        </p:txBody>
      </p:sp>
      <p:sp>
        <p:nvSpPr>
          <p:cNvPr id="7" name="TextBox 6">
            <a:extLst>
              <a:ext uri="{FF2B5EF4-FFF2-40B4-BE49-F238E27FC236}">
                <a16:creationId xmlns:a16="http://schemas.microsoft.com/office/drawing/2014/main" id="{65057F8C-5F2A-1D36-B394-2F65DC8EF631}"/>
              </a:ext>
            </a:extLst>
          </p:cNvPr>
          <p:cNvSpPr txBox="1"/>
          <p:nvPr/>
        </p:nvSpPr>
        <p:spPr>
          <a:xfrm>
            <a:off x="8838518" y="6181932"/>
            <a:ext cx="3586742" cy="523220"/>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September 26-28</a:t>
            </a:r>
          </a:p>
        </p:txBody>
      </p:sp>
    </p:spTree>
    <p:extLst>
      <p:ext uri="{BB962C8B-B14F-4D97-AF65-F5344CB8AC3E}">
        <p14:creationId xmlns:p14="http://schemas.microsoft.com/office/powerpoint/2010/main" val="226797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normAutofit/>
          </a:bodyPr>
          <a:lstStyle/>
          <a:p>
            <a:r>
              <a:rPr lang="en-US" dirty="0">
                <a:solidFill>
                  <a:schemeClr val="tx1"/>
                </a:solidFill>
                <a:latin typeface="Arial" panose="020B0604020202020204" pitchFamily="34" charset="0"/>
                <a:cs typeface="Arial" panose="020B0604020202020204" pitchFamily="34" charset="0"/>
              </a:rPr>
              <a:t>WHAT is fraud?</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REVISITED</a:t>
            </a:r>
          </a:p>
        </p:txBody>
      </p:sp>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47921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0677C9-3E42-427F-93B8-526692906471}"/>
              </a:ext>
            </a:extLst>
          </p:cNvPr>
          <p:cNvSpPr>
            <a:spLocks noGrp="1"/>
          </p:cNvSpPr>
          <p:nvPr>
            <p:ph idx="1"/>
          </p:nvPr>
        </p:nvSpPr>
        <p:spPr>
          <a:xfrm>
            <a:off x="960120" y="2587752"/>
            <a:ext cx="10882354" cy="4136070"/>
          </a:xfrm>
        </p:spPr>
        <p:txBody>
          <a:bodyPr vert="horz" lIns="91440" tIns="45720" rIns="91440" bIns="45720" rtlCol="0" anchor="t">
            <a:normAutofit/>
          </a:bodyPr>
          <a:lstStyle/>
          <a:p>
            <a:pPr marL="0" marR="0" lvl="0" indent="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None/>
              <a:tabLst/>
              <a:defRPr/>
            </a:pPr>
            <a:r>
              <a:rPr kumimoji="0" lang="en-US" sz="1800" b="0" i="0" u="none" strike="noStrike" kern="1200" cap="none" spc="0" normalizeH="0" baseline="0" noProof="0" dirty="0">
                <a:ln>
                  <a:noFill/>
                </a:ln>
                <a:solidFill>
                  <a:prstClr val="black"/>
                </a:solidFill>
                <a:effectLst/>
                <a:uLnTx/>
                <a:uFillTx/>
                <a:latin typeface="proxima-nova"/>
                <a:ea typeface="+mj-ea"/>
                <a:cs typeface="+mj-cs"/>
              </a:rPr>
              <a:t>Unfortunately, fraud is so common that it can be categorized in countless ways. But fundamentally, every type of fraud is either organizational or individual. Let’s look at some key characteristics of each. </a:t>
            </a:r>
          </a:p>
          <a:p>
            <a:pPr marL="0" marR="0" lvl="0" indent="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None/>
              <a:tabLst/>
              <a:defRPr/>
            </a:pPr>
            <a:r>
              <a:rPr kumimoji="0" lang="en-US" sz="1800" b="0" i="0" u="sng" strike="noStrike" kern="1200" cap="none" spc="0" normalizeH="0" baseline="0" noProof="0" dirty="0">
                <a:ln>
                  <a:noFill/>
                </a:ln>
                <a:solidFill>
                  <a:prstClr val="black"/>
                </a:solidFill>
                <a:effectLst/>
                <a:uLnTx/>
                <a:uFillTx/>
                <a:latin typeface="proxima-nova"/>
                <a:ea typeface="+mj-ea"/>
                <a:cs typeface="+mj-cs"/>
              </a:rPr>
              <a:t>AGAINST INDIVIDUALS</a:t>
            </a:r>
            <a:endParaRPr kumimoji="0" lang="en-US" sz="1800" b="0" i="0" u="sng" strike="noStrike" kern="1200" cap="none" spc="0" normalizeH="0" baseline="0" noProof="0" dirty="0">
              <a:ln>
                <a:noFill/>
              </a:ln>
              <a:solidFill>
                <a:prstClr val="black"/>
              </a:solidFill>
              <a:effectLst/>
              <a:uLnTx/>
              <a:uFillTx/>
              <a:latin typeface="garamond-premier-pro"/>
              <a:ea typeface="+mj-ea"/>
              <a:cs typeface="+mj-cs"/>
            </a:endParaRPr>
          </a:p>
          <a:p>
            <a:pPr marL="0" marR="0" lvl="0" indent="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None/>
              <a:tabLst/>
              <a:defRPr/>
            </a:pPr>
            <a:r>
              <a:rPr kumimoji="0" lang="en-US" sz="1800" b="0" i="0" u="none" strike="noStrike" kern="1200" cap="none" spc="0" normalizeH="0" baseline="0" noProof="0" dirty="0">
                <a:ln>
                  <a:noFill/>
                </a:ln>
                <a:solidFill>
                  <a:prstClr val="black"/>
                </a:solidFill>
                <a:effectLst/>
                <a:uLnTx/>
                <a:uFillTx/>
                <a:latin typeface="proxima-nova"/>
                <a:ea typeface="+mj-ea"/>
                <a:cs typeface="+mj-cs"/>
              </a:rPr>
              <a:t>This is when a single person is targeted by a fraudster — including identity theft, phishing scams and “advance-fee” schemes. Perhaps one of the most noteworthy and devastating individual frauds is the Ponzi scheme. </a:t>
            </a:r>
          </a:p>
          <a:p>
            <a:pPr marL="0" marR="0" lvl="0" indent="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None/>
              <a:tabLst/>
              <a:defRPr/>
            </a:pPr>
            <a:r>
              <a:rPr kumimoji="0" lang="en-US" sz="1800" b="0" i="0" u="sng" strike="noStrike" kern="1200" cap="none" spc="0" normalizeH="0" baseline="0" noProof="0" dirty="0">
                <a:ln>
                  <a:noFill/>
                </a:ln>
                <a:solidFill>
                  <a:prstClr val="black"/>
                </a:solidFill>
                <a:effectLst/>
                <a:uLnTx/>
                <a:uFillTx/>
                <a:latin typeface="proxima-nova"/>
                <a:ea typeface="+mj-ea"/>
                <a:cs typeface="+mj-cs"/>
              </a:rPr>
              <a:t>INTERNAL ORGANIZATIONAL FRAUD</a:t>
            </a:r>
          </a:p>
          <a:p>
            <a:pPr marL="0" marR="0" lvl="0" indent="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None/>
              <a:tabLst/>
              <a:defRPr/>
            </a:pPr>
            <a:r>
              <a:rPr kumimoji="0" lang="en-US" sz="1800" b="0" i="0" u="none" strike="noStrike" kern="1200" cap="none" spc="0" normalizeH="0" baseline="0" noProof="0" dirty="0">
                <a:ln>
                  <a:noFill/>
                </a:ln>
                <a:solidFill>
                  <a:prstClr val="black"/>
                </a:solidFill>
                <a:effectLst/>
                <a:uLnTx/>
                <a:uFillTx/>
                <a:latin typeface="proxima-nova"/>
                <a:ea typeface="+mj-ea"/>
                <a:cs typeface="+mj-cs"/>
              </a:rPr>
              <a:t>Sometimes called “occupational fraud,” this is when an employee, manager or executive of an organization deceives the organization itself. Think embezzlement, cheating on taxes, and lying to supervisors or leadership. </a:t>
            </a:r>
          </a:p>
          <a:p>
            <a:pPr marL="0" marR="0" lvl="0" indent="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None/>
              <a:tabLst/>
              <a:defRPr/>
            </a:pPr>
            <a:r>
              <a:rPr kumimoji="0" lang="en-US" sz="1800" b="0" i="0" u="sng" strike="noStrike" kern="1200" cap="none" spc="0" normalizeH="0" baseline="0" noProof="0" dirty="0">
                <a:ln>
                  <a:noFill/>
                </a:ln>
                <a:solidFill>
                  <a:prstClr val="black"/>
                </a:solidFill>
                <a:effectLst/>
                <a:uLnTx/>
                <a:uFillTx/>
                <a:latin typeface="proxima-nova"/>
                <a:ea typeface="+mj-ea"/>
                <a:cs typeface="+mj-cs"/>
              </a:rPr>
              <a:t>EXTERNAL ORGANIZATIONAL FRAUD</a:t>
            </a:r>
          </a:p>
          <a:p>
            <a:pPr marL="0" marR="0" lvl="0" indent="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None/>
              <a:tabLst/>
              <a:defRPr/>
            </a:pPr>
            <a:r>
              <a:rPr kumimoji="0" lang="en-US" sz="1800" b="0" i="0" u="none" strike="noStrike" kern="1200" cap="none" spc="0" normalizeH="0" baseline="0" noProof="0" dirty="0">
                <a:ln>
                  <a:noFill/>
                </a:ln>
                <a:solidFill>
                  <a:prstClr val="black"/>
                </a:solidFill>
                <a:effectLst/>
                <a:uLnTx/>
                <a:uFillTx/>
                <a:latin typeface="proxima-nova"/>
                <a:ea typeface="+mj-ea"/>
                <a:cs typeface="+mj-cs"/>
              </a:rPr>
              <a:t>This includes fraud committed against an organization from the outside, such as vendors who lie about the work they did, demand bribes from employees and rig costs. But customers sometimes defraud organizations, such as when they submit bad checks or try to return knock-off or stolen products. And increasingly, technology threatens organizations with theft of intellectual property or customer information. </a:t>
            </a:r>
          </a:p>
        </p:txBody>
      </p:sp>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fontScale="90000"/>
          </a:bodyPr>
          <a:lstStyle/>
          <a:p>
            <a:r>
              <a:rPr lang="en-US" dirty="0">
                <a:solidFill>
                  <a:schemeClr val="tx1"/>
                </a:solidFill>
                <a:latin typeface="Arial" panose="020B0604020202020204" pitchFamily="34" charset="0"/>
                <a:cs typeface="Arial" panose="020B0604020202020204" pitchFamily="34" charset="0"/>
              </a:rPr>
              <a:t>Categories of Fraud</a:t>
            </a:r>
          </a:p>
        </p:txBody>
      </p:sp>
    </p:spTree>
    <p:extLst>
      <p:ext uri="{BB962C8B-B14F-4D97-AF65-F5344CB8AC3E}">
        <p14:creationId xmlns:p14="http://schemas.microsoft.com/office/powerpoint/2010/main" val="2795378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E1A9C4-6CB5-2EB2-C1E2-700B8533A2BB}"/>
              </a:ext>
            </a:extLst>
          </p:cNvPr>
          <p:cNvPicPr>
            <a:picLocks noChangeAspect="1"/>
          </p:cNvPicPr>
          <p:nvPr/>
        </p:nvPicPr>
        <p:blipFill>
          <a:blip r:embed="rId3"/>
          <a:stretch>
            <a:fillRect/>
          </a:stretch>
        </p:blipFill>
        <p:spPr>
          <a:xfrm>
            <a:off x="116379" y="6084916"/>
            <a:ext cx="718415" cy="652615"/>
          </a:xfrm>
          <a:prstGeom prst="rect">
            <a:avLst/>
          </a:prstGeom>
        </p:spPr>
      </p:pic>
      <p:pic>
        <p:nvPicPr>
          <p:cNvPr id="11" name="Picture 10" descr="Timeline&#10;&#10;Description automatically generated">
            <a:extLst>
              <a:ext uri="{FF2B5EF4-FFF2-40B4-BE49-F238E27FC236}">
                <a16:creationId xmlns:a16="http://schemas.microsoft.com/office/drawing/2014/main" id="{F26D50D1-CA8C-32C3-7DEE-6B97E3905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611" y="-53362"/>
            <a:ext cx="7097485" cy="6973280"/>
          </a:xfrm>
          <a:prstGeom prst="rect">
            <a:avLst/>
          </a:prstGeom>
        </p:spPr>
      </p:pic>
    </p:spTree>
    <p:extLst>
      <p:ext uri="{BB962C8B-B14F-4D97-AF65-F5344CB8AC3E}">
        <p14:creationId xmlns:p14="http://schemas.microsoft.com/office/powerpoint/2010/main" val="359661357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0677C9-3E42-427F-93B8-526692906471}"/>
              </a:ext>
            </a:extLst>
          </p:cNvPr>
          <p:cNvSpPr>
            <a:spLocks noGrp="1"/>
          </p:cNvSpPr>
          <p:nvPr>
            <p:ph idx="1"/>
          </p:nvPr>
        </p:nvSpPr>
        <p:spPr/>
        <p:txBody>
          <a:bodyPr vert="horz" lIns="91440" tIns="45720" rIns="91440" bIns="45720" rtlCol="0" anchor="t">
            <a:normAutofit/>
          </a:bodyPr>
          <a:lstStyle/>
          <a:p>
            <a:pPr marL="342900" marR="0" lvl="0" indent="-34290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Ghost Employees</a:t>
            </a:r>
          </a:p>
          <a:p>
            <a:pPr marL="342900" marR="0" lvl="0" indent="-34290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Falsified Wages – often collusion with supervisor (split overage)</a:t>
            </a:r>
          </a:p>
          <a:p>
            <a:pPr marL="342900" marR="0" lvl="0" indent="-34290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Payroll Tax Fraud</a:t>
            </a:r>
          </a:p>
          <a:p>
            <a:pPr marL="342900" marR="0" lvl="0" indent="-34290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Sick leave fraud</a:t>
            </a:r>
          </a:p>
          <a:p>
            <a:pPr marL="342900" marR="0" lvl="0" indent="-34290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Additional Beneficiaries/Spouses/Partners</a:t>
            </a:r>
          </a:p>
          <a:p>
            <a:pPr marL="342900" marR="0" lvl="0" indent="-34290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Time and Expenses Fraud</a:t>
            </a:r>
          </a:p>
          <a:p>
            <a:pPr marL="342900" marR="0" lvl="0" indent="-34290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Expense fraud - Fake purchases, or inflate expense claim. </a:t>
            </a:r>
          </a:p>
          <a:p>
            <a:pPr marL="342900" marR="0" lvl="0" indent="-34290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Misuse of Company Assets – use company asset for personal use</a:t>
            </a:r>
          </a:p>
          <a:p>
            <a:pPr marL="342900" marR="0" lvl="0" indent="-34290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Procurement Fraud – employee </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j-ea"/>
                <a:cs typeface="+mj-cs"/>
              </a:rPr>
              <a:t>overpurchases</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 and then uses for own use</a:t>
            </a:r>
          </a:p>
        </p:txBody>
      </p:sp>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lang="en-US" dirty="0">
                <a:solidFill>
                  <a:schemeClr val="tx1"/>
                </a:solidFill>
                <a:latin typeface="Arial" panose="020B0604020202020204" pitchFamily="34" charset="0"/>
                <a:cs typeface="Arial" panose="020B0604020202020204" pitchFamily="34" charset="0"/>
              </a:rPr>
              <a:t>Fraud in HR</a:t>
            </a:r>
          </a:p>
        </p:txBody>
      </p:sp>
    </p:spTree>
    <p:extLst>
      <p:ext uri="{BB962C8B-B14F-4D97-AF65-F5344CB8AC3E}">
        <p14:creationId xmlns:p14="http://schemas.microsoft.com/office/powerpoint/2010/main" val="3104134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0677C9-3E42-427F-93B8-526692906471}"/>
              </a:ext>
            </a:extLst>
          </p:cNvPr>
          <p:cNvSpPr>
            <a:spLocks noGrp="1"/>
          </p:cNvSpPr>
          <p:nvPr>
            <p:ph idx="1"/>
          </p:nvPr>
        </p:nvSpPr>
        <p:spPr/>
        <p:txBody>
          <a:bodyPr vert="horz" lIns="91440" tIns="45720" rIns="91440" bIns="45720" rtlCol="0" anchor="t">
            <a:normAutofit/>
          </a:bodyPr>
          <a:lstStyle/>
          <a:p>
            <a:pPr marL="342900" marR="0" lvl="0" indent="-34290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Theft of Personally Identifiable Information</a:t>
            </a:r>
          </a:p>
          <a:p>
            <a:pPr marL="342900" marR="0" lvl="0" indent="-34290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HR impersonation schemes over social media – trying to get personal information and/or payment</a:t>
            </a:r>
          </a:p>
          <a:p>
            <a:pPr marL="342900" marR="0" lvl="0" indent="-34290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Executive or IRS/Immigration impersonation schemes – asking for W-2, I-9 or payroll access</a:t>
            </a:r>
          </a:p>
          <a:p>
            <a:pPr marL="342900" marR="0" lvl="0" indent="-342900" algn="l" defTabSz="457200" rtl="0" eaLnBrk="1" fontAlgn="auto" latinLnBrk="0" hangingPunct="1">
              <a:lnSpc>
                <a:spcPct val="90000"/>
              </a:lnSpc>
              <a:spcBef>
                <a:spcPts val="1000"/>
              </a:spcBef>
              <a:spcAft>
                <a:spcPts val="0"/>
              </a:spcAft>
              <a:buClr>
                <a:srgbClr val="DFE3E5">
                  <a:lumMod val="40000"/>
                  <a:lumOff val="60000"/>
                </a:srgbClr>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j-ea"/>
                <a:cs typeface="+mj-cs"/>
              </a:rPr>
              <a:t>Fraudulent change in wages or direct deposit location (usually urgent email) ***Recent Scan***</a:t>
            </a:r>
          </a:p>
          <a:p>
            <a:pPr marL="742950" marR="0" lvl="1" indent="-285750" algn="l" defTabSz="457200" rtl="0" eaLnBrk="1" fontAlgn="auto" latinLnBrk="0" hangingPunct="1">
              <a:lnSpc>
                <a:spcPct val="100000"/>
              </a:lnSpc>
              <a:spcBef>
                <a:spcPts val="1000"/>
              </a:spcBef>
              <a:spcAft>
                <a:spcPts val="0"/>
              </a:spcAft>
              <a:buClr>
                <a:srgbClr val="DFE3E5">
                  <a:lumMod val="40000"/>
                  <a:lumOff val="60000"/>
                </a:srgbClr>
              </a:buClr>
              <a:buSzPct val="80000"/>
              <a:buFont typeface="Wingdings 3" charset="2"/>
              <a:buChar char=""/>
              <a:tabLst/>
              <a:defRPr/>
            </a:pPr>
            <a:r>
              <a:rPr kumimoji="0" lang="en-US" sz="1600" b="0" i="0" u="none" strike="noStrike" kern="1200" cap="none" spc="0" normalizeH="0" baseline="0" noProof="0" dirty="0">
                <a:ln>
                  <a:noFill/>
                </a:ln>
                <a:solidFill>
                  <a:srgbClr val="2B2B2B"/>
                </a:solidFill>
                <a:effectLst/>
                <a:uLnTx/>
                <a:uFillTx/>
                <a:latin typeface="Proxima Nova"/>
                <a:ea typeface="+mj-ea"/>
                <a:cs typeface="+mj-cs"/>
              </a:rPr>
              <a:t>• William.White@company.com</a:t>
            </a:r>
          </a:p>
          <a:p>
            <a:pPr marL="742950" marR="0" lvl="1" indent="-285750" algn="l" defTabSz="457200" rtl="0" eaLnBrk="1" fontAlgn="auto" latinLnBrk="0" hangingPunct="1">
              <a:lnSpc>
                <a:spcPct val="100000"/>
              </a:lnSpc>
              <a:spcBef>
                <a:spcPts val="1000"/>
              </a:spcBef>
              <a:spcAft>
                <a:spcPts val="0"/>
              </a:spcAft>
              <a:buClr>
                <a:srgbClr val="DFE3E5">
                  <a:lumMod val="40000"/>
                  <a:lumOff val="60000"/>
                </a:srgbClr>
              </a:buClr>
              <a:buSzPct val="80000"/>
              <a:buFont typeface="Wingdings 3" charset="2"/>
              <a:buChar char=""/>
              <a:tabLst/>
              <a:defRPr/>
            </a:pPr>
            <a:r>
              <a:rPr kumimoji="0" lang="en-US" sz="1600" b="0" i="0" u="none" strike="noStrike" kern="1200" cap="none" spc="0" normalizeH="0" baseline="0" noProof="0" dirty="0">
                <a:ln>
                  <a:noFill/>
                </a:ln>
                <a:solidFill>
                  <a:srgbClr val="2B2B2B"/>
                </a:solidFill>
                <a:effectLst/>
                <a:uLnTx/>
                <a:uFillTx/>
                <a:latin typeface="Proxima Nova"/>
                <a:ea typeface="+mj-ea"/>
                <a:cs typeface="+mj-cs"/>
              </a:rPr>
              <a:t>• Wil1iam.White@company.com </a:t>
            </a:r>
          </a:p>
        </p:txBody>
      </p:sp>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kumimoji="0" lang="en-US" sz="6000" i="0" u="none" strike="noStrike" kern="1200" cap="none" spc="0" normalizeH="0" baseline="0" noProof="0" dirty="0">
                <a:ln>
                  <a:noFill/>
                </a:ln>
                <a:solidFill>
                  <a:schemeClr val="tx1"/>
                </a:solidFill>
                <a:effectLst/>
                <a:uLnTx/>
                <a:uFillTx/>
                <a:latin typeface="Century Gothic" panose="020B0502020202020204"/>
                <a:ea typeface="+mj-ea"/>
                <a:cs typeface="+mj-cs"/>
              </a:rPr>
              <a:t>FRAUD IN HR CONTINUED…</a:t>
            </a:r>
            <a:endParaRPr lang="en-US" sz="9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5804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normAutofit/>
          </a:bodyPr>
          <a:lstStyle/>
          <a:p>
            <a:r>
              <a:rPr kumimoji="0" lang="en-US" sz="7200" b="0" i="0" u="none" strike="noStrike" kern="1200" cap="none" spc="0" normalizeH="0" baseline="0" noProof="0" dirty="0">
                <a:ln>
                  <a:noFill/>
                </a:ln>
                <a:solidFill>
                  <a:schemeClr val="tx1"/>
                </a:solidFill>
                <a:effectLst/>
                <a:uLnTx/>
                <a:uFillTx/>
                <a:latin typeface="Century Gothic" panose="020B0502020202020204"/>
                <a:ea typeface="+mj-ea"/>
                <a:cs typeface="+mj-cs"/>
              </a:rPr>
              <a:t>WHERE are we seeing </a:t>
            </a:r>
            <a:br>
              <a:rPr kumimoji="0" lang="en-US" sz="7200" b="0" i="0" u="none" strike="noStrike" kern="1200" cap="none" spc="0" normalizeH="0" baseline="0" noProof="0" dirty="0">
                <a:ln>
                  <a:noFill/>
                </a:ln>
                <a:solidFill>
                  <a:schemeClr val="tx1"/>
                </a:solidFill>
                <a:effectLst/>
                <a:uLnTx/>
                <a:uFillTx/>
                <a:latin typeface="Century Gothic" panose="020B0502020202020204"/>
                <a:ea typeface="+mj-ea"/>
                <a:cs typeface="+mj-cs"/>
              </a:rPr>
            </a:br>
            <a:r>
              <a:rPr kumimoji="0" lang="en-US" sz="7200" b="0" i="0" u="none" strike="noStrike" kern="1200" cap="none" spc="0" normalizeH="0" baseline="0" noProof="0" dirty="0">
                <a:ln>
                  <a:noFill/>
                </a:ln>
                <a:solidFill>
                  <a:schemeClr val="tx1"/>
                </a:solidFill>
                <a:effectLst/>
                <a:uLnTx/>
                <a:uFillTx/>
                <a:latin typeface="Century Gothic" panose="020B0502020202020204"/>
                <a:ea typeface="+mj-ea"/>
                <a:cs typeface="+mj-cs"/>
              </a:rPr>
              <a:t>fraud in 2022?</a:t>
            </a:r>
            <a:endParaRPr lang="en-US"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470517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0677C9-3E42-427F-93B8-526692906471}"/>
              </a:ext>
            </a:extLst>
          </p:cNvPr>
          <p:cNvSpPr>
            <a:spLocks noGrp="1"/>
          </p:cNvSpPr>
          <p:nvPr>
            <p:ph idx="1"/>
          </p:nvPr>
        </p:nvSpPr>
        <p:spPr/>
        <p:txBody>
          <a:bodyPr vert="horz" lIns="91440" tIns="45720" rIns="91440" bIns="45720" rtlCol="0" anchor="t">
            <a:normAutofit/>
          </a:bodyPr>
          <a:lstStyle/>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12</a:t>
            </a:r>
            <a:r>
              <a:rPr kumimoji="0" lang="en-US" sz="2000" b="0" i="0" u="none" strike="noStrike" kern="1200" cap="none" spc="0" normalizeH="0" baseline="30000" noProof="0" dirty="0">
                <a:ln>
                  <a:noFill/>
                </a:ln>
                <a:effectLst/>
                <a:uLnTx/>
                <a:uFillTx/>
                <a:latin typeface="Century Gothic" panose="020B0502020202020204"/>
                <a:ea typeface="+mj-ea"/>
                <a:cs typeface="+mj-cs"/>
              </a:rPr>
              <a:t>th</a:t>
            </a:r>
            <a:r>
              <a:rPr kumimoji="0" lang="en-US" sz="2000" b="0" i="0" u="none" strike="noStrike" kern="1200" cap="none" spc="0" normalizeH="0" baseline="0" noProof="0" dirty="0">
                <a:ln>
                  <a:noFill/>
                </a:ln>
                <a:effectLst/>
                <a:uLnTx/>
                <a:uFillTx/>
                <a:latin typeface="Century Gothic" panose="020B0502020202020204"/>
                <a:ea typeface="+mj-ea"/>
                <a:cs typeface="+mj-cs"/>
              </a:rPr>
              <a:t> Edition of the largest global study on occupational fraud</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Based on 2,110 real cases of occupational fraud</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Data from 133 countries</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23 major industry categories included</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Explores the costs, scheme, victims and perpetrators of fraud</a:t>
            </a:r>
          </a:p>
        </p:txBody>
      </p:sp>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kumimoji="0" lang="en-US" sz="4200" i="0" u="none" strike="noStrike" kern="1200" cap="none" spc="0" normalizeH="0" baseline="0" noProof="0" dirty="0">
                <a:ln>
                  <a:noFill/>
                </a:ln>
                <a:solidFill>
                  <a:schemeClr val="tx1"/>
                </a:solidFill>
                <a:effectLst/>
                <a:uLnTx/>
                <a:uFillTx/>
                <a:latin typeface="Century Gothic" panose="020B0502020202020204"/>
                <a:ea typeface="+mj-ea"/>
                <a:cs typeface="+mj-cs"/>
              </a:rPr>
              <a:t>ACFE Report to the Nations</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42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ACFE </a:t>
            </a:r>
            <a:b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br>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Report to the Nations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E18C895-B2C5-7513-A4B3-72CD19345424}"/>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98F79AB-2035-D88B-6ACA-4B8844C66734}"/>
              </a:ext>
            </a:extLst>
          </p:cNvPr>
          <p:cNvPicPr>
            <a:picLocks noChangeAspect="1"/>
          </p:cNvPicPr>
          <p:nvPr/>
        </p:nvPicPr>
        <p:blipFill>
          <a:blip r:embed="rId2"/>
          <a:stretch>
            <a:fillRect/>
          </a:stretch>
        </p:blipFill>
        <p:spPr>
          <a:xfrm>
            <a:off x="1019926" y="1004205"/>
            <a:ext cx="10624664" cy="4551538"/>
          </a:xfrm>
          <a:prstGeom prst="rect">
            <a:avLst/>
          </a:prstGeom>
        </p:spPr>
      </p:pic>
    </p:spTree>
    <p:extLst>
      <p:ext uri="{BB962C8B-B14F-4D97-AF65-F5344CB8AC3E}">
        <p14:creationId xmlns:p14="http://schemas.microsoft.com/office/powerpoint/2010/main" val="2837153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DC76D1D4-D435-1F53-2650-C87066C94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574" y="114195"/>
            <a:ext cx="4588309" cy="6743805"/>
          </a:xfrm>
          <a:prstGeom prst="rect">
            <a:avLst/>
          </a:prstGeom>
        </p:spPr>
      </p:pic>
      <p:pic>
        <p:nvPicPr>
          <p:cNvPr id="3" name="Picture 2">
            <a:extLst>
              <a:ext uri="{FF2B5EF4-FFF2-40B4-BE49-F238E27FC236}">
                <a16:creationId xmlns:a16="http://schemas.microsoft.com/office/drawing/2014/main" id="{7EBD6F58-3BF7-EC12-9FE0-DD1FA870F77C}"/>
              </a:ext>
            </a:extLst>
          </p:cNvPr>
          <p:cNvPicPr>
            <a:picLocks noChangeAspect="1"/>
          </p:cNvPicPr>
          <p:nvPr/>
        </p:nvPicPr>
        <p:blipFill>
          <a:blip r:embed="rId3"/>
          <a:stretch>
            <a:fillRect/>
          </a:stretch>
        </p:blipFill>
        <p:spPr>
          <a:xfrm>
            <a:off x="7098198" y="76373"/>
            <a:ext cx="3207437" cy="6781627"/>
          </a:xfrm>
          <a:prstGeom prst="rect">
            <a:avLst/>
          </a:prstGeom>
        </p:spPr>
      </p:pic>
    </p:spTree>
    <p:extLst>
      <p:ext uri="{BB962C8B-B14F-4D97-AF65-F5344CB8AC3E}">
        <p14:creationId xmlns:p14="http://schemas.microsoft.com/office/powerpoint/2010/main" val="2006973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174536-6FE5-A89B-8A34-A28952E1FFEA}"/>
              </a:ext>
            </a:extLst>
          </p:cNvPr>
          <p:cNvPicPr>
            <a:picLocks noChangeAspect="1"/>
          </p:cNvPicPr>
          <p:nvPr/>
        </p:nvPicPr>
        <p:blipFill>
          <a:blip r:embed="rId2"/>
          <a:stretch>
            <a:fillRect/>
          </a:stretch>
        </p:blipFill>
        <p:spPr>
          <a:xfrm>
            <a:off x="2362530" y="-14556"/>
            <a:ext cx="8041186" cy="6818243"/>
          </a:xfrm>
          <a:prstGeom prst="rect">
            <a:avLst/>
          </a:prstGeom>
        </p:spPr>
      </p:pic>
    </p:spTree>
    <p:extLst>
      <p:ext uri="{BB962C8B-B14F-4D97-AF65-F5344CB8AC3E}">
        <p14:creationId xmlns:p14="http://schemas.microsoft.com/office/powerpoint/2010/main" val="230436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7344-0CB6-494B-A14C-6C7C1468E2AC}"/>
              </a:ext>
            </a:extLst>
          </p:cNvPr>
          <p:cNvSpPr>
            <a:spLocks noGrp="1"/>
          </p:cNvSpPr>
          <p:nvPr>
            <p:ph type="title"/>
          </p:nvPr>
        </p:nvSpPr>
        <p:spPr>
          <a:xfrm>
            <a:off x="621700" y="367977"/>
            <a:ext cx="10945552" cy="3136392"/>
          </a:xfrm>
        </p:spPr>
        <p:txBody>
          <a:bodyPr>
            <a:normAutofit/>
          </a:bodyPr>
          <a:lstStyle/>
          <a:p>
            <a:pPr algn="ctr"/>
            <a:r>
              <a:rPr kumimoji="0" lang="en-US" sz="9600" b="0" i="0" u="none" strike="noStrike" kern="1200" cap="none" spc="0" normalizeH="0" baseline="0" noProof="0" dirty="0">
                <a:ln>
                  <a:noFill/>
                </a:ln>
                <a:solidFill>
                  <a:schemeClr val="tx1"/>
                </a:solidFill>
                <a:effectLst/>
                <a:uLnTx/>
                <a:uFillTx/>
                <a:latin typeface="Century Gothic" panose="020B0502020202020204"/>
                <a:ea typeface="+mj-ea"/>
                <a:cs typeface="+mj-cs"/>
              </a:rPr>
              <a:t>Fraud in HR</a:t>
            </a:r>
            <a:br>
              <a:rPr kumimoji="0" lang="en-US" sz="9600" b="0" i="0" u="none" strike="noStrike" kern="1200" cap="none" spc="0" normalizeH="0" baseline="0" noProof="0" dirty="0">
                <a:ln>
                  <a:noFill/>
                </a:ln>
                <a:solidFill>
                  <a:schemeClr val="tx1"/>
                </a:solidFill>
                <a:effectLst/>
                <a:uLnTx/>
                <a:uFillTx/>
                <a:latin typeface="Century Gothic" panose="020B0502020202020204"/>
                <a:ea typeface="+mj-ea"/>
                <a:cs typeface="+mj-cs"/>
              </a:rPr>
            </a:br>
            <a:r>
              <a:rPr kumimoji="0" lang="en-US" sz="4800" b="0" i="0" u="none" strike="noStrike" kern="1200" cap="none" spc="0" normalizeH="0" baseline="0" noProof="0" dirty="0">
                <a:ln>
                  <a:noFill/>
                </a:ln>
                <a:solidFill>
                  <a:schemeClr val="tx1"/>
                </a:solidFill>
                <a:effectLst/>
                <a:uLnTx/>
                <a:uFillTx/>
                <a:latin typeface="Century Gothic" panose="020B0502020202020204"/>
                <a:ea typeface="+mj-ea"/>
                <a:cs typeface="+mj-cs"/>
              </a:rPr>
              <a:t>How to Spot it &amp; Stop it</a:t>
            </a:r>
            <a:endParaRPr lang="en-US" sz="115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C1F92D4-9127-45F7-8DFC-A07C06032AAA}"/>
              </a:ext>
            </a:extLst>
          </p:cNvPr>
          <p:cNvSpPr>
            <a:spLocks noGrp="1"/>
          </p:cNvSpPr>
          <p:nvPr>
            <p:ph type="body" idx="1"/>
          </p:nvPr>
        </p:nvSpPr>
        <p:spPr>
          <a:xfrm>
            <a:off x="960120" y="4544568"/>
            <a:ext cx="10268712" cy="1253891"/>
          </a:xfrm>
        </p:spPr>
        <p:txBody>
          <a:bodyPr>
            <a:normAutofit fontScale="92500" lnSpcReduction="20000"/>
          </a:bodyPr>
          <a:lstStyle/>
          <a:p>
            <a:pPr algn="r">
              <a:lnSpc>
                <a:spcPct val="100000"/>
              </a:lnSpc>
            </a:pPr>
            <a:r>
              <a:rPr lang="en-US" sz="3600" dirty="0">
                <a:latin typeface="Arial" panose="020B0604020202020204" pitchFamily="34" charset="0"/>
                <a:cs typeface="Arial" panose="020B0604020202020204" pitchFamily="34" charset="0"/>
              </a:rPr>
              <a:t>AmyAnn Taylor</a:t>
            </a:r>
          </a:p>
          <a:p>
            <a:pPr algn="r">
              <a:lnSpc>
                <a:spcPct val="100000"/>
              </a:lnSpc>
            </a:pPr>
            <a:r>
              <a:rPr lang="en-US" sz="3600" dirty="0">
                <a:latin typeface="Arial" panose="020B0604020202020204" pitchFamily="34" charset="0"/>
                <a:cs typeface="Arial" panose="020B0604020202020204" pitchFamily="34" charset="0"/>
              </a:rPr>
              <a:t>Training Consultant</a:t>
            </a:r>
          </a:p>
          <a:p>
            <a:pPr algn="ctr"/>
            <a:endParaRPr lang="en-US" dirty="0"/>
          </a:p>
        </p:txBody>
      </p:sp>
      <p:pic>
        <p:nvPicPr>
          <p:cNvPr id="4" name="Picture 3" descr="A picture containing text&#10;&#10;Description automatically generated">
            <a:extLst>
              <a:ext uri="{FF2B5EF4-FFF2-40B4-BE49-F238E27FC236}">
                <a16:creationId xmlns:a16="http://schemas.microsoft.com/office/drawing/2014/main" id="{E1B73B2F-C2C1-4EE4-9B2D-A53BD3F65F5E}"/>
              </a:ext>
            </a:extLst>
          </p:cNvPr>
          <p:cNvPicPr>
            <a:picLocks noChangeAspect="1"/>
          </p:cNvPicPr>
          <p:nvPr/>
        </p:nvPicPr>
        <p:blipFill>
          <a:blip r:embed="rId2"/>
          <a:stretch>
            <a:fillRect/>
          </a:stretch>
        </p:blipFill>
        <p:spPr>
          <a:xfrm>
            <a:off x="796664" y="5384581"/>
            <a:ext cx="3752850" cy="1253891"/>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19D1DE2B-7DC5-479C-2BEE-4955725181A6}"/>
              </a:ext>
            </a:extLst>
          </p:cNvPr>
          <p:cNvPicPr>
            <a:picLocks noChangeAspect="1"/>
          </p:cNvPicPr>
          <p:nvPr/>
        </p:nvPicPr>
        <p:blipFill>
          <a:blip r:embed="rId3"/>
          <a:stretch>
            <a:fillRect/>
          </a:stretch>
        </p:blipFill>
        <p:spPr>
          <a:xfrm>
            <a:off x="9109213" y="5511418"/>
            <a:ext cx="2068653" cy="1031747"/>
          </a:xfrm>
          <a:prstGeom prst="rect">
            <a:avLst/>
          </a:prstGeom>
        </p:spPr>
      </p:pic>
    </p:spTree>
    <p:extLst>
      <p:ext uri="{BB962C8B-B14F-4D97-AF65-F5344CB8AC3E}">
        <p14:creationId xmlns:p14="http://schemas.microsoft.com/office/powerpoint/2010/main" val="117687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EE2688-635A-8273-2DEF-E19F0821801A}"/>
              </a:ext>
            </a:extLst>
          </p:cNvPr>
          <p:cNvPicPr>
            <a:picLocks noChangeAspect="1"/>
          </p:cNvPicPr>
          <p:nvPr/>
        </p:nvPicPr>
        <p:blipFill>
          <a:blip r:embed="rId2"/>
          <a:stretch>
            <a:fillRect/>
          </a:stretch>
        </p:blipFill>
        <p:spPr>
          <a:xfrm>
            <a:off x="3155674" y="81768"/>
            <a:ext cx="5753874" cy="6776231"/>
          </a:xfrm>
          <a:prstGeom prst="rect">
            <a:avLst/>
          </a:prstGeom>
        </p:spPr>
      </p:pic>
    </p:spTree>
    <p:extLst>
      <p:ext uri="{BB962C8B-B14F-4D97-AF65-F5344CB8AC3E}">
        <p14:creationId xmlns:p14="http://schemas.microsoft.com/office/powerpoint/2010/main" val="2870742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ACFE </a:t>
            </a:r>
            <a:b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br>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Report to the Nations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4C54C66-13CB-2707-E819-29022A3D1F8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5D7D16D-7285-CC17-11EF-A851A854879E}"/>
              </a:ext>
            </a:extLst>
          </p:cNvPr>
          <p:cNvPicPr>
            <a:picLocks noChangeAspect="1"/>
          </p:cNvPicPr>
          <p:nvPr/>
        </p:nvPicPr>
        <p:blipFill>
          <a:blip r:embed="rId2"/>
          <a:stretch>
            <a:fillRect/>
          </a:stretch>
        </p:blipFill>
        <p:spPr>
          <a:xfrm>
            <a:off x="1069382" y="406276"/>
            <a:ext cx="10949313" cy="5911501"/>
          </a:xfrm>
          <a:prstGeom prst="rect">
            <a:avLst/>
          </a:prstGeom>
        </p:spPr>
      </p:pic>
    </p:spTree>
    <p:extLst>
      <p:ext uri="{BB962C8B-B14F-4D97-AF65-F5344CB8AC3E}">
        <p14:creationId xmlns:p14="http://schemas.microsoft.com/office/powerpoint/2010/main" val="312511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01A642-E0D0-0FA6-0924-EC7B04AA734C}"/>
              </a:ext>
            </a:extLst>
          </p:cNvPr>
          <p:cNvPicPr>
            <a:picLocks noChangeAspect="1"/>
          </p:cNvPicPr>
          <p:nvPr/>
        </p:nvPicPr>
        <p:blipFill>
          <a:blip r:embed="rId2"/>
          <a:stretch>
            <a:fillRect/>
          </a:stretch>
        </p:blipFill>
        <p:spPr>
          <a:xfrm>
            <a:off x="1745952" y="72325"/>
            <a:ext cx="8844979" cy="6621909"/>
          </a:xfrm>
          <a:prstGeom prst="rect">
            <a:avLst/>
          </a:prstGeom>
        </p:spPr>
      </p:pic>
    </p:spTree>
    <p:extLst>
      <p:ext uri="{BB962C8B-B14F-4D97-AF65-F5344CB8AC3E}">
        <p14:creationId xmlns:p14="http://schemas.microsoft.com/office/powerpoint/2010/main" val="3423256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9FDE88-1FE2-7873-2648-C223F148D5E5}"/>
              </a:ext>
            </a:extLst>
          </p:cNvPr>
          <p:cNvPicPr>
            <a:picLocks noChangeAspect="1"/>
          </p:cNvPicPr>
          <p:nvPr/>
        </p:nvPicPr>
        <p:blipFill>
          <a:blip r:embed="rId2"/>
          <a:stretch>
            <a:fillRect/>
          </a:stretch>
        </p:blipFill>
        <p:spPr>
          <a:xfrm>
            <a:off x="688355" y="180814"/>
            <a:ext cx="11163615" cy="6457627"/>
          </a:xfrm>
          <a:prstGeom prst="rect">
            <a:avLst/>
          </a:prstGeom>
        </p:spPr>
      </p:pic>
    </p:spTree>
    <p:extLst>
      <p:ext uri="{BB962C8B-B14F-4D97-AF65-F5344CB8AC3E}">
        <p14:creationId xmlns:p14="http://schemas.microsoft.com/office/powerpoint/2010/main" val="3927281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ACFE </a:t>
            </a:r>
            <a:b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br>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Report to the Nations</a:t>
            </a: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AA0DC43A-C053-DE16-D841-0D8A25241395}"/>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C9E6BBDD-222B-788F-EFDC-D906DEDD2ECA}"/>
              </a:ext>
            </a:extLst>
          </p:cNvPr>
          <p:cNvPicPr>
            <a:picLocks noChangeAspect="1"/>
          </p:cNvPicPr>
          <p:nvPr/>
        </p:nvPicPr>
        <p:blipFill>
          <a:blip r:embed="rId2"/>
          <a:stretch>
            <a:fillRect/>
          </a:stretch>
        </p:blipFill>
        <p:spPr>
          <a:xfrm>
            <a:off x="1141759" y="669635"/>
            <a:ext cx="10267338" cy="5397951"/>
          </a:xfrm>
          <a:prstGeom prst="rect">
            <a:avLst/>
          </a:prstGeom>
        </p:spPr>
      </p:pic>
    </p:spTree>
    <p:extLst>
      <p:ext uri="{BB962C8B-B14F-4D97-AF65-F5344CB8AC3E}">
        <p14:creationId xmlns:p14="http://schemas.microsoft.com/office/powerpoint/2010/main" val="1966134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26ACAA-C0CD-31D0-092B-FCF11055EB72}"/>
              </a:ext>
            </a:extLst>
          </p:cNvPr>
          <p:cNvPicPr>
            <a:picLocks noChangeAspect="1"/>
          </p:cNvPicPr>
          <p:nvPr/>
        </p:nvPicPr>
        <p:blipFill>
          <a:blip r:embed="rId2"/>
          <a:stretch>
            <a:fillRect/>
          </a:stretch>
        </p:blipFill>
        <p:spPr>
          <a:xfrm>
            <a:off x="2205925" y="88464"/>
            <a:ext cx="7605668" cy="6632634"/>
          </a:xfrm>
          <a:prstGeom prst="rect">
            <a:avLst/>
          </a:prstGeom>
        </p:spPr>
      </p:pic>
    </p:spTree>
    <p:extLst>
      <p:ext uri="{BB962C8B-B14F-4D97-AF65-F5344CB8AC3E}">
        <p14:creationId xmlns:p14="http://schemas.microsoft.com/office/powerpoint/2010/main" val="1887716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2EF012-12F5-989A-DF03-E14A7AAB3989}"/>
              </a:ext>
            </a:extLst>
          </p:cNvPr>
          <p:cNvPicPr>
            <a:picLocks noChangeAspect="1"/>
          </p:cNvPicPr>
          <p:nvPr/>
        </p:nvPicPr>
        <p:blipFill>
          <a:blip r:embed="rId2"/>
          <a:stretch>
            <a:fillRect/>
          </a:stretch>
        </p:blipFill>
        <p:spPr>
          <a:xfrm>
            <a:off x="332693" y="304799"/>
            <a:ext cx="11528675" cy="6360235"/>
          </a:xfrm>
          <a:prstGeom prst="rect">
            <a:avLst/>
          </a:prstGeom>
        </p:spPr>
      </p:pic>
    </p:spTree>
    <p:extLst>
      <p:ext uri="{BB962C8B-B14F-4D97-AF65-F5344CB8AC3E}">
        <p14:creationId xmlns:p14="http://schemas.microsoft.com/office/powerpoint/2010/main" val="623044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ACFE </a:t>
            </a:r>
            <a:b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br>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Report to the Nations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6DCD0B7-FA86-E4E9-82D2-6A16950F3E4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AFB02BA-60BE-21D8-EE0E-BADD28A8B274}"/>
              </a:ext>
            </a:extLst>
          </p:cNvPr>
          <p:cNvPicPr>
            <a:picLocks noChangeAspect="1"/>
          </p:cNvPicPr>
          <p:nvPr/>
        </p:nvPicPr>
        <p:blipFill>
          <a:blip r:embed="rId2"/>
          <a:stretch>
            <a:fillRect/>
          </a:stretch>
        </p:blipFill>
        <p:spPr>
          <a:xfrm>
            <a:off x="1360397" y="90755"/>
            <a:ext cx="10530282" cy="6676490"/>
          </a:xfrm>
          <a:prstGeom prst="rect">
            <a:avLst/>
          </a:prstGeom>
        </p:spPr>
      </p:pic>
    </p:spTree>
    <p:extLst>
      <p:ext uri="{BB962C8B-B14F-4D97-AF65-F5344CB8AC3E}">
        <p14:creationId xmlns:p14="http://schemas.microsoft.com/office/powerpoint/2010/main" val="1909841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ACFE </a:t>
            </a:r>
            <a:b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br>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Report to the Nations</a:t>
            </a: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7DEBF0F-39F1-E4EA-79F1-4912B40F7F88}"/>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EE732F82-F253-CBEE-80F9-AB8076B13512}"/>
              </a:ext>
            </a:extLst>
          </p:cNvPr>
          <p:cNvPicPr>
            <a:picLocks noChangeAspect="1"/>
          </p:cNvPicPr>
          <p:nvPr/>
        </p:nvPicPr>
        <p:blipFill>
          <a:blip r:embed="rId2"/>
          <a:stretch>
            <a:fillRect/>
          </a:stretch>
        </p:blipFill>
        <p:spPr>
          <a:xfrm>
            <a:off x="1438245" y="90407"/>
            <a:ext cx="10165703" cy="6677186"/>
          </a:xfrm>
          <a:prstGeom prst="rect">
            <a:avLst/>
          </a:prstGeom>
        </p:spPr>
      </p:pic>
    </p:spTree>
    <p:extLst>
      <p:ext uri="{BB962C8B-B14F-4D97-AF65-F5344CB8AC3E}">
        <p14:creationId xmlns:p14="http://schemas.microsoft.com/office/powerpoint/2010/main" val="1154479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ACFE </a:t>
            </a:r>
            <a:b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br>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Report to the Nations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9DBA58C-73E6-1578-2D1C-D8AEC8F9322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DA286D8-84B0-E85C-19EE-B80AE28F731C}"/>
              </a:ext>
            </a:extLst>
          </p:cNvPr>
          <p:cNvPicPr>
            <a:picLocks noChangeAspect="1"/>
          </p:cNvPicPr>
          <p:nvPr/>
        </p:nvPicPr>
        <p:blipFill>
          <a:blip r:embed="rId2"/>
          <a:stretch>
            <a:fillRect/>
          </a:stretch>
        </p:blipFill>
        <p:spPr>
          <a:xfrm>
            <a:off x="1919126" y="47049"/>
            <a:ext cx="9853221" cy="6763901"/>
          </a:xfrm>
          <a:prstGeom prst="rect">
            <a:avLst/>
          </a:prstGeom>
        </p:spPr>
      </p:pic>
    </p:spTree>
    <p:extLst>
      <p:ext uri="{BB962C8B-B14F-4D97-AF65-F5344CB8AC3E}">
        <p14:creationId xmlns:p14="http://schemas.microsoft.com/office/powerpoint/2010/main" val="1212199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742A82AB-F005-49A7-9C16-0AF17C1E992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AGENDA</a:t>
            </a:r>
          </a:p>
        </p:txBody>
      </p:sp>
      <p:sp>
        <p:nvSpPr>
          <p:cNvPr id="29" name="Content Placeholder 28">
            <a:extLst>
              <a:ext uri="{FF2B5EF4-FFF2-40B4-BE49-F238E27FC236}">
                <a16:creationId xmlns:a16="http://schemas.microsoft.com/office/drawing/2014/main" id="{72142BC0-18E5-42CE-A02F-AC348DDCE465}"/>
              </a:ext>
            </a:extLst>
          </p:cNvPr>
          <p:cNvSpPr>
            <a:spLocks noGrp="1"/>
          </p:cNvSpPr>
          <p:nvPr>
            <p:ph idx="1"/>
          </p:nvPr>
        </p:nvSpPr>
        <p:spPr/>
        <p:txBody>
          <a:bodyPr anchor="ctr"/>
          <a:lstStyle/>
          <a:p>
            <a:r>
              <a:rPr lang="en-US" dirty="0">
                <a:latin typeface="Arial" panose="020B0604020202020204" pitchFamily="34" charset="0"/>
                <a:cs typeface="Arial" panose="020B0604020202020204" pitchFamily="34" charset="0"/>
              </a:rPr>
              <a:t>Topic one</a:t>
            </a:r>
          </a:p>
          <a:p>
            <a:r>
              <a:rPr lang="en-US" dirty="0">
                <a:latin typeface="Arial" panose="020B0604020202020204" pitchFamily="34" charset="0"/>
                <a:cs typeface="Arial" panose="020B0604020202020204" pitchFamily="34" charset="0"/>
              </a:rPr>
              <a:t>Topic two</a:t>
            </a:r>
          </a:p>
          <a:p>
            <a:r>
              <a:rPr lang="en-US" dirty="0">
                <a:latin typeface="Arial" panose="020B0604020202020204" pitchFamily="34" charset="0"/>
                <a:cs typeface="Arial" panose="020B0604020202020204" pitchFamily="34" charset="0"/>
              </a:rPr>
              <a:t>Topic three</a:t>
            </a:r>
          </a:p>
          <a:p>
            <a:r>
              <a:rPr lang="en-US" dirty="0">
                <a:latin typeface="Arial" panose="020B0604020202020204" pitchFamily="34" charset="0"/>
                <a:cs typeface="Arial" panose="020B0604020202020204" pitchFamily="34" charset="0"/>
              </a:rPr>
              <a:t>Topic four</a:t>
            </a:r>
          </a:p>
        </p:txBody>
      </p:sp>
      <p:graphicFrame>
        <p:nvGraphicFramePr>
          <p:cNvPr id="6" name="Content Placeholder 2">
            <a:extLst>
              <a:ext uri="{FF2B5EF4-FFF2-40B4-BE49-F238E27FC236}">
                <a16:creationId xmlns:a16="http://schemas.microsoft.com/office/drawing/2014/main" id="{E8DB8E6D-681E-3BF8-93B9-0A5EAFABC2B0}"/>
              </a:ext>
            </a:extLst>
          </p:cNvPr>
          <p:cNvGraphicFramePr>
            <a:graphicFrameLocks/>
          </p:cNvGraphicFramePr>
          <p:nvPr>
            <p:extLst>
              <p:ext uri="{D42A27DB-BD31-4B8C-83A1-F6EECF244321}">
                <p14:modId xmlns:p14="http://schemas.microsoft.com/office/powerpoint/2010/main" val="1319064489"/>
              </p:ext>
            </p:extLst>
          </p:nvPr>
        </p:nvGraphicFramePr>
        <p:xfrm>
          <a:off x="1054362" y="2379306"/>
          <a:ext cx="10514044" cy="4236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3787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ACFE </a:t>
            </a:r>
            <a:b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br>
            <a:r>
              <a:rPr kumimoji="0" lang="en-US" sz="4200" b="0" i="0" u="none" strike="noStrike" kern="1200" cap="none" spc="0" normalizeH="0" baseline="0" noProof="0" dirty="0">
                <a:ln>
                  <a:noFill/>
                </a:ln>
                <a:solidFill>
                  <a:srgbClr val="DFE3E5"/>
                </a:solidFill>
                <a:effectLst/>
                <a:uLnTx/>
                <a:uFillTx/>
                <a:latin typeface="Century Gothic" panose="020B0502020202020204"/>
                <a:ea typeface="+mj-ea"/>
                <a:cs typeface="+mj-cs"/>
              </a:rPr>
              <a:t>Report to the Nations</a:t>
            </a: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D26FD18A-12D7-961C-92C6-0B8E98E422B2}"/>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76EE7DA9-7445-7EBC-34E2-0E6908A0326F}"/>
              </a:ext>
            </a:extLst>
          </p:cNvPr>
          <p:cNvPicPr>
            <a:picLocks noChangeAspect="1"/>
          </p:cNvPicPr>
          <p:nvPr/>
        </p:nvPicPr>
        <p:blipFill>
          <a:blip r:embed="rId2"/>
          <a:stretch>
            <a:fillRect/>
          </a:stretch>
        </p:blipFill>
        <p:spPr>
          <a:xfrm>
            <a:off x="2563103" y="49695"/>
            <a:ext cx="8616671" cy="6758609"/>
          </a:xfrm>
          <a:prstGeom prst="rect">
            <a:avLst/>
          </a:prstGeom>
        </p:spPr>
      </p:pic>
    </p:spTree>
    <p:extLst>
      <p:ext uri="{BB962C8B-B14F-4D97-AF65-F5344CB8AC3E}">
        <p14:creationId xmlns:p14="http://schemas.microsoft.com/office/powerpoint/2010/main" val="1887633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AD20BC-B2B9-1DBD-1865-23C4E056CC56}"/>
              </a:ext>
            </a:extLst>
          </p:cNvPr>
          <p:cNvPicPr>
            <a:picLocks noChangeAspect="1"/>
          </p:cNvPicPr>
          <p:nvPr/>
        </p:nvPicPr>
        <p:blipFill>
          <a:blip r:embed="rId3"/>
          <a:stretch>
            <a:fillRect/>
          </a:stretch>
        </p:blipFill>
        <p:spPr>
          <a:xfrm>
            <a:off x="165046" y="99256"/>
            <a:ext cx="11950753" cy="6659488"/>
          </a:xfrm>
          <a:prstGeom prst="rect">
            <a:avLst/>
          </a:prstGeom>
        </p:spPr>
      </p:pic>
    </p:spTree>
    <p:extLst>
      <p:ext uri="{BB962C8B-B14F-4D97-AF65-F5344CB8AC3E}">
        <p14:creationId xmlns:p14="http://schemas.microsoft.com/office/powerpoint/2010/main" val="3002053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1596B-FDE3-7FBC-DA6B-54D306476CC4}"/>
              </a:ext>
            </a:extLst>
          </p:cNvPr>
          <p:cNvPicPr>
            <a:picLocks noChangeAspect="1"/>
          </p:cNvPicPr>
          <p:nvPr/>
        </p:nvPicPr>
        <p:blipFill>
          <a:blip r:embed="rId2"/>
          <a:stretch>
            <a:fillRect/>
          </a:stretch>
        </p:blipFill>
        <p:spPr>
          <a:xfrm>
            <a:off x="1682071" y="109532"/>
            <a:ext cx="9045825" cy="6638936"/>
          </a:xfrm>
          <a:prstGeom prst="rect">
            <a:avLst/>
          </a:prstGeom>
        </p:spPr>
      </p:pic>
    </p:spTree>
    <p:extLst>
      <p:ext uri="{BB962C8B-B14F-4D97-AF65-F5344CB8AC3E}">
        <p14:creationId xmlns:p14="http://schemas.microsoft.com/office/powerpoint/2010/main" val="2844007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51542B-2560-42B7-1219-7D51C768D8B8}"/>
              </a:ext>
            </a:extLst>
          </p:cNvPr>
          <p:cNvPicPr>
            <a:picLocks noChangeAspect="1"/>
          </p:cNvPicPr>
          <p:nvPr/>
        </p:nvPicPr>
        <p:blipFill>
          <a:blip r:embed="rId2"/>
          <a:stretch>
            <a:fillRect/>
          </a:stretch>
        </p:blipFill>
        <p:spPr>
          <a:xfrm>
            <a:off x="1598409" y="470861"/>
            <a:ext cx="9590462" cy="5916278"/>
          </a:xfrm>
          <a:prstGeom prst="rect">
            <a:avLst/>
          </a:prstGeom>
        </p:spPr>
      </p:pic>
    </p:spTree>
    <p:extLst>
      <p:ext uri="{BB962C8B-B14F-4D97-AF65-F5344CB8AC3E}">
        <p14:creationId xmlns:p14="http://schemas.microsoft.com/office/powerpoint/2010/main" val="1729397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3D16E-BE7C-119A-B9AE-4024B9EA4477}"/>
              </a:ext>
            </a:extLst>
          </p:cNvPr>
          <p:cNvPicPr>
            <a:picLocks noChangeAspect="1"/>
          </p:cNvPicPr>
          <p:nvPr/>
        </p:nvPicPr>
        <p:blipFill>
          <a:blip r:embed="rId2"/>
          <a:stretch>
            <a:fillRect/>
          </a:stretch>
        </p:blipFill>
        <p:spPr>
          <a:xfrm>
            <a:off x="1614899" y="281888"/>
            <a:ext cx="8962201" cy="6294223"/>
          </a:xfrm>
          <a:prstGeom prst="rect">
            <a:avLst/>
          </a:prstGeom>
        </p:spPr>
      </p:pic>
    </p:spTree>
    <p:extLst>
      <p:ext uri="{BB962C8B-B14F-4D97-AF65-F5344CB8AC3E}">
        <p14:creationId xmlns:p14="http://schemas.microsoft.com/office/powerpoint/2010/main" val="4289127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B51046-152E-7AD0-E4EF-6218898A91B9}"/>
              </a:ext>
            </a:extLst>
          </p:cNvPr>
          <p:cNvPicPr>
            <a:picLocks noChangeAspect="1"/>
          </p:cNvPicPr>
          <p:nvPr/>
        </p:nvPicPr>
        <p:blipFill>
          <a:blip r:embed="rId2"/>
          <a:stretch>
            <a:fillRect/>
          </a:stretch>
        </p:blipFill>
        <p:spPr>
          <a:xfrm>
            <a:off x="3452891" y="84483"/>
            <a:ext cx="5133541" cy="6798643"/>
          </a:xfrm>
          <a:prstGeom prst="rect">
            <a:avLst/>
          </a:prstGeom>
        </p:spPr>
      </p:pic>
    </p:spTree>
    <p:extLst>
      <p:ext uri="{BB962C8B-B14F-4D97-AF65-F5344CB8AC3E}">
        <p14:creationId xmlns:p14="http://schemas.microsoft.com/office/powerpoint/2010/main" val="113031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812E6-786D-1865-A329-94D4DAEC9E2F}"/>
              </a:ext>
            </a:extLst>
          </p:cNvPr>
          <p:cNvPicPr>
            <a:picLocks noChangeAspect="1"/>
          </p:cNvPicPr>
          <p:nvPr/>
        </p:nvPicPr>
        <p:blipFill>
          <a:blip r:embed="rId2"/>
          <a:stretch>
            <a:fillRect/>
          </a:stretch>
        </p:blipFill>
        <p:spPr>
          <a:xfrm>
            <a:off x="1905185" y="72058"/>
            <a:ext cx="9522556" cy="6713883"/>
          </a:xfrm>
          <a:prstGeom prst="rect">
            <a:avLst/>
          </a:prstGeom>
        </p:spPr>
      </p:pic>
    </p:spTree>
    <p:extLst>
      <p:ext uri="{BB962C8B-B14F-4D97-AF65-F5344CB8AC3E}">
        <p14:creationId xmlns:p14="http://schemas.microsoft.com/office/powerpoint/2010/main" val="1597227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C4BB8D-3637-DAD6-FF23-C95A141BA9B0}"/>
              </a:ext>
            </a:extLst>
          </p:cNvPr>
          <p:cNvPicPr>
            <a:picLocks noChangeAspect="1"/>
          </p:cNvPicPr>
          <p:nvPr/>
        </p:nvPicPr>
        <p:blipFill>
          <a:blip r:embed="rId2"/>
          <a:stretch>
            <a:fillRect/>
          </a:stretch>
        </p:blipFill>
        <p:spPr>
          <a:xfrm>
            <a:off x="226364" y="641074"/>
            <a:ext cx="11197580" cy="5933661"/>
          </a:xfrm>
          <a:prstGeom prst="rect">
            <a:avLst/>
          </a:prstGeom>
        </p:spPr>
      </p:pic>
    </p:spTree>
    <p:extLst>
      <p:ext uri="{BB962C8B-B14F-4D97-AF65-F5344CB8AC3E}">
        <p14:creationId xmlns:p14="http://schemas.microsoft.com/office/powerpoint/2010/main" val="3891269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normAutofit/>
          </a:bodyPr>
          <a:lstStyle/>
          <a:p>
            <a:r>
              <a:rPr kumimoji="0" lang="en-US" sz="7200" b="0" i="0" u="none" strike="noStrike" kern="1200" cap="none" spc="0" normalizeH="0" baseline="0" noProof="0" dirty="0">
                <a:ln>
                  <a:noFill/>
                </a:ln>
                <a:solidFill>
                  <a:schemeClr val="tx1"/>
                </a:solidFill>
                <a:effectLst/>
                <a:uLnTx/>
                <a:uFillTx/>
                <a:latin typeface="Century Gothic" panose="020B0502020202020204"/>
                <a:ea typeface="+mj-ea"/>
                <a:cs typeface="+mj-cs"/>
              </a:rPr>
              <a:t>Fraud Risk Assessment</a:t>
            </a:r>
            <a:endParaRPr lang="en-US"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72580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210034" y="1649343"/>
            <a:ext cx="4500737" cy="2743753"/>
          </a:xfrm>
        </p:spPr>
        <p:txBody>
          <a:bodyPr>
            <a:noAutofit/>
          </a:bodyPr>
          <a:lstStyle/>
          <a:p>
            <a:r>
              <a:rPr kumimoji="0" lang="en-US" sz="6000" b="0" i="0" u="none" strike="noStrike" kern="1200" cap="none" spc="0" normalizeH="0" baseline="0" noProof="0" dirty="0">
                <a:ln>
                  <a:noFill/>
                </a:ln>
                <a:solidFill>
                  <a:schemeClr val="tx1"/>
                </a:solidFill>
                <a:effectLst/>
                <a:uLnTx/>
                <a:uFillTx/>
                <a:latin typeface="Century Gothic" panose="020B0502020202020204"/>
                <a:ea typeface="+mj-ea"/>
                <a:cs typeface="+mj-cs"/>
              </a:rPr>
              <a:t>Fraud Risk Assessment</a:t>
            </a:r>
            <a:endParaRPr lang="en-US" sz="48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1E1FC57-CBCA-962F-4656-A4E49B566AB1}"/>
              </a:ext>
            </a:extLst>
          </p:cNvPr>
          <p:cNvPicPr>
            <a:picLocks noChangeAspect="1"/>
          </p:cNvPicPr>
          <p:nvPr/>
        </p:nvPicPr>
        <p:blipFill>
          <a:blip r:embed="rId2"/>
          <a:stretch>
            <a:fillRect/>
          </a:stretch>
        </p:blipFill>
        <p:spPr>
          <a:xfrm>
            <a:off x="4835555" y="0"/>
            <a:ext cx="6772356" cy="6857999"/>
          </a:xfrm>
          <a:prstGeom prst="rect">
            <a:avLst/>
          </a:prstGeom>
        </p:spPr>
      </p:pic>
    </p:spTree>
    <p:extLst>
      <p:ext uri="{BB962C8B-B14F-4D97-AF65-F5344CB8AC3E}">
        <p14:creationId xmlns:p14="http://schemas.microsoft.com/office/powerpoint/2010/main" val="3233632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1F4B0-4F3A-440C-990E-49D045912707}"/>
              </a:ext>
            </a:extLst>
          </p:cNvPr>
          <p:cNvSpPr/>
          <p:nvPr/>
        </p:nvSpPr>
        <p:spPr>
          <a:xfrm>
            <a:off x="0" y="1"/>
            <a:ext cx="599211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716D8A-2E12-4C9A-8001-077CF283056F}"/>
              </a:ext>
            </a:extLst>
          </p:cNvPr>
          <p:cNvSpPr>
            <a:spLocks noGrp="1"/>
          </p:cNvSpPr>
          <p:nvPr>
            <p:ph type="title"/>
          </p:nvPr>
        </p:nvSpPr>
        <p:spPr>
          <a:xfrm>
            <a:off x="6754094" y="1848125"/>
            <a:ext cx="4500737" cy="2095501"/>
          </a:xfrm>
        </p:spPr>
        <p:txBody>
          <a:bodyPr/>
          <a:lstStyle/>
          <a:p>
            <a:pPr algn="ctr"/>
            <a:r>
              <a:rPr lang="en-US" dirty="0">
                <a:solidFill>
                  <a:schemeClr val="tx1"/>
                </a:solidFill>
                <a:latin typeface="Arial" panose="020B0604020202020204" pitchFamily="34" charset="0"/>
                <a:cs typeface="Arial" panose="020B0604020202020204" pitchFamily="34" charset="0"/>
              </a:rPr>
              <a:t>WHAT is fraud, Anyway?</a:t>
            </a:r>
            <a:endParaRPr lang="en-US" sz="7200" dirty="0">
              <a:solidFill>
                <a:schemeClr val="tx1"/>
              </a:solidFill>
              <a:latin typeface="Arial" panose="020B0604020202020204" pitchFamily="34" charset="0"/>
              <a:cs typeface="Arial" panose="020B0604020202020204" pitchFamily="34" charset="0"/>
            </a:endParaRPr>
          </a:p>
        </p:txBody>
      </p:sp>
      <p:sp>
        <p:nvSpPr>
          <p:cNvPr id="42" name="Content Placeholder 41">
            <a:extLst>
              <a:ext uri="{FF2B5EF4-FFF2-40B4-BE49-F238E27FC236}">
                <a16:creationId xmlns:a16="http://schemas.microsoft.com/office/drawing/2014/main" id="{69D5268B-B9FF-4EF5-90FE-EC2BBE068171}"/>
              </a:ext>
            </a:extLst>
          </p:cNvPr>
          <p:cNvSpPr>
            <a:spLocks noGrp="1"/>
          </p:cNvSpPr>
          <p:nvPr>
            <p:ph idx="1"/>
          </p:nvPr>
        </p:nvSpPr>
        <p:spPr>
          <a:xfrm>
            <a:off x="937169" y="1344230"/>
            <a:ext cx="4500737" cy="3594100"/>
          </a:xfrm>
        </p:spPr>
        <p:txBody>
          <a:bodyPr>
            <a:normAutofit fontScale="92500" lnSpcReduction="20000"/>
          </a:bodyPr>
          <a:lstStyle/>
          <a:p>
            <a:r>
              <a:rPr lang="en-US" dirty="0">
                <a:solidFill>
                  <a:schemeClr val="tx1"/>
                </a:solidFill>
                <a:latin typeface="Arial" panose="020B0604020202020204" pitchFamily="34" charset="0"/>
                <a:cs typeface="Arial" panose="020B0604020202020204" pitchFamily="34" charset="0"/>
              </a:rPr>
              <a:t>“Fraud” is any activity that relies on deception in order to achieve a gain. Fraud becomes a crime when it is a “knowing misrepresentation of the truth or concealment of a material fact to induce another to act to his or her detriment.” (Black’s Law Dictionary) </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In other words, if you lie in order to deprive a person or organization of their money or property, you’re committing fraud. </a:t>
            </a:r>
          </a:p>
        </p:txBody>
      </p:sp>
      <p:pic>
        <p:nvPicPr>
          <p:cNvPr id="9" name="Picture 8">
            <a:extLst>
              <a:ext uri="{FF2B5EF4-FFF2-40B4-BE49-F238E27FC236}">
                <a16:creationId xmlns:a16="http://schemas.microsoft.com/office/drawing/2014/main" id="{FA63DB75-5DD6-12BC-29BF-C49D6110792F}"/>
              </a:ext>
            </a:extLst>
          </p:cNvPr>
          <p:cNvPicPr>
            <a:picLocks noChangeAspect="1"/>
          </p:cNvPicPr>
          <p:nvPr/>
        </p:nvPicPr>
        <p:blipFill>
          <a:blip r:embed="rId4"/>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92617391"/>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5E832B-CD9E-5DE7-A4C5-529D60ED487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E5ADDB4-25A6-4E3C-E5DB-5CC916918261}"/>
              </a:ext>
            </a:extLst>
          </p:cNvPr>
          <p:cNvPicPr>
            <a:picLocks noChangeAspect="1"/>
          </p:cNvPicPr>
          <p:nvPr/>
        </p:nvPicPr>
        <p:blipFill>
          <a:blip r:embed="rId2"/>
          <a:stretch>
            <a:fillRect/>
          </a:stretch>
        </p:blipFill>
        <p:spPr>
          <a:xfrm>
            <a:off x="1570941" y="0"/>
            <a:ext cx="10030363" cy="6885504"/>
          </a:xfrm>
          <a:prstGeom prst="rect">
            <a:avLst/>
          </a:prstGeom>
        </p:spPr>
      </p:pic>
    </p:spTree>
    <p:extLst>
      <p:ext uri="{BB962C8B-B14F-4D97-AF65-F5344CB8AC3E}">
        <p14:creationId xmlns:p14="http://schemas.microsoft.com/office/powerpoint/2010/main" val="385832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02FE7-42EA-899D-E821-39D842688FB9}"/>
              </a:ext>
            </a:extLst>
          </p:cNvPr>
          <p:cNvPicPr>
            <a:picLocks noChangeAspect="1"/>
          </p:cNvPicPr>
          <p:nvPr/>
        </p:nvPicPr>
        <p:blipFill>
          <a:blip r:embed="rId2"/>
          <a:stretch>
            <a:fillRect/>
          </a:stretch>
        </p:blipFill>
        <p:spPr>
          <a:xfrm>
            <a:off x="1306235" y="8603"/>
            <a:ext cx="9482628" cy="6849397"/>
          </a:xfrm>
          <a:prstGeom prst="rect">
            <a:avLst/>
          </a:prstGeom>
        </p:spPr>
      </p:pic>
    </p:spTree>
    <p:extLst>
      <p:ext uri="{BB962C8B-B14F-4D97-AF65-F5344CB8AC3E}">
        <p14:creationId xmlns:p14="http://schemas.microsoft.com/office/powerpoint/2010/main" val="2918495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kumimoji="0" lang="en-US" sz="7200" b="0" i="0" u="none" strike="noStrike" kern="1200" cap="none" spc="0" normalizeH="0" baseline="0" noProof="0" dirty="0">
                <a:ln>
                  <a:noFill/>
                </a:ln>
                <a:solidFill>
                  <a:schemeClr val="tx1"/>
                </a:solidFill>
                <a:effectLst/>
                <a:uLnTx/>
                <a:uFillTx/>
                <a:latin typeface="Century Gothic" panose="020B0502020202020204"/>
                <a:ea typeface="+mj-ea"/>
                <a:cs typeface="+mj-cs"/>
              </a:rPr>
              <a:t>Questions to ask …</a:t>
            </a:r>
            <a:endParaRPr lang="en-US"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9ED03AD-4267-9106-2138-1F443AF3C314}"/>
              </a:ext>
            </a:extLst>
          </p:cNvPr>
          <p:cNvSpPr txBox="1"/>
          <p:nvPr/>
        </p:nvSpPr>
        <p:spPr>
          <a:xfrm>
            <a:off x="1637211" y="2299063"/>
            <a:ext cx="10173789" cy="4558937"/>
          </a:xfrm>
          <a:prstGeom prst="rect">
            <a:avLst/>
          </a:prstGeom>
          <a:noFill/>
        </p:spPr>
        <p:txBody>
          <a:bodyPr wrap="square">
            <a:spAutoFit/>
          </a:bodyPr>
          <a:lstStyle/>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What fraud schemes are the Tribe susceptible to?</a:t>
            </a:r>
          </a:p>
          <a:p>
            <a:pPr marL="1143000" marR="0" lvl="2" indent="-2286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Both internal or external</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What are the weaknesses in our systems?</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How could a perpetrator override or circumvent controls?</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Who might have motive or incentive to commit fraud?</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What type of fraud has occurred in the past?</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What other data do we know about our organization that could be relevant?</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Any possible non-financial fraud schemes the Tribe may be vulnerable to?</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What did we learn from the Report to the Nations that might be applicable?</a:t>
            </a:r>
          </a:p>
        </p:txBody>
      </p:sp>
    </p:spTree>
    <p:extLst>
      <p:ext uri="{BB962C8B-B14F-4D97-AF65-F5344CB8AC3E}">
        <p14:creationId xmlns:p14="http://schemas.microsoft.com/office/powerpoint/2010/main" val="876242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0C6D5-EF7C-6510-10C0-3EA8CA9080D3}"/>
              </a:ext>
            </a:extLst>
          </p:cNvPr>
          <p:cNvPicPr>
            <a:picLocks noChangeAspect="1"/>
          </p:cNvPicPr>
          <p:nvPr/>
        </p:nvPicPr>
        <p:blipFill>
          <a:blip r:embed="rId2"/>
          <a:stretch>
            <a:fillRect/>
          </a:stretch>
        </p:blipFill>
        <p:spPr>
          <a:xfrm>
            <a:off x="3263914" y="164931"/>
            <a:ext cx="6446615" cy="6528138"/>
          </a:xfrm>
          <a:prstGeom prst="rect">
            <a:avLst/>
          </a:prstGeom>
        </p:spPr>
      </p:pic>
    </p:spTree>
    <p:extLst>
      <p:ext uri="{BB962C8B-B14F-4D97-AF65-F5344CB8AC3E}">
        <p14:creationId xmlns:p14="http://schemas.microsoft.com/office/powerpoint/2010/main" val="2784485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normAutofit/>
          </a:bodyPr>
          <a:lstStyle/>
          <a:p>
            <a:r>
              <a:rPr kumimoji="0" lang="en-US" sz="7200" i="0" u="none" strike="noStrike" kern="1200" cap="none" spc="0" normalizeH="0" baseline="0" noProof="0" dirty="0">
                <a:ln>
                  <a:noFill/>
                </a:ln>
                <a:solidFill>
                  <a:schemeClr val="tx1"/>
                </a:solidFill>
                <a:effectLst/>
                <a:uLnTx/>
                <a:uFillTx/>
                <a:latin typeface="Century Gothic" panose="020B0502020202020204"/>
                <a:ea typeface="+mj-ea"/>
                <a:cs typeface="+mj-cs"/>
              </a:rPr>
              <a:t>HOW do we stop the fraud?</a:t>
            </a:r>
            <a:endParaRPr lang="en-US"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802803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fontScale="90000"/>
          </a:bodyPr>
          <a:lstStyle/>
          <a:p>
            <a:r>
              <a:rPr kumimoji="0" lang="en-US" sz="7200" b="0" i="0" u="none" strike="noStrike" kern="1200" cap="none" spc="0" normalizeH="0" baseline="0" noProof="0" dirty="0">
                <a:ln>
                  <a:noFill/>
                </a:ln>
                <a:solidFill>
                  <a:schemeClr val="tx1"/>
                </a:solidFill>
                <a:effectLst/>
                <a:uLnTx/>
                <a:uFillTx/>
                <a:latin typeface="Century Gothic" panose="020B0502020202020204"/>
              </a:rPr>
              <a:t>HOW do we stop the fraud?</a:t>
            </a:r>
            <a:endParaRPr lang="en-US"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B34BF44-8C5D-C538-5293-9F4F02E38795}"/>
              </a:ext>
            </a:extLst>
          </p:cNvPr>
          <p:cNvPicPr>
            <a:picLocks noChangeAspect="1"/>
          </p:cNvPicPr>
          <p:nvPr/>
        </p:nvPicPr>
        <p:blipFill>
          <a:blip r:embed="rId2"/>
          <a:stretch>
            <a:fillRect/>
          </a:stretch>
        </p:blipFill>
        <p:spPr>
          <a:xfrm>
            <a:off x="4176091" y="2298392"/>
            <a:ext cx="7966364" cy="4615031"/>
          </a:xfrm>
          <a:prstGeom prst="rect">
            <a:avLst/>
          </a:prstGeom>
        </p:spPr>
      </p:pic>
      <p:sp>
        <p:nvSpPr>
          <p:cNvPr id="4" name="TextBox 3">
            <a:extLst>
              <a:ext uri="{FF2B5EF4-FFF2-40B4-BE49-F238E27FC236}">
                <a16:creationId xmlns:a16="http://schemas.microsoft.com/office/drawing/2014/main" id="{3AFF6F71-9CF5-B056-7999-1D8DDB9EBEBF}"/>
              </a:ext>
            </a:extLst>
          </p:cNvPr>
          <p:cNvSpPr txBox="1"/>
          <p:nvPr/>
        </p:nvSpPr>
        <p:spPr>
          <a:xfrm>
            <a:off x="692284" y="3008797"/>
            <a:ext cx="3521908" cy="2195473"/>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sng" strike="noStrike" kern="1200" cap="none" spc="0" normalizeH="0" baseline="0" noProof="0" dirty="0">
                <a:ln>
                  <a:noFill/>
                </a:ln>
                <a:effectLst/>
                <a:uLnTx/>
                <a:uFillTx/>
                <a:latin typeface="Century Gothic" panose="020B0502020202020204"/>
                <a:ea typeface="+mj-ea"/>
                <a:cs typeface="+mj-cs"/>
              </a:rPr>
              <a:t>Responsibility</a:t>
            </a:r>
            <a:r>
              <a:rPr kumimoji="0" lang="en-US" sz="2000" b="0" i="0" u="none" strike="noStrike" kern="1200" cap="none" spc="0" normalizeH="0" baseline="0" noProof="0" dirty="0">
                <a:ln>
                  <a:noFill/>
                </a:ln>
                <a:effectLst/>
                <a:uLnTx/>
                <a:uFillTx/>
                <a:latin typeface="Century Gothic" panose="020B0502020202020204"/>
                <a:ea typeface="+mj-ea"/>
                <a:cs typeface="+mj-cs"/>
              </a:rPr>
              <a:t> to their organization</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sng" strike="noStrike" kern="1200" cap="none" spc="0" normalizeH="0" baseline="0" noProof="0" dirty="0">
                <a:ln>
                  <a:noFill/>
                </a:ln>
                <a:effectLst/>
                <a:uLnTx/>
                <a:uFillTx/>
                <a:latin typeface="Century Gothic" panose="020B0502020202020204"/>
                <a:ea typeface="+mj-ea"/>
                <a:cs typeface="+mj-cs"/>
              </a:rPr>
              <a:t>Accountable</a:t>
            </a:r>
            <a:r>
              <a:rPr kumimoji="0" lang="en-US" sz="2000" b="0" i="0" u="none" strike="noStrike" kern="1200" cap="none" spc="0" normalizeH="0" baseline="0" noProof="0" dirty="0">
                <a:ln>
                  <a:noFill/>
                </a:ln>
                <a:effectLst/>
                <a:uLnTx/>
                <a:uFillTx/>
                <a:latin typeface="Century Gothic" panose="020B0502020202020204"/>
                <a:ea typeface="+mj-ea"/>
                <a:cs typeface="+mj-cs"/>
              </a:rPr>
              <a:t> to its mission</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sng" strike="noStrike" kern="1200" cap="none" spc="0" normalizeH="0" baseline="0" noProof="0" dirty="0">
                <a:ln>
                  <a:noFill/>
                </a:ln>
                <a:effectLst/>
                <a:uLnTx/>
                <a:uFillTx/>
                <a:latin typeface="Century Gothic" panose="020B0502020202020204"/>
                <a:ea typeface="+mj-ea"/>
                <a:cs typeface="+mj-cs"/>
              </a:rPr>
              <a:t>Authority</a:t>
            </a:r>
            <a:r>
              <a:rPr kumimoji="0" lang="en-US" sz="2000" b="0" i="0" u="none" strike="noStrike" kern="1200" cap="none" spc="0" normalizeH="0" baseline="0" noProof="0" dirty="0">
                <a:ln>
                  <a:noFill/>
                </a:ln>
                <a:effectLst/>
                <a:uLnTx/>
                <a:uFillTx/>
                <a:latin typeface="Century Gothic" panose="020B0502020202020204"/>
                <a:ea typeface="+mj-ea"/>
                <a:cs typeface="+mj-cs"/>
              </a:rPr>
              <a:t> to effect positive change</a:t>
            </a:r>
          </a:p>
        </p:txBody>
      </p:sp>
    </p:spTree>
    <p:extLst>
      <p:ext uri="{BB962C8B-B14F-4D97-AF65-F5344CB8AC3E}">
        <p14:creationId xmlns:p14="http://schemas.microsoft.com/office/powerpoint/2010/main" val="32682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fontScale="90000"/>
          </a:bodyPr>
          <a:lstStyle/>
          <a:p>
            <a:r>
              <a:rPr kumimoji="0" lang="en-US" sz="7200" b="0" i="0" u="none" strike="noStrike" kern="1200" cap="none" spc="0" normalizeH="0" baseline="0" noProof="0" dirty="0">
                <a:ln>
                  <a:noFill/>
                </a:ln>
                <a:solidFill>
                  <a:schemeClr val="tx1"/>
                </a:solidFill>
                <a:effectLst/>
                <a:uLnTx/>
                <a:uFillTx/>
                <a:latin typeface="Century Gothic" panose="020B0502020202020204"/>
                <a:ea typeface="+mj-ea"/>
                <a:cs typeface="+mj-cs"/>
              </a:rPr>
              <a:t>HOW do we stop the fraud?</a:t>
            </a:r>
            <a:endParaRPr lang="en-US"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94FD893-081B-A4D6-8676-132E3CAC8B3D}"/>
              </a:ext>
            </a:extLst>
          </p:cNvPr>
          <p:cNvSpPr txBox="1"/>
          <p:nvPr/>
        </p:nvSpPr>
        <p:spPr>
          <a:xfrm>
            <a:off x="1088571" y="2246812"/>
            <a:ext cx="11103429" cy="4360168"/>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Awareness </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Integrity Triangle</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Mandatory periodic training </a:t>
            </a:r>
          </a:p>
          <a:p>
            <a:pPr marL="1143000" marR="0" lvl="2" indent="-2286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600" b="0" i="0" u="none" strike="noStrike" kern="1200" cap="none" spc="0" normalizeH="0" baseline="0" noProof="0" dirty="0">
                <a:ln>
                  <a:noFill/>
                </a:ln>
                <a:effectLst/>
                <a:uLnTx/>
                <a:uFillTx/>
                <a:latin typeface="Century Gothic" panose="020B0502020202020204"/>
                <a:ea typeface="+mj-ea"/>
                <a:cs typeface="+mj-cs"/>
              </a:rPr>
              <a:t>On threat of fraud, cost of fraud and capacity to combat it</a:t>
            </a:r>
          </a:p>
          <a:p>
            <a:pPr marL="1143000" marR="0" lvl="2" indent="-2286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600" b="0" i="0" u="none" strike="noStrike" kern="1200" cap="none" spc="0" normalizeH="0" baseline="0" noProof="0" dirty="0">
                <a:ln>
                  <a:noFill/>
                </a:ln>
                <a:effectLst/>
                <a:uLnTx/>
                <a:uFillTx/>
                <a:latin typeface="Century Gothic" panose="020B0502020202020204"/>
                <a:ea typeface="+mj-ea"/>
                <a:cs typeface="+mj-cs"/>
              </a:rPr>
              <a:t>On Fraud Policy</a:t>
            </a:r>
          </a:p>
          <a:p>
            <a:pPr marL="1600200" marR="0" lvl="3" indent="-2286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400" b="0" i="0" u="none" strike="noStrike" kern="1200" cap="none" spc="0" normalizeH="0" baseline="0" noProof="0" dirty="0">
                <a:ln>
                  <a:noFill/>
                </a:ln>
                <a:effectLst/>
                <a:uLnTx/>
                <a:uFillTx/>
                <a:latin typeface="Century Gothic" panose="020B0502020202020204"/>
                <a:ea typeface="+mj-ea"/>
                <a:cs typeface="+mj-cs"/>
              </a:rPr>
              <a:t>Do employees know where to seek help regarding fraud?</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Fraud Reporting Mechanism</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Does it exist?</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Do employees know how to use it? Is it advertised? </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Do employees trust it – that it will be used and that it will be free from reprisal?</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Does it include vendors, tribal members, and other outside parties? </a:t>
            </a:r>
          </a:p>
        </p:txBody>
      </p:sp>
    </p:spTree>
    <p:extLst>
      <p:ext uri="{BB962C8B-B14F-4D97-AF65-F5344CB8AC3E}">
        <p14:creationId xmlns:p14="http://schemas.microsoft.com/office/powerpoint/2010/main" val="2394164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fontScale="90000"/>
          </a:bodyPr>
          <a:lstStyle/>
          <a:p>
            <a:r>
              <a:rPr kumimoji="0" lang="en-US" sz="7200" b="0" i="0" u="none" strike="noStrike" kern="1200" cap="none" spc="0" normalizeH="0" baseline="0" noProof="0" dirty="0">
                <a:ln>
                  <a:noFill/>
                </a:ln>
                <a:solidFill>
                  <a:schemeClr val="tx1"/>
                </a:solidFill>
                <a:effectLst/>
                <a:uLnTx/>
                <a:uFillTx/>
                <a:latin typeface="Century Gothic" panose="020B0502020202020204"/>
                <a:ea typeface="+mj-ea"/>
                <a:cs typeface="+mj-cs"/>
              </a:rPr>
              <a:t>HOW do we stop the fraud?</a:t>
            </a:r>
            <a:endParaRPr lang="en-US"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167A1B4-871D-EBE5-A759-225350C78BB0}"/>
              </a:ext>
            </a:extLst>
          </p:cNvPr>
          <p:cNvSpPr txBox="1"/>
          <p:nvPr/>
        </p:nvSpPr>
        <p:spPr>
          <a:xfrm>
            <a:off x="1027611" y="2281647"/>
            <a:ext cx="10783389" cy="472950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Fraud Policy </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Zero Tolerance? (what is the Tribe’s fraud risk appetite)</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What actions constitute fraud – list examples (including, but not limited to)</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What position should individuals contact if concerned about fraud?</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Who is responsible for investigating fraud (what team) and what authorizations do they have (free and unrestricted to all information)?</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Confidentiality</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Reporting procedures</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All reporters must be acting in good faith and consequences for malicious allegations</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Whistleblower Protection</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Who makes the decision to terminate individuals?</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Who is responsible to administer the policy?</a:t>
            </a:r>
          </a:p>
        </p:txBody>
      </p:sp>
    </p:spTree>
    <p:extLst>
      <p:ext uri="{BB962C8B-B14F-4D97-AF65-F5344CB8AC3E}">
        <p14:creationId xmlns:p14="http://schemas.microsoft.com/office/powerpoint/2010/main" val="2933483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fontScale="90000"/>
          </a:bodyPr>
          <a:lstStyle/>
          <a:p>
            <a:r>
              <a:rPr kumimoji="0" lang="en-US" sz="7200" b="0" i="0" u="none" strike="noStrike" kern="1200" cap="none" spc="0" normalizeH="0" baseline="0" noProof="0" dirty="0">
                <a:ln>
                  <a:noFill/>
                </a:ln>
                <a:solidFill>
                  <a:schemeClr val="tx1"/>
                </a:solidFill>
                <a:effectLst/>
                <a:uLnTx/>
                <a:uFillTx/>
                <a:latin typeface="Century Gothic" panose="020B0502020202020204"/>
                <a:ea typeface="+mj-ea"/>
                <a:cs typeface="+mj-cs"/>
              </a:rPr>
              <a:t>HOW do we stop the fraud?</a:t>
            </a:r>
            <a:endParaRPr lang="en-US"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DCFE3E7-261F-6086-DC6F-7717D6753F28}"/>
              </a:ext>
            </a:extLst>
          </p:cNvPr>
          <p:cNvSpPr txBox="1"/>
          <p:nvPr/>
        </p:nvSpPr>
        <p:spPr>
          <a:xfrm>
            <a:off x="960120" y="2264229"/>
            <a:ext cx="10850880" cy="444737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Implement Anti-Fraud Controls</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Proper Separation of Duties</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Use of Authorizations</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Physical Safeguards</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Job Rotations</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Mandatory Vacations</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Assess Tribe’s Fraud Risk Appetite </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Develop Formal Investigation Process</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Implement Mechanism for Individuals (including contractors and employees) to disclose actual or potential conflicts of interest</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Implement P&amp;Ps for how to handle conflicts of interest</a:t>
            </a:r>
          </a:p>
        </p:txBody>
      </p:sp>
    </p:spTree>
    <p:extLst>
      <p:ext uri="{BB962C8B-B14F-4D97-AF65-F5344CB8AC3E}">
        <p14:creationId xmlns:p14="http://schemas.microsoft.com/office/powerpoint/2010/main" val="1271512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fontScale="90000"/>
          </a:bodyPr>
          <a:lstStyle/>
          <a:p>
            <a:r>
              <a:rPr kumimoji="0" lang="en-US" sz="7200" b="0" i="0" u="none" strike="noStrike" kern="1200" cap="none" spc="0" normalizeH="0" baseline="0" noProof="0" dirty="0">
                <a:ln>
                  <a:noFill/>
                </a:ln>
                <a:solidFill>
                  <a:schemeClr val="tx1"/>
                </a:solidFill>
                <a:effectLst/>
                <a:uLnTx/>
                <a:uFillTx/>
                <a:latin typeface="Century Gothic" panose="020B0502020202020204"/>
                <a:ea typeface="+mj-ea"/>
                <a:cs typeface="+mj-cs"/>
              </a:rPr>
              <a:t>HOW do we stop the fraud?</a:t>
            </a:r>
            <a:endParaRPr lang="en-US"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057A4A9-85B2-994A-9EAD-C161B5EAD3E0}"/>
              </a:ext>
            </a:extLst>
          </p:cNvPr>
          <p:cNvSpPr txBox="1"/>
          <p:nvPr/>
        </p:nvSpPr>
        <p:spPr>
          <a:xfrm>
            <a:off x="1053737" y="2333897"/>
            <a:ext cx="10757263" cy="419602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Fraudulent Conduct Dealt with Aggressively </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Surprise Fraud Audits</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Data Analytic Techniques Used</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Managers Actively Review Controls</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Consider Doing Deeper Proactive Fraud Risk Assessment</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Fraud Team Regularly Review Fraud Risk Assessment </a:t>
            </a:r>
            <a:r>
              <a:rPr kumimoji="0" lang="en-US" sz="1200" b="0" i="0" u="none" strike="noStrike" kern="1200" cap="none" spc="0" normalizeH="0" baseline="0" noProof="0" dirty="0">
                <a:ln>
                  <a:noFill/>
                </a:ln>
                <a:effectLst/>
                <a:uLnTx/>
                <a:uFillTx/>
                <a:latin typeface="Century Gothic" panose="020B0502020202020204"/>
                <a:ea typeface="+mj-ea"/>
                <a:cs typeface="+mj-cs"/>
              </a:rPr>
              <a:t>(Annually at a minimum)</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Employee Surveys to Determine Extent to Which they Believe Leaders Act with Honesty and Integrity</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Implement the Integrity Triangle from Top Down</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Incorporate Fraud Prevention Goals into Performance Evaluations</a:t>
            </a:r>
          </a:p>
        </p:txBody>
      </p:sp>
    </p:spTree>
    <p:extLst>
      <p:ext uri="{BB962C8B-B14F-4D97-AF65-F5344CB8AC3E}">
        <p14:creationId xmlns:p14="http://schemas.microsoft.com/office/powerpoint/2010/main" val="735921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normAutofit fontScale="90000"/>
          </a:bodyPr>
          <a:lstStyle/>
          <a:p>
            <a:r>
              <a:rPr lang="en-US" dirty="0">
                <a:solidFill>
                  <a:schemeClr val="tx1"/>
                </a:solidFill>
                <a:latin typeface="Arial" panose="020B0604020202020204" pitchFamily="34" charset="0"/>
                <a:cs typeface="Arial" panose="020B0604020202020204" pitchFamily="34" charset="0"/>
              </a:rPr>
              <a:t>WHO commits fraud and why are they doing it?</a:t>
            </a:r>
          </a:p>
        </p:txBody>
      </p:sp>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446797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fontScale="90000"/>
          </a:bodyPr>
          <a:lstStyle/>
          <a:p>
            <a:r>
              <a:rPr kumimoji="0" lang="en-US" sz="7200" b="0" i="0" u="none" strike="noStrike" kern="1200" cap="none" spc="0" normalizeH="0" baseline="0" noProof="0" dirty="0">
                <a:ln>
                  <a:noFill/>
                </a:ln>
                <a:solidFill>
                  <a:schemeClr val="tx1"/>
                </a:solidFill>
                <a:effectLst/>
                <a:uLnTx/>
                <a:uFillTx/>
                <a:latin typeface="Century Gothic" panose="020B0502020202020204"/>
                <a:ea typeface="+mj-ea"/>
                <a:cs typeface="+mj-cs"/>
              </a:rPr>
              <a:t>HOW do we stop the fraud?</a:t>
            </a:r>
            <a:endParaRPr lang="en-US"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91918FC-2B71-2CD8-EF08-0340C6109537}"/>
              </a:ext>
            </a:extLst>
          </p:cNvPr>
          <p:cNvSpPr txBox="1"/>
          <p:nvPr/>
        </p:nvSpPr>
        <p:spPr>
          <a:xfrm>
            <a:off x="1158240" y="2333897"/>
            <a:ext cx="10652760" cy="4006225"/>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Regularly Change External Auditors</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Provide Internal Audit with Staff/Resources Needed</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Hiring Policy Requirements – background checks, educational checks</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Implement Employee Support Programs to assist employees struggling with addiction, mental/emotional health, family, or financial problems</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Implement Employee Open-door Policy </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800" b="0" i="0" u="none" strike="noStrike" kern="1200" cap="none" spc="0" normalizeH="0" baseline="0" noProof="0" dirty="0">
                <a:ln>
                  <a:noFill/>
                </a:ln>
                <a:effectLst/>
                <a:uLnTx/>
                <a:uFillTx/>
                <a:latin typeface="Century Gothic" panose="020B0502020202020204"/>
                <a:ea typeface="+mj-ea"/>
                <a:cs typeface="+mj-cs"/>
              </a:rPr>
              <a:t>Allow employees to speak about pressures and allow management opportunity to alleviate pressures before they become a problem</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Reasonable Performance Goals</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Regular, Anonymous Surveys Conducted to Assess Employee Morale</a:t>
            </a:r>
          </a:p>
        </p:txBody>
      </p:sp>
    </p:spTree>
    <p:extLst>
      <p:ext uri="{BB962C8B-B14F-4D97-AF65-F5344CB8AC3E}">
        <p14:creationId xmlns:p14="http://schemas.microsoft.com/office/powerpoint/2010/main" val="18145758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fontScale="90000"/>
          </a:bodyPr>
          <a:lstStyle/>
          <a:p>
            <a:r>
              <a:rPr kumimoji="0" lang="en-US" sz="7200" b="0" i="0" u="none" strike="noStrike" kern="1200" cap="none" spc="0" normalizeH="0" baseline="0" noProof="0" dirty="0">
                <a:ln>
                  <a:noFill/>
                </a:ln>
                <a:solidFill>
                  <a:schemeClr val="tx1"/>
                </a:solidFill>
                <a:effectLst/>
                <a:uLnTx/>
                <a:uFillTx/>
                <a:latin typeface="Century Gothic" panose="020B0502020202020204"/>
                <a:ea typeface="+mj-ea"/>
                <a:cs typeface="+mj-cs"/>
              </a:rPr>
              <a:t>HOW do we stop the fraud?</a:t>
            </a:r>
            <a:endParaRPr lang="en-US"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E6A2C89-2FEF-9713-60DA-9F27FCE6BA6B}"/>
              </a:ext>
            </a:extLst>
          </p:cNvPr>
          <p:cNvSpPr txBox="1"/>
          <p:nvPr/>
        </p:nvSpPr>
        <p:spPr>
          <a:xfrm>
            <a:off x="1062446" y="2360023"/>
            <a:ext cx="10748553" cy="4047262"/>
          </a:xfrm>
          <a:prstGeom prst="rect">
            <a:avLst/>
          </a:prstGeom>
          <a:noFill/>
        </p:spPr>
        <p:txBody>
          <a:bodyPr wrap="square">
            <a:spAutoFit/>
          </a:bodyPr>
          <a:lstStyle/>
          <a:p>
            <a:pPr marL="0" marR="0" lvl="0" indent="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None/>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HR Specific: </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Review employee register for similar names</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Run missing data analytics report – look for profiles missing information</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Look for employees that have no voluntary </a:t>
            </a:r>
            <a:r>
              <a:rPr kumimoji="0" lang="en-US" sz="2000" b="0" i="0" u="none" strike="noStrike" kern="1200" cap="none" spc="0" normalizeH="0" baseline="0" noProof="0" dirty="0" err="1">
                <a:ln>
                  <a:noFill/>
                </a:ln>
                <a:effectLst/>
                <a:uLnTx/>
                <a:uFillTx/>
                <a:latin typeface="Century Gothic" panose="020B0502020202020204"/>
                <a:ea typeface="+mj-ea"/>
                <a:cs typeface="+mj-cs"/>
              </a:rPr>
              <a:t>deducations</a:t>
            </a:r>
            <a:endParaRPr kumimoji="0" lang="en-US" sz="2000" b="0" i="0" u="none" strike="noStrike" kern="1200" cap="none" spc="0" normalizeH="0" baseline="0" noProof="0" dirty="0">
              <a:ln>
                <a:noFill/>
              </a:ln>
              <a:effectLst/>
              <a:uLnTx/>
              <a:uFillTx/>
              <a:latin typeface="Century Gothic" panose="020B0502020202020204"/>
              <a:ea typeface="+mj-ea"/>
              <a:cs typeface="+mj-cs"/>
            </a:endParaRP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Review payee addresses for duplicates</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Review direct deposit accounts for duplicates</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Review overtime and who approved</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Review employee tax deductions</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Know who your employees are</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Periodically request tax transcripts</a:t>
            </a:r>
          </a:p>
        </p:txBody>
      </p:sp>
    </p:spTree>
    <p:extLst>
      <p:ext uri="{BB962C8B-B14F-4D97-AF65-F5344CB8AC3E}">
        <p14:creationId xmlns:p14="http://schemas.microsoft.com/office/powerpoint/2010/main" val="12303889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fontScale="90000"/>
          </a:bodyPr>
          <a:lstStyle/>
          <a:p>
            <a:r>
              <a:rPr kumimoji="0" lang="en-US" sz="7200" b="0" i="0" u="none" strike="noStrike" kern="1200" cap="none" spc="0" normalizeH="0" baseline="0" noProof="0" dirty="0">
                <a:ln>
                  <a:noFill/>
                </a:ln>
                <a:solidFill>
                  <a:schemeClr val="tx1"/>
                </a:solidFill>
                <a:effectLst/>
                <a:uLnTx/>
                <a:uFillTx/>
                <a:latin typeface="Century Gothic" panose="020B0502020202020204"/>
                <a:ea typeface="+mj-ea"/>
                <a:cs typeface="+mj-cs"/>
              </a:rPr>
              <a:t>HOW do we stop the fraud?</a:t>
            </a:r>
            <a:endParaRPr lang="en-US"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73FBC0D-7ADD-C480-81F4-777DF31E476E}"/>
              </a:ext>
            </a:extLst>
          </p:cNvPr>
          <p:cNvSpPr txBox="1"/>
          <p:nvPr/>
        </p:nvSpPr>
        <p:spPr>
          <a:xfrm>
            <a:off x="1079863" y="2272937"/>
            <a:ext cx="10731137" cy="4585063"/>
          </a:xfrm>
          <a:prstGeom prst="rect">
            <a:avLst/>
          </a:prstGeom>
          <a:noFill/>
        </p:spPr>
        <p:txBody>
          <a:bodyPr wrap="square">
            <a:spAutoFit/>
          </a:bodyPr>
          <a:lstStyle/>
          <a:p>
            <a:pPr marL="0" marR="0" lvl="0" indent="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None/>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HR Specific: </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Watch for frequent or excessive ordering of supplies, consistently exceeding department budget, missing or fraudulent expense reports or receipts</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Employees that live above their means, refuse to let other HR team members help with their job, work long or odd hours, and never take days off</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Implement internal controls</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Emphasize ethics</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Conduct internal audit or spot audits</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Cross check personnel records with payroll records</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Check all email addresses – make sure they are exactly from someone in the company</a:t>
            </a:r>
          </a:p>
          <a:p>
            <a:pPr marL="342900" marR="0" lvl="0" indent="-342900" algn="l" defTabSz="457200" rtl="0" eaLnBrk="1" fontAlgn="auto" latinLnBrk="0" hangingPunct="1">
              <a:lnSpc>
                <a:spcPct val="9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Create standard for email design and structure</a:t>
            </a:r>
          </a:p>
        </p:txBody>
      </p:sp>
    </p:spTree>
    <p:extLst>
      <p:ext uri="{BB962C8B-B14F-4D97-AF65-F5344CB8AC3E}">
        <p14:creationId xmlns:p14="http://schemas.microsoft.com/office/powerpoint/2010/main" val="37024787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normAutofit/>
          </a:bodyPr>
          <a:lstStyle/>
          <a:p>
            <a:r>
              <a:rPr kumimoji="0" lang="en-US" sz="6100" b="0" i="0" u="none" strike="noStrike" kern="1200" cap="none" spc="0" normalizeH="0" baseline="0" noProof="0" dirty="0">
                <a:ln>
                  <a:noFill/>
                </a:ln>
                <a:solidFill>
                  <a:schemeClr val="tx1"/>
                </a:solidFill>
                <a:effectLst/>
                <a:uLnTx/>
                <a:uFillTx/>
                <a:latin typeface="Century Gothic" panose="020B0502020202020204"/>
                <a:ea typeface="+mj-ea"/>
                <a:cs typeface="+mj-cs"/>
              </a:rPr>
              <a:t>WHEN fraud is discovered what do we do?</a:t>
            </a:r>
            <a:endParaRPr lang="en-US"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520172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kumimoji="0" lang="en-US" sz="4200" b="0" i="0" u="none" strike="noStrike" kern="1200" cap="none" spc="0" normalizeH="0" baseline="0" noProof="0" dirty="0">
                <a:ln>
                  <a:noFill/>
                </a:ln>
                <a:solidFill>
                  <a:schemeClr val="tx1"/>
                </a:solidFill>
                <a:effectLst/>
                <a:uLnTx/>
                <a:uFillTx/>
                <a:latin typeface="Century Gothic" panose="020B0502020202020204"/>
                <a:ea typeface="+mj-ea"/>
                <a:cs typeface="+mj-cs"/>
              </a:rPr>
              <a:t>When fraud is discovered …what do we do?</a:t>
            </a:r>
            <a:endParaRPr lang="en-US"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73FBC0D-7ADD-C480-81F4-777DF31E476E}"/>
              </a:ext>
            </a:extLst>
          </p:cNvPr>
          <p:cNvSpPr txBox="1"/>
          <p:nvPr/>
        </p:nvSpPr>
        <p:spPr>
          <a:xfrm>
            <a:off x="1079863" y="2272937"/>
            <a:ext cx="10731137" cy="4093428"/>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b="0" i="0" u="none" strike="noStrike" kern="1200" cap="none" spc="0" normalizeH="0" baseline="0" noProof="0" dirty="0">
                <a:ln>
                  <a:noFill/>
                </a:ln>
                <a:effectLst/>
                <a:uLnTx/>
                <a:uFillTx/>
                <a:latin typeface="Century Gothic" panose="020B0502020202020204"/>
                <a:ea typeface="+mj-ea"/>
                <a:cs typeface="+mj-cs"/>
              </a:rPr>
              <a:t>Alert Tribal Attorneys/General Counsel – preserve legal protections from communications</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b="0" i="0" u="none" strike="noStrike" kern="1200" cap="none" spc="0" normalizeH="0" baseline="0" noProof="0" dirty="0">
                <a:ln>
                  <a:noFill/>
                </a:ln>
                <a:effectLst/>
                <a:uLnTx/>
                <a:uFillTx/>
                <a:latin typeface="Century Gothic" panose="020B0502020202020204"/>
                <a:ea typeface="+mj-ea"/>
                <a:cs typeface="+mj-cs"/>
              </a:rPr>
              <a:t>Follow written investigation process</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600" b="0" i="0" u="none" strike="noStrike" kern="1200" cap="none" spc="0" normalizeH="0" baseline="0" noProof="0" dirty="0">
                <a:ln>
                  <a:noFill/>
                </a:ln>
                <a:effectLst/>
                <a:uLnTx/>
                <a:uFillTx/>
                <a:latin typeface="Century Gothic" panose="020B0502020202020204"/>
                <a:ea typeface="+mj-ea"/>
                <a:cs typeface="+mj-cs"/>
              </a:rPr>
              <a:t>Confirm validity of allegation – assign individual or team to investigate</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600" b="0" i="0" u="none" strike="noStrike" kern="1200" cap="none" spc="0" normalizeH="0" baseline="0" noProof="0" dirty="0">
                <a:ln>
                  <a:noFill/>
                </a:ln>
                <a:effectLst/>
                <a:uLnTx/>
                <a:uFillTx/>
                <a:latin typeface="Century Gothic" panose="020B0502020202020204"/>
                <a:ea typeface="+mj-ea"/>
                <a:cs typeface="+mj-cs"/>
              </a:rPr>
              <a:t>Define severity of allegation  - does it violate policies, law, rules, etc.?</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600" b="0" i="0" u="none" strike="noStrike" kern="1200" cap="none" spc="0" normalizeH="0" baseline="0" noProof="0" dirty="0">
                <a:ln>
                  <a:noFill/>
                </a:ln>
                <a:effectLst/>
                <a:uLnTx/>
                <a:uFillTx/>
                <a:latin typeface="Century Gothic" panose="020B0502020202020204"/>
                <a:ea typeface="+mj-ea"/>
                <a:cs typeface="+mj-cs"/>
              </a:rPr>
              <a:t>Consult other Departments as needed</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600" b="0" i="0" u="none" strike="noStrike" kern="1200" cap="none" spc="0" normalizeH="0" baseline="0" noProof="0" dirty="0">
                <a:ln>
                  <a:noFill/>
                </a:ln>
                <a:effectLst/>
                <a:uLnTx/>
                <a:uFillTx/>
                <a:latin typeface="Century Gothic" panose="020B0502020202020204"/>
                <a:ea typeface="+mj-ea"/>
                <a:cs typeface="+mj-cs"/>
              </a:rPr>
              <a:t>Consider hiring outside investigator – Certified Fraud Examiner or Computer Forensic Secure evidence -pull any video or files as needed</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600" b="0" i="0" u="none" strike="noStrike" kern="1200" cap="none" spc="0" normalizeH="0" baseline="0" noProof="0" dirty="0">
                <a:ln>
                  <a:noFill/>
                </a:ln>
                <a:effectLst/>
                <a:uLnTx/>
                <a:uFillTx/>
                <a:latin typeface="Century Gothic" panose="020B0502020202020204"/>
                <a:ea typeface="+mj-ea"/>
                <a:cs typeface="+mj-cs"/>
              </a:rPr>
              <a:t>Put freeze on files – both hard and electronic – or make a copy of them when fraud is discovered</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b="0" i="0" u="none" strike="noStrike" kern="1200" cap="none" spc="0" normalizeH="0" baseline="0" noProof="0" dirty="0">
                <a:ln>
                  <a:noFill/>
                </a:ln>
                <a:effectLst/>
                <a:uLnTx/>
                <a:uFillTx/>
                <a:latin typeface="Century Gothic" panose="020B0502020202020204"/>
                <a:ea typeface="+mj-ea"/>
                <a:cs typeface="+mj-cs"/>
              </a:rPr>
              <a:t>Escalate Issue or Investigation as Appropriate </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600" b="0" i="0" u="none" strike="noStrike" kern="1200" cap="none" spc="0" normalizeH="0" baseline="0" noProof="0" dirty="0">
                <a:ln>
                  <a:noFill/>
                </a:ln>
                <a:effectLst/>
                <a:uLnTx/>
                <a:uFillTx/>
                <a:latin typeface="Century Gothic" panose="020B0502020202020204"/>
                <a:ea typeface="+mj-ea"/>
                <a:cs typeface="+mj-cs"/>
              </a:rPr>
              <a:t>Alert Leadership as needed</a:t>
            </a:r>
          </a:p>
          <a:p>
            <a:pPr marL="742950" marR="0" lvl="1" indent="-28575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1600" b="0" i="0" u="none" strike="noStrike" kern="1200" cap="none" spc="0" normalizeH="0" baseline="0" noProof="0" dirty="0">
                <a:ln>
                  <a:noFill/>
                </a:ln>
                <a:effectLst/>
                <a:uLnTx/>
                <a:uFillTx/>
                <a:latin typeface="Century Gothic" panose="020B0502020202020204"/>
                <a:ea typeface="+mj-ea"/>
                <a:cs typeface="+mj-cs"/>
              </a:rPr>
              <a:t>Alert Law Enforcement as decided by policy/leadership</a:t>
            </a:r>
          </a:p>
        </p:txBody>
      </p:sp>
    </p:spTree>
    <p:extLst>
      <p:ext uri="{BB962C8B-B14F-4D97-AF65-F5344CB8AC3E}">
        <p14:creationId xmlns:p14="http://schemas.microsoft.com/office/powerpoint/2010/main" val="2035735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kumimoji="0" lang="en-US" sz="4200" b="0" i="0" u="none" strike="noStrike" kern="1200" cap="none" spc="0" normalizeH="0" baseline="0" noProof="0" dirty="0">
                <a:ln>
                  <a:noFill/>
                </a:ln>
                <a:solidFill>
                  <a:schemeClr val="tx1"/>
                </a:solidFill>
                <a:effectLst/>
                <a:uLnTx/>
                <a:uFillTx/>
                <a:latin typeface="Century Gothic" panose="020B0502020202020204"/>
                <a:ea typeface="+mj-ea"/>
                <a:cs typeface="+mj-cs"/>
              </a:rPr>
              <a:t>When fraud is discovered …what do we do?</a:t>
            </a:r>
            <a:endParaRPr lang="en-US"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73FBC0D-7ADD-C480-81F4-777DF31E476E}"/>
              </a:ext>
            </a:extLst>
          </p:cNvPr>
          <p:cNvSpPr txBox="1"/>
          <p:nvPr/>
        </p:nvSpPr>
        <p:spPr>
          <a:xfrm>
            <a:off x="1079863" y="2472406"/>
            <a:ext cx="10731137" cy="406778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Alert Federal Program if grant funds involved/FBI</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Put involved employees on admin leave and shut off all access to department/Finance both physically and electronically, unless working with Law Enforcement for conviction</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Interview any possible involved party (least likely to most likely)</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List information that should remain confidential</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Define how investigation will be documented and document it!</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Determine how to alert employees of action taken</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Insurance claim?</a:t>
            </a:r>
          </a:p>
          <a:p>
            <a:pPr marL="342900" marR="0" lvl="0" indent="-342900" algn="l" defTabSz="457200" rtl="0" eaLnBrk="1" fontAlgn="auto" latinLnBrk="0" hangingPunct="1">
              <a:lnSpc>
                <a:spcPct val="100000"/>
              </a:lnSpc>
              <a:spcBef>
                <a:spcPts val="1000"/>
              </a:spcBef>
              <a:spcAft>
                <a:spcPts val="0"/>
              </a:spcAft>
              <a:buClr>
                <a:srgbClr val="335B74">
                  <a:lumMod val="40000"/>
                  <a:lumOff val="60000"/>
                </a:srgbClr>
              </a:buClr>
              <a:buSzPct val="80000"/>
              <a:buFont typeface="Wingdings 3" charset="2"/>
              <a:buChar char=""/>
              <a:tabLst/>
              <a:defRPr/>
            </a:pPr>
            <a:r>
              <a:rPr kumimoji="0" lang="en-US" sz="2000" b="0" i="0" u="none" strike="noStrike" kern="1200" cap="none" spc="0" normalizeH="0" baseline="0" noProof="0" dirty="0">
                <a:ln>
                  <a:noFill/>
                </a:ln>
                <a:effectLst/>
                <a:uLnTx/>
                <a:uFillTx/>
                <a:latin typeface="Century Gothic" panose="020B0502020202020204"/>
                <a:ea typeface="+mj-ea"/>
                <a:cs typeface="+mj-cs"/>
              </a:rPr>
              <a:t>Re-evaluate anti-fraud mechanisms in place</a:t>
            </a:r>
          </a:p>
        </p:txBody>
      </p:sp>
    </p:spTree>
    <p:extLst>
      <p:ext uri="{BB962C8B-B14F-4D97-AF65-F5344CB8AC3E}">
        <p14:creationId xmlns:p14="http://schemas.microsoft.com/office/powerpoint/2010/main" val="2865790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B9D020-1E25-453D-83DF-1420ACD3968D}"/>
              </a:ext>
            </a:extLst>
          </p:cNvPr>
          <p:cNvSpPr>
            <a:spLocks noGrp="1"/>
          </p:cNvSpPr>
          <p:nvPr>
            <p:ph sz="half" idx="2"/>
          </p:nvPr>
        </p:nvSpPr>
        <p:spPr>
          <a:xfrm>
            <a:off x="3894483" y="2942740"/>
            <a:ext cx="7304532" cy="2727534"/>
          </a:xfrm>
        </p:spPr>
        <p:txBody>
          <a:bodyPr>
            <a:normAutofit/>
          </a:bodyPr>
          <a:lstStyle/>
          <a:p>
            <a:pPr marL="0" indent="0">
              <a:buNone/>
            </a:pPr>
            <a:r>
              <a:rPr kumimoji="0" lang="en-US" sz="5500" b="0" i="0" u="none" strike="noStrike" kern="1200" cap="none" spc="0" normalizeH="0" baseline="0" noProof="0" dirty="0">
                <a:ln>
                  <a:noFill/>
                </a:ln>
                <a:effectLst/>
                <a:uLnTx/>
                <a:uFillTx/>
                <a:latin typeface="Century Gothic" panose="020B0502020202020204"/>
                <a:ea typeface="+mj-ea"/>
                <a:cs typeface="+mj-cs"/>
              </a:rPr>
              <a:t>Ask me at least one question about fraud?</a:t>
            </a:r>
            <a:endParaRPr lang="en-US" dirty="0">
              <a:latin typeface="Arial" panose="020B0604020202020204" pitchFamily="34" charset="0"/>
              <a:cs typeface="Arial" panose="020B0604020202020204" pitchFamily="34" charset="0"/>
            </a:endParaRPr>
          </a:p>
        </p:txBody>
      </p:sp>
      <p:pic>
        <p:nvPicPr>
          <p:cNvPr id="11" name="Picture 10" descr="Sticky notes with question marks">
            <a:extLst>
              <a:ext uri="{FF2B5EF4-FFF2-40B4-BE49-F238E27FC236}">
                <a16:creationId xmlns:a16="http://schemas.microsoft.com/office/drawing/2014/main" id="{D3B67D4C-A20B-72CB-5A3F-0E90DCA2EC0D}"/>
              </a:ext>
            </a:extLst>
          </p:cNvPr>
          <p:cNvPicPr>
            <a:picLocks noChangeAspect="1"/>
          </p:cNvPicPr>
          <p:nvPr/>
        </p:nvPicPr>
        <p:blipFill rotWithShape="1">
          <a:blip r:embed="rId2"/>
          <a:srcRect l="29410" r="26966" b="-1"/>
          <a:stretch/>
        </p:blipFill>
        <p:spPr>
          <a:xfrm>
            <a:off x="20" y="2260798"/>
            <a:ext cx="3004437" cy="4597201"/>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Tree>
    <p:extLst>
      <p:ext uri="{BB962C8B-B14F-4D97-AF65-F5344CB8AC3E}">
        <p14:creationId xmlns:p14="http://schemas.microsoft.com/office/powerpoint/2010/main" val="2563119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9F93E89-6BB0-44BD-A234-9F0747573935}"/>
              </a:ext>
            </a:extLst>
          </p:cNvPr>
          <p:cNvSpPr>
            <a:spLocks noGrp="1"/>
          </p:cNvSpPr>
          <p:nvPr>
            <p:ph type="title"/>
          </p:nvPr>
        </p:nvSpPr>
        <p:spPr>
          <a:xfrm>
            <a:off x="4475680" y="2369158"/>
            <a:ext cx="7136064" cy="1700784"/>
          </a:xfrm>
        </p:spPr>
        <p:txBody>
          <a:bodyPr/>
          <a:lstStyle/>
          <a:p>
            <a:r>
              <a:rPr lang="en-US" dirty="0">
                <a:solidFill>
                  <a:schemeClr val="tx1"/>
                </a:solidFill>
              </a:rPr>
              <a:t>THANK YOU</a:t>
            </a:r>
          </a:p>
        </p:txBody>
      </p:sp>
      <p:sp>
        <p:nvSpPr>
          <p:cNvPr id="17" name="Content Placeholder 16">
            <a:extLst>
              <a:ext uri="{FF2B5EF4-FFF2-40B4-BE49-F238E27FC236}">
                <a16:creationId xmlns:a16="http://schemas.microsoft.com/office/drawing/2014/main" id="{19606920-6D8A-4305-AB8A-83B7F93915CE}"/>
              </a:ext>
            </a:extLst>
          </p:cNvPr>
          <p:cNvSpPr>
            <a:spLocks noGrp="1"/>
          </p:cNvSpPr>
          <p:nvPr>
            <p:ph idx="1"/>
          </p:nvPr>
        </p:nvSpPr>
        <p:spPr>
          <a:xfrm>
            <a:off x="651998" y="3995973"/>
            <a:ext cx="2270162" cy="577153"/>
          </a:xfrm>
        </p:spPr>
        <p:txBody>
          <a:bodyPr>
            <a:normAutofit/>
          </a:bodyPr>
          <a:lstStyle/>
          <a:p>
            <a:r>
              <a:rPr lang="en-US" sz="2000" dirty="0"/>
              <a:t>AmyAnn Taylor</a:t>
            </a:r>
          </a:p>
        </p:txBody>
      </p:sp>
      <p:sp>
        <p:nvSpPr>
          <p:cNvPr id="13" name="Content Placeholder 12">
            <a:extLst>
              <a:ext uri="{FF2B5EF4-FFF2-40B4-BE49-F238E27FC236}">
                <a16:creationId xmlns:a16="http://schemas.microsoft.com/office/drawing/2014/main" id="{27C60074-2066-4765-88F0-BC4B57CC1F9D}"/>
              </a:ext>
            </a:extLst>
          </p:cNvPr>
          <p:cNvSpPr>
            <a:spLocks noGrp="1"/>
          </p:cNvSpPr>
          <p:nvPr>
            <p:ph idx="16"/>
          </p:nvPr>
        </p:nvSpPr>
        <p:spPr>
          <a:xfrm>
            <a:off x="651638" y="4388852"/>
            <a:ext cx="2782329" cy="577153"/>
          </a:xfrm>
        </p:spPr>
        <p:txBody>
          <a:bodyPr/>
          <a:lstStyle/>
          <a:p>
            <a:r>
              <a:rPr lang="en-US" dirty="0"/>
              <a:t>ataylor@kosostrategies.com</a:t>
            </a:r>
          </a:p>
        </p:txBody>
      </p:sp>
      <p:sp>
        <p:nvSpPr>
          <p:cNvPr id="15" name="Content Placeholder 14">
            <a:extLst>
              <a:ext uri="{FF2B5EF4-FFF2-40B4-BE49-F238E27FC236}">
                <a16:creationId xmlns:a16="http://schemas.microsoft.com/office/drawing/2014/main" id="{5C765B3E-A7DA-421D-A959-98BFA5AE3BA1}"/>
              </a:ext>
            </a:extLst>
          </p:cNvPr>
          <p:cNvSpPr>
            <a:spLocks noGrp="1"/>
          </p:cNvSpPr>
          <p:nvPr>
            <p:ph idx="17"/>
          </p:nvPr>
        </p:nvSpPr>
        <p:spPr>
          <a:xfrm>
            <a:off x="651638" y="4766822"/>
            <a:ext cx="2270162" cy="577153"/>
          </a:xfrm>
        </p:spPr>
        <p:txBody>
          <a:bodyPr/>
          <a:lstStyle/>
          <a:p>
            <a:r>
              <a:rPr lang="en-US" dirty="0"/>
              <a:t>(916) 919-2573</a:t>
            </a:r>
          </a:p>
        </p:txBody>
      </p:sp>
      <p:pic>
        <p:nvPicPr>
          <p:cNvPr id="7" name="Picture 6" descr="A picture containing logo&#10;&#10;Description automatically generated">
            <a:extLst>
              <a:ext uri="{FF2B5EF4-FFF2-40B4-BE49-F238E27FC236}">
                <a16:creationId xmlns:a16="http://schemas.microsoft.com/office/drawing/2014/main" id="{C7B981D2-0CB5-CA7C-7494-7F14F4670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38" y="2369158"/>
            <a:ext cx="2867904" cy="1430376"/>
          </a:xfrm>
          <a:prstGeom prst="rect">
            <a:avLst/>
          </a:prstGeom>
        </p:spPr>
      </p:pic>
    </p:spTree>
    <p:extLst>
      <p:ext uri="{BB962C8B-B14F-4D97-AF65-F5344CB8AC3E}">
        <p14:creationId xmlns:p14="http://schemas.microsoft.com/office/powerpoint/2010/main" val="2452352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lstStyle/>
          <a:p>
            <a:r>
              <a:rPr lang="en-US" dirty="0">
                <a:solidFill>
                  <a:schemeClr val="tx1"/>
                </a:solidFill>
              </a:rPr>
              <a:t>Why do People Commit Fraud?</a:t>
            </a:r>
            <a:endParaRPr lang="en-US" dirty="0">
              <a:solidFill>
                <a:schemeClr val="tx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960121" y="3280502"/>
            <a:ext cx="4818888" cy="2586806"/>
          </a:xfrm>
        </p:spPr>
        <p:txBody>
          <a:bodyPr vert="horz" lIns="91440" tIns="45720" rIns="91440" bIns="45720" rtlCol="0" anchor="t">
            <a:normAutofit fontScale="92500" lnSpcReduction="10000"/>
          </a:bodyPr>
          <a:lstStyle/>
          <a:p>
            <a:r>
              <a:rPr lang="en-US" sz="2400" b="0" i="0" dirty="0">
                <a:effectLst/>
                <a:latin typeface="proxima-nova"/>
              </a:rPr>
              <a:t>The most widely accepted explanation for why some people commit fraud is known as the Fraud Triangle. The Fraud Triangle was developed by Dr. Donald Cressey, a criminologist whose research on embezzlers produced the term “trust violators.” </a:t>
            </a:r>
          </a:p>
        </p:txBody>
      </p:sp>
      <p:pic>
        <p:nvPicPr>
          <p:cNvPr id="7" name="Picture 6" descr="Shape&#10;&#10;Description automatically generated">
            <a:extLst>
              <a:ext uri="{FF2B5EF4-FFF2-40B4-BE49-F238E27FC236}">
                <a16:creationId xmlns:a16="http://schemas.microsoft.com/office/drawing/2014/main" id="{5E7F25BB-1CAC-685A-C75F-3F6FC2C79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366" y="2402308"/>
            <a:ext cx="4775463" cy="4170571"/>
          </a:xfrm>
          <a:prstGeom prst="rect">
            <a:avLst/>
          </a:prstGeom>
          <a:effectLst/>
        </p:spPr>
      </p:pic>
    </p:spTree>
    <p:extLst>
      <p:ext uri="{BB962C8B-B14F-4D97-AF65-F5344CB8AC3E}">
        <p14:creationId xmlns:p14="http://schemas.microsoft.com/office/powerpoint/2010/main" val="2946735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lstStyle/>
          <a:p>
            <a:r>
              <a:rPr lang="en-US" dirty="0">
                <a:solidFill>
                  <a:schemeClr val="tx1"/>
                </a:solidFill>
              </a:rPr>
              <a:t>Why do People Commit Fraud?</a:t>
            </a:r>
            <a:endParaRPr lang="en-US" dirty="0">
              <a:solidFill>
                <a:schemeClr val="tx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960121" y="3280502"/>
            <a:ext cx="4818888" cy="2586806"/>
          </a:xfrm>
        </p:spPr>
        <p:txBody>
          <a:bodyPr vert="horz" lIns="91440" tIns="45720" rIns="91440" bIns="45720" rtlCol="0" anchor="t">
            <a:normAutofit lnSpcReduction="10000"/>
          </a:bodyPr>
          <a:lstStyle/>
          <a:p>
            <a:r>
              <a:rPr lang="en-US" sz="2400" b="0" i="0" dirty="0">
                <a:effectLst/>
                <a:latin typeface="proxima-nova"/>
              </a:rPr>
              <a:t>The Fraud Triangle hypothesizes that if all three components are present — </a:t>
            </a:r>
            <a:r>
              <a:rPr lang="en-US" sz="2400" b="0" i="0" dirty="0" err="1">
                <a:effectLst/>
                <a:latin typeface="proxima-nova"/>
              </a:rPr>
              <a:t>unshareable</a:t>
            </a:r>
            <a:r>
              <a:rPr lang="en-US" sz="2400" b="0" i="0" dirty="0">
                <a:effectLst/>
                <a:latin typeface="proxima-nova"/>
              </a:rPr>
              <a:t> financial need, perceived opportunity and rationalization — a person is highly likely to pursue fraudulent activities.</a:t>
            </a:r>
          </a:p>
        </p:txBody>
      </p:sp>
      <p:pic>
        <p:nvPicPr>
          <p:cNvPr id="7" name="Picture 6" descr="Shape&#10;&#10;Description automatically generated">
            <a:extLst>
              <a:ext uri="{FF2B5EF4-FFF2-40B4-BE49-F238E27FC236}">
                <a16:creationId xmlns:a16="http://schemas.microsoft.com/office/drawing/2014/main" id="{5E7F25BB-1CAC-685A-C75F-3F6FC2C79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366" y="2402308"/>
            <a:ext cx="4775463" cy="4170571"/>
          </a:xfrm>
          <a:prstGeom prst="rect">
            <a:avLst/>
          </a:prstGeom>
          <a:effectLst/>
        </p:spPr>
      </p:pic>
    </p:spTree>
    <p:extLst>
      <p:ext uri="{BB962C8B-B14F-4D97-AF65-F5344CB8AC3E}">
        <p14:creationId xmlns:p14="http://schemas.microsoft.com/office/powerpoint/2010/main" val="4007498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E1A9C4-6CB5-2EB2-C1E2-700B8533A2BB}"/>
              </a:ext>
            </a:extLst>
          </p:cNvPr>
          <p:cNvPicPr>
            <a:picLocks noChangeAspect="1"/>
          </p:cNvPicPr>
          <p:nvPr/>
        </p:nvPicPr>
        <p:blipFill>
          <a:blip r:embed="rId5"/>
          <a:stretch>
            <a:fillRect/>
          </a:stretch>
        </p:blipFill>
        <p:spPr>
          <a:xfrm>
            <a:off x="116379" y="6084916"/>
            <a:ext cx="718415" cy="652615"/>
          </a:xfrm>
          <a:prstGeom prst="rect">
            <a:avLst/>
          </a:prstGeom>
        </p:spPr>
      </p:pic>
      <p:pic>
        <p:nvPicPr>
          <p:cNvPr id="6" name="Media1">
            <a:hlinkClick r:id="" action="ppaction://media"/>
            <a:extLst>
              <a:ext uri="{FF2B5EF4-FFF2-40B4-BE49-F238E27FC236}">
                <a16:creationId xmlns:a16="http://schemas.microsoft.com/office/drawing/2014/main" id="{B11C6A21-1AC6-1FB0-67DC-BBF3C9852A8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7333" y="380999"/>
            <a:ext cx="11133667" cy="6262687"/>
          </a:xfrm>
          <a:prstGeom prst="rect">
            <a:avLst/>
          </a:prstGeom>
        </p:spPr>
      </p:pic>
    </p:spTree>
    <p:extLst>
      <p:ext uri="{BB962C8B-B14F-4D97-AF65-F5344CB8AC3E}">
        <p14:creationId xmlns:p14="http://schemas.microsoft.com/office/powerpoint/2010/main" val="26721740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CC69C1A1-78E3-4597-AE36-69056DA332BE}"/>
              </a:ext>
            </a:extLst>
          </p:cNvPr>
          <p:cNvSpPr>
            <a:spLocks noGrp="1"/>
          </p:cNvSpPr>
          <p:nvPr>
            <p:ph type="title"/>
          </p:nvPr>
        </p:nvSpPr>
        <p:spPr>
          <a:xfrm>
            <a:off x="960120" y="1283758"/>
            <a:ext cx="10268712" cy="3227832"/>
          </a:xfrm>
        </p:spPr>
        <p:txBody>
          <a:bodyPr vert="horz" lIns="91440" tIns="45720" rIns="91440" bIns="45720" rtlCol="0" anchor="b">
            <a:noAutofit/>
          </a:bodyPr>
          <a:lstStyle/>
          <a:p>
            <a:pPr algn="ctr"/>
            <a:r>
              <a:rPr lang="en-US" sz="2400" dirty="0">
                <a:solidFill>
                  <a:schemeClr val="bg1"/>
                </a:solidFill>
              </a:rPr>
              <a:t>“When the trust violators were asked to explain why they refrained from violation of other positions of trust they might have held at previous times, or why they had not violated the subject position at an earlier time, those who had an opinion expressed the equivalent of one or more of the following quotations: (a) ‘There was no need for it like there was this time.’ (b) ‘The idea never entered my head.’ (c) ‘I thought it was dishonest then, but this time it did not seem dishonest at first.”</a:t>
            </a:r>
          </a:p>
        </p:txBody>
      </p:sp>
      <p:pic>
        <p:nvPicPr>
          <p:cNvPr id="8" name="Picture 7">
            <a:extLst>
              <a:ext uri="{FF2B5EF4-FFF2-40B4-BE49-F238E27FC236}">
                <a16:creationId xmlns:a16="http://schemas.microsoft.com/office/drawing/2014/main" id="{85E1A9C4-6CB5-2EB2-C1E2-700B8533A2BB}"/>
              </a:ext>
            </a:extLst>
          </p:cNvPr>
          <p:cNvPicPr>
            <a:picLocks noChangeAspect="1"/>
          </p:cNvPicPr>
          <p:nvPr/>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7807295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0EFE35-5C2D-4EEC-93CA-7B3D4088735C}">
  <ds:schemaRefs>
    <ds:schemaRef ds:uri="http://schemas.microsoft.com/sharepoint/v3/contenttype/forms"/>
  </ds:schemaRefs>
</ds:datastoreItem>
</file>

<file path=customXml/itemProps2.xml><?xml version="1.0" encoding="utf-8"?>
<ds:datastoreItem xmlns:ds="http://schemas.openxmlformats.org/officeDocument/2006/customXml" ds:itemID="{6251B918-0091-4E96-9E28-42B87D9557A7}">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33878E47-D7B4-44CA-8507-24783F79A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17431</TotalTime>
  <Words>1739</Words>
  <Application>Microsoft Office PowerPoint</Application>
  <PresentationFormat>Widescreen</PresentationFormat>
  <Paragraphs>193</Paragraphs>
  <Slides>57</Slides>
  <Notes>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Arial</vt:lpstr>
      <vt:lpstr>Calibri</vt:lpstr>
      <vt:lpstr>Century Gothic</vt:lpstr>
      <vt:lpstr>Decotura ICG</vt:lpstr>
      <vt:lpstr>Franklin Gothic Medium</vt:lpstr>
      <vt:lpstr>garamond-premier-pro</vt:lpstr>
      <vt:lpstr>Proxima Nova</vt:lpstr>
      <vt:lpstr>proxima-nova</vt:lpstr>
      <vt:lpstr>Wingdings</vt:lpstr>
      <vt:lpstr>Wingdings 3</vt:lpstr>
      <vt:lpstr>JuxtaposeVTI</vt:lpstr>
      <vt:lpstr>26th Annual Conference</vt:lpstr>
      <vt:lpstr>Fraud in HR How to Spot it &amp; Stop it</vt:lpstr>
      <vt:lpstr>AGENDA</vt:lpstr>
      <vt:lpstr>WHAT is fraud, Anyway?</vt:lpstr>
      <vt:lpstr>WHO commits fraud and why are they doing it?</vt:lpstr>
      <vt:lpstr>Why do People Commit Fraud?</vt:lpstr>
      <vt:lpstr>Why do People Commit Fraud?</vt:lpstr>
      <vt:lpstr>PowerPoint Presentation</vt:lpstr>
      <vt:lpstr>“When the trust violators were asked to explain why they refrained from violation of other positions of trust they might have held at previous times, or why they had not violated the subject position at an earlier time, those who had an opinion expressed the equivalent of one or more of the following quotations: (a) ‘There was no need for it like there was this time.’ (b) ‘The idea never entered my head.’ (c) ‘I thought it was dishonest then, but this time it did not seem dishonest at first.”</vt:lpstr>
      <vt:lpstr>WHAT is fraud?</vt:lpstr>
      <vt:lpstr>Categories of Fraud</vt:lpstr>
      <vt:lpstr>PowerPoint Presentation</vt:lpstr>
      <vt:lpstr>Fraud in HR</vt:lpstr>
      <vt:lpstr>FRAUD IN HR CONTINUED…</vt:lpstr>
      <vt:lpstr>WHERE are we seeing  fraud in 2022?</vt:lpstr>
      <vt:lpstr>ACFE Report to the Nations</vt:lpstr>
      <vt:lpstr>ACFE  Report to the Nations</vt:lpstr>
      <vt:lpstr>PowerPoint Presentation</vt:lpstr>
      <vt:lpstr>PowerPoint Presentation</vt:lpstr>
      <vt:lpstr>PowerPoint Presentation</vt:lpstr>
      <vt:lpstr>ACFE  Report to the Nations</vt:lpstr>
      <vt:lpstr>PowerPoint Presentation</vt:lpstr>
      <vt:lpstr>PowerPoint Presentation</vt:lpstr>
      <vt:lpstr>ACFE  Report to the Nations</vt:lpstr>
      <vt:lpstr>PowerPoint Presentation</vt:lpstr>
      <vt:lpstr>PowerPoint Presentation</vt:lpstr>
      <vt:lpstr>ACFE  Report to the Nations</vt:lpstr>
      <vt:lpstr>ACFE  Report to the Nations</vt:lpstr>
      <vt:lpstr>ACFE  Report to the Nations</vt:lpstr>
      <vt:lpstr>ACFE  Report to the 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Fraud Risk Assessment</vt:lpstr>
      <vt:lpstr>Fraud Risk Assessment</vt:lpstr>
      <vt:lpstr>PowerPoint Presentation</vt:lpstr>
      <vt:lpstr>PowerPoint Presentation</vt:lpstr>
      <vt:lpstr>Questions to ask …</vt:lpstr>
      <vt:lpstr>PowerPoint Presentation</vt:lpstr>
      <vt:lpstr>HOW do we stop the fraud?</vt:lpstr>
      <vt:lpstr>HOW do we stop the fraud?</vt:lpstr>
      <vt:lpstr>HOW do we stop the fraud?</vt:lpstr>
      <vt:lpstr>HOW do we stop the fraud?</vt:lpstr>
      <vt:lpstr>HOW do we stop the fraud?</vt:lpstr>
      <vt:lpstr>HOW do we stop the fraud?</vt:lpstr>
      <vt:lpstr>HOW do we stop the fraud?</vt:lpstr>
      <vt:lpstr>HOW do we stop the fraud?</vt:lpstr>
      <vt:lpstr>HOW do we stop the fraud?</vt:lpstr>
      <vt:lpstr>WHEN fraud is discovered what do we do?</vt:lpstr>
      <vt:lpstr>When fraud is discovered …what do we do?</vt:lpstr>
      <vt:lpstr>When fraud is discovered …what do we do?</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Fernandez</dc:creator>
  <cp:lastModifiedBy>janet borland</cp:lastModifiedBy>
  <cp:revision>22</cp:revision>
  <dcterms:created xsi:type="dcterms:W3CDTF">2022-03-04T01:08:52Z</dcterms:created>
  <dcterms:modified xsi:type="dcterms:W3CDTF">2022-08-08T14:54:18Z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