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95562" y="1488710"/>
            <a:ext cx="485457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" y="6015228"/>
            <a:ext cx="717803" cy="6522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2847" y="3355847"/>
            <a:ext cx="146303" cy="1463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1511" y="1134329"/>
            <a:ext cx="6059332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4564" y="1359932"/>
            <a:ext cx="9262745" cy="343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20" Type="http://schemas.openxmlformats.org/officeDocument/2006/relationships/image" Target="../media/image31.png"/><Relationship Id="rId21" Type="http://schemas.openxmlformats.org/officeDocument/2006/relationships/image" Target="../media/image3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2.pn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0" Type="http://schemas.openxmlformats.org/officeDocument/2006/relationships/image" Target="../media/image40.jp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g"/><Relationship Id="rId3" Type="http://schemas.openxmlformats.org/officeDocument/2006/relationships/image" Target="../media/image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/>
              <a:t>26</a:t>
            </a:r>
            <a:r>
              <a:rPr dirty="0" baseline="25462" sz="3600"/>
              <a:t>th</a:t>
            </a:r>
            <a:r>
              <a:rPr dirty="0" baseline="25462" sz="3600" spc="165"/>
              <a:t> </a:t>
            </a:r>
            <a:r>
              <a:rPr dirty="0" sz="3600"/>
              <a:t>Annual</a:t>
            </a:r>
            <a:r>
              <a:rPr dirty="0" sz="3600" spc="-30"/>
              <a:t> </a:t>
            </a:r>
            <a:r>
              <a:rPr dirty="0" sz="3600" spc="-10"/>
              <a:t>Conference</a:t>
            </a:r>
            <a:endParaRPr sz="36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70104"/>
            <a:ext cx="10575290" cy="6788150"/>
            <a:chOff x="0" y="70104"/>
            <a:chExt cx="10575290" cy="6788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6835" y="70104"/>
              <a:ext cx="4648199" cy="155242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17691"/>
              <a:ext cx="4764023" cy="94030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1704" y="6061859"/>
            <a:ext cx="43630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FFFFFF"/>
                </a:solidFill>
                <a:latin typeface="Arial"/>
                <a:cs typeface="Arial"/>
              </a:rPr>
              <a:t>San</a:t>
            </a:r>
            <a:r>
              <a:rPr dirty="0" sz="4000" spc="-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Antonio,</a:t>
            </a:r>
            <a:r>
              <a:rPr dirty="0" sz="40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45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9026652" y="6106667"/>
            <a:ext cx="3165475" cy="751840"/>
            <a:chOff x="9026652" y="6106667"/>
            <a:chExt cx="3165475" cy="75184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6652" y="6106667"/>
              <a:ext cx="2706623" cy="7513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63883" y="6106667"/>
              <a:ext cx="588251" cy="75133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82755" y="6106667"/>
              <a:ext cx="809244" cy="75133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9242032" y="6205808"/>
            <a:ext cx="27781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26-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340864" y="1879092"/>
            <a:ext cx="7564120" cy="3435350"/>
            <a:chOff x="2340864" y="1879092"/>
            <a:chExt cx="7564120" cy="34353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0864" y="1879092"/>
              <a:ext cx="7563611" cy="221589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5184" y="3098292"/>
              <a:ext cx="7014971" cy="221589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8219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dirty="0"/>
              <a:t>FRIENDSHIP</a:t>
            </a:r>
            <a:r>
              <a:rPr dirty="0" spc="-5"/>
              <a:t> </a:t>
            </a:r>
            <a:r>
              <a:rPr dirty="0" spc="-25"/>
              <a:t>IS </a:t>
            </a:r>
            <a:r>
              <a:rPr dirty="0" spc="-10"/>
              <a:t>MENTORSHIP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9983" y="2371344"/>
            <a:ext cx="6405371" cy="22158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90663" rIns="0" bIns="0" rtlCol="0" vert="horz">
            <a:spAutoFit/>
          </a:bodyPr>
          <a:lstStyle/>
          <a:p>
            <a:pPr marL="591185">
              <a:lnSpc>
                <a:spcPct val="100000"/>
              </a:lnSpc>
              <a:spcBef>
                <a:spcPts val="105"/>
              </a:spcBef>
            </a:pPr>
            <a:r>
              <a:rPr dirty="0"/>
              <a:t>STORY</a:t>
            </a:r>
            <a:r>
              <a:rPr dirty="0" spc="-445"/>
              <a:t> </a:t>
            </a:r>
            <a:r>
              <a:rPr dirty="0" spc="-20"/>
              <a:t>TIME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90800" y="894588"/>
            <a:ext cx="7320280" cy="4654550"/>
            <a:chOff x="2590800" y="894588"/>
            <a:chExt cx="7320280" cy="46545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894588"/>
              <a:ext cx="7319771" cy="221589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9608" y="2113788"/>
              <a:ext cx="6582155" cy="221589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4844" y="3332988"/>
              <a:ext cx="5091683" cy="221589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261620" marR="50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INTENTIONAL FRIENDSHIP </a:t>
            </a:r>
            <a:r>
              <a:rPr dirty="0" spc="75"/>
              <a:t>C</a:t>
            </a:r>
            <a:r>
              <a:rPr dirty="0" spc="65"/>
              <a:t>U</a:t>
            </a:r>
            <a:r>
              <a:rPr dirty="0" spc="-515"/>
              <a:t>L</a:t>
            </a:r>
            <a:r>
              <a:rPr dirty="0" spc="70"/>
              <a:t>T</a:t>
            </a:r>
            <a:r>
              <a:rPr dirty="0" spc="65"/>
              <a:t>U</a:t>
            </a:r>
            <a:r>
              <a:rPr dirty="0" spc="80"/>
              <a:t>R</a:t>
            </a:r>
            <a:r>
              <a:rPr dirty="0" spc="75"/>
              <a:t>E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" y="6015228"/>
            <a:ext cx="717803" cy="6522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7644" y="2328672"/>
            <a:ext cx="5753099" cy="22158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7990" rIns="0" bIns="0" rtlCol="0" vert="horz">
            <a:spAutoFit/>
          </a:bodyPr>
          <a:lstStyle/>
          <a:p>
            <a:pPr marL="91821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ELEMENTS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" y="6015228"/>
            <a:ext cx="717803" cy="6522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640" y="486072"/>
            <a:ext cx="26314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0">
                <a:latin typeface="Calibri"/>
                <a:cs typeface="Calibri"/>
              </a:rPr>
              <a:t>Ask</a:t>
            </a:r>
            <a:r>
              <a:rPr dirty="0" sz="4000" spc="-75" b="0">
                <a:latin typeface="Calibri"/>
                <a:cs typeface="Calibri"/>
              </a:rPr>
              <a:t> </a:t>
            </a:r>
            <a:r>
              <a:rPr dirty="0" sz="4000" spc="-40" b="0">
                <a:latin typeface="Calibri"/>
                <a:cs typeface="Calibri"/>
              </a:rPr>
              <a:t>Yourself: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Do</a:t>
            </a:r>
            <a:r>
              <a:rPr dirty="0" spc="-85"/>
              <a:t> </a:t>
            </a:r>
            <a:r>
              <a:rPr dirty="0" spc="-10"/>
              <a:t>employees</a:t>
            </a:r>
            <a:r>
              <a:rPr dirty="0" spc="-85"/>
              <a:t> </a:t>
            </a:r>
            <a:r>
              <a:rPr dirty="0"/>
              <a:t>have</a:t>
            </a:r>
            <a:r>
              <a:rPr dirty="0" spc="-95"/>
              <a:t> </a:t>
            </a:r>
            <a:r>
              <a:rPr dirty="0" spc="-10"/>
              <a:t>time?</a:t>
            </a:r>
          </a:p>
          <a:p>
            <a:pPr>
              <a:lnSpc>
                <a:spcPct val="100000"/>
              </a:lnSpc>
            </a:pPr>
            <a:endParaRPr sz="2750"/>
          </a:p>
          <a:p>
            <a:pPr marL="12700">
              <a:lnSpc>
                <a:spcPct val="100000"/>
              </a:lnSpc>
            </a:pPr>
            <a:r>
              <a:rPr dirty="0"/>
              <a:t>Are</a:t>
            </a:r>
            <a:r>
              <a:rPr dirty="0" spc="-125"/>
              <a:t> </a:t>
            </a:r>
            <a:r>
              <a:rPr dirty="0"/>
              <a:t>there</a:t>
            </a:r>
            <a:r>
              <a:rPr dirty="0" spc="-105"/>
              <a:t> </a:t>
            </a:r>
            <a:r>
              <a:rPr dirty="0" spc="-10"/>
              <a:t>curated</a:t>
            </a:r>
            <a:r>
              <a:rPr dirty="0" spc="-120"/>
              <a:t> </a:t>
            </a:r>
            <a:r>
              <a:rPr dirty="0"/>
              <a:t>opportunities</a:t>
            </a:r>
            <a:r>
              <a:rPr dirty="0" spc="-70"/>
              <a:t> </a:t>
            </a:r>
            <a:r>
              <a:rPr dirty="0"/>
              <a:t>for</a:t>
            </a:r>
            <a:r>
              <a:rPr dirty="0" spc="-125"/>
              <a:t> </a:t>
            </a:r>
            <a:r>
              <a:rPr dirty="0"/>
              <a:t>friendships</a:t>
            </a:r>
            <a:r>
              <a:rPr dirty="0" spc="-75"/>
              <a:t> </a:t>
            </a:r>
            <a:r>
              <a:rPr dirty="0"/>
              <a:t>to</a:t>
            </a:r>
            <a:r>
              <a:rPr dirty="0" spc="-120"/>
              <a:t> </a:t>
            </a:r>
            <a:r>
              <a:rPr dirty="0" spc="-10"/>
              <a:t>form?</a:t>
            </a:r>
          </a:p>
          <a:p>
            <a:pPr>
              <a:lnSpc>
                <a:spcPct val="100000"/>
              </a:lnSpc>
            </a:pPr>
            <a:endParaRPr sz="275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Has</a:t>
            </a:r>
            <a:r>
              <a:rPr dirty="0" spc="-80"/>
              <a:t> </a:t>
            </a:r>
            <a:r>
              <a:rPr dirty="0" spc="-10"/>
              <a:t>leadership</a:t>
            </a:r>
            <a:r>
              <a:rPr dirty="0" spc="-60"/>
              <a:t> </a:t>
            </a:r>
            <a:r>
              <a:rPr dirty="0"/>
              <a:t>given</a:t>
            </a:r>
            <a:r>
              <a:rPr dirty="0" spc="-90"/>
              <a:t> </a:t>
            </a:r>
            <a:r>
              <a:rPr dirty="0"/>
              <a:t>permission</a:t>
            </a:r>
            <a:r>
              <a:rPr dirty="0" spc="-45"/>
              <a:t> </a:t>
            </a:r>
            <a:r>
              <a:rPr dirty="0"/>
              <a:t>for</a:t>
            </a:r>
            <a:r>
              <a:rPr dirty="0" spc="-90"/>
              <a:t> </a:t>
            </a:r>
            <a:r>
              <a:rPr dirty="0"/>
              <a:t>these</a:t>
            </a:r>
            <a:r>
              <a:rPr dirty="0" spc="-75"/>
              <a:t> </a:t>
            </a:r>
            <a:r>
              <a:rPr dirty="0"/>
              <a:t>types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85"/>
              <a:t> </a:t>
            </a:r>
            <a:r>
              <a:rPr dirty="0" spc="-10"/>
              <a:t>connections?</a:t>
            </a:r>
          </a:p>
          <a:p>
            <a:pPr>
              <a:lnSpc>
                <a:spcPct val="100000"/>
              </a:lnSpc>
            </a:pPr>
            <a:endParaRPr sz="2750"/>
          </a:p>
          <a:p>
            <a:pPr marL="12700" marR="179070">
              <a:lnSpc>
                <a:spcPct val="100000"/>
              </a:lnSpc>
            </a:pPr>
            <a:r>
              <a:rPr dirty="0"/>
              <a:t>Do</a:t>
            </a:r>
            <a:r>
              <a:rPr dirty="0" spc="-70"/>
              <a:t> </a:t>
            </a:r>
            <a:r>
              <a:rPr dirty="0"/>
              <a:t>people</a:t>
            </a:r>
            <a:r>
              <a:rPr dirty="0" spc="-65"/>
              <a:t> </a:t>
            </a:r>
            <a:r>
              <a:rPr dirty="0"/>
              <a:t>talk</a:t>
            </a:r>
            <a:r>
              <a:rPr dirty="0" spc="-85"/>
              <a:t> </a:t>
            </a:r>
            <a:r>
              <a:rPr dirty="0"/>
              <a:t>about</a:t>
            </a:r>
            <a:r>
              <a:rPr dirty="0" spc="-55"/>
              <a:t> </a:t>
            </a:r>
            <a:r>
              <a:rPr dirty="0"/>
              <a:t>their</a:t>
            </a:r>
            <a:r>
              <a:rPr dirty="0" spc="-75"/>
              <a:t> </a:t>
            </a:r>
            <a:r>
              <a:rPr dirty="0"/>
              <a:t>friendships</a:t>
            </a:r>
            <a:r>
              <a:rPr dirty="0" spc="-25"/>
              <a:t> </a:t>
            </a:r>
            <a:r>
              <a:rPr dirty="0"/>
              <a:t>at</a:t>
            </a:r>
            <a:r>
              <a:rPr dirty="0" spc="-90"/>
              <a:t> </a:t>
            </a:r>
            <a:r>
              <a:rPr dirty="0"/>
              <a:t>work,</a:t>
            </a:r>
            <a:r>
              <a:rPr dirty="0" spc="-70"/>
              <a:t> </a:t>
            </a:r>
            <a:r>
              <a:rPr dirty="0"/>
              <a:t>can</a:t>
            </a:r>
            <a:r>
              <a:rPr dirty="0" spc="-85"/>
              <a:t> </a:t>
            </a:r>
            <a:r>
              <a:rPr dirty="0"/>
              <a:t>you</a:t>
            </a:r>
            <a:r>
              <a:rPr dirty="0" spc="-65"/>
              <a:t> </a:t>
            </a:r>
            <a:r>
              <a:rPr dirty="0"/>
              <a:t>see</a:t>
            </a:r>
            <a:r>
              <a:rPr dirty="0" spc="-80"/>
              <a:t> </a:t>
            </a:r>
            <a:r>
              <a:rPr dirty="0" spc="-25"/>
              <a:t>the </a:t>
            </a:r>
            <a:r>
              <a:rPr dirty="0"/>
              <a:t>evidence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75"/>
              <a:t> </a:t>
            </a:r>
            <a:r>
              <a:rPr dirty="0"/>
              <a:t>these</a:t>
            </a:r>
            <a:r>
              <a:rPr dirty="0" spc="-65"/>
              <a:t> </a:t>
            </a:r>
            <a:r>
              <a:rPr dirty="0" spc="-10"/>
              <a:t>connections?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4192904"/>
          </a:xfrm>
          <a:custGeom>
            <a:avLst/>
            <a:gdLst/>
            <a:ahLst/>
            <a:cxnLst/>
            <a:rect l="l" t="t" r="r" b="b"/>
            <a:pathLst>
              <a:path w="12192000" h="4192904">
                <a:moveTo>
                  <a:pt x="0" y="4192778"/>
                </a:moveTo>
                <a:lnTo>
                  <a:pt x="12192000" y="4192778"/>
                </a:lnTo>
                <a:lnTo>
                  <a:pt x="12192000" y="0"/>
                </a:lnTo>
                <a:lnTo>
                  <a:pt x="0" y="0"/>
                </a:lnTo>
                <a:lnTo>
                  <a:pt x="0" y="4192778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4294378"/>
            <a:ext cx="12192000" cy="2564130"/>
          </a:xfrm>
          <a:custGeom>
            <a:avLst/>
            <a:gdLst/>
            <a:ahLst/>
            <a:cxnLst/>
            <a:rect l="l" t="t" r="r" b="b"/>
            <a:pathLst>
              <a:path w="12192000" h="2564129">
                <a:moveTo>
                  <a:pt x="0" y="2563622"/>
                </a:moveTo>
                <a:lnTo>
                  <a:pt x="12192000" y="2563622"/>
                </a:lnTo>
                <a:lnTo>
                  <a:pt x="12192000" y="0"/>
                </a:lnTo>
                <a:lnTo>
                  <a:pt x="0" y="0"/>
                </a:lnTo>
                <a:lnTo>
                  <a:pt x="0" y="256362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495044" y="4567428"/>
            <a:ext cx="9883140" cy="2075814"/>
            <a:chOff x="1495044" y="4567428"/>
            <a:chExt cx="9883140" cy="2075814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5044" y="4567428"/>
              <a:ext cx="8182355" cy="134111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5044" y="5301996"/>
              <a:ext cx="9883139" cy="134111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858378" y="4710196"/>
            <a:ext cx="9113520" cy="1491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HAVING</a:t>
            </a:r>
            <a:r>
              <a:rPr dirty="0" sz="4800" spc="-1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8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FRIEND</a:t>
            </a:r>
            <a:r>
              <a:rPr dirty="0" sz="4800" spc="-1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105" b="1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4800" spc="-10" b="1">
                <a:solidFill>
                  <a:srgbClr val="FFFFFF"/>
                </a:solidFill>
                <a:latin typeface="Calibri"/>
                <a:cs typeface="Calibri"/>
              </a:rPr>
              <a:t>WORK: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4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dirty="0" sz="4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4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HAPPIER</a:t>
            </a:r>
            <a:r>
              <a:rPr dirty="0" sz="4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10" b="1">
                <a:solidFill>
                  <a:srgbClr val="FFFFFF"/>
                </a:solidFill>
                <a:latin typeface="Calibri"/>
                <a:cs typeface="Calibri"/>
              </a:rPr>
              <a:t>WORKPLACE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0"/>
            <a:ext cx="12193270" cy="4294505"/>
            <a:chOff x="0" y="0"/>
            <a:chExt cx="12193270" cy="42945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1720" y="0"/>
              <a:ext cx="6038087" cy="42409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6036563" cy="424281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096761" y="761"/>
              <a:ext cx="0" cy="4243070"/>
            </a:xfrm>
            <a:custGeom>
              <a:avLst/>
              <a:gdLst/>
              <a:ahLst/>
              <a:cxnLst/>
              <a:rect l="l" t="t" r="r" b="b"/>
              <a:pathLst>
                <a:path w="0" h="4243070">
                  <a:moveTo>
                    <a:pt x="0" y="0"/>
                  </a:moveTo>
                  <a:lnTo>
                    <a:pt x="0" y="4242816"/>
                  </a:lnTo>
                </a:path>
              </a:pathLst>
            </a:custGeom>
            <a:ln w="101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61" y="4243578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01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487" y="5023104"/>
            <a:ext cx="1304543" cy="11841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270747" y="1975104"/>
            <a:ext cx="3716020" cy="4883150"/>
            <a:chOff x="8270747" y="1975104"/>
            <a:chExt cx="3716020" cy="4883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0747" y="4780788"/>
              <a:ext cx="3715511" cy="207721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5987" y="1975104"/>
              <a:ext cx="3685032" cy="28163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0747" y="4780788"/>
              <a:ext cx="3715511" cy="207721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85987" y="1975104"/>
              <a:ext cx="3685032" cy="2816353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4291584" y="1975104"/>
            <a:ext cx="3716020" cy="4883150"/>
            <a:chOff x="4291584" y="1975104"/>
            <a:chExt cx="3716020" cy="488315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1584" y="4780788"/>
              <a:ext cx="3715499" cy="207721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6824" y="1975104"/>
              <a:ext cx="3685031" cy="2816353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307847" y="1975104"/>
            <a:ext cx="3718560" cy="4883150"/>
            <a:chOff x="307847" y="1975104"/>
            <a:chExt cx="3718560" cy="488315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847" y="4780788"/>
              <a:ext cx="3718559" cy="207721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087" y="1975104"/>
              <a:ext cx="3688079" cy="2816352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4291584" y="1975104"/>
            <a:ext cx="3716020" cy="4883150"/>
            <a:chOff x="4291584" y="1975104"/>
            <a:chExt cx="3716020" cy="488315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1584" y="4780788"/>
              <a:ext cx="3715499" cy="207721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06824" y="1975104"/>
              <a:ext cx="3685031" cy="2816353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249936" y="1975104"/>
            <a:ext cx="3776979" cy="4883150"/>
            <a:chOff x="249936" y="1975104"/>
            <a:chExt cx="3776979" cy="4883150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7847" y="4780788"/>
              <a:ext cx="3718559" cy="207721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3088" y="1975104"/>
              <a:ext cx="3688079" cy="281635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9936" y="6015227"/>
              <a:ext cx="717803" cy="652259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105156"/>
            <a:ext cx="7557515" cy="1670303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24318" y="284633"/>
            <a:ext cx="6630034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/>
              <a:t>What</a:t>
            </a:r>
            <a:r>
              <a:rPr dirty="0" sz="6000" spc="-35"/>
              <a:t> </a:t>
            </a:r>
            <a:r>
              <a:rPr dirty="0" sz="6000"/>
              <a:t>we</a:t>
            </a:r>
            <a:r>
              <a:rPr dirty="0" sz="6000" spc="-35"/>
              <a:t> </a:t>
            </a:r>
            <a:r>
              <a:rPr dirty="0" sz="6000"/>
              <a:t>will</a:t>
            </a:r>
            <a:r>
              <a:rPr dirty="0" sz="6000" spc="-35"/>
              <a:t> </a:t>
            </a:r>
            <a:r>
              <a:rPr dirty="0" sz="6000" spc="-10"/>
              <a:t>share…</a:t>
            </a:r>
            <a:endParaRPr sz="6000"/>
          </a:p>
        </p:txBody>
      </p:sp>
      <p:grpSp>
        <p:nvGrpSpPr>
          <p:cNvPr id="22" name="object 22" descr=""/>
          <p:cNvGrpSpPr/>
          <p:nvPr/>
        </p:nvGrpSpPr>
        <p:grpSpPr>
          <a:xfrm>
            <a:off x="4671059" y="4968252"/>
            <a:ext cx="3093720" cy="1557655"/>
            <a:chOff x="4671059" y="4968252"/>
            <a:chExt cx="3093720" cy="1557655"/>
          </a:xfrm>
        </p:grpSpPr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71059" y="4968252"/>
              <a:ext cx="3093707" cy="100887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60975" y="5516892"/>
              <a:ext cx="2810255" cy="1008875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4940530" y="5072088"/>
            <a:ext cx="241871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Friendship </a:t>
            </a:r>
            <a:r>
              <a:rPr dirty="0" sz="3600" spc="-25" b="1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3600" spc="-10" b="1">
                <a:solidFill>
                  <a:srgbClr val="FFFFFF"/>
                </a:solidFill>
                <a:latin typeface="Calibri"/>
                <a:cs typeface="Calibri"/>
              </a:rPr>
              <a:t>Mentorship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591312" y="4968240"/>
            <a:ext cx="3388360" cy="1557655"/>
            <a:chOff x="591312" y="4968240"/>
            <a:chExt cx="3388360" cy="1557655"/>
          </a:xfrm>
        </p:grpSpPr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1312" y="4968240"/>
              <a:ext cx="3387851" cy="100888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2000" y="5516880"/>
              <a:ext cx="2942843" cy="1008887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861996" y="5072088"/>
            <a:ext cx="271145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Retention</a:t>
            </a:r>
            <a:r>
              <a:rPr dirty="0" sz="3600" spc="-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25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3600" spc="-10" b="1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7978140" y="4968252"/>
            <a:ext cx="4189729" cy="1557655"/>
            <a:chOff x="7978140" y="4968252"/>
            <a:chExt cx="4189729" cy="1557655"/>
          </a:xfrm>
        </p:grpSpPr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79180" y="4968252"/>
              <a:ext cx="2791967" cy="100887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78140" y="5516879"/>
              <a:ext cx="4189475" cy="1008887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8247736" y="5072088"/>
            <a:ext cx="3516629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0104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solidFill>
                  <a:srgbClr val="FFFFFF"/>
                </a:solidFill>
                <a:latin typeface="Calibri"/>
                <a:cs typeface="Calibri"/>
              </a:rPr>
              <a:t>Intentional 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Friendship</a:t>
            </a:r>
            <a:r>
              <a:rPr dirty="0" sz="3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3489960" cy="6858000"/>
            <a:chOff x="0" y="0"/>
            <a:chExt cx="34899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0"/>
              <a:ext cx="1888235" cy="40355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77567" cy="36118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7580" y="4000500"/>
              <a:ext cx="1612379" cy="2857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485388"/>
              <a:ext cx="1877567" cy="337261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936" y="6015228"/>
              <a:ext cx="717803" cy="652259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8694419" y="0"/>
            <a:ext cx="3497579" cy="6855459"/>
            <a:chOff x="8694419" y="0"/>
            <a:chExt cx="3497579" cy="6855459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3564" y="0"/>
              <a:ext cx="1997950" cy="35346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94419" y="3497579"/>
              <a:ext cx="1703830" cy="33527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92739" y="0"/>
              <a:ext cx="1699259" cy="32872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4035" y="3287267"/>
              <a:ext cx="1997963" cy="35676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8950" y="2072274"/>
              <a:ext cx="1203930" cy="130822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61749" y="2822689"/>
            <a:ext cx="1315929" cy="130962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989832" y="5611190"/>
            <a:ext cx="1526106" cy="121852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86911" y="0"/>
            <a:ext cx="521817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8855" y="1263396"/>
            <a:ext cx="6167627" cy="22158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9440" y="1503662"/>
            <a:ext cx="4892675" cy="12452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RETENTION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2415539" y="2482595"/>
            <a:ext cx="7416165" cy="3435350"/>
            <a:chOff x="2415539" y="2482595"/>
            <a:chExt cx="7416165" cy="343535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4544" y="2482595"/>
              <a:ext cx="2247899" cy="221589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5539" y="3701795"/>
              <a:ext cx="7415783" cy="221589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026123" y="2722862"/>
            <a:ext cx="6139815" cy="2464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698750">
              <a:lnSpc>
                <a:spcPct val="100000"/>
              </a:lnSpc>
              <a:spcBef>
                <a:spcPts val="105"/>
              </a:spcBef>
            </a:pPr>
            <a:r>
              <a:rPr dirty="0" sz="8000" spc="-50" b="1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8000" spc="-20" b="1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endParaRPr sz="8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" y="6015228"/>
            <a:ext cx="717803" cy="6522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099175"/>
          </a:xfrm>
          <a:custGeom>
            <a:avLst/>
            <a:gdLst/>
            <a:ahLst/>
            <a:cxnLst/>
            <a:rect l="l" t="t" r="r" b="b"/>
            <a:pathLst>
              <a:path w="12192000" h="6099175">
                <a:moveTo>
                  <a:pt x="0" y="6099048"/>
                </a:moveTo>
                <a:lnTo>
                  <a:pt x="12192000" y="6099048"/>
                </a:lnTo>
                <a:lnTo>
                  <a:pt x="12192000" y="0"/>
                </a:lnTo>
                <a:lnTo>
                  <a:pt x="0" y="0"/>
                </a:lnTo>
                <a:lnTo>
                  <a:pt x="0" y="6099048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2321052"/>
            <a:ext cx="12192000" cy="4537075"/>
            <a:chOff x="0" y="2321052"/>
            <a:chExt cx="12192000" cy="4537075"/>
          </a:xfrm>
        </p:grpSpPr>
        <p:sp>
          <p:nvSpPr>
            <p:cNvPr id="4" name="object 4" descr=""/>
            <p:cNvSpPr/>
            <p:nvPr/>
          </p:nvSpPr>
          <p:spPr>
            <a:xfrm>
              <a:off x="0" y="6099047"/>
              <a:ext cx="12192000" cy="759460"/>
            </a:xfrm>
            <a:custGeom>
              <a:avLst/>
              <a:gdLst/>
              <a:ahLst/>
              <a:cxnLst/>
              <a:rect l="l" t="t" r="r" b="b"/>
              <a:pathLst>
                <a:path w="12192000" h="759459">
                  <a:moveTo>
                    <a:pt x="12192000" y="0"/>
                  </a:moveTo>
                  <a:lnTo>
                    <a:pt x="0" y="0"/>
                  </a:lnTo>
                  <a:lnTo>
                    <a:pt x="0" y="758951"/>
                  </a:lnTo>
                  <a:lnTo>
                    <a:pt x="12192000" y="7589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F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21052"/>
              <a:ext cx="12191998" cy="391361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6" y="6015228"/>
              <a:ext cx="717803" cy="6522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95393" y="518666"/>
            <a:ext cx="920178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Recent</a:t>
            </a:r>
            <a:r>
              <a:rPr dirty="0" sz="2400" spc="-50"/>
              <a:t> </a:t>
            </a:r>
            <a:r>
              <a:rPr dirty="0" sz="2400"/>
              <a:t>Gallup</a:t>
            </a:r>
            <a:r>
              <a:rPr dirty="0" sz="2400" spc="-40"/>
              <a:t> </a:t>
            </a:r>
            <a:r>
              <a:rPr dirty="0" sz="2400"/>
              <a:t>data</a:t>
            </a:r>
            <a:r>
              <a:rPr dirty="0" sz="2400" spc="-20"/>
              <a:t> </a:t>
            </a:r>
            <a:r>
              <a:rPr dirty="0" sz="2400"/>
              <a:t>show</a:t>
            </a:r>
            <a:r>
              <a:rPr dirty="0" sz="2400" spc="-40"/>
              <a:t> </a:t>
            </a:r>
            <a:r>
              <a:rPr dirty="0" sz="2400"/>
              <a:t>that</a:t>
            </a:r>
            <a:r>
              <a:rPr dirty="0" sz="2400" spc="-15"/>
              <a:t> </a:t>
            </a:r>
            <a:r>
              <a:rPr dirty="0" sz="2400"/>
              <a:t>having</a:t>
            </a:r>
            <a:r>
              <a:rPr dirty="0" sz="2400" spc="-30"/>
              <a:t> </a:t>
            </a:r>
            <a:r>
              <a:rPr dirty="0" sz="2400"/>
              <a:t>a</a:t>
            </a:r>
            <a:r>
              <a:rPr dirty="0" sz="2400" spc="-30"/>
              <a:t> </a:t>
            </a:r>
            <a:r>
              <a:rPr dirty="0" sz="2400"/>
              <a:t>"best</a:t>
            </a:r>
            <a:r>
              <a:rPr dirty="0" sz="2400" spc="-35"/>
              <a:t> </a:t>
            </a:r>
            <a:r>
              <a:rPr dirty="0" sz="2400"/>
              <a:t>friend"</a:t>
            </a:r>
            <a:r>
              <a:rPr dirty="0" sz="2400" spc="-20"/>
              <a:t> </a:t>
            </a:r>
            <a:r>
              <a:rPr dirty="0" sz="2400"/>
              <a:t>at</a:t>
            </a:r>
            <a:r>
              <a:rPr dirty="0" sz="2400" spc="-40"/>
              <a:t> </a:t>
            </a:r>
            <a:r>
              <a:rPr dirty="0" sz="2400"/>
              <a:t>work</a:t>
            </a:r>
            <a:r>
              <a:rPr dirty="0" sz="2400" spc="-45"/>
              <a:t> </a:t>
            </a:r>
            <a:r>
              <a:rPr dirty="0" sz="2400"/>
              <a:t>has</a:t>
            </a:r>
            <a:r>
              <a:rPr dirty="0" sz="2400" spc="-15"/>
              <a:t> </a:t>
            </a:r>
            <a:r>
              <a:rPr dirty="0" sz="2400" spc="-10"/>
              <a:t>become </a:t>
            </a:r>
            <a:r>
              <a:rPr dirty="0" sz="2400"/>
              <a:t>more</a:t>
            </a:r>
            <a:r>
              <a:rPr dirty="0" sz="2400" spc="-65"/>
              <a:t> </a:t>
            </a:r>
            <a:r>
              <a:rPr dirty="0" sz="2400"/>
              <a:t>important</a:t>
            </a:r>
            <a:r>
              <a:rPr dirty="0" sz="2400" spc="-20"/>
              <a:t> </a:t>
            </a:r>
            <a:r>
              <a:rPr dirty="0" sz="2400"/>
              <a:t>since</a:t>
            </a:r>
            <a:r>
              <a:rPr dirty="0" sz="2400" spc="-25"/>
              <a:t> </a:t>
            </a:r>
            <a:r>
              <a:rPr dirty="0" sz="2400"/>
              <a:t>the</a:t>
            </a:r>
            <a:r>
              <a:rPr dirty="0" sz="2400" spc="-30"/>
              <a:t> </a:t>
            </a:r>
            <a:r>
              <a:rPr dirty="0" sz="2400"/>
              <a:t>start</a:t>
            </a:r>
            <a:r>
              <a:rPr dirty="0" sz="2400" spc="-10"/>
              <a:t> </a:t>
            </a:r>
            <a:r>
              <a:rPr dirty="0" sz="2400"/>
              <a:t>of</a:t>
            </a:r>
            <a:r>
              <a:rPr dirty="0" sz="2400" spc="-45"/>
              <a:t> </a:t>
            </a:r>
            <a:r>
              <a:rPr dirty="0" sz="2400"/>
              <a:t>the</a:t>
            </a:r>
            <a:r>
              <a:rPr dirty="0" sz="2400" spc="-20"/>
              <a:t> </a:t>
            </a:r>
            <a:r>
              <a:rPr dirty="0" sz="2400"/>
              <a:t>pandemic,</a:t>
            </a:r>
            <a:r>
              <a:rPr dirty="0" sz="2400" spc="-25"/>
              <a:t> </a:t>
            </a:r>
            <a:r>
              <a:rPr dirty="0" sz="2400"/>
              <a:t>even</a:t>
            </a:r>
            <a:r>
              <a:rPr dirty="0" sz="2400" spc="-35"/>
              <a:t> </a:t>
            </a:r>
            <a:r>
              <a:rPr dirty="0" sz="2400"/>
              <a:t>considering</a:t>
            </a:r>
            <a:r>
              <a:rPr dirty="0" sz="2400" spc="-40"/>
              <a:t> </a:t>
            </a:r>
            <a:r>
              <a:rPr dirty="0" sz="2400" spc="-25"/>
              <a:t>the </a:t>
            </a:r>
            <a:r>
              <a:rPr dirty="0" sz="2400"/>
              <a:t>dramatic</a:t>
            </a:r>
            <a:r>
              <a:rPr dirty="0" sz="2400" spc="-70"/>
              <a:t> </a:t>
            </a:r>
            <a:r>
              <a:rPr dirty="0" sz="2400"/>
              <a:t>increase</a:t>
            </a:r>
            <a:r>
              <a:rPr dirty="0" sz="2400" spc="-60"/>
              <a:t> </a:t>
            </a:r>
            <a:r>
              <a:rPr dirty="0" sz="2400"/>
              <a:t>in</a:t>
            </a:r>
            <a:r>
              <a:rPr dirty="0" sz="2400" spc="-55"/>
              <a:t> </a:t>
            </a:r>
            <a:r>
              <a:rPr dirty="0" sz="2400"/>
              <a:t>remote</a:t>
            </a:r>
            <a:r>
              <a:rPr dirty="0" sz="2400" spc="-60"/>
              <a:t> </a:t>
            </a:r>
            <a:r>
              <a:rPr dirty="0" sz="2400"/>
              <a:t>and</a:t>
            </a:r>
            <a:r>
              <a:rPr dirty="0" sz="2400" spc="-50"/>
              <a:t> </a:t>
            </a:r>
            <a:r>
              <a:rPr dirty="0" sz="2400"/>
              <a:t>hybrid</a:t>
            </a:r>
            <a:r>
              <a:rPr dirty="0" sz="2400" spc="-40"/>
              <a:t> </a:t>
            </a:r>
            <a:r>
              <a:rPr dirty="0" sz="2400" spc="-10"/>
              <a:t>work.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F1E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190500"/>
            <a:ext cx="12192000" cy="6477000"/>
            <a:chOff x="0" y="190500"/>
            <a:chExt cx="12192000" cy="6477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0500"/>
              <a:ext cx="12192000" cy="429615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46832"/>
              <a:ext cx="12192000" cy="349451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6015228"/>
              <a:ext cx="717803" cy="65225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763" y="5823203"/>
            <a:ext cx="719327" cy="6537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7477" y="1495056"/>
            <a:ext cx="871194" cy="78434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015579" y="2820275"/>
            <a:ext cx="166941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Creates</a:t>
            </a:r>
            <a:r>
              <a:rPr dirty="0" sz="24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Trust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90093" y="5368707"/>
            <a:ext cx="25444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Inclusion/Belonging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8991" y="4209702"/>
            <a:ext cx="883266" cy="830433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214680" y="1481432"/>
            <a:ext cx="711200" cy="810260"/>
            <a:chOff x="2214680" y="1481432"/>
            <a:chExt cx="711200" cy="81026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7838" y="1481432"/>
              <a:ext cx="150663" cy="15064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214680" y="1641493"/>
              <a:ext cx="711200" cy="650240"/>
            </a:xfrm>
            <a:custGeom>
              <a:avLst/>
              <a:gdLst/>
              <a:ahLst/>
              <a:cxnLst/>
              <a:rect l="l" t="t" r="r" b="b"/>
              <a:pathLst>
                <a:path w="711200" h="650239">
                  <a:moveTo>
                    <a:pt x="451991" y="649658"/>
                  </a:moveTo>
                  <a:lnTo>
                    <a:pt x="450108" y="649658"/>
                  </a:lnTo>
                  <a:lnTo>
                    <a:pt x="435659" y="645995"/>
                  </a:lnTo>
                  <a:lnTo>
                    <a:pt x="424212" y="637301"/>
                  </a:lnTo>
                  <a:lnTo>
                    <a:pt x="417003" y="624899"/>
                  </a:lnTo>
                  <a:lnTo>
                    <a:pt x="415267" y="610114"/>
                  </a:lnTo>
                  <a:lnTo>
                    <a:pt x="423741" y="420865"/>
                  </a:lnTo>
                  <a:lnTo>
                    <a:pt x="315452" y="320121"/>
                  </a:lnTo>
                  <a:lnTo>
                    <a:pt x="249536" y="441579"/>
                  </a:lnTo>
                  <a:lnTo>
                    <a:pt x="216579" y="461351"/>
                  </a:lnTo>
                  <a:lnTo>
                    <a:pt x="37665" y="461351"/>
                  </a:lnTo>
                  <a:lnTo>
                    <a:pt x="23040" y="458380"/>
                  </a:lnTo>
                  <a:lnTo>
                    <a:pt x="11064" y="450288"/>
                  </a:lnTo>
                  <a:lnTo>
                    <a:pt x="2972" y="438313"/>
                  </a:lnTo>
                  <a:lnTo>
                    <a:pt x="0" y="423690"/>
                  </a:lnTo>
                  <a:lnTo>
                    <a:pt x="2972" y="409067"/>
                  </a:lnTo>
                  <a:lnTo>
                    <a:pt x="11064" y="397092"/>
                  </a:lnTo>
                  <a:lnTo>
                    <a:pt x="23040" y="389000"/>
                  </a:lnTo>
                  <a:lnTo>
                    <a:pt x="37665" y="386029"/>
                  </a:lnTo>
                  <a:lnTo>
                    <a:pt x="193979" y="386029"/>
                  </a:lnTo>
                  <a:lnTo>
                    <a:pt x="360651" y="75322"/>
                  </a:lnTo>
                  <a:lnTo>
                    <a:pt x="305094" y="75322"/>
                  </a:lnTo>
                  <a:lnTo>
                    <a:pt x="254245" y="168534"/>
                  </a:lnTo>
                  <a:lnTo>
                    <a:pt x="248168" y="176787"/>
                  </a:lnTo>
                  <a:lnTo>
                    <a:pt x="240238" y="183010"/>
                  </a:lnTo>
                  <a:lnTo>
                    <a:pt x="231071" y="186938"/>
                  </a:lnTo>
                  <a:lnTo>
                    <a:pt x="221287" y="188306"/>
                  </a:lnTo>
                  <a:lnTo>
                    <a:pt x="215637" y="188306"/>
                  </a:lnTo>
                  <a:lnTo>
                    <a:pt x="185269" y="161355"/>
                  </a:lnTo>
                  <a:lnTo>
                    <a:pt x="183798" y="146923"/>
                  </a:lnTo>
                  <a:lnTo>
                    <a:pt x="188329" y="132756"/>
                  </a:lnTo>
                  <a:lnTo>
                    <a:pt x="249536" y="19772"/>
                  </a:lnTo>
                  <a:lnTo>
                    <a:pt x="282494" y="0"/>
                  </a:lnTo>
                  <a:lnTo>
                    <a:pt x="450108" y="0"/>
                  </a:lnTo>
                  <a:lnTo>
                    <a:pt x="456699" y="1883"/>
                  </a:lnTo>
                  <a:lnTo>
                    <a:pt x="462349" y="5649"/>
                  </a:lnTo>
                  <a:lnTo>
                    <a:pt x="607363" y="96978"/>
                  </a:lnTo>
                  <a:lnTo>
                    <a:pt x="640321" y="34836"/>
                  </a:lnTo>
                  <a:lnTo>
                    <a:pt x="649590" y="23067"/>
                  </a:lnTo>
                  <a:lnTo>
                    <a:pt x="662214" y="16241"/>
                  </a:lnTo>
                  <a:lnTo>
                    <a:pt x="676603" y="14711"/>
                  </a:lnTo>
                  <a:lnTo>
                    <a:pt x="691170" y="18830"/>
                  </a:lnTo>
                  <a:lnTo>
                    <a:pt x="702925" y="28628"/>
                  </a:lnTo>
                  <a:lnTo>
                    <a:pt x="709649" y="41427"/>
                  </a:lnTo>
                  <a:lnTo>
                    <a:pt x="710900" y="55638"/>
                  </a:lnTo>
                  <a:lnTo>
                    <a:pt x="706236" y="69673"/>
                  </a:lnTo>
                  <a:lnTo>
                    <a:pt x="654445" y="168534"/>
                  </a:lnTo>
                  <a:lnTo>
                    <a:pt x="623018" y="188615"/>
                  </a:lnTo>
                  <a:lnTo>
                    <a:pt x="615131" y="188189"/>
                  </a:lnTo>
                  <a:lnTo>
                    <a:pt x="607598" y="186173"/>
                  </a:lnTo>
                  <a:lnTo>
                    <a:pt x="600771" y="182657"/>
                  </a:lnTo>
                  <a:lnTo>
                    <a:pt x="491540" y="113925"/>
                  </a:lnTo>
                  <a:lnTo>
                    <a:pt x="395492" y="292817"/>
                  </a:lnTo>
                  <a:lnTo>
                    <a:pt x="486832" y="377555"/>
                  </a:lnTo>
                  <a:lnTo>
                    <a:pt x="499073" y="406742"/>
                  </a:lnTo>
                  <a:lnTo>
                    <a:pt x="489657" y="613880"/>
                  </a:lnTo>
                  <a:lnTo>
                    <a:pt x="486155" y="627812"/>
                  </a:lnTo>
                  <a:lnTo>
                    <a:pt x="477886" y="639184"/>
                  </a:lnTo>
                  <a:lnTo>
                    <a:pt x="466086" y="646848"/>
                  </a:lnTo>
                  <a:lnTo>
                    <a:pt x="451991" y="649658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439752" y="2450942"/>
            <a:ext cx="246824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Fuels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Performance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Desire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892822" y="1594463"/>
            <a:ext cx="640715" cy="584200"/>
          </a:xfrm>
          <a:custGeom>
            <a:avLst/>
            <a:gdLst/>
            <a:ahLst/>
            <a:cxnLst/>
            <a:rect l="l" t="t" r="r" b="b"/>
            <a:pathLst>
              <a:path w="640715" h="584200">
                <a:moveTo>
                  <a:pt x="512256" y="583864"/>
                </a:moveTo>
                <a:lnTo>
                  <a:pt x="384192" y="452991"/>
                </a:lnTo>
                <a:lnTo>
                  <a:pt x="31488" y="452991"/>
                </a:lnTo>
                <a:lnTo>
                  <a:pt x="19151" y="450390"/>
                </a:lnTo>
                <a:lnTo>
                  <a:pt x="9116" y="443502"/>
                </a:lnTo>
                <a:lnTo>
                  <a:pt x="2394" y="433355"/>
                </a:lnTo>
                <a:lnTo>
                  <a:pt x="0" y="420978"/>
                </a:lnTo>
                <a:lnTo>
                  <a:pt x="0" y="32012"/>
                </a:lnTo>
                <a:lnTo>
                  <a:pt x="2601" y="19607"/>
                </a:lnTo>
                <a:lnTo>
                  <a:pt x="9471" y="9470"/>
                </a:lnTo>
                <a:lnTo>
                  <a:pt x="19609" y="2601"/>
                </a:lnTo>
                <a:lnTo>
                  <a:pt x="32016" y="0"/>
                </a:lnTo>
                <a:lnTo>
                  <a:pt x="608305" y="0"/>
                </a:lnTo>
                <a:lnTo>
                  <a:pt x="620903" y="2756"/>
                </a:lnTo>
                <a:lnTo>
                  <a:pt x="631121" y="9871"/>
                </a:lnTo>
                <a:lnTo>
                  <a:pt x="637935" y="20292"/>
                </a:lnTo>
                <a:lnTo>
                  <a:pt x="640321" y="32963"/>
                </a:lnTo>
                <a:lnTo>
                  <a:pt x="640321" y="112960"/>
                </a:lnTo>
                <a:lnTo>
                  <a:pt x="256548" y="112960"/>
                </a:lnTo>
                <a:lnTo>
                  <a:pt x="226415" y="123072"/>
                </a:lnTo>
                <a:lnTo>
                  <a:pt x="204453" y="146686"/>
                </a:lnTo>
                <a:lnTo>
                  <a:pt x="195957" y="176613"/>
                </a:lnTo>
                <a:lnTo>
                  <a:pt x="197897" y="222454"/>
                </a:lnTo>
                <a:lnTo>
                  <a:pt x="211482" y="255620"/>
                </a:lnTo>
                <a:lnTo>
                  <a:pt x="248355" y="292210"/>
                </a:lnTo>
                <a:lnTo>
                  <a:pt x="320160" y="348320"/>
                </a:lnTo>
                <a:lnTo>
                  <a:pt x="640321" y="348320"/>
                </a:lnTo>
                <a:lnTo>
                  <a:pt x="640321" y="421920"/>
                </a:lnTo>
                <a:lnTo>
                  <a:pt x="637715" y="434324"/>
                </a:lnTo>
                <a:lnTo>
                  <a:pt x="630845" y="444461"/>
                </a:lnTo>
                <a:lnTo>
                  <a:pt x="620709" y="451331"/>
                </a:lnTo>
                <a:lnTo>
                  <a:pt x="608305" y="453932"/>
                </a:lnTo>
                <a:lnTo>
                  <a:pt x="512256" y="453932"/>
                </a:lnTo>
                <a:lnTo>
                  <a:pt x="512256" y="583864"/>
                </a:lnTo>
                <a:close/>
              </a:path>
              <a:path w="640715" h="584200">
                <a:moveTo>
                  <a:pt x="320160" y="162000"/>
                </a:moveTo>
                <a:lnTo>
                  <a:pt x="289561" y="123540"/>
                </a:lnTo>
                <a:lnTo>
                  <a:pt x="256548" y="112960"/>
                </a:lnTo>
                <a:lnTo>
                  <a:pt x="383760" y="112960"/>
                </a:lnTo>
                <a:lnTo>
                  <a:pt x="350751" y="123540"/>
                </a:lnTo>
                <a:lnTo>
                  <a:pt x="320160" y="162000"/>
                </a:lnTo>
                <a:close/>
              </a:path>
              <a:path w="640715" h="584200">
                <a:moveTo>
                  <a:pt x="640321" y="348320"/>
                </a:moveTo>
                <a:lnTo>
                  <a:pt x="320160" y="348320"/>
                </a:lnTo>
                <a:lnTo>
                  <a:pt x="339565" y="332280"/>
                </a:lnTo>
                <a:lnTo>
                  <a:pt x="382257" y="291238"/>
                </a:lnTo>
                <a:lnTo>
                  <a:pt x="424949" y="235810"/>
                </a:lnTo>
                <a:lnTo>
                  <a:pt x="444354" y="176613"/>
                </a:lnTo>
                <a:lnTo>
                  <a:pt x="435857" y="146686"/>
                </a:lnTo>
                <a:lnTo>
                  <a:pt x="413894" y="123072"/>
                </a:lnTo>
                <a:lnTo>
                  <a:pt x="383760" y="112960"/>
                </a:lnTo>
                <a:lnTo>
                  <a:pt x="640321" y="112960"/>
                </a:lnTo>
                <a:lnTo>
                  <a:pt x="640321" y="34832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250510" y="2820275"/>
            <a:ext cx="202501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Instills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Empathy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21355" y="4336696"/>
            <a:ext cx="868421" cy="53773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8560957" y="5183950"/>
            <a:ext cx="21888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Fun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Environment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Add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800938" y="4310446"/>
            <a:ext cx="628650" cy="635000"/>
            <a:chOff x="5800938" y="4310446"/>
            <a:chExt cx="628650" cy="635000"/>
          </a:xfrm>
        </p:grpSpPr>
        <p:sp>
          <p:nvSpPr>
            <p:cNvPr id="16" name="object 16" descr=""/>
            <p:cNvSpPr/>
            <p:nvPr/>
          </p:nvSpPr>
          <p:spPr>
            <a:xfrm>
              <a:off x="5851779" y="4323638"/>
              <a:ext cx="527685" cy="621665"/>
            </a:xfrm>
            <a:custGeom>
              <a:avLst/>
              <a:gdLst/>
              <a:ahLst/>
              <a:cxnLst/>
              <a:rect l="l" t="t" r="r" b="b"/>
              <a:pathLst>
                <a:path w="527685" h="621664">
                  <a:moveTo>
                    <a:pt x="282498" y="188302"/>
                  </a:moveTo>
                  <a:lnTo>
                    <a:pt x="244830" y="188302"/>
                  </a:lnTo>
                  <a:lnTo>
                    <a:pt x="244830" y="320116"/>
                  </a:lnTo>
                  <a:lnTo>
                    <a:pt x="113004" y="320116"/>
                  </a:lnTo>
                  <a:lnTo>
                    <a:pt x="113004" y="357784"/>
                  </a:lnTo>
                  <a:lnTo>
                    <a:pt x="263664" y="357784"/>
                  </a:lnTo>
                  <a:lnTo>
                    <a:pt x="270979" y="356298"/>
                  </a:lnTo>
                  <a:lnTo>
                    <a:pt x="276961" y="352247"/>
                  </a:lnTo>
                  <a:lnTo>
                    <a:pt x="281012" y="346265"/>
                  </a:lnTo>
                  <a:lnTo>
                    <a:pt x="282498" y="338950"/>
                  </a:lnTo>
                  <a:lnTo>
                    <a:pt x="282498" y="188302"/>
                  </a:lnTo>
                  <a:close/>
                </a:path>
                <a:path w="527685" h="621664">
                  <a:moveTo>
                    <a:pt x="527329" y="338950"/>
                  </a:moveTo>
                  <a:lnTo>
                    <a:pt x="523417" y="293547"/>
                  </a:lnTo>
                  <a:lnTo>
                    <a:pt x="512152" y="250685"/>
                  </a:lnTo>
                  <a:lnTo>
                    <a:pt x="494195" y="211010"/>
                  </a:lnTo>
                  <a:lnTo>
                    <a:pt x="470827" y="176136"/>
                  </a:lnTo>
                  <a:lnTo>
                    <a:pt x="470827" y="338950"/>
                  </a:lnTo>
                  <a:lnTo>
                    <a:pt x="465328" y="386295"/>
                  </a:lnTo>
                  <a:lnTo>
                    <a:pt x="449681" y="429831"/>
                  </a:lnTo>
                  <a:lnTo>
                    <a:pt x="425157" y="468299"/>
                  </a:lnTo>
                  <a:lnTo>
                    <a:pt x="393026" y="500430"/>
                  </a:lnTo>
                  <a:lnTo>
                    <a:pt x="354558" y="524954"/>
                  </a:lnTo>
                  <a:lnTo>
                    <a:pt x="311010" y="540588"/>
                  </a:lnTo>
                  <a:lnTo>
                    <a:pt x="263664" y="546087"/>
                  </a:lnTo>
                  <a:lnTo>
                    <a:pt x="216306" y="540588"/>
                  </a:lnTo>
                  <a:lnTo>
                    <a:pt x="172758" y="524954"/>
                  </a:lnTo>
                  <a:lnTo>
                    <a:pt x="134289" y="500430"/>
                  </a:lnTo>
                  <a:lnTo>
                    <a:pt x="102158" y="468299"/>
                  </a:lnTo>
                  <a:lnTo>
                    <a:pt x="77635" y="429831"/>
                  </a:lnTo>
                  <a:lnTo>
                    <a:pt x="61988" y="386295"/>
                  </a:lnTo>
                  <a:lnTo>
                    <a:pt x="56502" y="338950"/>
                  </a:lnTo>
                  <a:lnTo>
                    <a:pt x="61988" y="291604"/>
                  </a:lnTo>
                  <a:lnTo>
                    <a:pt x="77635" y="248056"/>
                  </a:lnTo>
                  <a:lnTo>
                    <a:pt x="102158" y="209588"/>
                  </a:lnTo>
                  <a:lnTo>
                    <a:pt x="134289" y="177469"/>
                  </a:lnTo>
                  <a:lnTo>
                    <a:pt x="172758" y="152946"/>
                  </a:lnTo>
                  <a:lnTo>
                    <a:pt x="216306" y="137312"/>
                  </a:lnTo>
                  <a:lnTo>
                    <a:pt x="263664" y="131813"/>
                  </a:lnTo>
                  <a:lnTo>
                    <a:pt x="311010" y="137312"/>
                  </a:lnTo>
                  <a:lnTo>
                    <a:pt x="354558" y="152946"/>
                  </a:lnTo>
                  <a:lnTo>
                    <a:pt x="393026" y="177469"/>
                  </a:lnTo>
                  <a:lnTo>
                    <a:pt x="425157" y="209588"/>
                  </a:lnTo>
                  <a:lnTo>
                    <a:pt x="449681" y="248056"/>
                  </a:lnTo>
                  <a:lnTo>
                    <a:pt x="465328" y="291604"/>
                  </a:lnTo>
                  <a:lnTo>
                    <a:pt x="470827" y="338950"/>
                  </a:lnTo>
                  <a:lnTo>
                    <a:pt x="470827" y="176136"/>
                  </a:lnTo>
                  <a:lnTo>
                    <a:pt x="470179" y="175158"/>
                  </a:lnTo>
                  <a:lnTo>
                    <a:pt x="440778" y="143802"/>
                  </a:lnTo>
                  <a:lnTo>
                    <a:pt x="425170" y="131813"/>
                  </a:lnTo>
                  <a:lnTo>
                    <a:pt x="406654" y="117589"/>
                  </a:lnTo>
                  <a:lnTo>
                    <a:pt x="368452" y="97155"/>
                  </a:lnTo>
                  <a:lnTo>
                    <a:pt x="326847" y="83159"/>
                  </a:lnTo>
                  <a:lnTo>
                    <a:pt x="282498" y="76263"/>
                  </a:lnTo>
                  <a:lnTo>
                    <a:pt x="282498" y="37655"/>
                  </a:lnTo>
                  <a:lnTo>
                    <a:pt x="320154" y="37655"/>
                  </a:lnTo>
                  <a:lnTo>
                    <a:pt x="327469" y="36169"/>
                  </a:lnTo>
                  <a:lnTo>
                    <a:pt x="333463" y="32131"/>
                  </a:lnTo>
                  <a:lnTo>
                    <a:pt x="337502" y="26136"/>
                  </a:lnTo>
                  <a:lnTo>
                    <a:pt x="338988" y="18821"/>
                  </a:lnTo>
                  <a:lnTo>
                    <a:pt x="337502" y="11518"/>
                  </a:lnTo>
                  <a:lnTo>
                    <a:pt x="333463" y="5524"/>
                  </a:lnTo>
                  <a:lnTo>
                    <a:pt x="327469" y="1485"/>
                  </a:lnTo>
                  <a:lnTo>
                    <a:pt x="320154" y="0"/>
                  </a:lnTo>
                  <a:lnTo>
                    <a:pt x="207162" y="0"/>
                  </a:lnTo>
                  <a:lnTo>
                    <a:pt x="199847" y="1485"/>
                  </a:lnTo>
                  <a:lnTo>
                    <a:pt x="193865" y="5524"/>
                  </a:lnTo>
                  <a:lnTo>
                    <a:pt x="189814" y="11518"/>
                  </a:lnTo>
                  <a:lnTo>
                    <a:pt x="188328" y="18821"/>
                  </a:lnTo>
                  <a:lnTo>
                    <a:pt x="189814" y="26136"/>
                  </a:lnTo>
                  <a:lnTo>
                    <a:pt x="193865" y="32131"/>
                  </a:lnTo>
                  <a:lnTo>
                    <a:pt x="199847" y="36169"/>
                  </a:lnTo>
                  <a:lnTo>
                    <a:pt x="207162" y="37655"/>
                  </a:lnTo>
                  <a:lnTo>
                    <a:pt x="244830" y="37655"/>
                  </a:lnTo>
                  <a:lnTo>
                    <a:pt x="244830" y="76263"/>
                  </a:lnTo>
                  <a:lnTo>
                    <a:pt x="200469" y="83159"/>
                  </a:lnTo>
                  <a:lnTo>
                    <a:pt x="158864" y="97155"/>
                  </a:lnTo>
                  <a:lnTo>
                    <a:pt x="120675" y="117589"/>
                  </a:lnTo>
                  <a:lnTo>
                    <a:pt x="86537" y="143802"/>
                  </a:lnTo>
                  <a:lnTo>
                    <a:pt x="57150" y="175158"/>
                  </a:lnTo>
                  <a:lnTo>
                    <a:pt x="33134" y="211010"/>
                  </a:lnTo>
                  <a:lnTo>
                    <a:pt x="15163" y="250685"/>
                  </a:lnTo>
                  <a:lnTo>
                    <a:pt x="3898" y="293547"/>
                  </a:lnTo>
                  <a:lnTo>
                    <a:pt x="0" y="338950"/>
                  </a:lnTo>
                  <a:lnTo>
                    <a:pt x="5143" y="391223"/>
                  </a:lnTo>
                  <a:lnTo>
                    <a:pt x="20015" y="440042"/>
                  </a:lnTo>
                  <a:lnTo>
                    <a:pt x="43700" y="484454"/>
                  </a:lnTo>
                  <a:lnTo>
                    <a:pt x="75336" y="523494"/>
                  </a:lnTo>
                  <a:lnTo>
                    <a:pt x="39547" y="594106"/>
                  </a:lnTo>
                  <a:lnTo>
                    <a:pt x="37566" y="601383"/>
                  </a:lnTo>
                  <a:lnTo>
                    <a:pt x="38493" y="608584"/>
                  </a:lnTo>
                  <a:lnTo>
                    <a:pt x="42062" y="614895"/>
                  </a:lnTo>
                  <a:lnTo>
                    <a:pt x="48018" y="619531"/>
                  </a:lnTo>
                  <a:lnTo>
                    <a:pt x="53670" y="621411"/>
                  </a:lnTo>
                  <a:lnTo>
                    <a:pt x="63093" y="621411"/>
                  </a:lnTo>
                  <a:lnTo>
                    <a:pt x="69684" y="617639"/>
                  </a:lnTo>
                  <a:lnTo>
                    <a:pt x="73444" y="611047"/>
                  </a:lnTo>
                  <a:lnTo>
                    <a:pt x="104521" y="548906"/>
                  </a:lnTo>
                  <a:lnTo>
                    <a:pt x="139585" y="571601"/>
                  </a:lnTo>
                  <a:lnTo>
                    <a:pt x="178092" y="588454"/>
                  </a:lnTo>
                  <a:lnTo>
                    <a:pt x="219595" y="598957"/>
                  </a:lnTo>
                  <a:lnTo>
                    <a:pt x="263664" y="602576"/>
                  </a:lnTo>
                  <a:lnTo>
                    <a:pt x="307733" y="598957"/>
                  </a:lnTo>
                  <a:lnTo>
                    <a:pt x="349237" y="588454"/>
                  </a:lnTo>
                  <a:lnTo>
                    <a:pt x="387743" y="571601"/>
                  </a:lnTo>
                  <a:lnTo>
                    <a:pt x="422795" y="548906"/>
                  </a:lnTo>
                  <a:lnTo>
                    <a:pt x="453872" y="611047"/>
                  </a:lnTo>
                  <a:lnTo>
                    <a:pt x="457644" y="617639"/>
                  </a:lnTo>
                  <a:lnTo>
                    <a:pt x="464235" y="621411"/>
                  </a:lnTo>
                  <a:lnTo>
                    <a:pt x="473646" y="621411"/>
                  </a:lnTo>
                  <a:lnTo>
                    <a:pt x="479298" y="619531"/>
                  </a:lnTo>
                  <a:lnTo>
                    <a:pt x="485254" y="614895"/>
                  </a:lnTo>
                  <a:lnTo>
                    <a:pt x="488835" y="608584"/>
                  </a:lnTo>
                  <a:lnTo>
                    <a:pt x="489762" y="601383"/>
                  </a:lnTo>
                  <a:lnTo>
                    <a:pt x="487768" y="594106"/>
                  </a:lnTo>
                  <a:lnTo>
                    <a:pt x="464870" y="548906"/>
                  </a:lnTo>
                  <a:lnTo>
                    <a:pt x="463435" y="546087"/>
                  </a:lnTo>
                  <a:lnTo>
                    <a:pt x="451993" y="523494"/>
                  </a:lnTo>
                  <a:lnTo>
                    <a:pt x="483222" y="484860"/>
                  </a:lnTo>
                  <a:lnTo>
                    <a:pt x="506958" y="440397"/>
                  </a:lnTo>
                  <a:lnTo>
                    <a:pt x="522046" y="391350"/>
                  </a:lnTo>
                  <a:lnTo>
                    <a:pt x="527329" y="33895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7862" y="4311388"/>
              <a:ext cx="191390" cy="191131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800938" y="4310446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4" h="192404">
                  <a:moveTo>
                    <a:pt x="60265" y="192073"/>
                  </a:moveTo>
                  <a:lnTo>
                    <a:pt x="11299" y="143113"/>
                  </a:lnTo>
                  <a:lnTo>
                    <a:pt x="2824" y="130490"/>
                  </a:lnTo>
                  <a:lnTo>
                    <a:pt x="0" y="116279"/>
                  </a:lnTo>
                  <a:lnTo>
                    <a:pt x="2824" y="102068"/>
                  </a:lnTo>
                  <a:lnTo>
                    <a:pt x="11299" y="89445"/>
                  </a:lnTo>
                  <a:lnTo>
                    <a:pt x="89456" y="11298"/>
                  </a:lnTo>
                  <a:lnTo>
                    <a:pt x="102080" y="2824"/>
                  </a:lnTo>
                  <a:lnTo>
                    <a:pt x="116293" y="0"/>
                  </a:lnTo>
                  <a:lnTo>
                    <a:pt x="130506" y="2824"/>
                  </a:lnTo>
                  <a:lnTo>
                    <a:pt x="143130" y="11298"/>
                  </a:lnTo>
                  <a:lnTo>
                    <a:pt x="192096" y="60258"/>
                  </a:lnTo>
                  <a:lnTo>
                    <a:pt x="60265" y="192073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175312" y="5368616"/>
            <a:ext cx="1842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Accountability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53555" y="401590"/>
            <a:ext cx="99263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Benefits</a:t>
            </a:r>
            <a:r>
              <a:rPr dirty="0" sz="4000" spc="-125"/>
              <a:t> </a:t>
            </a:r>
            <a:r>
              <a:rPr dirty="0" sz="4000"/>
              <a:t>of</a:t>
            </a:r>
            <a:r>
              <a:rPr dirty="0" sz="4000" spc="-125"/>
              <a:t> </a:t>
            </a:r>
            <a:r>
              <a:rPr dirty="0" sz="4000"/>
              <a:t>having</a:t>
            </a:r>
            <a:r>
              <a:rPr dirty="0" sz="4000" spc="-100"/>
              <a:t> </a:t>
            </a:r>
            <a:r>
              <a:rPr dirty="0" sz="4000"/>
              <a:t>a</a:t>
            </a:r>
            <a:r>
              <a:rPr dirty="0" sz="4000" spc="-130"/>
              <a:t> </a:t>
            </a:r>
            <a:r>
              <a:rPr dirty="0" sz="4000"/>
              <a:t>friend/best</a:t>
            </a:r>
            <a:r>
              <a:rPr dirty="0" sz="4000" spc="-95"/>
              <a:t> </a:t>
            </a:r>
            <a:r>
              <a:rPr dirty="0" sz="4000"/>
              <a:t>friend</a:t>
            </a:r>
            <a:r>
              <a:rPr dirty="0" sz="4000" spc="-95"/>
              <a:t> </a:t>
            </a:r>
            <a:r>
              <a:rPr dirty="0" sz="4000"/>
              <a:t>at</a:t>
            </a:r>
            <a:r>
              <a:rPr dirty="0" sz="4000" spc="-120"/>
              <a:t> </a:t>
            </a:r>
            <a:r>
              <a:rPr dirty="0" sz="4000" spc="-10"/>
              <a:t>work:</a:t>
            </a:r>
            <a:endParaRPr sz="4000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James Beal</dc:creator>
  <dc:title>26th Annual Conference</dc:title>
  <dcterms:created xsi:type="dcterms:W3CDTF">2022-09-23T00:08:48Z</dcterms:created>
  <dcterms:modified xsi:type="dcterms:W3CDTF">2022-09-23T00:08:48Z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2092E3CA-96D1-4007-8467-4E963A5F80B2</vt:lpwstr>
  </property>
  <property fmtid="{D5CDD505-2E9C-101B-9397-08002B2CF9AE}" pid="3" name="ArticulatePath">
    <vt:lpwstr>Presentation8</vt:lpwstr>
  </property>
  <property fmtid="{D5CDD505-2E9C-101B-9397-08002B2CF9AE}" pid="4" name="Created">
    <vt:filetime>2022-09-08T00:00:00Z</vt:filetime>
  </property>
  <property fmtid="{D5CDD505-2E9C-101B-9397-08002B2CF9AE}" pid="5" name="Creator">
    <vt:lpwstr>Acrobat PDFMaker 22 for PowerPoint</vt:lpwstr>
  </property>
  <property fmtid="{D5CDD505-2E9C-101B-9397-08002B2CF9AE}" pid="6" name="LastSaved">
    <vt:filetime>2022-09-23T00:00:00Z</vt:filetime>
  </property>
  <property fmtid="{D5CDD505-2E9C-101B-9397-08002B2CF9AE}" pid="7" name="Producer">
    <vt:lpwstr>Adobe PDF Library 22.2.223</vt:lpwstr>
  </property>
</Properties>
</file>