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Lst>
  <p:notesMasterIdLst>
    <p:notesMasterId r:id="rId24"/>
  </p:notesMasterIdLst>
  <p:handoutMasterIdLst>
    <p:handoutMasterId r:id="rId25"/>
  </p:handoutMasterIdLst>
  <p:sldIdLst>
    <p:sldId id="284" r:id="rId5"/>
    <p:sldId id="283" r:id="rId6"/>
    <p:sldId id="286" r:id="rId7"/>
    <p:sldId id="285" r:id="rId8"/>
    <p:sldId id="287" r:id="rId9"/>
    <p:sldId id="288" r:id="rId10"/>
    <p:sldId id="289" r:id="rId11"/>
    <p:sldId id="290" r:id="rId12"/>
    <p:sldId id="291" r:id="rId13"/>
    <p:sldId id="293" r:id="rId14"/>
    <p:sldId id="292" r:id="rId15"/>
    <p:sldId id="296" r:id="rId16"/>
    <p:sldId id="295" r:id="rId17"/>
    <p:sldId id="294" r:id="rId18"/>
    <p:sldId id="297" r:id="rId19"/>
    <p:sldId id="298" r:id="rId20"/>
    <p:sldId id="299" r:id="rId21"/>
    <p:sldId id="300"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48" userDrawn="1">
          <p15:clr>
            <a:srgbClr val="A4A3A4"/>
          </p15:clr>
        </p15:guide>
        <p15:guide id="2" pos="7080" userDrawn="1">
          <p15:clr>
            <a:srgbClr val="A4A3A4"/>
          </p15:clr>
        </p15:guide>
        <p15:guide id="3" pos="511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8140"/>
    <a:srgbClr val="FFC915"/>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6357" autoAdjust="0"/>
  </p:normalViewPr>
  <p:slideViewPr>
    <p:cSldViewPr snapToGrid="0">
      <p:cViewPr varScale="1">
        <p:scale>
          <a:sx n="76" d="100"/>
          <a:sy n="76" d="100"/>
        </p:scale>
        <p:origin x="413" y="58"/>
      </p:cViewPr>
      <p:guideLst>
        <p:guide orient="horz" pos="1848"/>
        <p:guide pos="7080"/>
        <p:guide pos="5112"/>
      </p:guideLst>
    </p:cSldViewPr>
  </p:slideViewPr>
  <p:outlineViewPr>
    <p:cViewPr>
      <p:scale>
        <a:sx n="33" d="100"/>
        <a:sy n="33" d="100"/>
      </p:scale>
      <p:origin x="0" y="0"/>
    </p:cViewPr>
  </p:outlineViewPr>
  <p:notesTextViewPr>
    <p:cViewPr>
      <p:scale>
        <a:sx n="1" d="1"/>
        <a:sy n="1" d="1"/>
      </p:scale>
      <p:origin x="0" y="0"/>
    </p:cViewPr>
  </p:notesTextViewPr>
  <p:sorterViewPr>
    <p:cViewPr>
      <p:scale>
        <a:sx n="90" d="100"/>
        <a:sy n="90" d="100"/>
      </p:scale>
      <p:origin x="0" y="0"/>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0AE3C0-C0E9-40F8-963A-C710B0868CE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DB19749-4C26-46F6-A13E-4F2E91EC14F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B2F5F-49ED-40E3-A1A5-941FF8279870}" type="datetimeFigureOut">
              <a:rPr lang="en-US" smtClean="0"/>
              <a:t>9/7/2022</a:t>
            </a:fld>
            <a:endParaRPr lang="en-US" dirty="0"/>
          </a:p>
        </p:txBody>
      </p:sp>
      <p:sp>
        <p:nvSpPr>
          <p:cNvPr id="4" name="Footer Placeholder 3">
            <a:extLst>
              <a:ext uri="{FF2B5EF4-FFF2-40B4-BE49-F238E27FC236}">
                <a16:creationId xmlns:a16="http://schemas.microsoft.com/office/drawing/2014/main" id="{49826E5B-3572-4EEA-91A0-FE0838ED614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81D8116-DB0F-4C4A-85AD-5331C0D78B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DB74FA-BCF5-412C-B474-5CA730E53DF5}" type="slidenum">
              <a:rPr lang="en-US" smtClean="0"/>
              <a:t>‹#›</a:t>
            </a:fld>
            <a:endParaRPr lang="en-US" dirty="0"/>
          </a:p>
        </p:txBody>
      </p:sp>
    </p:spTree>
    <p:extLst>
      <p:ext uri="{BB962C8B-B14F-4D97-AF65-F5344CB8AC3E}">
        <p14:creationId xmlns:p14="http://schemas.microsoft.com/office/powerpoint/2010/main" val="14256456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2C1060-699B-414A-8D16-7630F8BDD05E}" type="datetimeFigureOut">
              <a:rPr lang="en-US" smtClean="0"/>
              <a:t>9/7/2022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ADF348-2A86-4531-BD4E-BD8C0BBDAD47}" type="slidenum">
              <a:rPr lang="en-US" smtClean="0"/>
              <a:t>‹#›</a:t>
            </a:fld>
            <a:endParaRPr lang="en-US" dirty="0"/>
          </a:p>
        </p:txBody>
      </p:sp>
    </p:spTree>
    <p:extLst>
      <p:ext uri="{BB962C8B-B14F-4D97-AF65-F5344CB8AC3E}">
        <p14:creationId xmlns:p14="http://schemas.microsoft.com/office/powerpoint/2010/main" val="2278876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1</a:t>
            </a:fld>
            <a:endParaRPr lang="en-US" dirty="0"/>
          </a:p>
        </p:txBody>
      </p:sp>
    </p:spTree>
    <p:extLst>
      <p:ext uri="{BB962C8B-B14F-4D97-AF65-F5344CB8AC3E}">
        <p14:creationId xmlns:p14="http://schemas.microsoft.com/office/powerpoint/2010/main" val="1666197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51245-A7A5-4517-A4C5-F741FAE668F7}" type="slidenum">
              <a:rPr lang="en-US" smtClean="0"/>
              <a:t>19</a:t>
            </a:fld>
            <a:endParaRPr lang="en-US" dirty="0"/>
          </a:p>
        </p:txBody>
      </p:sp>
    </p:spTree>
    <p:extLst>
      <p:ext uri="{BB962C8B-B14F-4D97-AF65-F5344CB8AC3E}">
        <p14:creationId xmlns:p14="http://schemas.microsoft.com/office/powerpoint/2010/main" val="264428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picture containing tree, outdoor, colorful, resort&#10;&#10;Description automatically generated">
            <a:extLst>
              <a:ext uri="{FF2B5EF4-FFF2-40B4-BE49-F238E27FC236}">
                <a16:creationId xmlns:a16="http://schemas.microsoft.com/office/drawing/2014/main" id="{1221C85A-D37B-CD49-BFC4-430B8DE8D734}"/>
              </a:ext>
            </a:extLst>
          </p:cNvPr>
          <p:cNvPicPr>
            <a:picLocks noChangeAspect="1"/>
          </p:cNvPicPr>
          <p:nvPr userDrawn="1"/>
        </p:nvPicPr>
        <p:blipFill>
          <a:blip r:embed="rId2"/>
          <a:stretch>
            <a:fillRect/>
          </a:stretch>
        </p:blipFill>
        <p:spPr>
          <a:xfrm>
            <a:off x="0" y="-122550"/>
            <a:ext cx="12192001" cy="6980550"/>
          </a:xfrm>
          <a:prstGeom prst="rect">
            <a:avLst/>
          </a:prstGeom>
        </p:spPr>
      </p:pic>
      <p:sp>
        <p:nvSpPr>
          <p:cNvPr id="2" name="Title 1">
            <a:extLst>
              <a:ext uri="{FF2B5EF4-FFF2-40B4-BE49-F238E27FC236}">
                <a16:creationId xmlns:a16="http://schemas.microsoft.com/office/drawing/2014/main" id="{DFD7185D-D0E0-C3FB-AD84-FA2C48BF50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28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1E0804-8E9E-4C6E-B18D-44FE715B239E}"/>
              </a:ext>
              <a:ext uri="{C183D7F6-B498-43B3-948B-1728B52AA6E4}">
                <adec:decorative xmlns:adec="http://schemas.microsoft.com/office/drawing/2017/decorative" val="1"/>
              </a:ext>
            </a:extLst>
          </p:cNvPr>
          <p:cNvSpPr/>
          <p:nvPr/>
        </p:nvSpPr>
        <p:spPr>
          <a:xfrm>
            <a:off x="0" y="0"/>
            <a:ext cx="12192000" cy="4224973"/>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278AA1-17A5-44BF-8791-EACDA31F5D86}"/>
              </a:ext>
            </a:extLst>
          </p:cNvPr>
          <p:cNvSpPr>
            <a:spLocks noGrp="1"/>
          </p:cNvSpPr>
          <p:nvPr>
            <p:ph type="title"/>
          </p:nvPr>
        </p:nvSpPr>
        <p:spPr>
          <a:xfrm>
            <a:off x="960120" y="768096"/>
            <a:ext cx="10268712" cy="3136392"/>
          </a:xfrm>
        </p:spPr>
        <p:txBody>
          <a:bodyPr anchor="b">
            <a:normAutofit/>
          </a:bodyPr>
          <a:lstStyle>
            <a:lvl1pPr algn="l">
              <a:defRPr sz="8000" baseline="0">
                <a:latin typeface="Decotura ICG" panose="00000400000000000000"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601203A5-DA79-4778-AB85-150365748494}"/>
              </a:ext>
            </a:extLst>
          </p:cNvPr>
          <p:cNvSpPr>
            <a:spLocks noGrp="1"/>
          </p:cNvSpPr>
          <p:nvPr>
            <p:ph type="body" idx="1"/>
          </p:nvPr>
        </p:nvSpPr>
        <p:spPr>
          <a:xfrm>
            <a:off x="960120" y="4544568"/>
            <a:ext cx="10268712" cy="1545336"/>
          </a:xfrm>
        </p:spPr>
        <p:txBody>
          <a:bodyPr>
            <a:normAutofit/>
          </a:bodyPr>
          <a:lstStyle>
            <a:lvl1pPr marL="0" indent="0">
              <a:buNone/>
              <a:defRPr sz="3600">
                <a:solidFill>
                  <a:schemeClr val="tx1"/>
                </a:solidFill>
                <a:latin typeface="Decotura ICG" panose="000004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373844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02526D-E976-412F-AFBB-494E33A90463}"/>
              </a:ext>
              <a:ext uri="{C183D7F6-B498-43B3-948B-1728B52AA6E4}">
                <adec:decorative xmlns:adec="http://schemas.microsoft.com/office/drawing/2017/decorative" val="1"/>
              </a:ext>
            </a:extLst>
          </p:cNvPr>
          <p:cNvSpPr/>
          <p:nvPr userDrawn="1"/>
        </p:nvSpPr>
        <p:spPr>
          <a:xfrm rot="16200000">
            <a:off x="4955309" y="-4955309"/>
            <a:ext cx="2281382" cy="12192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p:txBody>
          <a:bodyPr>
            <a:normAutofit/>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81649FD3-1705-8BCC-CF83-C1F26E85ED84}"/>
              </a:ext>
            </a:extLst>
          </p:cNvPr>
          <p:cNvPicPr>
            <a:picLocks noChangeAspect="1"/>
          </p:cNvPicPr>
          <p:nvPr userDrawn="1"/>
        </p:nvPicPr>
        <p:blipFill>
          <a:blip r:embed="rId3"/>
          <a:stretch>
            <a:fillRect/>
          </a:stretch>
        </p:blipFill>
        <p:spPr>
          <a:xfrm>
            <a:off x="124692" y="6122785"/>
            <a:ext cx="718415" cy="652615"/>
          </a:xfrm>
          <a:prstGeom prst="rect">
            <a:avLst/>
          </a:prstGeom>
        </p:spPr>
      </p:pic>
      <p:sp>
        <p:nvSpPr>
          <p:cNvPr id="2" name="Title 1">
            <a:extLst>
              <a:ext uri="{FF2B5EF4-FFF2-40B4-BE49-F238E27FC236}">
                <a16:creationId xmlns:a16="http://schemas.microsoft.com/office/drawing/2014/main" id="{BB056308-6FCA-8DCF-A64E-9BEBBA62F56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8828024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874818-5A49-706B-FABF-6346152135FB}"/>
              </a:ext>
            </a:extLst>
          </p:cNvPr>
          <p:cNvPicPr>
            <a:picLocks noChangeAspect="1"/>
          </p:cNvPicPr>
          <p:nvPr userDrawn="1"/>
        </p:nvPicPr>
        <p:blipFill>
          <a:blip r:embed="rId2"/>
          <a:stretch>
            <a:fillRect/>
          </a:stretch>
        </p:blipFill>
        <p:spPr>
          <a:xfrm>
            <a:off x="116379" y="6084916"/>
            <a:ext cx="718415" cy="652615"/>
          </a:xfrm>
          <a:prstGeom prst="rect">
            <a:avLst/>
          </a:prstGeom>
        </p:spPr>
      </p:pic>
      <p:sp>
        <p:nvSpPr>
          <p:cNvPr id="6" name="Rectangle 5">
            <a:extLst>
              <a:ext uri="{FF2B5EF4-FFF2-40B4-BE49-F238E27FC236}">
                <a16:creationId xmlns:a16="http://schemas.microsoft.com/office/drawing/2014/main" id="{9402526D-E976-412F-AFBB-494E33A90463}"/>
              </a:ext>
              <a:ext uri="{C183D7F6-B498-43B3-948B-1728B52AA6E4}">
                <adec:decorative xmlns:adec="http://schemas.microsoft.com/office/drawing/2017/decorative" val="1"/>
              </a:ext>
            </a:extLst>
          </p:cNvPr>
          <p:cNvSpPr/>
          <p:nvPr userDrawn="1"/>
        </p:nvSpPr>
        <p:spPr>
          <a:xfrm rot="16200000">
            <a:off x="5404338" y="-5404338"/>
            <a:ext cx="1383323" cy="12192000"/>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340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userDrawn="1"/>
        </p:nvSpPr>
        <p:spPr>
          <a:xfrm>
            <a:off x="4047130" y="1225484"/>
            <a:ext cx="8201891" cy="3951807"/>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66A3D1-C594-4520-A142-F0D3F59C5F3E}"/>
              </a:ext>
            </a:extLst>
          </p:cNvPr>
          <p:cNvSpPr>
            <a:spLocks noGrp="1"/>
          </p:cNvSpPr>
          <p:nvPr>
            <p:ph type="title"/>
          </p:nvPr>
        </p:nvSpPr>
        <p:spPr>
          <a:xfrm>
            <a:off x="4351993" y="2501053"/>
            <a:ext cx="7136064" cy="1700784"/>
          </a:xfrm>
        </p:spPr>
        <p:txBody>
          <a:bodyPr>
            <a:noAutofit/>
          </a:bodyPr>
          <a:lstStyle>
            <a:lvl1pPr>
              <a:lnSpc>
                <a:spcPct val="101000"/>
              </a:lnSpc>
              <a:spcBef>
                <a:spcPts val="700"/>
              </a:spcBef>
              <a:spcAft>
                <a:spcPts val="700"/>
              </a:spcAft>
              <a:defRPr sz="5400" baseline="0">
                <a:latin typeface="Arial" panose="020B0604020202020204" pitchFamily="34" charset="0"/>
                <a:cs typeface="Arial" panose="020B0604020202020204" pitchFamily="34" charset="0"/>
              </a:defRPr>
            </a:lvl1pPr>
          </a:lstStyle>
          <a:p>
            <a:r>
              <a:rPr lang="en-US" dirty="0"/>
              <a:t>Click to edit Master title style</a:t>
            </a:r>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12804" y="1225484"/>
            <a:ext cx="4059934" cy="3951807"/>
          </a:xfrm>
        </p:spPr>
        <p:txBody>
          <a:bodyPr/>
          <a:lstStyle>
            <a:lvl1pPr>
              <a:defRPr>
                <a:latin typeface="Arial" panose="020B0604020202020204" pitchFamily="34" charset="0"/>
                <a:cs typeface="Arial" panose="020B0604020202020204" pitchFamily="34" charset="0"/>
              </a:defRPr>
            </a:lvl1pPr>
          </a:lstStyle>
          <a:p>
            <a:r>
              <a:rPr lang="en-US" dirty="0"/>
              <a:t>Click icon to add picture</a:t>
            </a:r>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p:nvPr>
        </p:nvSpPr>
        <p:spPr>
          <a:xfrm>
            <a:off x="4547779" y="5355583"/>
            <a:ext cx="2270162" cy="577153"/>
          </a:xfrm>
        </p:spPr>
        <p:txBody>
          <a:bodyPr>
            <a:normAutofit/>
          </a:bodyPr>
          <a:lstStyle>
            <a:lvl1pPr>
              <a:defRPr sz="1400">
                <a:solidFill>
                  <a:schemeClr val="tx1"/>
                </a:solidFill>
                <a:latin typeface="Arial" panose="020B0604020202020204" pitchFamily="34" charset="0"/>
                <a:cs typeface="Arial" panose="020B0604020202020204" pitchFamily="34" charset="0"/>
              </a:defRPr>
            </a:lvl1pPr>
          </a:lstStyle>
          <a:p>
            <a:pPr lvl="0"/>
            <a:r>
              <a:rPr lang="en-US" dirty="0">
                <a:cs typeface="Calibri"/>
              </a:rPr>
              <a:t>Click to edit Master text styles</a:t>
            </a:r>
          </a:p>
        </p:txBody>
      </p:sp>
      <p:sp>
        <p:nvSpPr>
          <p:cNvPr id="13" name="Content Placeholder 2">
            <a:extLst>
              <a:ext uri="{FF2B5EF4-FFF2-40B4-BE49-F238E27FC236}">
                <a16:creationId xmlns:a16="http://schemas.microsoft.com/office/drawing/2014/main" id="{C16F6145-A1AE-4CDA-AE26-E8FDEFAAB395}"/>
              </a:ext>
            </a:extLst>
          </p:cNvPr>
          <p:cNvSpPr>
            <a:spLocks noGrp="1"/>
          </p:cNvSpPr>
          <p:nvPr>
            <p:ph idx="16"/>
          </p:nvPr>
        </p:nvSpPr>
        <p:spPr>
          <a:xfrm>
            <a:off x="6984437" y="5355583"/>
            <a:ext cx="2270162" cy="577153"/>
          </a:xfrm>
        </p:spPr>
        <p:txBody>
          <a:bodyPr>
            <a:normAutofit/>
          </a:bodyPr>
          <a:lstStyle>
            <a:lvl1pPr>
              <a:defRPr sz="1400">
                <a:solidFill>
                  <a:schemeClr val="tx1"/>
                </a:solidFill>
                <a:latin typeface="Arial" panose="020B0604020202020204" pitchFamily="34" charset="0"/>
                <a:cs typeface="Arial" panose="020B0604020202020204" pitchFamily="34" charset="0"/>
              </a:defRPr>
            </a:lvl1pPr>
          </a:lstStyle>
          <a:p>
            <a:pPr lvl="0"/>
            <a:r>
              <a:rPr lang="en-US" dirty="0">
                <a:cs typeface="Calibri"/>
              </a:rPr>
              <a:t>Click to edit Master text styles</a:t>
            </a:r>
          </a:p>
        </p:txBody>
      </p:sp>
      <p:sp>
        <p:nvSpPr>
          <p:cNvPr id="15" name="Content Placeholder 2">
            <a:extLst>
              <a:ext uri="{FF2B5EF4-FFF2-40B4-BE49-F238E27FC236}">
                <a16:creationId xmlns:a16="http://schemas.microsoft.com/office/drawing/2014/main" id="{3FDD02FA-6843-4E54-ACDC-AFEAFB4EFAA9}"/>
              </a:ext>
            </a:extLst>
          </p:cNvPr>
          <p:cNvSpPr>
            <a:spLocks noGrp="1"/>
          </p:cNvSpPr>
          <p:nvPr>
            <p:ph idx="17"/>
          </p:nvPr>
        </p:nvSpPr>
        <p:spPr>
          <a:xfrm>
            <a:off x="9421095" y="5355583"/>
            <a:ext cx="2270162" cy="577153"/>
          </a:xfrm>
        </p:spPr>
        <p:txBody>
          <a:bodyPr>
            <a:normAutofit/>
          </a:bodyPr>
          <a:lstStyle>
            <a:lvl1pPr>
              <a:defRPr sz="1400">
                <a:solidFill>
                  <a:schemeClr val="tx1"/>
                </a:solidFill>
                <a:latin typeface="Arial" panose="020B0604020202020204" pitchFamily="34" charset="0"/>
                <a:cs typeface="Arial" panose="020B0604020202020204" pitchFamily="34" charset="0"/>
              </a:defRPr>
            </a:lvl1pPr>
          </a:lstStyle>
          <a:p>
            <a:pPr lvl="0"/>
            <a:r>
              <a:rPr lang="en-US" dirty="0">
                <a:cs typeface="Calibri"/>
              </a:rPr>
              <a:t>Click to edit Master text styles</a:t>
            </a:r>
          </a:p>
        </p:txBody>
      </p:sp>
      <p:pic>
        <p:nvPicPr>
          <p:cNvPr id="11" name="Picture 10">
            <a:extLst>
              <a:ext uri="{FF2B5EF4-FFF2-40B4-BE49-F238E27FC236}">
                <a16:creationId xmlns:a16="http://schemas.microsoft.com/office/drawing/2014/main" id="{C58B9D3B-FABA-5C78-B414-8104F27CD816}"/>
              </a:ext>
            </a:extLst>
          </p:cNvPr>
          <p:cNvPicPr>
            <a:picLocks noChangeAspect="1"/>
          </p:cNvPicPr>
          <p:nvPr userDrawn="1"/>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3158245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CB4CBEB-5DA0-5E39-6153-1ABC87203CA0}"/>
              </a:ext>
              <a:ext uri="{C183D7F6-B498-43B3-948B-1728B52AA6E4}">
                <adec:decorative xmlns:adec="http://schemas.microsoft.com/office/drawing/2017/decorative" val="1"/>
              </a:ext>
            </a:extLst>
          </p:cNvPr>
          <p:cNvSpPr/>
          <p:nvPr userDrawn="1"/>
        </p:nvSpPr>
        <p:spPr>
          <a:xfrm rot="16200000">
            <a:off x="4955309" y="-5049982"/>
            <a:ext cx="2281382" cy="12192000"/>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960120" y="317814"/>
            <a:ext cx="10268712" cy="170078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B2B351D-270D-480D-8AF5-6A213ED2B3FB}"/>
              </a:ext>
            </a:extLst>
          </p:cNvPr>
          <p:cNvSpPr>
            <a:spLocks noGrp="1"/>
          </p:cNvSpPr>
          <p:nvPr>
            <p:ph type="body" idx="1"/>
          </p:nvPr>
        </p:nvSpPr>
        <p:spPr>
          <a:xfrm>
            <a:off x="960120" y="2587752"/>
            <a:ext cx="10268712" cy="359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5A0087A2-3009-45F5-D340-9F8E0C82DC64}"/>
              </a:ext>
            </a:extLst>
          </p:cNvPr>
          <p:cNvPicPr>
            <a:picLocks noChangeAspect="1"/>
          </p:cNvPicPr>
          <p:nvPr userDrawn="1"/>
        </p:nvPicPr>
        <p:blipFill>
          <a:blip r:embed="rId8"/>
          <a:stretch>
            <a:fillRect/>
          </a:stretch>
        </p:blipFill>
        <p:spPr>
          <a:xfrm>
            <a:off x="116379" y="6084916"/>
            <a:ext cx="718415" cy="652615"/>
          </a:xfrm>
          <a:prstGeom prst="rect">
            <a:avLst/>
          </a:prstGeom>
        </p:spPr>
      </p:pic>
    </p:spTree>
    <p:extLst>
      <p:ext uri="{BB962C8B-B14F-4D97-AF65-F5344CB8AC3E}">
        <p14:creationId xmlns:p14="http://schemas.microsoft.com/office/powerpoint/2010/main" val="4229179333"/>
      </p:ext>
    </p:extLst>
  </p:cSld>
  <p:clrMap bg1="lt1" tx1="dk1" bg2="lt2" tx2="dk2" accent1="accent1" accent2="accent2" accent3="accent3" accent4="accent4" accent5="accent5" accent6="accent6" hlink="hlink" folHlink="folHlink"/>
  <p:sldLayoutIdLst>
    <p:sldLayoutId id="2147483690" r:id="rId1"/>
    <p:sldLayoutId id="2147483673" r:id="rId2"/>
    <p:sldLayoutId id="2147483672" r:id="rId3"/>
    <p:sldLayoutId id="2147483686" r:id="rId4"/>
    <p:sldLayoutId id="2147483689" r:id="rId5"/>
  </p:sldLayoutIdLst>
  <p:hf hdr="0" ftr="0" dt="0"/>
  <p:txStyles>
    <p:titleStyle>
      <a:lvl1pPr algn="l" defTabSz="914400" rtl="0" eaLnBrk="1" latinLnBrk="0" hangingPunct="1">
        <a:lnSpc>
          <a:spcPct val="90000"/>
        </a:lnSpc>
        <a:spcBef>
          <a:spcPct val="0"/>
        </a:spcBef>
        <a:buNone/>
        <a:defRPr sz="6600" kern="1200" cap="all" spc="120" baseline="0">
          <a:solidFill>
            <a:schemeClr val="bg1"/>
          </a:solidFill>
          <a:latin typeface="Decotura ICG" panose="00000400000000000000" pitchFamily="2" charset="0"/>
          <a:ea typeface="+mj-ea"/>
          <a:cs typeface="+mj-cs"/>
        </a:defRPr>
      </a:lvl1pPr>
    </p:titleStyle>
    <p:bodyStyle>
      <a:lvl1pPr marL="0" indent="0" algn="l" defTabSz="914400" rtl="0" eaLnBrk="1" latinLnBrk="0" hangingPunct="1">
        <a:lnSpc>
          <a:spcPct val="101000"/>
        </a:lnSpc>
        <a:spcBef>
          <a:spcPts val="700"/>
        </a:spcBef>
        <a:spcAft>
          <a:spcPts val="700"/>
        </a:spcAft>
        <a:buFont typeface="Arial" panose="020B0604020202020204" pitchFamily="34" charset="0"/>
        <a:buNone/>
        <a:defRPr sz="3600" kern="1200" spc="50" baseline="0">
          <a:solidFill>
            <a:schemeClr val="tx1"/>
          </a:solidFill>
          <a:latin typeface="Decotura ICG" panose="00000400000000000000" pitchFamily="2" charset="0"/>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3200" kern="1200" spc="50" baseline="0">
          <a:solidFill>
            <a:schemeClr val="tx1"/>
          </a:solidFill>
          <a:latin typeface="Decotura ICG" panose="00000400000000000000" pitchFamily="2" charset="0"/>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2800" kern="1200" spc="50" baseline="0">
          <a:solidFill>
            <a:schemeClr val="tx1"/>
          </a:solidFill>
          <a:latin typeface="Decotura ICG" panose="00000400000000000000" pitchFamily="2" charset="0"/>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0010E-9A30-BABD-E462-6899548DE1D9}"/>
              </a:ext>
            </a:extLst>
          </p:cNvPr>
          <p:cNvSpPr>
            <a:spLocks noGrp="1"/>
          </p:cNvSpPr>
          <p:nvPr>
            <p:ph type="title"/>
          </p:nvPr>
        </p:nvSpPr>
        <p:spPr>
          <a:xfrm>
            <a:off x="5440886" y="964962"/>
            <a:ext cx="10268712" cy="1700784"/>
          </a:xfrm>
        </p:spPr>
        <p:txBody>
          <a:bodyPr>
            <a:noAutofit/>
          </a:bodyPr>
          <a:lstStyle/>
          <a:p>
            <a:r>
              <a:rPr lang="en-US" sz="3600" dirty="0">
                <a:latin typeface="Arial" panose="020B0604020202020204" pitchFamily="34" charset="0"/>
                <a:cs typeface="Arial" panose="020B0604020202020204" pitchFamily="34" charset="0"/>
              </a:rPr>
              <a:t>26</a:t>
            </a:r>
            <a:r>
              <a:rPr lang="en-US" sz="3600" baseline="30000" dirty="0">
                <a:latin typeface="Arial" panose="020B0604020202020204" pitchFamily="34" charset="0"/>
                <a:cs typeface="Arial" panose="020B0604020202020204" pitchFamily="34" charset="0"/>
              </a:rPr>
              <a:t>th</a:t>
            </a:r>
            <a:r>
              <a:rPr lang="en-US" sz="3600" dirty="0">
                <a:latin typeface="Arial" panose="020B0604020202020204" pitchFamily="34" charset="0"/>
                <a:cs typeface="Arial" panose="020B0604020202020204" pitchFamily="34" charset="0"/>
              </a:rPr>
              <a:t> Annual Conference</a:t>
            </a:r>
          </a:p>
        </p:txBody>
      </p:sp>
      <p:pic>
        <p:nvPicPr>
          <p:cNvPr id="3" name="Picture 2" descr="A picture containing text&#10;&#10;Description automatically generated">
            <a:extLst>
              <a:ext uri="{FF2B5EF4-FFF2-40B4-BE49-F238E27FC236}">
                <a16:creationId xmlns:a16="http://schemas.microsoft.com/office/drawing/2014/main" id="{BA407A76-C956-1754-B5F8-9B40D11264FD}"/>
              </a:ext>
            </a:extLst>
          </p:cNvPr>
          <p:cNvPicPr>
            <a:picLocks noChangeAspect="1"/>
          </p:cNvPicPr>
          <p:nvPr/>
        </p:nvPicPr>
        <p:blipFill>
          <a:blip r:embed="rId3">
            <a:alphaModFix/>
          </a:blip>
          <a:stretch>
            <a:fillRect/>
          </a:stretch>
        </p:blipFill>
        <p:spPr>
          <a:xfrm>
            <a:off x="5926524" y="70338"/>
            <a:ext cx="4648718" cy="1553214"/>
          </a:xfrm>
          <a:prstGeom prst="rect">
            <a:avLst/>
          </a:prstGeom>
        </p:spPr>
      </p:pic>
      <p:sp>
        <p:nvSpPr>
          <p:cNvPr id="4" name="TextBox 3">
            <a:extLst>
              <a:ext uri="{FF2B5EF4-FFF2-40B4-BE49-F238E27FC236}">
                <a16:creationId xmlns:a16="http://schemas.microsoft.com/office/drawing/2014/main" id="{0CE08113-ABB5-A53C-7971-F4E8F9F3B3AC}"/>
              </a:ext>
            </a:extLst>
          </p:cNvPr>
          <p:cNvSpPr txBox="1"/>
          <p:nvPr/>
        </p:nvSpPr>
        <p:spPr>
          <a:xfrm>
            <a:off x="-773629" y="6042556"/>
            <a:ext cx="6055085" cy="707886"/>
          </a:xfrm>
          <a:prstGeom prst="rect">
            <a:avLst/>
          </a:prstGeom>
          <a:noFill/>
        </p:spPr>
        <p:txBody>
          <a:bodyPr wrap="square" rtlCol="0">
            <a:spAutoFit/>
          </a:bodyPr>
          <a:lstStyle/>
          <a:p>
            <a:pPr algn="ctr"/>
            <a:r>
              <a:rPr lang="en-US" sz="40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San Antonio, Texas</a:t>
            </a:r>
          </a:p>
        </p:txBody>
      </p:sp>
      <p:sp>
        <p:nvSpPr>
          <p:cNvPr id="7" name="TextBox 6">
            <a:extLst>
              <a:ext uri="{FF2B5EF4-FFF2-40B4-BE49-F238E27FC236}">
                <a16:creationId xmlns:a16="http://schemas.microsoft.com/office/drawing/2014/main" id="{65057F8C-5F2A-1D36-B394-2F65DC8EF631}"/>
              </a:ext>
            </a:extLst>
          </p:cNvPr>
          <p:cNvSpPr txBox="1"/>
          <p:nvPr/>
        </p:nvSpPr>
        <p:spPr>
          <a:xfrm>
            <a:off x="8838518" y="6181932"/>
            <a:ext cx="3586742" cy="523220"/>
          </a:xfrm>
          <a:prstGeom prst="rect">
            <a:avLst/>
          </a:prstGeom>
          <a:noFill/>
        </p:spPr>
        <p:txBody>
          <a:bodyPr wrap="square" rtlCol="0">
            <a:spAutoFit/>
          </a:bodyPr>
          <a:lstStyle/>
          <a:p>
            <a:pPr algn="ctr"/>
            <a:r>
              <a:rPr lang="en-US" sz="28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September 26-28</a:t>
            </a:r>
          </a:p>
        </p:txBody>
      </p:sp>
    </p:spTree>
    <p:extLst>
      <p:ext uri="{BB962C8B-B14F-4D97-AF65-F5344CB8AC3E}">
        <p14:creationId xmlns:p14="http://schemas.microsoft.com/office/powerpoint/2010/main" val="2267975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1"/>
          <p:cNvSpPr txBox="1"/>
          <p:nvPr/>
        </p:nvSpPr>
        <p:spPr>
          <a:xfrm>
            <a:off x="457200" y="0"/>
            <a:ext cx="8229240" cy="1142640"/>
          </a:xfrm>
          <a:prstGeom prst="rect">
            <a:avLst/>
          </a:prstGeom>
          <a:noFill/>
          <a:ln>
            <a:noFill/>
          </a:ln>
        </p:spPr>
        <p:txBody>
          <a:bodyPr numCol="1" anchor="ctr"/>
          <a:lstStyle/>
          <a:p>
            <a:pPr>
              <a:lnSpc>
                <a:spcPct val="100000"/>
              </a:lnSpc>
            </a:pPr>
            <a:r>
              <a:rPr lang="en-US" sz="3600" b="1" strike="noStrike" spc="-1" dirty="0">
                <a:solidFill>
                  <a:schemeClr val="bg1"/>
                </a:solidFill>
                <a:uFill>
                  <a:solidFill>
                    <a:srgbClr val="FFFFFF"/>
                  </a:solidFill>
                </a:uFill>
                <a:latin typeface="Univers LT Std 45 Light"/>
                <a:ea typeface="ＭＳ Ｐゴシック"/>
              </a:rPr>
              <a:t>Laws Applicable to Drug Testing </a:t>
            </a:r>
            <a:endParaRPr lang="en-US" sz="3600" b="0" strike="noStrike" spc="-1" dirty="0">
              <a:solidFill>
                <a:schemeClr val="bg1"/>
              </a:solidFill>
              <a:uFill>
                <a:solidFill>
                  <a:srgbClr val="FFFFFF"/>
                </a:solidFill>
              </a:uFill>
              <a:latin typeface="Univers LT Std 45 Light"/>
            </a:endParaRPr>
          </a:p>
        </p:txBody>
      </p:sp>
      <p:sp>
        <p:nvSpPr>
          <p:cNvPr id="3" name="TextShape 2"/>
          <p:cNvSpPr txBox="1"/>
          <p:nvPr/>
        </p:nvSpPr>
        <p:spPr>
          <a:xfrm>
            <a:off x="457200" y="1596788"/>
            <a:ext cx="8229240" cy="3919492"/>
          </a:xfrm>
          <a:prstGeom prst="rect">
            <a:avLst/>
          </a:prstGeom>
          <a:noFill/>
          <a:ln>
            <a:noFill/>
          </a:ln>
        </p:spPr>
        <p:txBody>
          <a:bodyPr numCol="1"/>
          <a:lstStyle/>
          <a:p>
            <a:pPr marL="286110" indent="-285750">
              <a:lnSpc>
                <a:spcPct val="100000"/>
              </a:lnSpc>
              <a:spcBef>
                <a:spcPts val="600"/>
              </a:spcBef>
              <a:spcAft>
                <a:spcPts val="600"/>
              </a:spcAft>
              <a:buClr>
                <a:schemeClr val="tx1"/>
              </a:buClr>
              <a:buFont typeface="Arial" panose="020B0604020202020204" pitchFamily="34" charset="0"/>
              <a:buChar char="•"/>
            </a:pPr>
            <a:r>
              <a:rPr lang="en-US" b="0" strike="noStrike" spc="-1" dirty="0">
                <a:uFill>
                  <a:solidFill>
                    <a:srgbClr val="FFFFFF"/>
                  </a:solidFill>
                </a:uFill>
                <a:latin typeface="Univers LT Std 45 Light" panose="020B0403020202020204" pitchFamily="34" charset="0"/>
                <a:ea typeface="ＭＳ Ｐゴシック"/>
              </a:rPr>
              <a:t>First and Fourteen Amendments are generally considered to bar federal and state gov’t employers from conducting random, suspicion-less drug testing</a:t>
            </a:r>
          </a:p>
          <a:p>
            <a:pPr marL="286110" indent="-285750">
              <a:lnSpc>
                <a:spcPct val="100000"/>
              </a:lnSpc>
              <a:spcBef>
                <a:spcPts val="600"/>
              </a:spcBef>
              <a:spcAft>
                <a:spcPts val="600"/>
              </a:spcAft>
              <a:buClr>
                <a:schemeClr val="tx1"/>
              </a:buClr>
              <a:buFont typeface="Arial" panose="020B0604020202020204" pitchFamily="34" charset="0"/>
              <a:buChar char="•"/>
            </a:pPr>
            <a:r>
              <a:rPr lang="en-US" spc="-1" dirty="0">
                <a:uFill>
                  <a:solidFill>
                    <a:srgbClr val="FFFFFF"/>
                  </a:solidFill>
                </a:uFill>
                <a:latin typeface="Univers LT Std 45 Light" panose="020B0403020202020204" pitchFamily="34" charset="0"/>
                <a:ea typeface="ＭＳ Ｐゴシック"/>
              </a:rPr>
              <a:t>Fourth Amendment:</a:t>
            </a:r>
            <a:endParaRPr lang="en-US" dirty="0">
              <a:latin typeface="Univers LT Std 45 Light" panose="020B0403020202020204" pitchFamily="34" charset="0"/>
            </a:endParaRPr>
          </a:p>
          <a:p>
            <a:pPr marL="457560" lvl="1">
              <a:spcBef>
                <a:spcPts val="600"/>
              </a:spcBef>
              <a:spcAft>
                <a:spcPts val="600"/>
              </a:spcAft>
              <a:buClr>
                <a:schemeClr val="tx1"/>
              </a:buClr>
            </a:pPr>
            <a:r>
              <a:rPr lang="en-US" dirty="0">
                <a:latin typeface="Univers LT Std 45 Light" panose="020B0403020202020204" pitchFamily="34" charset="0"/>
              </a:rPr>
              <a:t>“The right of the people to be secure in their persons, houses, papers, and effects, against unreasonable searches and seizures, shall not be violated, and no Warrants shall issue, but upon probable cause, supported by Oath or affirmation, and particularly describing the place to be searched, and the persons or things to be seized.” </a:t>
            </a:r>
            <a:endParaRPr lang="en-US" b="0" strike="noStrike" spc="-1" dirty="0">
              <a:uFill>
                <a:solidFill>
                  <a:srgbClr val="FFFFFF"/>
                </a:solidFill>
              </a:uFill>
              <a:latin typeface="Univers LT Std 45 Light" panose="020B0403020202020204" pitchFamily="34" charset="0"/>
              <a:ea typeface="ＭＳ Ｐゴシック"/>
            </a:endParaRPr>
          </a:p>
          <a:p>
            <a:pPr marL="360">
              <a:lnSpc>
                <a:spcPct val="100000"/>
              </a:lnSpc>
              <a:buClr>
                <a:srgbClr val="C00000"/>
              </a:buClr>
            </a:pPr>
            <a:endParaRPr lang="en-US" sz="2400" b="0" strike="noStrike" spc="-1" dirty="0">
              <a:solidFill>
                <a:srgbClr val="262626"/>
              </a:solidFill>
              <a:uFill>
                <a:solidFill>
                  <a:srgbClr val="FFFFFF"/>
                </a:solidFill>
              </a:uFill>
              <a:latin typeface="Univers LT Std 45 Light"/>
            </a:endParaRPr>
          </a:p>
          <a:p>
            <a:pPr>
              <a:lnSpc>
                <a:spcPct val="100000"/>
              </a:lnSpc>
            </a:pPr>
            <a:endParaRPr lang="en-US" sz="3200" b="0" strike="noStrike" spc="-1" dirty="0">
              <a:solidFill>
                <a:srgbClr val="262626"/>
              </a:solidFill>
              <a:uFill>
                <a:solidFill>
                  <a:srgbClr val="FFFFFF"/>
                </a:solidFill>
              </a:uFill>
              <a:latin typeface="Univers LT Std 45 Light"/>
            </a:endParaRPr>
          </a:p>
          <a:p>
            <a:pPr>
              <a:lnSpc>
                <a:spcPct val="100000"/>
              </a:lnSpc>
            </a:pPr>
            <a:endParaRPr lang="en-US" sz="3200" b="0" strike="noStrike" spc="-1" dirty="0">
              <a:solidFill>
                <a:srgbClr val="262626"/>
              </a:solidFill>
              <a:uFill>
                <a:solidFill>
                  <a:srgbClr val="FFFFFF"/>
                </a:solidFill>
              </a:uFill>
              <a:latin typeface="Univers LT Std 45 Light"/>
            </a:endParaRPr>
          </a:p>
          <a:p>
            <a:pPr>
              <a:lnSpc>
                <a:spcPct val="100000"/>
              </a:lnSpc>
            </a:pPr>
            <a:endParaRPr lang="en-US" sz="3200" b="0" strike="noStrike" spc="-1" dirty="0">
              <a:solidFill>
                <a:srgbClr val="262626"/>
              </a:solidFill>
              <a:uFill>
                <a:solidFill>
                  <a:srgbClr val="FFFFFF"/>
                </a:solidFill>
              </a:uFill>
              <a:latin typeface="Univers LT Std 45 Light"/>
            </a:endParaRPr>
          </a:p>
          <a:p>
            <a:pPr>
              <a:lnSpc>
                <a:spcPct val="100000"/>
              </a:lnSpc>
            </a:pPr>
            <a:endParaRPr lang="en-US" sz="3200" b="0" strike="noStrike" spc="-1" dirty="0">
              <a:solidFill>
                <a:srgbClr val="262626"/>
              </a:solidFill>
              <a:uFill>
                <a:solidFill>
                  <a:srgbClr val="FFFFFF"/>
                </a:solidFill>
              </a:uFill>
              <a:latin typeface="Univers LT Std 45 Light"/>
            </a:endParaRPr>
          </a:p>
        </p:txBody>
      </p:sp>
    </p:spTree>
    <p:extLst>
      <p:ext uri="{BB962C8B-B14F-4D97-AF65-F5344CB8AC3E}">
        <p14:creationId xmlns:p14="http://schemas.microsoft.com/office/powerpoint/2010/main" val="1547147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1"/>
          <p:cNvSpPr txBox="1"/>
          <p:nvPr/>
        </p:nvSpPr>
        <p:spPr>
          <a:xfrm>
            <a:off x="457200" y="0"/>
            <a:ext cx="9296400" cy="1142640"/>
          </a:xfrm>
          <a:prstGeom prst="rect">
            <a:avLst/>
          </a:prstGeom>
          <a:noFill/>
          <a:ln>
            <a:noFill/>
          </a:ln>
        </p:spPr>
        <p:txBody>
          <a:bodyPr numCol="1" anchor="ctr"/>
          <a:lstStyle/>
          <a:p>
            <a:pPr>
              <a:lnSpc>
                <a:spcPct val="100000"/>
              </a:lnSpc>
            </a:pPr>
            <a:r>
              <a:rPr lang="en-US" sz="3600" b="1" spc="-1" dirty="0">
                <a:solidFill>
                  <a:schemeClr val="bg1"/>
                </a:solidFill>
                <a:uFill>
                  <a:solidFill>
                    <a:srgbClr val="FFFFFF"/>
                  </a:solidFill>
                </a:uFill>
                <a:latin typeface="Univers LT Std 45 Light"/>
                <a:ea typeface="ＭＳ Ｐゴシック"/>
              </a:rPr>
              <a:t>Other Major Rules Under Federal Law</a:t>
            </a:r>
            <a:endParaRPr lang="en-US" sz="3600" b="0" strike="noStrike" spc="-1" dirty="0">
              <a:solidFill>
                <a:schemeClr val="bg1"/>
              </a:solidFill>
              <a:uFill>
                <a:solidFill>
                  <a:srgbClr val="FFFFFF"/>
                </a:solidFill>
              </a:uFill>
              <a:latin typeface="Univers LT Std 45 Light"/>
            </a:endParaRPr>
          </a:p>
        </p:txBody>
      </p:sp>
      <p:sp>
        <p:nvSpPr>
          <p:cNvPr id="3" name="TextShape 2"/>
          <p:cNvSpPr txBox="1"/>
          <p:nvPr/>
        </p:nvSpPr>
        <p:spPr>
          <a:xfrm>
            <a:off x="457200" y="1600200"/>
            <a:ext cx="8229240" cy="4525560"/>
          </a:xfrm>
          <a:prstGeom prst="rect">
            <a:avLst/>
          </a:prstGeom>
          <a:noFill/>
          <a:ln>
            <a:noFill/>
          </a:ln>
        </p:spPr>
        <p:txBody>
          <a:bodyPr numCol="1"/>
          <a:lstStyle/>
          <a:p>
            <a:pPr marL="285750" indent="-285750">
              <a:lnSpc>
                <a:spcPct val="100000"/>
              </a:lnSpc>
              <a:spcBef>
                <a:spcPts val="600"/>
              </a:spcBef>
              <a:spcAft>
                <a:spcPts val="600"/>
              </a:spcAft>
              <a:buFont typeface="Arial" panose="020B0604020202020204" pitchFamily="34" charset="0"/>
              <a:buChar char="•"/>
            </a:pPr>
            <a:r>
              <a:rPr lang="en-US" i="1" dirty="0">
                <a:latin typeface="Univers LT Std 45 Light" panose="020B0403020202020204" pitchFamily="34" charset="0"/>
              </a:rPr>
              <a:t>Skinner v. Railway Labor Executives’ </a:t>
            </a:r>
            <a:r>
              <a:rPr lang="en-US" i="1" dirty="0" err="1">
                <a:latin typeface="Univers LT Std 45 Light" panose="020B0403020202020204" pitchFamily="34" charset="0"/>
              </a:rPr>
              <a:t>Ass’n</a:t>
            </a:r>
            <a:r>
              <a:rPr lang="en-US" dirty="0">
                <a:latin typeface="Univers LT Std 45 Light" panose="020B0403020202020204" pitchFamily="34" charset="0"/>
              </a:rPr>
              <a:t>, 489 U.S. 602 (1989): upholding post-accident testing of railroad employees due to safety-concerns</a:t>
            </a:r>
          </a:p>
          <a:p>
            <a:pPr marL="285750" indent="-285750">
              <a:spcBef>
                <a:spcPts val="600"/>
              </a:spcBef>
              <a:spcAft>
                <a:spcPts val="600"/>
              </a:spcAft>
              <a:buFont typeface="Arial" panose="020B0604020202020204" pitchFamily="34" charset="0"/>
              <a:buChar char="•"/>
            </a:pPr>
            <a:r>
              <a:rPr lang="en-US" i="1" dirty="0">
                <a:latin typeface="Univers LT Std 45 Light" panose="020B0403020202020204" pitchFamily="34" charset="0"/>
              </a:rPr>
              <a:t>National Treasury Employee v. Von </a:t>
            </a:r>
            <a:r>
              <a:rPr lang="en-US" i="1" dirty="0" err="1">
                <a:latin typeface="Univers LT Std 45 Light" panose="020B0403020202020204" pitchFamily="34" charset="0"/>
              </a:rPr>
              <a:t>Raab</a:t>
            </a:r>
            <a:r>
              <a:rPr lang="en-US" i="1" dirty="0">
                <a:latin typeface="Univers LT Std 45 Light" panose="020B0403020202020204" pitchFamily="34" charset="0"/>
              </a:rPr>
              <a:t>,</a:t>
            </a:r>
            <a:r>
              <a:rPr lang="en-US" dirty="0">
                <a:latin typeface="Univers LT Std 45 Light" panose="020B0403020202020204" pitchFamily="34" charset="0"/>
              </a:rPr>
              <a:t> 489 U.S. 656 (1989): upholding pre-employment drug testing required for hiring by the US Customs and Border Protection agency, safety concerns considered</a:t>
            </a:r>
          </a:p>
          <a:p>
            <a:pPr marL="285750" indent="-285750">
              <a:spcBef>
                <a:spcPts val="600"/>
              </a:spcBef>
              <a:spcAft>
                <a:spcPts val="600"/>
              </a:spcAft>
              <a:buFont typeface="Arial" panose="020B0604020202020204" pitchFamily="34" charset="0"/>
              <a:buChar char="•"/>
            </a:pPr>
            <a:r>
              <a:rPr lang="en-US" i="1" dirty="0">
                <a:latin typeface="Univers LT Std 45 Light" panose="020B0403020202020204" pitchFamily="34" charset="0"/>
              </a:rPr>
              <a:t>Chandler v. Miller,</a:t>
            </a:r>
            <a:r>
              <a:rPr lang="en-US" dirty="0">
                <a:latin typeface="Univers LT Std 45 Light" panose="020B0403020202020204" pitchFamily="34" charset="0"/>
              </a:rPr>
              <a:t> 520 U.S. 305 (1997): striking down a Georgia law that required drug testing as a pre-condition to being eligible to run for an elected office, no safety concerns found</a:t>
            </a:r>
          </a:p>
          <a:p>
            <a:pPr>
              <a:spcAft>
                <a:spcPts val="1200"/>
              </a:spcAft>
            </a:pPr>
            <a:endParaRPr lang="en-US" dirty="0"/>
          </a:p>
          <a:p>
            <a:pPr marL="285750" indent="-285750">
              <a:spcAft>
                <a:spcPts val="1200"/>
              </a:spcAft>
              <a:buFont typeface="Arial" panose="020B0604020202020204" pitchFamily="34" charset="0"/>
              <a:buChar char="•"/>
            </a:pPr>
            <a:endParaRPr lang="en-US" dirty="0"/>
          </a:p>
          <a:p>
            <a:pPr marL="285750" indent="-285750">
              <a:lnSpc>
                <a:spcPct val="100000"/>
              </a:lnSpc>
              <a:buFont typeface="Arial" panose="020B0604020202020204" pitchFamily="34" charset="0"/>
              <a:buChar char="•"/>
            </a:pPr>
            <a:endParaRPr lang="en-US" dirty="0"/>
          </a:p>
          <a:p>
            <a:pPr marL="285750" indent="-285750">
              <a:lnSpc>
                <a:spcPct val="100000"/>
              </a:lnSpc>
              <a:buFont typeface="Arial" panose="020B0604020202020204" pitchFamily="34" charset="0"/>
              <a:buChar char="•"/>
            </a:pPr>
            <a:endParaRPr lang="en-US" sz="1400" b="0" strike="noStrike" spc="-1" dirty="0">
              <a:solidFill>
                <a:srgbClr val="262626"/>
              </a:solidFill>
              <a:uFill>
                <a:solidFill>
                  <a:srgbClr val="FFFFFF"/>
                </a:solidFill>
              </a:uFill>
              <a:latin typeface="Univers LT Std 45 Light"/>
            </a:endParaRPr>
          </a:p>
        </p:txBody>
      </p:sp>
    </p:spTree>
    <p:extLst>
      <p:ext uri="{BB962C8B-B14F-4D97-AF65-F5344CB8AC3E}">
        <p14:creationId xmlns:p14="http://schemas.microsoft.com/office/powerpoint/2010/main" val="1816577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1"/>
          <p:cNvSpPr txBox="1"/>
          <p:nvPr/>
        </p:nvSpPr>
        <p:spPr>
          <a:xfrm>
            <a:off x="457200" y="68240"/>
            <a:ext cx="9648092" cy="1064525"/>
          </a:xfrm>
          <a:prstGeom prst="rect">
            <a:avLst/>
          </a:prstGeom>
          <a:noFill/>
          <a:ln>
            <a:noFill/>
          </a:ln>
        </p:spPr>
        <p:txBody>
          <a:bodyPr numCol="1" anchor="ctr"/>
          <a:lstStyle/>
          <a:p>
            <a:pPr>
              <a:lnSpc>
                <a:spcPct val="90000"/>
              </a:lnSpc>
            </a:pPr>
            <a:r>
              <a:rPr lang="en-US" sz="3600" b="1" spc="-1" dirty="0">
                <a:solidFill>
                  <a:schemeClr val="bg1"/>
                </a:solidFill>
                <a:uFill>
                  <a:solidFill>
                    <a:srgbClr val="FFFFFF"/>
                  </a:solidFill>
                </a:uFill>
                <a:latin typeface="Univers LT Std 45 Light"/>
                <a:ea typeface="ＭＳ Ｐゴシック"/>
              </a:rPr>
              <a:t>Applicability of the Fourth Amendment </a:t>
            </a:r>
            <a:br>
              <a:rPr lang="en-US" sz="3600" b="1" spc="-1" dirty="0">
                <a:solidFill>
                  <a:schemeClr val="bg1"/>
                </a:solidFill>
                <a:uFill>
                  <a:solidFill>
                    <a:srgbClr val="FFFFFF"/>
                  </a:solidFill>
                </a:uFill>
                <a:latin typeface="Univers LT Std 45 Light"/>
                <a:ea typeface="ＭＳ Ｐゴシック"/>
              </a:rPr>
            </a:br>
            <a:r>
              <a:rPr lang="en-US" sz="3600" b="1" spc="-1" dirty="0">
                <a:solidFill>
                  <a:schemeClr val="bg1"/>
                </a:solidFill>
                <a:uFill>
                  <a:solidFill>
                    <a:srgbClr val="FFFFFF"/>
                  </a:solidFill>
                </a:uFill>
                <a:latin typeface="Univers LT Std 45 Light"/>
                <a:ea typeface="ＭＳ Ｐゴシック"/>
              </a:rPr>
              <a:t>to Indian Country</a:t>
            </a:r>
            <a:endParaRPr lang="en-US" sz="3600" b="0" strike="noStrike" spc="-1" dirty="0">
              <a:solidFill>
                <a:schemeClr val="bg1"/>
              </a:solidFill>
              <a:uFill>
                <a:solidFill>
                  <a:srgbClr val="FFFFFF"/>
                </a:solidFill>
              </a:uFill>
              <a:latin typeface="Univers LT Std 45 Light"/>
            </a:endParaRPr>
          </a:p>
        </p:txBody>
      </p:sp>
      <p:sp>
        <p:nvSpPr>
          <p:cNvPr id="3" name="TextShape 2"/>
          <p:cNvSpPr txBox="1"/>
          <p:nvPr/>
        </p:nvSpPr>
        <p:spPr>
          <a:xfrm>
            <a:off x="457200" y="1610436"/>
            <a:ext cx="8229240" cy="4515324"/>
          </a:xfrm>
          <a:prstGeom prst="rect">
            <a:avLst/>
          </a:prstGeom>
          <a:noFill/>
          <a:ln>
            <a:noFill/>
          </a:ln>
        </p:spPr>
        <p:txBody>
          <a:bodyPr numCol="1"/>
          <a:lstStyle/>
          <a:p>
            <a:pPr marL="285750" indent="-285750">
              <a:spcBef>
                <a:spcPts val="600"/>
              </a:spcBef>
              <a:spcAft>
                <a:spcPts val="600"/>
              </a:spcAft>
              <a:buFont typeface="Arial" panose="020B0604020202020204" pitchFamily="34" charset="0"/>
              <a:buChar char="•"/>
            </a:pPr>
            <a:r>
              <a:rPr lang="en-US" dirty="0">
                <a:latin typeface="Univers LT Std 45 Light" panose="020B0403020202020204" pitchFamily="34" charset="0"/>
              </a:rPr>
              <a:t>In general, federal law permits the  testing of public employees in “safety-sensitive” type positions</a:t>
            </a:r>
          </a:p>
          <a:p>
            <a:pPr marL="285750" indent="-285750">
              <a:lnSpc>
                <a:spcPct val="100000"/>
              </a:lnSpc>
              <a:spcBef>
                <a:spcPts val="600"/>
              </a:spcBef>
              <a:spcAft>
                <a:spcPts val="600"/>
              </a:spcAft>
              <a:buFont typeface="Arial" panose="020B0604020202020204" pitchFamily="34" charset="0"/>
              <a:buChar char="•"/>
            </a:pPr>
            <a:r>
              <a:rPr lang="en-US" dirty="0">
                <a:latin typeface="Univers LT Std 45 Light" panose="020B0403020202020204" pitchFamily="34" charset="0"/>
              </a:rPr>
              <a:t>Bill of Rights only applies to state and federal governments (not tribal governments or the private sector)</a:t>
            </a:r>
          </a:p>
          <a:p>
            <a:pPr marL="285750" indent="-285750">
              <a:lnSpc>
                <a:spcPct val="100000"/>
              </a:lnSpc>
              <a:spcBef>
                <a:spcPts val="600"/>
              </a:spcBef>
              <a:spcAft>
                <a:spcPts val="600"/>
              </a:spcAft>
              <a:buFont typeface="Arial" panose="020B0604020202020204" pitchFamily="34" charset="0"/>
              <a:buChar char="•"/>
            </a:pPr>
            <a:r>
              <a:rPr lang="en-US" dirty="0">
                <a:latin typeface="Univers LT Std 45 Light" panose="020B0403020202020204" pitchFamily="34" charset="0"/>
              </a:rPr>
              <a:t>Indian Civil Rights Act of 1968: includes the Fourth Amendment and extends its protections to Indian country</a:t>
            </a:r>
          </a:p>
          <a:p>
            <a:pPr marL="285750" indent="-285750">
              <a:spcBef>
                <a:spcPts val="600"/>
              </a:spcBef>
              <a:spcAft>
                <a:spcPts val="600"/>
              </a:spcAft>
              <a:buFont typeface="Arial" panose="020B0604020202020204" pitchFamily="34" charset="0"/>
              <a:buChar char="•"/>
            </a:pPr>
            <a:r>
              <a:rPr lang="en-US" i="1" dirty="0">
                <a:latin typeface="Univers LT Std 45 Light" panose="020B0403020202020204" pitchFamily="34" charset="0"/>
              </a:rPr>
              <a:t>Santa Clara Pueblo v. Martinez</a:t>
            </a:r>
            <a:r>
              <a:rPr lang="en-US" dirty="0">
                <a:latin typeface="Univers LT Std 45 Light" panose="020B0403020202020204" pitchFamily="34" charset="0"/>
              </a:rPr>
              <a:t>, 533 U.S. 353 (2001), confirmed that tribal courts can exercise jurisdiction over ICRA claims, but only if tribal governments waive sovereign immunity</a:t>
            </a:r>
          </a:p>
          <a:p>
            <a:pPr marL="285750" indent="-285750">
              <a:lnSpc>
                <a:spcPct val="100000"/>
              </a:lnSpc>
              <a:spcAft>
                <a:spcPts val="1200"/>
              </a:spcAft>
              <a:buFont typeface="Arial" panose="020B0604020202020204" pitchFamily="34" charset="0"/>
              <a:buChar char="•"/>
            </a:pPr>
            <a:endParaRPr lang="en-US" dirty="0"/>
          </a:p>
          <a:p>
            <a:pPr marL="285750" indent="-285750">
              <a:spcAft>
                <a:spcPts val="1200"/>
              </a:spcAft>
              <a:buFont typeface="Arial" panose="020B0604020202020204" pitchFamily="34" charset="0"/>
              <a:buChar char="•"/>
            </a:pPr>
            <a:endParaRPr lang="en-US" dirty="0"/>
          </a:p>
          <a:p>
            <a:pPr marL="285750" indent="-285750">
              <a:lnSpc>
                <a:spcPct val="100000"/>
              </a:lnSpc>
              <a:buFont typeface="Arial" panose="020B0604020202020204" pitchFamily="34" charset="0"/>
              <a:buChar char="•"/>
            </a:pPr>
            <a:endParaRPr lang="en-US" dirty="0"/>
          </a:p>
          <a:p>
            <a:pPr marL="285750" indent="-285750">
              <a:lnSpc>
                <a:spcPct val="100000"/>
              </a:lnSpc>
              <a:buFont typeface="Arial" panose="020B0604020202020204" pitchFamily="34" charset="0"/>
              <a:buChar char="•"/>
            </a:pPr>
            <a:endParaRPr lang="en-US" sz="1400" b="0" strike="noStrike" spc="-1" dirty="0">
              <a:solidFill>
                <a:srgbClr val="262626"/>
              </a:solidFill>
              <a:uFill>
                <a:solidFill>
                  <a:srgbClr val="FFFFFF"/>
                </a:solidFill>
              </a:uFill>
              <a:latin typeface="Univers LT Std 45 Light"/>
            </a:endParaRPr>
          </a:p>
        </p:txBody>
      </p:sp>
    </p:spTree>
    <p:extLst>
      <p:ext uri="{BB962C8B-B14F-4D97-AF65-F5344CB8AC3E}">
        <p14:creationId xmlns:p14="http://schemas.microsoft.com/office/powerpoint/2010/main" val="1485301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1"/>
          <p:cNvSpPr txBox="1"/>
          <p:nvPr/>
        </p:nvSpPr>
        <p:spPr>
          <a:xfrm>
            <a:off x="457200" y="0"/>
            <a:ext cx="8229240" cy="1142640"/>
          </a:xfrm>
          <a:prstGeom prst="rect">
            <a:avLst/>
          </a:prstGeom>
          <a:noFill/>
          <a:ln>
            <a:noFill/>
          </a:ln>
        </p:spPr>
        <p:txBody>
          <a:bodyPr numCol="1" anchor="ctr"/>
          <a:lstStyle/>
          <a:p>
            <a:pPr>
              <a:lnSpc>
                <a:spcPct val="100000"/>
              </a:lnSpc>
            </a:pPr>
            <a:r>
              <a:rPr lang="en-US" sz="3600" b="1" strike="noStrike" spc="-1" dirty="0">
                <a:solidFill>
                  <a:schemeClr val="bg1"/>
                </a:solidFill>
                <a:uFill>
                  <a:solidFill>
                    <a:srgbClr val="FFFFFF"/>
                  </a:solidFill>
                </a:uFill>
                <a:latin typeface="Univers LT Std 45 Light"/>
                <a:ea typeface="ＭＳ Ｐゴシック"/>
              </a:rPr>
              <a:t>Applicable Tribal Laws</a:t>
            </a:r>
            <a:endParaRPr lang="en-US" sz="3600" b="0" strike="noStrike" spc="-1" dirty="0">
              <a:solidFill>
                <a:schemeClr val="bg1"/>
              </a:solidFill>
              <a:uFill>
                <a:solidFill>
                  <a:srgbClr val="FFFFFF"/>
                </a:solidFill>
              </a:uFill>
              <a:latin typeface="Univers LT Std 45 Light"/>
            </a:endParaRPr>
          </a:p>
        </p:txBody>
      </p:sp>
      <p:sp>
        <p:nvSpPr>
          <p:cNvPr id="3" name="TextShape 2"/>
          <p:cNvSpPr txBox="1"/>
          <p:nvPr/>
        </p:nvSpPr>
        <p:spPr>
          <a:xfrm>
            <a:off x="477672" y="1596788"/>
            <a:ext cx="8208768" cy="4528972"/>
          </a:xfrm>
          <a:prstGeom prst="rect">
            <a:avLst/>
          </a:prstGeom>
          <a:noFill/>
          <a:ln>
            <a:noFill/>
          </a:ln>
        </p:spPr>
        <p:txBody>
          <a:bodyPr numCol="1"/>
          <a:lstStyle/>
          <a:p>
            <a:pPr marL="285750" indent="-285750">
              <a:lnSpc>
                <a:spcPct val="100000"/>
              </a:lnSpc>
              <a:spcBef>
                <a:spcPts val="600"/>
              </a:spcBef>
              <a:spcAft>
                <a:spcPts val="600"/>
              </a:spcAft>
              <a:buFont typeface="Arial" panose="020B0604020202020204" pitchFamily="34" charset="0"/>
              <a:buChar char="•"/>
            </a:pPr>
            <a:r>
              <a:rPr lang="en-US" b="0" strike="noStrike" spc="-1" dirty="0">
                <a:solidFill>
                  <a:srgbClr val="262626"/>
                </a:solidFill>
                <a:uFill>
                  <a:solidFill>
                    <a:srgbClr val="FFFFFF"/>
                  </a:solidFill>
                </a:uFill>
                <a:latin typeface="Univers LT Std 45 Light"/>
              </a:rPr>
              <a:t>Constitutions, if they exist</a:t>
            </a:r>
          </a:p>
          <a:p>
            <a:pPr marL="285750" indent="-285750">
              <a:lnSpc>
                <a:spcPct val="100000"/>
              </a:lnSpc>
              <a:spcBef>
                <a:spcPts val="600"/>
              </a:spcBef>
              <a:spcAft>
                <a:spcPts val="600"/>
              </a:spcAft>
              <a:buFont typeface="Arial" panose="020B0604020202020204" pitchFamily="34" charset="0"/>
              <a:buChar char="•"/>
            </a:pPr>
            <a:r>
              <a:rPr lang="en-US" spc="-1" dirty="0">
                <a:solidFill>
                  <a:srgbClr val="262626"/>
                </a:solidFill>
                <a:uFill>
                  <a:solidFill>
                    <a:srgbClr val="FFFFFF"/>
                  </a:solidFill>
                </a:uFill>
                <a:latin typeface="Univers LT Std 45 Light"/>
              </a:rPr>
              <a:t>Laws, codes, ordinances</a:t>
            </a:r>
          </a:p>
          <a:p>
            <a:pPr marL="285750" indent="-285750">
              <a:lnSpc>
                <a:spcPct val="100000"/>
              </a:lnSpc>
              <a:spcBef>
                <a:spcPts val="600"/>
              </a:spcBef>
              <a:spcAft>
                <a:spcPts val="600"/>
              </a:spcAft>
              <a:buFont typeface="Arial" panose="020B0604020202020204" pitchFamily="34" charset="0"/>
              <a:buChar char="•"/>
            </a:pPr>
            <a:r>
              <a:rPr lang="en-US" b="0" strike="noStrike" spc="-1" dirty="0">
                <a:solidFill>
                  <a:srgbClr val="262626"/>
                </a:solidFill>
                <a:uFill>
                  <a:solidFill>
                    <a:srgbClr val="FFFFFF"/>
                  </a:solidFill>
                </a:uFill>
                <a:latin typeface="Univers LT Std 45 Light"/>
              </a:rPr>
              <a:t>Regulations or administrative guidance/policy</a:t>
            </a:r>
          </a:p>
          <a:p>
            <a:pPr marL="285750" indent="-285750">
              <a:lnSpc>
                <a:spcPct val="100000"/>
              </a:lnSpc>
              <a:spcBef>
                <a:spcPts val="600"/>
              </a:spcBef>
              <a:spcAft>
                <a:spcPts val="600"/>
              </a:spcAft>
              <a:buFont typeface="Arial" panose="020B0604020202020204" pitchFamily="34" charset="0"/>
              <a:buChar char="•"/>
            </a:pPr>
            <a:r>
              <a:rPr lang="en-US" spc="-1" dirty="0">
                <a:solidFill>
                  <a:srgbClr val="262626"/>
                </a:solidFill>
                <a:uFill>
                  <a:solidFill>
                    <a:srgbClr val="FFFFFF"/>
                  </a:solidFill>
                </a:uFill>
                <a:latin typeface="Univers LT Std 45 Light"/>
              </a:rPr>
              <a:t>Tribal court decisions</a:t>
            </a:r>
            <a:endParaRPr lang="en-US" b="0" strike="noStrike" spc="-1" dirty="0">
              <a:solidFill>
                <a:srgbClr val="262626"/>
              </a:solidFill>
              <a:uFill>
                <a:solidFill>
                  <a:srgbClr val="FFFFFF"/>
                </a:solidFill>
              </a:uFill>
              <a:latin typeface="Univers LT Std 45 Light"/>
            </a:endParaRPr>
          </a:p>
        </p:txBody>
      </p:sp>
    </p:spTree>
    <p:extLst>
      <p:ext uri="{BB962C8B-B14F-4D97-AF65-F5344CB8AC3E}">
        <p14:creationId xmlns:p14="http://schemas.microsoft.com/office/powerpoint/2010/main" val="508468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1"/>
          <p:cNvSpPr txBox="1"/>
          <p:nvPr/>
        </p:nvSpPr>
        <p:spPr>
          <a:xfrm>
            <a:off x="457200" y="0"/>
            <a:ext cx="8550322" cy="1142640"/>
          </a:xfrm>
          <a:prstGeom prst="rect">
            <a:avLst/>
          </a:prstGeom>
          <a:noFill/>
          <a:ln>
            <a:noFill/>
          </a:ln>
        </p:spPr>
        <p:txBody>
          <a:bodyPr numCol="1" anchor="ctr"/>
          <a:lstStyle/>
          <a:p>
            <a:pPr>
              <a:lnSpc>
                <a:spcPct val="100000"/>
              </a:lnSpc>
            </a:pPr>
            <a:r>
              <a:rPr lang="en-US" sz="3600" b="1" strike="noStrike" spc="-1" dirty="0">
                <a:solidFill>
                  <a:schemeClr val="bg1"/>
                </a:solidFill>
                <a:uFill>
                  <a:solidFill>
                    <a:srgbClr val="FFFFFF"/>
                  </a:solidFill>
                </a:uFill>
                <a:latin typeface="Univers LT Std 45 Light"/>
                <a:ea typeface="ＭＳ Ｐゴシック"/>
              </a:rPr>
              <a:t>Practical Questions about Marijuana in the Indian Country Work Place</a:t>
            </a:r>
            <a:endParaRPr lang="en-US" sz="3600" b="0" strike="noStrike" spc="-1" dirty="0">
              <a:solidFill>
                <a:schemeClr val="bg1"/>
              </a:solidFill>
              <a:uFill>
                <a:solidFill>
                  <a:srgbClr val="FFFFFF"/>
                </a:solidFill>
              </a:uFill>
              <a:latin typeface="Univers LT Std 45 Light"/>
            </a:endParaRPr>
          </a:p>
        </p:txBody>
      </p:sp>
      <p:sp>
        <p:nvSpPr>
          <p:cNvPr id="3" name="TextBox 2"/>
          <p:cNvSpPr txBox="1"/>
          <p:nvPr/>
        </p:nvSpPr>
        <p:spPr>
          <a:xfrm>
            <a:off x="754912" y="1477926"/>
            <a:ext cx="8027581" cy="800219"/>
          </a:xfrm>
          <a:prstGeom prst="rect">
            <a:avLst/>
          </a:prstGeom>
          <a:noFill/>
        </p:spPr>
        <p:txBody>
          <a:bodyPr wrap="square" rtlCol="0">
            <a:spAutoFit/>
          </a:bodyPr>
          <a:lstStyle/>
          <a:p>
            <a:pPr marL="285750" indent="-285750">
              <a:spcAft>
                <a:spcPts val="1200"/>
              </a:spcAft>
              <a:buFont typeface="Arial" panose="020B0604020202020204" pitchFamily="34" charset="0"/>
              <a:buChar char="•"/>
            </a:pPr>
            <a:endParaRPr lang="en-US" dirty="0">
              <a:latin typeface="Univers LT Std 45 Light" panose="020B0403020202020204" pitchFamily="34" charset="0"/>
            </a:endParaRPr>
          </a:p>
          <a:p>
            <a:endParaRPr lang="en-US" dirty="0"/>
          </a:p>
        </p:txBody>
      </p:sp>
      <p:sp>
        <p:nvSpPr>
          <p:cNvPr id="4" name="TextBox 3"/>
          <p:cNvSpPr txBox="1"/>
          <p:nvPr/>
        </p:nvSpPr>
        <p:spPr>
          <a:xfrm>
            <a:off x="931221" y="1584250"/>
            <a:ext cx="7602279" cy="3416320"/>
          </a:xfrm>
          <a:prstGeom prst="rect">
            <a:avLst/>
          </a:prstGeom>
          <a:noFill/>
        </p:spPr>
        <p:txBody>
          <a:bodyPr wrap="square" rtlCol="0">
            <a:spAutoFit/>
          </a:bodyPr>
          <a:lstStyle/>
          <a:p>
            <a:pPr marL="285750" indent="-285750">
              <a:buFont typeface="Arial" panose="020B0604020202020204" pitchFamily="34" charset="0"/>
              <a:buChar char="•"/>
            </a:pPr>
            <a:r>
              <a:rPr lang="en-US" spc="-1" dirty="0">
                <a:solidFill>
                  <a:srgbClr val="262626"/>
                </a:solidFill>
                <a:uFill>
                  <a:solidFill>
                    <a:srgbClr val="FFFFFF"/>
                  </a:solidFill>
                </a:uFill>
                <a:latin typeface="Univers LT Std 45 Light"/>
              </a:rPr>
              <a:t>Practical implications/what’s happening around you?</a:t>
            </a:r>
            <a:r>
              <a:rPr lang="en-US" dirty="0"/>
              <a:t> </a:t>
            </a:r>
          </a:p>
          <a:p>
            <a:endParaRPr lang="en-US" dirty="0"/>
          </a:p>
          <a:p>
            <a:pPr marL="742950" lvl="1" indent="-285750">
              <a:buFont typeface="Arial" panose="020B0604020202020204" pitchFamily="34" charset="0"/>
              <a:buChar char="•"/>
            </a:pPr>
            <a:r>
              <a:rPr lang="en-US" dirty="0"/>
              <a:t>Hiring employees in tribal and-non tribal regional markets where marijuana use is legal</a:t>
            </a:r>
            <a:endParaRPr lang="en-US" spc="-1" dirty="0">
              <a:solidFill>
                <a:srgbClr val="262626"/>
              </a:solidFill>
              <a:uFill>
                <a:solidFill>
                  <a:srgbClr val="FFFFFF"/>
                </a:solidFill>
              </a:uFill>
              <a:latin typeface="Univers LT Std 45 Light"/>
            </a:endParaRPr>
          </a:p>
          <a:p>
            <a:pPr marL="285750" indent="-285750">
              <a:buFont typeface="Arial" panose="020B0604020202020204" pitchFamily="34" charset="0"/>
              <a:buChar char="•"/>
            </a:pPr>
            <a:r>
              <a:rPr lang="en-US" dirty="0"/>
              <a:t>Legal Implications:</a:t>
            </a:r>
          </a:p>
          <a:p>
            <a:endParaRPr lang="en-US" dirty="0"/>
          </a:p>
          <a:p>
            <a:pPr marL="742950" lvl="1" indent="-285750">
              <a:buFont typeface="Arial" panose="020B0604020202020204" pitchFamily="34" charset="0"/>
              <a:buChar char="•"/>
            </a:pPr>
            <a:r>
              <a:rPr lang="en-US" dirty="0"/>
              <a:t>If I allow off-duty marijuana use, will it jeopardize federal grants or contracts?</a:t>
            </a:r>
          </a:p>
          <a:p>
            <a:pPr lvl="1"/>
            <a:endParaRPr lang="en-US" dirty="0"/>
          </a:p>
          <a:p>
            <a:pPr marL="742950" lvl="1" indent="-285750">
              <a:buFont typeface="Arial" panose="020B0604020202020204" pitchFamily="34" charset="0"/>
              <a:buChar char="•"/>
            </a:pPr>
            <a:r>
              <a:rPr lang="en-US" dirty="0"/>
              <a:t>Indian Civil Rights Act</a:t>
            </a:r>
          </a:p>
          <a:p>
            <a:pPr lvl="1"/>
            <a:endParaRPr lang="en-US" dirty="0"/>
          </a:p>
          <a:p>
            <a:pPr marL="285750" indent="-285750">
              <a:buFont typeface="Arial" panose="020B0604020202020204" pitchFamily="34" charset="0"/>
              <a:buChar char="•"/>
            </a:pPr>
            <a:r>
              <a:rPr lang="en-US" dirty="0"/>
              <a:t>Marijuana business ownership in Indian country</a:t>
            </a:r>
          </a:p>
        </p:txBody>
      </p:sp>
    </p:spTree>
    <p:extLst>
      <p:ext uri="{BB962C8B-B14F-4D97-AF65-F5344CB8AC3E}">
        <p14:creationId xmlns:p14="http://schemas.microsoft.com/office/powerpoint/2010/main" val="762809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1"/>
          <p:cNvSpPr txBox="1"/>
          <p:nvPr/>
        </p:nvSpPr>
        <p:spPr>
          <a:xfrm>
            <a:off x="457199" y="0"/>
            <a:ext cx="10609385" cy="1142640"/>
          </a:xfrm>
          <a:prstGeom prst="rect">
            <a:avLst/>
          </a:prstGeom>
          <a:noFill/>
          <a:ln>
            <a:noFill/>
          </a:ln>
        </p:spPr>
        <p:txBody>
          <a:bodyPr numCol="1" anchor="ctr"/>
          <a:lstStyle/>
          <a:p>
            <a:pPr>
              <a:lnSpc>
                <a:spcPct val="90000"/>
              </a:lnSpc>
            </a:pPr>
            <a:r>
              <a:rPr lang="en-US" sz="3600" b="1" strike="noStrike" spc="-1" dirty="0">
                <a:solidFill>
                  <a:schemeClr val="bg1"/>
                </a:solidFill>
                <a:uFill>
                  <a:solidFill>
                    <a:srgbClr val="FFFFFF"/>
                  </a:solidFill>
                </a:uFill>
                <a:latin typeface="Univers LT Std 45 Light"/>
                <a:ea typeface="ＭＳ Ｐゴシック"/>
              </a:rPr>
              <a:t>Tribal Drug Testing </a:t>
            </a:r>
            <a:r>
              <a:rPr lang="en-US" sz="3600" b="1" spc="-1" dirty="0">
                <a:solidFill>
                  <a:schemeClr val="bg1"/>
                </a:solidFill>
                <a:uFill>
                  <a:solidFill>
                    <a:srgbClr val="FFFFFF"/>
                  </a:solidFill>
                </a:uFill>
                <a:latin typeface="Univers LT Std 45 Light"/>
                <a:ea typeface="ＭＳ Ｐゴシック"/>
              </a:rPr>
              <a:t>P</a:t>
            </a:r>
            <a:r>
              <a:rPr lang="en-US" sz="3600" b="1" strike="noStrike" spc="-1" dirty="0">
                <a:solidFill>
                  <a:schemeClr val="bg1"/>
                </a:solidFill>
                <a:uFill>
                  <a:solidFill>
                    <a:srgbClr val="FFFFFF"/>
                  </a:solidFill>
                </a:uFill>
                <a:latin typeface="Univers LT Std 45 Light"/>
                <a:ea typeface="ＭＳ Ｐゴシック"/>
              </a:rPr>
              <a:t>olicies: </a:t>
            </a:r>
          </a:p>
          <a:p>
            <a:pPr>
              <a:lnSpc>
                <a:spcPct val="90000"/>
              </a:lnSpc>
            </a:pPr>
            <a:r>
              <a:rPr lang="en-US" sz="2800" b="1" strike="noStrike" spc="-1" dirty="0">
                <a:solidFill>
                  <a:schemeClr val="bg1"/>
                </a:solidFill>
                <a:uFill>
                  <a:solidFill>
                    <a:srgbClr val="FFFFFF"/>
                  </a:solidFill>
                </a:uFill>
                <a:latin typeface="Univers LT Std 45 Light"/>
                <a:ea typeface="ＭＳ Ｐゴシック"/>
              </a:rPr>
              <a:t>Creating or Revising Policy—Where do we start?</a:t>
            </a:r>
            <a:endParaRPr lang="en-US" sz="2800" b="0" strike="noStrike" spc="-1" dirty="0">
              <a:solidFill>
                <a:schemeClr val="bg1"/>
              </a:solidFill>
              <a:uFill>
                <a:solidFill>
                  <a:srgbClr val="FFFFFF"/>
                </a:solidFill>
              </a:uFill>
              <a:latin typeface="Univers LT Std 45 Light"/>
            </a:endParaRPr>
          </a:p>
        </p:txBody>
      </p:sp>
      <p:sp>
        <p:nvSpPr>
          <p:cNvPr id="3" name="TextShape 2"/>
          <p:cNvSpPr txBox="1"/>
          <p:nvPr/>
        </p:nvSpPr>
        <p:spPr>
          <a:xfrm>
            <a:off x="457200" y="1583139"/>
            <a:ext cx="8229240" cy="4488029"/>
          </a:xfrm>
          <a:prstGeom prst="rect">
            <a:avLst/>
          </a:prstGeom>
          <a:noFill/>
          <a:ln>
            <a:noFill/>
          </a:ln>
        </p:spPr>
        <p:txBody>
          <a:bodyPr numCol="1"/>
          <a:lstStyle/>
          <a:p>
            <a:pPr marL="457200" indent="-457200">
              <a:lnSpc>
                <a:spcPct val="100000"/>
              </a:lnSpc>
              <a:spcBef>
                <a:spcPts val="600"/>
              </a:spcBef>
              <a:spcAft>
                <a:spcPts val="600"/>
              </a:spcAft>
              <a:buFont typeface="Arial" panose="020B0604020202020204" pitchFamily="34" charset="0"/>
              <a:buChar char="•"/>
            </a:pPr>
            <a:r>
              <a:rPr lang="en-US" spc="-1" dirty="0">
                <a:solidFill>
                  <a:srgbClr val="262626"/>
                </a:solidFill>
                <a:uFill>
                  <a:solidFill>
                    <a:srgbClr val="FFFFFF"/>
                  </a:solidFill>
                </a:uFill>
                <a:latin typeface="Univers LT Std 45 Light"/>
              </a:rPr>
              <a:t>Does your employer have a policy?</a:t>
            </a:r>
          </a:p>
          <a:p>
            <a:pPr marL="457200" indent="-457200">
              <a:lnSpc>
                <a:spcPct val="100000"/>
              </a:lnSpc>
              <a:spcBef>
                <a:spcPts val="600"/>
              </a:spcBef>
              <a:spcAft>
                <a:spcPts val="600"/>
              </a:spcAft>
              <a:buFont typeface="Arial" panose="020B0604020202020204" pitchFamily="34" charset="0"/>
              <a:buChar char="•"/>
            </a:pPr>
            <a:r>
              <a:rPr lang="en-US" b="0" strike="noStrike" spc="-1" dirty="0">
                <a:solidFill>
                  <a:srgbClr val="262626"/>
                </a:solidFill>
                <a:uFill>
                  <a:solidFill>
                    <a:srgbClr val="FFFFFF"/>
                  </a:solidFill>
                </a:uFill>
                <a:latin typeface="Univers LT Std 45 Light"/>
              </a:rPr>
              <a:t>When do yo</a:t>
            </a:r>
            <a:r>
              <a:rPr lang="en-US" spc="-1" dirty="0">
                <a:solidFill>
                  <a:srgbClr val="262626"/>
                </a:solidFill>
                <a:uFill>
                  <a:solidFill>
                    <a:srgbClr val="FFFFFF"/>
                  </a:solidFill>
                </a:uFill>
                <a:latin typeface="Univers LT Std 45 Light"/>
              </a:rPr>
              <a:t>u want testing to occur?</a:t>
            </a:r>
          </a:p>
          <a:p>
            <a:pPr marL="457200" indent="-457200">
              <a:lnSpc>
                <a:spcPct val="100000"/>
              </a:lnSpc>
              <a:spcBef>
                <a:spcPts val="600"/>
              </a:spcBef>
              <a:spcAft>
                <a:spcPts val="600"/>
              </a:spcAft>
              <a:buFont typeface="Arial" panose="020B0604020202020204" pitchFamily="34" charset="0"/>
              <a:buChar char="•"/>
            </a:pPr>
            <a:r>
              <a:rPr lang="en-US" b="0" strike="noStrike" spc="-1" dirty="0">
                <a:solidFill>
                  <a:srgbClr val="262626"/>
                </a:solidFill>
                <a:uFill>
                  <a:solidFill>
                    <a:srgbClr val="FFFFFF"/>
                  </a:solidFill>
                </a:uFill>
                <a:latin typeface="Univers LT Std 45 Light"/>
              </a:rPr>
              <a:t>Are ther</a:t>
            </a:r>
            <a:r>
              <a:rPr lang="en-US" spc="-1" dirty="0">
                <a:solidFill>
                  <a:srgbClr val="262626"/>
                </a:solidFill>
                <a:uFill>
                  <a:solidFill>
                    <a:srgbClr val="FFFFFF"/>
                  </a:solidFill>
                </a:uFill>
                <a:latin typeface="Univers LT Std 45 Light"/>
              </a:rPr>
              <a:t>e particular “Safety-sensitive” or other jobs where testing is particularly important?</a:t>
            </a:r>
            <a:endParaRPr lang="en-US" b="0" strike="noStrike" spc="-1" dirty="0">
              <a:solidFill>
                <a:srgbClr val="262626"/>
              </a:solidFill>
              <a:uFill>
                <a:solidFill>
                  <a:srgbClr val="FFFFFF"/>
                </a:solidFill>
              </a:uFill>
              <a:latin typeface="Univers LT Std 45 Light"/>
            </a:endParaRPr>
          </a:p>
        </p:txBody>
      </p:sp>
    </p:spTree>
    <p:extLst>
      <p:ext uri="{BB962C8B-B14F-4D97-AF65-F5344CB8AC3E}">
        <p14:creationId xmlns:p14="http://schemas.microsoft.com/office/powerpoint/2010/main" val="1655833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1"/>
          <p:cNvSpPr txBox="1"/>
          <p:nvPr/>
        </p:nvSpPr>
        <p:spPr>
          <a:xfrm>
            <a:off x="457200" y="0"/>
            <a:ext cx="8229240" cy="1142640"/>
          </a:xfrm>
          <a:prstGeom prst="rect">
            <a:avLst/>
          </a:prstGeom>
          <a:noFill/>
          <a:ln>
            <a:noFill/>
          </a:ln>
        </p:spPr>
        <p:txBody>
          <a:bodyPr numCol="1" anchor="ctr"/>
          <a:lstStyle/>
          <a:p>
            <a:pPr>
              <a:lnSpc>
                <a:spcPct val="100000"/>
              </a:lnSpc>
            </a:pPr>
            <a:r>
              <a:rPr lang="en-US" sz="3600" b="1" spc="-1" dirty="0">
                <a:solidFill>
                  <a:schemeClr val="bg1"/>
                </a:solidFill>
                <a:uFill>
                  <a:solidFill>
                    <a:srgbClr val="FFFFFF"/>
                  </a:solidFill>
                </a:uFill>
                <a:latin typeface="Univers LT Std 45 Light"/>
                <a:ea typeface="ＭＳ Ｐゴシック"/>
              </a:rPr>
              <a:t>Fact Gathering Before Policymaking</a:t>
            </a:r>
            <a:endParaRPr lang="en-US" sz="3600" b="0" strike="noStrike" spc="-1" dirty="0">
              <a:solidFill>
                <a:schemeClr val="bg1"/>
              </a:solidFill>
              <a:uFill>
                <a:solidFill>
                  <a:srgbClr val="FFFFFF"/>
                </a:solidFill>
              </a:uFill>
              <a:latin typeface="Univers LT Std 45 Light"/>
            </a:endParaRPr>
          </a:p>
        </p:txBody>
      </p:sp>
      <p:sp>
        <p:nvSpPr>
          <p:cNvPr id="5" name="TextBox 4"/>
          <p:cNvSpPr txBox="1"/>
          <p:nvPr/>
        </p:nvSpPr>
        <p:spPr>
          <a:xfrm>
            <a:off x="-245660" y="1442396"/>
            <a:ext cx="8932100" cy="4616648"/>
          </a:xfrm>
          <a:prstGeom prst="rect">
            <a:avLst/>
          </a:prstGeom>
          <a:noFill/>
        </p:spPr>
        <p:txBody>
          <a:bodyPr wrap="square" rtlCol="0">
            <a:spAutoFit/>
          </a:bodyPr>
          <a:lstStyle/>
          <a:p>
            <a:pPr lvl="2">
              <a:spcBef>
                <a:spcPts val="600"/>
              </a:spcBef>
              <a:spcAft>
                <a:spcPts val="600"/>
              </a:spcAft>
            </a:pPr>
            <a:r>
              <a:rPr lang="en-US" sz="1600" dirty="0">
                <a:latin typeface="Univers LT Std 45 Light" panose="020B0403020202020204" pitchFamily="34" charset="0"/>
              </a:rPr>
              <a:t>Why is the Tribe testing applicants for employment and employees for drugs and/or alcohol use? What is the Tribe’s motivation?</a:t>
            </a:r>
          </a:p>
          <a:p>
            <a:pPr lvl="2">
              <a:spcBef>
                <a:spcPts val="600"/>
              </a:spcBef>
              <a:spcAft>
                <a:spcPts val="600"/>
              </a:spcAft>
            </a:pPr>
            <a:r>
              <a:rPr lang="en-US" sz="1600" dirty="0">
                <a:latin typeface="Univers LT Std 45 Light" panose="020B0403020202020204" pitchFamily="34" charset="0"/>
              </a:rPr>
              <a:t>Why would the Tribe test pre-employment (and what does it tell us)?</a:t>
            </a:r>
          </a:p>
          <a:p>
            <a:pPr lvl="2">
              <a:spcBef>
                <a:spcPts val="600"/>
              </a:spcBef>
              <a:spcAft>
                <a:spcPts val="600"/>
              </a:spcAft>
            </a:pPr>
            <a:r>
              <a:rPr lang="en-US" sz="1600" dirty="0">
                <a:latin typeface="Univers LT Std 45 Light" panose="020B0403020202020204" pitchFamily="34" charset="0"/>
              </a:rPr>
              <a:t>Why would the Tribe test randomly during employment (and what does it tell us)?</a:t>
            </a:r>
          </a:p>
          <a:p>
            <a:pPr lvl="2">
              <a:spcBef>
                <a:spcPts val="600"/>
              </a:spcBef>
              <a:spcAft>
                <a:spcPts val="600"/>
              </a:spcAft>
            </a:pPr>
            <a:r>
              <a:rPr lang="en-US" sz="1600" dirty="0">
                <a:latin typeface="Univers LT Std 45 Light" panose="020B0403020202020204" pitchFamily="34" charset="0"/>
              </a:rPr>
              <a:t>Why would the Tribe test if an individual appears under the influence of drugs/alcohol (and what does it tell us?) On-duty? Off-Duty? </a:t>
            </a:r>
          </a:p>
          <a:p>
            <a:pPr lvl="2">
              <a:spcBef>
                <a:spcPts val="600"/>
              </a:spcBef>
              <a:spcAft>
                <a:spcPts val="600"/>
              </a:spcAft>
            </a:pPr>
            <a:r>
              <a:rPr lang="en-US" sz="1600" dirty="0">
                <a:latin typeface="Univers LT Std 45 Light" panose="020B0403020202020204" pitchFamily="34" charset="0"/>
              </a:rPr>
              <a:t>Why would the Tribe test post-accident, with reason to believe drugs/alcohol were involved?  </a:t>
            </a:r>
          </a:p>
          <a:p>
            <a:pPr lvl="2">
              <a:spcBef>
                <a:spcPts val="600"/>
              </a:spcBef>
              <a:spcAft>
                <a:spcPts val="600"/>
              </a:spcAft>
            </a:pPr>
            <a:r>
              <a:rPr lang="en-US" sz="1600" dirty="0">
                <a:latin typeface="Univers LT Std 45 Light" panose="020B0403020202020204" pitchFamily="34" charset="0"/>
              </a:rPr>
              <a:t>Why would the Tribe test post-accident, if there is no reason to believe drugs/alcohol were involved?</a:t>
            </a:r>
          </a:p>
          <a:p>
            <a:pPr lvl="2">
              <a:spcBef>
                <a:spcPts val="600"/>
              </a:spcBef>
              <a:spcAft>
                <a:spcPts val="600"/>
              </a:spcAft>
            </a:pPr>
            <a:r>
              <a:rPr lang="en-US" sz="1600" dirty="0">
                <a:latin typeface="Univers LT Std 45 Light" panose="020B0403020202020204" pitchFamily="34" charset="0"/>
              </a:rPr>
              <a:t>Taking into consideration the Tribe’s motivation for testing, which categories of, or specific, positions, should be tested?  Safety-sensitive? Non-safety-sensitive? Others?</a:t>
            </a:r>
          </a:p>
          <a:p>
            <a:pPr lvl="2">
              <a:spcBef>
                <a:spcPts val="600"/>
              </a:spcBef>
              <a:spcAft>
                <a:spcPts val="600"/>
              </a:spcAft>
            </a:pPr>
            <a:r>
              <a:rPr lang="en-US" sz="1600" dirty="0">
                <a:latin typeface="Univers LT Std 45 Light" panose="020B0403020202020204" pitchFamily="34" charset="0"/>
              </a:rPr>
              <a:t>Is there an evidence-based concern that alcohol and/or drug use by non-safety-sensitive positions poses a danger to the Tribe and tribal members?</a:t>
            </a:r>
            <a:endParaRPr lang="en-US" dirty="0">
              <a:latin typeface="Univers LT Std 45 Light" panose="020B0403020202020204" pitchFamily="34" charset="0"/>
            </a:endParaRPr>
          </a:p>
        </p:txBody>
      </p:sp>
    </p:spTree>
    <p:extLst>
      <p:ext uri="{BB962C8B-B14F-4D97-AF65-F5344CB8AC3E}">
        <p14:creationId xmlns:p14="http://schemas.microsoft.com/office/powerpoint/2010/main" val="725975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1"/>
          <p:cNvSpPr txBox="1"/>
          <p:nvPr/>
        </p:nvSpPr>
        <p:spPr>
          <a:xfrm>
            <a:off x="457200" y="0"/>
            <a:ext cx="8229240" cy="1142640"/>
          </a:xfrm>
          <a:prstGeom prst="rect">
            <a:avLst/>
          </a:prstGeom>
          <a:noFill/>
          <a:ln>
            <a:noFill/>
          </a:ln>
        </p:spPr>
        <p:txBody>
          <a:bodyPr numCol="1" anchor="ctr"/>
          <a:lstStyle/>
          <a:p>
            <a:pPr>
              <a:lnSpc>
                <a:spcPct val="100000"/>
              </a:lnSpc>
            </a:pPr>
            <a:r>
              <a:rPr lang="en-US" sz="3600" b="1" spc="-1" dirty="0">
                <a:solidFill>
                  <a:schemeClr val="bg1"/>
                </a:solidFill>
                <a:uFill>
                  <a:solidFill>
                    <a:srgbClr val="FFFFFF"/>
                  </a:solidFill>
                </a:uFill>
                <a:latin typeface="Univers LT Std 45 Light"/>
                <a:ea typeface="ＭＳ Ｐゴシック"/>
              </a:rPr>
              <a:t>Policy Decisions To Be Made</a:t>
            </a:r>
            <a:endParaRPr lang="en-US" sz="3600" b="0" strike="noStrike" spc="-1" dirty="0">
              <a:solidFill>
                <a:schemeClr val="bg1"/>
              </a:solidFill>
              <a:uFill>
                <a:solidFill>
                  <a:srgbClr val="FFFFFF"/>
                </a:solidFill>
              </a:uFill>
              <a:latin typeface="Univers LT Std 45 Light"/>
            </a:endParaRPr>
          </a:p>
        </p:txBody>
      </p:sp>
      <p:sp>
        <p:nvSpPr>
          <p:cNvPr id="3" name="TextBox 2"/>
          <p:cNvSpPr txBox="1"/>
          <p:nvPr/>
        </p:nvSpPr>
        <p:spPr>
          <a:xfrm>
            <a:off x="457200" y="1499191"/>
            <a:ext cx="8559209" cy="3939540"/>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dirty="0">
                <a:latin typeface="Univers LT Std 45 Light" panose="020B0403020202020204" pitchFamily="34" charset="0"/>
              </a:rPr>
              <a:t>When will testing occur? (Pre-employment, at random, upon reasonable suspicion, off duty, post accident)</a:t>
            </a:r>
          </a:p>
          <a:p>
            <a:pPr marL="285750" indent="-285750">
              <a:spcBef>
                <a:spcPts val="600"/>
              </a:spcBef>
              <a:spcAft>
                <a:spcPts val="600"/>
              </a:spcAft>
              <a:buFont typeface="Arial" panose="020B0604020202020204" pitchFamily="34" charset="0"/>
              <a:buChar char="•"/>
            </a:pPr>
            <a:r>
              <a:rPr lang="en-US" dirty="0">
                <a:latin typeface="Univers LT Std 45 Light" panose="020B0403020202020204" pitchFamily="34" charset="0"/>
              </a:rPr>
              <a:t>Who is going to be tested?</a:t>
            </a:r>
          </a:p>
          <a:p>
            <a:pPr marL="742950" lvl="1" indent="-285750">
              <a:spcBef>
                <a:spcPts val="600"/>
              </a:spcBef>
              <a:spcAft>
                <a:spcPts val="600"/>
              </a:spcAft>
              <a:buFont typeface="Courier New" panose="02070309020205020404" pitchFamily="49" charset="0"/>
              <a:buChar char="o"/>
            </a:pPr>
            <a:r>
              <a:rPr lang="en-US" dirty="0">
                <a:latin typeface="Univers LT Std 45 Light" panose="020B0403020202020204" pitchFamily="34" charset="0"/>
              </a:rPr>
              <a:t>All employees</a:t>
            </a:r>
          </a:p>
          <a:p>
            <a:pPr marL="742950" lvl="1" indent="-285750">
              <a:spcBef>
                <a:spcPts val="600"/>
              </a:spcBef>
              <a:spcAft>
                <a:spcPts val="600"/>
              </a:spcAft>
              <a:buFont typeface="Courier New" panose="02070309020205020404" pitchFamily="49" charset="0"/>
              <a:buChar char="o"/>
            </a:pPr>
            <a:r>
              <a:rPr lang="en-US" dirty="0">
                <a:latin typeface="Univers LT Std 45 Light" panose="020B0403020202020204" pitchFamily="34" charset="0"/>
              </a:rPr>
              <a:t>Elected leaders</a:t>
            </a:r>
          </a:p>
          <a:p>
            <a:pPr marL="742950" lvl="1" indent="-285750">
              <a:spcBef>
                <a:spcPts val="600"/>
              </a:spcBef>
              <a:spcAft>
                <a:spcPts val="600"/>
              </a:spcAft>
              <a:buFont typeface="Courier New" panose="02070309020205020404" pitchFamily="49" charset="0"/>
              <a:buChar char="o"/>
            </a:pPr>
            <a:r>
              <a:rPr lang="en-US" dirty="0">
                <a:latin typeface="Univers LT Std 45 Light" panose="020B0403020202020204" pitchFamily="34" charset="0"/>
              </a:rPr>
              <a:t>Safety-sensitive positions only</a:t>
            </a:r>
          </a:p>
          <a:p>
            <a:pPr marL="285750" indent="-285750">
              <a:spcBef>
                <a:spcPts val="600"/>
              </a:spcBef>
              <a:spcAft>
                <a:spcPts val="600"/>
              </a:spcAft>
              <a:buFont typeface="Arial" panose="020B0604020202020204" pitchFamily="34" charset="0"/>
              <a:buChar char="•"/>
            </a:pPr>
            <a:r>
              <a:rPr lang="en-US" dirty="0">
                <a:latin typeface="Univers LT Std 45 Light" panose="020B0403020202020204" pitchFamily="34" charset="0"/>
              </a:rPr>
              <a:t>What are you testing for?</a:t>
            </a:r>
          </a:p>
          <a:p>
            <a:pPr marL="742950" lvl="1" indent="-285750">
              <a:spcBef>
                <a:spcPts val="600"/>
              </a:spcBef>
              <a:spcAft>
                <a:spcPts val="600"/>
              </a:spcAft>
              <a:buFont typeface="Courier New" panose="02070309020205020404" pitchFamily="49" charset="0"/>
              <a:buChar char="o"/>
            </a:pPr>
            <a:r>
              <a:rPr lang="en-US" dirty="0">
                <a:latin typeface="Univers LT Std 45 Light" panose="020B0403020202020204" pitchFamily="34" charset="0"/>
              </a:rPr>
              <a:t>Standard list covered under federal guidelines include marijuana, cocaine, opioids, amphetamines, and phencyclidine</a:t>
            </a:r>
          </a:p>
          <a:p>
            <a:pPr marL="285750" indent="-285750">
              <a:spcBef>
                <a:spcPts val="600"/>
              </a:spcBef>
              <a:spcAft>
                <a:spcPts val="600"/>
              </a:spcAft>
              <a:buFont typeface="Arial" panose="020B0604020202020204" pitchFamily="34" charset="0"/>
              <a:buChar char="•"/>
            </a:pPr>
            <a:r>
              <a:rPr lang="en-US" dirty="0">
                <a:latin typeface="Univers LT Std 45 Light" panose="020B0403020202020204" pitchFamily="34" charset="0"/>
              </a:rPr>
              <a:t>How are you going to treat recreational and medical marijuana? </a:t>
            </a:r>
          </a:p>
        </p:txBody>
      </p:sp>
    </p:spTree>
    <p:extLst>
      <p:ext uri="{BB962C8B-B14F-4D97-AF65-F5344CB8AC3E}">
        <p14:creationId xmlns:p14="http://schemas.microsoft.com/office/powerpoint/2010/main" val="533235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1"/>
          <p:cNvSpPr txBox="1"/>
          <p:nvPr/>
        </p:nvSpPr>
        <p:spPr>
          <a:xfrm>
            <a:off x="457200" y="0"/>
            <a:ext cx="8550322" cy="1142640"/>
          </a:xfrm>
          <a:prstGeom prst="rect">
            <a:avLst/>
          </a:prstGeom>
          <a:noFill/>
          <a:ln>
            <a:noFill/>
          </a:ln>
        </p:spPr>
        <p:txBody>
          <a:bodyPr numCol="1" anchor="ctr"/>
          <a:lstStyle/>
          <a:p>
            <a:pPr>
              <a:lnSpc>
                <a:spcPct val="100000"/>
              </a:lnSpc>
            </a:pPr>
            <a:r>
              <a:rPr lang="en-US" sz="3600" b="1" strike="noStrike" spc="-1" dirty="0">
                <a:solidFill>
                  <a:schemeClr val="bg1"/>
                </a:solidFill>
                <a:uFill>
                  <a:solidFill>
                    <a:srgbClr val="FFFFFF"/>
                  </a:solidFill>
                </a:uFill>
                <a:latin typeface="Univers LT Std 45 Light"/>
                <a:ea typeface="ＭＳ Ｐゴシック"/>
              </a:rPr>
              <a:t>Practical Problems with Marijuana </a:t>
            </a:r>
            <a:r>
              <a:rPr lang="en-US" sz="3600" b="1" spc="-1" dirty="0">
                <a:solidFill>
                  <a:schemeClr val="bg1"/>
                </a:solidFill>
                <a:uFill>
                  <a:solidFill>
                    <a:srgbClr val="FFFFFF"/>
                  </a:solidFill>
                </a:uFill>
                <a:latin typeface="Univers LT Std 45 Light"/>
                <a:ea typeface="ＭＳ Ｐゴシック"/>
              </a:rPr>
              <a:t>Testing</a:t>
            </a:r>
            <a:endParaRPr lang="en-US" sz="4000" b="0" strike="noStrike" spc="-1" dirty="0">
              <a:solidFill>
                <a:schemeClr val="bg1"/>
              </a:solidFill>
              <a:uFill>
                <a:solidFill>
                  <a:srgbClr val="FFFFFF"/>
                </a:solidFill>
              </a:uFill>
              <a:latin typeface="Univers LT Std 45 Light"/>
            </a:endParaRPr>
          </a:p>
        </p:txBody>
      </p:sp>
      <p:sp>
        <p:nvSpPr>
          <p:cNvPr id="3" name="TextBox 2"/>
          <p:cNvSpPr txBox="1"/>
          <p:nvPr/>
        </p:nvSpPr>
        <p:spPr>
          <a:xfrm>
            <a:off x="754912" y="1477926"/>
            <a:ext cx="8027581" cy="276998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latin typeface="Univers LT Std 45 Light" panose="020B0403020202020204" pitchFamily="34" charset="0"/>
              </a:rPr>
              <a:t>A positive result for marijuana is not, alone, evidence that an employee is currently impaired by marijuana.</a:t>
            </a:r>
          </a:p>
          <a:p>
            <a:pPr marL="285750" indent="-285750">
              <a:spcAft>
                <a:spcPts val="1200"/>
              </a:spcAft>
              <a:buFont typeface="Arial" panose="020B0604020202020204" pitchFamily="34" charset="0"/>
              <a:buChar char="•"/>
            </a:pPr>
            <a:r>
              <a:rPr lang="en-US" dirty="0">
                <a:latin typeface="Univers LT Std 45 Light" panose="020B0403020202020204" pitchFamily="34" charset="0"/>
              </a:rPr>
              <a:t>Overall testing issues with accuracy, precision, sensitivity, ability of people to obstruct accuracy of tests, in general</a:t>
            </a:r>
          </a:p>
          <a:p>
            <a:pPr marL="285750" indent="-285750">
              <a:spcAft>
                <a:spcPts val="1200"/>
              </a:spcAft>
              <a:buFont typeface="Arial" panose="020B0604020202020204" pitchFamily="34" charset="0"/>
              <a:buChar char="•"/>
            </a:pPr>
            <a:r>
              <a:rPr lang="en-US" dirty="0">
                <a:latin typeface="Univers LT Std 45 Light" panose="020B0403020202020204" pitchFamily="34" charset="0"/>
              </a:rPr>
              <a:t>Significant differences in type of product, potency, and method of ingestion can lead to variation in the the duration of how long effects last and how traces of marijuana use will be detected in the system</a:t>
            </a:r>
          </a:p>
          <a:p>
            <a:endParaRPr lang="en-US" dirty="0"/>
          </a:p>
        </p:txBody>
      </p:sp>
    </p:spTree>
    <p:extLst>
      <p:ext uri="{BB962C8B-B14F-4D97-AF65-F5344CB8AC3E}">
        <p14:creationId xmlns:p14="http://schemas.microsoft.com/office/powerpoint/2010/main" val="1052015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a:extLst>
              <a:ext uri="{FF2B5EF4-FFF2-40B4-BE49-F238E27FC236}">
                <a16:creationId xmlns:a16="http://schemas.microsoft.com/office/drawing/2014/main" id="{D9F93E89-6BB0-44BD-A234-9F0747573935}"/>
              </a:ext>
            </a:extLst>
          </p:cNvPr>
          <p:cNvSpPr>
            <a:spLocks noGrp="1"/>
          </p:cNvSpPr>
          <p:nvPr>
            <p:ph type="title"/>
          </p:nvPr>
        </p:nvSpPr>
        <p:spPr>
          <a:xfrm>
            <a:off x="4555193" y="3036762"/>
            <a:ext cx="7136064" cy="1700784"/>
          </a:xfrm>
        </p:spPr>
        <p:txBody>
          <a:bodyPr/>
          <a:lstStyle/>
          <a:p>
            <a:r>
              <a:rPr lang="en-US" b="1" dirty="0"/>
              <a:t>THANK YOU</a:t>
            </a:r>
          </a:p>
        </p:txBody>
      </p:sp>
      <p:sp>
        <p:nvSpPr>
          <p:cNvPr id="17" name="Content Placeholder 16">
            <a:extLst>
              <a:ext uri="{FF2B5EF4-FFF2-40B4-BE49-F238E27FC236}">
                <a16:creationId xmlns:a16="http://schemas.microsoft.com/office/drawing/2014/main" id="{19606920-6D8A-4305-AB8A-83B7F93915CE}"/>
              </a:ext>
            </a:extLst>
          </p:cNvPr>
          <p:cNvSpPr>
            <a:spLocks noGrp="1"/>
          </p:cNvSpPr>
          <p:nvPr>
            <p:ph idx="1"/>
          </p:nvPr>
        </p:nvSpPr>
        <p:spPr>
          <a:xfrm>
            <a:off x="4547779" y="5298140"/>
            <a:ext cx="2270162" cy="577153"/>
          </a:xfrm>
        </p:spPr>
        <p:txBody>
          <a:bodyPr>
            <a:normAutofit/>
          </a:bodyPr>
          <a:lstStyle/>
          <a:p>
            <a:r>
              <a:rPr lang="en-US" sz="2000" dirty="0"/>
              <a:t>Corey Hinton</a:t>
            </a:r>
          </a:p>
        </p:txBody>
      </p:sp>
      <p:sp>
        <p:nvSpPr>
          <p:cNvPr id="13" name="Content Placeholder 12">
            <a:extLst>
              <a:ext uri="{FF2B5EF4-FFF2-40B4-BE49-F238E27FC236}">
                <a16:creationId xmlns:a16="http://schemas.microsoft.com/office/drawing/2014/main" id="{27C60074-2066-4765-88F0-BC4B57CC1F9D}"/>
              </a:ext>
            </a:extLst>
          </p:cNvPr>
          <p:cNvSpPr>
            <a:spLocks noGrp="1"/>
          </p:cNvSpPr>
          <p:nvPr>
            <p:ph idx="16"/>
          </p:nvPr>
        </p:nvSpPr>
        <p:spPr>
          <a:xfrm>
            <a:off x="6984437" y="5355583"/>
            <a:ext cx="2270162" cy="577153"/>
          </a:xfrm>
        </p:spPr>
        <p:txBody>
          <a:bodyPr/>
          <a:lstStyle/>
          <a:p>
            <a:r>
              <a:rPr lang="en-US" dirty="0"/>
              <a:t>mchinton@dwmlaw.com</a:t>
            </a:r>
          </a:p>
        </p:txBody>
      </p:sp>
      <p:sp>
        <p:nvSpPr>
          <p:cNvPr id="15" name="Content Placeholder 14">
            <a:extLst>
              <a:ext uri="{FF2B5EF4-FFF2-40B4-BE49-F238E27FC236}">
                <a16:creationId xmlns:a16="http://schemas.microsoft.com/office/drawing/2014/main" id="{5C765B3E-A7DA-421D-A959-98BFA5AE3BA1}"/>
              </a:ext>
            </a:extLst>
          </p:cNvPr>
          <p:cNvSpPr>
            <a:spLocks noGrp="1"/>
          </p:cNvSpPr>
          <p:nvPr>
            <p:ph idx="17"/>
          </p:nvPr>
        </p:nvSpPr>
        <p:spPr>
          <a:xfrm>
            <a:off x="9421095" y="5355583"/>
            <a:ext cx="2270162" cy="577153"/>
          </a:xfrm>
        </p:spPr>
        <p:txBody>
          <a:bodyPr/>
          <a:lstStyle/>
          <a:p>
            <a:r>
              <a:rPr lang="en-US" dirty="0"/>
              <a:t>www.dwmlaw.com</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3748" y="3622414"/>
            <a:ext cx="1391210" cy="1546098"/>
          </a:xfrm>
          <a:prstGeom prst="rect">
            <a:avLst/>
          </a:prstGeom>
        </p:spPr>
      </p:pic>
    </p:spTree>
    <p:extLst>
      <p:ext uri="{BB962C8B-B14F-4D97-AF65-F5344CB8AC3E}">
        <p14:creationId xmlns:p14="http://schemas.microsoft.com/office/powerpoint/2010/main" val="2452352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07344-0CB6-494B-A14C-6C7C1468E2AC}"/>
              </a:ext>
            </a:extLst>
          </p:cNvPr>
          <p:cNvSpPr>
            <a:spLocks noGrp="1"/>
          </p:cNvSpPr>
          <p:nvPr>
            <p:ph type="title"/>
          </p:nvPr>
        </p:nvSpPr>
        <p:spPr>
          <a:xfrm>
            <a:off x="621700" y="367977"/>
            <a:ext cx="10945552" cy="3136392"/>
          </a:xfrm>
        </p:spPr>
        <p:txBody>
          <a:bodyPr>
            <a:normAutofit/>
          </a:bodyPr>
          <a:lstStyle/>
          <a:p>
            <a:pPr algn="ctr"/>
            <a:r>
              <a:rPr lang="en-US" sz="4000" b="1" dirty="0">
                <a:solidFill>
                  <a:schemeClr val="tx1">
                    <a:lumMod val="85000"/>
                    <a:lumOff val="15000"/>
                  </a:schemeClr>
                </a:solidFill>
                <a:latin typeface="Univers LT Std 45 Light" panose="020B0403020202020204" pitchFamily="34" charset="0"/>
              </a:rPr>
              <a:t>How Changing Medical and Recreational Marijuana Laws Require a Reexamination of Tribal Laws and Policies for the Workplace</a:t>
            </a:r>
            <a:endParaRPr lang="en-US" sz="40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C1F92D4-9127-45F7-8DFC-A07C06032AAA}"/>
              </a:ext>
            </a:extLst>
          </p:cNvPr>
          <p:cNvSpPr>
            <a:spLocks noGrp="1"/>
          </p:cNvSpPr>
          <p:nvPr>
            <p:ph type="body" idx="1"/>
          </p:nvPr>
        </p:nvSpPr>
        <p:spPr>
          <a:xfrm>
            <a:off x="960120" y="4380446"/>
            <a:ext cx="10268712" cy="1545336"/>
          </a:xfrm>
        </p:spPr>
        <p:txBody>
          <a:bodyPr>
            <a:normAutofit/>
          </a:bodyPr>
          <a:lstStyle/>
          <a:p>
            <a:pPr algn="ctr">
              <a:lnSpc>
                <a:spcPct val="100000"/>
              </a:lnSpc>
              <a:spcBef>
                <a:spcPts val="600"/>
              </a:spcBef>
              <a:spcAft>
                <a:spcPts val="600"/>
              </a:spcAft>
            </a:pPr>
            <a:r>
              <a:rPr lang="en-US" sz="2800" b="1" dirty="0">
                <a:solidFill>
                  <a:schemeClr val="tx1">
                    <a:lumMod val="85000"/>
                    <a:lumOff val="15000"/>
                  </a:schemeClr>
                </a:solidFill>
                <a:latin typeface="Univers LT Std 57 Cn" panose="020B0506020202050204" pitchFamily="34" charset="0"/>
              </a:rPr>
              <a:t>Corey Hinton</a:t>
            </a:r>
            <a:r>
              <a:rPr lang="en-US" sz="2800" dirty="0">
                <a:solidFill>
                  <a:schemeClr val="tx1">
                    <a:lumMod val="85000"/>
                    <a:lumOff val="15000"/>
                  </a:schemeClr>
                </a:solidFill>
                <a:latin typeface="Univers LT Std 57 Cn" panose="020B0506020202050204" pitchFamily="34" charset="0"/>
              </a:rPr>
              <a:t>, </a:t>
            </a:r>
            <a:r>
              <a:rPr lang="en-US" sz="2800" i="1" dirty="0">
                <a:solidFill>
                  <a:schemeClr val="tx1">
                    <a:lumMod val="85000"/>
                    <a:lumOff val="15000"/>
                  </a:schemeClr>
                </a:solidFill>
                <a:latin typeface="Univers LT Std 57 Cn" panose="020B0506020202050204" pitchFamily="34" charset="0"/>
              </a:rPr>
              <a:t>Attorney</a:t>
            </a:r>
            <a:br>
              <a:rPr lang="en-US" sz="2800" i="1" dirty="0">
                <a:solidFill>
                  <a:schemeClr val="tx1">
                    <a:lumMod val="85000"/>
                    <a:lumOff val="15000"/>
                  </a:schemeClr>
                </a:solidFill>
                <a:latin typeface="Univers LT Std 57 Cn" panose="020B0506020202050204" pitchFamily="34" charset="0"/>
              </a:rPr>
            </a:br>
            <a:r>
              <a:rPr lang="en-US" sz="2000" dirty="0">
                <a:solidFill>
                  <a:schemeClr val="tx1">
                    <a:lumMod val="85000"/>
                    <a:lumOff val="15000"/>
                  </a:schemeClr>
                </a:solidFill>
                <a:latin typeface="Univers LT Std 45 Light" panose="020B0403020202020204" pitchFamily="34" charset="0"/>
              </a:rPr>
              <a:t>mchinton@dwmlaw.com</a:t>
            </a:r>
            <a:endParaRPr lang="en-US" sz="2800" b="1" dirty="0">
              <a:solidFill>
                <a:schemeClr val="tx1">
                  <a:lumMod val="85000"/>
                  <a:lumOff val="15000"/>
                </a:schemeClr>
              </a:solidFill>
            </a:endParaRPr>
          </a:p>
        </p:txBody>
      </p:sp>
      <p:pic>
        <p:nvPicPr>
          <p:cNvPr id="4" name="Picture 3" descr="A picture containing text&#10;&#10;Description automatically generated">
            <a:extLst>
              <a:ext uri="{FF2B5EF4-FFF2-40B4-BE49-F238E27FC236}">
                <a16:creationId xmlns:a16="http://schemas.microsoft.com/office/drawing/2014/main" id="{E1B73B2F-C2C1-4EE4-9B2D-A53BD3F65F5E}"/>
              </a:ext>
            </a:extLst>
          </p:cNvPr>
          <p:cNvPicPr>
            <a:picLocks noChangeAspect="1"/>
          </p:cNvPicPr>
          <p:nvPr/>
        </p:nvPicPr>
        <p:blipFill>
          <a:blip r:embed="rId2"/>
          <a:stretch>
            <a:fillRect/>
          </a:stretch>
        </p:blipFill>
        <p:spPr>
          <a:xfrm>
            <a:off x="796664" y="5384581"/>
            <a:ext cx="3752850" cy="125389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4343" y="5220459"/>
            <a:ext cx="2089407" cy="210083"/>
          </a:xfrm>
          <a:prstGeom prst="rect">
            <a:avLst/>
          </a:prstGeom>
        </p:spPr>
      </p:pic>
    </p:spTree>
    <p:extLst>
      <p:ext uri="{BB962C8B-B14F-4D97-AF65-F5344CB8AC3E}">
        <p14:creationId xmlns:p14="http://schemas.microsoft.com/office/powerpoint/2010/main" val="1176871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78039" y="1477562"/>
            <a:ext cx="7340053" cy="1923931"/>
          </a:xfrm>
          <a:prstGeom prst="wedgeRoundRectCallout">
            <a:avLst/>
          </a:prstGeom>
          <a:solidFill>
            <a:schemeClr val="bg1"/>
          </a:solidFill>
          <a:ln>
            <a:noFill/>
          </a:ln>
          <a:effectLst/>
        </p:spPr>
        <p:txBody>
          <a:bodyPr wrap="square" rtlCol="0">
            <a:spAutoFit/>
          </a:bodyPr>
          <a:lstStyle/>
          <a:p>
            <a:pPr algn="ctr"/>
            <a:br>
              <a:rPr lang="en-US" sz="900" dirty="0">
                <a:latin typeface="Univers LT Std 57 Cn" panose="020B0506020202050204" pitchFamily="34" charset="0"/>
              </a:rPr>
            </a:br>
            <a:r>
              <a:rPr lang="en-US" sz="1600" dirty="0">
                <a:latin typeface="Univers LT Std 57 Cn" panose="020B0506020202050204" pitchFamily="34" charset="0"/>
              </a:rPr>
              <a:t>“Among the most difficult and challenging problems in Indian country is the problem of drug and alcohol abuse. Virtually every Indian tribe—small or large, wealthy or destitute, landed or landless—must deal with this problem”</a:t>
            </a:r>
          </a:p>
          <a:p>
            <a:pPr algn="ctr"/>
            <a:endParaRPr lang="en-US" dirty="0"/>
          </a:p>
          <a:p>
            <a:pPr algn="r"/>
            <a:r>
              <a:rPr lang="en-US" sz="1200" dirty="0"/>
              <a:t>Matthew Fletcher, “The Drug War on Tribal Government Employees: Adopting the Ways of the Conqueror”, Columbia Human Rights Law Review (2003)</a:t>
            </a:r>
          </a:p>
          <a:p>
            <a:pPr algn="ctr"/>
            <a:endParaRPr lang="en-US" sz="800" dirty="0"/>
          </a:p>
        </p:txBody>
      </p:sp>
      <p:sp>
        <p:nvSpPr>
          <p:cNvPr id="6" name="TextBox 5"/>
          <p:cNvSpPr txBox="1"/>
          <p:nvPr/>
        </p:nvSpPr>
        <p:spPr>
          <a:xfrm>
            <a:off x="457200" y="3401493"/>
            <a:ext cx="8229240" cy="3123932"/>
          </a:xfrm>
          <a:prstGeom prst="rect">
            <a:avLst/>
          </a:prstGeom>
          <a:noFill/>
        </p:spPr>
        <p:txBody>
          <a:bodyPr wrap="square" rtlCol="0">
            <a:spAutoFit/>
          </a:bodyPr>
          <a:lstStyle/>
          <a:p>
            <a:pPr lvl="1">
              <a:spcBef>
                <a:spcPts val="600"/>
              </a:spcBef>
              <a:spcAft>
                <a:spcPts val="600"/>
              </a:spcAft>
            </a:pPr>
            <a:r>
              <a:rPr lang="en-US" dirty="0">
                <a:latin typeface="Univers LT Std 45 Light" panose="020B0403020202020204" pitchFamily="34" charset="0"/>
              </a:rPr>
              <a:t>This workshop focuses on how tribal government employers respond to these dynamics amid changing social policy and asks the following questions:</a:t>
            </a:r>
          </a:p>
          <a:p>
            <a:pPr marL="742950" lvl="1" indent="-285750">
              <a:spcBef>
                <a:spcPts val="600"/>
              </a:spcBef>
              <a:spcAft>
                <a:spcPts val="600"/>
              </a:spcAft>
              <a:buFont typeface="Arial" panose="020B0604020202020204" pitchFamily="34" charset="0"/>
              <a:buChar char="•"/>
            </a:pPr>
            <a:r>
              <a:rPr lang="en-US" dirty="0">
                <a:latin typeface="Univers LT Std 45 Light" panose="020B0403020202020204" pitchFamily="34" charset="0"/>
              </a:rPr>
              <a:t>How do drug testing policies address and help curb drug abuse? </a:t>
            </a:r>
          </a:p>
          <a:p>
            <a:pPr marL="742950" lvl="1" indent="-285750">
              <a:spcBef>
                <a:spcPts val="600"/>
              </a:spcBef>
              <a:spcAft>
                <a:spcPts val="600"/>
              </a:spcAft>
              <a:buFont typeface="Arial" panose="020B0604020202020204" pitchFamily="34" charset="0"/>
              <a:buChar char="•"/>
            </a:pPr>
            <a:r>
              <a:rPr lang="en-US" dirty="0">
                <a:latin typeface="Univers LT Std 45 Light" panose="020B0403020202020204" pitchFamily="34" charset="0"/>
              </a:rPr>
              <a:t>Do our policies make sense in light of changing marijuana policies around the country?</a:t>
            </a:r>
          </a:p>
          <a:p>
            <a:pPr marL="742950" lvl="1" indent="-285750">
              <a:spcBef>
                <a:spcPts val="600"/>
              </a:spcBef>
              <a:spcAft>
                <a:spcPts val="600"/>
              </a:spcAft>
              <a:buFont typeface="Arial" panose="020B0604020202020204" pitchFamily="34" charset="0"/>
              <a:buChar char="•"/>
            </a:pPr>
            <a:r>
              <a:rPr lang="en-US" dirty="0">
                <a:latin typeface="Univers LT Std 45 Light" panose="020B0403020202020204" pitchFamily="34" charset="0"/>
              </a:rPr>
              <a:t>How do we manage work spaces where marijuana is accommodated to varying degrees (although not on the job)?</a:t>
            </a:r>
          </a:p>
          <a:p>
            <a:endParaRPr lang="en-US" dirty="0"/>
          </a:p>
        </p:txBody>
      </p:sp>
      <p:sp>
        <p:nvSpPr>
          <p:cNvPr id="9" name="Title 8"/>
          <p:cNvSpPr>
            <a:spLocks noGrp="1"/>
          </p:cNvSpPr>
          <p:nvPr>
            <p:ph type="title"/>
          </p:nvPr>
        </p:nvSpPr>
        <p:spPr>
          <a:xfrm>
            <a:off x="960119" y="458490"/>
            <a:ext cx="10434711" cy="995171"/>
          </a:xfrm>
        </p:spPr>
        <p:txBody>
          <a:bodyPr>
            <a:normAutofit/>
          </a:bodyPr>
          <a:lstStyle/>
          <a:p>
            <a:r>
              <a:rPr lang="en-US" sz="4000" b="1" spc="-1" dirty="0">
                <a:uFill>
                  <a:solidFill>
                    <a:srgbClr val="FFFFFF"/>
                  </a:solidFill>
                </a:uFill>
                <a:latin typeface="Univers LT Std 45 Light"/>
              </a:rPr>
              <a:t>Introduction</a:t>
            </a:r>
            <a:endParaRPr lang="en-US" sz="4000" dirty="0"/>
          </a:p>
        </p:txBody>
      </p:sp>
    </p:spTree>
    <p:extLst>
      <p:ext uri="{BB962C8B-B14F-4D97-AF65-F5344CB8AC3E}">
        <p14:creationId xmlns:p14="http://schemas.microsoft.com/office/powerpoint/2010/main" val="2371960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1"/>
          <p:cNvSpPr txBox="1"/>
          <p:nvPr/>
        </p:nvSpPr>
        <p:spPr>
          <a:xfrm>
            <a:off x="457199" y="0"/>
            <a:ext cx="10480431" cy="1142640"/>
          </a:xfrm>
          <a:prstGeom prst="rect">
            <a:avLst/>
          </a:prstGeom>
          <a:noFill/>
          <a:ln>
            <a:noFill/>
          </a:ln>
        </p:spPr>
        <p:txBody>
          <a:bodyPr lIns="0" tIns="0" rIns="0" bIns="0" numCol="1" anchor="ctr"/>
          <a:lstStyle/>
          <a:p>
            <a:r>
              <a:rPr lang="en-US" sz="3600" b="1" strike="noStrike" spc="-1" dirty="0">
                <a:solidFill>
                  <a:schemeClr val="bg1"/>
                </a:solidFill>
                <a:uFill>
                  <a:solidFill>
                    <a:srgbClr val="FFFFFF"/>
                  </a:solidFill>
                </a:uFill>
                <a:latin typeface="Univers LT Std 45 Light" panose="020B0403020202020204" pitchFamily="34" charset="0"/>
              </a:rPr>
              <a:t>Marijuana and the War on Drugs</a:t>
            </a:r>
          </a:p>
        </p:txBody>
      </p:sp>
      <p:sp>
        <p:nvSpPr>
          <p:cNvPr id="7" name="TextBox 6"/>
          <p:cNvSpPr txBox="1"/>
          <p:nvPr/>
        </p:nvSpPr>
        <p:spPr>
          <a:xfrm>
            <a:off x="457199" y="1597566"/>
            <a:ext cx="10480431" cy="3954929"/>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dirty="0">
                <a:latin typeface="Univers LT Std 45 Light" panose="020B0403020202020204" pitchFamily="34" charset="0"/>
              </a:rPr>
              <a:t>Controlled Substances Act, which lists marijuana as a schedule one illegal drug is signed into law in 1970</a:t>
            </a:r>
          </a:p>
          <a:p>
            <a:pPr marL="285750" indent="-285750">
              <a:spcBef>
                <a:spcPts val="600"/>
              </a:spcBef>
              <a:spcAft>
                <a:spcPts val="600"/>
              </a:spcAft>
              <a:buFont typeface="Arial" panose="020B0604020202020204" pitchFamily="34" charset="0"/>
              <a:buChar char="•"/>
            </a:pPr>
            <a:r>
              <a:rPr lang="en-US" dirty="0">
                <a:latin typeface="Univers LT Std 45 Light" panose="020B0403020202020204" pitchFamily="34" charset="0"/>
              </a:rPr>
              <a:t>1971: Nixon declares a “War on Drugs”, stating that drug abuse was “public enemy number one”</a:t>
            </a:r>
          </a:p>
          <a:p>
            <a:pPr marL="285750" indent="-285750">
              <a:spcBef>
                <a:spcPts val="600"/>
              </a:spcBef>
              <a:spcAft>
                <a:spcPts val="600"/>
              </a:spcAft>
              <a:buFont typeface="Arial" panose="020B0604020202020204" pitchFamily="34" charset="0"/>
              <a:buChar char="•"/>
            </a:pPr>
            <a:r>
              <a:rPr lang="en-US" dirty="0">
                <a:latin typeface="Univers LT Std 45 Light" panose="020B0403020202020204" pitchFamily="34" charset="0"/>
              </a:rPr>
              <a:t>Quote from Nixon aide, John </a:t>
            </a:r>
            <a:r>
              <a:rPr lang="en-US" dirty="0" err="1">
                <a:latin typeface="Univers LT Std 45 Light" panose="020B0403020202020204" pitchFamily="34" charset="0"/>
              </a:rPr>
              <a:t>Ehrlichman</a:t>
            </a:r>
            <a:r>
              <a:rPr lang="en-US" dirty="0">
                <a:latin typeface="Univers LT Std 45 Light" panose="020B0403020202020204" pitchFamily="34" charset="0"/>
              </a:rPr>
              <a:t>: </a:t>
            </a:r>
          </a:p>
          <a:p>
            <a:pPr lvl="1">
              <a:spcBef>
                <a:spcPts val="600"/>
              </a:spcBef>
              <a:spcAft>
                <a:spcPts val="600"/>
              </a:spcAft>
            </a:pPr>
            <a:r>
              <a:rPr lang="en-US" dirty="0">
                <a:latin typeface="Univers LT Std 45 Light" panose="020B0403020202020204" pitchFamily="34" charset="0"/>
              </a:rPr>
              <a:t>“You want to know what this was really all about. The Nixon campaign in 1968, and the Nixon White House after that, had two enemies: the antiwar left and black people. You understand what I’m saying. We knew we couldn’t make it illegal to be either against the war or black, but by getting the public to associate the hippies with marijuana and blacks with heroin, and then criminalizing both heavily, we could disrupt those communities. We could arrest their leaders, raid their homes, break up their meetings, and vilify them night after night on the evening news. Did we know we were lying about the drugs? Of course we did.”</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916165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1"/>
          <p:cNvSpPr txBox="1"/>
          <p:nvPr/>
        </p:nvSpPr>
        <p:spPr>
          <a:xfrm>
            <a:off x="457200" y="0"/>
            <a:ext cx="8229240" cy="1142640"/>
          </a:xfrm>
          <a:prstGeom prst="rect">
            <a:avLst/>
          </a:prstGeom>
          <a:noFill/>
          <a:ln>
            <a:noFill/>
          </a:ln>
        </p:spPr>
        <p:txBody>
          <a:bodyPr numCol="1" anchor="ctr"/>
          <a:lstStyle/>
          <a:p>
            <a:pPr>
              <a:lnSpc>
                <a:spcPct val="100000"/>
              </a:lnSpc>
            </a:pPr>
            <a:r>
              <a:rPr lang="en-US" sz="3600" b="1" strike="noStrike" spc="-1" dirty="0">
                <a:solidFill>
                  <a:schemeClr val="bg1"/>
                </a:solidFill>
                <a:uFill>
                  <a:solidFill>
                    <a:srgbClr val="FFFFFF"/>
                  </a:solidFill>
                </a:uFill>
                <a:latin typeface="Univers LT Std 45 Light" panose="020B0403020202020204" pitchFamily="34" charset="0"/>
              </a:rPr>
              <a:t>Changing Public Opinion</a:t>
            </a:r>
            <a:endParaRPr lang="en-US" sz="3600" b="0" strike="noStrike" spc="-1" dirty="0">
              <a:solidFill>
                <a:schemeClr val="bg1"/>
              </a:solidFill>
              <a:uFill>
                <a:solidFill>
                  <a:srgbClr val="FFFFFF"/>
                </a:solidFill>
              </a:uFill>
              <a:latin typeface="Univers LT Std 45 Light" panose="020B0403020202020204" pitchFamily="34" charset="0"/>
            </a:endParaRPr>
          </a:p>
        </p:txBody>
      </p:sp>
      <p:pic>
        <p:nvPicPr>
          <p:cNvPr id="3" name="Picture 2"/>
          <p:cNvPicPr/>
          <p:nvPr/>
        </p:nvPicPr>
        <p:blipFill rotWithShape="1">
          <a:blip r:embed="rId2"/>
          <a:stretch/>
        </p:blipFill>
        <p:spPr>
          <a:xfrm>
            <a:off x="182384" y="2344336"/>
            <a:ext cx="7666740" cy="3512214"/>
          </a:xfrm>
          <a:prstGeom prst="rect">
            <a:avLst/>
          </a:prstGeom>
          <a:ln>
            <a:noFill/>
          </a:ln>
        </p:spPr>
      </p:pic>
      <p:sp>
        <p:nvSpPr>
          <p:cNvPr id="4" name="CustomShape 2"/>
          <p:cNvSpPr/>
          <p:nvPr/>
        </p:nvSpPr>
        <p:spPr>
          <a:xfrm>
            <a:off x="1352195" y="1697745"/>
            <a:ext cx="50792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numCol="1"/>
          <a:lstStyle/>
          <a:p>
            <a:pPr>
              <a:lnSpc>
                <a:spcPct val="100000"/>
              </a:lnSpc>
            </a:pPr>
            <a:r>
              <a:rPr lang="en-US" sz="1800" b="0" strike="noStrike" spc="-1" dirty="0">
                <a:solidFill>
                  <a:srgbClr val="262626"/>
                </a:solidFill>
                <a:uFill>
                  <a:solidFill>
                    <a:srgbClr val="FFFFFF"/>
                  </a:solidFill>
                </a:uFill>
                <a:latin typeface="Univers LT Std 45 Light"/>
                <a:ea typeface="ＭＳ Ｐゴシック"/>
              </a:rPr>
              <a:t>National support of legalization 60% in </a:t>
            </a:r>
            <a:r>
              <a:rPr lang="en-US" spc="-1" dirty="0">
                <a:solidFill>
                  <a:srgbClr val="262626"/>
                </a:solidFill>
                <a:uFill>
                  <a:solidFill>
                    <a:srgbClr val="FFFFFF"/>
                  </a:solidFill>
                </a:uFill>
                <a:latin typeface="Univers LT Std 45 Light"/>
                <a:ea typeface="ＭＳ Ｐゴシック"/>
              </a:rPr>
              <a:t>2021</a:t>
            </a:r>
            <a:endParaRPr lang="en-US" sz="1800" b="0" strike="noStrike" spc="-1" dirty="0">
              <a:solidFill>
                <a:srgbClr val="000000"/>
              </a:solidFill>
              <a:uFill>
                <a:solidFill>
                  <a:srgbClr val="FFFFFF"/>
                </a:solidFill>
              </a:uFill>
              <a:latin typeface="Arial"/>
            </a:endParaRPr>
          </a:p>
        </p:txBody>
      </p:sp>
      <p:pic>
        <p:nvPicPr>
          <p:cNvPr id="5" name="Picture 2" descr="https://www.pewresearch.org/wp-content/uploads/2021/04/ft_2021.04.16_marijuana_01a.png?w=6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1725" y="2062425"/>
            <a:ext cx="3178629" cy="379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309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1"/>
          <p:cNvSpPr txBox="1"/>
          <p:nvPr/>
        </p:nvSpPr>
        <p:spPr>
          <a:xfrm>
            <a:off x="457200" y="0"/>
            <a:ext cx="8229240" cy="1142640"/>
          </a:xfrm>
          <a:prstGeom prst="rect">
            <a:avLst/>
          </a:prstGeom>
          <a:noFill/>
          <a:ln>
            <a:noFill/>
          </a:ln>
        </p:spPr>
        <p:txBody>
          <a:bodyPr numCol="1" anchor="ctr"/>
          <a:lstStyle/>
          <a:p>
            <a:pPr>
              <a:lnSpc>
                <a:spcPct val="100000"/>
              </a:lnSpc>
            </a:pPr>
            <a:r>
              <a:rPr lang="en-US" sz="3600" b="1" strike="noStrike" spc="-1" dirty="0">
                <a:solidFill>
                  <a:schemeClr val="bg1"/>
                </a:solidFill>
                <a:uFill>
                  <a:solidFill>
                    <a:srgbClr val="FFFFFF"/>
                  </a:solidFill>
                </a:uFill>
                <a:latin typeface="Univers LT Std 45 Light" panose="020B0403020202020204" pitchFamily="34" charset="0"/>
                <a:ea typeface="ＭＳ Ｐゴシック"/>
              </a:rPr>
              <a:t>State and Federal Disconnect</a:t>
            </a:r>
            <a:endParaRPr lang="en-US" sz="3600" b="0" strike="noStrike" spc="-1" dirty="0">
              <a:solidFill>
                <a:schemeClr val="bg1"/>
              </a:solidFill>
              <a:uFill>
                <a:solidFill>
                  <a:srgbClr val="FFFFFF"/>
                </a:solidFill>
              </a:uFill>
              <a:latin typeface="Univers LT Std 45 Light" panose="020B0403020202020204" pitchFamily="34" charset="0"/>
            </a:endParaRPr>
          </a:p>
        </p:txBody>
      </p:sp>
      <p:sp>
        <p:nvSpPr>
          <p:cNvPr id="3" name="TextShape 2"/>
          <p:cNvSpPr txBox="1"/>
          <p:nvPr/>
        </p:nvSpPr>
        <p:spPr>
          <a:xfrm>
            <a:off x="457200" y="1583140"/>
            <a:ext cx="7676866" cy="4207820"/>
          </a:xfrm>
          <a:prstGeom prst="rect">
            <a:avLst/>
          </a:prstGeom>
          <a:noFill/>
          <a:ln>
            <a:noFill/>
          </a:ln>
        </p:spPr>
        <p:txBody>
          <a:bodyPr numCol="1"/>
          <a:lstStyle/>
          <a:p>
            <a:pPr marL="343080" indent="-342720">
              <a:lnSpc>
                <a:spcPct val="100000"/>
              </a:lnSpc>
              <a:spcBef>
                <a:spcPts val="600"/>
              </a:spcBef>
              <a:spcAft>
                <a:spcPts val="600"/>
              </a:spcAft>
              <a:buFont typeface="Arial" panose="020B0604020202020204" pitchFamily="34" charset="0"/>
              <a:buChar char="•"/>
            </a:pPr>
            <a:r>
              <a:rPr lang="en-US" b="0" strike="noStrike" spc="-1" dirty="0">
                <a:solidFill>
                  <a:srgbClr val="262626"/>
                </a:solidFill>
                <a:uFill>
                  <a:solidFill>
                    <a:srgbClr val="FFFFFF"/>
                  </a:solidFill>
                </a:uFill>
                <a:latin typeface="Univers LT Std 45 Light" panose="020B0403020202020204" pitchFamily="34" charset="0"/>
                <a:ea typeface="ＭＳ Ｐゴシック"/>
              </a:rPr>
              <a:t>Marijuana is a Schedule I substance under the US Controlled Substances Act</a:t>
            </a:r>
            <a:endParaRPr lang="en-US" b="0" strike="noStrike" spc="-1" dirty="0">
              <a:solidFill>
                <a:srgbClr val="262626"/>
              </a:solidFill>
              <a:uFill>
                <a:solidFill>
                  <a:srgbClr val="FFFFFF"/>
                </a:solidFill>
              </a:uFill>
              <a:latin typeface="Univers LT Std 45 Light" panose="020B0403020202020204" pitchFamily="34" charset="0"/>
            </a:endParaRPr>
          </a:p>
          <a:p>
            <a:pPr marL="343080" indent="-342720">
              <a:lnSpc>
                <a:spcPct val="100000"/>
              </a:lnSpc>
              <a:spcBef>
                <a:spcPts val="600"/>
              </a:spcBef>
              <a:spcAft>
                <a:spcPts val="600"/>
              </a:spcAft>
              <a:buFont typeface="Arial" panose="020B0604020202020204" pitchFamily="34" charset="0"/>
              <a:buChar char="•"/>
            </a:pPr>
            <a:r>
              <a:rPr lang="en-US" b="0" strike="noStrike" spc="-1" dirty="0">
                <a:solidFill>
                  <a:srgbClr val="262626"/>
                </a:solidFill>
                <a:uFill>
                  <a:solidFill>
                    <a:srgbClr val="FFFFFF"/>
                  </a:solidFill>
                </a:uFill>
                <a:latin typeface="Univers LT Std 45 Light" panose="020B0403020202020204" pitchFamily="34" charset="0"/>
                <a:ea typeface="ＭＳ Ｐゴシック"/>
              </a:rPr>
              <a:t>Production, processing and sale of marijuana is completely illegal under federal law; </a:t>
            </a:r>
            <a:endParaRPr lang="en-US" b="0" strike="noStrike" spc="-1" dirty="0">
              <a:solidFill>
                <a:srgbClr val="262626"/>
              </a:solidFill>
              <a:uFill>
                <a:solidFill>
                  <a:srgbClr val="FFFFFF"/>
                </a:solidFill>
              </a:uFill>
              <a:latin typeface="Univers LT Std 45 Light" panose="020B0403020202020204" pitchFamily="34" charset="0"/>
            </a:endParaRPr>
          </a:p>
          <a:p>
            <a:pPr marL="743310" lvl="1" indent="-285750">
              <a:lnSpc>
                <a:spcPct val="100000"/>
              </a:lnSpc>
              <a:spcBef>
                <a:spcPts val="600"/>
              </a:spcBef>
              <a:spcAft>
                <a:spcPts val="600"/>
              </a:spcAft>
              <a:buFont typeface="Arial" panose="020B0604020202020204" pitchFamily="34" charset="0"/>
              <a:buChar char="•"/>
            </a:pPr>
            <a:r>
              <a:rPr lang="en-US" b="0" strike="noStrike" spc="-1" dirty="0">
                <a:solidFill>
                  <a:srgbClr val="262626"/>
                </a:solidFill>
                <a:uFill>
                  <a:solidFill>
                    <a:srgbClr val="FFFFFF"/>
                  </a:solidFill>
                </a:uFill>
                <a:latin typeface="Univers LT Std 45 Light" panose="020B0403020202020204" pitchFamily="34" charset="0"/>
                <a:ea typeface="ＭＳ Ｐゴシック"/>
              </a:rPr>
              <a:t>Everyone producing, processing and selling marijuana - - even in a state where it’s legal for medical or recreational purposes - - is committing a federal crime</a:t>
            </a:r>
            <a:endParaRPr lang="en-US" b="0" strike="noStrike" spc="-1" dirty="0">
              <a:solidFill>
                <a:srgbClr val="262626"/>
              </a:solidFill>
              <a:uFill>
                <a:solidFill>
                  <a:srgbClr val="FFFFFF"/>
                </a:solidFill>
              </a:uFill>
              <a:latin typeface="Univers LT Std 45 Light" panose="020B0403020202020204" pitchFamily="34" charset="0"/>
            </a:endParaRPr>
          </a:p>
          <a:p>
            <a:pPr marL="343080" indent="-342720">
              <a:lnSpc>
                <a:spcPct val="100000"/>
              </a:lnSpc>
              <a:spcBef>
                <a:spcPts val="600"/>
              </a:spcBef>
              <a:spcAft>
                <a:spcPts val="600"/>
              </a:spcAft>
              <a:buFont typeface="Arial" panose="020B0604020202020204" pitchFamily="34" charset="0"/>
              <a:buChar char="•"/>
            </a:pPr>
            <a:r>
              <a:rPr lang="en-US" b="0" strike="noStrike" spc="-1" dirty="0">
                <a:solidFill>
                  <a:srgbClr val="262626"/>
                </a:solidFill>
                <a:uFill>
                  <a:solidFill>
                    <a:srgbClr val="FFFFFF"/>
                  </a:solidFill>
                </a:uFill>
                <a:latin typeface="Univers LT Std 45 Light" panose="020B0403020202020204" pitchFamily="34" charset="0"/>
                <a:ea typeface="ＭＳ Ｐゴシック"/>
              </a:rPr>
              <a:t>State and tribal efforts to legalize are still occurring around the country</a:t>
            </a:r>
          </a:p>
          <a:p>
            <a:pPr marL="343080" indent="-342720">
              <a:lnSpc>
                <a:spcPct val="100000"/>
              </a:lnSpc>
              <a:spcBef>
                <a:spcPts val="600"/>
              </a:spcBef>
              <a:spcAft>
                <a:spcPts val="600"/>
              </a:spcAft>
              <a:buFont typeface="Arial" panose="020B0604020202020204" pitchFamily="34" charset="0"/>
              <a:buChar char="•"/>
            </a:pPr>
            <a:r>
              <a:rPr lang="en-US" spc="-1" dirty="0">
                <a:solidFill>
                  <a:srgbClr val="262626"/>
                </a:solidFill>
                <a:uFill>
                  <a:solidFill>
                    <a:srgbClr val="FFFFFF"/>
                  </a:solidFill>
                </a:uFill>
                <a:latin typeface="Univers LT Std 45 Light" panose="020B0403020202020204" pitchFamily="34" charset="0"/>
                <a:ea typeface="ＭＳ Ｐゴシック"/>
              </a:rPr>
              <a:t>Today, cannabis is recreationally legal for adult use in 18 states; 39 states permit marijuana for medical use</a:t>
            </a:r>
            <a:endParaRPr lang="en-US" b="0" strike="noStrike" spc="-1" dirty="0">
              <a:solidFill>
                <a:srgbClr val="262626"/>
              </a:solidFill>
              <a:uFill>
                <a:solidFill>
                  <a:srgbClr val="FFFFFF"/>
                </a:solidFill>
              </a:uFill>
              <a:latin typeface="Univers LT Std 45 Light" panose="020B0403020202020204" pitchFamily="34" charset="0"/>
            </a:endParaRPr>
          </a:p>
          <a:p>
            <a:pPr>
              <a:lnSpc>
                <a:spcPct val="100000"/>
              </a:lnSpc>
            </a:pPr>
            <a:endParaRPr lang="en-US" sz="3200" b="0" strike="noStrike" spc="-1" dirty="0">
              <a:solidFill>
                <a:srgbClr val="262626"/>
              </a:solidFill>
              <a:uFill>
                <a:solidFill>
                  <a:srgbClr val="FFFFFF"/>
                </a:solidFill>
              </a:uFill>
              <a:latin typeface="Univers LT Std 45 Light"/>
            </a:endParaRPr>
          </a:p>
        </p:txBody>
      </p:sp>
    </p:spTree>
    <p:extLst>
      <p:ext uri="{BB962C8B-B14F-4D97-AF65-F5344CB8AC3E}">
        <p14:creationId xmlns:p14="http://schemas.microsoft.com/office/powerpoint/2010/main" val="1855026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1"/>
          <p:cNvSpPr txBox="1"/>
          <p:nvPr/>
        </p:nvSpPr>
        <p:spPr>
          <a:xfrm>
            <a:off x="457200" y="0"/>
            <a:ext cx="8229240" cy="1142640"/>
          </a:xfrm>
          <a:prstGeom prst="rect">
            <a:avLst/>
          </a:prstGeom>
          <a:noFill/>
          <a:ln>
            <a:noFill/>
          </a:ln>
        </p:spPr>
        <p:txBody>
          <a:bodyPr numCol="1" anchor="ctr"/>
          <a:lstStyle/>
          <a:p>
            <a:pPr>
              <a:lnSpc>
                <a:spcPct val="100000"/>
              </a:lnSpc>
            </a:pPr>
            <a:r>
              <a:rPr lang="en-US" sz="3600" b="1" strike="noStrike" spc="-1" dirty="0">
                <a:solidFill>
                  <a:schemeClr val="bg1"/>
                </a:solidFill>
                <a:uFill>
                  <a:solidFill>
                    <a:srgbClr val="FFFFFF"/>
                  </a:solidFill>
                </a:uFill>
                <a:latin typeface="Univers LT Std 45 Light"/>
                <a:ea typeface="ＭＳ Ｐゴシック"/>
              </a:rPr>
              <a:t>Tribal and Federal Disconnect</a:t>
            </a:r>
            <a:endParaRPr lang="en-US" sz="5400" b="0" strike="noStrike" spc="-1" dirty="0">
              <a:solidFill>
                <a:schemeClr val="bg1"/>
              </a:solidFill>
              <a:uFill>
                <a:solidFill>
                  <a:srgbClr val="FFFFFF"/>
                </a:solidFill>
              </a:uFill>
              <a:latin typeface="Univers LT Std 45 Light"/>
            </a:endParaRPr>
          </a:p>
        </p:txBody>
      </p:sp>
      <p:sp>
        <p:nvSpPr>
          <p:cNvPr id="3" name="TextShape 2"/>
          <p:cNvSpPr txBox="1"/>
          <p:nvPr/>
        </p:nvSpPr>
        <p:spPr>
          <a:xfrm>
            <a:off x="380880" y="1670657"/>
            <a:ext cx="8229240" cy="4343040"/>
          </a:xfrm>
          <a:prstGeom prst="rect">
            <a:avLst/>
          </a:prstGeom>
          <a:noFill/>
          <a:ln>
            <a:noFill/>
          </a:ln>
        </p:spPr>
        <p:txBody>
          <a:bodyPr numCol="1"/>
          <a:lstStyle/>
          <a:p>
            <a:pPr>
              <a:lnSpc>
                <a:spcPct val="100000"/>
              </a:lnSpc>
            </a:pPr>
            <a:r>
              <a:rPr lang="en-US" sz="3200" spc="-1" dirty="0">
                <a:solidFill>
                  <a:srgbClr val="262626"/>
                </a:solidFill>
                <a:uFill>
                  <a:solidFill>
                    <a:srgbClr val="FFFFFF"/>
                  </a:solidFill>
                </a:uFill>
                <a:latin typeface="Univers LT Std 45 Light"/>
              </a:rPr>
              <a:t>Tribal Nation’s ability to preempt federal regulations or prohibitions </a:t>
            </a:r>
          </a:p>
          <a:p>
            <a:pPr marL="342900" indent="-342900">
              <a:lnSpc>
                <a:spcPct val="100000"/>
              </a:lnSpc>
              <a:buFont typeface="Arial" panose="020B0604020202020204" pitchFamily="34" charset="0"/>
              <a:buChar char="•"/>
            </a:pPr>
            <a:endParaRPr lang="en-US" sz="2000" i="1" dirty="0"/>
          </a:p>
          <a:p>
            <a:pPr marL="342900" indent="-342900">
              <a:lnSpc>
                <a:spcPct val="100000"/>
              </a:lnSpc>
              <a:buFont typeface="Arial" panose="020B0604020202020204" pitchFamily="34" charset="0"/>
              <a:buChar char="•"/>
            </a:pPr>
            <a:r>
              <a:rPr lang="en-US" sz="2000" i="1" dirty="0"/>
              <a:t>U.S. v. </a:t>
            </a:r>
            <a:r>
              <a:rPr lang="en-US" sz="2000" i="1" dirty="0" err="1"/>
              <a:t>Smiskin</a:t>
            </a:r>
            <a:r>
              <a:rPr lang="en-US" sz="2000" i="1" dirty="0"/>
              <a:t>, </a:t>
            </a:r>
            <a:r>
              <a:rPr lang="en-US" sz="2000" dirty="0"/>
              <a:t>487 F.3d 1260 (9th Cir. 2007) (holding that the prosecution of Yakama tribal citizens under the federal Contraband Cigarette Trafficking Act would violate Yakama treaty rights); </a:t>
            </a:r>
          </a:p>
          <a:p>
            <a:pPr marL="285750" indent="-285750">
              <a:buFont typeface="Arial" panose="020B0604020202020204" pitchFamily="34" charset="0"/>
              <a:buChar char="•"/>
            </a:pPr>
            <a:endParaRPr lang="en-US" sz="2000" i="1" dirty="0"/>
          </a:p>
          <a:p>
            <a:pPr marL="285750" indent="-285750">
              <a:buFont typeface="Arial" panose="020B0604020202020204" pitchFamily="34" charset="0"/>
              <a:buChar char="•"/>
            </a:pPr>
            <a:r>
              <a:rPr lang="en-US" sz="2000" i="1" dirty="0"/>
              <a:t>Makah Indian Tribe v. Quileute Indian Tribe et al., </a:t>
            </a:r>
            <a:r>
              <a:rPr lang="en-US" sz="2000" dirty="0"/>
              <a:t>873 F.3d 1157 (9th Cir. 2007) (acknowledging a tribal treaty right to harvest whales and seals despite such activities being unlawful under the federal Endangered Species Act).</a:t>
            </a:r>
          </a:p>
          <a:p>
            <a:pPr>
              <a:lnSpc>
                <a:spcPct val="100000"/>
              </a:lnSpc>
            </a:pPr>
            <a:endParaRPr lang="en-US" sz="3200" b="0" strike="noStrike" spc="-1" dirty="0">
              <a:solidFill>
                <a:srgbClr val="262626"/>
              </a:solidFill>
              <a:uFill>
                <a:solidFill>
                  <a:srgbClr val="FFFFFF"/>
                </a:solidFill>
              </a:uFill>
              <a:latin typeface="Univers LT Std 45 Light"/>
            </a:endParaRPr>
          </a:p>
        </p:txBody>
      </p:sp>
    </p:spTree>
    <p:extLst>
      <p:ext uri="{BB962C8B-B14F-4D97-AF65-F5344CB8AC3E}">
        <p14:creationId xmlns:p14="http://schemas.microsoft.com/office/powerpoint/2010/main" val="3238502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1"/>
          <p:cNvSpPr txBox="1"/>
          <p:nvPr/>
        </p:nvSpPr>
        <p:spPr>
          <a:xfrm>
            <a:off x="457200" y="0"/>
            <a:ext cx="8229240" cy="1142640"/>
          </a:xfrm>
          <a:prstGeom prst="rect">
            <a:avLst/>
          </a:prstGeom>
          <a:noFill/>
          <a:ln>
            <a:noFill/>
          </a:ln>
        </p:spPr>
        <p:txBody>
          <a:bodyPr numCol="1" anchor="ctr"/>
          <a:lstStyle/>
          <a:p>
            <a:pPr>
              <a:lnSpc>
                <a:spcPct val="100000"/>
              </a:lnSpc>
            </a:pPr>
            <a:r>
              <a:rPr lang="en-US" sz="3600" b="1" strike="noStrike" spc="-1" dirty="0">
                <a:solidFill>
                  <a:schemeClr val="bg1"/>
                </a:solidFill>
                <a:uFill>
                  <a:solidFill>
                    <a:srgbClr val="FFFFFF"/>
                  </a:solidFill>
                </a:uFill>
                <a:latin typeface="Univers LT Std 45 Light"/>
                <a:ea typeface="ＭＳ Ｐゴシック"/>
              </a:rPr>
              <a:t>Laws Applicable to Employees</a:t>
            </a:r>
            <a:endParaRPr lang="en-US" sz="3600" b="0" strike="noStrike" spc="-1" dirty="0">
              <a:solidFill>
                <a:schemeClr val="bg1"/>
              </a:solidFill>
              <a:uFill>
                <a:solidFill>
                  <a:srgbClr val="FFFFFF"/>
                </a:solidFill>
              </a:uFill>
              <a:latin typeface="Univers LT Std 45 Light"/>
            </a:endParaRPr>
          </a:p>
        </p:txBody>
      </p:sp>
      <p:sp>
        <p:nvSpPr>
          <p:cNvPr id="3" name="TextShape 2"/>
          <p:cNvSpPr txBox="1"/>
          <p:nvPr/>
        </p:nvSpPr>
        <p:spPr>
          <a:xfrm>
            <a:off x="457199" y="2224585"/>
            <a:ext cx="11090031" cy="2060812"/>
          </a:xfrm>
          <a:prstGeom prst="rect">
            <a:avLst/>
          </a:prstGeom>
          <a:noFill/>
          <a:ln>
            <a:noFill/>
          </a:ln>
        </p:spPr>
        <p:txBody>
          <a:bodyPr numCol="1"/>
          <a:lstStyle/>
          <a:p>
            <a:pPr algn="ctr">
              <a:lnSpc>
                <a:spcPct val="100000"/>
              </a:lnSpc>
            </a:pPr>
            <a:endParaRPr lang="en-US" sz="3200" b="0" strike="noStrike" spc="-1" dirty="0">
              <a:solidFill>
                <a:srgbClr val="262626"/>
              </a:solidFill>
              <a:uFill>
                <a:solidFill>
                  <a:srgbClr val="FFFFFF"/>
                </a:solidFill>
              </a:uFill>
              <a:latin typeface="Univers LT Std 45 Light"/>
            </a:endParaRPr>
          </a:p>
          <a:p>
            <a:pPr algn="ctr">
              <a:lnSpc>
                <a:spcPct val="100000"/>
              </a:lnSpc>
            </a:pPr>
            <a:r>
              <a:rPr lang="en-US" sz="4000" b="1" strike="noStrike" spc="-1" dirty="0">
                <a:solidFill>
                  <a:srgbClr val="000000"/>
                </a:solidFill>
                <a:uFill>
                  <a:solidFill>
                    <a:srgbClr val="FFFFFF"/>
                  </a:solidFill>
                </a:uFill>
                <a:latin typeface="Univers LT Std 45 Light"/>
                <a:ea typeface="ＭＳ Ｐゴシック"/>
              </a:rPr>
              <a:t>Public Sector Employment Law </a:t>
            </a:r>
            <a:br>
              <a:rPr lang="en-US" sz="4000" b="1" strike="noStrike" spc="-1" dirty="0">
                <a:solidFill>
                  <a:srgbClr val="000000"/>
                </a:solidFill>
                <a:uFill>
                  <a:solidFill>
                    <a:srgbClr val="FFFFFF"/>
                  </a:solidFill>
                </a:uFill>
                <a:latin typeface="Univers LT Std 45 Light"/>
                <a:ea typeface="ＭＳ Ｐゴシック"/>
              </a:rPr>
            </a:br>
            <a:r>
              <a:rPr lang="en-US" sz="4000" b="1" strike="noStrike" spc="-1" dirty="0">
                <a:solidFill>
                  <a:srgbClr val="000000"/>
                </a:solidFill>
                <a:uFill>
                  <a:solidFill>
                    <a:srgbClr val="FFFFFF"/>
                  </a:solidFill>
                </a:uFill>
                <a:latin typeface="Univers LT Std 45 Light"/>
                <a:ea typeface="ＭＳ Ｐゴシック"/>
              </a:rPr>
              <a:t>Issues in the Age of Marijuana</a:t>
            </a:r>
            <a:endParaRPr lang="en-US" sz="2800" b="1" strike="noStrike" spc="-1" dirty="0">
              <a:solidFill>
                <a:srgbClr val="000000"/>
              </a:solidFill>
              <a:uFill>
                <a:solidFill>
                  <a:srgbClr val="FFFFFF"/>
                </a:solidFill>
              </a:uFill>
              <a:latin typeface="Univers LT Std 45 Light"/>
            </a:endParaRPr>
          </a:p>
        </p:txBody>
      </p:sp>
    </p:spTree>
    <p:extLst>
      <p:ext uri="{BB962C8B-B14F-4D97-AF65-F5344CB8AC3E}">
        <p14:creationId xmlns:p14="http://schemas.microsoft.com/office/powerpoint/2010/main" val="2532387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1"/>
          <p:cNvSpPr txBox="1"/>
          <p:nvPr/>
        </p:nvSpPr>
        <p:spPr>
          <a:xfrm>
            <a:off x="457200" y="0"/>
            <a:ext cx="8229240" cy="1142640"/>
          </a:xfrm>
          <a:prstGeom prst="rect">
            <a:avLst/>
          </a:prstGeom>
          <a:noFill/>
          <a:ln>
            <a:noFill/>
          </a:ln>
        </p:spPr>
        <p:txBody>
          <a:bodyPr numCol="1" anchor="ctr"/>
          <a:lstStyle/>
          <a:p>
            <a:pPr>
              <a:lnSpc>
                <a:spcPct val="100000"/>
              </a:lnSpc>
            </a:pPr>
            <a:r>
              <a:rPr lang="en-US" sz="3600" b="1" spc="-1" dirty="0">
                <a:solidFill>
                  <a:schemeClr val="bg1"/>
                </a:solidFill>
                <a:uFill>
                  <a:solidFill>
                    <a:srgbClr val="FFFFFF"/>
                  </a:solidFill>
                </a:uFill>
                <a:latin typeface="Univers LT Std 45 Light"/>
                <a:ea typeface="ＭＳ Ｐゴシック"/>
              </a:rPr>
              <a:t>Sample </a:t>
            </a:r>
            <a:r>
              <a:rPr lang="en-US" sz="3600" b="1" strike="noStrike" spc="-1" dirty="0">
                <a:solidFill>
                  <a:schemeClr val="bg1"/>
                </a:solidFill>
                <a:uFill>
                  <a:solidFill>
                    <a:srgbClr val="FFFFFF"/>
                  </a:solidFill>
                </a:uFill>
                <a:latin typeface="Univers LT Std 45 Light"/>
                <a:ea typeface="ＭＳ Ｐゴシック"/>
              </a:rPr>
              <a:t>Legalization Act Provisions</a:t>
            </a:r>
            <a:endParaRPr lang="en-US" sz="3600" b="0" strike="noStrike" spc="-1" dirty="0">
              <a:solidFill>
                <a:schemeClr val="bg1"/>
              </a:solidFill>
              <a:uFill>
                <a:solidFill>
                  <a:srgbClr val="FFFFFF"/>
                </a:solidFill>
              </a:uFill>
              <a:latin typeface="Univers LT Std 45 Light"/>
            </a:endParaRPr>
          </a:p>
        </p:txBody>
      </p:sp>
      <p:sp>
        <p:nvSpPr>
          <p:cNvPr id="3" name="TextShape 2"/>
          <p:cNvSpPr txBox="1"/>
          <p:nvPr/>
        </p:nvSpPr>
        <p:spPr>
          <a:xfrm>
            <a:off x="457200" y="1610436"/>
            <a:ext cx="8229240" cy="3905843"/>
          </a:xfrm>
          <a:prstGeom prst="rect">
            <a:avLst/>
          </a:prstGeom>
          <a:noFill/>
          <a:ln>
            <a:noFill/>
          </a:ln>
        </p:spPr>
        <p:txBody>
          <a:bodyPr numCol="1"/>
          <a:lstStyle/>
          <a:p>
            <a:pPr marL="457560" indent="-457200">
              <a:lnSpc>
                <a:spcPct val="100000"/>
              </a:lnSpc>
              <a:spcBef>
                <a:spcPts val="600"/>
              </a:spcBef>
              <a:spcAft>
                <a:spcPts val="600"/>
              </a:spcAft>
              <a:buFont typeface="Arial" panose="020B0604020202020204" pitchFamily="34" charset="0"/>
              <a:buChar char="•"/>
            </a:pPr>
            <a:r>
              <a:rPr lang="en-US" b="0" strike="noStrike" spc="-1" dirty="0">
                <a:uFill>
                  <a:solidFill>
                    <a:srgbClr val="FFFFFF"/>
                  </a:solidFill>
                </a:uFill>
                <a:latin typeface="Univers LT Std 45 Light"/>
                <a:ea typeface="ＭＳ Ｐゴシック"/>
              </a:rPr>
              <a:t>No effect on employment policies </a:t>
            </a:r>
            <a:endParaRPr lang="en-US" b="0" strike="noStrike" spc="-1" dirty="0">
              <a:uFill>
                <a:solidFill>
                  <a:srgbClr val="FFFFFF"/>
                </a:solidFill>
              </a:uFill>
              <a:latin typeface="Univers LT Std 45 Light"/>
            </a:endParaRPr>
          </a:p>
          <a:p>
            <a:pPr marL="800460" lvl="1" indent="-342900">
              <a:lnSpc>
                <a:spcPct val="100000"/>
              </a:lnSpc>
              <a:spcBef>
                <a:spcPts val="600"/>
              </a:spcBef>
              <a:spcAft>
                <a:spcPts val="600"/>
              </a:spcAft>
              <a:buFont typeface="Courier New" panose="02070309020205020404" pitchFamily="49" charset="0"/>
              <a:buChar char="o"/>
            </a:pPr>
            <a:r>
              <a:rPr lang="en-US" b="0" strike="noStrike" spc="-1" dirty="0">
                <a:uFill>
                  <a:solidFill>
                    <a:srgbClr val="FFFFFF"/>
                  </a:solidFill>
                </a:uFill>
                <a:latin typeface="Univers LT Std 45 Light"/>
                <a:ea typeface="ＭＳ Ｐゴシック"/>
              </a:rPr>
              <a:t>Act “may not be construed to require an employer to permit or accommodate the use, consumption, possession, trade, display, transportation, sale or growing of cannabis in the workplace.  [Act]  does not affect the ability of employers to enact and enforce workplace policies restricting the use of marijuana by employees or to discipline employees who are under the influence of marijuana in the workplace.”  </a:t>
            </a:r>
            <a:endParaRPr lang="en-US" b="0" strike="noStrike" spc="-1" dirty="0">
              <a:uFill>
                <a:solidFill>
                  <a:srgbClr val="FFFFFF"/>
                </a:solidFill>
              </a:uFill>
              <a:latin typeface="Univers LT Std 45 Light"/>
            </a:endParaRPr>
          </a:p>
          <a:p>
            <a:pPr marL="457560" indent="-457200">
              <a:lnSpc>
                <a:spcPct val="100000"/>
              </a:lnSpc>
              <a:spcBef>
                <a:spcPts val="600"/>
              </a:spcBef>
              <a:spcAft>
                <a:spcPts val="600"/>
              </a:spcAft>
              <a:buFont typeface="Arial" panose="020B0604020202020204" pitchFamily="34" charset="0"/>
              <a:buChar char="•"/>
            </a:pPr>
            <a:r>
              <a:rPr lang="en-US" b="0" strike="noStrike" spc="-1" dirty="0">
                <a:uFill>
                  <a:solidFill>
                    <a:srgbClr val="FFFFFF"/>
                  </a:solidFill>
                </a:uFill>
                <a:latin typeface="Univers LT Std 45 Light"/>
                <a:ea typeface="ＭＳ Ｐゴシック"/>
              </a:rPr>
              <a:t>Anti-discrimination:  </a:t>
            </a:r>
            <a:endParaRPr lang="en-US" b="0" strike="noStrike" spc="-1" dirty="0">
              <a:uFill>
                <a:solidFill>
                  <a:srgbClr val="FFFFFF"/>
                </a:solidFill>
              </a:uFill>
              <a:latin typeface="Univers LT Std 45 Light"/>
            </a:endParaRPr>
          </a:p>
          <a:p>
            <a:pPr marL="800460" lvl="1" indent="-342900">
              <a:lnSpc>
                <a:spcPct val="100000"/>
              </a:lnSpc>
              <a:spcBef>
                <a:spcPts val="600"/>
              </a:spcBef>
              <a:spcAft>
                <a:spcPts val="600"/>
              </a:spcAft>
              <a:buFont typeface="Courier New" panose="02070309020205020404" pitchFamily="49" charset="0"/>
              <a:buChar char="o"/>
            </a:pPr>
            <a:r>
              <a:rPr lang="en-US" b="0" strike="noStrike" spc="-1" dirty="0">
                <a:uFill>
                  <a:solidFill>
                    <a:srgbClr val="FFFFFF"/>
                  </a:solidFill>
                </a:uFill>
                <a:latin typeface="Univers LT Std 45 Light"/>
                <a:ea typeface="ＭＳ Ｐゴシック"/>
              </a:rPr>
              <a:t>“[E]</a:t>
            </a:r>
            <a:r>
              <a:rPr lang="en-US" b="0" strike="noStrike" spc="-1" dirty="0" err="1">
                <a:uFill>
                  <a:solidFill>
                    <a:srgbClr val="FFFFFF"/>
                  </a:solidFill>
                </a:uFill>
                <a:latin typeface="Univers LT Std 45 Light"/>
                <a:ea typeface="ＭＳ Ｐゴシック"/>
              </a:rPr>
              <a:t>mployer</a:t>
            </a:r>
            <a:r>
              <a:rPr lang="en-US" b="0" strike="noStrike" spc="-1" dirty="0">
                <a:uFill>
                  <a:solidFill>
                    <a:srgbClr val="FFFFFF"/>
                  </a:solidFill>
                </a:uFill>
                <a:latin typeface="Univers LT Std 45 Light"/>
                <a:ea typeface="ＭＳ Ｐゴシック"/>
              </a:rPr>
              <a:t> … may not refuse to … employ or … or otherwise penalize a person 21 years of age or older solely for that person's consuming marijuana outside of the … employer’s … property.”</a:t>
            </a:r>
            <a:endParaRPr lang="en-US" b="0" strike="noStrike" spc="-1" dirty="0">
              <a:uFill>
                <a:solidFill>
                  <a:srgbClr val="FFFFFF"/>
                </a:solidFill>
              </a:uFill>
              <a:latin typeface="Univers LT Std 45 Light"/>
            </a:endParaRPr>
          </a:p>
          <a:p>
            <a:pPr>
              <a:lnSpc>
                <a:spcPct val="100000"/>
              </a:lnSpc>
            </a:pPr>
            <a:endParaRPr lang="en-US" sz="3200" b="0" strike="noStrike" spc="-1" dirty="0">
              <a:solidFill>
                <a:srgbClr val="262626"/>
              </a:solidFill>
              <a:uFill>
                <a:solidFill>
                  <a:srgbClr val="FFFFFF"/>
                </a:solidFill>
              </a:uFill>
              <a:latin typeface="Univers LT Std 45 Light"/>
            </a:endParaRPr>
          </a:p>
          <a:p>
            <a:pPr>
              <a:lnSpc>
                <a:spcPct val="100000"/>
              </a:lnSpc>
            </a:pPr>
            <a:endParaRPr lang="en-US" sz="3200" b="0" strike="noStrike" spc="-1" dirty="0">
              <a:solidFill>
                <a:srgbClr val="262626"/>
              </a:solidFill>
              <a:uFill>
                <a:solidFill>
                  <a:srgbClr val="FFFFFF"/>
                </a:solidFill>
              </a:uFill>
              <a:latin typeface="Univers LT Std 45 Light"/>
            </a:endParaRPr>
          </a:p>
          <a:p>
            <a:pPr>
              <a:lnSpc>
                <a:spcPct val="100000"/>
              </a:lnSpc>
            </a:pPr>
            <a:endParaRPr lang="en-US" sz="3200" b="0" strike="noStrike" spc="-1" dirty="0">
              <a:solidFill>
                <a:srgbClr val="262626"/>
              </a:solidFill>
              <a:uFill>
                <a:solidFill>
                  <a:srgbClr val="FFFFFF"/>
                </a:solidFill>
              </a:uFill>
              <a:latin typeface="Univers LT Std 45 Light"/>
            </a:endParaRPr>
          </a:p>
          <a:p>
            <a:pPr>
              <a:lnSpc>
                <a:spcPct val="100000"/>
              </a:lnSpc>
            </a:pPr>
            <a:endParaRPr lang="en-US" sz="3200" b="0" strike="noStrike" spc="-1" dirty="0">
              <a:solidFill>
                <a:srgbClr val="262626"/>
              </a:solidFill>
              <a:uFill>
                <a:solidFill>
                  <a:srgbClr val="FFFFFF"/>
                </a:solidFill>
              </a:uFill>
              <a:latin typeface="Univers LT Std 45 Light"/>
            </a:endParaRPr>
          </a:p>
        </p:txBody>
      </p:sp>
    </p:spTree>
    <p:extLst>
      <p:ext uri="{BB962C8B-B14F-4D97-AF65-F5344CB8AC3E}">
        <p14:creationId xmlns:p14="http://schemas.microsoft.com/office/powerpoint/2010/main" val="593941240"/>
      </p:ext>
    </p:extLst>
  </p:cSld>
  <p:clrMapOvr>
    <a:masterClrMapping/>
  </p:clrMapOvr>
</p:sld>
</file>

<file path=ppt/theme/theme1.xml><?xml version="1.0" encoding="utf-8"?>
<a:theme xmlns:a="http://schemas.openxmlformats.org/drawingml/2006/main" name="JuxtaposeVTI">
  <a:themeElements>
    <a:clrScheme name="Juxtapose">
      <a:dk1>
        <a:sysClr val="windowText" lastClr="000000"/>
      </a:dk1>
      <a:lt1>
        <a:sysClr val="window" lastClr="FFFFFF"/>
      </a:lt1>
      <a:dk2>
        <a:srgbClr val="3F3F3F"/>
      </a:dk2>
      <a:lt2>
        <a:srgbClr val="F8F7F5"/>
      </a:lt2>
      <a:accent1>
        <a:srgbClr val="F99700"/>
      </a:accent1>
      <a:accent2>
        <a:srgbClr val="00BAC7"/>
      </a:accent2>
      <a:accent3>
        <a:srgbClr val="FF5C21"/>
      </a:accent3>
      <a:accent4>
        <a:srgbClr val="6F7EFD"/>
      </a:accent4>
      <a:accent5>
        <a:srgbClr val="ACACAC"/>
      </a:accent5>
      <a:accent6>
        <a:srgbClr val="737373"/>
      </a:accent6>
      <a:hlink>
        <a:srgbClr val="0099FF"/>
      </a:hlink>
      <a:folHlink>
        <a:srgbClr val="868686"/>
      </a:folHlink>
    </a:clrScheme>
    <a:fontScheme name="Custom 167">
      <a:majorFont>
        <a:latin typeface="Franklin Gothic Demi Cond"/>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xtaposeVTI" id="{FBDCC3B4-6EA8-442A-B697-43C068E31FE3}" vid="{090F2E09-E4E2-4F71-A70E-279F5A0D9E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51B918-0091-4E96-9E28-42B87D9557A7}">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33878E47-D7B4-44CA-8507-24783F79A5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A0EFE35-5C2D-4EEC-93CA-7B3D4088735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Fracture design</Template>
  <TotalTime>17316</TotalTime>
  <Words>1476</Words>
  <Application>Microsoft Office PowerPoint</Application>
  <PresentationFormat>Widescreen</PresentationFormat>
  <Paragraphs>111</Paragraphs>
  <Slides>19</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Calibri</vt:lpstr>
      <vt:lpstr>Courier New</vt:lpstr>
      <vt:lpstr>Decotura ICG</vt:lpstr>
      <vt:lpstr>Franklin Gothic Medium</vt:lpstr>
      <vt:lpstr>Univers LT Std 45 Light</vt:lpstr>
      <vt:lpstr>Univers LT Std 57 Cn</vt:lpstr>
      <vt:lpstr>Wingdings</vt:lpstr>
      <vt:lpstr>JuxtaposeVTI</vt:lpstr>
      <vt:lpstr>26th Annual Conference</vt:lpstr>
      <vt:lpstr>How Changing Medical and Recreational Marijuana Laws Require a Reexamination of Tribal Laws and Policies for the Workplace</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Fernandez</dc:creator>
  <cp:lastModifiedBy>janet borland</cp:lastModifiedBy>
  <cp:revision>32</cp:revision>
  <dcterms:created xsi:type="dcterms:W3CDTF">2022-03-04T01:08:52Z</dcterms:created>
  <dcterms:modified xsi:type="dcterms:W3CDTF">2022-09-07T17:14:59Z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