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36"/>
  </p:notesMasterIdLst>
  <p:handoutMasterIdLst>
    <p:handoutMasterId r:id="rId37"/>
  </p:handoutMasterIdLst>
  <p:sldIdLst>
    <p:sldId id="284" r:id="rId5"/>
    <p:sldId id="283" r:id="rId6"/>
    <p:sldId id="279" r:id="rId7"/>
    <p:sldId id="285" r:id="rId8"/>
    <p:sldId id="263" r:id="rId9"/>
    <p:sldId id="259" r:id="rId10"/>
    <p:sldId id="286" r:id="rId11"/>
    <p:sldId id="287" r:id="rId12"/>
    <p:sldId id="265" r:id="rId13"/>
    <p:sldId id="288" r:id="rId14"/>
    <p:sldId id="289" r:id="rId15"/>
    <p:sldId id="290" r:id="rId16"/>
    <p:sldId id="291" r:id="rId17"/>
    <p:sldId id="292" r:id="rId18"/>
    <p:sldId id="293" r:id="rId19"/>
    <p:sldId id="294" r:id="rId20"/>
    <p:sldId id="295" r:id="rId21"/>
    <p:sldId id="296" r:id="rId22"/>
    <p:sldId id="297" r:id="rId23"/>
    <p:sldId id="298" r:id="rId24"/>
    <p:sldId id="299" r:id="rId25"/>
    <p:sldId id="301" r:id="rId26"/>
    <p:sldId id="302" r:id="rId27"/>
    <p:sldId id="300" r:id="rId28"/>
    <p:sldId id="303" r:id="rId29"/>
    <p:sldId id="304" r:id="rId30"/>
    <p:sldId id="305" r:id="rId31"/>
    <p:sldId id="306" r:id="rId32"/>
    <p:sldId id="307" r:id="rId33"/>
    <p:sldId id="308" r:id="rId34"/>
    <p:sldId id="2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48" userDrawn="1">
          <p15:clr>
            <a:srgbClr val="A4A3A4"/>
          </p15:clr>
        </p15:guide>
        <p15:guide id="2" pos="7080" userDrawn="1">
          <p15:clr>
            <a:srgbClr val="A4A3A4"/>
          </p15:clr>
        </p15:guide>
        <p15:guide id="3" pos="51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8140"/>
    <a:srgbClr val="FFC915"/>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77734" autoAdjust="0"/>
  </p:normalViewPr>
  <p:slideViewPr>
    <p:cSldViewPr snapToGrid="0">
      <p:cViewPr varScale="1">
        <p:scale>
          <a:sx n="64" d="100"/>
          <a:sy n="64" d="100"/>
        </p:scale>
        <p:origin x="1402" y="62"/>
      </p:cViewPr>
      <p:guideLst>
        <p:guide orient="horz" pos="1848"/>
        <p:guide pos="7080"/>
        <p:guide pos="5112"/>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0AE3C0-C0E9-40F8-963A-C710B0868C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DB19749-4C26-46F6-A13E-4F2E91EC14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AB2F5F-49ED-40E3-A1A5-941FF8279870}" type="datetimeFigureOut">
              <a:rPr lang="en-US" smtClean="0"/>
              <a:t>7/19/2022</a:t>
            </a:fld>
            <a:endParaRPr lang="en-US" dirty="0"/>
          </a:p>
        </p:txBody>
      </p:sp>
      <p:sp>
        <p:nvSpPr>
          <p:cNvPr id="4" name="Footer Placeholder 3">
            <a:extLst>
              <a:ext uri="{FF2B5EF4-FFF2-40B4-BE49-F238E27FC236}">
                <a16:creationId xmlns:a16="http://schemas.microsoft.com/office/drawing/2014/main" id="{49826E5B-3572-4EEA-91A0-FE0838ED61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81D8116-DB0F-4C4A-85AD-5331C0D78B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DB74FA-BCF5-412C-B474-5CA730E53DF5}" type="slidenum">
              <a:rPr lang="en-US" smtClean="0"/>
              <a:t>‹#›</a:t>
            </a:fld>
            <a:endParaRPr lang="en-US" dirty="0"/>
          </a:p>
        </p:txBody>
      </p:sp>
    </p:spTree>
    <p:extLst>
      <p:ext uri="{BB962C8B-B14F-4D97-AF65-F5344CB8AC3E}">
        <p14:creationId xmlns:p14="http://schemas.microsoft.com/office/powerpoint/2010/main" val="1425645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C1060-699B-414A-8D16-7630F8BDD05E}" type="datetimeFigureOut">
              <a:rPr lang="en-US" smtClean="0"/>
              <a:t>7/19/2022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ADF348-2A86-4531-BD4E-BD8C0BBDAD47}" type="slidenum">
              <a:rPr lang="en-US" smtClean="0"/>
              <a:t>‹#›</a:t>
            </a:fld>
            <a:endParaRPr lang="en-US" dirty="0"/>
          </a:p>
        </p:txBody>
      </p:sp>
    </p:spTree>
    <p:extLst>
      <p:ext uri="{BB962C8B-B14F-4D97-AF65-F5344CB8AC3E}">
        <p14:creationId xmlns:p14="http://schemas.microsoft.com/office/powerpoint/2010/main" val="2278876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a:t>
            </a:fld>
            <a:endParaRPr lang="en-US" dirty="0"/>
          </a:p>
        </p:txBody>
      </p:sp>
    </p:spTree>
    <p:extLst>
      <p:ext uri="{BB962C8B-B14F-4D97-AF65-F5344CB8AC3E}">
        <p14:creationId xmlns:p14="http://schemas.microsoft.com/office/powerpoint/2010/main" val="1666197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we know who you are looking for, then we start to layer in other data such as location or proximity to your location, and any other demographic that we feel would be best for our campaign.  Then the magic starts – our campaign ads start to show to those people that fit these descriptions and data targets.  </a:t>
            </a:r>
          </a:p>
          <a:p>
            <a:endParaRPr lang="en-US" dirty="0"/>
          </a:p>
          <a:p>
            <a:r>
              <a:rPr lang="en-US" sz="1200" kern="1200" dirty="0">
                <a:solidFill>
                  <a:schemeClr val="tx1"/>
                </a:solidFill>
                <a:effectLst/>
                <a:latin typeface="+mn-lt"/>
                <a:ea typeface="+mn-ea"/>
                <a:cs typeface="+mn-cs"/>
              </a:rPr>
              <a:t>These ads can run on all different platforms and websites.  These ads can be static images, they can have animation and they can also be video and audio.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can target people on everything they do online.  If a potential applicant is watching YouTube, or watching the latest episode of </a:t>
            </a:r>
            <a:r>
              <a:rPr lang="en-US" sz="1200" u="sng"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This is Us</a:t>
            </a:r>
            <a:r>
              <a:rPr lang="en-US" sz="1200" u="sng"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on the NBC app, your ad can be shown to that person while they are watching.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they are listening to their favorite podcast, or getting a run in while listening to Spotify – as long as they fit our target – your ad can be heard!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Finding the right target, can also mean looking into places they’ve visited….</a:t>
            </a:r>
            <a:r>
              <a:rPr lang="en-US"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18</a:t>
            </a:fld>
            <a:endParaRPr lang="en-US" dirty="0"/>
          </a:p>
        </p:txBody>
      </p:sp>
    </p:spTree>
    <p:extLst>
      <p:ext uri="{BB962C8B-B14F-4D97-AF65-F5344CB8AC3E}">
        <p14:creationId xmlns:p14="http://schemas.microsoft.com/office/powerpoint/2010/main" val="3533328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19</a:t>
            </a:fld>
            <a:endParaRPr lang="en-US" dirty="0"/>
          </a:p>
        </p:txBody>
      </p:sp>
    </p:spTree>
    <p:extLst>
      <p:ext uri="{BB962C8B-B14F-4D97-AF65-F5344CB8AC3E}">
        <p14:creationId xmlns:p14="http://schemas.microsoft.com/office/powerpoint/2010/main" val="2490286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Have you ever hosted a job fair and wished you could stay in touch with everyone that attended? T</a:t>
            </a:r>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22</a:t>
            </a:fld>
            <a:endParaRPr lang="en-US" dirty="0"/>
          </a:p>
        </p:txBody>
      </p:sp>
    </p:spTree>
    <p:extLst>
      <p:ext uri="{BB962C8B-B14F-4D97-AF65-F5344CB8AC3E}">
        <p14:creationId xmlns:p14="http://schemas.microsoft.com/office/powerpoint/2010/main" val="3381550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called Polygonal Targeting and Attribution (or PTA for short).  This technology allows us to look at any location in the US, and pull devices that were active at that location up to a year in the past.  We can also look at that location over very specific dates (like a </a:t>
            </a:r>
            <a:r>
              <a:rPr lang="en-US" sz="1200" strike="sngStrike" kern="1200" dirty="0">
                <a:solidFill>
                  <a:schemeClr val="tx1"/>
                </a:solidFill>
                <a:effectLst/>
                <a:latin typeface="+mn-lt"/>
                <a:ea typeface="+mn-ea"/>
                <a:cs typeface="+mn-cs"/>
              </a:rPr>
              <a:t>day </a:t>
            </a:r>
            <a:r>
              <a:rPr lang="en-US" sz="1200" strike="sngStrike" kern="1200" dirty="0" err="1">
                <a:solidFill>
                  <a:schemeClr val="tx1"/>
                </a:solidFill>
                <a:effectLst/>
                <a:latin typeface="+mn-lt"/>
                <a:ea typeface="+mn-ea"/>
                <a:cs typeface="+mn-cs"/>
              </a:rPr>
              <a:t>long</a:t>
            </a:r>
            <a:r>
              <a:rPr lang="en-US" sz="1200" u="sng" kern="1200" dirty="0" err="1">
                <a:solidFill>
                  <a:schemeClr val="tx1"/>
                </a:solidFill>
                <a:effectLst/>
                <a:latin typeface="+mn-lt"/>
                <a:ea typeface="+mn-ea"/>
                <a:cs typeface="+mn-cs"/>
              </a:rPr>
              <a:t>daylong</a:t>
            </a:r>
            <a:r>
              <a:rPr lang="en-US" sz="1200" kern="1200" dirty="0">
                <a:solidFill>
                  <a:schemeClr val="tx1"/>
                </a:solidFill>
                <a:effectLst/>
                <a:latin typeface="+mn-lt"/>
                <a:ea typeface="+mn-ea"/>
                <a:cs typeface="+mn-cs"/>
              </a:rPr>
              <a:t> or weekend long job fair).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we capture the devices from that location, we can then create what becomes a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party custom audience.  This audience can be used to run banner ads, social ads, video ads as well as streaming audio ads. We can target any location whether it be where a job fair has been held, a competitor location or your own location as well. </a:t>
            </a:r>
          </a:p>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23</a:t>
            </a:fld>
            <a:endParaRPr lang="en-US" dirty="0"/>
          </a:p>
        </p:txBody>
      </p:sp>
    </p:spTree>
    <p:extLst>
      <p:ext uri="{BB962C8B-B14F-4D97-AF65-F5344CB8AC3E}">
        <p14:creationId xmlns:p14="http://schemas.microsoft.com/office/powerpoint/2010/main" val="2538525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reality of life is that people use the internet all day long – and these strategies and platforms allow you to reach your potential applicants consistently throughout their internet day.  By keeping your name, your brand and your openings top of mind – that is what will give you an edge over other companies </a:t>
            </a:r>
            <a:r>
              <a:rPr lang="en-US" sz="1200" kern="1200" dirty="0" err="1">
                <a:solidFill>
                  <a:schemeClr val="tx1"/>
                </a:solidFill>
                <a:effectLst/>
                <a:latin typeface="+mn-lt"/>
                <a:ea typeface="+mn-ea"/>
                <a:cs typeface="+mn-cs"/>
              </a:rPr>
              <a:t>wi</a:t>
            </a:r>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27</a:t>
            </a:fld>
            <a:endParaRPr lang="en-US" dirty="0"/>
          </a:p>
        </p:txBody>
      </p:sp>
    </p:spTree>
    <p:extLst>
      <p:ext uri="{BB962C8B-B14F-4D97-AF65-F5344CB8AC3E}">
        <p14:creationId xmlns:p14="http://schemas.microsoft.com/office/powerpoint/2010/main" val="2714818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D51245-A7A5-4517-A4C5-F741FAE668F7}" type="slidenum">
              <a:rPr lang="en-US" smtClean="0"/>
              <a:t>31</a:t>
            </a:fld>
            <a:endParaRPr lang="en-US" dirty="0"/>
          </a:p>
        </p:txBody>
      </p:sp>
    </p:spTree>
    <p:extLst>
      <p:ext uri="{BB962C8B-B14F-4D97-AF65-F5344CB8AC3E}">
        <p14:creationId xmlns:p14="http://schemas.microsoft.com/office/powerpoint/2010/main" val="26442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Ahhh</a:t>
            </a:r>
            <a:r>
              <a:rPr lang="en-US" sz="1200" kern="1200" dirty="0">
                <a:solidFill>
                  <a:schemeClr val="tx1"/>
                </a:solidFill>
                <a:effectLst/>
                <a:latin typeface="+mn-lt"/>
                <a:ea typeface="+mn-ea"/>
                <a:cs typeface="+mn-cs"/>
              </a:rPr>
              <a:t>…memories.  When you could sell, recruit, offer – basically do anything in one place and 90% of the town would see it. </a:t>
            </a:r>
          </a:p>
          <a:p>
            <a:r>
              <a:rPr lang="en-US" sz="1200" kern="1200" dirty="0">
                <a:solidFill>
                  <a:schemeClr val="tx1"/>
                </a:solidFill>
                <a:effectLst/>
                <a:latin typeface="+mn-lt"/>
                <a:ea typeface="+mn-ea"/>
                <a:cs typeface="+mn-cs"/>
              </a:rPr>
              <a:t> Running an ad in the paper worked so well for a long time –why? Because everyone read the paper.  It’s where you got your news, sports, entertainment – everything was in the paper. Anyone looking for a job, knew the only place to find one – was through the classifieds. The days of want ads, and job posting signs have not technically disappeared, just where they run may look a bit different now a days</a:t>
            </a:r>
          </a:p>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6</a:t>
            </a:fld>
            <a:endParaRPr lang="en-US" dirty="0"/>
          </a:p>
        </p:txBody>
      </p:sp>
    </p:spTree>
    <p:extLst>
      <p:ext uri="{BB962C8B-B14F-4D97-AF65-F5344CB8AC3E}">
        <p14:creationId xmlns:p14="http://schemas.microsoft.com/office/powerpoint/2010/main" val="1018536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imagine if there was a different paper for each section and each article.  And you would have to place that want</a:t>
            </a:r>
            <a:r>
              <a:rPr lang="en-US" sz="1200" strike="sngStrike" kern="1200" dirty="0">
                <a:solidFill>
                  <a:schemeClr val="tx1"/>
                </a:solidFill>
                <a:effectLst/>
                <a:latin typeface="+mn-lt"/>
                <a:ea typeface="+mn-ea"/>
                <a:cs typeface="+mn-cs"/>
              </a:rPr>
              <a:t>ed</a:t>
            </a:r>
            <a:r>
              <a:rPr lang="en-US" sz="1200" kern="1200" dirty="0">
                <a:solidFill>
                  <a:schemeClr val="tx1"/>
                </a:solidFill>
                <a:effectLst/>
                <a:latin typeface="+mn-lt"/>
                <a:ea typeface="+mn-ea"/>
                <a:cs typeface="+mn-cs"/>
              </a:rPr>
              <a:t> ad in every single paper in order to reach the same people that you used to reach with just one ad in one paper. </a:t>
            </a:r>
          </a:p>
          <a:p>
            <a:r>
              <a:rPr lang="en-US" sz="1200" kern="1200" dirty="0">
                <a:solidFill>
                  <a:schemeClr val="tx1"/>
                </a:solidFill>
                <a:effectLst/>
                <a:latin typeface="+mn-lt"/>
                <a:ea typeface="+mn-ea"/>
                <a:cs typeface="+mn-cs"/>
              </a:rPr>
              <a:t>This is the landscape of the world we live in now. Everyone on their phone, everyone having completely different experiences but inches from each other.  Unlike the picture before, everyone in this picture is reading something completely different, even if they are reading about the same topic, they would all be reading from different sources. </a:t>
            </a:r>
          </a:p>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7</a:t>
            </a:fld>
            <a:endParaRPr lang="en-US" dirty="0"/>
          </a:p>
        </p:txBody>
      </p:sp>
    </p:spTree>
    <p:extLst>
      <p:ext uri="{BB962C8B-B14F-4D97-AF65-F5344CB8AC3E}">
        <p14:creationId xmlns:p14="http://schemas.microsoft.com/office/powerpoint/2010/main" val="2510591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a:t>
            </a:r>
            <a:r>
              <a:rPr lang="en-US" sz="1200" u="sng" kern="1200" dirty="0">
                <a:solidFill>
                  <a:schemeClr val="tx1"/>
                </a:solidFill>
                <a:effectLst/>
                <a:latin typeface="+mn-lt"/>
                <a:ea typeface="+mn-ea"/>
                <a:cs typeface="+mn-cs"/>
              </a:rPr>
              <a:t>also </a:t>
            </a:r>
            <a:r>
              <a:rPr lang="en-US" sz="1200" kern="1200" dirty="0">
                <a:solidFill>
                  <a:schemeClr val="tx1"/>
                </a:solidFill>
                <a:effectLst/>
                <a:latin typeface="+mn-lt"/>
                <a:ea typeface="+mn-ea"/>
                <a:cs typeface="+mn-cs"/>
              </a:rPr>
              <a:t>so many sites for jobs: </a:t>
            </a:r>
            <a:r>
              <a:rPr lang="en-US" sz="1200" kern="1200" dirty="0" err="1">
                <a:solidFill>
                  <a:schemeClr val="tx1"/>
                </a:solidFill>
                <a:effectLst/>
                <a:latin typeface="+mn-lt"/>
                <a:ea typeface="+mn-ea"/>
                <a:cs typeface="+mn-cs"/>
              </a:rPr>
              <a:t>Linkedin</a:t>
            </a:r>
            <a:r>
              <a:rPr lang="en-US" sz="1200" kern="1200" dirty="0">
                <a:solidFill>
                  <a:schemeClr val="tx1"/>
                </a:solidFill>
                <a:effectLst/>
                <a:latin typeface="+mn-lt"/>
                <a:ea typeface="+mn-ea"/>
                <a:cs typeface="+mn-cs"/>
              </a:rPr>
              <a:t>, Indeed, Monster, Yahoo, Google Search, Facebook Jobs, Craigslist, even your own website.  Jobs are listed everywhere.  So how can you stand out, and how can you reach the right applicant?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millions of websites, information is everywhere – and there is no one source of information that people use anymore.  So</a:t>
            </a:r>
            <a:r>
              <a:rPr lang="en-US" sz="1200" u="sng"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how do you not only figure out how to reach them with job opportunities, but then convince them to take the time and effort to fill out YOUR application</a:t>
            </a:r>
            <a:r>
              <a:rPr lang="en-US" sz="1200" strike="sngStrike"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where all of the digital pieces can come together to build both earned and paid placements for your job listings.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8</a:t>
            </a:fld>
            <a:endParaRPr lang="en-US" dirty="0"/>
          </a:p>
        </p:txBody>
      </p:sp>
    </p:spTree>
    <p:extLst>
      <p:ext uri="{BB962C8B-B14F-4D97-AF65-F5344CB8AC3E}">
        <p14:creationId xmlns:p14="http://schemas.microsoft.com/office/powerpoint/2010/main" val="3764271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today we can get into the how, where and why’s of what is available to you.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Let</a:t>
            </a:r>
            <a:r>
              <a:rPr lang="en-US" sz="1200" u="sng"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begin with what others are saying about the landscape – 46% of HR professionals plan to use social media as a recruiting tactic (this is Facebook, Instagram, TikTok, and Snapchat) – </a:t>
            </a:r>
            <a:endParaRPr lang="en-US" dirty="0"/>
          </a:p>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9</a:t>
            </a:fld>
            <a:endParaRPr lang="en-US" dirty="0"/>
          </a:p>
        </p:txBody>
      </p:sp>
    </p:spTree>
    <p:extLst>
      <p:ext uri="{BB962C8B-B14F-4D97-AF65-F5344CB8AC3E}">
        <p14:creationId xmlns:p14="http://schemas.microsoft.com/office/powerpoint/2010/main" val="3774126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L</a:t>
            </a:r>
            <a:r>
              <a:rPr lang="en-US" sz="1200" kern="1200" dirty="0">
                <a:solidFill>
                  <a:schemeClr val="tx1"/>
                </a:solidFill>
                <a:effectLst/>
                <a:latin typeface="+mn-lt"/>
                <a:ea typeface="+mn-ea"/>
                <a:cs typeface="+mn-cs"/>
              </a:rPr>
              <a:t>ooking for younger applicants?  Try TikTok!  Some </a:t>
            </a:r>
            <a:r>
              <a:rPr lang="en-US" sz="1200" strike="sngStrike" kern="1200" dirty="0">
                <a:solidFill>
                  <a:schemeClr val="tx1"/>
                </a:solidFill>
                <a:effectLst/>
                <a:latin typeface="+mn-lt"/>
                <a:ea typeface="+mn-ea"/>
                <a:cs typeface="+mn-cs"/>
              </a:rPr>
              <a:t>young </a:t>
            </a:r>
            <a:r>
              <a:rPr lang="en-US" sz="1200" strike="sngStrike" kern="1200" dirty="0" err="1">
                <a:solidFill>
                  <a:schemeClr val="tx1"/>
                </a:solidFill>
                <a:effectLst/>
                <a:latin typeface="+mn-lt"/>
                <a:ea typeface="+mn-ea"/>
                <a:cs typeface="+mn-cs"/>
              </a:rPr>
              <a:t>adul</a:t>
            </a:r>
            <a:r>
              <a:rPr lang="en-US" sz="1200" u="sng" kern="1200" dirty="0" err="1">
                <a:solidFill>
                  <a:schemeClr val="tx1"/>
                </a:solidFill>
                <a:effectLst/>
                <a:latin typeface="+mn-lt"/>
                <a:ea typeface="+mn-ea"/>
                <a:cs typeface="+mn-cs"/>
              </a:rPr>
              <a:t>users</a:t>
            </a:r>
            <a:r>
              <a:rPr lang="en-US" sz="1200" u="sng" kern="1200" dirty="0">
                <a:solidFill>
                  <a:schemeClr val="tx1"/>
                </a:solidFill>
                <a:effectLst/>
                <a:latin typeface="+mn-lt"/>
                <a:ea typeface="+mn-ea"/>
                <a:cs typeface="+mn-cs"/>
              </a:rPr>
              <a:t> </a:t>
            </a:r>
            <a:r>
              <a:rPr lang="en-US" sz="1200" strike="sngStrike" kern="1200" dirty="0" err="1">
                <a:solidFill>
                  <a:schemeClr val="tx1"/>
                </a:solidFill>
                <a:effectLst/>
                <a:latin typeface="+mn-lt"/>
                <a:ea typeface="+mn-ea"/>
                <a:cs typeface="+mn-cs"/>
              </a:rPr>
              <a:t>ts</a:t>
            </a:r>
            <a:r>
              <a:rPr lang="en-US" sz="1200" kern="1200" dirty="0">
                <a:solidFill>
                  <a:schemeClr val="tx1"/>
                </a:solidFill>
                <a:effectLst/>
                <a:latin typeface="+mn-lt"/>
                <a:ea typeface="+mn-ea"/>
                <a:cs typeface="+mn-cs"/>
              </a:rPr>
              <a:t> are starting to post TikTok resumes- a new service that TikTok is </a:t>
            </a:r>
            <a:r>
              <a:rPr lang="en-US" sz="1200" strike="sngStrike" kern="1200" dirty="0">
                <a:solidFill>
                  <a:schemeClr val="tx1"/>
                </a:solidFill>
                <a:effectLst/>
                <a:latin typeface="+mn-lt"/>
                <a:ea typeface="+mn-ea"/>
                <a:cs typeface="+mn-cs"/>
              </a:rPr>
              <a:t>beta </a:t>
            </a:r>
            <a:r>
              <a:rPr lang="en-US" sz="1200" kern="1200" dirty="0">
                <a:solidFill>
                  <a:schemeClr val="tx1"/>
                </a:solidFill>
                <a:effectLst/>
                <a:latin typeface="+mn-lt"/>
                <a:ea typeface="+mn-ea"/>
                <a:cs typeface="+mn-cs"/>
              </a:rPr>
              <a:t>testing with brands such as Target, Chipotle and Shopify, although many more brands have joined the site to promote their job openings. </a:t>
            </a:r>
            <a:endParaRPr lang="en-US" dirty="0"/>
          </a:p>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10</a:t>
            </a:fld>
            <a:endParaRPr lang="en-US" dirty="0"/>
          </a:p>
        </p:txBody>
      </p:sp>
    </p:spTree>
    <p:extLst>
      <p:ext uri="{BB962C8B-B14F-4D97-AF65-F5344CB8AC3E}">
        <p14:creationId xmlns:p14="http://schemas.microsoft.com/office/powerpoint/2010/main" val="1930422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just adds another way that employees want to be found and recruited. Even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Linkedin</a:t>
            </a:r>
            <a:r>
              <a:rPr lang="en-US" sz="1200" dirty="0">
                <a:effectLst/>
                <a:latin typeface="Calibri" panose="020F0502020204030204" pitchFamily="34" charset="0"/>
                <a:ea typeface="Calibri" panose="020F0502020204030204" pitchFamily="34" charset="0"/>
                <a:cs typeface="Times New Roman" panose="02020603050405020304" pitchFamily="18" charset="0"/>
              </a:rPr>
              <a:t> jumped on board the TikTok wagon – they are promoting on TikTok all the time!</a:t>
            </a:r>
          </a:p>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12</a:t>
            </a:fld>
            <a:endParaRPr lang="en-US" dirty="0"/>
          </a:p>
        </p:txBody>
      </p:sp>
    </p:spTree>
    <p:extLst>
      <p:ext uri="{BB962C8B-B14F-4D97-AF65-F5344CB8AC3E}">
        <p14:creationId xmlns:p14="http://schemas.microsoft.com/office/powerpoint/2010/main" val="3712242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Speaking of LinkedIn - 40% of those HR respondents pointed to LinkedIn directly as a lead source for recruitment. So let’s jump into that platform.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recruiting through LinkedIn – one of the most important things to keep in mind is that applicants are going to look at your business profile and another research piece talks about what applicants are most interested in, and employee experience tops the list.  So keeping your business profile on LinkedIn up to</a:t>
            </a:r>
            <a:r>
              <a:rPr lang="en-US" sz="1200" u="sng" kern="1200" dirty="0">
                <a:solidFill>
                  <a:schemeClr val="tx1"/>
                </a:solidFill>
                <a:effectLst/>
                <a:latin typeface="+mn-lt"/>
                <a:ea typeface="+mn-ea"/>
                <a:cs typeface="+mn-cs"/>
              </a:rPr>
              <a:t>-</a:t>
            </a:r>
            <a:r>
              <a:rPr lang="en-US" sz="1200" strike="sngStrik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date and full of content, including employee experience content is going to be extremely important and a factor that applicants will look at before deciding that you fit their mold. Take a look at your “Life” section on your business page – is it active?  Do you have great content for prospects to learn about your company?  Do you even have a Life section??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Showing prospects about your company is vital in winning great applicants over your competitors. How can you make this happen?  It’s all about content and consistency.  First, you need to create content that shows workers, highlights the company and the environment that they will be working in, and make sure it’s FUN! You can also have employees help </a:t>
            </a:r>
            <a:r>
              <a:rPr lang="en-US" sz="1200" u="sng" kern="1200" dirty="0">
                <a:solidFill>
                  <a:schemeClr val="tx1"/>
                </a:solidFill>
                <a:effectLst/>
                <a:latin typeface="+mn-lt"/>
                <a:ea typeface="+mn-ea"/>
                <a:cs typeface="+mn-cs"/>
              </a:rPr>
              <a:t>write </a:t>
            </a:r>
            <a:r>
              <a:rPr lang="en-US" sz="1200" kern="1200" dirty="0">
                <a:solidFill>
                  <a:schemeClr val="tx1"/>
                </a:solidFill>
                <a:effectLst/>
                <a:latin typeface="+mn-lt"/>
                <a:ea typeface="+mn-ea"/>
                <a:cs typeface="+mn-cs"/>
              </a:rPr>
              <a:t>content that shows the jobs and the greatness that is your company – then you can run paid social campaigns using that employee’s content to specific applicants!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13</a:t>
            </a:fld>
            <a:endParaRPr lang="en-US" dirty="0"/>
          </a:p>
        </p:txBody>
      </p:sp>
    </p:spTree>
    <p:extLst>
      <p:ext uri="{BB962C8B-B14F-4D97-AF65-F5344CB8AC3E}">
        <p14:creationId xmlns:p14="http://schemas.microsoft.com/office/powerpoint/2010/main" val="2811876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let’s talk technology and different types of messaging options and platforms. Digital marketing has changed so much in the last few years, and will continue to do so as new technology becomes available and current platforms advance.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There’s a lot of data out there for you to use – and so many options to outreach to the right person.  You have the ability to seek out applicants, instead of waiting. You can use data to target people that are searching for specific job titles, industries as well as those people that are already working in a specific industry.  </a:t>
            </a:r>
          </a:p>
          <a:p>
            <a:endParaRPr lang="en-US" dirty="0"/>
          </a:p>
        </p:txBody>
      </p:sp>
      <p:sp>
        <p:nvSpPr>
          <p:cNvPr id="4" name="Slide Number Placeholder 3"/>
          <p:cNvSpPr>
            <a:spLocks noGrp="1"/>
          </p:cNvSpPr>
          <p:nvPr>
            <p:ph type="sldNum" sz="quarter" idx="5"/>
          </p:nvPr>
        </p:nvSpPr>
        <p:spPr/>
        <p:txBody>
          <a:bodyPr/>
          <a:lstStyle/>
          <a:p>
            <a:fld id="{D5ADF348-2A86-4531-BD4E-BD8C0BBDAD47}" type="slidenum">
              <a:rPr lang="en-US" smtClean="0"/>
              <a:t>17</a:t>
            </a:fld>
            <a:endParaRPr lang="en-US" dirty="0"/>
          </a:p>
        </p:txBody>
      </p:sp>
    </p:spTree>
    <p:extLst>
      <p:ext uri="{BB962C8B-B14F-4D97-AF65-F5344CB8AC3E}">
        <p14:creationId xmlns:p14="http://schemas.microsoft.com/office/powerpoint/2010/main" val="37708214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picture containing tree, outdoor, colorful, resort&#10;&#10;Description automatically generated">
            <a:extLst>
              <a:ext uri="{FF2B5EF4-FFF2-40B4-BE49-F238E27FC236}">
                <a16:creationId xmlns:a16="http://schemas.microsoft.com/office/drawing/2014/main" id="{1221C85A-D37B-CD49-BFC4-430B8DE8D734}"/>
              </a:ext>
            </a:extLst>
          </p:cNvPr>
          <p:cNvPicPr>
            <a:picLocks noChangeAspect="1"/>
          </p:cNvPicPr>
          <p:nvPr userDrawn="1"/>
        </p:nvPicPr>
        <p:blipFill>
          <a:blip r:embed="rId2"/>
          <a:stretch>
            <a:fillRect/>
          </a:stretch>
        </p:blipFill>
        <p:spPr>
          <a:xfrm>
            <a:off x="0" y="-122550"/>
            <a:ext cx="12192001" cy="6980550"/>
          </a:xfrm>
          <a:prstGeom prst="rect">
            <a:avLst/>
          </a:prstGeom>
        </p:spPr>
      </p:pic>
      <p:sp>
        <p:nvSpPr>
          <p:cNvPr id="2" name="Title 1">
            <a:extLst>
              <a:ext uri="{FF2B5EF4-FFF2-40B4-BE49-F238E27FC236}">
                <a16:creationId xmlns:a16="http://schemas.microsoft.com/office/drawing/2014/main" id="{DFD7185D-D0E0-C3FB-AD84-FA2C48BF50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28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3 column ">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000DA3-F94A-47A9-833C-F737A5CE928A}"/>
              </a:ext>
              <a:ext uri="{C183D7F6-B498-43B3-948B-1728B52AA6E4}">
                <adec:decorative xmlns:adec="http://schemas.microsoft.com/office/drawing/2017/decorative" val="1"/>
              </a:ext>
            </a:extLst>
          </p:cNvPr>
          <p:cNvSpPr/>
          <p:nvPr userDrawn="1"/>
        </p:nvSpPr>
        <p:spPr>
          <a:xfrm rot="16200000">
            <a:off x="4956929" y="-4956928"/>
            <a:ext cx="2278144" cy="12192001"/>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normAutofit/>
          </a:bodyPr>
          <a:lstStyle>
            <a:lvl1pPr>
              <a:defRPr sz="54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3236976" cy="892048"/>
          </a:xfrm>
        </p:spPr>
        <p:txBody>
          <a:bodyPr anchor="ctr">
            <a:no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3236976" cy="2586806"/>
          </a:xfrm>
        </p:spPr>
        <p:txBody>
          <a:bodyPr>
            <a:normAutofit/>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4477512" y="2587752"/>
            <a:ext cx="3236976" cy="892048"/>
          </a:xfrm>
        </p:spPr>
        <p:txBody>
          <a:bodyPr anchor="ctr">
            <a:no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4477512" y="3594538"/>
            <a:ext cx="3236976" cy="2586806"/>
          </a:xfrm>
        </p:spPr>
        <p:txBody>
          <a:bodyPr>
            <a:normAutofit/>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sp>
        <p:nvSpPr>
          <p:cNvPr id="14" name="Text Placeholder 4">
            <a:extLst>
              <a:ext uri="{FF2B5EF4-FFF2-40B4-BE49-F238E27FC236}">
                <a16:creationId xmlns:a16="http://schemas.microsoft.com/office/drawing/2014/main" id="{9054C03E-8FD4-4345-A971-0A2CCF5C4AA3}"/>
              </a:ext>
            </a:extLst>
          </p:cNvPr>
          <p:cNvSpPr>
            <a:spLocks noGrp="1"/>
          </p:cNvSpPr>
          <p:nvPr>
            <p:ph type="body" sz="quarter" idx="13"/>
          </p:nvPr>
        </p:nvSpPr>
        <p:spPr>
          <a:xfrm>
            <a:off x="7994903" y="2587752"/>
            <a:ext cx="3236976" cy="892048"/>
          </a:xfrm>
        </p:spPr>
        <p:txBody>
          <a:bodyPr anchor="ctr">
            <a:normAutofit/>
          </a:bodyPr>
          <a:lstStyle>
            <a:lvl1pPr marL="0" indent="0">
              <a:buNone/>
              <a:defRPr sz="20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5">
            <a:extLst>
              <a:ext uri="{FF2B5EF4-FFF2-40B4-BE49-F238E27FC236}">
                <a16:creationId xmlns:a16="http://schemas.microsoft.com/office/drawing/2014/main" id="{56D09A0C-509F-447E-AFB1-5531727D7DFF}"/>
              </a:ext>
            </a:extLst>
          </p:cNvPr>
          <p:cNvSpPr>
            <a:spLocks noGrp="1"/>
          </p:cNvSpPr>
          <p:nvPr>
            <p:ph sz="quarter" idx="14"/>
          </p:nvPr>
        </p:nvSpPr>
        <p:spPr>
          <a:xfrm>
            <a:off x="7994903" y="3594538"/>
            <a:ext cx="3236976" cy="2586806"/>
          </a:xfrm>
        </p:spPr>
        <p:txBody>
          <a:bodyPr>
            <a:normAutofit/>
          </a:bodyPr>
          <a:lstStyle>
            <a:lvl1pPr marL="342900" indent="-342900">
              <a:buFont typeface="Arial" panose="020B0604020202020204" pitchFamily="34" charset="0"/>
              <a:buChar char="•"/>
              <a:defRPr sz="1700">
                <a:latin typeface="Arial" panose="020B0604020202020204" pitchFamily="34" charset="0"/>
                <a:cs typeface="Arial" panose="020B0604020202020204" pitchFamily="34" charset="0"/>
              </a:defRPr>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dirty="0"/>
              <a:t>Click to edit Master text styles</a:t>
            </a:r>
          </a:p>
        </p:txBody>
      </p:sp>
      <p:pic>
        <p:nvPicPr>
          <p:cNvPr id="10" name="Picture 9">
            <a:extLst>
              <a:ext uri="{FF2B5EF4-FFF2-40B4-BE49-F238E27FC236}">
                <a16:creationId xmlns:a16="http://schemas.microsoft.com/office/drawing/2014/main" id="{DC0D530F-E754-AD82-96FA-1D13357A8C84}"/>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3940459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6097526" y="0"/>
            <a:ext cx="6094474"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774037" y="635000"/>
            <a:ext cx="5171770" cy="2039374"/>
          </a:xfrm>
        </p:spPr>
        <p:txBody>
          <a:bodyPr anchor="b">
            <a:noAutofit/>
          </a:bodyPr>
          <a:lstStyle>
            <a:lvl1pPr>
              <a:lnSpc>
                <a:spcPct val="101000"/>
              </a:lnSpc>
              <a:spcBef>
                <a:spcPts val="700"/>
              </a:spcBef>
              <a:spcAft>
                <a:spcPts val="700"/>
              </a:spcAft>
              <a:defRPr sz="4800" baseline="0">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Text Placeholder 7">
            <a:extLst>
              <a:ext uri="{FF2B5EF4-FFF2-40B4-BE49-F238E27FC236}">
                <a16:creationId xmlns:a16="http://schemas.microsoft.com/office/drawing/2014/main" id="{DCA27FA5-F6EE-4784-AC43-76381FC2CD94}"/>
              </a:ext>
            </a:extLst>
          </p:cNvPr>
          <p:cNvSpPr>
            <a:spLocks noGrp="1"/>
          </p:cNvSpPr>
          <p:nvPr>
            <p:ph type="body" sz="quarter" idx="18"/>
          </p:nvPr>
        </p:nvSpPr>
        <p:spPr>
          <a:xfrm>
            <a:off x="761998" y="2911475"/>
            <a:ext cx="4500563" cy="3311525"/>
          </a:xfrm>
        </p:spPr>
        <p:txBody>
          <a:bodyPr>
            <a:normAutofit/>
          </a:bodyPr>
          <a:lstStyle>
            <a:lvl1pPr>
              <a:defRPr lang="en-US" sz="2200" kern="1200" spc="50" baseline="0" dirty="0" smtClean="0">
                <a:solidFill>
                  <a:schemeClr val="tx1"/>
                </a:solidFill>
                <a:latin typeface="Arial" panose="020B0604020202020204" pitchFamily="34" charset="0"/>
                <a:ea typeface="+mn-ea"/>
                <a:cs typeface="Arial" panose="020B0604020202020204" pitchFamily="34" charset="0"/>
              </a:defRPr>
            </a:lvl1pPr>
          </a:lstStyle>
          <a:p>
            <a:pPr lvl="0"/>
            <a:r>
              <a:rPr lang="en-US" dirty="0"/>
              <a:t>Click to edit Master text styles</a:t>
            </a:r>
          </a:p>
        </p:txBody>
      </p:sp>
      <p:sp>
        <p:nvSpPr>
          <p:cNvPr id="14" name="Picture Placeholder 13">
            <a:extLst>
              <a:ext uri="{FF2B5EF4-FFF2-40B4-BE49-F238E27FC236}">
                <a16:creationId xmlns:a16="http://schemas.microsoft.com/office/drawing/2014/main" id="{7094F8F4-63E4-4A00-8F98-09219DA987A3}"/>
              </a:ext>
            </a:extLst>
          </p:cNvPr>
          <p:cNvSpPr>
            <a:spLocks noGrp="1"/>
          </p:cNvSpPr>
          <p:nvPr>
            <p:ph type="pic" sz="quarter" idx="13"/>
          </p:nvPr>
        </p:nvSpPr>
        <p:spPr>
          <a:xfrm>
            <a:off x="6742113" y="639763"/>
            <a:ext cx="2198687" cy="254635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16" name="Picture Placeholder 15">
            <a:extLst>
              <a:ext uri="{FF2B5EF4-FFF2-40B4-BE49-F238E27FC236}">
                <a16:creationId xmlns:a16="http://schemas.microsoft.com/office/drawing/2014/main" id="{B34D9F00-72E9-433A-9427-8DA07653B252}"/>
              </a:ext>
            </a:extLst>
          </p:cNvPr>
          <p:cNvSpPr>
            <a:spLocks noGrp="1"/>
          </p:cNvSpPr>
          <p:nvPr>
            <p:ph type="pic" sz="quarter" idx="14"/>
          </p:nvPr>
        </p:nvSpPr>
        <p:spPr>
          <a:xfrm>
            <a:off x="9337675" y="638175"/>
            <a:ext cx="2198688" cy="254635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18" name="Picture Placeholder 17">
            <a:extLst>
              <a:ext uri="{FF2B5EF4-FFF2-40B4-BE49-F238E27FC236}">
                <a16:creationId xmlns:a16="http://schemas.microsoft.com/office/drawing/2014/main" id="{1AD0C148-B6DB-4D32-B139-403A6AEC3DDF}"/>
              </a:ext>
            </a:extLst>
          </p:cNvPr>
          <p:cNvSpPr>
            <a:spLocks noGrp="1"/>
          </p:cNvSpPr>
          <p:nvPr>
            <p:ph type="pic" sz="quarter" idx="15"/>
          </p:nvPr>
        </p:nvSpPr>
        <p:spPr>
          <a:xfrm>
            <a:off x="6742113" y="3668713"/>
            <a:ext cx="2198687" cy="2554287"/>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0" name="Picture Placeholder 19">
            <a:extLst>
              <a:ext uri="{FF2B5EF4-FFF2-40B4-BE49-F238E27FC236}">
                <a16:creationId xmlns:a16="http://schemas.microsoft.com/office/drawing/2014/main" id="{D9D424B8-9E08-469D-88C8-019306CA382E}"/>
              </a:ext>
            </a:extLst>
          </p:cNvPr>
          <p:cNvSpPr>
            <a:spLocks noGrp="1"/>
          </p:cNvSpPr>
          <p:nvPr>
            <p:ph type="pic" sz="quarter" idx="16"/>
          </p:nvPr>
        </p:nvSpPr>
        <p:spPr>
          <a:xfrm>
            <a:off x="9337675" y="3668713"/>
            <a:ext cx="2198688" cy="254635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pic>
        <p:nvPicPr>
          <p:cNvPr id="10" name="Picture 9">
            <a:extLst>
              <a:ext uri="{FF2B5EF4-FFF2-40B4-BE49-F238E27FC236}">
                <a16:creationId xmlns:a16="http://schemas.microsoft.com/office/drawing/2014/main" id="{21046E05-9F5D-3470-D410-FD844CD041ED}"/>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1054925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4047130" y="1225484"/>
            <a:ext cx="8201891" cy="3951807"/>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66A3D1-C594-4520-A142-F0D3F59C5F3E}"/>
              </a:ext>
            </a:extLst>
          </p:cNvPr>
          <p:cNvSpPr>
            <a:spLocks noGrp="1"/>
          </p:cNvSpPr>
          <p:nvPr>
            <p:ph type="title"/>
          </p:nvPr>
        </p:nvSpPr>
        <p:spPr>
          <a:xfrm>
            <a:off x="4351993" y="2501053"/>
            <a:ext cx="7136064" cy="1700784"/>
          </a:xfrm>
        </p:spPr>
        <p:txBody>
          <a:bodyPr>
            <a:noAutofit/>
          </a:bodyPr>
          <a:lstStyle>
            <a:lvl1pPr>
              <a:lnSpc>
                <a:spcPct val="101000"/>
              </a:lnSpc>
              <a:spcBef>
                <a:spcPts val="700"/>
              </a:spcBef>
              <a:spcAft>
                <a:spcPts val="700"/>
              </a:spcAft>
              <a:defRPr sz="5400" baseline="0">
                <a:latin typeface="Arial" panose="020B0604020202020204" pitchFamily="34" charset="0"/>
                <a:cs typeface="Arial" panose="020B0604020202020204" pitchFamily="34" charset="0"/>
              </a:defRPr>
            </a:lvl1pPr>
          </a:lstStyle>
          <a:p>
            <a:r>
              <a:rPr lang="en-US" dirty="0"/>
              <a:t>Click to edit Master title style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12804" y="1225484"/>
            <a:ext cx="4059934" cy="3951807"/>
          </a:xfrm>
        </p:spPr>
        <p:txBody>
          <a:bodyPr/>
          <a:lstStyle>
            <a:lvl1pPr>
              <a:defRPr>
                <a:latin typeface="Arial" panose="020B0604020202020204" pitchFamily="34" charset="0"/>
                <a:cs typeface="Arial" panose="020B0604020202020204" pitchFamily="34" charset="0"/>
              </a:defRPr>
            </a:lvl1pPr>
          </a:lstStyle>
          <a:p>
            <a:r>
              <a:rPr lang="en-US" dirty="0"/>
              <a:t>Click icon to add picture</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p:nvPr>
        </p:nvSpPr>
        <p:spPr>
          <a:xfrm>
            <a:off x="4547779"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dirty="0">
                <a:cs typeface="Calibri"/>
              </a:rPr>
              <a:t>Click to edit Master text styles</a:t>
            </a:r>
          </a:p>
        </p:txBody>
      </p:sp>
      <p:sp>
        <p:nvSpPr>
          <p:cNvPr id="13" name="Content Placeholder 2">
            <a:extLst>
              <a:ext uri="{FF2B5EF4-FFF2-40B4-BE49-F238E27FC236}">
                <a16:creationId xmlns:a16="http://schemas.microsoft.com/office/drawing/2014/main" id="{C16F6145-A1AE-4CDA-AE26-E8FDEFAAB395}"/>
              </a:ext>
            </a:extLst>
          </p:cNvPr>
          <p:cNvSpPr>
            <a:spLocks noGrp="1"/>
          </p:cNvSpPr>
          <p:nvPr>
            <p:ph idx="16"/>
          </p:nvPr>
        </p:nvSpPr>
        <p:spPr>
          <a:xfrm>
            <a:off x="6984437"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dirty="0">
                <a:cs typeface="Calibri"/>
              </a:rPr>
              <a:t>Click to edit Master text styles</a:t>
            </a:r>
          </a:p>
        </p:txBody>
      </p:sp>
      <p:sp>
        <p:nvSpPr>
          <p:cNvPr id="15" name="Content Placeholder 2">
            <a:extLst>
              <a:ext uri="{FF2B5EF4-FFF2-40B4-BE49-F238E27FC236}">
                <a16:creationId xmlns:a16="http://schemas.microsoft.com/office/drawing/2014/main" id="{3FDD02FA-6843-4E54-ACDC-AFEAFB4EFAA9}"/>
              </a:ext>
            </a:extLst>
          </p:cNvPr>
          <p:cNvSpPr>
            <a:spLocks noGrp="1"/>
          </p:cNvSpPr>
          <p:nvPr>
            <p:ph idx="17"/>
          </p:nvPr>
        </p:nvSpPr>
        <p:spPr>
          <a:xfrm>
            <a:off x="9421095" y="5355583"/>
            <a:ext cx="2270162" cy="577153"/>
          </a:xfrm>
        </p:spPr>
        <p:txBody>
          <a:bodyPr>
            <a:normAutofit/>
          </a:bodyPr>
          <a:lstStyle>
            <a:lvl1pPr>
              <a:defRPr sz="1400">
                <a:solidFill>
                  <a:schemeClr val="tx1"/>
                </a:solidFill>
                <a:latin typeface="Arial" panose="020B0604020202020204" pitchFamily="34" charset="0"/>
                <a:cs typeface="Arial" panose="020B0604020202020204" pitchFamily="34" charset="0"/>
              </a:defRPr>
            </a:lvl1pPr>
          </a:lstStyle>
          <a:p>
            <a:pPr lvl="0"/>
            <a:r>
              <a:rPr lang="en-US" dirty="0">
                <a:cs typeface="Calibri"/>
              </a:rPr>
              <a:t>Click to edit Master text styles</a:t>
            </a:r>
          </a:p>
        </p:txBody>
      </p:sp>
      <p:pic>
        <p:nvPicPr>
          <p:cNvPr id="11" name="Picture 10">
            <a:extLst>
              <a:ext uri="{FF2B5EF4-FFF2-40B4-BE49-F238E27FC236}">
                <a16:creationId xmlns:a16="http://schemas.microsoft.com/office/drawing/2014/main" id="{C58B9D3B-FABA-5C78-B414-8104F27CD816}"/>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3158245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C316E-D918-422D-AC5F-D93C59AB674F}"/>
              </a:ext>
            </a:extLst>
          </p:cNvPr>
          <p:cNvSpPr>
            <a:spLocks noGrp="1"/>
          </p:cNvSpPr>
          <p:nvPr>
            <p:ph type="title" hasCustomPrompt="1"/>
          </p:nvPr>
        </p:nvSpPr>
        <p:spPr>
          <a:xfrm>
            <a:off x="797096" y="192907"/>
            <a:ext cx="6389027" cy="5601790"/>
          </a:xfrm>
        </p:spPr>
        <p:txBody>
          <a:bodyPr>
            <a:noAutofit/>
          </a:bodyPr>
          <a:lstStyle>
            <a:lvl1pPr algn="ctr">
              <a:lnSpc>
                <a:spcPct val="101000"/>
              </a:lnSpc>
              <a:spcBef>
                <a:spcPts val="700"/>
              </a:spcBef>
              <a:spcAft>
                <a:spcPts val="700"/>
              </a:spcAft>
              <a:defRPr sz="6600" baseline="0">
                <a:solidFill>
                  <a:schemeClr val="bg1"/>
                </a:solidFill>
                <a:latin typeface="Arial" panose="020B0604020202020204" pitchFamily="34" charset="0"/>
                <a:cs typeface="Arial" panose="020B0604020202020204" pitchFamily="34" charset="0"/>
              </a:defRPr>
            </a:lvl1pPr>
          </a:lstStyle>
          <a:p>
            <a:r>
              <a:rPr lang="en-US" dirty="0"/>
              <a:t>Click to edit Master TEXT style</a:t>
            </a:r>
          </a:p>
        </p:txBody>
      </p:sp>
      <p:sp>
        <p:nvSpPr>
          <p:cNvPr id="12" name="Text Placeholder 11">
            <a:extLst>
              <a:ext uri="{FF2B5EF4-FFF2-40B4-BE49-F238E27FC236}">
                <a16:creationId xmlns:a16="http://schemas.microsoft.com/office/drawing/2014/main" id="{4B4012DC-9879-489B-B525-C474C5DD299D}"/>
              </a:ext>
            </a:extLst>
          </p:cNvPr>
          <p:cNvSpPr>
            <a:spLocks noGrp="1"/>
          </p:cNvSpPr>
          <p:nvPr>
            <p:ph type="body" sz="quarter" idx="11"/>
          </p:nvPr>
        </p:nvSpPr>
        <p:spPr>
          <a:xfrm>
            <a:off x="8029797" y="627016"/>
            <a:ext cx="3199034" cy="5590903"/>
          </a:xfrm>
        </p:spPr>
        <p:txBody>
          <a:bodyPr anchor="ctr">
            <a:normAutofit/>
          </a:bodyPr>
          <a:lstStyle>
            <a:lvl1pPr algn="ctr">
              <a:defRPr lang="en-US" sz="2600" kern="1200" spc="50" baseline="0" dirty="0" smtClean="0">
                <a:solidFill>
                  <a:schemeClr val="bg1"/>
                </a:solidFill>
                <a:latin typeface="Decotura ICG" panose="00000400000000000000" pitchFamily="2" charset="0"/>
                <a:ea typeface="+mn-ea"/>
                <a:cs typeface="Calibri"/>
              </a:defRPr>
            </a:lvl1pPr>
            <a:lvl2pPr marL="0" indent="0">
              <a:buNone/>
              <a:defRPr/>
            </a:lvl2pPr>
          </a:lstStyle>
          <a:p>
            <a:pPr lvl="0"/>
            <a:r>
              <a:rPr lang="en-US" dirty="0"/>
              <a:t>Click to edit Master text styles</a:t>
            </a:r>
          </a:p>
        </p:txBody>
      </p:sp>
      <p:pic>
        <p:nvPicPr>
          <p:cNvPr id="5" name="Picture 4">
            <a:extLst>
              <a:ext uri="{FF2B5EF4-FFF2-40B4-BE49-F238E27FC236}">
                <a16:creationId xmlns:a16="http://schemas.microsoft.com/office/drawing/2014/main" id="{ABC8D62B-9FF6-E1B4-94C6-8EF1BA4E2204}"/>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2314051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9DE8D6-8092-44CF-8DBE-66D64FA30CD5}"/>
              </a:ext>
              <a:ext uri="{C183D7F6-B498-43B3-948B-1728B52AA6E4}">
                <adec:decorative xmlns:adec="http://schemas.microsoft.com/office/drawing/2017/decorative" val="1"/>
              </a:ext>
            </a:extLst>
          </p:cNvPr>
          <p:cNvSpPr/>
          <p:nvPr userDrawn="1"/>
        </p:nvSpPr>
        <p:spPr>
          <a:xfrm rot="16200000">
            <a:off x="4955309" y="-4971328"/>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966213" y="336958"/>
            <a:ext cx="10616187" cy="1700784"/>
          </a:xfrm>
        </p:spPr>
        <p:txBody>
          <a:bodyPr>
            <a:noAutofit/>
          </a:bodyPr>
          <a:lstStyle>
            <a:lvl1pPr>
              <a:lnSpc>
                <a:spcPct val="101000"/>
              </a:lnSpc>
              <a:spcBef>
                <a:spcPts val="700"/>
              </a:spcBef>
              <a:spcAft>
                <a:spcPts val="700"/>
              </a:spcAft>
              <a:defRPr sz="5400" baseline="0">
                <a:solidFill>
                  <a:schemeClr val="bg1"/>
                </a:solidFill>
                <a:latin typeface="Arial" panose="020B0604020202020204" pitchFamily="34" charset="0"/>
                <a:cs typeface="Arial" panose="020B0604020202020204" pitchFamily="34" charset="0"/>
              </a:defRPr>
            </a:lvl1pPr>
          </a:lstStyle>
          <a:p>
            <a:r>
              <a:rPr lang="en-US" dirty="0"/>
              <a:t>Click to edit Master TEXT</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hasCustomPrompt="1"/>
          </p:nvPr>
        </p:nvSpPr>
        <p:spPr>
          <a:xfrm>
            <a:off x="960120" y="2587752"/>
            <a:ext cx="3694176" cy="3258102"/>
          </a:xfrm>
        </p:spPr>
        <p:txBody>
          <a:bodyPr>
            <a:normAutofit/>
          </a:bodyPr>
          <a:lstStyle>
            <a:lvl1pPr>
              <a:defRPr sz="3600">
                <a:solidFill>
                  <a:schemeClr val="bg1"/>
                </a:solidFill>
                <a:latin typeface="Arial" panose="020B0604020202020204" pitchFamily="34" charset="0"/>
                <a:cs typeface="Arial" panose="020B0604020202020204" pitchFamily="34" charset="0"/>
              </a:defRPr>
            </a:lvl1pPr>
          </a:lstStyle>
          <a:p>
            <a:r>
              <a:rPr lang="en-US" dirty="0">
                <a:cs typeface="Calibri"/>
              </a:rPr>
              <a:t>Click to edit master text style</a:t>
            </a:r>
          </a:p>
          <a:p>
            <a:endParaRPr lang="en-US" dirty="0">
              <a:cs typeface="Calibri"/>
            </a:endParaRPr>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5297764" y="2265363"/>
            <a:ext cx="3479524" cy="3951287"/>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8777288" y="2265363"/>
            <a:ext cx="3414712" cy="3951287"/>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pic>
        <p:nvPicPr>
          <p:cNvPr id="4" name="Picture 3">
            <a:extLst>
              <a:ext uri="{FF2B5EF4-FFF2-40B4-BE49-F238E27FC236}">
                <a16:creationId xmlns:a16="http://schemas.microsoft.com/office/drawing/2014/main" id="{52256F8D-E72C-9207-14DE-6828DA8490ED}"/>
              </a:ext>
            </a:extLst>
          </p:cNvPr>
          <p:cNvPicPr>
            <a:picLocks noChangeAspect="1"/>
          </p:cNvPicPr>
          <p:nvPr userDrawn="1"/>
        </p:nvPicPr>
        <p:blipFill>
          <a:blip r:embed="rId3"/>
          <a:stretch>
            <a:fillRect/>
          </a:stretch>
        </p:blipFill>
        <p:spPr>
          <a:xfrm>
            <a:off x="116379" y="6084916"/>
            <a:ext cx="718415" cy="652615"/>
          </a:xfrm>
          <a:prstGeom prst="rect">
            <a:avLst/>
          </a:prstGeom>
        </p:spPr>
      </p:pic>
    </p:spTree>
    <p:extLst>
      <p:ext uri="{BB962C8B-B14F-4D97-AF65-F5344CB8AC3E}">
        <p14:creationId xmlns:p14="http://schemas.microsoft.com/office/powerpoint/2010/main" val="1735907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960438" y="317499"/>
            <a:ext cx="4500737" cy="2095501"/>
          </a:xfrm>
        </p:spPr>
        <p:txBody>
          <a:bodyPr>
            <a:noAutofit/>
          </a:bodyPr>
          <a:lstStyle>
            <a:lvl1pPr>
              <a:defRPr sz="5400">
                <a:latin typeface="Decotura ICG" panose="00000400000000000000" pitchFamily="2" charset="0"/>
              </a:defRPr>
            </a:lvl1pPr>
          </a:lstStyle>
          <a:p>
            <a:r>
              <a:rPr lang="en-US" sz="5400" dirty="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960438" y="2587625"/>
            <a:ext cx="4500737" cy="3594100"/>
          </a:xfrm>
        </p:spPr>
        <p:txBody>
          <a:bodyPr anchor="ctr">
            <a:normAutofit/>
          </a:bodyPr>
          <a:lstStyle>
            <a:lvl1pPr>
              <a:defRPr sz="2000">
                <a:solidFill>
                  <a:schemeClr val="bg1"/>
                </a:solidFill>
                <a:latin typeface="Decotura ICG" panose="00000400000000000000" pitchFamily="2" charset="0"/>
              </a:defRPr>
            </a:lvl1pPr>
          </a:lstStyle>
          <a:p>
            <a:r>
              <a:rPr lang="en-US" sz="2000" dirty="0">
                <a:solidFill>
                  <a:schemeClr val="bg1"/>
                </a:solidFill>
                <a:cs typeface="Calibri"/>
              </a:rPr>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6094474" y="0"/>
            <a:ext cx="3046351" cy="3428363"/>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8" name="Picture Placeholder 7">
            <a:extLst>
              <a:ext uri="{FF2B5EF4-FFF2-40B4-BE49-F238E27FC236}">
                <a16:creationId xmlns:a16="http://schemas.microsoft.com/office/drawing/2014/main" id="{6B54A389-080E-45CE-8275-215B7C9B589D}"/>
              </a:ext>
            </a:extLst>
          </p:cNvPr>
          <p:cNvSpPr>
            <a:spLocks noGrp="1"/>
          </p:cNvSpPr>
          <p:nvPr>
            <p:ph type="pic" sz="quarter" idx="14"/>
          </p:nvPr>
        </p:nvSpPr>
        <p:spPr>
          <a:xfrm>
            <a:off x="9148763" y="0"/>
            <a:ext cx="3048000" cy="34290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6115050" y="3449227"/>
            <a:ext cx="6076950" cy="34290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pic>
        <p:nvPicPr>
          <p:cNvPr id="9" name="Picture 8">
            <a:extLst>
              <a:ext uri="{FF2B5EF4-FFF2-40B4-BE49-F238E27FC236}">
                <a16:creationId xmlns:a16="http://schemas.microsoft.com/office/drawing/2014/main" id="{61719D2C-49F3-3C35-76EF-97EC5D229F36}"/>
              </a:ext>
            </a:extLst>
          </p:cNvPr>
          <p:cNvPicPr>
            <a:picLocks noChangeAspect="1"/>
          </p:cNvPicPr>
          <p:nvPr userDrawn="1"/>
        </p:nvPicPr>
        <p:blipFill>
          <a:blip r:embed="rId3"/>
          <a:stretch>
            <a:fillRect/>
          </a:stretch>
        </p:blipFill>
        <p:spPr>
          <a:xfrm>
            <a:off x="58191" y="6181725"/>
            <a:ext cx="718415" cy="652615"/>
          </a:xfrm>
          <a:prstGeom prst="rect">
            <a:avLst/>
          </a:prstGeom>
        </p:spPr>
      </p:pic>
    </p:spTree>
    <p:extLst>
      <p:ext uri="{BB962C8B-B14F-4D97-AF65-F5344CB8AC3E}">
        <p14:creationId xmlns:p14="http://schemas.microsoft.com/office/powerpoint/2010/main" val="2651730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 uri="{C183D7F6-B498-43B3-948B-1728B52AA6E4}">
                <adec:decorative xmlns:adec="http://schemas.microsoft.com/office/drawing/2017/decorative" val="1"/>
              </a:ext>
            </a:extLst>
          </p:cNvPr>
          <p:cNvSpPr/>
          <p:nvPr/>
        </p:nvSpPr>
        <p:spPr>
          <a:xfrm>
            <a:off x="0" y="0"/>
            <a:ext cx="12192000" cy="4224973"/>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lgn="l">
              <a:defRPr sz="8000" baseline="0">
                <a:latin typeface="Decotura ICG" panose="00000400000000000000" pitchFamily="2"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latin typeface="Decotura ICG" panose="000004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73844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02526D-E976-412F-AFBB-494E33A90463}"/>
              </a:ext>
              <a:ext uri="{C183D7F6-B498-43B3-948B-1728B52AA6E4}">
                <adec:decorative xmlns:adec="http://schemas.microsoft.com/office/drawing/2017/decorative" val="1"/>
              </a:ext>
            </a:extLst>
          </p:cNvPr>
          <p:cNvSpPr/>
          <p:nvPr userDrawn="1"/>
        </p:nvSpPr>
        <p:spPr>
          <a:xfrm rot="16200000">
            <a:off x="4955309" y="-4955309"/>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normAutofit/>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81649FD3-1705-8BCC-CF83-C1F26E85ED84}"/>
              </a:ext>
            </a:extLst>
          </p:cNvPr>
          <p:cNvPicPr>
            <a:picLocks noChangeAspect="1"/>
          </p:cNvPicPr>
          <p:nvPr userDrawn="1"/>
        </p:nvPicPr>
        <p:blipFill>
          <a:blip r:embed="rId3"/>
          <a:stretch>
            <a:fillRect/>
          </a:stretch>
        </p:blipFill>
        <p:spPr>
          <a:xfrm>
            <a:off x="124692" y="6122785"/>
            <a:ext cx="718415" cy="652615"/>
          </a:xfrm>
          <a:prstGeom prst="rect">
            <a:avLst/>
          </a:prstGeom>
        </p:spPr>
      </p:pic>
      <p:sp>
        <p:nvSpPr>
          <p:cNvPr id="2" name="Title 1">
            <a:extLst>
              <a:ext uri="{FF2B5EF4-FFF2-40B4-BE49-F238E27FC236}">
                <a16:creationId xmlns:a16="http://schemas.microsoft.com/office/drawing/2014/main" id="{BB056308-6FCA-8DCF-A64E-9BEBBA62F5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828024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5355771" y="1004205"/>
            <a:ext cx="6096000" cy="3725183"/>
          </a:xfrm>
        </p:spPr>
        <p:txBody>
          <a:bodyPr>
            <a:noAutofit/>
          </a:bodyPr>
          <a:lstStyle>
            <a:lvl1pPr>
              <a:defRPr sz="4800">
                <a:solidFill>
                  <a:schemeClr val="tx1"/>
                </a:solidFill>
                <a:latin typeface="Arial" panose="020B0604020202020204" pitchFamily="34" charset="0"/>
                <a:cs typeface="Arial" panose="020B0604020202020204" pitchFamily="34" charset="0"/>
              </a:defRPr>
            </a:lvl1pPr>
          </a:lstStyle>
          <a:p>
            <a:r>
              <a:rPr lang="en-US" sz="5400" dirty="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5355771" y="4865914"/>
            <a:ext cx="6096000" cy="532038"/>
          </a:xfrm>
        </p:spPr>
        <p:txBody>
          <a:bodyPr anchor="ctr">
            <a:normAutofit/>
          </a:bodyPr>
          <a:lstStyle>
            <a:lvl1pPr>
              <a:defRPr sz="2800">
                <a:solidFill>
                  <a:schemeClr val="bg1"/>
                </a:solidFill>
                <a:latin typeface="Decotura ICG" panose="00000400000000000000" pitchFamily="2" charset="0"/>
              </a:defRPr>
            </a:lvl1pPr>
          </a:lstStyle>
          <a:p>
            <a:r>
              <a:rPr lang="en-US" sz="2000" dirty="0">
                <a:solidFill>
                  <a:schemeClr val="bg1"/>
                </a:solidFill>
                <a:cs typeface="Calibri"/>
              </a:rPr>
              <a:t>Click to edit master text style</a:t>
            </a:r>
          </a:p>
        </p:txBody>
      </p:sp>
      <p:pic>
        <p:nvPicPr>
          <p:cNvPr id="5" name="Picture 4">
            <a:extLst>
              <a:ext uri="{FF2B5EF4-FFF2-40B4-BE49-F238E27FC236}">
                <a16:creationId xmlns:a16="http://schemas.microsoft.com/office/drawing/2014/main" id="{18874818-5A49-706B-FABF-6346152135FB}"/>
              </a:ext>
            </a:extLst>
          </p:cNvPr>
          <p:cNvPicPr>
            <a:picLocks noChangeAspect="1"/>
          </p:cNvPicPr>
          <p:nvPr userDrawn="1"/>
        </p:nvPicPr>
        <p:blipFill>
          <a:blip r:embed="rId2"/>
          <a:stretch>
            <a:fillRect/>
          </a:stretch>
        </p:blipFill>
        <p:spPr>
          <a:xfrm>
            <a:off x="116379" y="6084916"/>
            <a:ext cx="718415" cy="652615"/>
          </a:xfrm>
          <a:prstGeom prst="rect">
            <a:avLst/>
          </a:prstGeom>
        </p:spPr>
      </p:pic>
    </p:spTree>
    <p:extLst>
      <p:ext uri="{BB962C8B-B14F-4D97-AF65-F5344CB8AC3E}">
        <p14:creationId xmlns:p14="http://schemas.microsoft.com/office/powerpoint/2010/main" val="426340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62172E-B024-42BD-99DF-133FED125D86}"/>
              </a:ext>
              <a:ext uri="{C183D7F6-B498-43B3-948B-1728B52AA6E4}">
                <adec:decorative xmlns:adec="http://schemas.microsoft.com/office/drawing/2017/decorative" val="1"/>
              </a:ext>
            </a:extLst>
          </p:cNvPr>
          <p:cNvSpPr/>
          <p:nvPr userDrawn="1"/>
        </p:nvSpPr>
        <p:spPr>
          <a:xfrm rot="16200000">
            <a:off x="4955309" y="-4955309"/>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normAutofit/>
          </a:bodyPr>
          <a:lstStyle>
            <a:lvl1pPr>
              <a:defRPr sz="54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23" name="Picture Placeholder 22">
            <a:extLst>
              <a:ext uri="{FF2B5EF4-FFF2-40B4-BE49-F238E27FC236}">
                <a16:creationId xmlns:a16="http://schemas.microsoft.com/office/drawing/2014/main" id="{91DF4D9E-FD4F-4244-ACD6-44EC4C0494F0}"/>
              </a:ext>
            </a:extLst>
          </p:cNvPr>
          <p:cNvSpPr>
            <a:spLocks noGrp="1"/>
          </p:cNvSpPr>
          <p:nvPr>
            <p:ph type="pic" sz="quarter" idx="13"/>
          </p:nvPr>
        </p:nvSpPr>
        <p:spPr>
          <a:xfrm>
            <a:off x="1066800" y="3048000"/>
            <a:ext cx="1790700" cy="1790700"/>
          </a:xfrm>
        </p:spPr>
        <p:txBody>
          <a:bodyPr>
            <a:no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4" name="Picture Placeholder 22">
            <a:extLst>
              <a:ext uri="{FF2B5EF4-FFF2-40B4-BE49-F238E27FC236}">
                <a16:creationId xmlns:a16="http://schemas.microsoft.com/office/drawing/2014/main" id="{44F5B526-8975-4F7C-B558-830FCEE06861}"/>
              </a:ext>
            </a:extLst>
          </p:cNvPr>
          <p:cNvSpPr>
            <a:spLocks noGrp="1"/>
          </p:cNvSpPr>
          <p:nvPr>
            <p:ph type="pic" sz="quarter" idx="14"/>
          </p:nvPr>
        </p:nvSpPr>
        <p:spPr>
          <a:xfrm>
            <a:off x="3821762" y="3048000"/>
            <a:ext cx="1790700" cy="17907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5" name="Picture Placeholder 22">
            <a:extLst>
              <a:ext uri="{FF2B5EF4-FFF2-40B4-BE49-F238E27FC236}">
                <a16:creationId xmlns:a16="http://schemas.microsoft.com/office/drawing/2014/main" id="{ED20DBB5-D24E-40D6-AFFB-428692A51AD3}"/>
              </a:ext>
            </a:extLst>
          </p:cNvPr>
          <p:cNvSpPr>
            <a:spLocks noGrp="1"/>
          </p:cNvSpPr>
          <p:nvPr>
            <p:ph type="pic" sz="quarter" idx="15"/>
          </p:nvPr>
        </p:nvSpPr>
        <p:spPr>
          <a:xfrm>
            <a:off x="6576021" y="3048000"/>
            <a:ext cx="1790700" cy="17907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6" name="Picture Placeholder 22">
            <a:extLst>
              <a:ext uri="{FF2B5EF4-FFF2-40B4-BE49-F238E27FC236}">
                <a16:creationId xmlns:a16="http://schemas.microsoft.com/office/drawing/2014/main" id="{F6F7262C-3E29-4219-AF83-B7A71B97A136}"/>
              </a:ext>
            </a:extLst>
          </p:cNvPr>
          <p:cNvSpPr>
            <a:spLocks noGrp="1"/>
          </p:cNvSpPr>
          <p:nvPr>
            <p:ph type="pic" sz="quarter" idx="16"/>
          </p:nvPr>
        </p:nvSpPr>
        <p:spPr>
          <a:xfrm>
            <a:off x="9334500" y="3048000"/>
            <a:ext cx="1790700" cy="1790700"/>
          </a:xfrm>
        </p:spPr>
        <p:txBody>
          <a:bodyPr>
            <a:normAutofit/>
          </a:bodyPr>
          <a:lstStyle>
            <a:lvl1pPr>
              <a:defRPr sz="1400">
                <a:latin typeface="Arial" panose="020B0604020202020204" pitchFamily="34" charset="0"/>
                <a:cs typeface="Arial" panose="020B0604020202020204" pitchFamily="34" charset="0"/>
              </a:defRPr>
            </a:lvl1pPr>
          </a:lstStyle>
          <a:p>
            <a:r>
              <a:rPr lang="en-US" dirty="0"/>
              <a:t>Click icon to add picture</a:t>
            </a:r>
          </a:p>
        </p:txBody>
      </p:sp>
      <p:sp>
        <p:nvSpPr>
          <p:cNvPr id="28" name="Text Placeholder 27">
            <a:extLst>
              <a:ext uri="{FF2B5EF4-FFF2-40B4-BE49-F238E27FC236}">
                <a16:creationId xmlns:a16="http://schemas.microsoft.com/office/drawing/2014/main" id="{53861F78-BD42-4F29-8487-1641CFD0391D}"/>
              </a:ext>
            </a:extLst>
          </p:cNvPr>
          <p:cNvSpPr>
            <a:spLocks noGrp="1"/>
          </p:cNvSpPr>
          <p:nvPr>
            <p:ph type="body" sz="quarter" idx="17"/>
          </p:nvPr>
        </p:nvSpPr>
        <p:spPr>
          <a:xfrm>
            <a:off x="10668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29" name="Text Placeholder 27">
            <a:extLst>
              <a:ext uri="{FF2B5EF4-FFF2-40B4-BE49-F238E27FC236}">
                <a16:creationId xmlns:a16="http://schemas.microsoft.com/office/drawing/2014/main" id="{FFAB1F8B-1CEE-4068-86DE-561A12A04187}"/>
              </a:ext>
            </a:extLst>
          </p:cNvPr>
          <p:cNvSpPr>
            <a:spLocks noGrp="1"/>
          </p:cNvSpPr>
          <p:nvPr>
            <p:ph type="body" sz="quarter" idx="18"/>
          </p:nvPr>
        </p:nvSpPr>
        <p:spPr>
          <a:xfrm>
            <a:off x="1059063" y="5584652"/>
            <a:ext cx="1790700" cy="350292"/>
          </a:xfrm>
        </p:spPr>
        <p:txBody>
          <a:bodyPr>
            <a:noAutofit/>
          </a:bodyPr>
          <a:lstStyle>
            <a:lvl1pPr algn="ctr">
              <a:defRPr lang="en-US" sz="10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sp>
        <p:nvSpPr>
          <p:cNvPr id="30" name="Text Placeholder 27">
            <a:extLst>
              <a:ext uri="{FF2B5EF4-FFF2-40B4-BE49-F238E27FC236}">
                <a16:creationId xmlns:a16="http://schemas.microsoft.com/office/drawing/2014/main" id="{D5AE44CD-B78E-4EE2-B0F2-E0D436C2BA15}"/>
              </a:ext>
            </a:extLst>
          </p:cNvPr>
          <p:cNvSpPr>
            <a:spLocks noGrp="1"/>
          </p:cNvSpPr>
          <p:nvPr>
            <p:ph type="body" sz="quarter" idx="19"/>
          </p:nvPr>
        </p:nvSpPr>
        <p:spPr>
          <a:xfrm>
            <a:off x="3821762"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31" name="Text Placeholder 27">
            <a:extLst>
              <a:ext uri="{FF2B5EF4-FFF2-40B4-BE49-F238E27FC236}">
                <a16:creationId xmlns:a16="http://schemas.microsoft.com/office/drawing/2014/main" id="{3C4FE2DB-091F-4F7A-B6B6-9A6F22AC0B5A}"/>
              </a:ext>
            </a:extLst>
          </p:cNvPr>
          <p:cNvSpPr>
            <a:spLocks noGrp="1"/>
          </p:cNvSpPr>
          <p:nvPr>
            <p:ph type="body" sz="quarter" idx="20"/>
          </p:nvPr>
        </p:nvSpPr>
        <p:spPr>
          <a:xfrm>
            <a:off x="3817542" y="5584652"/>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sp>
        <p:nvSpPr>
          <p:cNvPr id="32" name="Text Placeholder 27">
            <a:extLst>
              <a:ext uri="{FF2B5EF4-FFF2-40B4-BE49-F238E27FC236}">
                <a16:creationId xmlns:a16="http://schemas.microsoft.com/office/drawing/2014/main" id="{3A3F9D5D-A5CF-482B-A14C-E5BFADB76F7A}"/>
              </a:ext>
            </a:extLst>
          </p:cNvPr>
          <p:cNvSpPr>
            <a:spLocks noGrp="1"/>
          </p:cNvSpPr>
          <p:nvPr>
            <p:ph type="body" sz="quarter" idx="21"/>
          </p:nvPr>
        </p:nvSpPr>
        <p:spPr>
          <a:xfrm>
            <a:off x="6576021" y="5124103"/>
            <a:ext cx="1790700" cy="350292"/>
          </a:xfrm>
        </p:spPr>
        <p:txBody>
          <a:bodyPr>
            <a:norm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33" name="Text Placeholder 27">
            <a:extLst>
              <a:ext uri="{FF2B5EF4-FFF2-40B4-BE49-F238E27FC236}">
                <a16:creationId xmlns:a16="http://schemas.microsoft.com/office/drawing/2014/main" id="{A4F265B4-1FBB-4396-A938-862D45713AEB}"/>
              </a:ext>
            </a:extLst>
          </p:cNvPr>
          <p:cNvSpPr>
            <a:spLocks noGrp="1"/>
          </p:cNvSpPr>
          <p:nvPr>
            <p:ph type="body" sz="quarter" idx="22"/>
          </p:nvPr>
        </p:nvSpPr>
        <p:spPr>
          <a:xfrm>
            <a:off x="6576021" y="5633567"/>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sp>
        <p:nvSpPr>
          <p:cNvPr id="34" name="Text Placeholder 27">
            <a:extLst>
              <a:ext uri="{FF2B5EF4-FFF2-40B4-BE49-F238E27FC236}">
                <a16:creationId xmlns:a16="http://schemas.microsoft.com/office/drawing/2014/main" id="{AC1BA7DC-98B0-4261-8F1E-8101FB5D480E}"/>
              </a:ext>
            </a:extLst>
          </p:cNvPr>
          <p:cNvSpPr>
            <a:spLocks noGrp="1"/>
          </p:cNvSpPr>
          <p:nvPr>
            <p:ph type="body" sz="quarter" idx="23"/>
          </p:nvPr>
        </p:nvSpPr>
        <p:spPr>
          <a:xfrm>
            <a:off x="9334500" y="5124103"/>
            <a:ext cx="1790700" cy="350292"/>
          </a:xfrm>
        </p:spPr>
        <p:txBody>
          <a:bodyPr>
            <a:noAutofit/>
          </a:bodyPr>
          <a:lstStyle>
            <a:lvl1pPr algn="ctr">
              <a:defRPr lang="en-US" sz="12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a:t>
            </a:r>
          </a:p>
        </p:txBody>
      </p:sp>
      <p:sp>
        <p:nvSpPr>
          <p:cNvPr id="35" name="Text Placeholder 27">
            <a:extLst>
              <a:ext uri="{FF2B5EF4-FFF2-40B4-BE49-F238E27FC236}">
                <a16:creationId xmlns:a16="http://schemas.microsoft.com/office/drawing/2014/main" id="{2E4EF69E-34E2-46FF-A0FA-3F136396D3EF}"/>
              </a:ext>
            </a:extLst>
          </p:cNvPr>
          <p:cNvSpPr>
            <a:spLocks noGrp="1"/>
          </p:cNvSpPr>
          <p:nvPr>
            <p:ph type="body" sz="quarter" idx="24"/>
          </p:nvPr>
        </p:nvSpPr>
        <p:spPr>
          <a:xfrm>
            <a:off x="9334500" y="5641844"/>
            <a:ext cx="1790700" cy="350292"/>
          </a:xfrm>
        </p:spPr>
        <p:txBody>
          <a:bodyPr>
            <a:noAutofit/>
          </a:bodyPr>
          <a:lstStyle>
            <a:lvl1pPr algn="ctr">
              <a:defRPr lang="en-US" sz="1100" kern="1200" dirty="0" smtClean="0">
                <a:solidFill>
                  <a:schemeClr val="tx1"/>
                </a:solidFill>
                <a:latin typeface="Arial" panose="020B0604020202020204" pitchFamily="34" charset="0"/>
                <a:ea typeface="+mn-ea"/>
                <a:cs typeface="Arial" panose="020B0604020202020204" pitchFamily="34" charset="0"/>
              </a:defRPr>
            </a:lvl1pPr>
            <a:lvl2pPr marL="0" indent="0">
              <a:buNone/>
              <a:defRPr/>
            </a:lvl2pPr>
          </a:lstStyle>
          <a:p>
            <a:pPr lvl="0"/>
            <a:r>
              <a:rPr lang="en-US" dirty="0"/>
              <a:t>Click to edit Master text styles</a:t>
            </a:r>
          </a:p>
        </p:txBody>
      </p:sp>
      <p:pic>
        <p:nvPicPr>
          <p:cNvPr id="16" name="Picture 15">
            <a:extLst>
              <a:ext uri="{FF2B5EF4-FFF2-40B4-BE49-F238E27FC236}">
                <a16:creationId xmlns:a16="http://schemas.microsoft.com/office/drawing/2014/main" id="{9966A544-61CA-D7F9-2F4A-4241DE1D5239}"/>
              </a:ext>
            </a:extLst>
          </p:cNvPr>
          <p:cNvPicPr>
            <a:picLocks noChangeAspect="1"/>
          </p:cNvPicPr>
          <p:nvPr userDrawn="1"/>
        </p:nvPicPr>
        <p:blipFill>
          <a:blip r:embed="rId3"/>
          <a:stretch>
            <a:fillRect/>
          </a:stretch>
        </p:blipFill>
        <p:spPr>
          <a:xfrm>
            <a:off x="107333" y="6102893"/>
            <a:ext cx="718415" cy="652615"/>
          </a:xfrm>
          <a:prstGeom prst="rect">
            <a:avLst/>
          </a:prstGeom>
        </p:spPr>
      </p:pic>
    </p:spTree>
    <p:extLst>
      <p:ext uri="{BB962C8B-B14F-4D97-AF65-F5344CB8AC3E}">
        <p14:creationId xmlns:p14="http://schemas.microsoft.com/office/powerpoint/2010/main" val="3764685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Comparison">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B913D2-A532-4637-A5ED-76083F6FCA86}"/>
              </a:ext>
              <a:ext uri="{C183D7F6-B498-43B3-948B-1728B52AA6E4}">
                <adec:decorative xmlns:adec="http://schemas.microsoft.com/office/drawing/2017/decorative" val="1"/>
              </a:ext>
            </a:extLst>
          </p:cNvPr>
          <p:cNvSpPr/>
          <p:nvPr userDrawn="1"/>
        </p:nvSpPr>
        <p:spPr>
          <a:xfrm rot="16200000">
            <a:off x="4955309" y="-4955309"/>
            <a:ext cx="2281382" cy="12192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normAutofit/>
          </a:bodyPr>
          <a:lstStyle>
            <a:lvl1pPr>
              <a:defRPr sz="54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normAutofit/>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marL="560070" indent="-285750">
              <a:buFont typeface="Arial" panose="020B0604020202020204" pitchFamily="34" charset="0"/>
              <a:buChar cha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marL="880110" indent="-285750">
              <a:buFont typeface="Arial" panose="020B0604020202020204" pitchFamily="34" charset="0"/>
              <a:buChar cha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normAutofit/>
          </a:bodyPr>
          <a:lstStyle>
            <a:lvl1pPr marL="342900" indent="-342900">
              <a:buFont typeface="Arial" panose="020B0604020202020204" pitchFamily="34" charset="0"/>
              <a:buChar cha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marL="560070" indent="-285750">
              <a:buFont typeface="Arial" panose="020B0604020202020204" pitchFamily="34" charset="0"/>
              <a:buChar cha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marL="880110" indent="-285750">
              <a:buFont typeface="Arial" panose="020B0604020202020204" pitchFamily="34" charset="0"/>
              <a:buChar cha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9129E2F1-ACC4-5EEF-93CA-E488A26E0F91}"/>
              </a:ext>
            </a:extLst>
          </p:cNvPr>
          <p:cNvPicPr>
            <a:picLocks noChangeAspect="1"/>
          </p:cNvPicPr>
          <p:nvPr userDrawn="1"/>
        </p:nvPicPr>
        <p:blipFill>
          <a:blip r:embed="rId3"/>
          <a:stretch>
            <a:fillRect/>
          </a:stretch>
        </p:blipFill>
        <p:spPr>
          <a:xfrm>
            <a:off x="109117" y="6181344"/>
            <a:ext cx="718415" cy="652615"/>
          </a:xfrm>
          <a:prstGeom prst="rect">
            <a:avLst/>
          </a:prstGeom>
        </p:spPr>
      </p:pic>
    </p:spTree>
    <p:extLst>
      <p:ext uri="{BB962C8B-B14F-4D97-AF65-F5344CB8AC3E}">
        <p14:creationId xmlns:p14="http://schemas.microsoft.com/office/powerpoint/2010/main" val="1523021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CB4CBEB-5DA0-5E39-6153-1ABC87203CA0}"/>
              </a:ext>
              <a:ext uri="{C183D7F6-B498-43B3-948B-1728B52AA6E4}">
                <adec:decorative xmlns:adec="http://schemas.microsoft.com/office/drawing/2017/decorative" val="1"/>
              </a:ext>
            </a:extLst>
          </p:cNvPr>
          <p:cNvSpPr/>
          <p:nvPr userDrawn="1"/>
        </p:nvSpPr>
        <p:spPr>
          <a:xfrm rot="16200000">
            <a:off x="4955309" y="-5049982"/>
            <a:ext cx="2281382" cy="12192000"/>
          </a:xfrm>
          <a:prstGeom prst="rect">
            <a:avLst/>
          </a:prstGeom>
          <a:blipFill>
            <a:blip r:embed="rId1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5A0087A2-3009-45F5-D340-9F8E0C82DC64}"/>
              </a:ext>
            </a:extLst>
          </p:cNvPr>
          <p:cNvPicPr>
            <a:picLocks noChangeAspect="1"/>
          </p:cNvPicPr>
          <p:nvPr userDrawn="1"/>
        </p:nvPicPr>
        <p:blipFill>
          <a:blip r:embed="rId15"/>
          <a:stretch>
            <a:fillRect/>
          </a:stretch>
        </p:blipFill>
        <p:spPr>
          <a:xfrm>
            <a:off x="116379" y="6084916"/>
            <a:ext cx="718415" cy="652615"/>
          </a:xfrm>
          <a:prstGeom prst="rect">
            <a:avLst/>
          </a:prstGeom>
        </p:spPr>
      </p:pic>
    </p:spTree>
    <p:extLst>
      <p:ext uri="{BB962C8B-B14F-4D97-AF65-F5344CB8AC3E}">
        <p14:creationId xmlns:p14="http://schemas.microsoft.com/office/powerpoint/2010/main" val="4229179333"/>
      </p:ext>
    </p:extLst>
  </p:cSld>
  <p:clrMap bg1="lt1" tx1="dk1" bg2="lt2" tx2="dk2" accent1="accent1" accent2="accent2" accent3="accent3" accent4="accent4" accent5="accent5" accent6="accent6" hlink="hlink" folHlink="folHlink"/>
  <p:sldLayoutIdLst>
    <p:sldLayoutId id="2147483690" r:id="rId1"/>
    <p:sldLayoutId id="2147483683" r:id="rId2"/>
    <p:sldLayoutId id="2147483684" r:id="rId3"/>
    <p:sldLayoutId id="2147483685" r:id="rId4"/>
    <p:sldLayoutId id="2147483673" r:id="rId5"/>
    <p:sldLayoutId id="2147483672" r:id="rId6"/>
    <p:sldLayoutId id="2147483686" r:id="rId7"/>
    <p:sldLayoutId id="2147483687" r:id="rId8"/>
    <p:sldLayoutId id="2147483675" r:id="rId9"/>
    <p:sldLayoutId id="2147483688" r:id="rId10"/>
    <p:sldLayoutId id="2147483682" r:id="rId11"/>
    <p:sldLayoutId id="2147483689" r:id="rId12"/>
  </p:sldLayoutIdLst>
  <p:hf hdr="0"/>
  <p:txStyles>
    <p:titleStyle>
      <a:lvl1pPr algn="l" defTabSz="914400" rtl="0" eaLnBrk="1" latinLnBrk="0" hangingPunct="1">
        <a:lnSpc>
          <a:spcPct val="90000"/>
        </a:lnSpc>
        <a:spcBef>
          <a:spcPct val="0"/>
        </a:spcBef>
        <a:buNone/>
        <a:defRPr sz="6600" kern="1200" cap="all" spc="120" baseline="0">
          <a:solidFill>
            <a:schemeClr val="bg1"/>
          </a:solidFill>
          <a:latin typeface="Decotura ICG" panose="00000400000000000000" pitchFamily="2" charset="0"/>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3600" kern="1200" spc="50" baseline="0">
          <a:solidFill>
            <a:schemeClr val="tx1"/>
          </a:solidFill>
          <a:latin typeface="Decotura ICG" panose="00000400000000000000" pitchFamily="2" charset="0"/>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hyperlink" Target="https://newsroom.tiktok.com/en-us/find-a-job-with-tiktok-resume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8.xml"/><Relationship Id="rId5" Type="http://schemas.openxmlformats.org/officeDocument/2006/relationships/image" Target="../media/image11.jp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0010E-9A30-BABD-E462-6899548DE1D9}"/>
              </a:ext>
            </a:extLst>
          </p:cNvPr>
          <p:cNvSpPr>
            <a:spLocks noGrp="1"/>
          </p:cNvSpPr>
          <p:nvPr>
            <p:ph type="title"/>
          </p:nvPr>
        </p:nvSpPr>
        <p:spPr>
          <a:xfrm>
            <a:off x="5440886" y="964962"/>
            <a:ext cx="10268712" cy="1700784"/>
          </a:xfrm>
        </p:spPr>
        <p:txBody>
          <a:bodyPr>
            <a:noAutofit/>
          </a:bodyPr>
          <a:lstStyle/>
          <a:p>
            <a:r>
              <a:rPr lang="en-US" sz="3600" dirty="0">
                <a:latin typeface="Arial" panose="020B0604020202020204" pitchFamily="34" charset="0"/>
                <a:cs typeface="Arial" panose="020B0604020202020204" pitchFamily="34" charset="0"/>
              </a:rPr>
              <a:t>26</a:t>
            </a:r>
            <a:r>
              <a:rPr lang="en-US" sz="3600" baseline="30000" dirty="0">
                <a:latin typeface="Arial" panose="020B0604020202020204" pitchFamily="34" charset="0"/>
                <a:cs typeface="Arial" panose="020B0604020202020204" pitchFamily="34" charset="0"/>
              </a:rPr>
              <a:t>th</a:t>
            </a:r>
            <a:r>
              <a:rPr lang="en-US" sz="3600" dirty="0">
                <a:latin typeface="Arial" panose="020B0604020202020204" pitchFamily="34" charset="0"/>
                <a:cs typeface="Arial" panose="020B0604020202020204" pitchFamily="34" charset="0"/>
              </a:rPr>
              <a:t> Annual Conference</a:t>
            </a:r>
          </a:p>
        </p:txBody>
      </p:sp>
      <p:pic>
        <p:nvPicPr>
          <p:cNvPr id="3" name="Picture 2" descr="A picture containing text&#10;&#10;Description automatically generated">
            <a:extLst>
              <a:ext uri="{FF2B5EF4-FFF2-40B4-BE49-F238E27FC236}">
                <a16:creationId xmlns:a16="http://schemas.microsoft.com/office/drawing/2014/main" id="{BA407A76-C956-1754-B5F8-9B40D11264FD}"/>
              </a:ext>
            </a:extLst>
          </p:cNvPr>
          <p:cNvPicPr>
            <a:picLocks noChangeAspect="1"/>
          </p:cNvPicPr>
          <p:nvPr/>
        </p:nvPicPr>
        <p:blipFill>
          <a:blip r:embed="rId3">
            <a:alphaModFix/>
          </a:blip>
          <a:stretch>
            <a:fillRect/>
          </a:stretch>
        </p:blipFill>
        <p:spPr>
          <a:xfrm>
            <a:off x="5926524" y="70338"/>
            <a:ext cx="4648718" cy="1553214"/>
          </a:xfrm>
          <a:prstGeom prst="rect">
            <a:avLst/>
          </a:prstGeom>
        </p:spPr>
      </p:pic>
      <p:sp>
        <p:nvSpPr>
          <p:cNvPr id="4" name="TextBox 3">
            <a:extLst>
              <a:ext uri="{FF2B5EF4-FFF2-40B4-BE49-F238E27FC236}">
                <a16:creationId xmlns:a16="http://schemas.microsoft.com/office/drawing/2014/main" id="{0CE08113-ABB5-A53C-7971-F4E8F9F3B3AC}"/>
              </a:ext>
            </a:extLst>
          </p:cNvPr>
          <p:cNvSpPr txBox="1"/>
          <p:nvPr/>
        </p:nvSpPr>
        <p:spPr>
          <a:xfrm>
            <a:off x="-773629" y="6042556"/>
            <a:ext cx="6055085" cy="707886"/>
          </a:xfrm>
          <a:prstGeom prst="rect">
            <a:avLst/>
          </a:prstGeom>
          <a:noFill/>
        </p:spPr>
        <p:txBody>
          <a:bodyPr wrap="square" rtlCol="0">
            <a:spAutoFit/>
          </a:bodyPr>
          <a:lstStyle/>
          <a:p>
            <a:pPr algn="ctr"/>
            <a:r>
              <a:rPr lang="en-US" sz="40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San Antonio, Texas</a:t>
            </a:r>
          </a:p>
        </p:txBody>
      </p:sp>
      <p:sp>
        <p:nvSpPr>
          <p:cNvPr id="7" name="TextBox 6">
            <a:extLst>
              <a:ext uri="{FF2B5EF4-FFF2-40B4-BE49-F238E27FC236}">
                <a16:creationId xmlns:a16="http://schemas.microsoft.com/office/drawing/2014/main" id="{65057F8C-5F2A-1D36-B394-2F65DC8EF631}"/>
              </a:ext>
            </a:extLst>
          </p:cNvPr>
          <p:cNvSpPr txBox="1"/>
          <p:nvPr/>
        </p:nvSpPr>
        <p:spPr>
          <a:xfrm>
            <a:off x="8838518" y="6181932"/>
            <a:ext cx="3586742" cy="523220"/>
          </a:xfrm>
          <a:prstGeom prst="rect">
            <a:avLst/>
          </a:prstGeom>
          <a:noFill/>
        </p:spPr>
        <p:txBody>
          <a:bodyPr wrap="square" rtlCol="0">
            <a:spAutoFit/>
          </a:bodyPr>
          <a:lstStyle/>
          <a:p>
            <a:pPr algn="ctr"/>
            <a:r>
              <a:rPr lang="en-US" sz="28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September 26-28</a:t>
            </a:r>
          </a:p>
        </p:txBody>
      </p:sp>
    </p:spTree>
    <p:extLst>
      <p:ext uri="{BB962C8B-B14F-4D97-AF65-F5344CB8AC3E}">
        <p14:creationId xmlns:p14="http://schemas.microsoft.com/office/powerpoint/2010/main" val="2267975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176B268-9308-8E81-6BF1-736161800691}"/>
              </a:ext>
            </a:extLst>
          </p:cNvPr>
          <p:cNvSpPr>
            <a:spLocks noGrp="1"/>
          </p:cNvSpPr>
          <p:nvPr>
            <p:ph type="title"/>
          </p:nvPr>
        </p:nvSpPr>
        <p:spPr>
          <a:xfrm>
            <a:off x="542068" y="445674"/>
            <a:ext cx="10268712" cy="1700784"/>
          </a:xfrm>
        </p:spPr>
        <p:txBody>
          <a:bodyPr/>
          <a:lstStyle/>
          <a:p>
            <a:r>
              <a:rPr lang="en-US">
                <a:latin typeface="Arial"/>
                <a:cs typeface="Arial"/>
              </a:rPr>
              <a:t>TikTok</a:t>
            </a:r>
            <a:endParaRPr lang="en-US">
              <a:latin typeface="Arial" panose="020B0604020202020204" pitchFamily="34" charset="0"/>
              <a:cs typeface="Arial" panose="020B0604020202020204" pitchFamily="34" charset="0"/>
            </a:endParaRPr>
          </a:p>
        </p:txBody>
      </p:sp>
      <p:pic>
        <p:nvPicPr>
          <p:cNvPr id="8" name="Picture 7" descr="Graphical user interface&#10;&#10;Description automatically generated">
            <a:extLst>
              <a:ext uri="{FF2B5EF4-FFF2-40B4-BE49-F238E27FC236}">
                <a16:creationId xmlns:a16="http://schemas.microsoft.com/office/drawing/2014/main" id="{435A6C6F-3D0C-EFEE-E92C-ECA0991F888F}"/>
              </a:ext>
            </a:extLst>
          </p:cNvPr>
          <p:cNvPicPr>
            <a:picLocks noChangeAspect="1"/>
          </p:cNvPicPr>
          <p:nvPr/>
        </p:nvPicPr>
        <p:blipFill>
          <a:blip r:embed="rId3"/>
          <a:stretch>
            <a:fillRect/>
          </a:stretch>
        </p:blipFill>
        <p:spPr>
          <a:xfrm>
            <a:off x="1894915" y="1650541"/>
            <a:ext cx="8267700" cy="4686300"/>
          </a:xfrm>
          <a:prstGeom prst="rect">
            <a:avLst/>
          </a:prstGeom>
        </p:spPr>
      </p:pic>
    </p:spTree>
    <p:extLst>
      <p:ext uri="{BB962C8B-B14F-4D97-AF65-F5344CB8AC3E}">
        <p14:creationId xmlns:p14="http://schemas.microsoft.com/office/powerpoint/2010/main" val="3294411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4F54D237-3E25-90CA-4C5A-330B385D3B9F}"/>
              </a:ext>
            </a:extLst>
          </p:cNvPr>
          <p:cNvSpPr>
            <a:spLocks noGrp="1"/>
          </p:cNvSpPr>
          <p:nvPr>
            <p:ph type="title"/>
          </p:nvPr>
        </p:nvSpPr>
        <p:spPr>
          <a:xfrm>
            <a:off x="963167" y="447587"/>
            <a:ext cx="10268712" cy="1700784"/>
          </a:xfrm>
        </p:spPr>
        <p:txBody>
          <a:bodyPr/>
          <a:lstStyle/>
          <a:p>
            <a:r>
              <a:rPr lang="en-US" dirty="0">
                <a:latin typeface="Arial"/>
                <a:cs typeface="Arial"/>
              </a:rPr>
              <a:t>Yes, This is real</a:t>
            </a:r>
          </a:p>
        </p:txBody>
      </p:sp>
      <p:pic>
        <p:nvPicPr>
          <p:cNvPr id="8" name="Picture 7" descr="Graphical user interface, text, application&#10;&#10;Description automatically generated">
            <a:extLst>
              <a:ext uri="{FF2B5EF4-FFF2-40B4-BE49-F238E27FC236}">
                <a16:creationId xmlns:a16="http://schemas.microsoft.com/office/drawing/2014/main" id="{A51E4811-25F7-5AF5-BF3D-C76D8608E28C}"/>
              </a:ext>
            </a:extLst>
          </p:cNvPr>
          <p:cNvPicPr>
            <a:picLocks noChangeAspect="1"/>
          </p:cNvPicPr>
          <p:nvPr/>
        </p:nvPicPr>
        <p:blipFill rotWithShape="1">
          <a:blip r:embed="rId2"/>
          <a:srcRect l="31043" t="19814" r="31573" b="17778"/>
          <a:stretch/>
        </p:blipFill>
        <p:spPr>
          <a:xfrm>
            <a:off x="1192783" y="2130513"/>
            <a:ext cx="4102101" cy="4279900"/>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31AC9C60-0A39-EE3E-ACD8-BD69391B478B}"/>
              </a:ext>
            </a:extLst>
          </p:cNvPr>
          <p:cNvPicPr>
            <a:picLocks noChangeAspect="1"/>
          </p:cNvPicPr>
          <p:nvPr/>
        </p:nvPicPr>
        <p:blipFill rotWithShape="1">
          <a:blip r:embed="rId3"/>
          <a:srcRect l="30949" t="19665" r="31667" b="17927"/>
          <a:stretch/>
        </p:blipFill>
        <p:spPr>
          <a:xfrm>
            <a:off x="6127749" y="2130513"/>
            <a:ext cx="4102101" cy="4279900"/>
          </a:xfrm>
          <a:prstGeom prst="rect">
            <a:avLst/>
          </a:prstGeom>
        </p:spPr>
      </p:pic>
      <p:sp>
        <p:nvSpPr>
          <p:cNvPr id="11" name="TextBox 10">
            <a:extLst>
              <a:ext uri="{FF2B5EF4-FFF2-40B4-BE49-F238E27FC236}">
                <a16:creationId xmlns:a16="http://schemas.microsoft.com/office/drawing/2014/main" id="{A8C50964-AC23-444E-2F40-50B126AC652B}"/>
              </a:ext>
            </a:extLst>
          </p:cNvPr>
          <p:cNvSpPr txBox="1"/>
          <p:nvPr/>
        </p:nvSpPr>
        <p:spPr>
          <a:xfrm>
            <a:off x="2245592" y="6410413"/>
            <a:ext cx="7208373" cy="369332"/>
          </a:xfrm>
          <a:prstGeom prst="rect">
            <a:avLst/>
          </a:prstGeom>
          <a:noFill/>
        </p:spPr>
        <p:txBody>
          <a:bodyPr wrap="square">
            <a:spAutoFit/>
          </a:bodyPr>
          <a:lstStyle/>
          <a:p>
            <a:r>
              <a:rPr lang="en-US" dirty="0">
                <a:hlinkClick r:id="rId4"/>
              </a:rPr>
              <a:t>https://newsroom.tiktok.com/en-us/find-a-job-with-tiktok-resumes</a:t>
            </a:r>
            <a:r>
              <a:rPr lang="en-US" dirty="0"/>
              <a:t> </a:t>
            </a:r>
          </a:p>
        </p:txBody>
      </p:sp>
    </p:spTree>
    <p:extLst>
      <p:ext uri="{BB962C8B-B14F-4D97-AF65-F5344CB8AC3E}">
        <p14:creationId xmlns:p14="http://schemas.microsoft.com/office/powerpoint/2010/main" val="3537859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a:extLst>
              <a:ext uri="{FF2B5EF4-FFF2-40B4-BE49-F238E27FC236}">
                <a16:creationId xmlns:a16="http://schemas.microsoft.com/office/drawing/2014/main" id="{AB3E75D6-B7B1-687A-6D42-A2D8A39866EA}"/>
              </a:ext>
            </a:extLst>
          </p:cNvPr>
          <p:cNvSpPr>
            <a:spLocks noGrp="1"/>
          </p:cNvSpPr>
          <p:nvPr>
            <p:ph type="title"/>
          </p:nvPr>
        </p:nvSpPr>
        <p:spPr>
          <a:xfrm>
            <a:off x="876835" y="3428999"/>
            <a:ext cx="3644900" cy="1700784"/>
          </a:xfrm>
        </p:spPr>
        <p:txBody>
          <a:bodyPr>
            <a:normAutofit fontScale="90000"/>
          </a:bodyPr>
          <a:lstStyle/>
          <a:p>
            <a:r>
              <a:rPr lang="en-US" sz="4800">
                <a:solidFill>
                  <a:schemeClr val="tx1"/>
                </a:solidFill>
              </a:rPr>
              <a:t>Even </a:t>
            </a:r>
            <a:r>
              <a:rPr lang="en-US" sz="4800" err="1">
                <a:solidFill>
                  <a:schemeClr val="tx1"/>
                </a:solidFill>
              </a:rPr>
              <a:t>Linkedin</a:t>
            </a:r>
            <a:r>
              <a:rPr lang="en-US" sz="4800">
                <a:solidFill>
                  <a:schemeClr val="tx1"/>
                </a:solidFill>
              </a:rPr>
              <a:t> jumped onboard</a:t>
            </a:r>
          </a:p>
        </p:txBody>
      </p:sp>
      <p:pic>
        <p:nvPicPr>
          <p:cNvPr id="13" name="Picture 12">
            <a:extLst>
              <a:ext uri="{FF2B5EF4-FFF2-40B4-BE49-F238E27FC236}">
                <a16:creationId xmlns:a16="http://schemas.microsoft.com/office/drawing/2014/main" id="{F20B89EF-869A-D2D8-5023-3E25EE746F5B}"/>
              </a:ext>
            </a:extLst>
          </p:cNvPr>
          <p:cNvPicPr>
            <a:picLocks noChangeAspect="1"/>
          </p:cNvPicPr>
          <p:nvPr/>
        </p:nvPicPr>
        <p:blipFill>
          <a:blip r:embed="rId3"/>
          <a:stretch>
            <a:fillRect/>
          </a:stretch>
        </p:blipFill>
        <p:spPr>
          <a:xfrm>
            <a:off x="4828476" y="354035"/>
            <a:ext cx="2841791" cy="6149927"/>
          </a:xfrm>
          <a:prstGeom prst="rect">
            <a:avLst/>
          </a:prstGeom>
        </p:spPr>
      </p:pic>
      <p:pic>
        <p:nvPicPr>
          <p:cNvPr id="14" name="Picture 13" descr="Text, background pattern&#10;&#10;Description automatically generated">
            <a:extLst>
              <a:ext uri="{FF2B5EF4-FFF2-40B4-BE49-F238E27FC236}">
                <a16:creationId xmlns:a16="http://schemas.microsoft.com/office/drawing/2014/main" id="{E59A61AC-43BF-7035-C0B6-5221DA7C6538}"/>
              </a:ext>
            </a:extLst>
          </p:cNvPr>
          <p:cNvPicPr>
            <a:picLocks noChangeAspect="1"/>
          </p:cNvPicPr>
          <p:nvPr/>
        </p:nvPicPr>
        <p:blipFill>
          <a:blip r:embed="rId4"/>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1733102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07FC96E-B1C3-C352-5CA0-33FC320B0686}"/>
              </a:ext>
            </a:extLst>
          </p:cNvPr>
          <p:cNvSpPr>
            <a:spLocks noGrp="1"/>
          </p:cNvSpPr>
          <p:nvPr>
            <p:ph type="title"/>
          </p:nvPr>
        </p:nvSpPr>
        <p:spPr>
          <a:xfrm>
            <a:off x="638458" y="492178"/>
            <a:ext cx="10268712" cy="1700784"/>
          </a:xfrm>
        </p:spPr>
        <p:txBody>
          <a:bodyPr/>
          <a:lstStyle/>
          <a:p>
            <a:r>
              <a:rPr lang="en-US" err="1">
                <a:latin typeface="Arial" panose="020B0604020202020204" pitchFamily="34" charset="0"/>
                <a:cs typeface="Arial" panose="020B0604020202020204" pitchFamily="34" charset="0"/>
              </a:rPr>
              <a:t>Linkedin</a:t>
            </a:r>
            <a:endParaRPr lang="en-US">
              <a:latin typeface="Arial" panose="020B0604020202020204" pitchFamily="34" charset="0"/>
              <a:cs typeface="Arial" panose="020B0604020202020204" pitchFamily="34" charset="0"/>
            </a:endParaRPr>
          </a:p>
        </p:txBody>
      </p:sp>
      <p:pic>
        <p:nvPicPr>
          <p:cNvPr id="9" name="Picture 8" descr="Graphical user interface, website&#10;&#10;Description automatically generated">
            <a:extLst>
              <a:ext uri="{FF2B5EF4-FFF2-40B4-BE49-F238E27FC236}">
                <a16:creationId xmlns:a16="http://schemas.microsoft.com/office/drawing/2014/main" id="{28A874D1-03A0-A760-6492-808CE3546603}"/>
              </a:ext>
            </a:extLst>
          </p:cNvPr>
          <p:cNvPicPr>
            <a:picLocks noChangeAspect="1"/>
          </p:cNvPicPr>
          <p:nvPr/>
        </p:nvPicPr>
        <p:blipFill>
          <a:blip r:embed="rId3"/>
          <a:stretch>
            <a:fillRect/>
          </a:stretch>
        </p:blipFill>
        <p:spPr>
          <a:xfrm>
            <a:off x="4972358" y="152206"/>
            <a:ext cx="6729422" cy="3508012"/>
          </a:xfrm>
          <a:prstGeom prst="rect">
            <a:avLst/>
          </a:prstGeom>
        </p:spPr>
      </p:pic>
      <p:pic>
        <p:nvPicPr>
          <p:cNvPr id="10" name="Picture 9" descr="Graphical user interface, text&#10;&#10;Description automatically generated">
            <a:extLst>
              <a:ext uri="{FF2B5EF4-FFF2-40B4-BE49-F238E27FC236}">
                <a16:creationId xmlns:a16="http://schemas.microsoft.com/office/drawing/2014/main" id="{0F316C67-E638-3485-54FB-47D36C0AC7D2}"/>
              </a:ext>
            </a:extLst>
          </p:cNvPr>
          <p:cNvPicPr>
            <a:picLocks noChangeAspect="1"/>
          </p:cNvPicPr>
          <p:nvPr/>
        </p:nvPicPr>
        <p:blipFill rotWithShape="1">
          <a:blip r:embed="rId4"/>
          <a:srcRect t="17391" r="750"/>
          <a:stretch/>
        </p:blipFill>
        <p:spPr>
          <a:xfrm>
            <a:off x="4972358" y="3660218"/>
            <a:ext cx="6789410" cy="2936822"/>
          </a:xfrm>
          <a:prstGeom prst="rect">
            <a:avLst/>
          </a:prstGeom>
        </p:spPr>
      </p:pic>
      <p:sp>
        <p:nvSpPr>
          <p:cNvPr id="11" name="TextBox 10">
            <a:extLst>
              <a:ext uri="{FF2B5EF4-FFF2-40B4-BE49-F238E27FC236}">
                <a16:creationId xmlns:a16="http://schemas.microsoft.com/office/drawing/2014/main" id="{FDC662D1-BFAE-C3CD-12F1-09C29F8E1F2E}"/>
              </a:ext>
            </a:extLst>
          </p:cNvPr>
          <p:cNvSpPr txBox="1"/>
          <p:nvPr/>
        </p:nvSpPr>
        <p:spPr>
          <a:xfrm>
            <a:off x="542068" y="3429000"/>
            <a:ext cx="4051300" cy="1200329"/>
          </a:xfrm>
          <a:prstGeom prst="rect">
            <a:avLst/>
          </a:prstGeom>
          <a:noFill/>
        </p:spPr>
        <p:txBody>
          <a:bodyPr wrap="square" lIns="91440" tIns="45720" rIns="91440" bIns="45720" rtlCol="0" anchor="t">
            <a:spAutoFit/>
          </a:bodyPr>
          <a:lstStyle/>
          <a:p>
            <a:r>
              <a:rPr lang="en-US"/>
              <a:t>Be mindful and up-to-date on your company LinkedIn page </a:t>
            </a:r>
          </a:p>
          <a:p>
            <a:endParaRPr lang="en-US"/>
          </a:p>
          <a:p>
            <a:endParaRPr lang="en-US"/>
          </a:p>
        </p:txBody>
      </p:sp>
      <p:pic>
        <p:nvPicPr>
          <p:cNvPr id="12" name="Picture 11" descr="Text, background pattern&#10;&#10;Description automatically generated">
            <a:extLst>
              <a:ext uri="{FF2B5EF4-FFF2-40B4-BE49-F238E27FC236}">
                <a16:creationId xmlns:a16="http://schemas.microsoft.com/office/drawing/2014/main" id="{1ED1780F-962F-AE6A-2E00-EB948FAB6FB8}"/>
              </a:ext>
            </a:extLst>
          </p:cNvPr>
          <p:cNvPicPr>
            <a:picLocks noChangeAspect="1"/>
          </p:cNvPicPr>
          <p:nvPr/>
        </p:nvPicPr>
        <p:blipFill>
          <a:blip r:embed="rId5"/>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2593527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B526DC3-1F36-147D-4A7B-9A38724C473C}"/>
              </a:ext>
            </a:extLst>
          </p:cNvPr>
          <p:cNvSpPr>
            <a:spLocks noGrp="1"/>
          </p:cNvSpPr>
          <p:nvPr>
            <p:ph type="title"/>
          </p:nvPr>
        </p:nvSpPr>
        <p:spPr>
          <a:xfrm>
            <a:off x="638458" y="492178"/>
            <a:ext cx="10268712" cy="1700784"/>
          </a:xfrm>
        </p:spPr>
        <p:txBody>
          <a:bodyPr/>
          <a:lstStyle/>
          <a:p>
            <a:r>
              <a:rPr lang="en-US" err="1">
                <a:latin typeface="Arial" panose="020B0604020202020204" pitchFamily="34" charset="0"/>
                <a:cs typeface="Arial" panose="020B0604020202020204" pitchFamily="34" charset="0"/>
              </a:rPr>
              <a:t>Linkedin</a:t>
            </a:r>
            <a:endParaRPr lang="en-US">
              <a:latin typeface="Arial" panose="020B0604020202020204" pitchFamily="34" charset="0"/>
              <a:cs typeface="Arial" panose="020B0604020202020204" pitchFamily="34" charset="0"/>
            </a:endParaRPr>
          </a:p>
        </p:txBody>
      </p:sp>
      <p:pic>
        <p:nvPicPr>
          <p:cNvPr id="9" name="Picture 8" descr="Graphical user interface, website&#10;&#10;Description automatically generated">
            <a:extLst>
              <a:ext uri="{FF2B5EF4-FFF2-40B4-BE49-F238E27FC236}">
                <a16:creationId xmlns:a16="http://schemas.microsoft.com/office/drawing/2014/main" id="{E0F958E5-4E79-4644-89A4-B903FBF148D2}"/>
              </a:ext>
            </a:extLst>
          </p:cNvPr>
          <p:cNvPicPr>
            <a:picLocks noChangeAspect="1"/>
          </p:cNvPicPr>
          <p:nvPr/>
        </p:nvPicPr>
        <p:blipFill>
          <a:blip r:embed="rId2"/>
          <a:stretch>
            <a:fillRect/>
          </a:stretch>
        </p:blipFill>
        <p:spPr>
          <a:xfrm>
            <a:off x="4972358" y="152206"/>
            <a:ext cx="6729422" cy="3508012"/>
          </a:xfrm>
          <a:prstGeom prst="rect">
            <a:avLst/>
          </a:prstGeom>
        </p:spPr>
      </p:pic>
      <p:pic>
        <p:nvPicPr>
          <p:cNvPr id="10" name="Picture 9" descr="Graphical user interface, text&#10;&#10;Description automatically generated">
            <a:extLst>
              <a:ext uri="{FF2B5EF4-FFF2-40B4-BE49-F238E27FC236}">
                <a16:creationId xmlns:a16="http://schemas.microsoft.com/office/drawing/2014/main" id="{61A43D7E-6A0E-0323-3D4A-C3B95FD52BBF}"/>
              </a:ext>
            </a:extLst>
          </p:cNvPr>
          <p:cNvPicPr>
            <a:picLocks noChangeAspect="1"/>
          </p:cNvPicPr>
          <p:nvPr/>
        </p:nvPicPr>
        <p:blipFill rotWithShape="1">
          <a:blip r:embed="rId3"/>
          <a:srcRect t="17391" r="750"/>
          <a:stretch/>
        </p:blipFill>
        <p:spPr>
          <a:xfrm>
            <a:off x="4972358" y="3660218"/>
            <a:ext cx="6789410" cy="2936822"/>
          </a:xfrm>
          <a:prstGeom prst="rect">
            <a:avLst/>
          </a:prstGeom>
        </p:spPr>
      </p:pic>
      <p:sp>
        <p:nvSpPr>
          <p:cNvPr id="11" name="TextBox 10">
            <a:extLst>
              <a:ext uri="{FF2B5EF4-FFF2-40B4-BE49-F238E27FC236}">
                <a16:creationId xmlns:a16="http://schemas.microsoft.com/office/drawing/2014/main" id="{0E7FE72B-C08C-CC91-66A6-F5BC24AD05F8}"/>
              </a:ext>
            </a:extLst>
          </p:cNvPr>
          <p:cNvSpPr txBox="1"/>
          <p:nvPr/>
        </p:nvSpPr>
        <p:spPr>
          <a:xfrm>
            <a:off x="542068" y="3429000"/>
            <a:ext cx="4051300" cy="1200329"/>
          </a:xfrm>
          <a:prstGeom prst="rect">
            <a:avLst/>
          </a:prstGeom>
          <a:noFill/>
        </p:spPr>
        <p:txBody>
          <a:bodyPr wrap="square" lIns="91440" tIns="45720" rIns="91440" bIns="45720" rtlCol="0" anchor="t">
            <a:spAutoFit/>
          </a:bodyPr>
          <a:lstStyle/>
          <a:p>
            <a:r>
              <a:rPr lang="en-US"/>
              <a:t>Be mindful and up-to-date on your company LinkedIn page </a:t>
            </a:r>
          </a:p>
          <a:p>
            <a:endParaRPr lang="en-US"/>
          </a:p>
          <a:p>
            <a:endParaRPr lang="en-US"/>
          </a:p>
        </p:txBody>
      </p:sp>
      <p:pic>
        <p:nvPicPr>
          <p:cNvPr id="12" name="Picture 11" descr="Text, background pattern&#10;&#10;Description automatically generated">
            <a:extLst>
              <a:ext uri="{FF2B5EF4-FFF2-40B4-BE49-F238E27FC236}">
                <a16:creationId xmlns:a16="http://schemas.microsoft.com/office/drawing/2014/main" id="{9FF8A75D-EE10-A04A-EAC4-2C2586DDF866}"/>
              </a:ext>
            </a:extLst>
          </p:cNvPr>
          <p:cNvPicPr>
            <a:picLocks noChangeAspect="1"/>
          </p:cNvPicPr>
          <p:nvPr/>
        </p:nvPicPr>
        <p:blipFill>
          <a:blip r:embed="rId4"/>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1218939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98B3FD8-0665-AA68-EFEE-9D8FDCB31988}"/>
              </a:ext>
            </a:extLst>
          </p:cNvPr>
          <p:cNvSpPr>
            <a:spLocks noGrp="1"/>
          </p:cNvSpPr>
          <p:nvPr>
            <p:ph type="title"/>
          </p:nvPr>
        </p:nvSpPr>
        <p:spPr>
          <a:xfrm>
            <a:off x="705104" y="171817"/>
            <a:ext cx="10268712" cy="1700784"/>
          </a:xfrm>
        </p:spPr>
        <p:txBody>
          <a:bodyPr>
            <a:normAutofit/>
          </a:bodyPr>
          <a:lstStyle/>
          <a:p>
            <a:r>
              <a:rPr lang="en-US" sz="4000">
                <a:latin typeface="Arial" panose="020B0604020202020204" pitchFamily="34" charset="0"/>
                <a:cs typeface="Arial" panose="020B0604020202020204" pitchFamily="34" charset="0"/>
              </a:rPr>
              <a:t>What to post</a:t>
            </a:r>
          </a:p>
        </p:txBody>
      </p:sp>
      <p:pic>
        <p:nvPicPr>
          <p:cNvPr id="9" name="Content Placeholder 4" descr="Text&#10;&#10;Description automatically generated">
            <a:extLst>
              <a:ext uri="{FF2B5EF4-FFF2-40B4-BE49-F238E27FC236}">
                <a16:creationId xmlns:a16="http://schemas.microsoft.com/office/drawing/2014/main" id="{1011F578-4E71-C218-9C0B-6AD2A1B13017}"/>
              </a:ext>
            </a:extLst>
          </p:cNvPr>
          <p:cNvPicPr>
            <a:picLocks noChangeAspect="1"/>
          </p:cNvPicPr>
          <p:nvPr/>
        </p:nvPicPr>
        <p:blipFill>
          <a:blip r:embed="rId2"/>
          <a:stretch>
            <a:fillRect/>
          </a:stretch>
        </p:blipFill>
        <p:spPr>
          <a:xfrm>
            <a:off x="2035161" y="1633455"/>
            <a:ext cx="8121677" cy="4446615"/>
          </a:xfrm>
          <a:prstGeom prst="rect">
            <a:avLst/>
          </a:prstGeom>
        </p:spPr>
      </p:pic>
      <p:pic>
        <p:nvPicPr>
          <p:cNvPr id="10" name="Picture 9" descr="Text, background pattern&#10;&#10;Description automatically generated">
            <a:extLst>
              <a:ext uri="{FF2B5EF4-FFF2-40B4-BE49-F238E27FC236}">
                <a16:creationId xmlns:a16="http://schemas.microsoft.com/office/drawing/2014/main" id="{11C913AC-96F1-C6AA-8054-E56092722F7D}"/>
              </a:ext>
            </a:extLst>
          </p:cNvPr>
          <p:cNvPicPr>
            <a:picLocks noChangeAspect="1"/>
          </p:cNvPicPr>
          <p:nvPr/>
        </p:nvPicPr>
        <p:blipFill>
          <a:blip r:embed="rId3"/>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4126794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37ECFAF-2633-32C7-9C67-B8FA850F3A13}"/>
              </a:ext>
            </a:extLst>
          </p:cNvPr>
          <p:cNvSpPr>
            <a:spLocks noGrp="1"/>
          </p:cNvSpPr>
          <p:nvPr>
            <p:ph type="title"/>
          </p:nvPr>
        </p:nvSpPr>
        <p:spPr>
          <a:xfrm>
            <a:off x="960120" y="317814"/>
            <a:ext cx="10268712" cy="1700784"/>
          </a:xfrm>
        </p:spPr>
        <p:txBody>
          <a:bodyPr>
            <a:normAutofit/>
          </a:bodyPr>
          <a:lstStyle/>
          <a:p>
            <a:r>
              <a:rPr lang="en-US" sz="4000" err="1"/>
              <a:t>Linkedin</a:t>
            </a:r>
            <a:r>
              <a:rPr lang="en-US" sz="4000"/>
              <a:t> targeting options</a:t>
            </a:r>
            <a:endParaRPr lang="en-US" sz="400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6F4B6DEA-CB4E-F92B-1363-6E524B524E72}"/>
              </a:ext>
            </a:extLst>
          </p:cNvPr>
          <p:cNvPicPr>
            <a:picLocks noChangeAspect="1"/>
          </p:cNvPicPr>
          <p:nvPr/>
        </p:nvPicPr>
        <p:blipFill>
          <a:blip r:embed="rId2"/>
          <a:stretch>
            <a:fillRect/>
          </a:stretch>
        </p:blipFill>
        <p:spPr>
          <a:xfrm>
            <a:off x="3319436" y="1784514"/>
            <a:ext cx="6932239" cy="4598477"/>
          </a:xfrm>
          <a:prstGeom prst="rect">
            <a:avLst/>
          </a:prstGeom>
        </p:spPr>
      </p:pic>
      <p:sp>
        <p:nvSpPr>
          <p:cNvPr id="10" name="TextBox 9">
            <a:extLst>
              <a:ext uri="{FF2B5EF4-FFF2-40B4-BE49-F238E27FC236}">
                <a16:creationId xmlns:a16="http://schemas.microsoft.com/office/drawing/2014/main" id="{4DFADE0A-2306-943A-E5A3-F7A1CBFEE935}"/>
              </a:ext>
            </a:extLst>
          </p:cNvPr>
          <p:cNvSpPr txBox="1"/>
          <p:nvPr/>
        </p:nvSpPr>
        <p:spPr>
          <a:xfrm>
            <a:off x="672459" y="2862516"/>
            <a:ext cx="3606800" cy="3046988"/>
          </a:xfrm>
          <a:prstGeom prst="rect">
            <a:avLst/>
          </a:prstGeom>
          <a:noFill/>
        </p:spPr>
        <p:txBody>
          <a:bodyPr wrap="square" lIns="91440" tIns="45720" rIns="91440" bIns="45720" rtlCol="0" anchor="t">
            <a:spAutoFit/>
          </a:bodyPr>
          <a:lstStyle/>
          <a:p>
            <a:r>
              <a:rPr lang="en-US" sz="2400"/>
              <a:t>Can Include:</a:t>
            </a:r>
          </a:p>
          <a:p>
            <a:pPr marL="342900" indent="-342900">
              <a:buFont typeface="Arial"/>
              <a:buChar char="•"/>
            </a:pPr>
            <a:r>
              <a:rPr lang="en-US" sz="2400"/>
              <a:t>Location</a:t>
            </a:r>
          </a:p>
          <a:p>
            <a:pPr marL="342900" indent="-342900">
              <a:buFont typeface="Arial"/>
              <a:buChar char="•"/>
            </a:pPr>
            <a:r>
              <a:rPr lang="en-US" sz="2400"/>
              <a:t>Company Name</a:t>
            </a:r>
          </a:p>
          <a:p>
            <a:pPr marL="342900" indent="-342900">
              <a:buFont typeface="Arial"/>
              <a:buChar char="•"/>
            </a:pPr>
            <a:r>
              <a:rPr lang="en-US" sz="2400"/>
              <a:t>Company Size</a:t>
            </a:r>
          </a:p>
          <a:p>
            <a:pPr marL="342900" indent="-342900">
              <a:buFont typeface="Arial"/>
              <a:buChar char="•"/>
            </a:pPr>
            <a:r>
              <a:rPr lang="en-US" sz="2400"/>
              <a:t>Job Title</a:t>
            </a:r>
          </a:p>
          <a:p>
            <a:pPr marL="342900" indent="-342900">
              <a:buFont typeface="Arial"/>
              <a:buChar char="•"/>
            </a:pPr>
            <a:r>
              <a:rPr lang="en-US" sz="2400"/>
              <a:t>Job Experience</a:t>
            </a:r>
          </a:p>
          <a:p>
            <a:pPr marL="342900" indent="-342900">
              <a:buFont typeface="Arial"/>
              <a:buChar char="•"/>
            </a:pPr>
            <a:r>
              <a:rPr lang="en-US" sz="2400"/>
              <a:t>Skill Sets</a:t>
            </a:r>
          </a:p>
          <a:p>
            <a:endParaRPr lang="en-US" sz="2400"/>
          </a:p>
        </p:txBody>
      </p:sp>
      <p:pic>
        <p:nvPicPr>
          <p:cNvPr id="11" name="Picture 10" descr="Text, background pattern&#10;&#10;Description automatically generated">
            <a:extLst>
              <a:ext uri="{FF2B5EF4-FFF2-40B4-BE49-F238E27FC236}">
                <a16:creationId xmlns:a16="http://schemas.microsoft.com/office/drawing/2014/main" id="{6DFA5512-8092-C28E-98F5-6CD4C3A846C6}"/>
              </a:ext>
            </a:extLst>
          </p:cNvPr>
          <p:cNvPicPr>
            <a:picLocks noChangeAspect="1"/>
          </p:cNvPicPr>
          <p:nvPr/>
        </p:nvPicPr>
        <p:blipFill>
          <a:blip r:embed="rId3"/>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110333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9983F48-CD65-82A0-453C-2E1F852D4E48}"/>
              </a:ext>
            </a:extLst>
          </p:cNvPr>
          <p:cNvSpPr>
            <a:spLocks noGrp="1"/>
          </p:cNvSpPr>
          <p:nvPr>
            <p:ph type="title"/>
          </p:nvPr>
        </p:nvSpPr>
        <p:spPr>
          <a:xfrm>
            <a:off x="960120" y="317814"/>
            <a:ext cx="10268712" cy="1700784"/>
          </a:xfrm>
        </p:spPr>
        <p:txBody>
          <a:bodyPr/>
          <a:lstStyle/>
          <a:p>
            <a:r>
              <a:rPr lang="en-US"/>
              <a:t>Digital targeting</a:t>
            </a:r>
            <a:endParaRPr lang="en-US">
              <a:latin typeface="Arial" panose="020B0604020202020204" pitchFamily="34" charset="0"/>
              <a:cs typeface="Arial" panose="020B0604020202020204" pitchFamily="34" charset="0"/>
            </a:endParaRPr>
          </a:p>
        </p:txBody>
      </p:sp>
      <p:pic>
        <p:nvPicPr>
          <p:cNvPr id="9" name="Picture 8" descr="A picture containing text&#10;&#10;Description automatically generated">
            <a:extLst>
              <a:ext uri="{FF2B5EF4-FFF2-40B4-BE49-F238E27FC236}">
                <a16:creationId xmlns:a16="http://schemas.microsoft.com/office/drawing/2014/main" id="{90A5A7D4-1569-FEA1-B893-175F41871866}"/>
              </a:ext>
            </a:extLst>
          </p:cNvPr>
          <p:cNvPicPr>
            <a:picLocks noChangeAspect="1"/>
          </p:cNvPicPr>
          <p:nvPr/>
        </p:nvPicPr>
        <p:blipFill rotWithShape="1">
          <a:blip r:embed="rId3"/>
          <a:srcRect r="11049"/>
          <a:stretch/>
        </p:blipFill>
        <p:spPr>
          <a:xfrm>
            <a:off x="1307856" y="2757380"/>
            <a:ext cx="5884400" cy="3548241"/>
          </a:xfrm>
          <a:prstGeom prst="rect">
            <a:avLst/>
          </a:prstGeom>
        </p:spPr>
      </p:pic>
      <p:pic>
        <p:nvPicPr>
          <p:cNvPr id="10" name="Picture 9" descr="Text&#10;&#10;Description automatically generated">
            <a:extLst>
              <a:ext uri="{FF2B5EF4-FFF2-40B4-BE49-F238E27FC236}">
                <a16:creationId xmlns:a16="http://schemas.microsoft.com/office/drawing/2014/main" id="{D2B35A9E-1C7F-A451-8441-836A2FF8BB06}"/>
              </a:ext>
            </a:extLst>
          </p:cNvPr>
          <p:cNvPicPr>
            <a:picLocks noChangeAspect="1"/>
          </p:cNvPicPr>
          <p:nvPr/>
        </p:nvPicPr>
        <p:blipFill>
          <a:blip r:embed="rId4"/>
          <a:stretch>
            <a:fillRect/>
          </a:stretch>
        </p:blipFill>
        <p:spPr>
          <a:xfrm>
            <a:off x="7588326" y="2848055"/>
            <a:ext cx="4061441" cy="3109370"/>
          </a:xfrm>
          <a:prstGeom prst="rect">
            <a:avLst/>
          </a:prstGeom>
        </p:spPr>
      </p:pic>
      <p:pic>
        <p:nvPicPr>
          <p:cNvPr id="11" name="Picture 10" descr="Text, background pattern&#10;&#10;Description automatically generated">
            <a:extLst>
              <a:ext uri="{FF2B5EF4-FFF2-40B4-BE49-F238E27FC236}">
                <a16:creationId xmlns:a16="http://schemas.microsoft.com/office/drawing/2014/main" id="{79FC89A9-7430-2E6B-DC9B-47C5038DEA4F}"/>
              </a:ext>
            </a:extLst>
          </p:cNvPr>
          <p:cNvPicPr>
            <a:picLocks noChangeAspect="1"/>
          </p:cNvPicPr>
          <p:nvPr/>
        </p:nvPicPr>
        <p:blipFill>
          <a:blip r:embed="rId5"/>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2681046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CC528417-D3E1-F3D1-B548-DC7930A54A69}"/>
              </a:ext>
            </a:extLst>
          </p:cNvPr>
          <p:cNvSpPr>
            <a:spLocks noGrp="1"/>
          </p:cNvSpPr>
          <p:nvPr>
            <p:ph type="title"/>
          </p:nvPr>
        </p:nvSpPr>
        <p:spPr>
          <a:xfrm>
            <a:off x="963167" y="447587"/>
            <a:ext cx="10268712" cy="1700784"/>
          </a:xfrm>
        </p:spPr>
        <p:txBody>
          <a:bodyPr>
            <a:normAutofit/>
          </a:bodyPr>
          <a:lstStyle/>
          <a:p>
            <a:r>
              <a:rPr lang="en-US" sz="4400"/>
              <a:t>Build the target</a:t>
            </a:r>
          </a:p>
        </p:txBody>
      </p:sp>
      <p:sp>
        <p:nvSpPr>
          <p:cNvPr id="8" name="TextBox 7">
            <a:extLst>
              <a:ext uri="{FF2B5EF4-FFF2-40B4-BE49-F238E27FC236}">
                <a16:creationId xmlns:a16="http://schemas.microsoft.com/office/drawing/2014/main" id="{A637B37F-F360-686D-3D9A-D811FA401D16}"/>
              </a:ext>
            </a:extLst>
          </p:cNvPr>
          <p:cNvSpPr txBox="1"/>
          <p:nvPr/>
        </p:nvSpPr>
        <p:spPr>
          <a:xfrm>
            <a:off x="464105" y="3343275"/>
            <a:ext cx="3932936" cy="1477328"/>
          </a:xfrm>
          <a:prstGeom prst="rect">
            <a:avLst/>
          </a:prstGeom>
          <a:noFill/>
        </p:spPr>
        <p:txBody>
          <a:bodyPr wrap="none" lIns="91440" tIns="45720" rIns="91440" bIns="45720" rtlCol="0" anchor="t">
            <a:spAutoFit/>
          </a:bodyPr>
          <a:lstStyle/>
          <a:p>
            <a:pPr marL="285750" indent="-285750">
              <a:buFont typeface="Arial"/>
              <a:buChar char="•"/>
            </a:pPr>
            <a:r>
              <a:rPr lang="en-US"/>
              <a:t>Who are we looking to reach?</a:t>
            </a:r>
          </a:p>
          <a:p>
            <a:pPr marL="285750" indent="-285750">
              <a:buFont typeface="Arial"/>
              <a:buChar char="•"/>
            </a:pPr>
            <a:endParaRPr lang="en-US"/>
          </a:p>
          <a:p>
            <a:pPr marL="285750" indent="-285750">
              <a:buFont typeface="Arial"/>
              <a:buChar char="•"/>
            </a:pPr>
            <a:r>
              <a:rPr lang="en-US"/>
              <a:t>Where are they?</a:t>
            </a:r>
          </a:p>
          <a:p>
            <a:pPr marL="285750" indent="-285750">
              <a:buFont typeface="Arial"/>
              <a:buChar char="•"/>
            </a:pPr>
            <a:endParaRPr lang="en-US"/>
          </a:p>
          <a:p>
            <a:pPr marL="285750" indent="-285750">
              <a:buFont typeface="Arial"/>
              <a:buChar char="•"/>
            </a:pPr>
            <a:r>
              <a:rPr lang="en-US"/>
              <a:t>How do we want to speak to them?</a:t>
            </a:r>
          </a:p>
        </p:txBody>
      </p:sp>
      <p:pic>
        <p:nvPicPr>
          <p:cNvPr id="9" name="Picture 8" descr="Graphical user interface, application, icon&#10;&#10;Description automatically generated">
            <a:extLst>
              <a:ext uri="{FF2B5EF4-FFF2-40B4-BE49-F238E27FC236}">
                <a16:creationId xmlns:a16="http://schemas.microsoft.com/office/drawing/2014/main" id="{1EDE0D02-B934-98D1-5EE2-D10717946BC8}"/>
              </a:ext>
            </a:extLst>
          </p:cNvPr>
          <p:cNvPicPr>
            <a:picLocks noChangeAspect="1"/>
          </p:cNvPicPr>
          <p:nvPr/>
        </p:nvPicPr>
        <p:blipFill>
          <a:blip r:embed="rId3"/>
          <a:stretch>
            <a:fillRect/>
          </a:stretch>
        </p:blipFill>
        <p:spPr>
          <a:xfrm>
            <a:off x="4615091" y="2582982"/>
            <a:ext cx="5837037" cy="3733774"/>
          </a:xfrm>
          <a:prstGeom prst="rect">
            <a:avLst/>
          </a:prstGeom>
        </p:spPr>
      </p:pic>
      <p:pic>
        <p:nvPicPr>
          <p:cNvPr id="10" name="Picture 9" descr="Text, background pattern&#10;&#10;Description automatically generated">
            <a:extLst>
              <a:ext uri="{FF2B5EF4-FFF2-40B4-BE49-F238E27FC236}">
                <a16:creationId xmlns:a16="http://schemas.microsoft.com/office/drawing/2014/main" id="{6808A24D-97F5-BB5E-9A7E-E63756A7FA78}"/>
              </a:ext>
            </a:extLst>
          </p:cNvPr>
          <p:cNvPicPr>
            <a:picLocks noChangeAspect="1"/>
          </p:cNvPicPr>
          <p:nvPr/>
        </p:nvPicPr>
        <p:blipFill>
          <a:blip r:embed="rId4"/>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2652061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F85079C-D4DD-B37C-E4AE-42E8A46DA884}"/>
              </a:ext>
            </a:extLst>
          </p:cNvPr>
          <p:cNvSpPr>
            <a:spLocks noGrp="1"/>
          </p:cNvSpPr>
          <p:nvPr>
            <p:ph type="title"/>
          </p:nvPr>
        </p:nvSpPr>
        <p:spPr>
          <a:xfrm>
            <a:off x="960120" y="609808"/>
            <a:ext cx="10268712" cy="1700784"/>
          </a:xfrm>
        </p:spPr>
        <p:txBody>
          <a:bodyPr/>
          <a:lstStyle/>
          <a:p>
            <a:r>
              <a:rPr lang="en-US"/>
              <a:t>DISPLAY AD EXAMPLE</a:t>
            </a:r>
            <a:endParaRPr lang="en-US">
              <a:latin typeface="Arial" panose="020B0604020202020204" pitchFamily="34" charset="0"/>
              <a:cs typeface="Arial" panose="020B0604020202020204" pitchFamily="34" charset="0"/>
            </a:endParaRPr>
          </a:p>
        </p:txBody>
      </p:sp>
      <p:pic>
        <p:nvPicPr>
          <p:cNvPr id="9" name="Picture 8" descr="Graphical user interface, text&#10;&#10;Description automatically generated">
            <a:extLst>
              <a:ext uri="{FF2B5EF4-FFF2-40B4-BE49-F238E27FC236}">
                <a16:creationId xmlns:a16="http://schemas.microsoft.com/office/drawing/2014/main" id="{3EDE780D-7246-EF47-2060-CB72D1A12170}"/>
              </a:ext>
            </a:extLst>
          </p:cNvPr>
          <p:cNvPicPr>
            <a:picLocks noChangeAspect="1"/>
          </p:cNvPicPr>
          <p:nvPr/>
        </p:nvPicPr>
        <p:blipFill>
          <a:blip r:embed="rId3"/>
          <a:stretch>
            <a:fillRect/>
          </a:stretch>
        </p:blipFill>
        <p:spPr>
          <a:xfrm>
            <a:off x="2498379" y="3009678"/>
            <a:ext cx="2980338" cy="2658139"/>
          </a:xfrm>
          <a:prstGeom prst="rect">
            <a:avLst/>
          </a:prstGeom>
        </p:spPr>
      </p:pic>
      <p:pic>
        <p:nvPicPr>
          <p:cNvPr id="10" name="Picture 9" descr="Graphical user interface, text&#10;&#10;Description automatically generated">
            <a:extLst>
              <a:ext uri="{FF2B5EF4-FFF2-40B4-BE49-F238E27FC236}">
                <a16:creationId xmlns:a16="http://schemas.microsoft.com/office/drawing/2014/main" id="{8EBA01D3-53AA-E172-DD37-BF8814B6176F}"/>
              </a:ext>
            </a:extLst>
          </p:cNvPr>
          <p:cNvPicPr>
            <a:picLocks noChangeAspect="1"/>
          </p:cNvPicPr>
          <p:nvPr/>
        </p:nvPicPr>
        <p:blipFill>
          <a:blip r:embed="rId4"/>
          <a:stretch>
            <a:fillRect/>
          </a:stretch>
        </p:blipFill>
        <p:spPr>
          <a:xfrm>
            <a:off x="5597216" y="3009678"/>
            <a:ext cx="3214982" cy="2658139"/>
          </a:xfrm>
          <a:prstGeom prst="rect">
            <a:avLst/>
          </a:prstGeom>
        </p:spPr>
      </p:pic>
      <p:pic>
        <p:nvPicPr>
          <p:cNvPr id="11" name="Picture 10" descr="Text, background pattern&#10;&#10;Description automatically generated">
            <a:extLst>
              <a:ext uri="{FF2B5EF4-FFF2-40B4-BE49-F238E27FC236}">
                <a16:creationId xmlns:a16="http://schemas.microsoft.com/office/drawing/2014/main" id="{312E79F0-A250-8448-377D-EB75F6D5F455}"/>
              </a:ext>
            </a:extLst>
          </p:cNvPr>
          <p:cNvPicPr>
            <a:picLocks noChangeAspect="1"/>
          </p:cNvPicPr>
          <p:nvPr/>
        </p:nvPicPr>
        <p:blipFill>
          <a:blip r:embed="rId5"/>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2853031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E1B73B2F-C2C1-4EE4-9B2D-A53BD3F65F5E}"/>
              </a:ext>
            </a:extLst>
          </p:cNvPr>
          <p:cNvPicPr>
            <a:picLocks noChangeAspect="1"/>
          </p:cNvPicPr>
          <p:nvPr/>
        </p:nvPicPr>
        <p:blipFill>
          <a:blip r:embed="rId2"/>
          <a:stretch>
            <a:fillRect/>
          </a:stretch>
        </p:blipFill>
        <p:spPr>
          <a:xfrm>
            <a:off x="796664" y="5384581"/>
            <a:ext cx="3752850" cy="1253891"/>
          </a:xfrm>
          <a:prstGeom prst="rect">
            <a:avLst/>
          </a:prstGeom>
        </p:spPr>
      </p:pic>
      <p:sp>
        <p:nvSpPr>
          <p:cNvPr id="5" name="Title 1">
            <a:extLst>
              <a:ext uri="{FF2B5EF4-FFF2-40B4-BE49-F238E27FC236}">
                <a16:creationId xmlns:a16="http://schemas.microsoft.com/office/drawing/2014/main" id="{9B15A6D1-A0CE-1CCC-C472-D5D3B58E4EFA}"/>
              </a:ext>
            </a:extLst>
          </p:cNvPr>
          <p:cNvSpPr txBox="1">
            <a:spLocks/>
          </p:cNvSpPr>
          <p:nvPr/>
        </p:nvSpPr>
        <p:spPr>
          <a:xfrm>
            <a:off x="542068" y="345117"/>
            <a:ext cx="10945552" cy="313639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8000" kern="1200" cap="all" spc="120" baseline="0">
                <a:solidFill>
                  <a:schemeClr val="bg1"/>
                </a:solidFill>
                <a:latin typeface="Decotura ICG" panose="00000400000000000000" pitchFamily="2" charset="0"/>
                <a:ea typeface="+mj-ea"/>
                <a:cs typeface="+mj-cs"/>
              </a:defRPr>
            </a:lvl1pPr>
          </a:lstStyle>
          <a:p>
            <a:pPr algn="ctr"/>
            <a:r>
              <a:rPr lang="en-US" sz="4800"/>
              <a:t>How Digital Advertising is Reshaping the Recruitment Landscape</a:t>
            </a:r>
            <a:endParaRPr lang="en-US" sz="4800" dirty="0">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6551128C-78D2-85EE-854D-7A57B9B864CF}"/>
              </a:ext>
            </a:extLst>
          </p:cNvPr>
          <p:cNvSpPr txBox="1">
            <a:spLocks/>
          </p:cNvSpPr>
          <p:nvPr/>
        </p:nvSpPr>
        <p:spPr>
          <a:xfrm>
            <a:off x="1409528" y="4226201"/>
            <a:ext cx="10268712" cy="1545336"/>
          </a:xfrm>
          <a:prstGeom prst="rect">
            <a:avLst/>
          </a:prstGeom>
        </p:spPr>
        <p:txBody>
          <a:bodyPr vert="horz" lIns="91440" tIns="45720" rIns="91440" bIns="45720" rtlCol="0">
            <a:norm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3600" kern="1200" spc="50" baseline="0">
                <a:solidFill>
                  <a:schemeClr val="tx1"/>
                </a:solidFill>
                <a:latin typeface="Decotura ICG" panose="00000400000000000000" pitchFamily="2" charset="0"/>
                <a:ea typeface="+mn-ea"/>
                <a:cs typeface="+mn-cs"/>
              </a:defRPr>
            </a:lvl1pPr>
            <a:lvl2pPr marL="457200" indent="0" algn="l" defTabSz="914400" rtl="0" eaLnBrk="1" latinLnBrk="0" hangingPunct="1">
              <a:lnSpc>
                <a:spcPct val="101000"/>
              </a:lnSpc>
              <a:spcBef>
                <a:spcPts val="400"/>
              </a:spcBef>
              <a:spcAft>
                <a:spcPts val="400"/>
              </a:spcAft>
              <a:buClrTx/>
              <a:buFont typeface="Wingdings" panose="05000000000000000000" pitchFamily="2" charset="2"/>
              <a:buNone/>
              <a:defRPr sz="2000" kern="1200" spc="50" baseline="0">
                <a:solidFill>
                  <a:schemeClr val="tx1">
                    <a:tint val="75000"/>
                  </a:schemeClr>
                </a:solidFill>
                <a:latin typeface="Decotura ICG" panose="00000400000000000000" pitchFamily="2" charset="0"/>
                <a:ea typeface="+mn-ea"/>
                <a:cs typeface="+mn-cs"/>
              </a:defRPr>
            </a:lvl2pPr>
            <a:lvl3pPr marL="91440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tint val="75000"/>
                  </a:schemeClr>
                </a:solidFill>
                <a:latin typeface="Decotura ICG" panose="00000400000000000000" pitchFamily="2" charset="0"/>
                <a:ea typeface="+mn-ea"/>
                <a:cs typeface="+mn-cs"/>
              </a:defRPr>
            </a:lvl3pPr>
            <a:lvl4pPr marL="1371600" indent="0" algn="l" defTabSz="914400" rtl="0" eaLnBrk="1" latinLnBrk="0" hangingPunct="1">
              <a:lnSpc>
                <a:spcPct val="101000"/>
              </a:lnSpc>
              <a:spcBef>
                <a:spcPts val="400"/>
              </a:spcBef>
              <a:spcAft>
                <a:spcPts val="400"/>
              </a:spcAft>
              <a:buClrTx/>
              <a:buFont typeface="Wingdings" panose="05000000000000000000" pitchFamily="2" charset="2"/>
              <a:buNone/>
              <a:defRPr sz="1600" kern="1200" spc="50" baseline="0">
                <a:solidFill>
                  <a:schemeClr val="tx1">
                    <a:tint val="75000"/>
                  </a:schemeClr>
                </a:solidFill>
                <a:latin typeface="Decotura ICG" panose="00000400000000000000" pitchFamily="2" charset="0"/>
                <a:ea typeface="+mn-ea"/>
                <a:cs typeface="+mn-cs"/>
              </a:defRPr>
            </a:lvl4pPr>
            <a:lvl5pPr marL="1828800" indent="0" algn="l" defTabSz="914400" rtl="0" eaLnBrk="1" latinLnBrk="0" hangingPunct="1">
              <a:lnSpc>
                <a:spcPct val="101000"/>
              </a:lnSpc>
              <a:spcBef>
                <a:spcPts val="400"/>
              </a:spcBef>
              <a:spcAft>
                <a:spcPts val="400"/>
              </a:spcAft>
              <a:buFont typeface="Arial" panose="020B0604020202020204" pitchFamily="34" charset="0"/>
              <a:buNone/>
              <a:defRPr sz="1600" b="1" kern="1200" spc="50" baseline="0">
                <a:solidFill>
                  <a:schemeClr val="tx1">
                    <a:tint val="75000"/>
                  </a:schemeClr>
                </a:solidFill>
                <a:latin typeface="Decotura ICG" panose="000004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r>
              <a:rPr lang="en-US" sz="4800" b="1" dirty="0">
                <a:latin typeface="Arial" panose="020B0604020202020204" pitchFamily="34" charset="0"/>
                <a:cs typeface="Arial" panose="020B0604020202020204" pitchFamily="34" charset="0"/>
              </a:rPr>
              <a:t>Lynn Maurer</a:t>
            </a:r>
          </a:p>
          <a:p>
            <a:pPr algn="r">
              <a:lnSpc>
                <a:spcPct val="100000"/>
              </a:lnSpc>
            </a:pPr>
            <a:r>
              <a:rPr lang="en-US" sz="2000" dirty="0"/>
              <a:t>Director of Digital Strategy &amp; Technology</a:t>
            </a:r>
          </a:p>
        </p:txBody>
      </p:sp>
      <p:pic>
        <p:nvPicPr>
          <p:cNvPr id="7" name="Picture 6" descr="Text, background pattern&#10;&#10;Description automatically generated">
            <a:extLst>
              <a:ext uri="{FF2B5EF4-FFF2-40B4-BE49-F238E27FC236}">
                <a16:creationId xmlns:a16="http://schemas.microsoft.com/office/drawing/2014/main" id="{16885AA9-1674-13B0-9BC6-8D51466E2636}"/>
              </a:ext>
            </a:extLst>
          </p:cNvPr>
          <p:cNvPicPr>
            <a:picLocks noChangeAspect="1"/>
          </p:cNvPicPr>
          <p:nvPr/>
        </p:nvPicPr>
        <p:blipFill>
          <a:blip r:embed="rId3"/>
          <a:stretch>
            <a:fillRect/>
          </a:stretch>
        </p:blipFill>
        <p:spPr>
          <a:xfrm>
            <a:off x="7832104" y="5771537"/>
            <a:ext cx="3846136" cy="842054"/>
          </a:xfrm>
          <a:prstGeom prst="rect">
            <a:avLst/>
          </a:prstGeom>
        </p:spPr>
      </p:pic>
    </p:spTree>
    <p:extLst>
      <p:ext uri="{BB962C8B-B14F-4D97-AF65-F5344CB8AC3E}">
        <p14:creationId xmlns:p14="http://schemas.microsoft.com/office/powerpoint/2010/main" val="1176871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C66691C-FA71-9754-C025-B32D1024F2D1}"/>
              </a:ext>
            </a:extLst>
          </p:cNvPr>
          <p:cNvSpPr>
            <a:spLocks noGrp="1"/>
          </p:cNvSpPr>
          <p:nvPr>
            <p:ph type="title"/>
          </p:nvPr>
        </p:nvSpPr>
        <p:spPr>
          <a:xfrm>
            <a:off x="960120" y="609808"/>
            <a:ext cx="10268712" cy="1700784"/>
          </a:xfrm>
        </p:spPr>
        <p:txBody>
          <a:bodyPr/>
          <a:lstStyle/>
          <a:p>
            <a:r>
              <a:rPr lang="en-US"/>
              <a:t>DISPLAY AD EXAMPLE</a:t>
            </a:r>
            <a:endParaRPr lang="en-US">
              <a:latin typeface="Arial" panose="020B0604020202020204" pitchFamily="34" charset="0"/>
              <a:cs typeface="Arial" panose="020B0604020202020204" pitchFamily="34" charset="0"/>
            </a:endParaRPr>
          </a:p>
        </p:txBody>
      </p:sp>
      <p:pic>
        <p:nvPicPr>
          <p:cNvPr id="9" name="Picture 8" descr="Graphical user interface, text&#10;&#10;Description automatically generated">
            <a:extLst>
              <a:ext uri="{FF2B5EF4-FFF2-40B4-BE49-F238E27FC236}">
                <a16:creationId xmlns:a16="http://schemas.microsoft.com/office/drawing/2014/main" id="{D50984CE-578B-29DA-049F-C7911C245734}"/>
              </a:ext>
            </a:extLst>
          </p:cNvPr>
          <p:cNvPicPr>
            <a:picLocks noChangeAspect="1"/>
          </p:cNvPicPr>
          <p:nvPr/>
        </p:nvPicPr>
        <p:blipFill>
          <a:blip r:embed="rId2"/>
          <a:stretch>
            <a:fillRect/>
          </a:stretch>
        </p:blipFill>
        <p:spPr>
          <a:xfrm>
            <a:off x="2498379" y="3009678"/>
            <a:ext cx="2980338" cy="2658139"/>
          </a:xfrm>
          <a:prstGeom prst="rect">
            <a:avLst/>
          </a:prstGeom>
        </p:spPr>
      </p:pic>
      <p:pic>
        <p:nvPicPr>
          <p:cNvPr id="10" name="Picture 9" descr="Graphical user interface, text&#10;&#10;Description automatically generated">
            <a:extLst>
              <a:ext uri="{FF2B5EF4-FFF2-40B4-BE49-F238E27FC236}">
                <a16:creationId xmlns:a16="http://schemas.microsoft.com/office/drawing/2014/main" id="{2829ECAA-E8CD-6433-AB1F-0C7054BB93FE}"/>
              </a:ext>
            </a:extLst>
          </p:cNvPr>
          <p:cNvPicPr>
            <a:picLocks noChangeAspect="1"/>
          </p:cNvPicPr>
          <p:nvPr/>
        </p:nvPicPr>
        <p:blipFill>
          <a:blip r:embed="rId3"/>
          <a:stretch>
            <a:fillRect/>
          </a:stretch>
        </p:blipFill>
        <p:spPr>
          <a:xfrm>
            <a:off x="5597216" y="3009678"/>
            <a:ext cx="3214982" cy="2658139"/>
          </a:xfrm>
          <a:prstGeom prst="rect">
            <a:avLst/>
          </a:prstGeom>
        </p:spPr>
      </p:pic>
      <p:pic>
        <p:nvPicPr>
          <p:cNvPr id="11" name="Picture 10" descr="Text, background pattern&#10;&#10;Description automatically generated">
            <a:extLst>
              <a:ext uri="{FF2B5EF4-FFF2-40B4-BE49-F238E27FC236}">
                <a16:creationId xmlns:a16="http://schemas.microsoft.com/office/drawing/2014/main" id="{80B10EA3-75D3-BA0E-93CE-8FA5997AF13C}"/>
              </a:ext>
            </a:extLst>
          </p:cNvPr>
          <p:cNvPicPr>
            <a:picLocks noChangeAspect="1"/>
          </p:cNvPicPr>
          <p:nvPr/>
        </p:nvPicPr>
        <p:blipFill>
          <a:blip r:embed="rId4"/>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476373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48969A1-F0DF-72BC-0D18-123536A1A96D}"/>
              </a:ext>
            </a:extLst>
          </p:cNvPr>
          <p:cNvSpPr>
            <a:spLocks noGrp="1"/>
          </p:cNvSpPr>
          <p:nvPr>
            <p:ph type="title"/>
          </p:nvPr>
        </p:nvSpPr>
        <p:spPr>
          <a:xfrm>
            <a:off x="961644" y="548335"/>
            <a:ext cx="10268712" cy="1700784"/>
          </a:xfrm>
        </p:spPr>
        <p:txBody>
          <a:bodyPr>
            <a:normAutofit/>
          </a:bodyPr>
          <a:lstStyle/>
          <a:p>
            <a:r>
              <a:rPr lang="en-US" sz="4400"/>
              <a:t>Display placement</a:t>
            </a:r>
            <a:endParaRPr lang="en-US" sz="4400">
              <a:latin typeface="Arial" panose="020B0604020202020204" pitchFamily="34" charset="0"/>
              <a:cs typeface="Arial" panose="020B0604020202020204" pitchFamily="34" charset="0"/>
            </a:endParaRPr>
          </a:p>
        </p:txBody>
      </p:sp>
      <p:pic>
        <p:nvPicPr>
          <p:cNvPr id="8" name="Picture 2" descr="NNAHRA Logo tm">
            <a:extLst>
              <a:ext uri="{FF2B5EF4-FFF2-40B4-BE49-F238E27FC236}">
                <a16:creationId xmlns:a16="http://schemas.microsoft.com/office/drawing/2014/main" id="{2DF74614-E821-A786-0E8B-AE0BE76EC0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0923"/>
            <a:ext cx="1084136" cy="108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Is website advertising for 3000 taxis a better idea than TV advertising? -  MyHoardings">
            <a:extLst>
              <a:ext uri="{FF2B5EF4-FFF2-40B4-BE49-F238E27FC236}">
                <a16:creationId xmlns:a16="http://schemas.microsoft.com/office/drawing/2014/main" id="{0144DA8B-C403-4640-DB9A-03FB78B13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20" y="2977587"/>
            <a:ext cx="7933314" cy="30289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ext, background pattern&#10;&#10;Description automatically generated">
            <a:extLst>
              <a:ext uri="{FF2B5EF4-FFF2-40B4-BE49-F238E27FC236}">
                <a16:creationId xmlns:a16="http://schemas.microsoft.com/office/drawing/2014/main" id="{BC8DB8E5-021A-96A2-C969-E8D769151FF4}"/>
              </a:ext>
            </a:extLst>
          </p:cNvPr>
          <p:cNvPicPr>
            <a:picLocks noChangeAspect="1"/>
          </p:cNvPicPr>
          <p:nvPr/>
        </p:nvPicPr>
        <p:blipFill>
          <a:blip r:embed="rId4"/>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3894810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4A6948B-C719-DEAC-9E7F-7CA66D282A78}"/>
              </a:ext>
            </a:extLst>
          </p:cNvPr>
          <p:cNvSpPr>
            <a:spLocks noGrp="1"/>
          </p:cNvSpPr>
          <p:nvPr>
            <p:ph type="title"/>
          </p:nvPr>
        </p:nvSpPr>
        <p:spPr>
          <a:xfrm>
            <a:off x="961644" y="463811"/>
            <a:ext cx="10268712" cy="1700784"/>
          </a:xfrm>
        </p:spPr>
        <p:txBody>
          <a:bodyPr/>
          <a:lstStyle/>
          <a:p>
            <a:r>
              <a:rPr lang="en-US"/>
              <a:t>Location targeting</a:t>
            </a:r>
            <a:endParaRPr lang="en-US">
              <a:latin typeface="Arial" panose="020B0604020202020204" pitchFamily="34" charset="0"/>
              <a:cs typeface="Arial" panose="020B0604020202020204" pitchFamily="34" charset="0"/>
            </a:endParaRPr>
          </a:p>
        </p:txBody>
      </p:sp>
      <p:pic>
        <p:nvPicPr>
          <p:cNvPr id="9" name="Picture 2" descr="Employers are looking to fill 250 positions at job fair for San Gorgonio  Pass area residents – Press Enterprise">
            <a:extLst>
              <a:ext uri="{FF2B5EF4-FFF2-40B4-BE49-F238E27FC236}">
                <a16:creationId xmlns:a16="http://schemas.microsoft.com/office/drawing/2014/main" id="{FF7EE7F0-6FFC-8ADF-ECC6-4B72331F3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758" y="2035058"/>
            <a:ext cx="6094483" cy="40636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ext, background pattern&#10;&#10;Description automatically generated">
            <a:extLst>
              <a:ext uri="{FF2B5EF4-FFF2-40B4-BE49-F238E27FC236}">
                <a16:creationId xmlns:a16="http://schemas.microsoft.com/office/drawing/2014/main" id="{A112D19A-3F88-418D-8BD7-E6980053F8AD}"/>
              </a:ext>
            </a:extLst>
          </p:cNvPr>
          <p:cNvPicPr>
            <a:picLocks noChangeAspect="1"/>
          </p:cNvPicPr>
          <p:nvPr/>
        </p:nvPicPr>
        <p:blipFill>
          <a:blip r:embed="rId4"/>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1519687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4419D9E-FD41-691D-F4B9-670FEE89F11B}"/>
              </a:ext>
            </a:extLst>
          </p:cNvPr>
          <p:cNvSpPr>
            <a:spLocks noGrp="1"/>
          </p:cNvSpPr>
          <p:nvPr>
            <p:ph type="title"/>
          </p:nvPr>
        </p:nvSpPr>
        <p:spPr>
          <a:xfrm>
            <a:off x="961644" y="540651"/>
            <a:ext cx="10268712" cy="1700784"/>
          </a:xfrm>
        </p:spPr>
        <p:txBody>
          <a:bodyPr/>
          <a:lstStyle/>
          <a:p>
            <a:r>
              <a:rPr lang="en-US">
                <a:latin typeface="Arial"/>
                <a:cs typeface="Arial"/>
              </a:rPr>
              <a:t>Location targeting:</a:t>
            </a:r>
            <a:br>
              <a:rPr lang="en-US"/>
            </a:br>
            <a:r>
              <a:rPr lang="en-US">
                <a:latin typeface="Arial"/>
                <a:cs typeface="Arial"/>
              </a:rPr>
              <a:t>How does it work?</a:t>
            </a:r>
          </a:p>
        </p:txBody>
      </p:sp>
      <p:sp>
        <p:nvSpPr>
          <p:cNvPr id="9" name="TextBox 8">
            <a:extLst>
              <a:ext uri="{FF2B5EF4-FFF2-40B4-BE49-F238E27FC236}">
                <a16:creationId xmlns:a16="http://schemas.microsoft.com/office/drawing/2014/main" id="{C9F85221-6B7E-3BB9-9A33-47BAAC541FA3}"/>
              </a:ext>
            </a:extLst>
          </p:cNvPr>
          <p:cNvSpPr txBox="1"/>
          <p:nvPr/>
        </p:nvSpPr>
        <p:spPr>
          <a:xfrm>
            <a:off x="1084136" y="2717800"/>
            <a:ext cx="10268713" cy="341632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t>We build an invisible fence around a specific location, or multiple locations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We decide what dates we want to pull mobile devices from – was it a one-day job fair?  Or devices that are going to a specific school?</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We gather the devices and build our audience from those devices which can then be served ads to their phone across multiple platforms!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Their device gives us lots of information as well – think demographics, psychographics, household information</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Let’s see that info!</a:t>
            </a:r>
          </a:p>
        </p:txBody>
      </p:sp>
      <p:pic>
        <p:nvPicPr>
          <p:cNvPr id="10" name="Picture 9" descr="Text, background pattern&#10;&#10;Description automatically generated">
            <a:extLst>
              <a:ext uri="{FF2B5EF4-FFF2-40B4-BE49-F238E27FC236}">
                <a16:creationId xmlns:a16="http://schemas.microsoft.com/office/drawing/2014/main" id="{B4C5AAE2-1CCB-DB44-9DFA-739D1907C701}"/>
              </a:ext>
            </a:extLst>
          </p:cNvPr>
          <p:cNvPicPr>
            <a:picLocks noChangeAspect="1"/>
          </p:cNvPicPr>
          <p:nvPr/>
        </p:nvPicPr>
        <p:blipFill>
          <a:blip r:embed="rId3"/>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1289107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EE6B08D-2E8D-F089-D6AE-803A8F8FEA61}"/>
              </a:ext>
            </a:extLst>
          </p:cNvPr>
          <p:cNvSpPr>
            <a:spLocks noGrp="1"/>
          </p:cNvSpPr>
          <p:nvPr>
            <p:ph type="title"/>
          </p:nvPr>
        </p:nvSpPr>
        <p:spPr>
          <a:xfrm>
            <a:off x="584200" y="317814"/>
            <a:ext cx="10644632" cy="1700784"/>
          </a:xfrm>
        </p:spPr>
        <p:txBody>
          <a:bodyPr>
            <a:normAutofit/>
          </a:bodyPr>
          <a:lstStyle/>
          <a:p>
            <a:r>
              <a:rPr lang="en-US" sz="3600"/>
              <a:t>Polygonal targeting and attribution</a:t>
            </a:r>
            <a:endParaRPr lang="en-US" sz="3600">
              <a:latin typeface="Arial" panose="020B0604020202020204" pitchFamily="34" charset="0"/>
              <a:cs typeface="Arial" panose="020B0604020202020204" pitchFamily="34" charset="0"/>
            </a:endParaRPr>
          </a:p>
        </p:txBody>
      </p:sp>
      <p:pic>
        <p:nvPicPr>
          <p:cNvPr id="9" name="Picture 8" descr="Graphical user interface, application&#10;&#10;Description automatically generated">
            <a:extLst>
              <a:ext uri="{FF2B5EF4-FFF2-40B4-BE49-F238E27FC236}">
                <a16:creationId xmlns:a16="http://schemas.microsoft.com/office/drawing/2014/main" id="{C337F089-622B-CF74-6E5C-53D9D5239FEE}"/>
              </a:ext>
            </a:extLst>
          </p:cNvPr>
          <p:cNvPicPr>
            <a:picLocks noChangeAspect="1"/>
          </p:cNvPicPr>
          <p:nvPr/>
        </p:nvPicPr>
        <p:blipFill rotWithShape="1">
          <a:blip r:embed="rId2"/>
          <a:srcRect t="17592" r="1043" b="12222"/>
          <a:stretch/>
        </p:blipFill>
        <p:spPr>
          <a:xfrm>
            <a:off x="1460500" y="1874960"/>
            <a:ext cx="9271000" cy="4109601"/>
          </a:xfrm>
          <a:prstGeom prst="rect">
            <a:avLst/>
          </a:prstGeom>
        </p:spPr>
      </p:pic>
      <p:pic>
        <p:nvPicPr>
          <p:cNvPr id="10" name="Picture 9" descr="Text, background pattern&#10;&#10;Description automatically generated">
            <a:extLst>
              <a:ext uri="{FF2B5EF4-FFF2-40B4-BE49-F238E27FC236}">
                <a16:creationId xmlns:a16="http://schemas.microsoft.com/office/drawing/2014/main" id="{A425E63A-F7B5-CD86-AFC8-7000F036A7BF}"/>
              </a:ext>
            </a:extLst>
          </p:cNvPr>
          <p:cNvPicPr>
            <a:picLocks noChangeAspect="1"/>
          </p:cNvPicPr>
          <p:nvPr/>
        </p:nvPicPr>
        <p:blipFill>
          <a:blip r:embed="rId3"/>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164831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013B64-42D6-B7B1-5E29-FBC503B9DE55}"/>
              </a:ext>
            </a:extLst>
          </p:cNvPr>
          <p:cNvSpPr>
            <a:spLocks noGrp="1"/>
          </p:cNvSpPr>
          <p:nvPr>
            <p:ph type="title"/>
          </p:nvPr>
        </p:nvSpPr>
        <p:spPr>
          <a:xfrm>
            <a:off x="584200" y="317814"/>
            <a:ext cx="10644632" cy="1700784"/>
          </a:xfrm>
        </p:spPr>
        <p:txBody>
          <a:bodyPr>
            <a:normAutofit/>
          </a:bodyPr>
          <a:lstStyle/>
          <a:p>
            <a:r>
              <a:rPr lang="en-US" sz="3600"/>
              <a:t>Polygonal targeting and attribution</a:t>
            </a:r>
            <a:endParaRPr lang="en-US" sz="3600">
              <a:latin typeface="Arial" panose="020B0604020202020204" pitchFamily="34" charset="0"/>
              <a:cs typeface="Arial" panose="020B0604020202020204" pitchFamily="34" charset="0"/>
            </a:endParaRPr>
          </a:p>
        </p:txBody>
      </p:sp>
      <p:pic>
        <p:nvPicPr>
          <p:cNvPr id="9" name="Picture 8" descr="Graphical user interface, application, table&#10;&#10;Description automatically generated">
            <a:extLst>
              <a:ext uri="{FF2B5EF4-FFF2-40B4-BE49-F238E27FC236}">
                <a16:creationId xmlns:a16="http://schemas.microsoft.com/office/drawing/2014/main" id="{C09F1CA1-56EA-277F-4868-D24D20CE94D9}"/>
              </a:ext>
            </a:extLst>
          </p:cNvPr>
          <p:cNvPicPr>
            <a:picLocks noChangeAspect="1"/>
          </p:cNvPicPr>
          <p:nvPr/>
        </p:nvPicPr>
        <p:blipFill rotWithShape="1">
          <a:blip r:embed="rId2"/>
          <a:srcRect t="32222" r="2990" b="10184"/>
          <a:stretch/>
        </p:blipFill>
        <p:spPr>
          <a:xfrm>
            <a:off x="773684" y="2018598"/>
            <a:ext cx="10644632" cy="3949700"/>
          </a:xfrm>
          <a:prstGeom prst="rect">
            <a:avLst/>
          </a:prstGeom>
        </p:spPr>
      </p:pic>
      <p:sp>
        <p:nvSpPr>
          <p:cNvPr id="10" name="Rectangle 9">
            <a:extLst>
              <a:ext uri="{FF2B5EF4-FFF2-40B4-BE49-F238E27FC236}">
                <a16:creationId xmlns:a16="http://schemas.microsoft.com/office/drawing/2014/main" id="{69DBC60B-EA60-545B-4B7A-F7AD5C526E4B}"/>
              </a:ext>
            </a:extLst>
          </p:cNvPr>
          <p:cNvSpPr/>
          <p:nvPr/>
        </p:nvSpPr>
        <p:spPr>
          <a:xfrm>
            <a:off x="927100" y="4953000"/>
            <a:ext cx="1333500" cy="203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1" name="Picture 10" descr="Text, background pattern&#10;&#10;Description automatically generated">
            <a:extLst>
              <a:ext uri="{FF2B5EF4-FFF2-40B4-BE49-F238E27FC236}">
                <a16:creationId xmlns:a16="http://schemas.microsoft.com/office/drawing/2014/main" id="{F3B1BD6A-E7B8-25CC-C4F0-C01CDEC8D384}"/>
              </a:ext>
            </a:extLst>
          </p:cNvPr>
          <p:cNvPicPr>
            <a:picLocks noChangeAspect="1"/>
          </p:cNvPicPr>
          <p:nvPr/>
        </p:nvPicPr>
        <p:blipFill>
          <a:blip r:embed="rId3"/>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2139783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1E77F8A-5A47-9613-E591-F654B46C19C8}"/>
              </a:ext>
            </a:extLst>
          </p:cNvPr>
          <p:cNvSpPr>
            <a:spLocks noGrp="1"/>
          </p:cNvSpPr>
          <p:nvPr>
            <p:ph type="title"/>
          </p:nvPr>
        </p:nvSpPr>
        <p:spPr>
          <a:xfrm>
            <a:off x="584200" y="317814"/>
            <a:ext cx="10644632" cy="1700784"/>
          </a:xfrm>
        </p:spPr>
        <p:txBody>
          <a:bodyPr>
            <a:normAutofit/>
          </a:bodyPr>
          <a:lstStyle/>
          <a:p>
            <a:r>
              <a:rPr lang="en-US" sz="3600"/>
              <a:t>Polygonal targeting and attribution</a:t>
            </a:r>
            <a:endParaRPr lang="en-US" sz="3600">
              <a:latin typeface="Arial" panose="020B0604020202020204" pitchFamily="34" charset="0"/>
              <a:cs typeface="Arial" panose="020B0604020202020204" pitchFamily="34" charset="0"/>
            </a:endParaRPr>
          </a:p>
        </p:txBody>
      </p:sp>
      <p:pic>
        <p:nvPicPr>
          <p:cNvPr id="9" name="Picture 8" descr="Graphical user interface&#10;&#10;Description automatically generated">
            <a:extLst>
              <a:ext uri="{FF2B5EF4-FFF2-40B4-BE49-F238E27FC236}">
                <a16:creationId xmlns:a16="http://schemas.microsoft.com/office/drawing/2014/main" id="{5D66B4A8-AB56-0E48-6B7F-6D300C487FE7}"/>
              </a:ext>
            </a:extLst>
          </p:cNvPr>
          <p:cNvPicPr>
            <a:picLocks noChangeAspect="1"/>
          </p:cNvPicPr>
          <p:nvPr/>
        </p:nvPicPr>
        <p:blipFill rotWithShape="1">
          <a:blip r:embed="rId2"/>
          <a:srcRect t="31296" r="347" b="10000"/>
          <a:stretch/>
        </p:blipFill>
        <p:spPr>
          <a:xfrm>
            <a:off x="800100" y="1916811"/>
            <a:ext cx="10934700" cy="4025900"/>
          </a:xfrm>
          <a:prstGeom prst="rect">
            <a:avLst/>
          </a:prstGeom>
        </p:spPr>
      </p:pic>
      <p:pic>
        <p:nvPicPr>
          <p:cNvPr id="10" name="Picture 9" descr="Text, background pattern&#10;&#10;Description automatically generated">
            <a:extLst>
              <a:ext uri="{FF2B5EF4-FFF2-40B4-BE49-F238E27FC236}">
                <a16:creationId xmlns:a16="http://schemas.microsoft.com/office/drawing/2014/main" id="{DBA70D3E-252F-E69E-E86F-83C732A25933}"/>
              </a:ext>
            </a:extLst>
          </p:cNvPr>
          <p:cNvPicPr>
            <a:picLocks noChangeAspect="1"/>
          </p:cNvPicPr>
          <p:nvPr/>
        </p:nvPicPr>
        <p:blipFill>
          <a:blip r:embed="rId3"/>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13874727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3B95C98-B980-F5C9-5E2B-E88D5731CBC3}"/>
              </a:ext>
            </a:extLst>
          </p:cNvPr>
          <p:cNvSpPr>
            <a:spLocks noGrp="1"/>
          </p:cNvSpPr>
          <p:nvPr>
            <p:ph type="title"/>
          </p:nvPr>
        </p:nvSpPr>
        <p:spPr>
          <a:xfrm>
            <a:off x="960120" y="404436"/>
            <a:ext cx="10268712" cy="1700784"/>
          </a:xfrm>
        </p:spPr>
        <p:txBody>
          <a:bodyPr>
            <a:normAutofit fontScale="90000"/>
          </a:bodyPr>
          <a:lstStyle/>
          <a:p>
            <a:r>
              <a:rPr lang="en-US" sz="4800"/>
              <a:t>Case study – </a:t>
            </a:r>
            <a:br>
              <a:rPr lang="en-US" sz="4800"/>
            </a:br>
            <a:r>
              <a:rPr lang="en-US" sz="4800"/>
              <a:t>valley view casino and hotel</a:t>
            </a:r>
            <a:endParaRPr lang="en-US" sz="48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25D41E6-79B3-E287-0CE0-BD70E159BA90}"/>
              </a:ext>
            </a:extLst>
          </p:cNvPr>
          <p:cNvSpPr txBox="1"/>
          <p:nvPr/>
        </p:nvSpPr>
        <p:spPr>
          <a:xfrm>
            <a:off x="1524610" y="2879229"/>
            <a:ext cx="9142779" cy="2585323"/>
          </a:xfrm>
          <a:prstGeom prst="rect">
            <a:avLst/>
          </a:prstGeom>
          <a:noFill/>
        </p:spPr>
        <p:txBody>
          <a:bodyPr wrap="square" rtlCol="0">
            <a:spAutoFit/>
          </a:bodyPr>
          <a:lstStyle/>
          <a:p>
            <a:r>
              <a:rPr lang="en-US" dirty="0"/>
              <a:t>Valley View Casino and Hotel needed to drive more applications for all position types including:</a:t>
            </a:r>
          </a:p>
          <a:p>
            <a:r>
              <a:rPr lang="en-US" dirty="0"/>
              <a:t>	Kitchen</a:t>
            </a:r>
          </a:p>
          <a:p>
            <a:r>
              <a:rPr lang="en-US" dirty="0"/>
              <a:t>	Janitorial</a:t>
            </a:r>
          </a:p>
          <a:p>
            <a:r>
              <a:rPr lang="en-US" dirty="0"/>
              <a:t>	Dealers</a:t>
            </a:r>
          </a:p>
          <a:p>
            <a:r>
              <a:rPr lang="en-US" dirty="0"/>
              <a:t>	Restaurant Staff</a:t>
            </a:r>
          </a:p>
          <a:p>
            <a:endParaRPr lang="en-US" dirty="0"/>
          </a:p>
          <a:p>
            <a:r>
              <a:rPr lang="en-US" dirty="0"/>
              <a:t>VVCH was open to different options to reach their prospects, including running Spanish language advertising</a:t>
            </a:r>
          </a:p>
        </p:txBody>
      </p:sp>
      <p:pic>
        <p:nvPicPr>
          <p:cNvPr id="10" name="Picture 9" descr="Text, background pattern&#10;&#10;Description automatically generated">
            <a:extLst>
              <a:ext uri="{FF2B5EF4-FFF2-40B4-BE49-F238E27FC236}">
                <a16:creationId xmlns:a16="http://schemas.microsoft.com/office/drawing/2014/main" id="{1334E330-9CE5-A248-033E-47D77109B4A9}"/>
              </a:ext>
            </a:extLst>
          </p:cNvPr>
          <p:cNvPicPr>
            <a:picLocks noChangeAspect="1"/>
          </p:cNvPicPr>
          <p:nvPr/>
        </p:nvPicPr>
        <p:blipFill>
          <a:blip r:embed="rId3"/>
          <a:stretch>
            <a:fillRect/>
          </a:stretch>
        </p:blipFill>
        <p:spPr>
          <a:xfrm>
            <a:off x="10936331" y="6238562"/>
            <a:ext cx="917359" cy="200842"/>
          </a:xfrm>
          <a:prstGeom prst="rect">
            <a:avLst/>
          </a:prstGeom>
        </p:spPr>
      </p:pic>
    </p:spTree>
    <p:extLst>
      <p:ext uri="{BB962C8B-B14F-4D97-AF65-F5344CB8AC3E}">
        <p14:creationId xmlns:p14="http://schemas.microsoft.com/office/powerpoint/2010/main" val="1875196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23F4DE-6A64-9CD8-AA2A-0DA2911E4358}"/>
              </a:ext>
            </a:extLst>
          </p:cNvPr>
          <p:cNvSpPr>
            <a:spLocks noGrp="1"/>
          </p:cNvSpPr>
          <p:nvPr>
            <p:ph type="title"/>
          </p:nvPr>
        </p:nvSpPr>
        <p:spPr>
          <a:xfrm>
            <a:off x="961644" y="548335"/>
            <a:ext cx="10268712" cy="1700784"/>
          </a:xfrm>
        </p:spPr>
        <p:txBody>
          <a:bodyPr/>
          <a:lstStyle/>
          <a:p>
            <a:r>
              <a:rPr lang="en-US"/>
              <a:t>VVCH Strategy</a:t>
            </a:r>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11B8B4C-DEF9-EF2A-D01C-56EBC87CB801}"/>
              </a:ext>
            </a:extLst>
          </p:cNvPr>
          <p:cNvSpPr txBox="1"/>
          <p:nvPr/>
        </p:nvSpPr>
        <p:spPr>
          <a:xfrm>
            <a:off x="542068" y="3039221"/>
            <a:ext cx="5263947" cy="313932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t>Target specific job titles, keywords, those looking for employment</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Target Spanish-language users that are looking for employment</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Utilize paid Facebook options for placement to specific targets and job titles</a:t>
            </a:r>
          </a:p>
          <a:p>
            <a:endParaRPr lang="en-US"/>
          </a:p>
          <a:p>
            <a:endParaRPr lang="en-US"/>
          </a:p>
          <a:p>
            <a:endParaRPr lang="en-US"/>
          </a:p>
        </p:txBody>
      </p:sp>
      <p:pic>
        <p:nvPicPr>
          <p:cNvPr id="10" name="Picture 9" descr="A close-up of a hand holding a stethoscope&#10;&#10;Description automatically generated with medium confidence">
            <a:extLst>
              <a:ext uri="{FF2B5EF4-FFF2-40B4-BE49-F238E27FC236}">
                <a16:creationId xmlns:a16="http://schemas.microsoft.com/office/drawing/2014/main" id="{E6856C52-2760-C374-B519-76805DA3205C}"/>
              </a:ext>
            </a:extLst>
          </p:cNvPr>
          <p:cNvPicPr>
            <a:picLocks noChangeAspect="1"/>
          </p:cNvPicPr>
          <p:nvPr/>
        </p:nvPicPr>
        <p:blipFill>
          <a:blip r:embed="rId2"/>
          <a:stretch>
            <a:fillRect/>
          </a:stretch>
        </p:blipFill>
        <p:spPr>
          <a:xfrm>
            <a:off x="6096000" y="2858451"/>
            <a:ext cx="4669650" cy="3113100"/>
          </a:xfrm>
          <a:prstGeom prst="rect">
            <a:avLst/>
          </a:prstGeom>
        </p:spPr>
      </p:pic>
      <p:pic>
        <p:nvPicPr>
          <p:cNvPr id="11" name="Picture 10" descr="Text, background pattern&#10;&#10;Description automatically generated">
            <a:extLst>
              <a:ext uri="{FF2B5EF4-FFF2-40B4-BE49-F238E27FC236}">
                <a16:creationId xmlns:a16="http://schemas.microsoft.com/office/drawing/2014/main" id="{A9437F87-3A15-20FA-39D1-F23E00FAA7A2}"/>
              </a:ext>
            </a:extLst>
          </p:cNvPr>
          <p:cNvPicPr>
            <a:picLocks noChangeAspect="1"/>
          </p:cNvPicPr>
          <p:nvPr/>
        </p:nvPicPr>
        <p:blipFill>
          <a:blip r:embed="rId3"/>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1480847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Hired Stamp&quot; Images – Browse 33 Stock Photos, Vectors, and Video | Adobe  Stock">
            <a:extLst>
              <a:ext uri="{FF2B5EF4-FFF2-40B4-BE49-F238E27FC236}">
                <a16:creationId xmlns:a16="http://schemas.microsoft.com/office/drawing/2014/main" id="{6C319600-6869-A7EE-5C4E-DF078CCBD3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942"/>
          <a:stretch/>
        </p:blipFill>
        <p:spPr bwMode="auto">
          <a:xfrm>
            <a:off x="6212018" y="2503117"/>
            <a:ext cx="5418009" cy="369167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F3F0CBD-2C9B-7977-9FD1-B06E7C1A05C9}"/>
              </a:ext>
            </a:extLst>
          </p:cNvPr>
          <p:cNvSpPr txBox="1"/>
          <p:nvPr/>
        </p:nvSpPr>
        <p:spPr>
          <a:xfrm>
            <a:off x="961644" y="2617417"/>
            <a:ext cx="5764833" cy="4862870"/>
          </a:xfrm>
          <a:prstGeom prst="rect">
            <a:avLst/>
          </a:prstGeom>
          <a:noFill/>
        </p:spPr>
        <p:txBody>
          <a:bodyPr wrap="square" lIns="91440" tIns="45720" rIns="91440" bIns="45720" rtlCol="0" anchor="t">
            <a:spAutoFit/>
          </a:bodyPr>
          <a:lstStyle/>
          <a:p>
            <a:r>
              <a:rPr lang="en-US" sz="2000" dirty="0">
                <a:latin typeface="Franklin Gothic Medium"/>
              </a:rPr>
              <a:t>Campaign-Specific Results</a:t>
            </a:r>
          </a:p>
          <a:p>
            <a:endParaRPr lang="en-US" sz="2000" dirty="0">
              <a:latin typeface="Century Gothic" panose="020B0502020202020204" pitchFamily="34" charset="0"/>
            </a:endParaRPr>
          </a:p>
          <a:p>
            <a:pPr marL="285750" indent="-285750">
              <a:buFont typeface="Arial" panose="020B0604020202020204" pitchFamily="34" charset="0"/>
              <a:buChar char="•"/>
            </a:pPr>
            <a:r>
              <a:rPr lang="en-US" dirty="0"/>
              <a:t>Double industry standard click-thru rates</a:t>
            </a:r>
          </a:p>
          <a:p>
            <a:pPr marL="285750" indent="-285750">
              <a:buFont typeface="Arial" panose="020B0604020202020204" pitchFamily="34" charset="0"/>
              <a:buChar char="•"/>
            </a:pPr>
            <a:r>
              <a:rPr lang="en-US" dirty="0"/>
              <a:t>Three times industry standard on social ads</a:t>
            </a:r>
          </a:p>
          <a:p>
            <a:pPr marL="285750" indent="-285750">
              <a:buFont typeface="Arial" panose="020B0604020202020204" pitchFamily="34" charset="0"/>
              <a:buChar char="•"/>
            </a:pPr>
            <a:r>
              <a:rPr lang="en-US" dirty="0"/>
              <a:t>High engagement on social including shares, comments and clicks</a:t>
            </a:r>
          </a:p>
          <a:p>
            <a:pPr marL="285750" indent="-285750">
              <a:buFont typeface="Arial" panose="020B0604020202020204" pitchFamily="34" charset="0"/>
              <a:buChar char="•"/>
            </a:pPr>
            <a:endParaRPr lang="en-US" dirty="0"/>
          </a:p>
          <a:p>
            <a:r>
              <a:rPr lang="en-US" dirty="0"/>
              <a:t>Our client saw an increase of 50% Spanish applicants and close to 50% for English applicants!</a:t>
            </a:r>
          </a:p>
          <a:p>
            <a:endParaRPr lang="en-US" dirty="0"/>
          </a:p>
          <a:p>
            <a:r>
              <a:rPr lang="en-US" dirty="0"/>
              <a:t>While other companies were struggling to find workers, VVCH was receiving consistent applications for all levels of jobs.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dirty="0"/>
              <a:t>	</a:t>
            </a:r>
          </a:p>
        </p:txBody>
      </p:sp>
      <p:sp>
        <p:nvSpPr>
          <p:cNvPr id="9" name="Title 1">
            <a:extLst>
              <a:ext uri="{FF2B5EF4-FFF2-40B4-BE49-F238E27FC236}">
                <a16:creationId xmlns:a16="http://schemas.microsoft.com/office/drawing/2014/main" id="{DE7C60D2-00AF-D77D-D68C-219FE7235995}"/>
              </a:ext>
            </a:extLst>
          </p:cNvPr>
          <p:cNvSpPr>
            <a:spLocks noGrp="1"/>
          </p:cNvSpPr>
          <p:nvPr>
            <p:ph type="title"/>
          </p:nvPr>
        </p:nvSpPr>
        <p:spPr>
          <a:xfrm>
            <a:off x="961644" y="548335"/>
            <a:ext cx="10268712" cy="1700784"/>
          </a:xfrm>
        </p:spPr>
        <p:txBody>
          <a:bodyPr/>
          <a:lstStyle/>
          <a:p>
            <a:r>
              <a:rPr lang="en-US"/>
              <a:t>VVCH RESULTS</a:t>
            </a:r>
            <a:endParaRPr lang="en-US">
              <a:latin typeface="Arial" panose="020B0604020202020204" pitchFamily="34" charset="0"/>
              <a:cs typeface="Arial" panose="020B0604020202020204" pitchFamily="34" charset="0"/>
            </a:endParaRPr>
          </a:p>
        </p:txBody>
      </p:sp>
      <p:pic>
        <p:nvPicPr>
          <p:cNvPr id="11" name="Picture 10" descr="Text, background pattern&#10;&#10;Description automatically generated">
            <a:extLst>
              <a:ext uri="{FF2B5EF4-FFF2-40B4-BE49-F238E27FC236}">
                <a16:creationId xmlns:a16="http://schemas.microsoft.com/office/drawing/2014/main" id="{606D3C81-811C-272B-440C-AC9349A3F9D7}"/>
              </a:ext>
            </a:extLst>
          </p:cNvPr>
          <p:cNvPicPr>
            <a:picLocks noChangeAspect="1"/>
          </p:cNvPicPr>
          <p:nvPr/>
        </p:nvPicPr>
        <p:blipFill>
          <a:blip r:embed="rId3"/>
          <a:stretch>
            <a:fillRect/>
          </a:stretch>
        </p:blipFill>
        <p:spPr>
          <a:xfrm>
            <a:off x="10936331" y="6305621"/>
            <a:ext cx="917359" cy="200842"/>
          </a:xfrm>
          <a:prstGeom prst="rect">
            <a:avLst/>
          </a:prstGeom>
        </p:spPr>
      </p:pic>
    </p:spTree>
    <p:extLst>
      <p:ext uri="{BB962C8B-B14F-4D97-AF65-F5344CB8AC3E}">
        <p14:creationId xmlns:p14="http://schemas.microsoft.com/office/powerpoint/2010/main" val="1361937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53">
            <a:extLst>
              <a:ext uri="{FF2B5EF4-FFF2-40B4-BE49-F238E27FC236}">
                <a16:creationId xmlns:a16="http://schemas.microsoft.com/office/drawing/2014/main" id="{742A82AB-F005-49A7-9C16-0AF17C1E992A}"/>
              </a:ext>
            </a:extLst>
          </p:cNvPr>
          <p:cNvSpPr>
            <a:spLocks noGrp="1"/>
          </p:cNvSpPr>
          <p:nvPr>
            <p:ph type="title"/>
          </p:nvPr>
        </p:nvSpPr>
        <p:spPr>
          <a:xfrm>
            <a:off x="966213" y="336958"/>
            <a:ext cx="10616187" cy="1700784"/>
          </a:xfrm>
        </p:spPr>
        <p:txBody>
          <a:bodyPr/>
          <a:lstStyle/>
          <a:p>
            <a:r>
              <a:rPr lang="en-US" dirty="0">
                <a:solidFill>
                  <a:schemeClr val="bg1"/>
                </a:solidFill>
                <a:latin typeface="Arial" panose="020B0604020202020204" pitchFamily="34" charset="0"/>
                <a:cs typeface="Arial" panose="020B0604020202020204" pitchFamily="34" charset="0"/>
              </a:rPr>
              <a:t>AGENDA</a:t>
            </a:r>
          </a:p>
        </p:txBody>
      </p:sp>
      <p:sp>
        <p:nvSpPr>
          <p:cNvPr id="29" name="Content Placeholder 28">
            <a:extLst>
              <a:ext uri="{FF2B5EF4-FFF2-40B4-BE49-F238E27FC236}">
                <a16:creationId xmlns:a16="http://schemas.microsoft.com/office/drawing/2014/main" id="{72142BC0-18E5-42CE-A02F-AC348DDCE465}"/>
              </a:ext>
            </a:extLst>
          </p:cNvPr>
          <p:cNvSpPr>
            <a:spLocks noGrp="1"/>
          </p:cNvSpPr>
          <p:nvPr>
            <p:ph idx="1"/>
          </p:nvPr>
        </p:nvSpPr>
        <p:spPr>
          <a:xfrm>
            <a:off x="960120" y="2587752"/>
            <a:ext cx="3694176" cy="3258102"/>
          </a:xfrm>
        </p:spPr>
        <p:txBody>
          <a:bodyPr anchor="ctr"/>
          <a:lstStyle/>
          <a:p>
            <a:r>
              <a:rPr lang="en-US" dirty="0">
                <a:latin typeface="Arial" panose="020B0604020202020204" pitchFamily="34" charset="0"/>
                <a:cs typeface="Arial" panose="020B0604020202020204" pitchFamily="34" charset="0"/>
              </a:rPr>
              <a:t>Topic one</a:t>
            </a:r>
          </a:p>
          <a:p>
            <a:r>
              <a:rPr lang="en-US" dirty="0">
                <a:latin typeface="Arial" panose="020B0604020202020204" pitchFamily="34" charset="0"/>
                <a:cs typeface="Arial" panose="020B0604020202020204" pitchFamily="34" charset="0"/>
              </a:rPr>
              <a:t>Topic two</a:t>
            </a:r>
          </a:p>
          <a:p>
            <a:r>
              <a:rPr lang="en-US" dirty="0">
                <a:latin typeface="Arial" panose="020B0604020202020204" pitchFamily="34" charset="0"/>
                <a:cs typeface="Arial" panose="020B0604020202020204" pitchFamily="34" charset="0"/>
              </a:rPr>
              <a:t>Topic three</a:t>
            </a:r>
          </a:p>
          <a:p>
            <a:r>
              <a:rPr lang="en-US" dirty="0">
                <a:latin typeface="Arial" panose="020B0604020202020204" pitchFamily="34" charset="0"/>
                <a:cs typeface="Arial" panose="020B0604020202020204" pitchFamily="34" charset="0"/>
              </a:rPr>
              <a:t>Topic four</a:t>
            </a:r>
          </a:p>
        </p:txBody>
      </p:sp>
      <p:sp>
        <p:nvSpPr>
          <p:cNvPr id="2" name="TextBox 1">
            <a:extLst>
              <a:ext uri="{FF2B5EF4-FFF2-40B4-BE49-F238E27FC236}">
                <a16:creationId xmlns:a16="http://schemas.microsoft.com/office/drawing/2014/main" id="{75F7BC55-C71E-0655-50A7-C175ED0E034C}"/>
              </a:ext>
            </a:extLst>
          </p:cNvPr>
          <p:cNvSpPr txBox="1"/>
          <p:nvPr/>
        </p:nvSpPr>
        <p:spPr>
          <a:xfrm>
            <a:off x="5384800" y="2848424"/>
            <a:ext cx="5334000" cy="267765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dirty="0"/>
              <a:t>What Is Out There for HR</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What Other HR Execs Look For</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Digital Products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HR Case Study</a:t>
            </a:r>
          </a:p>
        </p:txBody>
      </p:sp>
      <p:pic>
        <p:nvPicPr>
          <p:cNvPr id="3" name="Picture 2" descr="Text, background pattern&#10;&#10;Description automatically generated">
            <a:extLst>
              <a:ext uri="{FF2B5EF4-FFF2-40B4-BE49-F238E27FC236}">
                <a16:creationId xmlns:a16="http://schemas.microsoft.com/office/drawing/2014/main" id="{89E3C3DE-BCDC-FAA8-B3CF-3F9CA6D90558}"/>
              </a:ext>
            </a:extLst>
          </p:cNvPr>
          <p:cNvPicPr>
            <a:picLocks noChangeAspect="1"/>
          </p:cNvPicPr>
          <p:nvPr/>
        </p:nvPicPr>
        <p:blipFill>
          <a:blip r:embed="rId2"/>
          <a:stretch>
            <a:fillRect/>
          </a:stretch>
        </p:blipFill>
        <p:spPr>
          <a:xfrm>
            <a:off x="1084136" y="3766225"/>
            <a:ext cx="3846136" cy="842054"/>
          </a:xfrm>
          <a:prstGeom prst="rect">
            <a:avLst/>
          </a:prstGeom>
        </p:spPr>
      </p:pic>
    </p:spTree>
    <p:extLst>
      <p:ext uri="{BB962C8B-B14F-4D97-AF65-F5344CB8AC3E}">
        <p14:creationId xmlns:p14="http://schemas.microsoft.com/office/powerpoint/2010/main" val="2593787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74B103-CA3A-CAD1-7399-88968D3BED96}"/>
              </a:ext>
            </a:extLst>
          </p:cNvPr>
          <p:cNvSpPr>
            <a:spLocks noGrp="1"/>
          </p:cNvSpPr>
          <p:nvPr>
            <p:ph type="title"/>
          </p:nvPr>
        </p:nvSpPr>
        <p:spPr>
          <a:xfrm>
            <a:off x="960120" y="676656"/>
            <a:ext cx="10268712" cy="1700784"/>
          </a:xfrm>
        </p:spPr>
        <p:txBody>
          <a:bodyPr/>
          <a:lstStyle/>
          <a:p>
            <a:r>
              <a:rPr lang="en-US">
                <a:latin typeface="Arial" panose="020B0604020202020204" pitchFamily="34" charset="0"/>
                <a:cs typeface="Arial" panose="020B0604020202020204" pitchFamily="34" charset="0"/>
              </a:rPr>
              <a:t>TAKEAWAYS</a:t>
            </a:r>
          </a:p>
        </p:txBody>
      </p:sp>
      <p:sp>
        <p:nvSpPr>
          <p:cNvPr id="8" name="Text Placeholder 8">
            <a:extLst>
              <a:ext uri="{FF2B5EF4-FFF2-40B4-BE49-F238E27FC236}">
                <a16:creationId xmlns:a16="http://schemas.microsoft.com/office/drawing/2014/main" id="{5DD496D3-3DB5-FF48-7C6B-C4B673F2476C}"/>
              </a:ext>
            </a:extLst>
          </p:cNvPr>
          <p:cNvSpPr>
            <a:spLocks noGrp="1"/>
          </p:cNvSpPr>
          <p:nvPr>
            <p:ph type="body" idx="1"/>
          </p:nvPr>
        </p:nvSpPr>
        <p:spPr>
          <a:xfrm>
            <a:off x="960121" y="2587752"/>
            <a:ext cx="3236976" cy="892048"/>
          </a:xfrm>
        </p:spPr>
        <p:txBody>
          <a:bodyPr/>
          <a:lstStyle/>
          <a:p>
            <a:r>
              <a:rPr lang="en-US" b="1">
                <a:latin typeface="Arial"/>
                <a:cs typeface="Arial"/>
              </a:rPr>
              <a:t>PLATFORMS</a:t>
            </a:r>
          </a:p>
        </p:txBody>
      </p:sp>
      <p:sp>
        <p:nvSpPr>
          <p:cNvPr id="9" name="Content Placeholder 3">
            <a:extLst>
              <a:ext uri="{FF2B5EF4-FFF2-40B4-BE49-F238E27FC236}">
                <a16:creationId xmlns:a16="http://schemas.microsoft.com/office/drawing/2014/main" id="{31099C0C-4485-91D8-CC02-E52B65C20B5F}"/>
              </a:ext>
            </a:extLst>
          </p:cNvPr>
          <p:cNvSpPr>
            <a:spLocks noGrp="1"/>
          </p:cNvSpPr>
          <p:nvPr>
            <p:ph sz="half" idx="2"/>
          </p:nvPr>
        </p:nvSpPr>
        <p:spPr>
          <a:xfrm>
            <a:off x="960120" y="3594538"/>
            <a:ext cx="3236976" cy="2586806"/>
          </a:xfrm>
        </p:spPr>
        <p:txBody>
          <a:bodyPr vert="horz" lIns="91440" tIns="45720" rIns="91440" bIns="45720" rtlCol="0" anchor="t">
            <a:normAutofit fontScale="85000" lnSpcReduction="20000"/>
          </a:bodyPr>
          <a:lstStyle/>
          <a:p>
            <a:pPr lvl="0"/>
            <a:r>
              <a:rPr lang="en-US">
                <a:latin typeface="Arial"/>
                <a:cs typeface="Arial"/>
              </a:rPr>
              <a:t>One platform won’t do it all – be everywhere!</a:t>
            </a:r>
          </a:p>
          <a:p>
            <a:pPr lvl="0"/>
            <a:r>
              <a:rPr lang="en-US">
                <a:latin typeface="Arial" panose="020B0604020202020204" pitchFamily="34" charset="0"/>
                <a:cs typeface="Arial" panose="020B0604020202020204" pitchFamily="34" charset="0"/>
              </a:rPr>
              <a:t>Update and post consistently.</a:t>
            </a:r>
          </a:p>
          <a:p>
            <a:pPr lvl="0"/>
            <a:r>
              <a:rPr lang="en-US">
                <a:latin typeface="Arial" panose="020B0604020202020204" pitchFamily="34" charset="0"/>
                <a:cs typeface="Arial" panose="020B0604020202020204" pitchFamily="34" charset="0"/>
              </a:rPr>
              <a:t>Fill out the “Life” portion on LinkedIn and make sure it has personality!</a:t>
            </a:r>
          </a:p>
          <a:p>
            <a:endParaRPr lang="en-US"/>
          </a:p>
          <a:p>
            <a:endParaRPr lang="en-US"/>
          </a:p>
        </p:txBody>
      </p:sp>
      <p:sp>
        <p:nvSpPr>
          <p:cNvPr id="10" name="Text Placeholder 10">
            <a:extLst>
              <a:ext uri="{FF2B5EF4-FFF2-40B4-BE49-F238E27FC236}">
                <a16:creationId xmlns:a16="http://schemas.microsoft.com/office/drawing/2014/main" id="{BCF23658-DACB-D133-089D-D4E0C90A1CE9}"/>
              </a:ext>
            </a:extLst>
          </p:cNvPr>
          <p:cNvSpPr>
            <a:spLocks noGrp="1"/>
          </p:cNvSpPr>
          <p:nvPr>
            <p:ph type="body" sz="quarter" idx="3"/>
          </p:nvPr>
        </p:nvSpPr>
        <p:spPr>
          <a:xfrm>
            <a:off x="4477512" y="2587752"/>
            <a:ext cx="3236976" cy="892048"/>
          </a:xfrm>
        </p:spPr>
        <p:txBody>
          <a:bodyPr/>
          <a:lstStyle/>
          <a:p>
            <a:r>
              <a:rPr lang="en-US" b="1">
                <a:latin typeface="Arial"/>
                <a:cs typeface="Arial"/>
              </a:rPr>
              <a:t>technology</a:t>
            </a:r>
          </a:p>
        </p:txBody>
      </p:sp>
      <p:sp>
        <p:nvSpPr>
          <p:cNvPr id="11" name="Content Placeholder 4">
            <a:extLst>
              <a:ext uri="{FF2B5EF4-FFF2-40B4-BE49-F238E27FC236}">
                <a16:creationId xmlns:a16="http://schemas.microsoft.com/office/drawing/2014/main" id="{E7D271F0-DE22-6B12-A22E-61BEAEF9E552}"/>
              </a:ext>
            </a:extLst>
          </p:cNvPr>
          <p:cNvSpPr>
            <a:spLocks noGrp="1"/>
          </p:cNvSpPr>
          <p:nvPr>
            <p:ph sz="quarter" idx="4"/>
          </p:nvPr>
        </p:nvSpPr>
        <p:spPr>
          <a:xfrm>
            <a:off x="4477512" y="3594538"/>
            <a:ext cx="3236976" cy="2586806"/>
          </a:xfrm>
        </p:spPr>
        <p:txBody>
          <a:bodyPr vert="horz" lIns="91440" tIns="45720" rIns="91440" bIns="45720" rtlCol="0" anchor="t">
            <a:normAutofit fontScale="85000" lnSpcReduction="20000"/>
          </a:bodyPr>
          <a:lstStyle/>
          <a:p>
            <a:r>
              <a:rPr lang="en-US">
                <a:latin typeface="Arial"/>
                <a:cs typeface="Arial"/>
              </a:rPr>
              <a:t>Location-based targeting allows you to find people based on where they have been up to a year in the past. </a:t>
            </a:r>
            <a:endParaRPr lang="en-US">
              <a:latin typeface="Arial" panose="020B0604020202020204" pitchFamily="34" charset="0"/>
              <a:cs typeface="Arial" panose="020B0604020202020204" pitchFamily="34" charset="0"/>
            </a:endParaRPr>
          </a:p>
          <a:p>
            <a:r>
              <a:rPr lang="en-US"/>
              <a:t>Always look for new options to tell your company’s story!</a:t>
            </a:r>
            <a:endParaRPr lang="en-US">
              <a:latin typeface="Arial" panose="020B0604020202020204" pitchFamily="34" charset="0"/>
              <a:cs typeface="Arial" panose="020B0604020202020204" pitchFamily="34" charset="0"/>
            </a:endParaRPr>
          </a:p>
          <a:p>
            <a:endParaRPr lang="en-US"/>
          </a:p>
          <a:p>
            <a:endParaRPr lang="en-US"/>
          </a:p>
        </p:txBody>
      </p:sp>
      <p:sp>
        <p:nvSpPr>
          <p:cNvPr id="12" name="Text Placeholder 11">
            <a:extLst>
              <a:ext uri="{FF2B5EF4-FFF2-40B4-BE49-F238E27FC236}">
                <a16:creationId xmlns:a16="http://schemas.microsoft.com/office/drawing/2014/main" id="{3726C0DE-F1F7-FF63-CEDF-244AB51AF543}"/>
              </a:ext>
            </a:extLst>
          </p:cNvPr>
          <p:cNvSpPr txBox="1">
            <a:spLocks/>
          </p:cNvSpPr>
          <p:nvPr/>
        </p:nvSpPr>
        <p:spPr>
          <a:xfrm>
            <a:off x="8059754" y="2587752"/>
            <a:ext cx="3236976" cy="892048"/>
          </a:xfrm>
          <a:prstGeom prst="rect">
            <a:avLst/>
          </a:prstGeom>
        </p:spPr>
        <p:txBody>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3600" kern="1200" spc="50" baseline="0">
                <a:solidFill>
                  <a:schemeClr val="tx1"/>
                </a:solidFill>
                <a:latin typeface="Decotura ICG" panose="00000400000000000000" pitchFamily="2" charset="0"/>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latin typeface="Arial"/>
                <a:cs typeface="Arial"/>
              </a:rPr>
              <a:t>CREative</a:t>
            </a:r>
          </a:p>
        </p:txBody>
      </p:sp>
      <p:sp>
        <p:nvSpPr>
          <p:cNvPr id="13" name="Content Placeholder 12">
            <a:extLst>
              <a:ext uri="{FF2B5EF4-FFF2-40B4-BE49-F238E27FC236}">
                <a16:creationId xmlns:a16="http://schemas.microsoft.com/office/drawing/2014/main" id="{D6614B12-8E22-D1AF-C080-0B0B3E32A5AE}"/>
              </a:ext>
            </a:extLst>
          </p:cNvPr>
          <p:cNvSpPr txBox="1">
            <a:spLocks/>
          </p:cNvSpPr>
          <p:nvPr/>
        </p:nvSpPr>
        <p:spPr>
          <a:xfrm>
            <a:off x="7994903" y="3594538"/>
            <a:ext cx="3236976" cy="2586806"/>
          </a:xfrm>
          <a:prstGeom prst="rect">
            <a:avLst/>
          </a:prstGeom>
        </p:spPr>
        <p:txBody>
          <a:bodyPr vert="horz" lIns="91440" tIns="45720" rIns="91440" bIns="45720" rtlCol="0" anchor="t">
            <a:normAutofit fontScale="70000" lnSpcReduction="20000"/>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3600" kern="1200" spc="50" baseline="0">
                <a:solidFill>
                  <a:schemeClr val="tx1"/>
                </a:solidFill>
                <a:latin typeface="Decotura ICG" panose="00000400000000000000" pitchFamily="2" charset="0"/>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Drive interest with what sets you apart</a:t>
            </a:r>
            <a:r>
              <a:rPr lang="en-US">
                <a:latin typeface="Arial" panose="020B0604020202020204" pitchFamily="34" charset="0"/>
                <a:cs typeface="Arial" panose="020B0604020202020204" pitchFamily="34" charset="0"/>
              </a:rPr>
              <a:t>.</a:t>
            </a:r>
          </a:p>
          <a:p>
            <a:r>
              <a:rPr lang="en-US">
                <a:latin typeface="Arial"/>
                <a:cs typeface="Arial"/>
              </a:rPr>
              <a:t>Talk about benefits, employee success and job title openings.</a:t>
            </a:r>
          </a:p>
        </p:txBody>
      </p:sp>
    </p:spTree>
    <p:extLst>
      <p:ext uri="{BB962C8B-B14F-4D97-AF65-F5344CB8AC3E}">
        <p14:creationId xmlns:p14="http://schemas.microsoft.com/office/powerpoint/2010/main" val="1526512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a:extLst>
              <a:ext uri="{FF2B5EF4-FFF2-40B4-BE49-F238E27FC236}">
                <a16:creationId xmlns:a16="http://schemas.microsoft.com/office/drawing/2014/main" id="{D9F93E89-6BB0-44BD-A234-9F0747573935}"/>
              </a:ext>
            </a:extLst>
          </p:cNvPr>
          <p:cNvSpPr>
            <a:spLocks noGrp="1"/>
          </p:cNvSpPr>
          <p:nvPr>
            <p:ph type="title"/>
          </p:nvPr>
        </p:nvSpPr>
        <p:spPr>
          <a:xfrm>
            <a:off x="4555193" y="3036762"/>
            <a:ext cx="7136064" cy="1700784"/>
          </a:xfrm>
        </p:spPr>
        <p:txBody>
          <a:bodyPr/>
          <a:lstStyle/>
          <a:p>
            <a:r>
              <a:rPr lang="en-US" dirty="0"/>
              <a:t>THANK YOU</a:t>
            </a:r>
          </a:p>
        </p:txBody>
      </p:sp>
      <p:pic>
        <p:nvPicPr>
          <p:cNvPr id="2" name="Picture 1" descr="Qr code&#10;&#10;Description automatically generated">
            <a:extLst>
              <a:ext uri="{FF2B5EF4-FFF2-40B4-BE49-F238E27FC236}">
                <a16:creationId xmlns:a16="http://schemas.microsoft.com/office/drawing/2014/main" id="{43559680-9FC2-FBFC-51D7-4DC05B2B9D24}"/>
              </a:ext>
            </a:extLst>
          </p:cNvPr>
          <p:cNvPicPr>
            <a:picLocks noChangeAspect="1"/>
          </p:cNvPicPr>
          <p:nvPr/>
        </p:nvPicPr>
        <p:blipFill>
          <a:blip r:embed="rId3"/>
          <a:stretch>
            <a:fillRect/>
          </a:stretch>
        </p:blipFill>
        <p:spPr>
          <a:xfrm>
            <a:off x="286310" y="1349130"/>
            <a:ext cx="3747808" cy="3747808"/>
          </a:xfrm>
          <a:prstGeom prst="rect">
            <a:avLst/>
          </a:prstGeom>
        </p:spPr>
      </p:pic>
      <p:sp>
        <p:nvSpPr>
          <p:cNvPr id="6" name="Content Placeholder 16">
            <a:extLst>
              <a:ext uri="{FF2B5EF4-FFF2-40B4-BE49-F238E27FC236}">
                <a16:creationId xmlns:a16="http://schemas.microsoft.com/office/drawing/2014/main" id="{42676D7F-A759-1C5F-294D-998662599CB2}"/>
              </a:ext>
            </a:extLst>
          </p:cNvPr>
          <p:cNvSpPr txBox="1">
            <a:spLocks/>
          </p:cNvSpPr>
          <p:nvPr/>
        </p:nvSpPr>
        <p:spPr>
          <a:xfrm>
            <a:off x="4244273" y="5355582"/>
            <a:ext cx="2270162" cy="577153"/>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b="0" kern="1200" cap="all" spc="50" baseline="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1000"/>
              </a:lnSpc>
              <a:spcBef>
                <a:spcPts val="400"/>
              </a:spcBef>
              <a:spcAft>
                <a:spcPts val="400"/>
              </a:spcAft>
              <a:buClrTx/>
              <a:buFont typeface="Wingdings" panose="05000000000000000000" pitchFamily="2" charset="2"/>
              <a:buNone/>
              <a:defRPr sz="2000" b="1" kern="1200" spc="50" baseline="0">
                <a:solidFill>
                  <a:schemeClr val="tx1"/>
                </a:solidFill>
                <a:latin typeface="Decotura ICG" panose="00000400000000000000" pitchFamily="2" charset="0"/>
                <a:ea typeface="+mn-ea"/>
                <a:cs typeface="+mn-cs"/>
              </a:defRPr>
            </a:lvl2pPr>
            <a:lvl3pPr marL="91440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Decotura ICG" panose="00000400000000000000" pitchFamily="2" charset="0"/>
                <a:ea typeface="+mn-ea"/>
                <a:cs typeface="+mn-cs"/>
              </a:defRPr>
            </a:lvl3pPr>
            <a:lvl4pPr marL="1371600" indent="0" algn="l" defTabSz="914400" rtl="0" eaLnBrk="1" latinLnBrk="0" hangingPunct="1">
              <a:lnSpc>
                <a:spcPct val="101000"/>
              </a:lnSpc>
              <a:spcBef>
                <a:spcPts val="400"/>
              </a:spcBef>
              <a:spcAft>
                <a:spcPts val="400"/>
              </a:spcAft>
              <a:buClrTx/>
              <a:buFont typeface="Wingdings" panose="05000000000000000000" pitchFamily="2" charset="2"/>
              <a:buNone/>
              <a:defRPr sz="1600" b="1" kern="1200" spc="50" baseline="0">
                <a:solidFill>
                  <a:schemeClr val="tx1"/>
                </a:solidFill>
                <a:latin typeface="Decotura ICG" panose="00000400000000000000" pitchFamily="2" charset="0"/>
                <a:ea typeface="+mn-ea"/>
                <a:cs typeface="+mn-cs"/>
              </a:defRPr>
            </a:lvl4pPr>
            <a:lvl5pPr marL="1828800" indent="0" algn="l" defTabSz="914400" rtl="0" eaLnBrk="1" latinLnBrk="0" hangingPunct="1">
              <a:lnSpc>
                <a:spcPct val="101000"/>
              </a:lnSpc>
              <a:spcBef>
                <a:spcPts val="400"/>
              </a:spcBef>
              <a:spcAft>
                <a:spcPts val="400"/>
              </a:spcAft>
              <a:buFont typeface="Arial" panose="020B0604020202020204" pitchFamily="34" charset="0"/>
              <a:buNone/>
              <a:defRPr sz="1600" b="1" kern="1200" spc="50" baseline="0">
                <a:solidFill>
                  <a:schemeClr val="tx1"/>
                </a:solidFill>
                <a:latin typeface="Decotura ICG" panose="000004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a:t>Lynn Maurer	</a:t>
            </a:r>
          </a:p>
        </p:txBody>
      </p:sp>
      <p:sp>
        <p:nvSpPr>
          <p:cNvPr id="9" name="Content Placeholder 12">
            <a:extLst>
              <a:ext uri="{FF2B5EF4-FFF2-40B4-BE49-F238E27FC236}">
                <a16:creationId xmlns:a16="http://schemas.microsoft.com/office/drawing/2014/main" id="{73642D4F-3E5D-CA8D-FD9A-84BDA223CEBC}"/>
              </a:ext>
            </a:extLst>
          </p:cNvPr>
          <p:cNvSpPr txBox="1">
            <a:spLocks/>
          </p:cNvSpPr>
          <p:nvPr/>
        </p:nvSpPr>
        <p:spPr>
          <a:xfrm>
            <a:off x="6275875" y="5501629"/>
            <a:ext cx="3383781" cy="577153"/>
          </a:xfrm>
          <a:prstGeom prst="rect">
            <a:avLst/>
          </a:prstGeom>
        </p:spPr>
        <p:txBody>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3600" kern="1200" spc="50" baseline="0">
                <a:solidFill>
                  <a:schemeClr val="tx1"/>
                </a:solidFill>
                <a:latin typeface="Decotura ICG" panose="00000400000000000000" pitchFamily="2" charset="0"/>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err="1"/>
              <a:t>lynnm@teaminnovision.com</a:t>
            </a:r>
            <a:endParaRPr lang="en-US" sz="1600" dirty="0"/>
          </a:p>
        </p:txBody>
      </p:sp>
      <p:sp>
        <p:nvSpPr>
          <p:cNvPr id="12" name="Content Placeholder 14">
            <a:extLst>
              <a:ext uri="{FF2B5EF4-FFF2-40B4-BE49-F238E27FC236}">
                <a16:creationId xmlns:a16="http://schemas.microsoft.com/office/drawing/2014/main" id="{3CAD1314-63C8-4B67-A3CA-6ED717C88F58}"/>
              </a:ext>
            </a:extLst>
          </p:cNvPr>
          <p:cNvSpPr txBox="1">
            <a:spLocks/>
          </p:cNvSpPr>
          <p:nvPr/>
        </p:nvSpPr>
        <p:spPr>
          <a:xfrm>
            <a:off x="9237525" y="5501628"/>
            <a:ext cx="3383781" cy="577153"/>
          </a:xfrm>
          <a:prstGeom prst="rect">
            <a:avLst/>
          </a:prstGeom>
        </p:spPr>
        <p:txBody>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3600" kern="1200" spc="50" baseline="0">
                <a:solidFill>
                  <a:schemeClr val="tx1"/>
                </a:solidFill>
                <a:latin typeface="Decotura ICG" panose="00000400000000000000" pitchFamily="2" charset="0"/>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3200" kern="1200" spc="50" baseline="0">
                <a:solidFill>
                  <a:schemeClr val="tx1"/>
                </a:solidFill>
                <a:latin typeface="Decotura ICG" panose="00000400000000000000" pitchFamily="2" charset="0"/>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2800" kern="1200" spc="50" baseline="0">
                <a:solidFill>
                  <a:schemeClr val="tx1"/>
                </a:solidFill>
                <a:latin typeface="Decotura ICG" panose="00000400000000000000" pitchFamily="2" charset="0"/>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2800" b="1" kern="1200" spc="50" baseline="0">
                <a:solidFill>
                  <a:schemeClr val="tx1"/>
                </a:solidFill>
                <a:latin typeface="Decotura ICG" panose="000004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err="1"/>
              <a:t>TeamInnoVision.com</a:t>
            </a:r>
            <a:endParaRPr lang="en-US" sz="1600" dirty="0"/>
          </a:p>
        </p:txBody>
      </p:sp>
      <p:pic>
        <p:nvPicPr>
          <p:cNvPr id="14" name="Picture 13" descr="Text, background pattern&#10;&#10;Description automatically generated">
            <a:extLst>
              <a:ext uri="{FF2B5EF4-FFF2-40B4-BE49-F238E27FC236}">
                <a16:creationId xmlns:a16="http://schemas.microsoft.com/office/drawing/2014/main" id="{8E95AC57-A276-BAE7-49B0-42B565E85B2D}"/>
              </a:ext>
            </a:extLst>
          </p:cNvPr>
          <p:cNvPicPr>
            <a:picLocks noChangeAspect="1"/>
          </p:cNvPicPr>
          <p:nvPr/>
        </p:nvPicPr>
        <p:blipFill>
          <a:blip r:embed="rId4"/>
          <a:stretch>
            <a:fillRect/>
          </a:stretch>
        </p:blipFill>
        <p:spPr>
          <a:xfrm>
            <a:off x="9448355" y="5932735"/>
            <a:ext cx="2242902" cy="491050"/>
          </a:xfrm>
          <a:prstGeom prst="rect">
            <a:avLst/>
          </a:prstGeom>
        </p:spPr>
      </p:pic>
    </p:spTree>
    <p:extLst>
      <p:ext uri="{BB962C8B-B14F-4D97-AF65-F5344CB8AC3E}">
        <p14:creationId xmlns:p14="http://schemas.microsoft.com/office/powerpoint/2010/main" val="2452352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D71E133D-33D9-6C0D-8E97-47764B57C548}"/>
              </a:ext>
            </a:extLst>
          </p:cNvPr>
          <p:cNvSpPr>
            <a:spLocks noGrp="1"/>
          </p:cNvSpPr>
          <p:nvPr>
            <p:ph type="title"/>
          </p:nvPr>
        </p:nvSpPr>
        <p:spPr>
          <a:xfrm>
            <a:off x="966213" y="336958"/>
            <a:ext cx="10616187" cy="1700784"/>
          </a:xfrm>
        </p:spPr>
        <p:txBody>
          <a:bodyPr/>
          <a:lstStyle/>
          <a:p>
            <a:r>
              <a:rPr lang="en-US" sz="3200"/>
              <a:t>OUR BRAND POSITION</a:t>
            </a:r>
          </a:p>
        </p:txBody>
      </p:sp>
      <p:pic>
        <p:nvPicPr>
          <p:cNvPr id="9" name="Content Placeholder 7" descr="A picture containing outdoor, night&#10;&#10;Description automatically generated">
            <a:extLst>
              <a:ext uri="{FF2B5EF4-FFF2-40B4-BE49-F238E27FC236}">
                <a16:creationId xmlns:a16="http://schemas.microsoft.com/office/drawing/2014/main" id="{5097821E-17DD-3B74-F6D9-F03C4423D9AA}"/>
              </a:ext>
            </a:extLst>
          </p:cNvPr>
          <p:cNvPicPr>
            <a:picLocks noGrp="1" noChangeAspect="1"/>
          </p:cNvPicPr>
          <p:nvPr>
            <p:ph idx="1"/>
          </p:nvPr>
        </p:nvPicPr>
        <p:blipFill>
          <a:blip r:embed="rId2"/>
          <a:stretch>
            <a:fillRect/>
          </a:stretch>
        </p:blipFill>
        <p:spPr>
          <a:xfrm>
            <a:off x="523769" y="2592580"/>
            <a:ext cx="4447800" cy="3354260"/>
          </a:xfrm>
        </p:spPr>
      </p:pic>
      <p:sp>
        <p:nvSpPr>
          <p:cNvPr id="10" name="Rectangle 9">
            <a:extLst>
              <a:ext uri="{FF2B5EF4-FFF2-40B4-BE49-F238E27FC236}">
                <a16:creationId xmlns:a16="http://schemas.microsoft.com/office/drawing/2014/main" id="{8A7DB141-396E-61BB-F695-E8EDD424A905}"/>
              </a:ext>
            </a:extLst>
          </p:cNvPr>
          <p:cNvSpPr/>
          <p:nvPr/>
        </p:nvSpPr>
        <p:spPr>
          <a:xfrm>
            <a:off x="5268686" y="2603325"/>
            <a:ext cx="6096000" cy="3836948"/>
          </a:xfrm>
          <a:prstGeom prst="rect">
            <a:avLst/>
          </a:prstGeom>
        </p:spPr>
        <p:txBody>
          <a:bodyPr>
            <a:spAutoFit/>
          </a:bodyPr>
          <a:lstStyle/>
          <a:p>
            <a:pPr marR="125730"/>
            <a:r>
              <a:rPr lang="en-US" sz="1000" err="1">
                <a:solidFill>
                  <a:srgbClr val="000000"/>
                </a:solidFill>
                <a:latin typeface="Century Gothic" panose="020B0502020202020204" pitchFamily="34" charset="0"/>
              </a:rPr>
              <a:t>InnoVision</a:t>
            </a:r>
            <a:r>
              <a:rPr lang="en-US" sz="1000">
                <a:solidFill>
                  <a:srgbClr val="000000"/>
                </a:solidFill>
                <a:latin typeface="Century Gothic" panose="020B0502020202020204" pitchFamily="34" charset="0"/>
              </a:rPr>
              <a:t> refutes the “traditional agency” stigma by putting service and value first and believing that a “Just Say Yes” attitude will lead not only to guaranteed client satisfaction, but to more creative thinking, new innovations and complex ideation. Years of experience coupled with passion for the profession and a client-first approach have encouraged the rapid growth of </a:t>
            </a:r>
            <a:r>
              <a:rPr lang="en-US" sz="1000" err="1">
                <a:solidFill>
                  <a:srgbClr val="000000"/>
                </a:solidFill>
                <a:latin typeface="Century Gothic" panose="020B0502020202020204" pitchFamily="34" charset="0"/>
              </a:rPr>
              <a:t>InnoVision</a:t>
            </a:r>
            <a:r>
              <a:rPr lang="en-US" sz="1000">
                <a:solidFill>
                  <a:srgbClr val="000000"/>
                </a:solidFill>
                <a:latin typeface="Century Gothic" panose="020B0502020202020204" pitchFamily="34" charset="0"/>
              </a:rPr>
              <a:t> with a highly positive, passionate and diverse culture that serves as the foundation for the development of proven strategies. We prioritize precision and always ensure that our clients’ expectations are not only met, but exceeded by achieving their objectives accurately, meeting all deadlines and staying within all determined budgets.</a:t>
            </a:r>
            <a:endParaRPr lang="en-US" sz="1000">
              <a:solidFill>
                <a:srgbClr val="000000"/>
              </a:solidFill>
            </a:endParaRPr>
          </a:p>
          <a:p>
            <a:pPr marR="125730">
              <a:spcBef>
                <a:spcPts val="95"/>
              </a:spcBef>
            </a:pPr>
            <a:br>
              <a:rPr lang="en-US" sz="1000">
                <a:solidFill>
                  <a:srgbClr val="000000"/>
                </a:solidFill>
              </a:rPr>
            </a:br>
            <a:r>
              <a:rPr lang="en-US" sz="1000">
                <a:solidFill>
                  <a:srgbClr val="000000"/>
                </a:solidFill>
                <a:latin typeface="Century Gothic" panose="020B0502020202020204" pitchFamily="34" charset="0"/>
              </a:rPr>
              <a:t>Headquartered in sunny San Diego, </a:t>
            </a:r>
            <a:r>
              <a:rPr lang="en-US" sz="1000" err="1">
                <a:solidFill>
                  <a:srgbClr val="000000"/>
                </a:solidFill>
                <a:latin typeface="Century Gothic" panose="020B0502020202020204" pitchFamily="34" charset="0"/>
              </a:rPr>
              <a:t>InnoVision</a:t>
            </a:r>
            <a:r>
              <a:rPr lang="en-US" sz="1000">
                <a:solidFill>
                  <a:srgbClr val="000000"/>
                </a:solidFill>
                <a:latin typeface="Century Gothic" panose="020B0502020202020204" pitchFamily="34" charset="0"/>
              </a:rPr>
              <a:t> encompasses the best of both coasts with clients based throughout the United States including Washington, Florida, Arizona, New York and throughout California. </a:t>
            </a:r>
            <a:endParaRPr lang="en-US" sz="1000">
              <a:solidFill>
                <a:srgbClr val="000000"/>
              </a:solidFill>
            </a:endParaRPr>
          </a:p>
          <a:p>
            <a:pPr marR="125730">
              <a:spcBef>
                <a:spcPts val="95"/>
              </a:spcBef>
            </a:pPr>
            <a:br>
              <a:rPr lang="en-US" sz="1000">
                <a:solidFill>
                  <a:srgbClr val="000000"/>
                </a:solidFill>
              </a:rPr>
            </a:br>
            <a:r>
              <a:rPr lang="en-US" sz="1000" err="1">
                <a:solidFill>
                  <a:srgbClr val="000000"/>
                </a:solidFill>
                <a:latin typeface="Century Gothic" panose="020B0502020202020204" pitchFamily="34" charset="0"/>
              </a:rPr>
              <a:t>InnoVision</a:t>
            </a:r>
            <a:r>
              <a:rPr lang="en-US" sz="1000">
                <a:solidFill>
                  <a:srgbClr val="000000"/>
                </a:solidFill>
                <a:latin typeface="Century Gothic" panose="020B0502020202020204" pitchFamily="34" charset="0"/>
              </a:rPr>
              <a:t> Marketing Group is a brand-centric agency dedicated to providing the highest level of service. Plus, our 24/7 availability, accessibility and flexibility coupled with outstanding work are what make us the country’s only anti-agency® with results that continually exceed client expectations. Modeled after a New York agency in style, scope and intensity, </a:t>
            </a:r>
            <a:r>
              <a:rPr lang="en-US" sz="1000" err="1">
                <a:solidFill>
                  <a:srgbClr val="000000"/>
                </a:solidFill>
                <a:latin typeface="Century Gothic" panose="020B0502020202020204" pitchFamily="34" charset="0"/>
              </a:rPr>
              <a:t>InnoVision</a:t>
            </a:r>
            <a:r>
              <a:rPr lang="en-US" sz="1000">
                <a:solidFill>
                  <a:srgbClr val="000000"/>
                </a:solidFill>
                <a:latin typeface="Century Gothic" panose="020B0502020202020204" pitchFamily="34" charset="0"/>
              </a:rPr>
              <a:t> is defined by its unique culture of free-flowing ideas, transparency and positivity. </a:t>
            </a:r>
            <a:endParaRPr lang="en-US" sz="1000">
              <a:solidFill>
                <a:srgbClr val="000000"/>
              </a:solidFill>
            </a:endParaRPr>
          </a:p>
          <a:p>
            <a:pPr marR="125730">
              <a:spcBef>
                <a:spcPts val="95"/>
              </a:spcBef>
            </a:pPr>
            <a:br>
              <a:rPr lang="en-US" sz="1000">
                <a:solidFill>
                  <a:srgbClr val="000000"/>
                </a:solidFill>
              </a:rPr>
            </a:br>
            <a:r>
              <a:rPr lang="en-US" sz="1000">
                <a:solidFill>
                  <a:srgbClr val="000000"/>
                </a:solidFill>
                <a:latin typeface="Century Gothic" panose="020B0502020202020204" pitchFamily="34" charset="0"/>
              </a:rPr>
              <a:t>Our team’s personal interest in Huey </a:t>
            </a:r>
            <a:r>
              <a:rPr lang="en-US" sz="1000" err="1">
                <a:solidFill>
                  <a:srgbClr val="000000"/>
                </a:solidFill>
                <a:latin typeface="Century Gothic" panose="020B0502020202020204" pitchFamily="34" charset="0"/>
              </a:rPr>
              <a:t>Magoo’s</a:t>
            </a:r>
            <a:r>
              <a:rPr lang="en-US" sz="1000">
                <a:solidFill>
                  <a:srgbClr val="000000"/>
                </a:solidFill>
                <a:latin typeface="Century Gothic" panose="020B0502020202020204" pitchFamily="34" charset="0"/>
              </a:rPr>
              <a:t> success combined with a </a:t>
            </a:r>
            <a:endParaRPr lang="en-US" sz="1000">
              <a:solidFill>
                <a:srgbClr val="000000"/>
              </a:solidFill>
            </a:endParaRPr>
          </a:p>
          <a:p>
            <a:pPr marR="125730">
              <a:spcBef>
                <a:spcPts val="95"/>
              </a:spcBef>
            </a:pPr>
            <a:r>
              <a:rPr lang="en-US" sz="1000">
                <a:solidFill>
                  <a:srgbClr val="000000"/>
                </a:solidFill>
                <a:latin typeface="Century Gothic" panose="020B0502020202020204" pitchFamily="34" charset="0"/>
              </a:rPr>
              <a:t>hands-on, sales-oriented approach has garnered the brand huge results.</a:t>
            </a:r>
            <a:endParaRPr lang="en-US" sz="1000">
              <a:solidFill>
                <a:srgbClr val="000000"/>
              </a:solidFill>
            </a:endParaRPr>
          </a:p>
          <a:p>
            <a:br>
              <a:rPr lang="en-US" sz="1000">
                <a:solidFill>
                  <a:srgbClr val="000000"/>
                </a:solidFill>
              </a:rPr>
            </a:br>
            <a:br>
              <a:rPr lang="en-US" sz="1000"/>
            </a:br>
            <a:endParaRPr lang="en-US" sz="1000"/>
          </a:p>
        </p:txBody>
      </p:sp>
      <p:pic>
        <p:nvPicPr>
          <p:cNvPr id="11" name="Picture 10" descr="A picture containing text, clipart&#10;&#10;Description automatically generated">
            <a:extLst>
              <a:ext uri="{FF2B5EF4-FFF2-40B4-BE49-F238E27FC236}">
                <a16:creationId xmlns:a16="http://schemas.microsoft.com/office/drawing/2014/main" id="{0A1E294D-DE0E-10C7-AC61-A41D8257C928}"/>
              </a:ext>
            </a:extLst>
          </p:cNvPr>
          <p:cNvPicPr>
            <a:picLocks noChangeAspect="1"/>
          </p:cNvPicPr>
          <p:nvPr/>
        </p:nvPicPr>
        <p:blipFill>
          <a:blip r:embed="rId3"/>
          <a:stretch>
            <a:fillRect/>
          </a:stretch>
        </p:blipFill>
        <p:spPr>
          <a:xfrm>
            <a:off x="8562735" y="1103098"/>
            <a:ext cx="2562465" cy="561013"/>
          </a:xfrm>
          <a:prstGeom prst="rect">
            <a:avLst/>
          </a:prstGeom>
        </p:spPr>
      </p:pic>
    </p:spTree>
    <p:extLst>
      <p:ext uri="{BB962C8B-B14F-4D97-AF65-F5344CB8AC3E}">
        <p14:creationId xmlns:p14="http://schemas.microsoft.com/office/powerpoint/2010/main" val="1450279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6F7BB-30A8-4980-AD4A-2FB0B53FA6C9}"/>
              </a:ext>
            </a:extLst>
          </p:cNvPr>
          <p:cNvSpPr>
            <a:spLocks noGrp="1"/>
          </p:cNvSpPr>
          <p:nvPr>
            <p:ph type="title"/>
          </p:nvPr>
        </p:nvSpPr>
        <p:spPr/>
        <p:txBody>
          <a:bodyPr/>
          <a:lstStyle/>
          <a:p>
            <a:r>
              <a:rPr lang="en-US" dirty="0"/>
              <a:t>Team</a:t>
            </a:r>
          </a:p>
        </p:txBody>
      </p:sp>
      <p:pic>
        <p:nvPicPr>
          <p:cNvPr id="53" name="Picture Placeholder 52" descr="A person with a beard&#10;">
            <a:extLst>
              <a:ext uri="{FF2B5EF4-FFF2-40B4-BE49-F238E27FC236}">
                <a16:creationId xmlns:a16="http://schemas.microsoft.com/office/drawing/2014/main" id="{EE42DEA0-935C-49FE-BE40-BCB59090B32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p:pic>
      <p:pic>
        <p:nvPicPr>
          <p:cNvPr id="57" name="Picture Placeholder 56" descr="A person smiling for the camera">
            <a:extLst>
              <a:ext uri="{FF2B5EF4-FFF2-40B4-BE49-F238E27FC236}">
                <a16:creationId xmlns:a16="http://schemas.microsoft.com/office/drawing/2014/main" id="{D1E913C6-6F9A-4BFE-ABDE-52ADAB4FCB00}"/>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a:stretch/>
        </p:blipFill>
        <p:spPr/>
      </p:pic>
      <p:pic>
        <p:nvPicPr>
          <p:cNvPr id="61" name="Picture Placeholder 60" descr="A person smiling for the camera">
            <a:extLst>
              <a:ext uri="{FF2B5EF4-FFF2-40B4-BE49-F238E27FC236}">
                <a16:creationId xmlns:a16="http://schemas.microsoft.com/office/drawing/2014/main" id="{D8BFA52E-B08F-4B5B-A43C-C6F0C360E44B}"/>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t="170" b="170"/>
          <a:stretch/>
        </p:blipFill>
        <p:spPr/>
      </p:pic>
      <p:pic>
        <p:nvPicPr>
          <p:cNvPr id="65" name="Picture Placeholder 64" descr="A person smiling for the camera">
            <a:extLst>
              <a:ext uri="{FF2B5EF4-FFF2-40B4-BE49-F238E27FC236}">
                <a16:creationId xmlns:a16="http://schemas.microsoft.com/office/drawing/2014/main" id="{07D291A7-CAE2-4240-9531-33C44BEC0D9E}"/>
              </a:ext>
            </a:extLst>
          </p:cNvPr>
          <p:cNvPicPr>
            <a:picLocks noGrp="1" noChangeAspect="1"/>
          </p:cNvPicPr>
          <p:nvPr>
            <p:ph type="pic" sz="quarter" idx="16"/>
          </p:nvPr>
        </p:nvPicPr>
        <p:blipFill rotWithShape="1">
          <a:blip r:embed="rId5">
            <a:extLst>
              <a:ext uri="{28A0092B-C50C-407E-A947-70E740481C1C}">
                <a14:useLocalDpi xmlns:a14="http://schemas.microsoft.com/office/drawing/2010/main" val="0"/>
              </a:ext>
            </a:extLst>
          </a:blip>
          <a:srcRect/>
          <a:stretch/>
        </p:blipFill>
        <p:spPr/>
      </p:pic>
      <p:sp>
        <p:nvSpPr>
          <p:cNvPr id="28" name="Text Placeholder 27">
            <a:extLst>
              <a:ext uri="{FF2B5EF4-FFF2-40B4-BE49-F238E27FC236}">
                <a16:creationId xmlns:a16="http://schemas.microsoft.com/office/drawing/2014/main" id="{2E71CD06-C978-4E7A-B0F3-D7CE7E78D354}"/>
              </a:ext>
            </a:extLst>
          </p:cNvPr>
          <p:cNvSpPr>
            <a:spLocks noGrp="1"/>
          </p:cNvSpPr>
          <p:nvPr>
            <p:ph type="body" sz="quarter" idx="17"/>
          </p:nvPr>
        </p:nvSpPr>
        <p:spPr/>
        <p:txBody>
          <a:bodyPr/>
          <a:lstStyle/>
          <a:p>
            <a:r>
              <a:rPr lang="en-US" dirty="0"/>
              <a:t>Name</a:t>
            </a:r>
          </a:p>
        </p:txBody>
      </p:sp>
      <p:sp>
        <p:nvSpPr>
          <p:cNvPr id="29" name="Text Placeholder 28">
            <a:extLst>
              <a:ext uri="{FF2B5EF4-FFF2-40B4-BE49-F238E27FC236}">
                <a16:creationId xmlns:a16="http://schemas.microsoft.com/office/drawing/2014/main" id="{AC3B44FB-4BFE-411B-B515-9692114F1669}"/>
              </a:ext>
            </a:extLst>
          </p:cNvPr>
          <p:cNvSpPr>
            <a:spLocks noGrp="1"/>
          </p:cNvSpPr>
          <p:nvPr>
            <p:ph type="body" sz="quarter" idx="18"/>
          </p:nvPr>
        </p:nvSpPr>
        <p:spPr/>
        <p:txBody>
          <a:bodyPr/>
          <a:lstStyle/>
          <a:p>
            <a:r>
              <a:rPr lang="en-US" dirty="0"/>
              <a:t>Title</a:t>
            </a:r>
          </a:p>
        </p:txBody>
      </p:sp>
      <p:sp>
        <p:nvSpPr>
          <p:cNvPr id="30" name="Text Placeholder 29">
            <a:extLst>
              <a:ext uri="{FF2B5EF4-FFF2-40B4-BE49-F238E27FC236}">
                <a16:creationId xmlns:a16="http://schemas.microsoft.com/office/drawing/2014/main" id="{0A519495-0B62-4946-8849-85BAE273E1ED}"/>
              </a:ext>
            </a:extLst>
          </p:cNvPr>
          <p:cNvSpPr>
            <a:spLocks noGrp="1"/>
          </p:cNvSpPr>
          <p:nvPr>
            <p:ph type="body" sz="quarter" idx="19"/>
          </p:nvPr>
        </p:nvSpPr>
        <p:spPr/>
        <p:txBody>
          <a:bodyPr/>
          <a:lstStyle/>
          <a:p>
            <a:r>
              <a:rPr lang="en-US" dirty="0"/>
              <a:t>Name</a:t>
            </a:r>
          </a:p>
        </p:txBody>
      </p:sp>
      <p:sp>
        <p:nvSpPr>
          <p:cNvPr id="31" name="Text Placeholder 30">
            <a:extLst>
              <a:ext uri="{FF2B5EF4-FFF2-40B4-BE49-F238E27FC236}">
                <a16:creationId xmlns:a16="http://schemas.microsoft.com/office/drawing/2014/main" id="{41645704-3A6A-4BBA-8175-321CF0BA0F93}"/>
              </a:ext>
            </a:extLst>
          </p:cNvPr>
          <p:cNvSpPr>
            <a:spLocks noGrp="1"/>
          </p:cNvSpPr>
          <p:nvPr>
            <p:ph type="body" sz="quarter" idx="20"/>
          </p:nvPr>
        </p:nvSpPr>
        <p:spPr/>
        <p:txBody>
          <a:bodyPr/>
          <a:lstStyle/>
          <a:p>
            <a:r>
              <a:rPr lang="en-US" dirty="0"/>
              <a:t>Title</a:t>
            </a:r>
          </a:p>
        </p:txBody>
      </p:sp>
      <p:sp>
        <p:nvSpPr>
          <p:cNvPr id="32" name="Text Placeholder 31">
            <a:extLst>
              <a:ext uri="{FF2B5EF4-FFF2-40B4-BE49-F238E27FC236}">
                <a16:creationId xmlns:a16="http://schemas.microsoft.com/office/drawing/2014/main" id="{DF0EBCDF-924B-48F4-A7F7-666B321BFC28}"/>
              </a:ext>
            </a:extLst>
          </p:cNvPr>
          <p:cNvSpPr>
            <a:spLocks noGrp="1"/>
          </p:cNvSpPr>
          <p:nvPr>
            <p:ph type="body" sz="quarter" idx="21"/>
          </p:nvPr>
        </p:nvSpPr>
        <p:spPr/>
        <p:txBody>
          <a:bodyPr/>
          <a:lstStyle/>
          <a:p>
            <a:r>
              <a:rPr lang="en-US" dirty="0"/>
              <a:t>Name</a:t>
            </a:r>
          </a:p>
        </p:txBody>
      </p:sp>
      <p:sp>
        <p:nvSpPr>
          <p:cNvPr id="33" name="Text Placeholder 32">
            <a:extLst>
              <a:ext uri="{FF2B5EF4-FFF2-40B4-BE49-F238E27FC236}">
                <a16:creationId xmlns:a16="http://schemas.microsoft.com/office/drawing/2014/main" id="{05CB99E5-316C-41D9-8C47-1B06C7959379}"/>
              </a:ext>
            </a:extLst>
          </p:cNvPr>
          <p:cNvSpPr>
            <a:spLocks noGrp="1"/>
          </p:cNvSpPr>
          <p:nvPr>
            <p:ph type="body" sz="quarter" idx="22"/>
          </p:nvPr>
        </p:nvSpPr>
        <p:spPr/>
        <p:txBody>
          <a:bodyPr/>
          <a:lstStyle/>
          <a:p>
            <a:r>
              <a:rPr lang="en-US" dirty="0"/>
              <a:t>Title</a:t>
            </a:r>
          </a:p>
        </p:txBody>
      </p:sp>
      <p:sp>
        <p:nvSpPr>
          <p:cNvPr id="34" name="Text Placeholder 33">
            <a:extLst>
              <a:ext uri="{FF2B5EF4-FFF2-40B4-BE49-F238E27FC236}">
                <a16:creationId xmlns:a16="http://schemas.microsoft.com/office/drawing/2014/main" id="{8F7A7076-E480-4D5D-BF05-F80A9002862A}"/>
              </a:ext>
            </a:extLst>
          </p:cNvPr>
          <p:cNvSpPr>
            <a:spLocks noGrp="1"/>
          </p:cNvSpPr>
          <p:nvPr>
            <p:ph type="body" sz="quarter" idx="23"/>
          </p:nvPr>
        </p:nvSpPr>
        <p:spPr/>
        <p:txBody>
          <a:bodyPr/>
          <a:lstStyle/>
          <a:p>
            <a:r>
              <a:rPr lang="en-US" dirty="0"/>
              <a:t>Name</a:t>
            </a:r>
          </a:p>
        </p:txBody>
      </p:sp>
      <p:sp>
        <p:nvSpPr>
          <p:cNvPr id="35" name="Text Placeholder 34">
            <a:extLst>
              <a:ext uri="{FF2B5EF4-FFF2-40B4-BE49-F238E27FC236}">
                <a16:creationId xmlns:a16="http://schemas.microsoft.com/office/drawing/2014/main" id="{0E93358B-01FB-420E-B62F-30786A664E23}"/>
              </a:ext>
            </a:extLst>
          </p:cNvPr>
          <p:cNvSpPr>
            <a:spLocks noGrp="1"/>
          </p:cNvSpPr>
          <p:nvPr>
            <p:ph type="body" sz="quarter" idx="24"/>
          </p:nvPr>
        </p:nvSpPr>
        <p:spPr/>
        <p:txBody>
          <a:bodyPr/>
          <a:lstStyle/>
          <a:p>
            <a:r>
              <a:rPr lang="en-US" dirty="0"/>
              <a:t>Title</a:t>
            </a:r>
          </a:p>
        </p:txBody>
      </p:sp>
    </p:spTree>
    <p:extLst>
      <p:ext uri="{BB962C8B-B14F-4D97-AF65-F5344CB8AC3E}">
        <p14:creationId xmlns:p14="http://schemas.microsoft.com/office/powerpoint/2010/main" val="3477453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37E56F-FEE9-C8C0-3A83-739CBBB3B9C4}"/>
              </a:ext>
            </a:extLst>
          </p:cNvPr>
          <p:cNvPicPr>
            <a:picLocks noChangeAspect="1"/>
          </p:cNvPicPr>
          <p:nvPr/>
        </p:nvPicPr>
        <p:blipFill>
          <a:blip r:embed="rId3"/>
          <a:stretch>
            <a:fillRect/>
          </a:stretch>
        </p:blipFill>
        <p:spPr>
          <a:xfrm>
            <a:off x="116379" y="6084916"/>
            <a:ext cx="718415" cy="652615"/>
          </a:xfrm>
          <a:prstGeom prst="rect">
            <a:avLst/>
          </a:prstGeom>
        </p:spPr>
      </p:pic>
      <p:sp>
        <p:nvSpPr>
          <p:cNvPr id="9" name="Title 1">
            <a:extLst>
              <a:ext uri="{FF2B5EF4-FFF2-40B4-BE49-F238E27FC236}">
                <a16:creationId xmlns:a16="http://schemas.microsoft.com/office/drawing/2014/main" id="{E5E1819B-D866-4F9D-0169-1C485F81A028}"/>
              </a:ext>
            </a:extLst>
          </p:cNvPr>
          <p:cNvSpPr>
            <a:spLocks noGrp="1"/>
          </p:cNvSpPr>
          <p:nvPr>
            <p:ph type="title"/>
          </p:nvPr>
        </p:nvSpPr>
        <p:spPr>
          <a:xfrm>
            <a:off x="854320" y="446990"/>
            <a:ext cx="10268712" cy="1700784"/>
          </a:xfrm>
        </p:spPr>
        <p:txBody>
          <a:bodyPr/>
          <a:lstStyle/>
          <a:p>
            <a:r>
              <a:rPr lang="en-US" dirty="0">
                <a:latin typeface="Arial"/>
                <a:cs typeface="Arial"/>
              </a:rPr>
              <a:t>Memories...</a:t>
            </a:r>
            <a:endParaRPr lang="en-US" dirty="0">
              <a:latin typeface="Arial" panose="020B0604020202020204" pitchFamily="34" charset="0"/>
              <a:cs typeface="Arial" panose="020B0604020202020204" pitchFamily="34" charset="0"/>
            </a:endParaRPr>
          </a:p>
        </p:txBody>
      </p:sp>
      <p:pic>
        <p:nvPicPr>
          <p:cNvPr id="10" name="Picture 4" descr="everyone reading newspaper on train - Google Search | Newspapers, Vintage  photographs, Anti social">
            <a:extLst>
              <a:ext uri="{FF2B5EF4-FFF2-40B4-BE49-F238E27FC236}">
                <a16:creationId xmlns:a16="http://schemas.microsoft.com/office/drawing/2014/main" id="{C8CA724E-EB00-B874-0380-E7AB522FC9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311" y="1962977"/>
            <a:ext cx="6386626" cy="4433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7973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AFAC819-F1E3-85A9-8B66-77DA02E65777}"/>
              </a:ext>
            </a:extLst>
          </p:cNvPr>
          <p:cNvSpPr>
            <a:spLocks noGrp="1"/>
          </p:cNvSpPr>
          <p:nvPr>
            <p:ph type="title"/>
          </p:nvPr>
        </p:nvSpPr>
        <p:spPr>
          <a:xfrm>
            <a:off x="960120" y="317814"/>
            <a:ext cx="10268712" cy="1700784"/>
          </a:xfrm>
        </p:spPr>
        <p:txBody>
          <a:bodyPr/>
          <a:lstStyle/>
          <a:p>
            <a:r>
              <a:rPr lang="en-US" dirty="0">
                <a:latin typeface="Arial"/>
                <a:cs typeface="Arial"/>
              </a:rPr>
              <a:t>TODAY'S reality</a:t>
            </a:r>
            <a:endParaRPr lang="en-US" dirty="0">
              <a:latin typeface="Arial" panose="020B0604020202020204" pitchFamily="34" charset="0"/>
              <a:cs typeface="Arial" panose="020B0604020202020204" pitchFamily="34" charset="0"/>
            </a:endParaRPr>
          </a:p>
        </p:txBody>
      </p:sp>
      <p:pic>
        <p:nvPicPr>
          <p:cNvPr id="5" name="Picture 2" descr="Nyc Subway Car People Looking At Cell Phones Riding The Train Stock Photo -  Download Image Now - iStock">
            <a:extLst>
              <a:ext uri="{FF2B5EF4-FFF2-40B4-BE49-F238E27FC236}">
                <a16:creationId xmlns:a16="http://schemas.microsoft.com/office/drawing/2014/main" id="{D305B6EC-352B-4972-8F1C-FDE3C2794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950" y="1856257"/>
            <a:ext cx="6391159" cy="4683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329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82BFF8B-791E-C606-BC39-AB339A515CBE}"/>
              </a:ext>
            </a:extLst>
          </p:cNvPr>
          <p:cNvSpPr>
            <a:spLocks noGrp="1"/>
          </p:cNvSpPr>
          <p:nvPr>
            <p:ph type="title"/>
          </p:nvPr>
        </p:nvSpPr>
        <p:spPr>
          <a:xfrm>
            <a:off x="368300" y="317814"/>
            <a:ext cx="11823700" cy="1700784"/>
          </a:xfrm>
        </p:spPr>
        <p:txBody>
          <a:bodyPr>
            <a:normAutofit fontScale="90000"/>
          </a:bodyPr>
          <a:lstStyle/>
          <a:p>
            <a:r>
              <a:rPr lang="en-US" dirty="0">
                <a:latin typeface="Arial" panose="020B0604020202020204" pitchFamily="34" charset="0"/>
                <a:cs typeface="Arial" panose="020B0604020202020204" pitchFamily="34" charset="0"/>
              </a:rPr>
              <a:t>Social media / Job boards</a:t>
            </a:r>
          </a:p>
        </p:txBody>
      </p:sp>
      <p:pic>
        <p:nvPicPr>
          <p:cNvPr id="5" name="Picture 2" descr="Social Media Icons SVG  DXF  PNG  Bundle 20 Social Media image 1">
            <a:extLst>
              <a:ext uri="{FF2B5EF4-FFF2-40B4-BE49-F238E27FC236}">
                <a16:creationId xmlns:a16="http://schemas.microsoft.com/office/drawing/2014/main" id="{17B4D1EB-790E-B5A3-2D8D-6DC68F4CB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870" y="1840924"/>
            <a:ext cx="4548171" cy="41776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Jobing.com - Home | Facebook">
            <a:extLst>
              <a:ext uri="{FF2B5EF4-FFF2-40B4-BE49-F238E27FC236}">
                <a16:creationId xmlns:a16="http://schemas.microsoft.com/office/drawing/2014/main" id="{08D61B86-2454-A3B6-E39B-BD0C6D8D95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0928" y="2547338"/>
            <a:ext cx="2163244" cy="19870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ndeed Logo, history, meaning, symbol, PNG">
            <a:extLst>
              <a:ext uri="{FF2B5EF4-FFF2-40B4-BE49-F238E27FC236}">
                <a16:creationId xmlns:a16="http://schemas.microsoft.com/office/drawing/2014/main" id="{F7DED447-5AB8-7BD2-D170-83E100EC63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6513" y="4091024"/>
            <a:ext cx="1889798" cy="9720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raigslist Logo, history, meaning, symbol, PNG">
            <a:extLst>
              <a:ext uri="{FF2B5EF4-FFF2-40B4-BE49-F238E27FC236}">
                <a16:creationId xmlns:a16="http://schemas.microsoft.com/office/drawing/2014/main" id="{AFEE2A28-EBE2-DAC3-B924-294DE14E06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5263" y="3054864"/>
            <a:ext cx="1881194" cy="9719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Find Jobs Near You and Build a Career | Monster">
            <a:extLst>
              <a:ext uri="{FF2B5EF4-FFF2-40B4-BE49-F238E27FC236}">
                <a16:creationId xmlns:a16="http://schemas.microsoft.com/office/drawing/2014/main" id="{9AFFAB8D-F425-83CC-4EEE-AF49B0A23E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5659" y="5386508"/>
            <a:ext cx="1514495" cy="7279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Glassdoor - Wikipedia">
            <a:extLst>
              <a:ext uri="{FF2B5EF4-FFF2-40B4-BE49-F238E27FC236}">
                <a16:creationId xmlns:a16="http://schemas.microsoft.com/office/drawing/2014/main" id="{05E3A49D-7558-0B07-6E37-98F1ACD030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59575" y="4567823"/>
            <a:ext cx="1624655" cy="1182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7694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5F24F72-91C7-D22D-CB3B-81DFD17A7383}"/>
              </a:ext>
            </a:extLst>
          </p:cNvPr>
          <p:cNvSpPr>
            <a:spLocks noGrp="1"/>
          </p:cNvSpPr>
          <p:nvPr>
            <p:ph type="title"/>
          </p:nvPr>
        </p:nvSpPr>
        <p:spPr>
          <a:xfrm>
            <a:off x="960120" y="317814"/>
            <a:ext cx="10268712" cy="1700784"/>
          </a:xfrm>
        </p:spPr>
        <p:txBody>
          <a:bodyPr>
            <a:normAutofit/>
          </a:bodyPr>
          <a:lstStyle/>
          <a:p>
            <a:r>
              <a:rPr lang="en-US" sz="4000" dirty="0">
                <a:latin typeface="Arial" panose="020B0604020202020204" pitchFamily="34" charset="0"/>
                <a:cs typeface="Arial" panose="020B0604020202020204" pitchFamily="34" charset="0"/>
              </a:rPr>
              <a:t>How are others recruiting</a:t>
            </a:r>
          </a:p>
        </p:txBody>
      </p:sp>
      <p:pic>
        <p:nvPicPr>
          <p:cNvPr id="18" name="Content Placeholder 4" descr="Text&#10;&#10;Description automatically generated">
            <a:extLst>
              <a:ext uri="{FF2B5EF4-FFF2-40B4-BE49-F238E27FC236}">
                <a16:creationId xmlns:a16="http://schemas.microsoft.com/office/drawing/2014/main" id="{5C7CA9A8-054A-622B-42DA-7033E3261A23}"/>
              </a:ext>
            </a:extLst>
          </p:cNvPr>
          <p:cNvPicPr>
            <a:picLocks noChangeAspect="1"/>
          </p:cNvPicPr>
          <p:nvPr/>
        </p:nvPicPr>
        <p:blipFill>
          <a:blip r:embed="rId3"/>
          <a:stretch>
            <a:fillRect/>
          </a:stretch>
        </p:blipFill>
        <p:spPr>
          <a:xfrm>
            <a:off x="1084136" y="1474721"/>
            <a:ext cx="6766597" cy="4449037"/>
          </a:xfrm>
          <a:prstGeom prst="rect">
            <a:avLst/>
          </a:prstGeom>
        </p:spPr>
      </p:pic>
    </p:spTree>
    <p:extLst>
      <p:ext uri="{BB962C8B-B14F-4D97-AF65-F5344CB8AC3E}">
        <p14:creationId xmlns:p14="http://schemas.microsoft.com/office/powerpoint/2010/main" val="2563119616"/>
      </p:ext>
    </p:extLst>
  </p:cSld>
  <p:clrMapOvr>
    <a:masterClrMapping/>
  </p:clrMapOvr>
</p:sld>
</file>

<file path=ppt/theme/theme1.xml><?xml version="1.0" encoding="utf-8"?>
<a:theme xmlns:a="http://schemas.openxmlformats.org/drawingml/2006/main" name="JuxtaposeVTI">
  <a:themeElements>
    <a:clrScheme name="Juxtapose">
      <a:dk1>
        <a:sysClr val="windowText" lastClr="000000"/>
      </a:dk1>
      <a:lt1>
        <a:sysClr val="window" lastClr="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0EFE35-5C2D-4EEC-93CA-7B3D4088735C}">
  <ds:schemaRefs>
    <ds:schemaRef ds:uri="http://schemas.microsoft.com/sharepoint/v3/contenttype/forms"/>
  </ds:schemaRefs>
</ds:datastoreItem>
</file>

<file path=customXml/itemProps2.xml><?xml version="1.0" encoding="utf-8"?>
<ds:datastoreItem xmlns:ds="http://schemas.openxmlformats.org/officeDocument/2006/customXml" ds:itemID="{6251B918-0091-4E96-9E28-42B87D9557A7}">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33878E47-D7B4-44CA-8507-24783F79A5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Fracture design</Template>
  <TotalTime>18469</TotalTime>
  <Words>2058</Words>
  <Application>Microsoft Office PowerPoint</Application>
  <PresentationFormat>Widescreen</PresentationFormat>
  <Paragraphs>176</Paragraphs>
  <Slides>31</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Arial</vt:lpstr>
      <vt:lpstr>Calibri</vt:lpstr>
      <vt:lpstr>Century Gothic</vt:lpstr>
      <vt:lpstr>Decotura ICG</vt:lpstr>
      <vt:lpstr>Franklin Gothic Medium</vt:lpstr>
      <vt:lpstr>Wingdings</vt:lpstr>
      <vt:lpstr>JuxtaposeVTI</vt:lpstr>
      <vt:lpstr>26th Annual Conference</vt:lpstr>
      <vt:lpstr>PowerPoint Presentation</vt:lpstr>
      <vt:lpstr>AGENDA</vt:lpstr>
      <vt:lpstr>OUR BRAND POSITION</vt:lpstr>
      <vt:lpstr>Team</vt:lpstr>
      <vt:lpstr>Memories...</vt:lpstr>
      <vt:lpstr>TODAY'S reality</vt:lpstr>
      <vt:lpstr>Social media / Job boards</vt:lpstr>
      <vt:lpstr>How are others recruiting</vt:lpstr>
      <vt:lpstr>TikTok</vt:lpstr>
      <vt:lpstr>Yes, This is real</vt:lpstr>
      <vt:lpstr>Even Linkedin jumped onboard</vt:lpstr>
      <vt:lpstr>Linkedin</vt:lpstr>
      <vt:lpstr>Linkedin</vt:lpstr>
      <vt:lpstr>What to post</vt:lpstr>
      <vt:lpstr>Linkedin targeting options</vt:lpstr>
      <vt:lpstr>Digital targeting</vt:lpstr>
      <vt:lpstr>Build the target</vt:lpstr>
      <vt:lpstr>DISPLAY AD EXAMPLE</vt:lpstr>
      <vt:lpstr>DISPLAY AD EXAMPLE</vt:lpstr>
      <vt:lpstr>Display placement</vt:lpstr>
      <vt:lpstr>Location targeting</vt:lpstr>
      <vt:lpstr>Location targeting: How does it work?</vt:lpstr>
      <vt:lpstr>Polygonal targeting and attribution</vt:lpstr>
      <vt:lpstr>Polygonal targeting and attribution</vt:lpstr>
      <vt:lpstr>Polygonal targeting and attribution</vt:lpstr>
      <vt:lpstr>Case study –  valley view casino and hotel</vt:lpstr>
      <vt:lpstr>VVCH Strategy</vt:lpstr>
      <vt:lpstr>VVCH RESULTS</vt:lpstr>
      <vt:lpstr>TAKEAWAYS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Fernandez</dc:creator>
  <cp:lastModifiedBy>janet borland</cp:lastModifiedBy>
  <cp:revision>25</cp:revision>
  <dcterms:created xsi:type="dcterms:W3CDTF">2022-03-04T01:08:52Z</dcterms:created>
  <dcterms:modified xsi:type="dcterms:W3CDTF">2022-07-19T15:11:01Z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