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4"/>
  </p:sldMasterIdLst>
  <p:notesMasterIdLst>
    <p:notesMasterId r:id="rId64"/>
  </p:notesMasterIdLst>
  <p:handoutMasterIdLst>
    <p:handoutMasterId r:id="rId65"/>
  </p:handoutMasterIdLst>
  <p:sldIdLst>
    <p:sldId id="284" r:id="rId5"/>
    <p:sldId id="283" r:id="rId6"/>
    <p:sldId id="263" r:id="rId7"/>
    <p:sldId id="280" r:id="rId8"/>
    <p:sldId id="279" r:id="rId9"/>
    <p:sldId id="487" r:id="rId10"/>
    <p:sldId id="286" r:id="rId11"/>
    <p:sldId id="288" r:id="rId12"/>
    <p:sldId id="287" r:id="rId13"/>
    <p:sldId id="289" r:id="rId14"/>
    <p:sldId id="489" r:id="rId15"/>
    <p:sldId id="499" r:id="rId16"/>
    <p:sldId id="490" r:id="rId17"/>
    <p:sldId id="492" r:id="rId18"/>
    <p:sldId id="461" r:id="rId19"/>
    <p:sldId id="468" r:id="rId20"/>
    <p:sldId id="424" r:id="rId21"/>
    <p:sldId id="467" r:id="rId22"/>
    <p:sldId id="485" r:id="rId23"/>
    <p:sldId id="486" r:id="rId24"/>
    <p:sldId id="495" r:id="rId25"/>
    <p:sldId id="496" r:id="rId26"/>
    <p:sldId id="497" r:id="rId27"/>
    <p:sldId id="343" r:id="rId28"/>
    <p:sldId id="446" r:id="rId29"/>
    <p:sldId id="404" r:id="rId30"/>
    <p:sldId id="476" r:id="rId31"/>
    <p:sldId id="259" r:id="rId32"/>
    <p:sldId id="491" r:id="rId33"/>
    <p:sldId id="290" r:id="rId34"/>
    <p:sldId id="292" r:id="rId35"/>
    <p:sldId id="285" r:id="rId36"/>
    <p:sldId id="291" r:id="rId37"/>
    <p:sldId id="293" r:id="rId38"/>
    <p:sldId id="294" r:id="rId39"/>
    <p:sldId id="295" r:id="rId40"/>
    <p:sldId id="296" r:id="rId41"/>
    <p:sldId id="452" r:id="rId42"/>
    <p:sldId id="469" r:id="rId43"/>
    <p:sldId id="297" r:id="rId44"/>
    <p:sldId id="470" r:id="rId45"/>
    <p:sldId id="471" r:id="rId46"/>
    <p:sldId id="435" r:id="rId47"/>
    <p:sldId id="438" r:id="rId48"/>
    <p:sldId id="479" r:id="rId49"/>
    <p:sldId id="498" r:id="rId50"/>
    <p:sldId id="480" r:id="rId51"/>
    <p:sldId id="488" r:id="rId52"/>
    <p:sldId id="481" r:id="rId53"/>
    <p:sldId id="483" r:id="rId54"/>
    <p:sldId id="408" r:id="rId55"/>
    <p:sldId id="472" r:id="rId56"/>
    <p:sldId id="455" r:id="rId57"/>
    <p:sldId id="450" r:id="rId58"/>
    <p:sldId id="493" r:id="rId59"/>
    <p:sldId id="494" r:id="rId60"/>
    <p:sldId id="270" r:id="rId61"/>
    <p:sldId id="409" r:id="rId62"/>
    <p:sldId id="27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8" userDrawn="1">
          <p15:clr>
            <a:srgbClr val="A4A3A4"/>
          </p15:clr>
        </p15:guide>
        <p15:guide id="2" pos="7080" userDrawn="1">
          <p15:clr>
            <a:srgbClr val="A4A3A4"/>
          </p15:clr>
        </p15:guide>
        <p15:guide id="3" pos="51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8140"/>
    <a:srgbClr val="FFC915"/>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477" autoAdjust="0"/>
  </p:normalViewPr>
  <p:slideViewPr>
    <p:cSldViewPr snapToGrid="0">
      <p:cViewPr varScale="1">
        <p:scale>
          <a:sx n="75" d="100"/>
          <a:sy n="75" d="100"/>
        </p:scale>
        <p:origin x="408" y="67"/>
      </p:cViewPr>
      <p:guideLst>
        <p:guide orient="horz" pos="1848"/>
        <p:guide pos="7080"/>
        <p:guide pos="5112"/>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0AE3C0-C0E9-40F8-963A-C710B0868C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DB19749-4C26-46F6-A13E-4F2E91EC14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B2F5F-49ED-40E3-A1A5-941FF8279870}" type="datetimeFigureOut">
              <a:rPr lang="en-US" smtClean="0"/>
              <a:t>7/19/2022</a:t>
            </a:fld>
            <a:endParaRPr lang="en-US" dirty="0"/>
          </a:p>
        </p:txBody>
      </p:sp>
      <p:sp>
        <p:nvSpPr>
          <p:cNvPr id="4" name="Footer Placeholder 3">
            <a:extLst>
              <a:ext uri="{FF2B5EF4-FFF2-40B4-BE49-F238E27FC236}">
                <a16:creationId xmlns:a16="http://schemas.microsoft.com/office/drawing/2014/main" id="{49826E5B-3572-4EEA-91A0-FE0838ED61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81D8116-DB0F-4C4A-85AD-5331C0D78B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DB74FA-BCF5-412C-B474-5CA730E53DF5}" type="slidenum">
              <a:rPr lang="en-US" smtClean="0"/>
              <a:t>‹#›</a:t>
            </a:fld>
            <a:endParaRPr lang="en-US" dirty="0"/>
          </a:p>
        </p:txBody>
      </p:sp>
    </p:spTree>
    <p:extLst>
      <p:ext uri="{BB962C8B-B14F-4D97-AF65-F5344CB8AC3E}">
        <p14:creationId xmlns:p14="http://schemas.microsoft.com/office/powerpoint/2010/main" val="142564567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17T21:43:47.1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1,'1939'0,"-1917"0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17T21:45:10.2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0,'1'1,"-1"0,0 0,0 0,1 0,-1 0,1-1,-1 1,1 0,-1 0,1 0,0-1,-1 1,1 0,0 0,-1-1,1 1,0-1,0 1,0-1,0 1,0-1,-1 1,1-1,0 0,0 0,0 1,2-1,32 5,-32-5,34 5,0 2,68 21,-93-25,14 3,0-2,1-1,0-1,0-1,51-5,-43 1,-1 2,64 7,-20 16,-62-16,2 0,30 5,417 25,5-37,-186-2,68 3,-330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17T21:40:47.3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0,'597'27,"-195"-2,-27-3,-259-14,132-8,-96-2,-142 2,361 15,-268-7,156-7,26 1,-48 24,53 0,9 0,333-23,-320-5,-279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17T21:40:51.2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0,'10'1,"0"0,-1 1,1 0,0 0,-1 1,13 6,30 7,101 5,-12-3,-31-3,0-5,179-7,-2 0,-242 1,76 18,-81-13,1-2,77 4,174-14,273 5,-399 11,30 1,1011-13,-586-3,-596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C1060-699B-414A-8D16-7630F8BDD05E}" type="datetimeFigureOut">
              <a:rPr lang="en-US" smtClean="0"/>
              <a:t>7/19/2022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DF348-2A86-4531-BD4E-BD8C0BBDAD47}" type="slidenum">
              <a:rPr lang="en-US" smtClean="0"/>
              <a:t>‹#›</a:t>
            </a:fld>
            <a:endParaRPr lang="en-US" dirty="0"/>
          </a:p>
        </p:txBody>
      </p:sp>
    </p:spTree>
    <p:extLst>
      <p:ext uri="{BB962C8B-B14F-4D97-AF65-F5344CB8AC3E}">
        <p14:creationId xmlns:p14="http://schemas.microsoft.com/office/powerpoint/2010/main" val="227887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a:t>
            </a:fld>
            <a:endParaRPr lang="en-US" dirty="0"/>
          </a:p>
        </p:txBody>
      </p:sp>
    </p:spTree>
    <p:extLst>
      <p:ext uri="{BB962C8B-B14F-4D97-AF65-F5344CB8AC3E}">
        <p14:creationId xmlns:p14="http://schemas.microsoft.com/office/powerpoint/2010/main" val="1666197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4</a:t>
            </a:fld>
            <a:endParaRPr lang="en-US" dirty="0"/>
          </a:p>
        </p:txBody>
      </p:sp>
    </p:spTree>
    <p:extLst>
      <p:ext uri="{BB962C8B-B14F-4D97-AF65-F5344CB8AC3E}">
        <p14:creationId xmlns:p14="http://schemas.microsoft.com/office/powerpoint/2010/main" val="1461130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17</a:t>
            </a:fld>
            <a:endParaRPr lang="en-US" dirty="0"/>
          </a:p>
        </p:txBody>
      </p:sp>
    </p:spTree>
    <p:extLst>
      <p:ext uri="{BB962C8B-B14F-4D97-AF65-F5344CB8AC3E}">
        <p14:creationId xmlns:p14="http://schemas.microsoft.com/office/powerpoint/2010/main" val="1526030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A5D6AB5C-2988-D285-B1B7-B2100DAC11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67BCE257-C1E7-AF87-630E-3F47B12BBC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689A49D2-16B3-9649-99EB-A2C5D5D296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F16A744-958B-4A2A-8AB2-C5DBD4147F76}" type="slidenum">
              <a:rPr lang="en-US" altLang="en-US"/>
              <a:pPr>
                <a:spcBef>
                  <a:spcPct val="0"/>
                </a:spcBef>
              </a:pPr>
              <a:t>27</a:t>
            </a:fld>
            <a:endParaRPr lang="en-US" altLang="en-US"/>
          </a:p>
        </p:txBody>
      </p:sp>
    </p:spTree>
    <p:extLst>
      <p:ext uri="{BB962C8B-B14F-4D97-AF65-F5344CB8AC3E}">
        <p14:creationId xmlns:p14="http://schemas.microsoft.com/office/powerpoint/2010/main" val="918669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C5702EB-5335-4B5C-A278-F5D0291E1F27}"/>
              </a:ext>
            </a:extLst>
          </p:cNvPr>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D181D29E-7DF7-4260-B907-4ED50A9BB1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CCF4D8EE-E456-47E8-B090-9B3A81A358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C77B4D-BAFD-4DD0-96AF-DDF575EFF528}" type="slidenum">
              <a:rPr lang="en-US" altLang="en-US" smtClean="0"/>
              <a:pPr>
                <a:spcBef>
                  <a:spcPct val="0"/>
                </a:spcBef>
              </a:pPr>
              <a:t>38</a:t>
            </a:fld>
            <a:endParaRPr lang="en-US" altLang="en-US"/>
          </a:p>
        </p:txBody>
      </p:sp>
    </p:spTree>
    <p:extLst>
      <p:ext uri="{BB962C8B-B14F-4D97-AF65-F5344CB8AC3E}">
        <p14:creationId xmlns:p14="http://schemas.microsoft.com/office/powerpoint/2010/main" val="3080416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43</a:t>
            </a:fld>
            <a:endParaRPr lang="en-US" dirty="0"/>
          </a:p>
        </p:txBody>
      </p:sp>
    </p:spTree>
    <p:extLst>
      <p:ext uri="{BB962C8B-B14F-4D97-AF65-F5344CB8AC3E}">
        <p14:creationId xmlns:p14="http://schemas.microsoft.com/office/powerpoint/2010/main" val="2025977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E00C7F7-0ECD-5519-CCA0-BAD974B141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3D7701B4-928A-B168-78FD-94385B1D65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a:extLst>
              <a:ext uri="{FF2B5EF4-FFF2-40B4-BE49-F238E27FC236}">
                <a16:creationId xmlns:a16="http://schemas.microsoft.com/office/drawing/2014/main" id="{66427B2C-7735-8F5D-3415-EA0CB1B2FE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7E88B3-EFC0-4F94-A83E-04AE0FACA71E}" type="slidenum">
              <a:rPr lang="en-US" altLang="en-US"/>
              <a:pPr>
                <a:spcBef>
                  <a:spcPct val="0"/>
                </a:spcBef>
              </a:pPr>
              <a:t>51</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57</a:t>
            </a:fld>
            <a:endParaRPr lang="en-US" dirty="0"/>
          </a:p>
        </p:txBody>
      </p:sp>
    </p:spTree>
    <p:extLst>
      <p:ext uri="{BB962C8B-B14F-4D97-AF65-F5344CB8AC3E}">
        <p14:creationId xmlns:p14="http://schemas.microsoft.com/office/powerpoint/2010/main" val="3075147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59</a:t>
            </a:fld>
            <a:endParaRPr lang="en-US" dirty="0"/>
          </a:p>
        </p:txBody>
      </p:sp>
    </p:spTree>
    <p:extLst>
      <p:ext uri="{BB962C8B-B14F-4D97-AF65-F5344CB8AC3E}">
        <p14:creationId xmlns:p14="http://schemas.microsoft.com/office/powerpoint/2010/main" val="26442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tree, outdoor, colorful, resort&#10;&#10;Description automatically generated">
            <a:extLst>
              <a:ext uri="{FF2B5EF4-FFF2-40B4-BE49-F238E27FC236}">
                <a16:creationId xmlns:a16="http://schemas.microsoft.com/office/drawing/2014/main" id="{1221C85A-D37B-CD49-BFC4-430B8DE8D734}"/>
              </a:ext>
            </a:extLst>
          </p:cNvPr>
          <p:cNvPicPr>
            <a:picLocks noChangeAspect="1"/>
          </p:cNvPicPr>
          <p:nvPr userDrawn="1"/>
        </p:nvPicPr>
        <p:blipFill>
          <a:blip r:embed="rId2"/>
          <a:stretch>
            <a:fillRect/>
          </a:stretch>
        </p:blipFill>
        <p:spPr>
          <a:xfrm>
            <a:off x="0" y="-122550"/>
            <a:ext cx="12192001" cy="6980550"/>
          </a:xfrm>
          <a:prstGeom prst="rect">
            <a:avLst/>
          </a:prstGeom>
        </p:spPr>
      </p:pic>
      <p:sp>
        <p:nvSpPr>
          <p:cNvPr id="2" name="Title 1">
            <a:extLst>
              <a:ext uri="{FF2B5EF4-FFF2-40B4-BE49-F238E27FC236}">
                <a16:creationId xmlns:a16="http://schemas.microsoft.com/office/drawing/2014/main" id="{DFD7185D-D0E0-C3FB-AD84-FA2C48BF5066}"/>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1728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3 column ">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000DA3-F94A-47A9-833C-F737A5CE928A}"/>
              </a:ext>
              <a:ext uri="{C183D7F6-B498-43B3-948B-1728B52AA6E4}">
                <adec:decorative xmlns:adec="http://schemas.microsoft.com/office/drawing/2017/decorative" val="1"/>
              </a:ext>
            </a:extLst>
          </p:cNvPr>
          <p:cNvSpPr/>
          <p:nvPr userDrawn="1"/>
        </p:nvSpPr>
        <p:spPr>
          <a:xfrm rot="16200000">
            <a:off x="4956929" y="-4956928"/>
            <a:ext cx="2278144" cy="1219200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normAutofit/>
          </a:bodyPr>
          <a:lstStyle>
            <a:lvl1pPr>
              <a:defRPr sz="54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p:spPr>
        <p:txBody>
          <a:bodyPr anchor="ctr">
            <a:no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p:spPr>
        <p:txBody>
          <a:bodyPr anchor="ctr">
            <a:no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p:spPr>
        <p:txBody>
          <a:bodyPr anchor="ctr">
            <a:norm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pic>
        <p:nvPicPr>
          <p:cNvPr id="10" name="Picture 9">
            <a:extLst>
              <a:ext uri="{FF2B5EF4-FFF2-40B4-BE49-F238E27FC236}">
                <a16:creationId xmlns:a16="http://schemas.microsoft.com/office/drawing/2014/main" id="{DC0D530F-E754-AD82-96FA-1D13357A8C84}"/>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940459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6097526" y="0"/>
            <a:ext cx="6094474"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4037" y="635000"/>
            <a:ext cx="5171770" cy="2039374"/>
          </a:xfrm>
        </p:spPr>
        <p:txBody>
          <a:bodyPr anchor="b">
            <a:noAutofit/>
          </a:bodyPr>
          <a:lstStyle>
            <a:lvl1pPr>
              <a:lnSpc>
                <a:spcPct val="101000"/>
              </a:lnSpc>
              <a:spcBef>
                <a:spcPts val="700"/>
              </a:spcBef>
              <a:spcAft>
                <a:spcPts val="700"/>
              </a:spcAft>
              <a:defRPr sz="4800" baseline="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p:spPr>
        <p:txBody>
          <a:bodyPr>
            <a:normAutofit/>
          </a:bodyPr>
          <a:lstStyle>
            <a:lvl1pPr>
              <a:defRPr lang="en-US" sz="2200" kern="1200" spc="50" baseline="0" dirty="0" smtClean="0">
                <a:solidFill>
                  <a:schemeClr val="tx1"/>
                </a:solidFill>
                <a:latin typeface="Arial" panose="020B0604020202020204" pitchFamily="34" charset="0"/>
                <a:ea typeface="+mn-ea"/>
                <a:cs typeface="Arial" panose="020B0604020202020204" pitchFamily="34" charset="0"/>
              </a:defRPr>
            </a:lvl1pPr>
          </a:lstStyle>
          <a:p>
            <a:pPr lvl="0"/>
            <a:r>
              <a:rPr lang="en-US" dirty="0"/>
              <a:t>Click to edit Master text styles</a:t>
            </a:r>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10" name="Picture 9">
            <a:extLst>
              <a:ext uri="{FF2B5EF4-FFF2-40B4-BE49-F238E27FC236}">
                <a16:creationId xmlns:a16="http://schemas.microsoft.com/office/drawing/2014/main" id="{21046E05-9F5D-3470-D410-FD844CD041ED}"/>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1054925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4047130" y="1225484"/>
            <a:ext cx="8201891" cy="3951807"/>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351993" y="2501053"/>
            <a:ext cx="7136064" cy="1700784"/>
          </a:xfrm>
        </p:spPr>
        <p:txBody>
          <a:bodyPr>
            <a:noAutofit/>
          </a:bodyPr>
          <a:lstStyle>
            <a:lvl1pPr>
              <a:lnSpc>
                <a:spcPct val="101000"/>
              </a:lnSpc>
              <a:spcBef>
                <a:spcPts val="700"/>
              </a:spcBef>
              <a:spcAft>
                <a:spcPts val="700"/>
              </a:spcAft>
              <a:defRPr sz="5400"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pic>
        <p:nvPicPr>
          <p:cNvPr id="11" name="Picture 10">
            <a:extLst>
              <a:ext uri="{FF2B5EF4-FFF2-40B4-BE49-F238E27FC236}">
                <a16:creationId xmlns:a16="http://schemas.microsoft.com/office/drawing/2014/main" id="{C58B9D3B-FABA-5C78-B414-8104F27CD816}"/>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158245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BF007E-7634-1DAE-AC90-6ED7A3E4E2E6}"/>
              </a:ext>
            </a:extLst>
          </p:cNvPr>
          <p:cNvSpPr txBox="1"/>
          <p:nvPr userDrawn="1"/>
        </p:nvSpPr>
        <p:spPr>
          <a:xfrm>
            <a:off x="1358283" y="6516210"/>
            <a:ext cx="4527612"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©Audit Business Services, Inc. – 07/2022 – all rights reserved</a:t>
            </a:r>
          </a:p>
        </p:txBody>
      </p:sp>
    </p:spTree>
    <p:extLst>
      <p:ext uri="{BB962C8B-B14F-4D97-AF65-F5344CB8AC3E}">
        <p14:creationId xmlns:p14="http://schemas.microsoft.com/office/powerpoint/2010/main" val="832809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797096" y="192907"/>
            <a:ext cx="6389027" cy="5601790"/>
          </a:xfrm>
        </p:spPr>
        <p:txBody>
          <a:bodyPr>
            <a:noAutofit/>
          </a:bodyPr>
          <a:lstStyle>
            <a:lvl1pPr algn="ctr">
              <a:lnSpc>
                <a:spcPct val="101000"/>
              </a:lnSpc>
              <a:spcBef>
                <a:spcPts val="700"/>
              </a:spcBef>
              <a:spcAft>
                <a:spcPts val="700"/>
              </a:spcAft>
              <a:defRPr sz="6600" baseline="0">
                <a:solidFill>
                  <a:schemeClr val="bg1"/>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p:spPr>
        <p:txBody>
          <a:bodyPr anchor="ctr">
            <a:normAutofit/>
          </a:bodyPr>
          <a:lstStyle>
            <a:lvl1pPr algn="ctr">
              <a:defRPr lang="en-US" sz="2600" kern="1200" spc="50" baseline="0" dirty="0" smtClean="0">
                <a:solidFill>
                  <a:schemeClr val="bg1"/>
                </a:solidFill>
                <a:latin typeface="Decotura ICG" panose="00000400000000000000" pitchFamily="2" charset="0"/>
                <a:ea typeface="+mn-ea"/>
                <a:cs typeface="Calibri"/>
              </a:defRPr>
            </a:lvl1pPr>
            <a:lvl2pPr marL="0" indent="0">
              <a:buNone/>
              <a:defRPr/>
            </a:lvl2pPr>
          </a:lstStyle>
          <a:p>
            <a:pPr lvl="0"/>
            <a:r>
              <a:rPr lang="en-US" dirty="0"/>
              <a:t>Click to edit Master text styles</a:t>
            </a:r>
          </a:p>
        </p:txBody>
      </p:sp>
      <p:pic>
        <p:nvPicPr>
          <p:cNvPr id="5" name="Picture 4">
            <a:extLst>
              <a:ext uri="{FF2B5EF4-FFF2-40B4-BE49-F238E27FC236}">
                <a16:creationId xmlns:a16="http://schemas.microsoft.com/office/drawing/2014/main" id="{ABC8D62B-9FF6-E1B4-94C6-8EF1BA4E2204}"/>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2314051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9DE8D6-8092-44CF-8DBE-66D64FA30CD5}"/>
              </a:ext>
              <a:ext uri="{C183D7F6-B498-43B3-948B-1728B52AA6E4}">
                <adec:decorative xmlns:adec="http://schemas.microsoft.com/office/drawing/2017/decorative" val="1"/>
              </a:ext>
            </a:extLst>
          </p:cNvPr>
          <p:cNvSpPr/>
          <p:nvPr userDrawn="1"/>
        </p:nvSpPr>
        <p:spPr>
          <a:xfrm rot="16200000">
            <a:off x="4955309" y="-4971328"/>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noAutofit/>
          </a:bodyPr>
          <a:lstStyle>
            <a:lvl1pPr>
              <a:lnSpc>
                <a:spcPct val="101000"/>
              </a:lnSpc>
              <a:spcBef>
                <a:spcPts val="700"/>
              </a:spcBef>
              <a:spcAft>
                <a:spcPts val="700"/>
              </a:spcAft>
              <a:defRPr sz="5400" b="1" baseline="0">
                <a:solidFill>
                  <a:schemeClr val="bg1"/>
                </a:solidFill>
                <a:latin typeface="Decotura ICG" panose="00000400000000000000"/>
                <a:cs typeface="Arial" panose="020B0604020202020204" pitchFamily="34" charset="0"/>
              </a:defRPr>
            </a:lvl1pPr>
          </a:lstStyle>
          <a:p>
            <a:r>
              <a:rPr lang="en-US" dirty="0"/>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p:spPr>
        <p:txBody>
          <a:bodyPr>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dirty="0">
                <a:cs typeface="Calibri"/>
              </a:rPr>
              <a:t>Click to edit master text style</a:t>
            </a:r>
          </a:p>
          <a:p>
            <a:endParaRPr lang="en-US" dirty="0">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4" name="Picture 3">
            <a:extLst>
              <a:ext uri="{FF2B5EF4-FFF2-40B4-BE49-F238E27FC236}">
                <a16:creationId xmlns:a16="http://schemas.microsoft.com/office/drawing/2014/main" id="{52256F8D-E72C-9207-14DE-6828DA8490ED}"/>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1735907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5400">
                <a:latin typeface="Decotura ICG" panose="00000400000000000000" pitchFamily="2" charset="0"/>
              </a:defRPr>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p:spPr>
        <p:txBody>
          <a:bodyPr anchor="ctr">
            <a:normAutofit/>
          </a:bodyPr>
          <a:lstStyle>
            <a:lvl1pPr>
              <a:defRPr sz="2000">
                <a:solidFill>
                  <a:schemeClr val="bg1"/>
                </a:solidFill>
                <a:latin typeface="Decotura ICG" panose="00000400000000000000" pitchFamily="2" charset="0"/>
              </a:defRPr>
            </a:lvl1pPr>
          </a:lstStyle>
          <a:p>
            <a:r>
              <a:rPr lang="en-US" sz="2000" dirty="0">
                <a:solidFill>
                  <a:schemeClr val="bg1"/>
                </a:solidFill>
                <a:cs typeface="Calibri"/>
              </a:rPr>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15050" y="3449227"/>
            <a:ext cx="6076950" cy="34290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9" name="Picture 8">
            <a:extLst>
              <a:ext uri="{FF2B5EF4-FFF2-40B4-BE49-F238E27FC236}">
                <a16:creationId xmlns:a16="http://schemas.microsoft.com/office/drawing/2014/main" id="{61719D2C-49F3-3C35-76EF-97EC5D229F36}"/>
              </a:ext>
            </a:extLst>
          </p:cNvPr>
          <p:cNvPicPr>
            <a:picLocks noChangeAspect="1"/>
          </p:cNvPicPr>
          <p:nvPr userDrawn="1"/>
        </p:nvPicPr>
        <p:blipFill>
          <a:blip r:embed="rId3"/>
          <a:stretch>
            <a:fillRect/>
          </a:stretch>
        </p:blipFill>
        <p:spPr>
          <a:xfrm>
            <a:off x="58191" y="6181725"/>
            <a:ext cx="718415" cy="652615"/>
          </a:xfrm>
          <a:prstGeom prst="rect">
            <a:avLst/>
          </a:prstGeom>
        </p:spPr>
      </p:pic>
    </p:spTree>
    <p:extLst>
      <p:ext uri="{BB962C8B-B14F-4D97-AF65-F5344CB8AC3E}">
        <p14:creationId xmlns:p14="http://schemas.microsoft.com/office/powerpoint/2010/main" val="265173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0"/>
            <a:ext cx="12192000" cy="4224973"/>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lgn="l">
              <a:defRPr sz="8000" baseline="0">
                <a:latin typeface="Decotura ICG" panose="000004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latin typeface="Decotura ICG" panose="000004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73844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02526D-E976-412F-AFBB-494E33A90463}"/>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normAutofit/>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1649FD3-1705-8BCC-CF83-C1F26E85ED84}"/>
              </a:ext>
            </a:extLst>
          </p:cNvPr>
          <p:cNvPicPr>
            <a:picLocks noChangeAspect="1"/>
          </p:cNvPicPr>
          <p:nvPr userDrawn="1"/>
        </p:nvPicPr>
        <p:blipFill>
          <a:blip r:embed="rId3"/>
          <a:stretch>
            <a:fillRect/>
          </a:stretch>
        </p:blipFill>
        <p:spPr>
          <a:xfrm>
            <a:off x="124692" y="6122785"/>
            <a:ext cx="718415" cy="652615"/>
          </a:xfrm>
          <a:prstGeom prst="rect">
            <a:avLst/>
          </a:prstGeom>
        </p:spPr>
      </p:pic>
      <p:sp>
        <p:nvSpPr>
          <p:cNvPr id="2" name="Title 1">
            <a:extLst>
              <a:ext uri="{FF2B5EF4-FFF2-40B4-BE49-F238E27FC236}">
                <a16:creationId xmlns:a16="http://schemas.microsoft.com/office/drawing/2014/main" id="{BB056308-6FCA-8DCF-A64E-9BEBBA62F568}"/>
              </a:ext>
            </a:extLst>
          </p:cNvPr>
          <p:cNvSpPr>
            <a:spLocks noGrp="1"/>
          </p:cNvSpPr>
          <p:nvPr>
            <p:ph type="title"/>
          </p:nvPr>
        </p:nvSpPr>
        <p:spPr/>
        <p:txBody>
          <a:bodyPr/>
          <a:lstStyle/>
          <a:p>
            <a:r>
              <a:rPr lang="en-US"/>
              <a:t>Click to edit Master title style</a:t>
            </a:r>
          </a:p>
        </p:txBody>
      </p:sp>
      <p:sp>
        <p:nvSpPr>
          <p:cNvPr id="7" name="TextBox 6">
            <a:extLst>
              <a:ext uri="{FF2B5EF4-FFF2-40B4-BE49-F238E27FC236}">
                <a16:creationId xmlns:a16="http://schemas.microsoft.com/office/drawing/2014/main" id="{D07ACBF6-FDB7-153B-C794-8244B991EE99}"/>
              </a:ext>
            </a:extLst>
          </p:cNvPr>
          <p:cNvSpPr txBox="1"/>
          <p:nvPr userDrawn="1"/>
        </p:nvSpPr>
        <p:spPr>
          <a:xfrm>
            <a:off x="1358283" y="6516210"/>
            <a:ext cx="4527612"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©Audit Business Services, Inc. – 07/2022 – all rights reserved</a:t>
            </a:r>
          </a:p>
        </p:txBody>
      </p:sp>
      <p:sp>
        <p:nvSpPr>
          <p:cNvPr id="4" name="TextBox 3">
            <a:extLst>
              <a:ext uri="{FF2B5EF4-FFF2-40B4-BE49-F238E27FC236}">
                <a16:creationId xmlns:a16="http://schemas.microsoft.com/office/drawing/2014/main" id="{D8408F9D-3EEB-7039-CB75-5499514B4BDE}"/>
              </a:ext>
            </a:extLst>
          </p:cNvPr>
          <p:cNvSpPr txBox="1"/>
          <p:nvPr userDrawn="1"/>
        </p:nvSpPr>
        <p:spPr>
          <a:xfrm>
            <a:off x="11654444" y="6540186"/>
            <a:ext cx="412864" cy="246221"/>
          </a:xfrm>
          <a:prstGeom prst="rect">
            <a:avLst/>
          </a:prstGeom>
          <a:noFill/>
        </p:spPr>
        <p:txBody>
          <a:bodyPr wrap="square" rtlCol="0">
            <a:spAutoFit/>
          </a:bodyPr>
          <a:lstStyle/>
          <a:p>
            <a:fld id="{82C2B8A5-0E8C-447C-A3EE-73F6CA8AAF55}" type="slidenum">
              <a:rPr lang="en-US" sz="1000" smtClean="0">
                <a:latin typeface="Arial" panose="020B0604020202020204" pitchFamily="34" charset="0"/>
                <a:cs typeface="Arial" panose="020B0604020202020204" pitchFamily="34" charset="0"/>
              </a:rPr>
              <a:t>‹#›</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828024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4800">
                <a:solidFill>
                  <a:schemeClr val="tx1"/>
                </a:solidFill>
                <a:latin typeface="Decotura ICG" panose="00000400000000000000"/>
                <a:cs typeface="Arial" panose="020B0604020202020204" pitchFamily="34" charset="0"/>
              </a:defRPr>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p:spPr>
        <p:txBody>
          <a:bodyPr anchor="ctr">
            <a:normAutofit/>
          </a:bodyPr>
          <a:lstStyle>
            <a:lvl1pPr>
              <a:defRPr sz="2800">
                <a:solidFill>
                  <a:schemeClr val="bg1"/>
                </a:solidFill>
                <a:latin typeface="Decotura ICG" panose="00000400000000000000" pitchFamily="2" charset="0"/>
              </a:defRPr>
            </a:lvl1pPr>
          </a:lstStyle>
          <a:p>
            <a:r>
              <a:rPr lang="en-US" sz="2000" dirty="0">
                <a:solidFill>
                  <a:schemeClr val="bg1"/>
                </a:solidFill>
                <a:cs typeface="Calibri"/>
              </a:rPr>
              <a:t>Click to edit master text style</a:t>
            </a:r>
          </a:p>
        </p:txBody>
      </p:sp>
      <p:pic>
        <p:nvPicPr>
          <p:cNvPr id="5" name="Picture 4">
            <a:extLst>
              <a:ext uri="{FF2B5EF4-FFF2-40B4-BE49-F238E27FC236}">
                <a16:creationId xmlns:a16="http://schemas.microsoft.com/office/drawing/2014/main" id="{18874818-5A49-706B-FABF-6346152135FB}"/>
              </a:ext>
            </a:extLst>
          </p:cNvPr>
          <p:cNvPicPr>
            <a:picLocks noChangeAspect="1"/>
          </p:cNvPicPr>
          <p:nvPr userDrawn="1"/>
        </p:nvPicPr>
        <p:blipFill>
          <a:blip r:embed="rId2"/>
          <a:stretch>
            <a:fillRect/>
          </a:stretch>
        </p:blipFill>
        <p:spPr>
          <a:xfrm>
            <a:off x="116379" y="6084916"/>
            <a:ext cx="718415" cy="652615"/>
          </a:xfrm>
          <a:prstGeom prst="rect">
            <a:avLst/>
          </a:prstGeom>
        </p:spPr>
      </p:pic>
    </p:spTree>
    <p:extLst>
      <p:ext uri="{BB962C8B-B14F-4D97-AF65-F5344CB8AC3E}">
        <p14:creationId xmlns:p14="http://schemas.microsoft.com/office/powerpoint/2010/main" val="426340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2172E-B024-42BD-99DF-133FED125D86}"/>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normAutofit/>
          </a:bodyPr>
          <a:lstStyle>
            <a:lvl1pPr>
              <a:defRPr sz="54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p:spPr>
        <p:txBody>
          <a:bodyPr>
            <a:no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59063" y="5584652"/>
            <a:ext cx="1790700" cy="350292"/>
          </a:xfrm>
        </p:spPr>
        <p:txBody>
          <a:bodyPr>
            <a:noAutofit/>
          </a:bodyPr>
          <a:lstStyle>
            <a:lvl1pPr algn="ctr">
              <a:defRPr lang="en-US" sz="10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17542" y="5584652"/>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p:spPr>
        <p:txBody>
          <a:bodyPr>
            <a:norm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633567"/>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641844"/>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pic>
        <p:nvPicPr>
          <p:cNvPr id="16" name="Picture 15">
            <a:extLst>
              <a:ext uri="{FF2B5EF4-FFF2-40B4-BE49-F238E27FC236}">
                <a16:creationId xmlns:a16="http://schemas.microsoft.com/office/drawing/2014/main" id="{9966A544-61CA-D7F9-2F4A-4241DE1D5239}"/>
              </a:ext>
            </a:extLst>
          </p:cNvPr>
          <p:cNvPicPr>
            <a:picLocks noChangeAspect="1"/>
          </p:cNvPicPr>
          <p:nvPr userDrawn="1"/>
        </p:nvPicPr>
        <p:blipFill>
          <a:blip r:embed="rId3"/>
          <a:stretch>
            <a:fillRect/>
          </a:stretch>
        </p:blipFill>
        <p:spPr>
          <a:xfrm>
            <a:off x="107333" y="6102893"/>
            <a:ext cx="718415" cy="652615"/>
          </a:xfrm>
          <a:prstGeom prst="rect">
            <a:avLst/>
          </a:prstGeom>
        </p:spPr>
      </p:pic>
    </p:spTree>
    <p:extLst>
      <p:ext uri="{BB962C8B-B14F-4D97-AF65-F5344CB8AC3E}">
        <p14:creationId xmlns:p14="http://schemas.microsoft.com/office/powerpoint/2010/main" val="376468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omparison">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B913D2-A532-4637-A5ED-76083F6FCA86}"/>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normAutofit/>
          </a:bodyPr>
          <a:lstStyle>
            <a:lvl1pPr>
              <a:defRPr sz="54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marL="560070" indent="-285750">
              <a:buFont typeface="Arial" panose="020B0604020202020204" pitchFamily="34" charset="0"/>
              <a:buChar cha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marL="880110" indent="-28575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marL="560070" indent="-285750">
              <a:buFont typeface="Arial" panose="020B0604020202020204" pitchFamily="34" charset="0"/>
              <a:buChar cha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marL="880110" indent="-28575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9129E2F1-ACC4-5EEF-93CA-E488A26E0F91}"/>
              </a:ext>
            </a:extLst>
          </p:cNvPr>
          <p:cNvPicPr>
            <a:picLocks noChangeAspect="1"/>
          </p:cNvPicPr>
          <p:nvPr userDrawn="1"/>
        </p:nvPicPr>
        <p:blipFill>
          <a:blip r:embed="rId3"/>
          <a:stretch>
            <a:fillRect/>
          </a:stretch>
        </p:blipFill>
        <p:spPr>
          <a:xfrm>
            <a:off x="109117" y="6181344"/>
            <a:ext cx="718415" cy="652615"/>
          </a:xfrm>
          <a:prstGeom prst="rect">
            <a:avLst/>
          </a:prstGeom>
        </p:spPr>
      </p:pic>
    </p:spTree>
    <p:extLst>
      <p:ext uri="{BB962C8B-B14F-4D97-AF65-F5344CB8AC3E}">
        <p14:creationId xmlns:p14="http://schemas.microsoft.com/office/powerpoint/2010/main" val="1523021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B4CBEB-5DA0-5E39-6153-1ABC87203CA0}"/>
              </a:ext>
              <a:ext uri="{C183D7F6-B498-43B3-948B-1728B52AA6E4}">
                <adec:decorative xmlns:adec="http://schemas.microsoft.com/office/drawing/2017/decorative" val="1"/>
              </a:ext>
            </a:extLst>
          </p:cNvPr>
          <p:cNvSpPr/>
          <p:nvPr userDrawn="1"/>
        </p:nvSpPr>
        <p:spPr>
          <a:xfrm rot="16200000">
            <a:off x="4955309" y="-5049982"/>
            <a:ext cx="2281382" cy="12192000"/>
          </a:xfrm>
          <a:prstGeom prst="rect">
            <a:avLst/>
          </a:prstGeom>
          <a:blipFill>
            <a:blip r:embed="rId1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A0087A2-3009-45F5-D340-9F8E0C82DC64}"/>
              </a:ext>
            </a:extLst>
          </p:cNvPr>
          <p:cNvPicPr>
            <a:picLocks noChangeAspect="1"/>
          </p:cNvPicPr>
          <p:nvPr userDrawn="1"/>
        </p:nvPicPr>
        <p:blipFill>
          <a:blip r:embed="rId16"/>
          <a:stretch>
            <a:fillRect/>
          </a:stretch>
        </p:blipFill>
        <p:spPr>
          <a:xfrm>
            <a:off x="116379" y="6084916"/>
            <a:ext cx="718415" cy="652615"/>
          </a:xfrm>
          <a:prstGeom prst="rect">
            <a:avLst/>
          </a:prstGeom>
        </p:spPr>
      </p:pic>
      <p:sp>
        <p:nvSpPr>
          <p:cNvPr id="6" name="TextBox 5">
            <a:extLst>
              <a:ext uri="{FF2B5EF4-FFF2-40B4-BE49-F238E27FC236}">
                <a16:creationId xmlns:a16="http://schemas.microsoft.com/office/drawing/2014/main" id="{3884E74E-B71A-B393-5FCB-BCA284F63257}"/>
              </a:ext>
            </a:extLst>
          </p:cNvPr>
          <p:cNvSpPr txBox="1"/>
          <p:nvPr userDrawn="1"/>
        </p:nvSpPr>
        <p:spPr>
          <a:xfrm>
            <a:off x="1358283" y="6516210"/>
            <a:ext cx="4527612"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©Audit Business Services, Inc. – 07/2022 – all rights reserved</a:t>
            </a:r>
          </a:p>
        </p:txBody>
      </p:sp>
    </p:spTree>
    <p:extLst>
      <p:ext uri="{BB962C8B-B14F-4D97-AF65-F5344CB8AC3E}">
        <p14:creationId xmlns:p14="http://schemas.microsoft.com/office/powerpoint/2010/main" val="4229179333"/>
      </p:ext>
    </p:extLst>
  </p:cSld>
  <p:clrMap bg1="lt1" tx1="dk1" bg2="lt2" tx2="dk2" accent1="accent1" accent2="accent2" accent3="accent3" accent4="accent4" accent5="accent5" accent6="accent6" hlink="hlink" folHlink="folHlink"/>
  <p:sldLayoutIdLst>
    <p:sldLayoutId id="2147483690" r:id="rId1"/>
    <p:sldLayoutId id="2147483683" r:id="rId2"/>
    <p:sldLayoutId id="2147483684" r:id="rId3"/>
    <p:sldLayoutId id="2147483685" r:id="rId4"/>
    <p:sldLayoutId id="2147483673" r:id="rId5"/>
    <p:sldLayoutId id="2147483672" r:id="rId6"/>
    <p:sldLayoutId id="2147483686" r:id="rId7"/>
    <p:sldLayoutId id="2147483687" r:id="rId8"/>
    <p:sldLayoutId id="2147483675" r:id="rId9"/>
    <p:sldLayoutId id="2147483688" r:id="rId10"/>
    <p:sldLayoutId id="2147483682" r:id="rId11"/>
    <p:sldLayoutId id="2147483689" r:id="rId12"/>
    <p:sldLayoutId id="2147483691" r:id="rId13"/>
  </p:sldLayoutIdLst>
  <p:hf hdr="0" ftr="0" dt="0"/>
  <p:txStyles>
    <p:titleStyle>
      <a:lvl1pPr algn="l" defTabSz="914400" rtl="0" eaLnBrk="1" latinLnBrk="0" hangingPunct="1">
        <a:lnSpc>
          <a:spcPct val="90000"/>
        </a:lnSpc>
        <a:spcBef>
          <a:spcPct val="0"/>
        </a:spcBef>
        <a:buNone/>
        <a:defRPr sz="6600" b="1" kern="1200" cap="all" spc="120" baseline="0">
          <a:solidFill>
            <a:schemeClr val="bg1"/>
          </a:solidFill>
          <a:latin typeface="Decotura ICG" panose="00000400000000000000" pitchFamily="2" charset="0"/>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ki/File:Filling_out_a_form_(9787696074).jpg" TargetMode="External"/><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customXml" Target="../ink/ink1.xml"/><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customXml" Target="../ink/ink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customXml" Target="../ink/ink4.xml"/><Relationship Id="rId5" Type="http://schemas.openxmlformats.org/officeDocument/2006/relationships/image" Target="../media/image24.png"/><Relationship Id="rId4" Type="http://schemas.openxmlformats.org/officeDocument/2006/relationships/customXml" Target="../ink/ink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hyperlink" Target="https://www.e-verify.gov/employers/verification-process"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www.flickr.com/photos/124206760@N06/27092069423" TargetMode="External"/><Relationship Id="rId2" Type="http://schemas.openxmlformats.org/officeDocument/2006/relationships/image" Target="../media/image37.jpg"/><Relationship Id="rId1" Type="http://schemas.openxmlformats.org/officeDocument/2006/relationships/slideLayout" Target="../slideLayouts/slideLayout6.xml"/><Relationship Id="rId4" Type="http://schemas.openxmlformats.org/officeDocument/2006/relationships/image" Target="../media/image38.gif"/></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hyperlink" Target="https://pixabay.com/en/alphabet-x-abc-letter-150787/" TargetMode="External"/><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1.jpeg"/><Relationship Id="rId7" Type="http://schemas.openxmlformats.org/officeDocument/2006/relationships/hyperlink" Target="https://en.wikipedia.org/wiki/Form_I-9" TargetMode="External"/><Relationship Id="rId12" Type="http://schemas.openxmlformats.org/officeDocument/2006/relationships/hyperlink" Target="https://www.ice.gov/newsroom"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jpg"/><Relationship Id="rId11" Type="http://schemas.openxmlformats.org/officeDocument/2006/relationships/hyperlink" Target="https://www.dhs.gov/news-releases/press-releases" TargetMode="External"/><Relationship Id="rId5" Type="http://schemas.openxmlformats.org/officeDocument/2006/relationships/hyperlink" Target="https://technofaq.org/posts/2019/09/a-guide-to-the-usa-immigration-law/" TargetMode="External"/><Relationship Id="rId10" Type="http://schemas.openxmlformats.org/officeDocument/2006/relationships/image" Target="../media/image2.png"/><Relationship Id="rId4" Type="http://schemas.openxmlformats.org/officeDocument/2006/relationships/image" Target="../media/image6.jpg"/><Relationship Id="rId9" Type="http://schemas.openxmlformats.org/officeDocument/2006/relationships/hyperlink" Target="https://www.flickr.com/photos/13023474@N06/2318055554"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hyperlink" Target="https://www.ice.gov/factsheets/i9-inspectio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hyperlink" Target="https://en.wikipedia.org/wiki/Form_I-9" TargetMode="External"/><Relationship Id="rId3" Type="http://schemas.openxmlformats.org/officeDocument/2006/relationships/image" Target="../media/image78.jpg"/><Relationship Id="rId7"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hyperlink" Target="https://journalistsresource.org/studies/society/race-society/native-americans-media-stereotype-redskins/" TargetMode="External"/><Relationship Id="rId5" Type="http://schemas.openxmlformats.org/officeDocument/2006/relationships/image" Target="../media/image79.jpg"/><Relationship Id="rId10" Type="http://schemas.openxmlformats.org/officeDocument/2006/relationships/hyperlink" Target="https://www.colegioonlineaparicio.com/privacy-policy-2/" TargetMode="External"/><Relationship Id="rId4" Type="http://schemas.openxmlformats.org/officeDocument/2006/relationships/hyperlink" Target="https://courses.lumenlearning.com/wm-principlesofmanagement/chapter/employee-orientation-and-training/" TargetMode="External"/><Relationship Id="rId9" Type="http://schemas.openxmlformats.org/officeDocument/2006/relationships/image" Target="../media/image80.jpg"/></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www.absinc2000.com/"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hyperlink" Target="https://www.ice.gov/news/releases/ice-announces-extension-i-9-compliance-flexibility-3" TargetMode="Externa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0010E-9A30-BABD-E462-6899548DE1D9}"/>
              </a:ext>
            </a:extLst>
          </p:cNvPr>
          <p:cNvSpPr>
            <a:spLocks noGrp="1"/>
          </p:cNvSpPr>
          <p:nvPr>
            <p:ph type="title"/>
          </p:nvPr>
        </p:nvSpPr>
        <p:spPr>
          <a:xfrm>
            <a:off x="5440886" y="964962"/>
            <a:ext cx="10268712" cy="1700784"/>
          </a:xfrm>
        </p:spPr>
        <p:txBody>
          <a:bodyPr>
            <a:noAutofit/>
          </a:bodyPr>
          <a:lstStyle/>
          <a:p>
            <a:r>
              <a:rPr lang="en-US" sz="3600" dirty="0">
                <a:latin typeface="Arial" panose="020B0604020202020204" pitchFamily="34" charset="0"/>
                <a:cs typeface="Arial" panose="020B0604020202020204" pitchFamily="34" charset="0"/>
              </a:rPr>
              <a:t>26</a:t>
            </a:r>
            <a:r>
              <a:rPr lang="en-US" sz="3600" baseline="30000" dirty="0">
                <a:latin typeface="Arial" panose="020B0604020202020204" pitchFamily="34" charset="0"/>
                <a:cs typeface="Arial" panose="020B0604020202020204" pitchFamily="34" charset="0"/>
              </a:rPr>
              <a:t>th</a:t>
            </a:r>
            <a:r>
              <a:rPr lang="en-US" sz="3600" dirty="0">
                <a:latin typeface="Arial" panose="020B0604020202020204" pitchFamily="34" charset="0"/>
                <a:cs typeface="Arial" panose="020B0604020202020204" pitchFamily="34" charset="0"/>
              </a:rPr>
              <a:t> Annual Conference</a:t>
            </a:r>
          </a:p>
        </p:txBody>
      </p:sp>
      <p:pic>
        <p:nvPicPr>
          <p:cNvPr id="3" name="Picture 2" descr="A picture containing text&#10;&#10;Description automatically generated">
            <a:extLst>
              <a:ext uri="{FF2B5EF4-FFF2-40B4-BE49-F238E27FC236}">
                <a16:creationId xmlns:a16="http://schemas.microsoft.com/office/drawing/2014/main" id="{BA407A76-C956-1754-B5F8-9B40D11264FD}"/>
              </a:ext>
            </a:extLst>
          </p:cNvPr>
          <p:cNvPicPr>
            <a:picLocks noChangeAspect="1"/>
          </p:cNvPicPr>
          <p:nvPr/>
        </p:nvPicPr>
        <p:blipFill>
          <a:blip r:embed="rId3">
            <a:alphaModFix/>
          </a:blip>
          <a:stretch>
            <a:fillRect/>
          </a:stretch>
        </p:blipFill>
        <p:spPr>
          <a:xfrm>
            <a:off x="5926524" y="70338"/>
            <a:ext cx="4648718" cy="1553214"/>
          </a:xfrm>
          <a:prstGeom prst="rect">
            <a:avLst/>
          </a:prstGeom>
        </p:spPr>
      </p:pic>
      <p:sp>
        <p:nvSpPr>
          <p:cNvPr id="4" name="TextBox 3">
            <a:extLst>
              <a:ext uri="{FF2B5EF4-FFF2-40B4-BE49-F238E27FC236}">
                <a16:creationId xmlns:a16="http://schemas.microsoft.com/office/drawing/2014/main" id="{0CE08113-ABB5-A53C-7971-F4E8F9F3B3AC}"/>
              </a:ext>
            </a:extLst>
          </p:cNvPr>
          <p:cNvSpPr txBox="1"/>
          <p:nvPr/>
        </p:nvSpPr>
        <p:spPr>
          <a:xfrm>
            <a:off x="-773629" y="6042556"/>
            <a:ext cx="6055085" cy="707886"/>
          </a:xfrm>
          <a:prstGeom prst="rect">
            <a:avLst/>
          </a:prstGeom>
          <a:noFill/>
        </p:spPr>
        <p:txBody>
          <a:bodyPr wrap="square" rtlCol="0">
            <a:spAutoFit/>
          </a:bodyPr>
          <a:lstStyle/>
          <a:p>
            <a:pPr algn="ctr"/>
            <a:r>
              <a:rPr lang="en-US" sz="40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San Antonio, Texas</a:t>
            </a:r>
          </a:p>
        </p:txBody>
      </p:sp>
      <p:sp>
        <p:nvSpPr>
          <p:cNvPr id="7" name="TextBox 6">
            <a:extLst>
              <a:ext uri="{FF2B5EF4-FFF2-40B4-BE49-F238E27FC236}">
                <a16:creationId xmlns:a16="http://schemas.microsoft.com/office/drawing/2014/main" id="{65057F8C-5F2A-1D36-B394-2F65DC8EF631}"/>
              </a:ext>
            </a:extLst>
          </p:cNvPr>
          <p:cNvSpPr txBox="1"/>
          <p:nvPr/>
        </p:nvSpPr>
        <p:spPr>
          <a:xfrm>
            <a:off x="8838518" y="6181932"/>
            <a:ext cx="3586742" cy="523220"/>
          </a:xfrm>
          <a:prstGeom prst="rect">
            <a:avLst/>
          </a:prstGeom>
          <a:noFill/>
        </p:spPr>
        <p:txBody>
          <a:bodyPr wrap="square" rtlCol="0">
            <a:spAutoFit/>
          </a:bodyPr>
          <a:lstStyle/>
          <a:p>
            <a:pPr algn="ctr"/>
            <a:r>
              <a:rPr lang="en-US" sz="2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September 26-28</a:t>
            </a:r>
          </a:p>
        </p:txBody>
      </p:sp>
    </p:spTree>
    <p:extLst>
      <p:ext uri="{BB962C8B-B14F-4D97-AF65-F5344CB8AC3E}">
        <p14:creationId xmlns:p14="http://schemas.microsoft.com/office/powerpoint/2010/main" val="2267975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02D823-B874-E726-3621-DC5D00E147C8}"/>
              </a:ext>
            </a:extLst>
          </p:cNvPr>
          <p:cNvSpPr>
            <a:spLocks noGrp="1"/>
          </p:cNvSpPr>
          <p:nvPr>
            <p:ph type="title"/>
          </p:nvPr>
        </p:nvSpPr>
        <p:spPr/>
        <p:txBody>
          <a:bodyPr>
            <a:noAutofit/>
          </a:bodyPr>
          <a:lstStyle/>
          <a:p>
            <a:r>
              <a:rPr lang="en-US" dirty="0"/>
              <a:t>I-9:  Flexibility Rules Remote</a:t>
            </a:r>
          </a:p>
        </p:txBody>
      </p:sp>
      <p:sp>
        <p:nvSpPr>
          <p:cNvPr id="4" name="Content Placeholder 2">
            <a:extLst>
              <a:ext uri="{FF2B5EF4-FFF2-40B4-BE49-F238E27FC236}">
                <a16:creationId xmlns:a16="http://schemas.microsoft.com/office/drawing/2014/main" id="{3AAACBD4-9F4B-591C-0E05-BCA5B137D2C6}"/>
              </a:ext>
            </a:extLst>
          </p:cNvPr>
          <p:cNvSpPr>
            <a:spLocks noGrp="1"/>
          </p:cNvSpPr>
          <p:nvPr>
            <p:ph idx="1"/>
          </p:nvPr>
        </p:nvSpPr>
        <p:spPr>
          <a:xfrm>
            <a:off x="713232" y="2612759"/>
            <a:ext cx="10515600" cy="1632482"/>
          </a:xfrm>
        </p:spPr>
        <p:txBody>
          <a:bodyPr>
            <a:normAutofit fontScale="70000" lnSpcReduction="20000"/>
          </a:bodyPr>
          <a:lstStyle/>
          <a:p>
            <a:pPr marL="0" marR="0" indent="0">
              <a:spcBef>
                <a:spcPts val="0"/>
              </a:spcBef>
              <a:spcAft>
                <a:spcPts val="0"/>
              </a:spcAft>
              <a:buNone/>
            </a:pPr>
            <a:r>
              <a:rPr lang="en-US" dirty="0">
                <a:effectLst/>
                <a:ea typeface="Calibri" panose="020F0502020204030204" pitchFamily="34" charset="0"/>
              </a:rPr>
              <a:t>Once normal operations resume, all employees who were onboarded using remote verification, must report to their employer within three business days for in-person verification of identity and employment eligibility documentation.</a:t>
            </a:r>
          </a:p>
          <a:p>
            <a:pPr marL="0" marR="0" indent="0">
              <a:spcBef>
                <a:spcPts val="0"/>
              </a:spcBef>
              <a:spcAft>
                <a:spcPts val="0"/>
              </a:spcAft>
              <a:buNone/>
            </a:pPr>
            <a:r>
              <a:rPr lang="en-US" dirty="0">
                <a:solidFill>
                  <a:srgbClr val="191919"/>
                </a:solidFill>
                <a:effectLst/>
                <a:ea typeface="Times New Roman" panose="02020603050405020304" pitchFamily="18" charset="0"/>
              </a:rPr>
              <a:t>  </a:t>
            </a:r>
            <a:endParaRPr lang="en-US" dirty="0">
              <a:effectLst/>
              <a:ea typeface="Times New Roman" panose="02020603050405020304" pitchFamily="18" charset="0"/>
            </a:endParaRPr>
          </a:p>
          <a:p>
            <a:pPr marL="0" indent="0">
              <a:buNone/>
            </a:pPr>
            <a:endParaRPr lang="en-US" dirty="0"/>
          </a:p>
        </p:txBody>
      </p:sp>
      <p:pic>
        <p:nvPicPr>
          <p:cNvPr id="6" name="Picture 5" descr="Two people looking at a paper&#10;&#10;Description automatically generated with medium confidence">
            <a:extLst>
              <a:ext uri="{FF2B5EF4-FFF2-40B4-BE49-F238E27FC236}">
                <a16:creationId xmlns:a16="http://schemas.microsoft.com/office/drawing/2014/main" id="{FF8AA717-894C-7B45-A3F2-68695B8DEFC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072852" y="3763223"/>
            <a:ext cx="3901440" cy="2590800"/>
          </a:xfrm>
          <a:prstGeom prst="rect">
            <a:avLst/>
          </a:prstGeom>
          <a:effectLst>
            <a:softEdge rad="317500"/>
          </a:effectLst>
        </p:spPr>
      </p:pic>
    </p:spTree>
    <p:extLst>
      <p:ext uri="{BB962C8B-B14F-4D97-AF65-F5344CB8AC3E}">
        <p14:creationId xmlns:p14="http://schemas.microsoft.com/office/powerpoint/2010/main" val="3897838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EA03CD-EE7E-2E74-A60F-49CEAED4DD12}"/>
              </a:ext>
            </a:extLst>
          </p:cNvPr>
          <p:cNvSpPr>
            <a:spLocks noGrp="1"/>
          </p:cNvSpPr>
          <p:nvPr>
            <p:ph type="title"/>
          </p:nvPr>
        </p:nvSpPr>
        <p:spPr/>
        <p:txBody>
          <a:bodyPr>
            <a:normAutofit/>
          </a:bodyPr>
          <a:lstStyle/>
          <a:p>
            <a:r>
              <a:rPr lang="en-US" dirty="0"/>
              <a:t>Correct Form To Use</a:t>
            </a:r>
          </a:p>
        </p:txBody>
      </p:sp>
      <p:pic>
        <p:nvPicPr>
          <p:cNvPr id="5" name="Picture 4">
            <a:extLst>
              <a:ext uri="{FF2B5EF4-FFF2-40B4-BE49-F238E27FC236}">
                <a16:creationId xmlns:a16="http://schemas.microsoft.com/office/drawing/2014/main" id="{43C2A946-DA11-E590-F8DB-937150E6587F}"/>
              </a:ext>
            </a:extLst>
          </p:cNvPr>
          <p:cNvPicPr>
            <a:picLocks noChangeAspect="1"/>
          </p:cNvPicPr>
          <p:nvPr/>
        </p:nvPicPr>
        <p:blipFill>
          <a:blip r:embed="rId2"/>
          <a:stretch>
            <a:fillRect/>
          </a:stretch>
        </p:blipFill>
        <p:spPr>
          <a:xfrm>
            <a:off x="4548972" y="2392149"/>
            <a:ext cx="3395713" cy="4361929"/>
          </a:xfrm>
          <a:prstGeom prst="rect">
            <a:avLst/>
          </a:prstGeom>
        </p:spPr>
      </p:pic>
      <p:pic>
        <p:nvPicPr>
          <p:cNvPr id="7" name="Picture 6">
            <a:extLst>
              <a:ext uri="{FF2B5EF4-FFF2-40B4-BE49-F238E27FC236}">
                <a16:creationId xmlns:a16="http://schemas.microsoft.com/office/drawing/2014/main" id="{50125DE8-2B3F-95E9-BD3A-91A41AC265A7}"/>
              </a:ext>
            </a:extLst>
          </p:cNvPr>
          <p:cNvPicPr>
            <a:picLocks noChangeAspect="1"/>
          </p:cNvPicPr>
          <p:nvPr/>
        </p:nvPicPr>
        <p:blipFill>
          <a:blip r:embed="rId3"/>
          <a:stretch>
            <a:fillRect/>
          </a:stretch>
        </p:blipFill>
        <p:spPr>
          <a:xfrm>
            <a:off x="772998" y="2407630"/>
            <a:ext cx="3369642" cy="4361929"/>
          </a:xfrm>
          <a:prstGeom prst="rect">
            <a:avLst/>
          </a:prstGeom>
        </p:spPr>
      </p:pic>
      <p:pic>
        <p:nvPicPr>
          <p:cNvPr id="9" name="Picture 8">
            <a:extLst>
              <a:ext uri="{FF2B5EF4-FFF2-40B4-BE49-F238E27FC236}">
                <a16:creationId xmlns:a16="http://schemas.microsoft.com/office/drawing/2014/main" id="{E2B62DD7-4EC3-6980-C266-8745864DD7AF}"/>
              </a:ext>
            </a:extLst>
          </p:cNvPr>
          <p:cNvPicPr>
            <a:picLocks noChangeAspect="1"/>
          </p:cNvPicPr>
          <p:nvPr/>
        </p:nvPicPr>
        <p:blipFill>
          <a:blip r:embed="rId4"/>
          <a:stretch>
            <a:fillRect/>
          </a:stretch>
        </p:blipFill>
        <p:spPr>
          <a:xfrm>
            <a:off x="8265244" y="2358401"/>
            <a:ext cx="3395713" cy="4395677"/>
          </a:xfrm>
          <a:prstGeom prst="rect">
            <a:avLst/>
          </a:prstGeom>
        </p:spPr>
      </p:pic>
      <p:pic>
        <p:nvPicPr>
          <p:cNvPr id="11" name="Picture 10">
            <a:extLst>
              <a:ext uri="{FF2B5EF4-FFF2-40B4-BE49-F238E27FC236}">
                <a16:creationId xmlns:a16="http://schemas.microsoft.com/office/drawing/2014/main" id="{A08D1F2D-A7DB-1BED-8BC5-C723A6DB7240}"/>
              </a:ext>
            </a:extLst>
          </p:cNvPr>
          <p:cNvPicPr>
            <a:picLocks noChangeAspect="1"/>
          </p:cNvPicPr>
          <p:nvPr/>
        </p:nvPicPr>
        <p:blipFill>
          <a:blip r:embed="rId5"/>
          <a:stretch>
            <a:fillRect/>
          </a:stretch>
        </p:blipFill>
        <p:spPr>
          <a:xfrm>
            <a:off x="22379" y="3052761"/>
            <a:ext cx="962025" cy="752475"/>
          </a:xfrm>
          <a:prstGeom prst="rect">
            <a:avLst/>
          </a:prstGeom>
        </p:spPr>
      </p:pic>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F422D9A1-315E-7C95-971C-BF643E8A7A5E}"/>
                  </a:ext>
                </a:extLst>
              </p14:cNvPr>
              <p14:cNvContentPartPr/>
              <p14:nvPr/>
            </p14:nvContentPartPr>
            <p14:xfrm>
              <a:off x="66678" y="3655911"/>
              <a:ext cx="706320" cy="360"/>
            </p14:xfrm>
          </p:contentPart>
        </mc:Choice>
        <mc:Fallback xmlns="">
          <p:pic>
            <p:nvPicPr>
              <p:cNvPr id="12" name="Ink 11">
                <a:extLst>
                  <a:ext uri="{FF2B5EF4-FFF2-40B4-BE49-F238E27FC236}">
                    <a16:creationId xmlns:a16="http://schemas.microsoft.com/office/drawing/2014/main" id="{F422D9A1-315E-7C95-971C-BF643E8A7A5E}"/>
                  </a:ext>
                </a:extLst>
              </p:cNvPr>
              <p:cNvPicPr/>
              <p:nvPr/>
            </p:nvPicPr>
            <p:blipFill>
              <a:blip r:embed="rId7"/>
              <a:stretch>
                <a:fillRect/>
              </a:stretch>
            </p:blipFill>
            <p:spPr>
              <a:xfrm>
                <a:off x="12678" y="3548271"/>
                <a:ext cx="813960" cy="216000"/>
              </a:xfrm>
              <a:prstGeom prst="rect">
                <a:avLst/>
              </a:prstGeom>
            </p:spPr>
          </p:pic>
        </mc:Fallback>
      </mc:AlternateContent>
      <p:pic>
        <p:nvPicPr>
          <p:cNvPr id="15" name="Picture 14">
            <a:extLst>
              <a:ext uri="{FF2B5EF4-FFF2-40B4-BE49-F238E27FC236}">
                <a16:creationId xmlns:a16="http://schemas.microsoft.com/office/drawing/2014/main" id="{4C463467-1E7C-5151-E6E1-7297FC4F7AFA}"/>
              </a:ext>
            </a:extLst>
          </p:cNvPr>
          <p:cNvPicPr>
            <a:picLocks noChangeAspect="1"/>
          </p:cNvPicPr>
          <p:nvPr/>
        </p:nvPicPr>
        <p:blipFill>
          <a:blip r:embed="rId8"/>
          <a:stretch>
            <a:fillRect/>
          </a:stretch>
        </p:blipFill>
        <p:spPr>
          <a:xfrm>
            <a:off x="5605462" y="3252787"/>
            <a:ext cx="981075" cy="352425"/>
          </a:xfrm>
          <a:prstGeom prst="rect">
            <a:avLst/>
          </a:prstGeom>
        </p:spPr>
      </p:pic>
      <p:pic>
        <p:nvPicPr>
          <p:cNvPr id="17" name="Picture 16">
            <a:extLst>
              <a:ext uri="{FF2B5EF4-FFF2-40B4-BE49-F238E27FC236}">
                <a16:creationId xmlns:a16="http://schemas.microsoft.com/office/drawing/2014/main" id="{5F782D34-821D-E9BB-B67A-08FBB2A84E02}"/>
              </a:ext>
            </a:extLst>
          </p:cNvPr>
          <p:cNvPicPr>
            <a:picLocks noChangeAspect="1"/>
          </p:cNvPicPr>
          <p:nvPr/>
        </p:nvPicPr>
        <p:blipFill>
          <a:blip r:embed="rId8"/>
          <a:stretch>
            <a:fillRect/>
          </a:stretch>
        </p:blipFill>
        <p:spPr>
          <a:xfrm>
            <a:off x="8265244" y="6505575"/>
            <a:ext cx="981075" cy="352425"/>
          </a:xfrm>
          <a:prstGeom prst="rect">
            <a:avLst/>
          </a:prstGeom>
        </p:spPr>
      </p:pic>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37B125FA-E0D4-0D72-A9F1-28CDA001D6B6}"/>
                  </a:ext>
                </a:extLst>
              </p14:cNvPr>
              <p14:cNvContentPartPr/>
              <p14:nvPr/>
            </p14:nvContentPartPr>
            <p14:xfrm>
              <a:off x="8351811" y="6692927"/>
              <a:ext cx="857520" cy="58320"/>
            </p14:xfrm>
          </p:contentPart>
        </mc:Choice>
        <mc:Fallback xmlns="">
          <p:pic>
            <p:nvPicPr>
              <p:cNvPr id="18" name="Ink 17">
                <a:extLst>
                  <a:ext uri="{FF2B5EF4-FFF2-40B4-BE49-F238E27FC236}">
                    <a16:creationId xmlns:a16="http://schemas.microsoft.com/office/drawing/2014/main" id="{37B125FA-E0D4-0D72-A9F1-28CDA001D6B6}"/>
                  </a:ext>
                </a:extLst>
              </p:cNvPr>
              <p:cNvPicPr/>
              <p:nvPr/>
            </p:nvPicPr>
            <p:blipFill>
              <a:blip r:embed="rId10"/>
              <a:stretch>
                <a:fillRect/>
              </a:stretch>
            </p:blipFill>
            <p:spPr>
              <a:xfrm>
                <a:off x="8297811" y="6584927"/>
                <a:ext cx="965160" cy="273960"/>
              </a:xfrm>
              <a:prstGeom prst="rect">
                <a:avLst/>
              </a:prstGeom>
            </p:spPr>
          </p:pic>
        </mc:Fallback>
      </mc:AlternateContent>
      <p:cxnSp>
        <p:nvCxnSpPr>
          <p:cNvPr id="20" name="Straight Arrow Connector 19">
            <a:extLst>
              <a:ext uri="{FF2B5EF4-FFF2-40B4-BE49-F238E27FC236}">
                <a16:creationId xmlns:a16="http://schemas.microsoft.com/office/drawing/2014/main" id="{CBE08704-0934-69B8-66FE-5528B4EDEC01}"/>
              </a:ext>
            </a:extLst>
          </p:cNvPr>
          <p:cNvCxnSpPr>
            <a:cxnSpLocks/>
          </p:cNvCxnSpPr>
          <p:nvPr/>
        </p:nvCxnSpPr>
        <p:spPr>
          <a:xfrm flipV="1">
            <a:off x="772998" y="2734638"/>
            <a:ext cx="2653878" cy="694360"/>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D779A15-FA3D-400A-F035-18F25ED0853F}"/>
              </a:ext>
            </a:extLst>
          </p:cNvPr>
          <p:cNvCxnSpPr>
            <a:cxnSpLocks/>
          </p:cNvCxnSpPr>
          <p:nvPr/>
        </p:nvCxnSpPr>
        <p:spPr>
          <a:xfrm flipH="1">
            <a:off x="9246319" y="6659906"/>
            <a:ext cx="415673" cy="0"/>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7576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6766D-62B0-7DDF-8BA0-F4BD166C1766}"/>
              </a:ext>
            </a:extLst>
          </p:cNvPr>
          <p:cNvSpPr txBox="1">
            <a:spLocks/>
          </p:cNvSpPr>
          <p:nvPr/>
        </p:nvSpPr>
        <p:spPr>
          <a:xfrm>
            <a:off x="961644" y="82144"/>
            <a:ext cx="10268712" cy="1700784"/>
          </a:xfrm>
          <a:prstGeom prst="rect">
            <a:avLst/>
          </a:prstGeom>
        </p:spPr>
        <p:txBody>
          <a:bodyPr/>
          <a:lstStyle>
            <a:lvl1pPr algn="l" defTabSz="914400" rtl="0" eaLnBrk="1" latinLnBrk="0" hangingPunct="1">
              <a:lnSpc>
                <a:spcPct val="90000"/>
              </a:lnSpc>
              <a:spcBef>
                <a:spcPct val="0"/>
              </a:spcBef>
              <a:buNone/>
              <a:defRPr sz="6600" kern="1200" cap="all" spc="120" baseline="0">
                <a:solidFill>
                  <a:schemeClr val="bg1"/>
                </a:solidFill>
                <a:latin typeface="Decotura ICG" panose="00000400000000000000" pitchFamily="2" charset="0"/>
                <a:ea typeface="+mj-ea"/>
                <a:cs typeface="+mj-cs"/>
              </a:defRPr>
            </a:lvl1pPr>
          </a:lstStyle>
          <a:p>
            <a:pPr>
              <a:defRPr/>
            </a:pPr>
            <a:r>
              <a:rPr lang="en-US" b="1" dirty="0">
                <a:cs typeface="Arial" panose="020B0604020202020204" pitchFamily="34" charset="0"/>
              </a:rPr>
              <a:t>Create a Tutorial for Your Staff</a:t>
            </a:r>
          </a:p>
        </p:txBody>
      </p:sp>
      <p:pic>
        <p:nvPicPr>
          <p:cNvPr id="3" name="Picture 3">
            <a:extLst>
              <a:ext uri="{FF2B5EF4-FFF2-40B4-BE49-F238E27FC236}">
                <a16:creationId xmlns:a16="http://schemas.microsoft.com/office/drawing/2014/main" id="{5EF33B2A-C51E-747C-F97D-B8500231F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19" y="1977894"/>
            <a:ext cx="4805363"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4844B55E-1053-22FB-3680-ACE233C82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961" y="1984244"/>
            <a:ext cx="5076825"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1B8D7575-3B54-7A96-3B61-DBB6A9323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116" y="4671881"/>
            <a:ext cx="5065712"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96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BCA3B1-A2A1-9070-4022-B65A8CDD9B34}"/>
              </a:ext>
            </a:extLst>
          </p:cNvPr>
          <p:cNvSpPr>
            <a:spLocks noGrp="1"/>
          </p:cNvSpPr>
          <p:nvPr>
            <p:ph idx="1"/>
          </p:nvPr>
        </p:nvSpPr>
        <p:spPr>
          <a:xfrm>
            <a:off x="960120" y="2587752"/>
            <a:ext cx="4073793" cy="3593592"/>
          </a:xfrm>
        </p:spPr>
        <p:txBody>
          <a:bodyPr>
            <a:normAutofit fontScale="77500" lnSpcReduction="20000"/>
          </a:bodyPr>
          <a:lstStyle/>
          <a:p>
            <a:r>
              <a:rPr lang="en-US" dirty="0"/>
              <a:t>Tribal employees may use documentation from sections B and C to prove their status. Examples:</a:t>
            </a:r>
          </a:p>
          <a:p>
            <a:pPr marL="514350" indent="-514350">
              <a:buFont typeface="+mj-lt"/>
              <a:buAutoNum type="arabicPeriod"/>
            </a:pPr>
            <a:r>
              <a:rPr lang="en-US" dirty="0"/>
              <a:t>Native American tribal document and</a:t>
            </a:r>
          </a:p>
          <a:p>
            <a:pPr marL="514350" indent="-514350">
              <a:buFont typeface="+mj-lt"/>
              <a:buAutoNum type="arabicPeriod"/>
            </a:pPr>
            <a:r>
              <a:rPr lang="en-US" dirty="0"/>
              <a:t>Social Security card or birth certificate or driver’s license</a:t>
            </a:r>
          </a:p>
          <a:p>
            <a:endParaRPr lang="en-US" dirty="0"/>
          </a:p>
        </p:txBody>
      </p:sp>
      <p:sp>
        <p:nvSpPr>
          <p:cNvPr id="3" name="Title 2">
            <a:extLst>
              <a:ext uri="{FF2B5EF4-FFF2-40B4-BE49-F238E27FC236}">
                <a16:creationId xmlns:a16="http://schemas.microsoft.com/office/drawing/2014/main" id="{56A728F2-897F-658B-0CAA-C7EA19020DA7}"/>
              </a:ext>
            </a:extLst>
          </p:cNvPr>
          <p:cNvSpPr>
            <a:spLocks noGrp="1"/>
          </p:cNvSpPr>
          <p:nvPr>
            <p:ph type="title"/>
          </p:nvPr>
        </p:nvSpPr>
        <p:spPr/>
        <p:txBody>
          <a:bodyPr>
            <a:noAutofit/>
          </a:bodyPr>
          <a:lstStyle/>
          <a:p>
            <a:r>
              <a:rPr lang="en-US" dirty="0"/>
              <a:t>Allowed Identity Documentation</a:t>
            </a:r>
          </a:p>
        </p:txBody>
      </p:sp>
      <p:pic>
        <p:nvPicPr>
          <p:cNvPr id="7" name="Picture 6">
            <a:extLst>
              <a:ext uri="{FF2B5EF4-FFF2-40B4-BE49-F238E27FC236}">
                <a16:creationId xmlns:a16="http://schemas.microsoft.com/office/drawing/2014/main" id="{BE3D4C18-FDB1-0325-C754-100A75CC1E8A}"/>
              </a:ext>
            </a:extLst>
          </p:cNvPr>
          <p:cNvPicPr>
            <a:picLocks noChangeAspect="1"/>
          </p:cNvPicPr>
          <p:nvPr/>
        </p:nvPicPr>
        <p:blipFill>
          <a:blip r:embed="rId2"/>
          <a:stretch>
            <a:fillRect/>
          </a:stretch>
        </p:blipFill>
        <p:spPr>
          <a:xfrm>
            <a:off x="5539328" y="2439971"/>
            <a:ext cx="6143625" cy="1676400"/>
          </a:xfrm>
          <a:prstGeom prst="rect">
            <a:avLst/>
          </a:prstGeom>
        </p:spPr>
      </p:pic>
      <p:pic>
        <p:nvPicPr>
          <p:cNvPr id="9" name="Picture 8">
            <a:extLst>
              <a:ext uri="{FF2B5EF4-FFF2-40B4-BE49-F238E27FC236}">
                <a16:creationId xmlns:a16="http://schemas.microsoft.com/office/drawing/2014/main" id="{4D60119A-2115-D214-C3D7-FB2B3FFC98FE}"/>
              </a:ext>
            </a:extLst>
          </p:cNvPr>
          <p:cNvPicPr>
            <a:picLocks noChangeAspect="1"/>
          </p:cNvPicPr>
          <p:nvPr/>
        </p:nvPicPr>
        <p:blipFill>
          <a:blip r:embed="rId3"/>
          <a:stretch>
            <a:fillRect/>
          </a:stretch>
        </p:blipFill>
        <p:spPr>
          <a:xfrm>
            <a:off x="5844127" y="4116371"/>
            <a:ext cx="5534025" cy="2752725"/>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40EAB8D7-3723-450F-1A0C-1E5A71DF67A0}"/>
                  </a:ext>
                </a:extLst>
              </p14:cNvPr>
              <p14:cNvContentPartPr/>
              <p14:nvPr/>
            </p14:nvContentPartPr>
            <p14:xfrm>
              <a:off x="7842771" y="5674487"/>
              <a:ext cx="1699920" cy="67320"/>
            </p14:xfrm>
          </p:contentPart>
        </mc:Choice>
        <mc:Fallback xmlns="">
          <p:pic>
            <p:nvPicPr>
              <p:cNvPr id="10" name="Ink 9">
                <a:extLst>
                  <a:ext uri="{FF2B5EF4-FFF2-40B4-BE49-F238E27FC236}">
                    <a16:creationId xmlns:a16="http://schemas.microsoft.com/office/drawing/2014/main" id="{40EAB8D7-3723-450F-1A0C-1E5A71DF67A0}"/>
                  </a:ext>
                </a:extLst>
              </p:cNvPr>
              <p:cNvPicPr/>
              <p:nvPr/>
            </p:nvPicPr>
            <p:blipFill>
              <a:blip r:embed="rId5"/>
              <a:stretch>
                <a:fillRect/>
              </a:stretch>
            </p:blipFill>
            <p:spPr>
              <a:xfrm>
                <a:off x="7788771" y="5566487"/>
                <a:ext cx="180756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6B1F45A3-9DC3-64BD-B832-67F7691F95E3}"/>
                  </a:ext>
                </a:extLst>
              </p14:cNvPr>
              <p14:cNvContentPartPr/>
              <p14:nvPr/>
            </p14:nvContentPartPr>
            <p14:xfrm>
              <a:off x="9643131" y="5448407"/>
              <a:ext cx="1677600" cy="67320"/>
            </p14:xfrm>
          </p:contentPart>
        </mc:Choice>
        <mc:Fallback xmlns="">
          <p:pic>
            <p:nvPicPr>
              <p:cNvPr id="11" name="Ink 10">
                <a:extLst>
                  <a:ext uri="{FF2B5EF4-FFF2-40B4-BE49-F238E27FC236}">
                    <a16:creationId xmlns:a16="http://schemas.microsoft.com/office/drawing/2014/main" id="{6B1F45A3-9DC3-64BD-B832-67F7691F95E3}"/>
                  </a:ext>
                </a:extLst>
              </p:cNvPr>
              <p:cNvPicPr/>
              <p:nvPr/>
            </p:nvPicPr>
            <p:blipFill>
              <a:blip r:embed="rId7"/>
              <a:stretch>
                <a:fillRect/>
              </a:stretch>
            </p:blipFill>
            <p:spPr>
              <a:xfrm>
                <a:off x="9589491" y="5340407"/>
                <a:ext cx="1785240" cy="282960"/>
              </a:xfrm>
              <a:prstGeom prst="rect">
                <a:avLst/>
              </a:prstGeom>
            </p:spPr>
          </p:pic>
        </mc:Fallback>
      </mc:AlternateContent>
    </p:spTree>
    <p:extLst>
      <p:ext uri="{BB962C8B-B14F-4D97-AF65-F5344CB8AC3E}">
        <p14:creationId xmlns:p14="http://schemas.microsoft.com/office/powerpoint/2010/main" val="2228334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6D0EE1-7DB2-422D-59D9-A54A6AF8712B}"/>
              </a:ext>
            </a:extLst>
          </p:cNvPr>
          <p:cNvSpPr>
            <a:spLocks noGrp="1"/>
          </p:cNvSpPr>
          <p:nvPr>
            <p:ph idx="1"/>
          </p:nvPr>
        </p:nvSpPr>
        <p:spPr/>
        <p:txBody>
          <a:bodyPr/>
          <a:lstStyle/>
          <a:p>
            <a:pPr marL="457200" indent="-457200">
              <a:buClr>
                <a:schemeClr val="accent2">
                  <a:lumMod val="50000"/>
                </a:schemeClr>
              </a:buClr>
              <a:buFont typeface="Wingdings" panose="05000000000000000000" pitchFamily="2" charset="2"/>
              <a:buChar char="ü"/>
            </a:pPr>
            <a:r>
              <a:rPr lang="en-US" dirty="0"/>
              <a:t>I-9’s can be completed in their home state</a:t>
            </a:r>
          </a:p>
          <a:p>
            <a:pPr marL="457200" indent="-457200">
              <a:buClr>
                <a:schemeClr val="accent2">
                  <a:lumMod val="50000"/>
                </a:schemeClr>
              </a:buClr>
              <a:buFont typeface="Wingdings" panose="05000000000000000000" pitchFamily="2" charset="2"/>
              <a:buChar char="ü"/>
            </a:pPr>
            <a:r>
              <a:rPr lang="en-US" dirty="0"/>
              <a:t>Authorized representative is necessary to confirm documentation</a:t>
            </a:r>
          </a:p>
          <a:p>
            <a:pPr marL="1051560" lvl="3" indent="-457200">
              <a:buClr>
                <a:schemeClr val="accent2">
                  <a:lumMod val="50000"/>
                </a:schemeClr>
              </a:buClr>
              <a:buFont typeface="Wingdings" panose="05000000000000000000" pitchFamily="2" charset="2"/>
              <a:buChar char="ü"/>
            </a:pPr>
            <a:r>
              <a:rPr lang="en-US" dirty="0"/>
              <a:t>Helps if they are a notary</a:t>
            </a:r>
          </a:p>
          <a:p>
            <a:pPr marL="1051560" lvl="3" indent="-457200">
              <a:buClr>
                <a:schemeClr val="accent2">
                  <a:lumMod val="50000"/>
                </a:schemeClr>
              </a:buClr>
              <a:buFont typeface="Wingdings" panose="05000000000000000000" pitchFamily="2" charset="2"/>
              <a:buChar char="ü"/>
            </a:pPr>
            <a:r>
              <a:rPr lang="en-US" dirty="0"/>
              <a:t>Photocopy of original documents must be sent to home office by designee</a:t>
            </a:r>
          </a:p>
        </p:txBody>
      </p:sp>
      <p:sp>
        <p:nvSpPr>
          <p:cNvPr id="3" name="Title 2">
            <a:extLst>
              <a:ext uri="{FF2B5EF4-FFF2-40B4-BE49-F238E27FC236}">
                <a16:creationId xmlns:a16="http://schemas.microsoft.com/office/drawing/2014/main" id="{BF1F03E8-F9E0-AF10-A165-3CEB1CBEA586}"/>
              </a:ext>
            </a:extLst>
          </p:cNvPr>
          <p:cNvSpPr>
            <a:spLocks noGrp="1"/>
          </p:cNvSpPr>
          <p:nvPr>
            <p:ph type="title"/>
          </p:nvPr>
        </p:nvSpPr>
        <p:spPr/>
        <p:txBody>
          <a:bodyPr>
            <a:noAutofit/>
          </a:bodyPr>
          <a:lstStyle/>
          <a:p>
            <a:r>
              <a:rPr lang="en-US" dirty="0"/>
              <a:t>Hiring Employees In Other States</a:t>
            </a:r>
          </a:p>
        </p:txBody>
      </p:sp>
    </p:spTree>
    <p:extLst>
      <p:ext uri="{BB962C8B-B14F-4D97-AF65-F5344CB8AC3E}">
        <p14:creationId xmlns:p14="http://schemas.microsoft.com/office/powerpoint/2010/main" val="257924910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A9634-570C-4A25-9CFA-1BB4E6A50AA6}"/>
              </a:ext>
            </a:extLst>
          </p:cNvPr>
          <p:cNvSpPr>
            <a:spLocks noGrp="1"/>
          </p:cNvSpPr>
          <p:nvPr>
            <p:ph type="title"/>
          </p:nvPr>
        </p:nvSpPr>
        <p:spPr>
          <a:xfrm>
            <a:off x="720505" y="462811"/>
            <a:ext cx="10515600" cy="1325563"/>
          </a:xfrm>
        </p:spPr>
        <p:txBody>
          <a:bodyPr>
            <a:normAutofit fontScale="90000"/>
          </a:bodyPr>
          <a:lstStyle/>
          <a:p>
            <a:r>
              <a:rPr lang="en-US" b="1" dirty="0"/>
              <a:t>Appointing an Authorized Representative</a:t>
            </a:r>
          </a:p>
        </p:txBody>
      </p:sp>
      <p:sp>
        <p:nvSpPr>
          <p:cNvPr id="3" name="Content Placeholder 2">
            <a:extLst>
              <a:ext uri="{FF2B5EF4-FFF2-40B4-BE49-F238E27FC236}">
                <a16:creationId xmlns:a16="http://schemas.microsoft.com/office/drawing/2014/main" id="{A88D3B1A-B5D0-4804-BDF2-E9E09220B6E5}"/>
              </a:ext>
            </a:extLst>
          </p:cNvPr>
          <p:cNvSpPr>
            <a:spLocks noGrp="1"/>
          </p:cNvSpPr>
          <p:nvPr>
            <p:ph idx="1"/>
          </p:nvPr>
        </p:nvSpPr>
        <p:spPr>
          <a:xfrm>
            <a:off x="307818" y="2788466"/>
            <a:ext cx="5516370" cy="3303723"/>
          </a:xfrm>
        </p:spPr>
        <p:txBody>
          <a:bodyPr>
            <a:normAutofit/>
          </a:bodyPr>
          <a:lstStyle/>
          <a:p>
            <a:pPr marL="457200" indent="-457200">
              <a:buClr>
                <a:srgbClr val="0000CC"/>
              </a:buClr>
              <a:buFont typeface="Wingdings" panose="05000000000000000000" pitchFamily="2" charset="2"/>
              <a:buChar char="Ø"/>
            </a:pPr>
            <a:r>
              <a:rPr lang="en-US" sz="1800" dirty="0"/>
              <a:t>May designate an authorized representative to act on your behalf to complete Section 2. </a:t>
            </a:r>
          </a:p>
          <a:p>
            <a:pPr marL="457200" indent="-457200">
              <a:buClr>
                <a:srgbClr val="0000CC"/>
              </a:buClr>
              <a:buFont typeface="Wingdings" panose="05000000000000000000" pitchFamily="2" charset="2"/>
              <a:buChar char="Ø"/>
            </a:pPr>
            <a:r>
              <a:rPr lang="en-US" sz="1800" dirty="0"/>
              <a:t>Any person may be designated to complete and sign Form 1-9 on employer’s </a:t>
            </a:r>
            <a:br>
              <a:rPr lang="en-US" sz="1800" dirty="0"/>
            </a:br>
            <a:r>
              <a:rPr lang="en-US" sz="1800" dirty="0"/>
              <a:t>behalf. </a:t>
            </a:r>
          </a:p>
          <a:p>
            <a:pPr marL="457200" indent="-457200">
              <a:buClr>
                <a:srgbClr val="0000CC"/>
              </a:buClr>
              <a:buFont typeface="Wingdings" panose="05000000000000000000" pitchFamily="2" charset="2"/>
              <a:buChar char="Ø"/>
            </a:pPr>
            <a:r>
              <a:rPr lang="en-US" sz="1800" dirty="0"/>
              <a:t>Employer liable for any violations in connection with the form or the verification process committed by the designee.</a:t>
            </a:r>
            <a:br>
              <a:rPr lang="en-US" sz="1800" i="0" dirty="0">
                <a:solidFill>
                  <a:srgbClr val="000000"/>
                </a:solidFill>
                <a:effectLst/>
              </a:rPr>
            </a:br>
            <a:br>
              <a:rPr lang="en-US" sz="1800" i="0" dirty="0">
                <a:solidFill>
                  <a:srgbClr val="000000"/>
                </a:solidFill>
                <a:effectLst/>
              </a:rPr>
            </a:br>
            <a:endParaRPr lang="en-US" sz="1800" dirty="0"/>
          </a:p>
        </p:txBody>
      </p:sp>
      <p:sp>
        <p:nvSpPr>
          <p:cNvPr id="5" name="Footer Placeholder 3">
            <a:extLst>
              <a:ext uri="{FF2B5EF4-FFF2-40B4-BE49-F238E27FC236}">
                <a16:creationId xmlns:a16="http://schemas.microsoft.com/office/drawing/2014/main" id="{30A5DDD2-58B2-4A02-BAFC-B16DC0013C95}"/>
              </a:ext>
            </a:extLst>
          </p:cNvPr>
          <p:cNvSpPr txBox="1">
            <a:spLocks/>
          </p:cNvSpPr>
          <p:nvPr/>
        </p:nvSpPr>
        <p:spPr>
          <a:xfrm>
            <a:off x="4595813" y="6543675"/>
            <a:ext cx="3000375" cy="304800"/>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bg1"/>
                </a:solidFill>
                <a:latin typeface="Aharoni" panose="02010803020104030203" pitchFamily="2" charset="-79"/>
                <a:ea typeface="+mn-ea"/>
                <a:cs typeface="Aharoni" panose="02010803020104030203" pitchFamily="2"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An HRMorning Workshop</a:t>
            </a:r>
          </a:p>
        </p:txBody>
      </p:sp>
      <p:sp>
        <p:nvSpPr>
          <p:cNvPr id="7" name="Slide Number Placeholder 3">
            <a:extLst>
              <a:ext uri="{FF2B5EF4-FFF2-40B4-BE49-F238E27FC236}">
                <a16:creationId xmlns:a16="http://schemas.microsoft.com/office/drawing/2014/main" id="{0A969E47-B193-4317-838F-5E336EF9D304}"/>
              </a:ext>
            </a:extLst>
          </p:cNvPr>
          <p:cNvSpPr txBox="1">
            <a:spLocks/>
          </p:cNvSpPr>
          <p:nvPr/>
        </p:nvSpPr>
        <p:spPr bwMode="auto">
          <a:xfrm>
            <a:off x="9977154" y="6513513"/>
            <a:ext cx="512252" cy="365125"/>
          </a:xfrm>
          <a:prstGeom prst="rect">
            <a:avLst/>
          </a:prstGeom>
          <a:noFill/>
          <a:ln>
            <a:round/>
            <a:headEnd/>
            <a:tailEnd/>
          </a:ln>
          <a:extLst>
            <a:ext uri="{909E8E84-426E-40DD-AFC4-6F175D3DCCD1}">
              <a14:hiddenFill xmlns:a14="http://schemas.microsoft.com/office/drawing/2010/main">
                <a:solidFill>
                  <a:srgbClr val="FFFFFF"/>
                </a:solidFill>
              </a14:hiddenFill>
            </a:ext>
          </a:extLst>
        </p:spPr>
        <p:txBody>
          <a:bodyPr vert="horz" lIns="91440" tIns="45720" rIns="91440" bIns="45720" rtlCol="0" anchor="ctr"/>
          <a:lstStyle>
            <a:defPPr>
              <a:defRPr lang="en-US"/>
            </a:defPPr>
            <a:lvl1pPr marL="0" algn="l" defTabSz="914400" rtl="0" eaLnBrk="1" latinLnBrk="0" hangingPunct="1">
              <a:spcBef>
                <a:spcPct val="20000"/>
              </a:spcBef>
              <a:buClr>
                <a:schemeClr val="accent1"/>
              </a:buClr>
              <a:buFont typeface="Arial" panose="020B0604020202020204" pitchFamily="34" charset="0"/>
              <a:buChar char="•"/>
              <a:defRPr sz="1650" kern="1200">
                <a:solidFill>
                  <a:schemeClr val="tx1"/>
                </a:solidFill>
                <a:latin typeface="Arial" panose="020B0604020202020204" pitchFamily="34" charset="0"/>
                <a:ea typeface="+mn-ea"/>
                <a:cs typeface="+mn-cs"/>
              </a:defRPr>
            </a:lvl1pPr>
            <a:lvl2pPr marL="557213" indent="-214313" algn="l" defTabSz="914400" rtl="0" eaLnBrk="1" latinLnBrk="0" hangingPunct="1">
              <a:spcBef>
                <a:spcPct val="20000"/>
              </a:spcBef>
              <a:buClr>
                <a:schemeClr val="accent2"/>
              </a:buClr>
              <a:buFont typeface="Arial" panose="020B0604020202020204" pitchFamily="34" charset="0"/>
              <a:buChar char="•"/>
              <a:defRPr sz="1500" kern="1200">
                <a:solidFill>
                  <a:schemeClr val="tx1"/>
                </a:solidFill>
                <a:latin typeface="Arial" panose="020B0604020202020204" pitchFamily="34" charset="0"/>
                <a:ea typeface="+mn-ea"/>
                <a:cs typeface="+mn-cs"/>
              </a:defRPr>
            </a:lvl2pPr>
            <a:lvl3pPr marL="857250" indent="-171450" algn="l" defTabSz="914400" rtl="0" eaLnBrk="1" latinLnBrk="0" hangingPunct="1">
              <a:spcBef>
                <a:spcPct val="20000"/>
              </a:spcBef>
              <a:buClr>
                <a:srgbClr val="A04DA3"/>
              </a:buClr>
              <a:buFont typeface="Arial" panose="020B0604020202020204" pitchFamily="34" charset="0"/>
              <a:buChar char="•"/>
              <a:defRPr sz="1800" kern="1200">
                <a:solidFill>
                  <a:schemeClr val="tx1"/>
                </a:solidFill>
                <a:latin typeface="Arial" panose="020B0604020202020204" pitchFamily="34" charset="0"/>
                <a:ea typeface="+mn-ea"/>
                <a:cs typeface="+mn-cs"/>
              </a:defRPr>
            </a:lvl3pPr>
            <a:lvl4pPr marL="1200150" indent="-171450" algn="l" defTabSz="914400" rtl="0" eaLnBrk="1" latinLnBrk="0" hangingPunct="1">
              <a:spcBef>
                <a:spcPct val="20000"/>
              </a:spcBef>
              <a:buClr>
                <a:srgbClr val="C4652D"/>
              </a:buClr>
              <a:buFont typeface="Arial" panose="020B0604020202020204" pitchFamily="34" charset="0"/>
              <a:buChar char="•"/>
              <a:defRPr sz="1200" kern="1200">
                <a:solidFill>
                  <a:schemeClr val="tx1"/>
                </a:solidFill>
                <a:latin typeface="Arial" panose="020B0604020202020204" pitchFamily="34" charset="0"/>
                <a:ea typeface="+mn-ea"/>
                <a:cs typeface="+mn-cs"/>
              </a:defRPr>
            </a:lvl4pPr>
            <a:lvl5pPr marL="1543050" indent="-171450" algn="l" defTabSz="914400" rtl="0" eaLnBrk="1" latinLnBrk="0" hangingPunct="1">
              <a:spcBef>
                <a:spcPct val="20000"/>
              </a:spcBef>
              <a:buClr>
                <a:srgbClr val="8B5D3D"/>
              </a:buClr>
              <a:buFont typeface="Arial" panose="020B0604020202020204" pitchFamily="34" charset="0"/>
              <a:buChar char="•"/>
              <a:defRPr sz="1050" kern="1200">
                <a:solidFill>
                  <a:schemeClr val="tx1"/>
                </a:solidFill>
                <a:latin typeface="Arial" panose="020B0604020202020204" pitchFamily="34" charset="0"/>
                <a:ea typeface="+mn-ea"/>
                <a:cs typeface="+mn-cs"/>
              </a:defRPr>
            </a:lvl5pPr>
            <a:lvl6pPr marL="1885950" indent="-171450" algn="l" defTabSz="914400" rtl="0" eaLnBrk="0" fontAlgn="base" latinLnBrk="0" hangingPunct="0">
              <a:spcBef>
                <a:spcPct val="20000"/>
              </a:spcBef>
              <a:spcAft>
                <a:spcPct val="0"/>
              </a:spcAft>
              <a:buClr>
                <a:srgbClr val="8B5D3D"/>
              </a:buClr>
              <a:buFont typeface="Arial" panose="020B0604020202020204" pitchFamily="34" charset="0"/>
              <a:buChar char="•"/>
              <a:defRPr sz="1050" kern="1200">
                <a:solidFill>
                  <a:schemeClr val="tx1"/>
                </a:solidFill>
                <a:latin typeface="Arial" panose="020B0604020202020204" pitchFamily="34" charset="0"/>
                <a:ea typeface="+mn-ea"/>
                <a:cs typeface="+mn-cs"/>
              </a:defRPr>
            </a:lvl6pPr>
            <a:lvl7pPr marL="2228850" indent="-171450" algn="l" defTabSz="914400" rtl="0" eaLnBrk="0" fontAlgn="base" latinLnBrk="0" hangingPunct="0">
              <a:spcBef>
                <a:spcPct val="20000"/>
              </a:spcBef>
              <a:spcAft>
                <a:spcPct val="0"/>
              </a:spcAft>
              <a:buClr>
                <a:srgbClr val="8B5D3D"/>
              </a:buClr>
              <a:buFont typeface="Arial" panose="020B0604020202020204" pitchFamily="34" charset="0"/>
              <a:buChar char="•"/>
              <a:defRPr sz="1050" kern="1200">
                <a:solidFill>
                  <a:schemeClr val="tx1"/>
                </a:solidFill>
                <a:latin typeface="Arial" panose="020B0604020202020204" pitchFamily="34" charset="0"/>
                <a:ea typeface="+mn-ea"/>
                <a:cs typeface="+mn-cs"/>
              </a:defRPr>
            </a:lvl7pPr>
            <a:lvl8pPr marL="2571750" indent="-171450" algn="l" defTabSz="914400" rtl="0" eaLnBrk="0" fontAlgn="base" latinLnBrk="0" hangingPunct="0">
              <a:spcBef>
                <a:spcPct val="20000"/>
              </a:spcBef>
              <a:spcAft>
                <a:spcPct val="0"/>
              </a:spcAft>
              <a:buClr>
                <a:srgbClr val="8B5D3D"/>
              </a:buClr>
              <a:buFont typeface="Arial" panose="020B0604020202020204" pitchFamily="34" charset="0"/>
              <a:buChar char="•"/>
              <a:defRPr sz="1050" kern="1200">
                <a:solidFill>
                  <a:schemeClr val="tx1"/>
                </a:solidFill>
                <a:latin typeface="Arial" panose="020B0604020202020204" pitchFamily="34" charset="0"/>
                <a:ea typeface="+mn-ea"/>
                <a:cs typeface="+mn-cs"/>
              </a:defRPr>
            </a:lvl8pPr>
            <a:lvl9pPr marL="2914650" indent="-171450" algn="l" defTabSz="914400" rtl="0" eaLnBrk="0" fontAlgn="base" latinLnBrk="0" hangingPunct="0">
              <a:spcBef>
                <a:spcPct val="20000"/>
              </a:spcBef>
              <a:spcAft>
                <a:spcPct val="0"/>
              </a:spcAft>
              <a:buClr>
                <a:srgbClr val="8B5D3D"/>
              </a:buClr>
              <a:buFont typeface="Arial" panose="020B0604020202020204" pitchFamily="34" charset="0"/>
              <a:buChar char="•"/>
              <a:defRPr sz="1050" kern="1200">
                <a:solidFill>
                  <a:schemeClr val="tx1"/>
                </a:solidFill>
                <a:latin typeface="Arial" panose="020B0604020202020204" pitchFamily="34" charset="0"/>
                <a:ea typeface="+mn-ea"/>
                <a:cs typeface="+mn-cs"/>
              </a:defRPr>
            </a:lvl9pPr>
          </a:lstStyle>
          <a:p>
            <a:pPr algn="ctr">
              <a:spcBef>
                <a:spcPct val="0"/>
              </a:spcBef>
              <a:buClrTx/>
              <a:buFontTx/>
              <a:buNone/>
            </a:pPr>
            <a:fld id="{24831BD6-8309-48C2-96F4-6F7C9A889A85}" type="slidenum">
              <a:rPr lang="en-US" altLang="en-US" sz="1350">
                <a:solidFill>
                  <a:srgbClr val="FFFFFF"/>
                </a:solidFill>
                <a:latin typeface="Calibri" panose="020F0502020204030204" pitchFamily="34" charset="0"/>
              </a:rPr>
              <a:pPr algn="ctr">
                <a:spcBef>
                  <a:spcPct val="0"/>
                </a:spcBef>
                <a:buClrTx/>
                <a:buFontTx/>
                <a:buNone/>
              </a:pPr>
              <a:t>15</a:t>
            </a:fld>
            <a:endParaRPr lang="en-US" altLang="en-US" sz="1350" dirty="0">
              <a:solidFill>
                <a:srgbClr val="FFFFFF"/>
              </a:solidFill>
              <a:latin typeface="Calibri" panose="020F0502020204030204" pitchFamily="34" charset="0"/>
            </a:endParaRPr>
          </a:p>
        </p:txBody>
      </p:sp>
      <p:pic>
        <p:nvPicPr>
          <p:cNvPr id="9" name="Picture 8">
            <a:extLst>
              <a:ext uri="{FF2B5EF4-FFF2-40B4-BE49-F238E27FC236}">
                <a16:creationId xmlns:a16="http://schemas.microsoft.com/office/drawing/2014/main" id="{05A6FFF0-C477-4D86-93A1-24B9E2678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7813" y="2548445"/>
            <a:ext cx="5606184" cy="3739325"/>
          </a:xfrm>
          <a:prstGeom prst="rect">
            <a:avLst/>
          </a:prstGeom>
          <a:ln w="9525" cap="sq">
            <a:solidFill>
              <a:srgbClr val="0000CC"/>
            </a:solidFill>
            <a:miter lim="800000"/>
          </a:ln>
          <a:effectLst>
            <a:outerShdw blurRad="57150" dist="50800" dir="2700000" algn="tl" rotWithShape="0">
              <a:srgbClr val="000000">
                <a:alpha val="40000"/>
              </a:srgbClr>
            </a:outerShdw>
            <a:softEdge rad="317500"/>
          </a:effectLst>
        </p:spPr>
      </p:pic>
    </p:spTree>
    <p:extLst>
      <p:ext uri="{BB962C8B-B14F-4D97-AF65-F5344CB8AC3E}">
        <p14:creationId xmlns:p14="http://schemas.microsoft.com/office/powerpoint/2010/main" val="4023116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C9D7AC91-9263-C47A-EE20-60D78BAA9664}"/>
              </a:ext>
            </a:extLst>
          </p:cNvPr>
          <p:cNvSpPr>
            <a:spLocks noGrp="1"/>
          </p:cNvSpPr>
          <p:nvPr>
            <p:ph type="title"/>
          </p:nvPr>
        </p:nvSpPr>
        <p:spPr>
          <a:xfrm>
            <a:off x="838200" y="-183515"/>
            <a:ext cx="10515600" cy="1325563"/>
          </a:xfrm>
        </p:spPr>
        <p:txBody>
          <a:bodyPr/>
          <a:lstStyle/>
          <a:p>
            <a:r>
              <a:rPr lang="en-US" b="1" dirty="0"/>
              <a:t>Designation Documents</a:t>
            </a:r>
          </a:p>
        </p:txBody>
      </p:sp>
      <p:pic>
        <p:nvPicPr>
          <p:cNvPr id="5" name="Content Placeholder 9">
            <a:extLst>
              <a:ext uri="{FF2B5EF4-FFF2-40B4-BE49-F238E27FC236}">
                <a16:creationId xmlns:a16="http://schemas.microsoft.com/office/drawing/2014/main" id="{09E384D5-E5C0-B6BC-0243-0CF29EF14C7A}"/>
              </a:ext>
            </a:extLst>
          </p:cNvPr>
          <p:cNvPicPr>
            <a:picLocks noGrp="1" noChangeAspect="1"/>
          </p:cNvPicPr>
          <p:nvPr>
            <p:ph sz="half" idx="1"/>
          </p:nvPr>
        </p:nvPicPr>
        <p:blipFill>
          <a:blip r:embed="rId2"/>
          <a:stretch>
            <a:fillRect/>
          </a:stretch>
        </p:blipFill>
        <p:spPr>
          <a:xfrm>
            <a:off x="666517" y="1129983"/>
            <a:ext cx="3744177" cy="4844689"/>
          </a:xfrm>
          <a:prstGeom prst="rect">
            <a:avLst/>
          </a:prstGeom>
          <a:ln>
            <a:solidFill>
              <a:srgbClr val="0000CC"/>
            </a:solidFill>
          </a:ln>
        </p:spPr>
      </p:pic>
      <p:pic>
        <p:nvPicPr>
          <p:cNvPr id="6" name="Content Placeholder 10">
            <a:extLst>
              <a:ext uri="{FF2B5EF4-FFF2-40B4-BE49-F238E27FC236}">
                <a16:creationId xmlns:a16="http://schemas.microsoft.com/office/drawing/2014/main" id="{C1D00C27-A1FD-73BD-7AFA-FADF5EB4AA83}"/>
              </a:ext>
            </a:extLst>
          </p:cNvPr>
          <p:cNvPicPr>
            <a:picLocks noChangeAspect="1"/>
          </p:cNvPicPr>
          <p:nvPr/>
        </p:nvPicPr>
        <p:blipFill>
          <a:blip r:embed="rId3"/>
          <a:stretch>
            <a:fillRect/>
          </a:stretch>
        </p:blipFill>
        <p:spPr>
          <a:xfrm>
            <a:off x="8008394" y="1129983"/>
            <a:ext cx="3941003" cy="5099367"/>
          </a:xfrm>
          <a:prstGeom prst="rect">
            <a:avLst/>
          </a:prstGeom>
          <a:ln>
            <a:solidFill>
              <a:srgbClr val="0000CC"/>
            </a:solidFill>
          </a:ln>
        </p:spPr>
      </p:pic>
      <p:pic>
        <p:nvPicPr>
          <p:cNvPr id="7" name="Picture 6">
            <a:extLst>
              <a:ext uri="{FF2B5EF4-FFF2-40B4-BE49-F238E27FC236}">
                <a16:creationId xmlns:a16="http://schemas.microsoft.com/office/drawing/2014/main" id="{EA3C628F-33B9-18C6-E9A3-F4D9A8069891}"/>
              </a:ext>
            </a:extLst>
          </p:cNvPr>
          <p:cNvPicPr>
            <a:picLocks noChangeAspect="1"/>
          </p:cNvPicPr>
          <p:nvPr/>
        </p:nvPicPr>
        <p:blipFill>
          <a:blip r:embed="rId4"/>
          <a:stretch>
            <a:fillRect/>
          </a:stretch>
        </p:blipFill>
        <p:spPr>
          <a:xfrm>
            <a:off x="4477732" y="2206646"/>
            <a:ext cx="3530662" cy="2444708"/>
          </a:xfrm>
          <a:prstGeom prst="rect">
            <a:avLst/>
          </a:prstGeom>
        </p:spPr>
      </p:pic>
    </p:spTree>
    <p:extLst>
      <p:ext uri="{BB962C8B-B14F-4D97-AF65-F5344CB8AC3E}">
        <p14:creationId xmlns:p14="http://schemas.microsoft.com/office/powerpoint/2010/main" val="122164211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text, computer, computer, indoor&#10;&#10;Description automatically generated">
            <a:extLst>
              <a:ext uri="{FF2B5EF4-FFF2-40B4-BE49-F238E27FC236}">
                <a16:creationId xmlns:a16="http://schemas.microsoft.com/office/drawing/2014/main" id="{8B545000-DFF1-4C03-94F5-BB5A0A472925}"/>
              </a:ext>
            </a:extLst>
          </p:cNvPr>
          <p:cNvPicPr>
            <a:picLocks noChangeAspect="1"/>
          </p:cNvPicPr>
          <p:nvPr/>
        </p:nvPicPr>
        <p:blipFill rotWithShape="1">
          <a:blip r:embed="rId3">
            <a:extLst>
              <a:ext uri="{28A0092B-C50C-407E-A947-70E740481C1C}">
                <a14:useLocalDpi xmlns:a14="http://schemas.microsoft.com/office/drawing/2010/main" val="0"/>
              </a:ext>
            </a:extLst>
          </a:blip>
          <a:srcRect l="17490" t="12950" r="17762" b="6864"/>
          <a:stretch/>
        </p:blipFill>
        <p:spPr>
          <a:xfrm>
            <a:off x="176743" y="2130192"/>
            <a:ext cx="5442559" cy="4224932"/>
          </a:xfrm>
          <a:prstGeom prst="rect">
            <a:avLst/>
          </a:prstGeom>
          <a:effectLst>
            <a:softEdge rad="127000"/>
          </a:effectLst>
        </p:spPr>
      </p:pic>
      <p:sp>
        <p:nvSpPr>
          <p:cNvPr id="2" name="Title 1">
            <a:extLst>
              <a:ext uri="{FF2B5EF4-FFF2-40B4-BE49-F238E27FC236}">
                <a16:creationId xmlns:a16="http://schemas.microsoft.com/office/drawing/2014/main" id="{47CD61C7-CD6C-4ABB-B74D-B5330FAB443B}"/>
              </a:ext>
            </a:extLst>
          </p:cNvPr>
          <p:cNvSpPr>
            <a:spLocks noGrp="1"/>
          </p:cNvSpPr>
          <p:nvPr>
            <p:ph type="title"/>
          </p:nvPr>
        </p:nvSpPr>
        <p:spPr>
          <a:xfrm>
            <a:off x="737310" y="314171"/>
            <a:ext cx="10515600" cy="1325563"/>
          </a:xfrm>
        </p:spPr>
        <p:txBody>
          <a:bodyPr>
            <a:noAutofit/>
          </a:bodyPr>
          <a:lstStyle/>
          <a:p>
            <a:pPr>
              <a:defRPr/>
            </a:pPr>
            <a:r>
              <a:rPr lang="en-US" b="1" dirty="0">
                <a:solidFill>
                  <a:schemeClr val="bg1"/>
                </a:solidFill>
                <a:effectLst>
                  <a:outerShdw blurRad="38100" dist="38100" dir="2700000" algn="tl">
                    <a:srgbClr val="000000">
                      <a:alpha val="43137"/>
                    </a:srgbClr>
                  </a:outerShdw>
                </a:effectLst>
              </a:rPr>
              <a:t>Inspecting Documents Remotely</a:t>
            </a:r>
          </a:p>
        </p:txBody>
      </p:sp>
      <p:sp>
        <p:nvSpPr>
          <p:cNvPr id="11" name="Footer Placeholder 3">
            <a:extLst>
              <a:ext uri="{FF2B5EF4-FFF2-40B4-BE49-F238E27FC236}">
                <a16:creationId xmlns:a16="http://schemas.microsoft.com/office/drawing/2014/main" id="{DD2FBC22-562F-48FA-82A6-3CDB2B4E62CC}"/>
              </a:ext>
            </a:extLst>
          </p:cNvPr>
          <p:cNvSpPr txBox="1">
            <a:spLocks/>
          </p:cNvSpPr>
          <p:nvPr/>
        </p:nvSpPr>
        <p:spPr>
          <a:xfrm>
            <a:off x="4595813" y="6543675"/>
            <a:ext cx="3000375" cy="304800"/>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bg1"/>
                </a:solidFill>
                <a:latin typeface="Aharoni" panose="02010803020104030203" pitchFamily="2" charset="-79"/>
                <a:ea typeface="+mn-ea"/>
                <a:cs typeface="Aharoni" panose="02010803020104030203" pitchFamily="2"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An HRMorning Workshop</a:t>
            </a:r>
            <a:endParaRPr lang="en-US" dirty="0"/>
          </a:p>
        </p:txBody>
      </p:sp>
      <p:sp>
        <p:nvSpPr>
          <p:cNvPr id="12" name="Slide Number Placeholder 3">
            <a:extLst>
              <a:ext uri="{FF2B5EF4-FFF2-40B4-BE49-F238E27FC236}">
                <a16:creationId xmlns:a16="http://schemas.microsoft.com/office/drawing/2014/main" id="{1ABF9679-483C-491B-A334-3F3CDD79D34D}"/>
              </a:ext>
            </a:extLst>
          </p:cNvPr>
          <p:cNvSpPr txBox="1">
            <a:spLocks/>
          </p:cNvSpPr>
          <p:nvPr/>
        </p:nvSpPr>
        <p:spPr bwMode="auto">
          <a:xfrm>
            <a:off x="9977154" y="6513513"/>
            <a:ext cx="512252" cy="365125"/>
          </a:xfrm>
          <a:prstGeom prst="rect">
            <a:avLst/>
          </a:prstGeom>
          <a:noFill/>
          <a:ln>
            <a:round/>
            <a:headEnd/>
            <a:tailEnd/>
          </a:ln>
          <a:extLst>
            <a:ext uri="{909E8E84-426E-40DD-AFC4-6F175D3DCCD1}">
              <a14:hiddenFill xmlns:a14="http://schemas.microsoft.com/office/drawing/2010/main">
                <a:solidFill>
                  <a:srgbClr val="FFFFFF"/>
                </a:solidFill>
              </a14:hiddenFill>
            </a:ext>
          </a:extLst>
        </p:spPr>
        <p:txBody>
          <a:bodyPr vert="horz" lIns="91440" tIns="45720" rIns="91440" bIns="45720" rtlCol="0" anchor="ctr"/>
          <a:lstStyle>
            <a:defPPr>
              <a:defRPr lang="en-US"/>
            </a:defPPr>
            <a:lvl1pPr marL="0" algn="l" defTabSz="914400" rtl="0" eaLnBrk="1" latinLnBrk="0" hangingPunct="1">
              <a:spcBef>
                <a:spcPct val="20000"/>
              </a:spcBef>
              <a:buClr>
                <a:schemeClr val="accent1"/>
              </a:buClr>
              <a:buFont typeface="Arial" panose="020B0604020202020204" pitchFamily="34" charset="0"/>
              <a:buChar char="•"/>
              <a:defRPr sz="1650" kern="1200">
                <a:solidFill>
                  <a:schemeClr val="tx1"/>
                </a:solidFill>
                <a:latin typeface="Arial" panose="020B0604020202020204" pitchFamily="34" charset="0"/>
                <a:ea typeface="+mn-ea"/>
                <a:cs typeface="+mn-cs"/>
              </a:defRPr>
            </a:lvl1pPr>
            <a:lvl2pPr marL="557213" indent="-214313" algn="l" defTabSz="914400" rtl="0" eaLnBrk="1" latinLnBrk="0" hangingPunct="1">
              <a:spcBef>
                <a:spcPct val="20000"/>
              </a:spcBef>
              <a:buClr>
                <a:schemeClr val="accent2"/>
              </a:buClr>
              <a:buFont typeface="Arial" panose="020B0604020202020204" pitchFamily="34" charset="0"/>
              <a:buChar char="•"/>
              <a:defRPr sz="1500" kern="1200">
                <a:solidFill>
                  <a:schemeClr val="tx1"/>
                </a:solidFill>
                <a:latin typeface="Arial" panose="020B0604020202020204" pitchFamily="34" charset="0"/>
                <a:ea typeface="+mn-ea"/>
                <a:cs typeface="+mn-cs"/>
              </a:defRPr>
            </a:lvl2pPr>
            <a:lvl3pPr marL="857250" indent="-171450" algn="l" defTabSz="914400" rtl="0" eaLnBrk="1" latinLnBrk="0" hangingPunct="1">
              <a:spcBef>
                <a:spcPct val="20000"/>
              </a:spcBef>
              <a:buClr>
                <a:srgbClr val="A04DA3"/>
              </a:buClr>
              <a:buFont typeface="Arial" panose="020B0604020202020204" pitchFamily="34" charset="0"/>
              <a:buChar char="•"/>
              <a:defRPr sz="1800" kern="1200">
                <a:solidFill>
                  <a:schemeClr val="tx1"/>
                </a:solidFill>
                <a:latin typeface="Arial" panose="020B0604020202020204" pitchFamily="34" charset="0"/>
                <a:ea typeface="+mn-ea"/>
                <a:cs typeface="+mn-cs"/>
              </a:defRPr>
            </a:lvl3pPr>
            <a:lvl4pPr marL="1200150" indent="-171450" algn="l" defTabSz="914400" rtl="0" eaLnBrk="1" latinLnBrk="0" hangingPunct="1">
              <a:spcBef>
                <a:spcPct val="20000"/>
              </a:spcBef>
              <a:buClr>
                <a:srgbClr val="C4652D"/>
              </a:buClr>
              <a:buFont typeface="Arial" panose="020B0604020202020204" pitchFamily="34" charset="0"/>
              <a:buChar char="•"/>
              <a:defRPr sz="1200" kern="1200">
                <a:solidFill>
                  <a:schemeClr val="tx1"/>
                </a:solidFill>
                <a:latin typeface="Arial" panose="020B0604020202020204" pitchFamily="34" charset="0"/>
                <a:ea typeface="+mn-ea"/>
                <a:cs typeface="+mn-cs"/>
              </a:defRPr>
            </a:lvl4pPr>
            <a:lvl5pPr marL="1543050" indent="-171450" algn="l" defTabSz="914400" rtl="0" eaLnBrk="1" latinLnBrk="0" hangingPunct="1">
              <a:spcBef>
                <a:spcPct val="20000"/>
              </a:spcBef>
              <a:buClr>
                <a:srgbClr val="8B5D3D"/>
              </a:buClr>
              <a:buFont typeface="Arial" panose="020B0604020202020204" pitchFamily="34" charset="0"/>
              <a:buChar char="•"/>
              <a:defRPr sz="1050" kern="1200">
                <a:solidFill>
                  <a:schemeClr val="tx1"/>
                </a:solidFill>
                <a:latin typeface="Arial" panose="020B0604020202020204" pitchFamily="34" charset="0"/>
                <a:ea typeface="+mn-ea"/>
                <a:cs typeface="+mn-cs"/>
              </a:defRPr>
            </a:lvl5pPr>
            <a:lvl6pPr marL="1885950" indent="-171450" algn="l" defTabSz="914400" rtl="0" eaLnBrk="0" fontAlgn="base" latinLnBrk="0" hangingPunct="0">
              <a:spcBef>
                <a:spcPct val="20000"/>
              </a:spcBef>
              <a:spcAft>
                <a:spcPct val="0"/>
              </a:spcAft>
              <a:buClr>
                <a:srgbClr val="8B5D3D"/>
              </a:buClr>
              <a:buFont typeface="Arial" panose="020B0604020202020204" pitchFamily="34" charset="0"/>
              <a:buChar char="•"/>
              <a:defRPr sz="1050" kern="1200">
                <a:solidFill>
                  <a:schemeClr val="tx1"/>
                </a:solidFill>
                <a:latin typeface="Arial" panose="020B0604020202020204" pitchFamily="34" charset="0"/>
                <a:ea typeface="+mn-ea"/>
                <a:cs typeface="+mn-cs"/>
              </a:defRPr>
            </a:lvl6pPr>
            <a:lvl7pPr marL="2228850" indent="-171450" algn="l" defTabSz="914400" rtl="0" eaLnBrk="0" fontAlgn="base" latinLnBrk="0" hangingPunct="0">
              <a:spcBef>
                <a:spcPct val="20000"/>
              </a:spcBef>
              <a:spcAft>
                <a:spcPct val="0"/>
              </a:spcAft>
              <a:buClr>
                <a:srgbClr val="8B5D3D"/>
              </a:buClr>
              <a:buFont typeface="Arial" panose="020B0604020202020204" pitchFamily="34" charset="0"/>
              <a:buChar char="•"/>
              <a:defRPr sz="1050" kern="1200">
                <a:solidFill>
                  <a:schemeClr val="tx1"/>
                </a:solidFill>
                <a:latin typeface="Arial" panose="020B0604020202020204" pitchFamily="34" charset="0"/>
                <a:ea typeface="+mn-ea"/>
                <a:cs typeface="+mn-cs"/>
              </a:defRPr>
            </a:lvl7pPr>
            <a:lvl8pPr marL="2571750" indent="-171450" algn="l" defTabSz="914400" rtl="0" eaLnBrk="0" fontAlgn="base" latinLnBrk="0" hangingPunct="0">
              <a:spcBef>
                <a:spcPct val="20000"/>
              </a:spcBef>
              <a:spcAft>
                <a:spcPct val="0"/>
              </a:spcAft>
              <a:buClr>
                <a:srgbClr val="8B5D3D"/>
              </a:buClr>
              <a:buFont typeface="Arial" panose="020B0604020202020204" pitchFamily="34" charset="0"/>
              <a:buChar char="•"/>
              <a:defRPr sz="1050" kern="1200">
                <a:solidFill>
                  <a:schemeClr val="tx1"/>
                </a:solidFill>
                <a:latin typeface="Arial" panose="020B0604020202020204" pitchFamily="34" charset="0"/>
                <a:ea typeface="+mn-ea"/>
                <a:cs typeface="+mn-cs"/>
              </a:defRPr>
            </a:lvl8pPr>
            <a:lvl9pPr marL="2914650" indent="-171450" algn="l" defTabSz="914400" rtl="0" eaLnBrk="0" fontAlgn="base" latinLnBrk="0" hangingPunct="0">
              <a:spcBef>
                <a:spcPct val="20000"/>
              </a:spcBef>
              <a:spcAft>
                <a:spcPct val="0"/>
              </a:spcAft>
              <a:buClr>
                <a:srgbClr val="8B5D3D"/>
              </a:buClr>
              <a:buFont typeface="Arial" panose="020B0604020202020204" pitchFamily="34" charset="0"/>
              <a:buChar char="•"/>
              <a:defRPr sz="1050" kern="1200">
                <a:solidFill>
                  <a:schemeClr val="tx1"/>
                </a:solidFill>
                <a:latin typeface="Arial" panose="020B0604020202020204" pitchFamily="34" charset="0"/>
                <a:ea typeface="+mn-ea"/>
                <a:cs typeface="+mn-cs"/>
              </a:defRPr>
            </a:lvl9pPr>
          </a:lstStyle>
          <a:p>
            <a:pPr algn="ctr">
              <a:spcBef>
                <a:spcPct val="0"/>
              </a:spcBef>
              <a:buClrTx/>
              <a:buFontTx/>
              <a:buNone/>
            </a:pPr>
            <a:fld id="{24831BD6-8309-48C2-96F4-6F7C9A889A85}" type="slidenum">
              <a:rPr lang="en-US" altLang="en-US" sz="1350">
                <a:solidFill>
                  <a:srgbClr val="FFFFFF"/>
                </a:solidFill>
                <a:latin typeface="Calibri" panose="020F0502020204030204" pitchFamily="34" charset="0"/>
              </a:rPr>
              <a:pPr algn="ctr">
                <a:spcBef>
                  <a:spcPct val="0"/>
                </a:spcBef>
                <a:buClrTx/>
                <a:buFontTx/>
                <a:buNone/>
              </a:pPr>
              <a:t>17</a:t>
            </a:fld>
            <a:endParaRPr lang="en-US" altLang="en-US" sz="1350" dirty="0">
              <a:solidFill>
                <a:srgbClr val="FFFFFF"/>
              </a:solidFill>
              <a:latin typeface="Calibri" panose="020F0502020204030204" pitchFamily="34" charset="0"/>
            </a:endParaRPr>
          </a:p>
        </p:txBody>
      </p:sp>
      <p:sp>
        <p:nvSpPr>
          <p:cNvPr id="13" name="Slide Number Placeholder 2">
            <a:extLst>
              <a:ext uri="{FF2B5EF4-FFF2-40B4-BE49-F238E27FC236}">
                <a16:creationId xmlns:a16="http://schemas.microsoft.com/office/drawing/2014/main" id="{01467758-A09A-441B-ACF1-4424F40EB290}"/>
              </a:ext>
            </a:extLst>
          </p:cNvPr>
          <p:cNvSpPr txBox="1">
            <a:spLocks/>
          </p:cNvSpPr>
          <p:nvPr/>
        </p:nvSpPr>
        <p:spPr bwMode="auto">
          <a:xfrm>
            <a:off x="1524001" y="6543676"/>
            <a:ext cx="3489723" cy="365125"/>
          </a:xfrm>
          <a:prstGeom prst="rect">
            <a:avLst/>
          </a:prstGeom>
          <a:noFill/>
          <a:ln>
            <a:round/>
            <a:headEnd/>
            <a:tailEnd/>
          </a:ln>
          <a:extLst>
            <a:ext uri="{909E8E84-426E-40DD-AFC4-6F175D3DCCD1}">
              <a14:hiddenFill xmlns:a14="http://schemas.microsoft.com/office/drawing/2010/main">
                <a:solidFill>
                  <a:srgbClr val="FFFFFF"/>
                </a:solidFill>
              </a14:hiddenFill>
            </a:ext>
          </a:extLst>
        </p:spPr>
        <p:txBody>
          <a:bodyPr vert="horz" lIns="91440" tIns="45720" rIns="91440" bIns="45720" rtlCol="0" anchor="ctr"/>
          <a:lstStyle>
            <a:defPPr>
              <a:defRPr lang="en-US"/>
            </a:defPPr>
            <a:lvl1pPr marL="0" algn="l"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557213" indent="-214313"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4pPr>
            <a:lvl5pPr marL="1543050" indent="-17145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5pPr>
            <a:lvl6pPr marL="1885950" indent="-17145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6pPr>
            <a:lvl7pPr marL="2228850" indent="-17145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7pPr>
            <a:lvl8pPr marL="2571750" indent="-17145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8pPr>
            <a:lvl9pPr marL="2914650" indent="-17145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9pPr>
          </a:lstStyle>
          <a:p>
            <a:r>
              <a:rPr lang="en-US" altLang="en-US">
                <a:solidFill>
                  <a:srgbClr val="FFFFFF"/>
                </a:solidFill>
                <a:latin typeface="Calibri" panose="020F0502020204030204" pitchFamily="34" charset="0"/>
              </a:rPr>
              <a:t>© 2020 Max Muller &amp; Associates. All rights reserved.</a:t>
            </a:r>
            <a:endParaRPr lang="en-US" altLang="en-US" dirty="0">
              <a:solidFill>
                <a:srgbClr val="FFFFFF"/>
              </a:solidFill>
              <a:latin typeface="Calibri" panose="020F0502020204030204" pitchFamily="34" charset="0"/>
            </a:endParaRPr>
          </a:p>
        </p:txBody>
      </p:sp>
      <p:pic>
        <p:nvPicPr>
          <p:cNvPr id="1026" name="Picture 2">
            <a:extLst>
              <a:ext uri="{FF2B5EF4-FFF2-40B4-BE49-F238E27FC236}">
                <a16:creationId xmlns:a16="http://schemas.microsoft.com/office/drawing/2014/main" id="{8FCC501A-7BB5-4DD1-9EB0-DC3890E1C3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229" b="2871"/>
          <a:stretch/>
        </p:blipFill>
        <p:spPr bwMode="auto">
          <a:xfrm>
            <a:off x="6015446" y="2746418"/>
            <a:ext cx="5973615" cy="30856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B104405-29EC-4D8D-BCFC-2E156453DD5A}"/>
              </a:ext>
            </a:extLst>
          </p:cNvPr>
          <p:cNvSpPr txBox="1"/>
          <p:nvPr/>
        </p:nvSpPr>
        <p:spPr>
          <a:xfrm>
            <a:off x="747014" y="2450969"/>
            <a:ext cx="4541423" cy="3046988"/>
          </a:xfrm>
          <a:prstGeom prst="rect">
            <a:avLst/>
          </a:prstGeom>
          <a:noFill/>
          <a:ln w="28575">
            <a:noFill/>
          </a:ln>
        </p:spPr>
        <p:txBody>
          <a:bodyPr wrap="square" rtlCol="0">
            <a:spAutoFit/>
          </a:bodyPr>
          <a:lstStyle/>
          <a:p>
            <a:r>
              <a:rPr lang="en-US" sz="2400" dirty="0">
                <a:latin typeface="Arial" panose="020B0604020202020204" pitchFamily="34" charset="0"/>
              </a:rPr>
              <a:t>Inspect </a:t>
            </a:r>
            <a:r>
              <a:rPr lang="en-US" sz="2400" b="0" i="0" dirty="0">
                <a:effectLst/>
                <a:latin typeface="Arial" panose="020B0604020202020204" pitchFamily="34" charset="0"/>
              </a:rPr>
              <a:t>over video link, fax or email, etc. and obtain, inspect, and retain copies of the documents, within three business days for purposes of completing Section 2.</a:t>
            </a:r>
          </a:p>
          <a:p>
            <a:endParaRPr lang="en-US" sz="2400" dirty="0">
              <a:latin typeface="Arial" panose="020B0604020202020204" pitchFamily="34" charset="0"/>
            </a:endParaRPr>
          </a:p>
          <a:p>
            <a:endParaRPr lang="en-US" sz="2400" dirty="0"/>
          </a:p>
        </p:txBody>
      </p:sp>
      <p:sp>
        <p:nvSpPr>
          <p:cNvPr id="16" name="TextBox 15">
            <a:extLst>
              <a:ext uri="{FF2B5EF4-FFF2-40B4-BE49-F238E27FC236}">
                <a16:creationId xmlns:a16="http://schemas.microsoft.com/office/drawing/2014/main" id="{1D720059-F470-4D76-B698-6B7502BD5886}"/>
              </a:ext>
            </a:extLst>
          </p:cNvPr>
          <p:cNvSpPr txBox="1"/>
          <p:nvPr/>
        </p:nvSpPr>
        <p:spPr>
          <a:xfrm>
            <a:off x="1702594" y="6091183"/>
            <a:ext cx="10367712" cy="707886"/>
          </a:xfrm>
          <a:prstGeom prst="rect">
            <a:avLst/>
          </a:prstGeom>
          <a:noFill/>
        </p:spPr>
        <p:txBody>
          <a:bodyPr wrap="square">
            <a:spAutoFit/>
          </a:bodyPr>
          <a:lstStyle/>
          <a:p>
            <a:pPr algn="r"/>
            <a:r>
              <a:rPr lang="en-US" sz="2000" b="1" i="0" dirty="0">
                <a:solidFill>
                  <a:srgbClr val="C00000"/>
                </a:solidFill>
                <a:effectLst/>
                <a:latin typeface="Arial" panose="020B0604020202020204" pitchFamily="34" charset="0"/>
              </a:rPr>
              <a:t>Employers who avail themselves of this option must provide written documentation of their </a:t>
            </a:r>
            <a:r>
              <a:rPr lang="en-US" sz="2000" b="1" i="0" u="sng" dirty="0">
                <a:solidFill>
                  <a:srgbClr val="C00000"/>
                </a:solidFill>
                <a:effectLst/>
                <a:latin typeface="Arial" panose="020B0604020202020204" pitchFamily="34" charset="0"/>
              </a:rPr>
              <a:t>remote onboarding and telework policy </a:t>
            </a:r>
            <a:r>
              <a:rPr lang="en-US" sz="2000" b="1" i="0" dirty="0">
                <a:solidFill>
                  <a:srgbClr val="C00000"/>
                </a:solidFill>
                <a:effectLst/>
                <a:latin typeface="Arial" panose="020B0604020202020204" pitchFamily="34" charset="0"/>
              </a:rPr>
              <a:t>for each employee. </a:t>
            </a:r>
            <a:endParaRPr lang="en-US" sz="2000" b="1" dirty="0">
              <a:solidFill>
                <a:srgbClr val="C00000"/>
              </a:solidFill>
            </a:endParaRPr>
          </a:p>
        </p:txBody>
      </p:sp>
      <p:cxnSp>
        <p:nvCxnSpPr>
          <p:cNvPr id="17" name="Straight Arrow Connector 16">
            <a:extLst>
              <a:ext uri="{FF2B5EF4-FFF2-40B4-BE49-F238E27FC236}">
                <a16:creationId xmlns:a16="http://schemas.microsoft.com/office/drawing/2014/main" id="{E6A429F0-76BC-4218-B9AC-A3B703BDC8FD}"/>
              </a:ext>
            </a:extLst>
          </p:cNvPr>
          <p:cNvCxnSpPr>
            <a:cxnSpLocks/>
            <a:stCxn id="6" idx="3"/>
          </p:cNvCxnSpPr>
          <p:nvPr/>
        </p:nvCxnSpPr>
        <p:spPr>
          <a:xfrm flipV="1">
            <a:off x="5288437" y="3129699"/>
            <a:ext cx="3450210" cy="844764"/>
          </a:xfrm>
          <a:prstGeom prst="straightConnector1">
            <a:avLst/>
          </a:prstGeom>
          <a:ln w="1905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48E9F12-DADE-4D0C-885E-B0CF0A7E4A58}"/>
              </a:ext>
            </a:extLst>
          </p:cNvPr>
          <p:cNvCxnSpPr>
            <a:cxnSpLocks/>
            <a:stCxn id="6" idx="3"/>
          </p:cNvCxnSpPr>
          <p:nvPr/>
        </p:nvCxnSpPr>
        <p:spPr>
          <a:xfrm flipV="1">
            <a:off x="5288437" y="3497344"/>
            <a:ext cx="3242821" cy="477119"/>
          </a:xfrm>
          <a:prstGeom prst="straightConnector1">
            <a:avLst/>
          </a:prstGeom>
          <a:ln w="19050">
            <a:solidFill>
              <a:srgbClr val="0000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996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D61C7-CD6C-4ABB-B74D-B5330FAB443B}"/>
              </a:ext>
            </a:extLst>
          </p:cNvPr>
          <p:cNvSpPr>
            <a:spLocks noGrp="1"/>
          </p:cNvSpPr>
          <p:nvPr>
            <p:ph type="title"/>
          </p:nvPr>
        </p:nvSpPr>
        <p:spPr>
          <a:xfrm>
            <a:off x="838200" y="267769"/>
            <a:ext cx="10515600" cy="1325563"/>
          </a:xfrm>
        </p:spPr>
        <p:txBody>
          <a:bodyPr>
            <a:noAutofit/>
          </a:bodyPr>
          <a:lstStyle/>
          <a:p>
            <a:pPr>
              <a:defRPr/>
            </a:pPr>
            <a:r>
              <a:rPr lang="en-US" b="1" dirty="0">
                <a:solidFill>
                  <a:schemeClr val="bg1"/>
                </a:solidFill>
                <a:effectLst>
                  <a:outerShdw blurRad="38100" dist="38100" dir="2700000" algn="tl">
                    <a:srgbClr val="000000">
                      <a:alpha val="43137"/>
                    </a:srgbClr>
                  </a:outerShdw>
                </a:effectLst>
              </a:rPr>
              <a:t>Inspecting Documents Remotely</a:t>
            </a:r>
          </a:p>
        </p:txBody>
      </p:sp>
      <p:sp>
        <p:nvSpPr>
          <p:cNvPr id="11" name="Footer Placeholder 3">
            <a:extLst>
              <a:ext uri="{FF2B5EF4-FFF2-40B4-BE49-F238E27FC236}">
                <a16:creationId xmlns:a16="http://schemas.microsoft.com/office/drawing/2014/main" id="{DD2FBC22-562F-48FA-82A6-3CDB2B4E62CC}"/>
              </a:ext>
            </a:extLst>
          </p:cNvPr>
          <p:cNvSpPr txBox="1">
            <a:spLocks/>
          </p:cNvSpPr>
          <p:nvPr/>
        </p:nvSpPr>
        <p:spPr>
          <a:xfrm>
            <a:off x="4595813" y="6543675"/>
            <a:ext cx="3000375" cy="304800"/>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bg1"/>
                </a:solidFill>
                <a:latin typeface="Aharoni" panose="02010803020104030203" pitchFamily="2" charset="-79"/>
                <a:ea typeface="+mn-ea"/>
                <a:cs typeface="Aharoni" panose="02010803020104030203" pitchFamily="2"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An HRMorning Workshop</a:t>
            </a:r>
            <a:endParaRPr lang="en-US" dirty="0"/>
          </a:p>
        </p:txBody>
      </p:sp>
      <p:sp>
        <p:nvSpPr>
          <p:cNvPr id="12" name="Slide Number Placeholder 3">
            <a:extLst>
              <a:ext uri="{FF2B5EF4-FFF2-40B4-BE49-F238E27FC236}">
                <a16:creationId xmlns:a16="http://schemas.microsoft.com/office/drawing/2014/main" id="{1ABF9679-483C-491B-A334-3F3CDD79D34D}"/>
              </a:ext>
            </a:extLst>
          </p:cNvPr>
          <p:cNvSpPr txBox="1">
            <a:spLocks/>
          </p:cNvSpPr>
          <p:nvPr/>
        </p:nvSpPr>
        <p:spPr bwMode="auto">
          <a:xfrm>
            <a:off x="9977154" y="6513513"/>
            <a:ext cx="512252" cy="365125"/>
          </a:xfrm>
          <a:prstGeom prst="rect">
            <a:avLst/>
          </a:prstGeom>
          <a:noFill/>
          <a:ln>
            <a:round/>
            <a:headEnd/>
            <a:tailEnd/>
          </a:ln>
          <a:extLst>
            <a:ext uri="{909E8E84-426E-40DD-AFC4-6F175D3DCCD1}">
              <a14:hiddenFill xmlns:a14="http://schemas.microsoft.com/office/drawing/2010/main">
                <a:solidFill>
                  <a:srgbClr val="FFFFFF"/>
                </a:solidFill>
              </a14:hiddenFill>
            </a:ext>
          </a:extLst>
        </p:spPr>
        <p:txBody>
          <a:bodyPr vert="horz" lIns="91440" tIns="45720" rIns="91440" bIns="45720" rtlCol="0" anchor="ctr"/>
          <a:lstStyle>
            <a:defPPr>
              <a:defRPr lang="en-US"/>
            </a:defPPr>
            <a:lvl1pPr marL="0" algn="l" defTabSz="914400" rtl="0" eaLnBrk="1" latinLnBrk="0" hangingPunct="1">
              <a:spcBef>
                <a:spcPct val="20000"/>
              </a:spcBef>
              <a:buClr>
                <a:schemeClr val="accent1"/>
              </a:buClr>
              <a:buFont typeface="Arial" panose="020B0604020202020204" pitchFamily="34" charset="0"/>
              <a:buChar char="•"/>
              <a:defRPr sz="1650" kern="1200">
                <a:solidFill>
                  <a:schemeClr val="tx1"/>
                </a:solidFill>
                <a:latin typeface="Arial" panose="020B0604020202020204" pitchFamily="34" charset="0"/>
                <a:ea typeface="+mn-ea"/>
                <a:cs typeface="+mn-cs"/>
              </a:defRPr>
            </a:lvl1pPr>
            <a:lvl2pPr marL="557213" indent="-214313" algn="l" defTabSz="914400" rtl="0" eaLnBrk="1" latinLnBrk="0" hangingPunct="1">
              <a:spcBef>
                <a:spcPct val="20000"/>
              </a:spcBef>
              <a:buClr>
                <a:schemeClr val="accent2"/>
              </a:buClr>
              <a:buFont typeface="Arial" panose="020B0604020202020204" pitchFamily="34" charset="0"/>
              <a:buChar char="•"/>
              <a:defRPr sz="1500" kern="1200">
                <a:solidFill>
                  <a:schemeClr val="tx1"/>
                </a:solidFill>
                <a:latin typeface="Arial" panose="020B0604020202020204" pitchFamily="34" charset="0"/>
                <a:ea typeface="+mn-ea"/>
                <a:cs typeface="+mn-cs"/>
              </a:defRPr>
            </a:lvl2pPr>
            <a:lvl3pPr marL="857250" indent="-171450" algn="l" defTabSz="914400" rtl="0" eaLnBrk="1" latinLnBrk="0" hangingPunct="1">
              <a:spcBef>
                <a:spcPct val="20000"/>
              </a:spcBef>
              <a:buClr>
                <a:srgbClr val="A04DA3"/>
              </a:buClr>
              <a:buFont typeface="Arial" panose="020B0604020202020204" pitchFamily="34" charset="0"/>
              <a:buChar char="•"/>
              <a:defRPr sz="1800" kern="1200">
                <a:solidFill>
                  <a:schemeClr val="tx1"/>
                </a:solidFill>
                <a:latin typeface="Arial" panose="020B0604020202020204" pitchFamily="34" charset="0"/>
                <a:ea typeface="+mn-ea"/>
                <a:cs typeface="+mn-cs"/>
              </a:defRPr>
            </a:lvl3pPr>
            <a:lvl4pPr marL="1200150" indent="-171450" algn="l" defTabSz="914400" rtl="0" eaLnBrk="1" latinLnBrk="0" hangingPunct="1">
              <a:spcBef>
                <a:spcPct val="20000"/>
              </a:spcBef>
              <a:buClr>
                <a:srgbClr val="C4652D"/>
              </a:buClr>
              <a:buFont typeface="Arial" panose="020B0604020202020204" pitchFamily="34" charset="0"/>
              <a:buChar char="•"/>
              <a:defRPr sz="1200" kern="1200">
                <a:solidFill>
                  <a:schemeClr val="tx1"/>
                </a:solidFill>
                <a:latin typeface="Arial" panose="020B0604020202020204" pitchFamily="34" charset="0"/>
                <a:ea typeface="+mn-ea"/>
                <a:cs typeface="+mn-cs"/>
              </a:defRPr>
            </a:lvl4pPr>
            <a:lvl5pPr marL="1543050" indent="-171450" algn="l" defTabSz="914400" rtl="0" eaLnBrk="1" latinLnBrk="0" hangingPunct="1">
              <a:spcBef>
                <a:spcPct val="20000"/>
              </a:spcBef>
              <a:buClr>
                <a:srgbClr val="8B5D3D"/>
              </a:buClr>
              <a:buFont typeface="Arial" panose="020B0604020202020204" pitchFamily="34" charset="0"/>
              <a:buChar char="•"/>
              <a:defRPr sz="1050" kern="1200">
                <a:solidFill>
                  <a:schemeClr val="tx1"/>
                </a:solidFill>
                <a:latin typeface="Arial" panose="020B0604020202020204" pitchFamily="34" charset="0"/>
                <a:ea typeface="+mn-ea"/>
                <a:cs typeface="+mn-cs"/>
              </a:defRPr>
            </a:lvl5pPr>
            <a:lvl6pPr marL="1885950" indent="-171450" algn="l" defTabSz="914400" rtl="0" eaLnBrk="0" fontAlgn="base" latinLnBrk="0" hangingPunct="0">
              <a:spcBef>
                <a:spcPct val="20000"/>
              </a:spcBef>
              <a:spcAft>
                <a:spcPct val="0"/>
              </a:spcAft>
              <a:buClr>
                <a:srgbClr val="8B5D3D"/>
              </a:buClr>
              <a:buFont typeface="Arial" panose="020B0604020202020204" pitchFamily="34" charset="0"/>
              <a:buChar char="•"/>
              <a:defRPr sz="1050" kern="1200">
                <a:solidFill>
                  <a:schemeClr val="tx1"/>
                </a:solidFill>
                <a:latin typeface="Arial" panose="020B0604020202020204" pitchFamily="34" charset="0"/>
                <a:ea typeface="+mn-ea"/>
                <a:cs typeface="+mn-cs"/>
              </a:defRPr>
            </a:lvl6pPr>
            <a:lvl7pPr marL="2228850" indent="-171450" algn="l" defTabSz="914400" rtl="0" eaLnBrk="0" fontAlgn="base" latinLnBrk="0" hangingPunct="0">
              <a:spcBef>
                <a:spcPct val="20000"/>
              </a:spcBef>
              <a:spcAft>
                <a:spcPct val="0"/>
              </a:spcAft>
              <a:buClr>
                <a:srgbClr val="8B5D3D"/>
              </a:buClr>
              <a:buFont typeface="Arial" panose="020B0604020202020204" pitchFamily="34" charset="0"/>
              <a:buChar char="•"/>
              <a:defRPr sz="1050" kern="1200">
                <a:solidFill>
                  <a:schemeClr val="tx1"/>
                </a:solidFill>
                <a:latin typeface="Arial" panose="020B0604020202020204" pitchFamily="34" charset="0"/>
                <a:ea typeface="+mn-ea"/>
                <a:cs typeface="+mn-cs"/>
              </a:defRPr>
            </a:lvl7pPr>
            <a:lvl8pPr marL="2571750" indent="-171450" algn="l" defTabSz="914400" rtl="0" eaLnBrk="0" fontAlgn="base" latinLnBrk="0" hangingPunct="0">
              <a:spcBef>
                <a:spcPct val="20000"/>
              </a:spcBef>
              <a:spcAft>
                <a:spcPct val="0"/>
              </a:spcAft>
              <a:buClr>
                <a:srgbClr val="8B5D3D"/>
              </a:buClr>
              <a:buFont typeface="Arial" panose="020B0604020202020204" pitchFamily="34" charset="0"/>
              <a:buChar char="•"/>
              <a:defRPr sz="1050" kern="1200">
                <a:solidFill>
                  <a:schemeClr val="tx1"/>
                </a:solidFill>
                <a:latin typeface="Arial" panose="020B0604020202020204" pitchFamily="34" charset="0"/>
                <a:ea typeface="+mn-ea"/>
                <a:cs typeface="+mn-cs"/>
              </a:defRPr>
            </a:lvl8pPr>
            <a:lvl9pPr marL="2914650" indent="-171450" algn="l" defTabSz="914400" rtl="0" eaLnBrk="0" fontAlgn="base" latinLnBrk="0" hangingPunct="0">
              <a:spcBef>
                <a:spcPct val="20000"/>
              </a:spcBef>
              <a:spcAft>
                <a:spcPct val="0"/>
              </a:spcAft>
              <a:buClr>
                <a:srgbClr val="8B5D3D"/>
              </a:buClr>
              <a:buFont typeface="Arial" panose="020B0604020202020204" pitchFamily="34" charset="0"/>
              <a:buChar char="•"/>
              <a:defRPr sz="1050" kern="1200">
                <a:solidFill>
                  <a:schemeClr val="tx1"/>
                </a:solidFill>
                <a:latin typeface="Arial" panose="020B0604020202020204" pitchFamily="34" charset="0"/>
                <a:ea typeface="+mn-ea"/>
                <a:cs typeface="+mn-cs"/>
              </a:defRPr>
            </a:lvl9pPr>
          </a:lstStyle>
          <a:p>
            <a:pPr algn="ctr">
              <a:spcBef>
                <a:spcPct val="0"/>
              </a:spcBef>
              <a:buClrTx/>
              <a:buFontTx/>
              <a:buNone/>
            </a:pPr>
            <a:fld id="{24831BD6-8309-48C2-96F4-6F7C9A889A85}" type="slidenum">
              <a:rPr lang="en-US" altLang="en-US" sz="1350">
                <a:solidFill>
                  <a:srgbClr val="FFFFFF"/>
                </a:solidFill>
                <a:latin typeface="Calibri" panose="020F0502020204030204" pitchFamily="34" charset="0"/>
              </a:rPr>
              <a:pPr algn="ctr">
                <a:spcBef>
                  <a:spcPct val="0"/>
                </a:spcBef>
                <a:buClrTx/>
                <a:buFontTx/>
                <a:buNone/>
              </a:pPr>
              <a:t>18</a:t>
            </a:fld>
            <a:endParaRPr lang="en-US" altLang="en-US" sz="1350" dirty="0">
              <a:solidFill>
                <a:srgbClr val="FFFFFF"/>
              </a:solidFill>
              <a:latin typeface="Calibri" panose="020F0502020204030204" pitchFamily="34" charset="0"/>
            </a:endParaRPr>
          </a:p>
        </p:txBody>
      </p:sp>
      <p:sp>
        <p:nvSpPr>
          <p:cNvPr id="13" name="Slide Number Placeholder 2">
            <a:extLst>
              <a:ext uri="{FF2B5EF4-FFF2-40B4-BE49-F238E27FC236}">
                <a16:creationId xmlns:a16="http://schemas.microsoft.com/office/drawing/2014/main" id="{01467758-A09A-441B-ACF1-4424F40EB290}"/>
              </a:ext>
            </a:extLst>
          </p:cNvPr>
          <p:cNvSpPr txBox="1">
            <a:spLocks/>
          </p:cNvSpPr>
          <p:nvPr/>
        </p:nvSpPr>
        <p:spPr bwMode="auto">
          <a:xfrm>
            <a:off x="1524001" y="6543676"/>
            <a:ext cx="3489723" cy="365125"/>
          </a:xfrm>
          <a:prstGeom prst="rect">
            <a:avLst/>
          </a:prstGeom>
          <a:noFill/>
          <a:ln>
            <a:round/>
            <a:headEnd/>
            <a:tailEnd/>
          </a:ln>
          <a:extLst>
            <a:ext uri="{909E8E84-426E-40DD-AFC4-6F175D3DCCD1}">
              <a14:hiddenFill xmlns:a14="http://schemas.microsoft.com/office/drawing/2010/main">
                <a:solidFill>
                  <a:srgbClr val="FFFFFF"/>
                </a:solidFill>
              </a14:hiddenFill>
            </a:ext>
          </a:extLst>
        </p:spPr>
        <p:txBody>
          <a:bodyPr vert="horz" lIns="91440" tIns="45720" rIns="91440" bIns="45720" rtlCol="0" anchor="ctr"/>
          <a:lstStyle>
            <a:defPPr>
              <a:defRPr lang="en-US"/>
            </a:defPPr>
            <a:lvl1pPr marL="0" algn="l"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557213" indent="-214313"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4pPr>
            <a:lvl5pPr marL="1543050" indent="-17145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5pPr>
            <a:lvl6pPr marL="1885950" indent="-17145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6pPr>
            <a:lvl7pPr marL="2228850" indent="-17145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7pPr>
            <a:lvl8pPr marL="2571750" indent="-17145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8pPr>
            <a:lvl9pPr marL="2914650" indent="-17145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9pPr>
          </a:lstStyle>
          <a:p>
            <a:r>
              <a:rPr lang="en-US" altLang="en-US">
                <a:solidFill>
                  <a:srgbClr val="FFFFFF"/>
                </a:solidFill>
                <a:latin typeface="Calibri" panose="020F0502020204030204" pitchFamily="34" charset="0"/>
              </a:rPr>
              <a:t>© 2020 Max Muller &amp; Associates. All rights reserved.</a:t>
            </a:r>
            <a:endParaRPr lang="en-US" altLang="en-US" dirty="0">
              <a:solidFill>
                <a:srgbClr val="FFFFFF"/>
              </a:solidFill>
              <a:latin typeface="Calibri" panose="020F0502020204030204" pitchFamily="34" charset="0"/>
            </a:endParaRPr>
          </a:p>
        </p:txBody>
      </p:sp>
      <p:sp>
        <p:nvSpPr>
          <p:cNvPr id="20" name="TextBox 19">
            <a:extLst>
              <a:ext uri="{FF2B5EF4-FFF2-40B4-BE49-F238E27FC236}">
                <a16:creationId xmlns:a16="http://schemas.microsoft.com/office/drawing/2014/main" id="{4EF4EB48-2EAC-4654-A95D-4BCEA63E6E42}"/>
              </a:ext>
            </a:extLst>
          </p:cNvPr>
          <p:cNvSpPr txBox="1"/>
          <p:nvPr/>
        </p:nvSpPr>
        <p:spPr>
          <a:xfrm>
            <a:off x="1467352" y="5525909"/>
            <a:ext cx="10263501" cy="1200329"/>
          </a:xfrm>
          <a:prstGeom prst="rect">
            <a:avLst/>
          </a:prstGeom>
          <a:solidFill>
            <a:srgbClr val="C00000"/>
          </a:solidFill>
        </p:spPr>
        <p:txBody>
          <a:bodyPr wrap="square" rtlCol="0">
            <a:spAutoFit/>
          </a:bodyPr>
          <a:lstStyle/>
          <a:p>
            <a:r>
              <a:rPr lang="en-US" sz="2400" dirty="0">
                <a:solidFill>
                  <a:srgbClr val="FFFF00"/>
                </a:solidFill>
                <a:latin typeface="Arial" panose="020B0604020202020204" pitchFamily="34" charset="0"/>
                <a:cs typeface="Arial" panose="020B0604020202020204" pitchFamily="34" charset="0"/>
              </a:rPr>
              <a:t>NOTE: There will be notations added to the “Additional Information” box once normal operations resume and the documents are examined in the presence of the employee.</a:t>
            </a:r>
          </a:p>
        </p:txBody>
      </p:sp>
      <p:pic>
        <p:nvPicPr>
          <p:cNvPr id="21" name="Picture 20">
            <a:extLst>
              <a:ext uri="{FF2B5EF4-FFF2-40B4-BE49-F238E27FC236}">
                <a16:creationId xmlns:a16="http://schemas.microsoft.com/office/drawing/2014/main" id="{3F114398-BCCB-4283-AC69-AD0BEE5128F7}"/>
              </a:ext>
            </a:extLst>
          </p:cNvPr>
          <p:cNvPicPr>
            <a:picLocks noChangeAspect="1"/>
          </p:cNvPicPr>
          <p:nvPr/>
        </p:nvPicPr>
        <p:blipFill rotWithShape="1">
          <a:blip r:embed="rId2"/>
          <a:srcRect t="6395"/>
          <a:stretch/>
        </p:blipFill>
        <p:spPr>
          <a:xfrm>
            <a:off x="2537623" y="1964697"/>
            <a:ext cx="7116754" cy="3500886"/>
          </a:xfrm>
          <a:prstGeom prst="rect">
            <a:avLst/>
          </a:prstGeom>
        </p:spPr>
      </p:pic>
      <p:sp>
        <p:nvSpPr>
          <p:cNvPr id="3" name="Oval 2">
            <a:extLst>
              <a:ext uri="{FF2B5EF4-FFF2-40B4-BE49-F238E27FC236}">
                <a16:creationId xmlns:a16="http://schemas.microsoft.com/office/drawing/2014/main" id="{46AC8636-0DFB-48BA-AE7E-20ECDE0C679D}"/>
              </a:ext>
            </a:extLst>
          </p:cNvPr>
          <p:cNvSpPr/>
          <p:nvPr/>
        </p:nvSpPr>
        <p:spPr>
          <a:xfrm>
            <a:off x="2168810" y="2102216"/>
            <a:ext cx="4340646" cy="21179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4551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59EDED-0C56-66CA-7E97-54F7D97FA432}"/>
              </a:ext>
            </a:extLst>
          </p:cNvPr>
          <p:cNvSpPr>
            <a:spLocks noGrp="1"/>
          </p:cNvSpPr>
          <p:nvPr>
            <p:ph type="title"/>
          </p:nvPr>
        </p:nvSpPr>
        <p:spPr>
          <a:xfrm>
            <a:off x="960120" y="317814"/>
            <a:ext cx="10268712" cy="1437057"/>
          </a:xfrm>
        </p:spPr>
        <p:txBody>
          <a:bodyPr>
            <a:normAutofit/>
          </a:bodyPr>
          <a:lstStyle/>
          <a:p>
            <a:r>
              <a:rPr lang="en-US" sz="6000" b="1" dirty="0">
                <a:ea typeface="Tahoma" pitchFamily="34" charset="0"/>
                <a:cs typeface="Tahoma" pitchFamily="34" charset="0"/>
              </a:rPr>
              <a:t>Join E-Verify – </a:t>
            </a:r>
            <a:r>
              <a:rPr lang="en-US" sz="6000" b="1" dirty="0">
                <a:solidFill>
                  <a:srgbClr val="C00000"/>
                </a:solidFill>
                <a:ea typeface="Tahoma" pitchFamily="34" charset="0"/>
                <a:cs typeface="Tahoma" pitchFamily="34" charset="0"/>
              </a:rPr>
              <a:t>Important!</a:t>
            </a:r>
            <a:endParaRPr lang="en-US" sz="6000" dirty="0">
              <a:solidFill>
                <a:srgbClr val="C00000"/>
              </a:solidFill>
            </a:endParaRPr>
          </a:p>
        </p:txBody>
      </p:sp>
      <p:pic>
        <p:nvPicPr>
          <p:cNvPr id="7" name="Picture 3">
            <a:extLst>
              <a:ext uri="{FF2B5EF4-FFF2-40B4-BE49-F238E27FC236}">
                <a16:creationId xmlns:a16="http://schemas.microsoft.com/office/drawing/2014/main" id="{CC05FF43-78FF-6FDE-8F9D-2E5A938D2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30952">
            <a:off x="8295896" y="2254094"/>
            <a:ext cx="2972352" cy="179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D1C37542-5EF3-5377-70C2-09B7059B1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429" t="12907" r="14247" b="13333"/>
          <a:stretch>
            <a:fillRect/>
          </a:stretch>
        </p:blipFill>
        <p:spPr bwMode="auto">
          <a:xfrm>
            <a:off x="2772420" y="1964588"/>
            <a:ext cx="6249032" cy="435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D05E8CF6-27A0-5822-E565-FC4AFCCE4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10155">
            <a:off x="6532771" y="4369964"/>
            <a:ext cx="1878436" cy="110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7F15858E-020F-7423-0DE9-7639387E5267}"/>
              </a:ext>
            </a:extLst>
          </p:cNvPr>
          <p:cNvSpPr/>
          <p:nvPr/>
        </p:nvSpPr>
        <p:spPr>
          <a:xfrm>
            <a:off x="960120" y="2086677"/>
            <a:ext cx="4777205" cy="584775"/>
          </a:xfrm>
          <a:prstGeom prst="rect">
            <a:avLst/>
          </a:prstGeom>
          <a:scene3d>
            <a:camera prst="isometricOffAxis1Right"/>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wrap="none">
            <a:spAutoFit/>
          </a:bodyPr>
          <a:lstStyle/>
          <a:p>
            <a:pPr eaLnBrk="1" hangingPunct="1">
              <a:defRPr/>
            </a:pPr>
            <a:r>
              <a:rPr lang="en-US" sz="3200" b="1" i="1" dirty="0">
                <a:solidFill>
                  <a:srgbClr val="0033CC"/>
                </a:solidFill>
                <a:cs typeface="Arial" pitchFamily="34" charset="0"/>
              </a:rPr>
              <a:t>www.uscis.gov/E-Verify</a:t>
            </a:r>
            <a:endParaRPr lang="en-US" sz="3200" b="1" dirty="0">
              <a:solidFill>
                <a:srgbClr val="0033CC"/>
              </a:solidFill>
              <a:cs typeface="Arial" pitchFamily="34" charset="0"/>
            </a:endParaRPr>
          </a:p>
        </p:txBody>
      </p:sp>
      <p:sp>
        <p:nvSpPr>
          <p:cNvPr id="11" name="TextBox 7">
            <a:extLst>
              <a:ext uri="{FF2B5EF4-FFF2-40B4-BE49-F238E27FC236}">
                <a16:creationId xmlns:a16="http://schemas.microsoft.com/office/drawing/2014/main" id="{7154DC15-A6AB-D9E4-36E1-27C6ACE08506}"/>
              </a:ext>
            </a:extLst>
          </p:cNvPr>
          <p:cNvSpPr txBox="1">
            <a:spLocks noChangeArrowheads="1"/>
          </p:cNvSpPr>
          <p:nvPr/>
        </p:nvSpPr>
        <p:spPr bwMode="auto">
          <a:xfrm>
            <a:off x="3643506" y="2783572"/>
            <a:ext cx="490193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Arial" panose="020B0604020202020204" pitchFamily="34" charset="0"/>
              <a:buChar char="•"/>
              <a:defRPr sz="2200">
                <a:solidFill>
                  <a:schemeClr val="tx1"/>
                </a:solidFill>
                <a:latin typeface="Arial" panose="020B060402020202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rgbClr val="A04DA3"/>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rgbClr val="C4652D"/>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rgbClr val="8B5D3D"/>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B5D3D"/>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B5D3D"/>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B5D3D"/>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B5D3D"/>
              </a:buClr>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FontTx/>
              <a:buBlip>
                <a:blip r:embed="rId5"/>
              </a:buBlip>
            </a:pPr>
            <a:r>
              <a:rPr lang="en-US" altLang="en-US" sz="2400" dirty="0">
                <a:solidFill>
                  <a:schemeClr val="bg1"/>
                </a:solidFill>
              </a:rPr>
              <a:t>Employer - Voluntary</a:t>
            </a:r>
          </a:p>
          <a:p>
            <a:pPr eaLnBrk="1" hangingPunct="1">
              <a:spcBef>
                <a:spcPct val="0"/>
              </a:spcBef>
              <a:buClrTx/>
              <a:buFontTx/>
              <a:buBlip>
                <a:blip r:embed="rId5"/>
              </a:buBlip>
            </a:pPr>
            <a:r>
              <a:rPr lang="en-US" altLang="en-US" sz="2400" dirty="0">
                <a:solidFill>
                  <a:schemeClr val="bg1"/>
                </a:solidFill>
              </a:rPr>
              <a:t>Federal Contractors - Mandatory</a:t>
            </a:r>
          </a:p>
          <a:p>
            <a:pPr eaLnBrk="1" hangingPunct="1">
              <a:spcBef>
                <a:spcPct val="0"/>
              </a:spcBef>
              <a:buClrTx/>
              <a:buFontTx/>
              <a:buBlip>
                <a:blip r:embed="rId5"/>
              </a:buBlip>
            </a:pPr>
            <a:r>
              <a:rPr lang="en-US" altLang="en-US" sz="2400" dirty="0">
                <a:solidFill>
                  <a:schemeClr val="bg1"/>
                </a:solidFill>
              </a:rPr>
              <a:t>State Law Requirements (some)</a:t>
            </a:r>
          </a:p>
        </p:txBody>
      </p:sp>
    </p:spTree>
    <p:extLst>
      <p:ext uri="{BB962C8B-B14F-4D97-AF65-F5344CB8AC3E}">
        <p14:creationId xmlns:p14="http://schemas.microsoft.com/office/powerpoint/2010/main" val="292137409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07344-0CB6-494B-A14C-6C7C1468E2AC}"/>
              </a:ext>
            </a:extLst>
          </p:cNvPr>
          <p:cNvSpPr>
            <a:spLocks noGrp="1"/>
          </p:cNvSpPr>
          <p:nvPr>
            <p:ph type="title"/>
          </p:nvPr>
        </p:nvSpPr>
        <p:spPr>
          <a:xfrm>
            <a:off x="621700" y="367977"/>
            <a:ext cx="10945552" cy="3136392"/>
          </a:xfrm>
        </p:spPr>
        <p:txBody>
          <a:bodyPr>
            <a:normAutofit/>
          </a:bodyPr>
          <a:lstStyle/>
          <a:p>
            <a:pPr algn="ctr"/>
            <a:r>
              <a:rPr lang="en-US" sz="6600" b="1" dirty="0">
                <a:latin typeface="Decotura ICG" panose="00000400000000000000"/>
                <a:cs typeface="Arial" panose="020B0604020202020204" pitchFamily="34" charset="0"/>
              </a:rPr>
              <a:t>I-9:  Everything You Need To Know (but Didn’t know to ask)</a:t>
            </a:r>
          </a:p>
        </p:txBody>
      </p:sp>
      <p:sp>
        <p:nvSpPr>
          <p:cNvPr id="3" name="Text Placeholder 2">
            <a:extLst>
              <a:ext uri="{FF2B5EF4-FFF2-40B4-BE49-F238E27FC236}">
                <a16:creationId xmlns:a16="http://schemas.microsoft.com/office/drawing/2014/main" id="{EC1F92D4-9127-45F7-8DFC-A07C06032AAA}"/>
              </a:ext>
            </a:extLst>
          </p:cNvPr>
          <p:cNvSpPr>
            <a:spLocks noGrp="1"/>
          </p:cNvSpPr>
          <p:nvPr>
            <p:ph type="body" idx="1"/>
          </p:nvPr>
        </p:nvSpPr>
        <p:spPr/>
        <p:txBody>
          <a:bodyPr/>
          <a:lstStyle/>
          <a:p>
            <a:pPr algn="ctr"/>
            <a:r>
              <a:rPr lang="en-US" sz="3600" dirty="0">
                <a:latin typeface="Arial" panose="020B0604020202020204" pitchFamily="34" charset="0"/>
                <a:cs typeface="Arial" panose="020B0604020202020204" pitchFamily="34" charset="0"/>
              </a:rPr>
              <a:t>Pamela Fagan, THRP, SPHR</a:t>
            </a:r>
          </a:p>
          <a:p>
            <a:pPr algn="ctr"/>
            <a:endParaRPr lang="en-US" dirty="0"/>
          </a:p>
        </p:txBody>
      </p:sp>
      <p:pic>
        <p:nvPicPr>
          <p:cNvPr id="4" name="Picture 3" descr="A picture containing text&#10;&#10;Description automatically generated">
            <a:extLst>
              <a:ext uri="{FF2B5EF4-FFF2-40B4-BE49-F238E27FC236}">
                <a16:creationId xmlns:a16="http://schemas.microsoft.com/office/drawing/2014/main" id="{E1B73B2F-C2C1-4EE4-9B2D-A53BD3F65F5E}"/>
              </a:ext>
            </a:extLst>
          </p:cNvPr>
          <p:cNvPicPr>
            <a:picLocks noChangeAspect="1"/>
          </p:cNvPicPr>
          <p:nvPr/>
        </p:nvPicPr>
        <p:blipFill>
          <a:blip r:embed="rId2"/>
          <a:stretch>
            <a:fillRect/>
          </a:stretch>
        </p:blipFill>
        <p:spPr>
          <a:xfrm>
            <a:off x="796664" y="5384581"/>
            <a:ext cx="3752850" cy="1253891"/>
          </a:xfrm>
          <a:prstGeom prst="rect">
            <a:avLst/>
          </a:prstGeom>
        </p:spPr>
      </p:pic>
    </p:spTree>
    <p:extLst>
      <p:ext uri="{BB962C8B-B14F-4D97-AF65-F5344CB8AC3E}">
        <p14:creationId xmlns:p14="http://schemas.microsoft.com/office/powerpoint/2010/main" val="1176871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A08CCE-1D36-6DC1-1F6C-6D348CD27DE1}"/>
              </a:ext>
            </a:extLst>
          </p:cNvPr>
          <p:cNvSpPr>
            <a:spLocks noGrp="1"/>
          </p:cNvSpPr>
          <p:nvPr>
            <p:ph type="title"/>
          </p:nvPr>
        </p:nvSpPr>
        <p:spPr>
          <a:xfrm>
            <a:off x="960120" y="317814"/>
            <a:ext cx="10268712" cy="1191390"/>
          </a:xfrm>
        </p:spPr>
        <p:txBody>
          <a:bodyPr>
            <a:normAutofit/>
          </a:bodyPr>
          <a:lstStyle/>
          <a:p>
            <a:r>
              <a:rPr lang="en-US" sz="6600" b="1" dirty="0">
                <a:latin typeface="Decotura ICG" panose="00000400000000000000"/>
                <a:ea typeface="Tahoma" pitchFamily="34" charset="0"/>
                <a:cs typeface="Tahoma" pitchFamily="34" charset="0"/>
              </a:rPr>
              <a:t>How E-Verify Works</a:t>
            </a:r>
            <a:endParaRPr lang="en-US" dirty="0">
              <a:latin typeface="Decotura ICG" panose="00000400000000000000"/>
            </a:endParaRPr>
          </a:p>
        </p:txBody>
      </p:sp>
      <p:pic>
        <p:nvPicPr>
          <p:cNvPr id="5" name="Picture 2">
            <a:extLst>
              <a:ext uri="{FF2B5EF4-FFF2-40B4-BE49-F238E27FC236}">
                <a16:creationId xmlns:a16="http://schemas.microsoft.com/office/drawing/2014/main" id="{CDCB602E-A447-2452-642D-FB4A4113D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404"/>
          <a:stretch>
            <a:fillRect/>
          </a:stretch>
        </p:blipFill>
        <p:spPr bwMode="auto">
          <a:xfrm>
            <a:off x="1522476" y="1765447"/>
            <a:ext cx="9144000" cy="477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641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8BDB4A-3237-67E2-7C4D-B377CBFD73B0}"/>
              </a:ext>
            </a:extLst>
          </p:cNvPr>
          <p:cNvSpPr>
            <a:spLocks noGrp="1"/>
          </p:cNvSpPr>
          <p:nvPr>
            <p:ph type="title"/>
          </p:nvPr>
        </p:nvSpPr>
        <p:spPr/>
        <p:txBody>
          <a:bodyPr>
            <a:normAutofit fontScale="90000"/>
          </a:bodyPr>
          <a:lstStyle/>
          <a:p>
            <a:r>
              <a:rPr lang="en-US" dirty="0"/>
              <a:t>How E-Verify Works – </a:t>
            </a:r>
            <a:br>
              <a:rPr lang="en-US" dirty="0"/>
            </a:br>
            <a:r>
              <a:rPr lang="en-US" dirty="0"/>
              <a:t>Step-by-step</a:t>
            </a:r>
          </a:p>
        </p:txBody>
      </p:sp>
      <p:sp>
        <p:nvSpPr>
          <p:cNvPr id="4" name="Rectangle 1">
            <a:extLst>
              <a:ext uri="{FF2B5EF4-FFF2-40B4-BE49-F238E27FC236}">
                <a16:creationId xmlns:a16="http://schemas.microsoft.com/office/drawing/2014/main" id="{70A2040A-A17F-A59C-127C-0CA2503C4659}"/>
              </a:ext>
            </a:extLst>
          </p:cNvPr>
          <p:cNvSpPr>
            <a:spLocks noGrp="1" noChangeArrowheads="1"/>
          </p:cNvSpPr>
          <p:nvPr>
            <p:ph idx="1"/>
          </p:nvPr>
        </p:nvSpPr>
        <p:spPr bwMode="auto">
          <a:xfrm>
            <a:off x="72614" y="2359794"/>
            <a:ext cx="11595130"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2800" dirty="0"/>
              <a:t>The </a:t>
            </a:r>
            <a:r>
              <a:rPr lang="en-US" sz="2800" dirty="0">
                <a:hlinkClick r:id="rId2"/>
              </a:rPr>
              <a:t>E-Verify process</a:t>
            </a:r>
            <a:r>
              <a:rPr lang="en-US" sz="2800" dirty="0"/>
              <a:t> includes the following steps: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The employer enters the employee's information from Form I-9 into E-Verify and submits the information to create a case.</a:t>
            </a:r>
          </a:p>
          <a:p>
            <a:pPr marR="0" lvl="0" algn="l" defTabSz="914400" rtl="0" eaLnBrk="0" fontAlgn="base" latinLnBrk="0" hangingPunct="0">
              <a:lnSpc>
                <a:spcPct val="100000"/>
              </a:lnSpc>
              <a:spcBef>
                <a:spcPct val="0"/>
              </a:spcBef>
              <a:spcAft>
                <a:spcPct val="0"/>
              </a:spcAft>
              <a:buClrTx/>
              <a:buSzTx/>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E-Verify compares the information to records available to the U.S. Department of Homeland Security and the Social Security Administration, including:</a:t>
            </a:r>
          </a:p>
          <a:p>
            <a:pPr marL="617220" lvl="1" indent="-342900" eaLnBrk="0" fontAlgn="base" hangingPunct="0">
              <a:lnSpc>
                <a:spcPct val="100000"/>
              </a:lnSpc>
              <a:spcBef>
                <a:spcPct val="0"/>
              </a:spcBef>
              <a:spcAft>
                <a:spcPct val="0"/>
              </a:spcAft>
            </a:pPr>
            <a:r>
              <a:rPr kumimoji="0" lang="en-US" altLang="en-US" sz="1600" b="0" i="0" u="none" strike="noStrike" cap="none" normalizeH="0" baseline="0" dirty="0">
                <a:ln>
                  <a:noFill/>
                </a:ln>
                <a:solidFill>
                  <a:schemeClr val="tx1"/>
                </a:solidFill>
                <a:effectLst/>
                <a:latin typeface="Arial" panose="020B0604020202020204" pitchFamily="34" charset="0"/>
              </a:rPr>
              <a:t>U.S. passport and visa information. </a:t>
            </a:r>
          </a:p>
          <a:p>
            <a:pPr marL="617220" lvl="1" indent="-342900" eaLnBrk="0" fontAlgn="base" hangingPunct="0">
              <a:lnSpc>
                <a:spcPct val="100000"/>
              </a:lnSpc>
              <a:spcBef>
                <a:spcPct val="0"/>
              </a:spcBef>
              <a:spcAft>
                <a:spcPct val="0"/>
              </a:spcAft>
            </a:pPr>
            <a:r>
              <a:rPr kumimoji="0" lang="en-US" altLang="en-US" sz="1600" b="0" i="0" u="none" strike="noStrike" cap="none" normalizeH="0" baseline="0" dirty="0">
                <a:ln>
                  <a:noFill/>
                </a:ln>
                <a:solidFill>
                  <a:schemeClr val="tx1"/>
                </a:solidFill>
                <a:effectLst/>
                <a:latin typeface="Arial" panose="020B0604020202020204" pitchFamily="34" charset="0"/>
              </a:rPr>
              <a:t>Immigration and naturalization records. </a:t>
            </a:r>
          </a:p>
          <a:p>
            <a:pPr marL="617220" lvl="1" indent="-342900" eaLnBrk="0" fontAlgn="base" hangingPunct="0">
              <a:lnSpc>
                <a:spcPct val="100000"/>
              </a:lnSpc>
              <a:spcBef>
                <a:spcPct val="0"/>
              </a:spcBef>
              <a:spcAft>
                <a:spcPct val="0"/>
              </a:spcAft>
            </a:pPr>
            <a:r>
              <a:rPr kumimoji="0" lang="en-US" altLang="en-US" sz="1600" b="0" i="0" u="none" strike="noStrike" cap="none" normalizeH="0" baseline="0" dirty="0">
                <a:ln>
                  <a:noFill/>
                </a:ln>
                <a:solidFill>
                  <a:schemeClr val="tx1"/>
                </a:solidFill>
                <a:effectLst/>
                <a:latin typeface="Arial" panose="020B0604020202020204" pitchFamily="34" charset="0"/>
              </a:rPr>
              <a:t>State-issued driver's licenses and identity document information. </a:t>
            </a:r>
          </a:p>
          <a:p>
            <a:pPr marL="617220" lvl="1" indent="-342900" eaLnBrk="0" fontAlgn="base" hangingPunct="0">
              <a:lnSpc>
                <a:spcPct val="100000"/>
              </a:lnSpc>
              <a:spcBef>
                <a:spcPct val="0"/>
              </a:spcBef>
              <a:spcAft>
                <a:spcPct val="0"/>
              </a:spcAft>
            </a:pPr>
            <a:r>
              <a:rPr kumimoji="0" lang="en-US" altLang="en-US" sz="1600" b="0" i="0" u="none" strike="noStrike" cap="none" normalizeH="0" baseline="0" dirty="0">
                <a:ln>
                  <a:noFill/>
                </a:ln>
                <a:solidFill>
                  <a:schemeClr val="tx1"/>
                </a:solidFill>
                <a:effectLst/>
                <a:latin typeface="Arial" panose="020B0604020202020204" pitchFamily="34" charset="0"/>
              </a:rPr>
              <a:t>Social Security Administration records.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17494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8BDB4A-3237-67E2-7C4D-B377CBFD73B0}"/>
              </a:ext>
            </a:extLst>
          </p:cNvPr>
          <p:cNvSpPr>
            <a:spLocks noGrp="1"/>
          </p:cNvSpPr>
          <p:nvPr>
            <p:ph type="title"/>
          </p:nvPr>
        </p:nvSpPr>
        <p:spPr/>
        <p:txBody>
          <a:bodyPr>
            <a:normAutofit fontScale="90000"/>
          </a:bodyPr>
          <a:lstStyle/>
          <a:p>
            <a:r>
              <a:rPr lang="en-US" dirty="0"/>
              <a:t>How E-Verify Works – </a:t>
            </a:r>
            <a:br>
              <a:rPr lang="en-US" dirty="0"/>
            </a:br>
            <a:r>
              <a:rPr lang="en-US" dirty="0"/>
              <a:t>Step-by-step</a:t>
            </a:r>
          </a:p>
        </p:txBody>
      </p:sp>
      <p:sp>
        <p:nvSpPr>
          <p:cNvPr id="4" name="Rectangle 1">
            <a:extLst>
              <a:ext uri="{FF2B5EF4-FFF2-40B4-BE49-F238E27FC236}">
                <a16:creationId xmlns:a16="http://schemas.microsoft.com/office/drawing/2014/main" id="{70A2040A-A17F-A59C-127C-0CA2503C4659}"/>
              </a:ext>
            </a:extLst>
          </p:cNvPr>
          <p:cNvSpPr>
            <a:spLocks noGrp="1" noChangeArrowheads="1"/>
          </p:cNvSpPr>
          <p:nvPr>
            <p:ph idx="1"/>
          </p:nvPr>
        </p:nvSpPr>
        <p:spPr bwMode="auto">
          <a:xfrm>
            <a:off x="72614" y="2359794"/>
            <a:ext cx="11326314"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E-Verify sometimes displays a photo for the employer to compare to the photo on the employee's document to ensure that the document photo has not been altered.</a:t>
            </a:r>
          </a:p>
          <a:p>
            <a:pPr marR="0" lvl="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chemeClr val="tx1"/>
                </a:solidFill>
                <a:effectLst/>
                <a:latin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E-Verify provides one of the following case results:</a:t>
            </a:r>
          </a:p>
          <a:p>
            <a:pPr marL="560070" lvl="1" indent="-285750" eaLnBrk="0" fontAlgn="base" hangingPunct="0">
              <a:lnSpc>
                <a:spcPct val="100000"/>
              </a:lnSpc>
              <a:spcBef>
                <a:spcPct val="0"/>
              </a:spcBef>
              <a:spcAft>
                <a:spcPct val="0"/>
              </a:spcAft>
            </a:pPr>
            <a:r>
              <a:rPr kumimoji="0" lang="en-US" altLang="en-US" sz="1600" b="0" i="0" u="sng" strike="noStrike" cap="none" normalizeH="0" baseline="0" dirty="0">
                <a:ln>
                  <a:noFill/>
                </a:ln>
                <a:solidFill>
                  <a:schemeClr val="tx1"/>
                </a:solidFill>
                <a:effectLst/>
                <a:latin typeface="Arial" panose="020B0604020202020204" pitchFamily="34" charset="0"/>
              </a:rPr>
              <a:t>Employment Authorized </a:t>
            </a:r>
            <a:r>
              <a:rPr kumimoji="0" lang="en-US" altLang="en-US" sz="1600" b="0" i="0" u="none" strike="noStrike" cap="none" normalizeH="0" baseline="0" dirty="0">
                <a:ln>
                  <a:noFill/>
                </a:ln>
                <a:solidFill>
                  <a:schemeClr val="tx1"/>
                </a:solidFill>
                <a:effectLst/>
                <a:latin typeface="Arial" panose="020B0604020202020204" pitchFamily="34" charset="0"/>
              </a:rPr>
              <a:t>- The employee's information matched records available to SSA and/or DHS.</a:t>
            </a:r>
          </a:p>
          <a:p>
            <a:pPr marL="560070" lvl="1" indent="-285750" eaLnBrk="0" fontAlgn="base" hangingPunct="0">
              <a:lnSpc>
                <a:spcPct val="100000"/>
              </a:lnSpc>
              <a:spcBef>
                <a:spcPct val="0"/>
              </a:spcBef>
              <a:spcAft>
                <a:spcPct val="0"/>
              </a:spcAft>
            </a:pPr>
            <a:r>
              <a:rPr kumimoji="0" lang="en-US" altLang="en-US" sz="1600" b="0" i="0" u="sng" strike="noStrike" cap="none" normalizeH="0" baseline="0" dirty="0">
                <a:ln>
                  <a:noFill/>
                </a:ln>
                <a:solidFill>
                  <a:schemeClr val="tx1"/>
                </a:solidFill>
                <a:effectLst/>
                <a:latin typeface="Arial" panose="020B0604020202020204" pitchFamily="34" charset="0"/>
              </a:rPr>
              <a:t>Verification In Process </a:t>
            </a:r>
            <a:r>
              <a:rPr kumimoji="0" lang="en-US" altLang="en-US" sz="1600" b="0" i="0" u="none" strike="noStrike" cap="none" normalizeH="0" baseline="0" dirty="0">
                <a:ln>
                  <a:noFill/>
                </a:ln>
                <a:solidFill>
                  <a:schemeClr val="tx1"/>
                </a:solidFill>
                <a:effectLst/>
                <a:latin typeface="Arial" panose="020B0604020202020204" pitchFamily="34" charset="0"/>
              </a:rPr>
              <a:t>- This case was referred to DHS for further verification.</a:t>
            </a:r>
          </a:p>
          <a:p>
            <a:pPr marL="560070" lvl="1" indent="-285750" eaLnBrk="0" fontAlgn="base" hangingPunct="0">
              <a:lnSpc>
                <a:spcPct val="100000"/>
              </a:lnSpc>
              <a:spcBef>
                <a:spcPct val="0"/>
              </a:spcBef>
              <a:spcAft>
                <a:spcPct val="0"/>
              </a:spcAft>
            </a:pPr>
            <a:r>
              <a:rPr kumimoji="0" lang="en-US" altLang="en-US" sz="1600" b="0" i="0" u="sng" strike="noStrike" cap="none" normalizeH="0" baseline="0" dirty="0">
                <a:ln>
                  <a:noFill/>
                </a:ln>
                <a:solidFill>
                  <a:schemeClr val="tx1"/>
                </a:solidFill>
                <a:effectLst/>
                <a:latin typeface="Arial" panose="020B0604020202020204" pitchFamily="34" charset="0"/>
              </a:rPr>
              <a:t>Tentative </a:t>
            </a:r>
            <a:r>
              <a:rPr kumimoji="0" lang="en-US" altLang="en-US" sz="1600" b="0" i="0" u="sng" strike="noStrike" cap="none" normalizeH="0" baseline="0" dirty="0" err="1">
                <a:ln>
                  <a:noFill/>
                </a:ln>
                <a:solidFill>
                  <a:schemeClr val="tx1"/>
                </a:solidFill>
                <a:effectLst/>
                <a:latin typeface="Arial" panose="020B0604020202020204" pitchFamily="34" charset="0"/>
              </a:rPr>
              <a:t>Nonconfirmation</a:t>
            </a:r>
            <a:r>
              <a:rPr kumimoji="0" lang="en-US" altLang="en-US" sz="1600" b="0" i="0" u="sng"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a:ln>
                  <a:noFill/>
                </a:ln>
                <a:solidFill>
                  <a:schemeClr val="tx1"/>
                </a:solidFill>
                <a:effectLst/>
                <a:latin typeface="Arial" panose="020B0604020202020204" pitchFamily="34" charset="0"/>
              </a:rPr>
              <a:t>- Information did not match records available to SSA and/or DHS. Additional action is required.</a:t>
            </a:r>
          </a:p>
          <a:p>
            <a:pPr marL="560070" lvl="1" indent="-285750" eaLnBrk="0" fontAlgn="base" hangingPunct="0">
              <a:lnSpc>
                <a:spcPct val="100000"/>
              </a:lnSpc>
              <a:spcBef>
                <a:spcPct val="0"/>
              </a:spcBef>
              <a:spcAft>
                <a:spcPct val="0"/>
              </a:spcAft>
            </a:pPr>
            <a:r>
              <a:rPr kumimoji="0" lang="en-US" altLang="en-US" sz="1600" b="0" i="0" u="sng" strike="noStrike" cap="none" normalizeH="0" baseline="0" dirty="0">
                <a:ln>
                  <a:noFill/>
                </a:ln>
                <a:solidFill>
                  <a:schemeClr val="tx1"/>
                </a:solidFill>
                <a:effectLst/>
                <a:latin typeface="Arial" panose="020B0604020202020204" pitchFamily="34" charset="0"/>
              </a:rPr>
              <a:t>Case in Continuance </a:t>
            </a:r>
            <a:r>
              <a:rPr kumimoji="0" lang="en-US" altLang="en-US" sz="1600" b="0" i="0" u="none" strike="noStrike" cap="none" normalizeH="0" baseline="0" dirty="0">
                <a:ln>
                  <a:noFill/>
                </a:ln>
                <a:solidFill>
                  <a:schemeClr val="tx1"/>
                </a:solidFill>
                <a:effectLst/>
                <a:latin typeface="Arial" panose="020B0604020202020204" pitchFamily="34" charset="0"/>
              </a:rPr>
              <a:t>- The employee has visited an SSA field office or contacted DHS, but more time is needed to determine a final case result.</a:t>
            </a:r>
          </a:p>
          <a:p>
            <a:pPr marL="560070" lvl="1" indent="-285750" eaLnBrk="0" fontAlgn="base" hangingPunct="0">
              <a:lnSpc>
                <a:spcPct val="100000"/>
              </a:lnSpc>
              <a:spcBef>
                <a:spcPct val="0"/>
              </a:spcBef>
              <a:spcAft>
                <a:spcPct val="0"/>
              </a:spcAft>
            </a:pPr>
            <a:r>
              <a:rPr kumimoji="0" lang="en-US" altLang="en-US" sz="1600" b="0" i="0" u="sng" strike="noStrike" cap="none" normalizeH="0" baseline="0" dirty="0">
                <a:ln>
                  <a:noFill/>
                </a:ln>
                <a:solidFill>
                  <a:schemeClr val="tx1"/>
                </a:solidFill>
                <a:effectLst/>
                <a:latin typeface="Arial" panose="020B0604020202020204" pitchFamily="34" charset="0"/>
              </a:rPr>
              <a:t>Close Case and Resubmit </a:t>
            </a:r>
            <a:r>
              <a:rPr kumimoji="0" lang="en-US" altLang="en-US" sz="1600" b="0" i="0" u="none" strike="noStrike" cap="none" normalizeH="0" baseline="0" dirty="0">
                <a:ln>
                  <a:noFill/>
                </a:ln>
                <a:solidFill>
                  <a:schemeClr val="tx1"/>
                </a:solidFill>
                <a:effectLst/>
                <a:latin typeface="Arial" panose="020B0604020202020204" pitchFamily="34" charset="0"/>
              </a:rPr>
              <a:t>- SSA or DHS requires that you close the case and create a new case for this employee. This result may be issued when the employee's U.S. passport, passport card or driver's license information is incorrect.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2EE71F03-9DDB-4084-45B0-EBDB1153D725}"/>
              </a:ext>
            </a:extLst>
          </p:cNvPr>
          <p:cNvSpPr>
            <a:spLocks noChangeArrowheads="1"/>
          </p:cNvSpPr>
          <p:nvPr/>
        </p:nvSpPr>
        <p:spPr bwMode="auto">
          <a:xfrm>
            <a:off x="0" y="-323166"/>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4405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383A32-EFBB-3DB2-5C16-8226ECEB4BA4}"/>
              </a:ext>
            </a:extLst>
          </p:cNvPr>
          <p:cNvSpPr>
            <a:spLocks noGrp="1"/>
          </p:cNvSpPr>
          <p:nvPr>
            <p:ph idx="1"/>
          </p:nvPr>
        </p:nvSpPr>
        <p:spPr/>
        <p:txBody>
          <a:bodyPr>
            <a:normAutofit fontScale="62500" lnSpcReduction="20000"/>
          </a:bodyPr>
          <a:lstStyle/>
          <a:p>
            <a:r>
              <a:rPr lang="en-US" dirty="0"/>
              <a:t>If the E-Verify system issues a Tentative </a:t>
            </a:r>
            <a:r>
              <a:rPr lang="en-US" dirty="0" err="1"/>
              <a:t>Nonconfirmation</a:t>
            </a:r>
            <a:r>
              <a:rPr lang="en-US" dirty="0"/>
              <a:t> (TNC) in response to a query, the employer must provide the employee with a notice generated by E-Verify, as well as information on how to contest the TNC. </a:t>
            </a:r>
          </a:p>
          <a:p>
            <a:r>
              <a:rPr lang="en-US" dirty="0"/>
              <a:t>If the employee elects to challenge the TNC, the employer is required to provide the employee with a referral letter issued by E-Verify containing instructions and contact information. </a:t>
            </a:r>
          </a:p>
          <a:p>
            <a:r>
              <a:rPr lang="en-US" dirty="0"/>
              <a:t>The employee is allowed eight federal government workdays to contact the appropriate federal agency. </a:t>
            </a:r>
          </a:p>
          <a:p>
            <a:r>
              <a:rPr lang="en-US" dirty="0"/>
              <a:t>An employer is not allowed to terminate or take any adverse action against the employee until it receives a Final </a:t>
            </a:r>
            <a:r>
              <a:rPr lang="en-US" dirty="0" err="1"/>
              <a:t>Nonconfirmation</a:t>
            </a:r>
            <a:r>
              <a:rPr lang="en-US" dirty="0"/>
              <a:t> or a notice that the employee has decided not to contest the TNC. </a:t>
            </a:r>
          </a:p>
        </p:txBody>
      </p:sp>
      <p:sp>
        <p:nvSpPr>
          <p:cNvPr id="4" name="Title 2">
            <a:extLst>
              <a:ext uri="{FF2B5EF4-FFF2-40B4-BE49-F238E27FC236}">
                <a16:creationId xmlns:a16="http://schemas.microsoft.com/office/drawing/2014/main" id="{5D53016F-F352-9407-AFB3-61F93133EE7A}"/>
              </a:ext>
            </a:extLst>
          </p:cNvPr>
          <p:cNvSpPr>
            <a:spLocks noGrp="1"/>
          </p:cNvSpPr>
          <p:nvPr>
            <p:ph type="title"/>
          </p:nvPr>
        </p:nvSpPr>
        <p:spPr>
          <a:xfrm>
            <a:off x="960120" y="317814"/>
            <a:ext cx="10268712" cy="1700784"/>
          </a:xfrm>
        </p:spPr>
        <p:txBody>
          <a:bodyPr>
            <a:normAutofit fontScale="90000"/>
          </a:bodyPr>
          <a:lstStyle/>
          <a:p>
            <a:r>
              <a:rPr lang="en-US" dirty="0"/>
              <a:t>How E-Verify Works – </a:t>
            </a:r>
            <a:br>
              <a:rPr lang="en-US" dirty="0"/>
            </a:br>
            <a:r>
              <a:rPr lang="en-US" dirty="0"/>
              <a:t>Step-by-step</a:t>
            </a:r>
          </a:p>
        </p:txBody>
      </p:sp>
    </p:spTree>
    <p:extLst>
      <p:ext uri="{BB962C8B-B14F-4D97-AF65-F5344CB8AC3E}">
        <p14:creationId xmlns:p14="http://schemas.microsoft.com/office/powerpoint/2010/main" val="4058240229"/>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E6D31D3-7050-5968-23EB-9E6D969495C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342722" y="2526384"/>
            <a:ext cx="3574883" cy="4013802"/>
          </a:xfrm>
          <a:prstGeom prst="rect">
            <a:avLst/>
          </a:prstGeom>
          <a:effectLst>
            <a:softEdge rad="1270000"/>
          </a:effectLst>
        </p:spPr>
      </p:pic>
      <p:sp>
        <p:nvSpPr>
          <p:cNvPr id="5" name="Title 4">
            <a:extLst>
              <a:ext uri="{FF2B5EF4-FFF2-40B4-BE49-F238E27FC236}">
                <a16:creationId xmlns:a16="http://schemas.microsoft.com/office/drawing/2014/main" id="{23297E87-6CA6-46FF-B458-869ED01AEB5B}"/>
              </a:ext>
            </a:extLst>
          </p:cNvPr>
          <p:cNvSpPr>
            <a:spLocks noGrp="1"/>
          </p:cNvSpPr>
          <p:nvPr>
            <p:ph type="title"/>
          </p:nvPr>
        </p:nvSpPr>
        <p:spPr/>
        <p:txBody>
          <a:bodyPr>
            <a:noAutofit/>
          </a:bodyPr>
          <a:lstStyle/>
          <a:p>
            <a:pPr>
              <a:defRPr/>
            </a:pPr>
            <a:r>
              <a:rPr lang="en-US" b="1" dirty="0">
                <a:latin typeface="Decotura ICG"/>
                <a:ea typeface="Tahoma" pitchFamily="34" charset="0"/>
                <a:cs typeface="Tahoma" pitchFamily="34" charset="0"/>
              </a:rPr>
              <a:t>Memorandum of Understanding (MOU)</a:t>
            </a:r>
          </a:p>
        </p:txBody>
      </p:sp>
      <p:sp>
        <p:nvSpPr>
          <p:cNvPr id="6" name="Content Placeholder 5">
            <a:extLst>
              <a:ext uri="{FF2B5EF4-FFF2-40B4-BE49-F238E27FC236}">
                <a16:creationId xmlns:a16="http://schemas.microsoft.com/office/drawing/2014/main" id="{ABFB5105-A6A0-41EE-8C4B-88EE9C55771C}"/>
              </a:ext>
            </a:extLst>
          </p:cNvPr>
          <p:cNvSpPr>
            <a:spLocks noGrp="1"/>
          </p:cNvSpPr>
          <p:nvPr>
            <p:ph idx="1"/>
          </p:nvPr>
        </p:nvSpPr>
        <p:spPr>
          <a:xfrm>
            <a:off x="697585" y="2326536"/>
            <a:ext cx="8352148" cy="4081675"/>
          </a:xfrm>
        </p:spPr>
        <p:txBody>
          <a:bodyPr>
            <a:normAutofit lnSpcReduction="10000"/>
          </a:bodyPr>
          <a:lstStyle/>
          <a:p>
            <a:pPr marL="457200" indent="-457200">
              <a:spcBef>
                <a:spcPts val="0"/>
              </a:spcBef>
              <a:buClr>
                <a:srgbClr val="0000CC"/>
              </a:buClr>
              <a:buFont typeface="Arial" panose="020B0604020202020204" pitchFamily="34" charset="0"/>
              <a:buBlip>
                <a:blip r:embed="rId4"/>
              </a:buBlip>
              <a:defRPr/>
            </a:pPr>
            <a:r>
              <a:rPr lang="en-US" sz="2400" dirty="0">
                <a:cs typeface="Arial" pitchFamily="34" charset="0"/>
              </a:rPr>
              <a:t>Initiate a query 3 business days after completion of Form I-9</a:t>
            </a:r>
          </a:p>
          <a:p>
            <a:pPr marL="457200" indent="-457200">
              <a:spcBef>
                <a:spcPts val="0"/>
              </a:spcBef>
              <a:buClr>
                <a:srgbClr val="0000CC"/>
              </a:buClr>
              <a:buFont typeface="Arial" panose="020B0604020202020204" pitchFamily="34" charset="0"/>
              <a:buBlip>
                <a:blip r:embed="rId4"/>
              </a:buBlip>
              <a:defRPr/>
            </a:pPr>
            <a:r>
              <a:rPr lang="en-US" sz="2400" dirty="0">
                <a:cs typeface="Arial" pitchFamily="34" charset="0"/>
              </a:rPr>
              <a:t>Agree to verify </a:t>
            </a:r>
            <a:r>
              <a:rPr lang="en-US" sz="2400" i="1" dirty="0">
                <a:cs typeface="Arial" pitchFamily="34" charset="0"/>
              </a:rPr>
              <a:t>ALL</a:t>
            </a:r>
            <a:r>
              <a:rPr lang="en-US" sz="2400" dirty="0">
                <a:cs typeface="Arial" pitchFamily="34" charset="0"/>
              </a:rPr>
              <a:t> new hires</a:t>
            </a:r>
          </a:p>
          <a:p>
            <a:pPr marL="457200" indent="-457200">
              <a:spcBef>
                <a:spcPts val="0"/>
              </a:spcBef>
              <a:buClr>
                <a:srgbClr val="0000CC"/>
              </a:buClr>
              <a:buFont typeface="Arial" panose="020B0604020202020204" pitchFamily="34" charset="0"/>
              <a:buBlip>
                <a:blip r:embed="rId4"/>
              </a:buBlip>
              <a:defRPr/>
            </a:pPr>
            <a:r>
              <a:rPr lang="en-US" sz="2400" i="1" dirty="0">
                <a:cs typeface="Arial" pitchFamily="34" charset="0"/>
              </a:rPr>
              <a:t>CANNOT</a:t>
            </a:r>
            <a:r>
              <a:rPr lang="en-US" sz="2400" dirty="0">
                <a:cs typeface="Arial" pitchFamily="34" charset="0"/>
              </a:rPr>
              <a:t> use E-Verify for re-verification of previously hired employees</a:t>
            </a:r>
          </a:p>
          <a:p>
            <a:pPr marL="457200" indent="-457200">
              <a:spcBef>
                <a:spcPts val="0"/>
              </a:spcBef>
              <a:buClr>
                <a:srgbClr val="0000CC"/>
              </a:buClr>
              <a:buFont typeface="Arial" panose="020B0604020202020204" pitchFamily="34" charset="0"/>
              <a:buBlip>
                <a:blip r:embed="rId4"/>
              </a:buBlip>
              <a:defRPr/>
            </a:pPr>
            <a:r>
              <a:rPr lang="en-US" sz="2400" i="1" dirty="0">
                <a:cs typeface="Arial" pitchFamily="34" charset="0"/>
              </a:rPr>
              <a:t>CANNOT </a:t>
            </a:r>
            <a:r>
              <a:rPr lang="en-US" sz="2400" dirty="0">
                <a:cs typeface="Arial" pitchFamily="34" charset="0"/>
              </a:rPr>
              <a:t>use E-Verify for screening prior to hire</a:t>
            </a:r>
          </a:p>
          <a:p>
            <a:pPr marL="457200" indent="-457200">
              <a:spcBef>
                <a:spcPts val="0"/>
              </a:spcBef>
              <a:buClr>
                <a:srgbClr val="0000CC"/>
              </a:buClr>
              <a:buFont typeface="Arial" panose="020B0604020202020204" pitchFamily="34" charset="0"/>
              <a:buBlip>
                <a:blip r:embed="rId4"/>
              </a:buBlip>
              <a:defRPr/>
            </a:pPr>
            <a:r>
              <a:rPr lang="en-US" sz="2400" dirty="0">
                <a:cs typeface="Arial" pitchFamily="34" charset="0"/>
              </a:rPr>
              <a:t>Agree to allow DHS and SSA to make periodic visits for the purpose of reviewing E-Verify related records</a:t>
            </a:r>
          </a:p>
          <a:p>
            <a:pPr marL="457200" indent="-457200">
              <a:spcBef>
                <a:spcPts val="0"/>
              </a:spcBef>
              <a:buClr>
                <a:srgbClr val="0000CC"/>
              </a:buClr>
              <a:buFont typeface="Arial" panose="020B0604020202020204" pitchFamily="34" charset="0"/>
              <a:buBlip>
                <a:blip r:embed="rId4"/>
              </a:buBlip>
              <a:defRPr/>
            </a:pPr>
            <a:r>
              <a:rPr lang="en-US" sz="2400" dirty="0">
                <a:cs typeface="Arial" pitchFamily="34" charset="0"/>
              </a:rPr>
              <a:t>Agree to allow DHS and SSA to interview employer's agents and employees with issues concerning E-Verify</a:t>
            </a:r>
          </a:p>
          <a:p>
            <a:pPr>
              <a:spcBef>
                <a:spcPts val="0"/>
              </a:spcBef>
              <a:buFont typeface="Arial" panose="020B0604020202020204" pitchFamily="34" charset="0"/>
              <a:buBlip>
                <a:blip r:embed="rId4"/>
              </a:buBlip>
              <a:defRPr/>
            </a:pPr>
            <a:endParaRPr lang="en-US" sz="2400" dirty="0">
              <a:cs typeface="Arial" pitchFamily="34" charset="0"/>
            </a:endParaRPr>
          </a:p>
        </p:txBody>
      </p:sp>
    </p:spTree>
    <p:extLst>
      <p:ext uri="{BB962C8B-B14F-4D97-AF65-F5344CB8AC3E}">
        <p14:creationId xmlns:p14="http://schemas.microsoft.com/office/powerpoint/2010/main" val="25929855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8CEC7-08E0-44EB-86B3-EA3722DBD1BC}"/>
              </a:ext>
            </a:extLst>
          </p:cNvPr>
          <p:cNvSpPr>
            <a:spLocks noGrp="1"/>
          </p:cNvSpPr>
          <p:nvPr>
            <p:ph type="title"/>
          </p:nvPr>
        </p:nvSpPr>
        <p:spPr>
          <a:xfrm>
            <a:off x="373063" y="-65088"/>
            <a:ext cx="11368087" cy="1617663"/>
          </a:xfrm>
        </p:spPr>
        <p:txBody>
          <a:bodyPr>
            <a:noAutofit/>
          </a:bodyPr>
          <a:lstStyle/>
          <a:p>
            <a:pPr>
              <a:defRPr/>
            </a:pPr>
            <a:r>
              <a:rPr lang="en-US" sz="6000" b="1" dirty="0">
                <a:ea typeface="Tahoma" pitchFamily="34" charset="0"/>
                <a:cs typeface="Tahoma" pitchFamily="34" charset="0"/>
              </a:rPr>
              <a:t>Photocopying Verification Documents</a:t>
            </a:r>
            <a:endParaRPr lang="en-US" sz="6000" dirty="0">
              <a:ea typeface="Tahoma" pitchFamily="34" charset="0"/>
              <a:cs typeface="Tahoma" pitchFamily="34" charset="0"/>
            </a:endParaRPr>
          </a:p>
        </p:txBody>
      </p:sp>
      <p:pic>
        <p:nvPicPr>
          <p:cNvPr id="23556" name="Picture 2">
            <a:extLst>
              <a:ext uri="{FF2B5EF4-FFF2-40B4-BE49-F238E27FC236}">
                <a16:creationId xmlns:a16="http://schemas.microsoft.com/office/drawing/2014/main" id="{2E0A5269-374B-BE1E-E58E-09E826780E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8036" b="20560"/>
          <a:stretch>
            <a:fillRect/>
          </a:stretch>
        </p:blipFill>
        <p:spPr>
          <a:xfrm>
            <a:off x="373063" y="2412999"/>
            <a:ext cx="8250238" cy="2111375"/>
          </a:xfrm>
          <a:noFill/>
        </p:spPr>
      </p:pic>
      <p:sp>
        <p:nvSpPr>
          <p:cNvPr id="23557" name="TextBox 6">
            <a:extLst>
              <a:ext uri="{FF2B5EF4-FFF2-40B4-BE49-F238E27FC236}">
                <a16:creationId xmlns:a16="http://schemas.microsoft.com/office/drawing/2014/main" id="{A5E69BA9-86D1-697E-7E99-6E3D8D630836}"/>
              </a:ext>
            </a:extLst>
          </p:cNvPr>
          <p:cNvSpPr txBox="1">
            <a:spLocks noChangeArrowheads="1"/>
          </p:cNvSpPr>
          <p:nvPr/>
        </p:nvSpPr>
        <p:spPr bwMode="auto">
          <a:xfrm>
            <a:off x="3415101" y="3244056"/>
            <a:ext cx="1608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2200">
                <a:solidFill>
                  <a:schemeClr val="tx1"/>
                </a:solidFill>
                <a:latin typeface="Arial" panose="020B060402020202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rgbClr val="A04DA3"/>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rgbClr val="C4652D"/>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rgbClr val="8B5D3D"/>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B5D3D"/>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B5D3D"/>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B5D3D"/>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B5D3D"/>
              </a:buClr>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FontTx/>
              <a:buNone/>
            </a:pPr>
            <a:r>
              <a:rPr lang="en-US" altLang="en-US" sz="1800" b="1" dirty="0">
                <a:solidFill>
                  <a:srgbClr val="0033CC"/>
                </a:solidFill>
              </a:rPr>
              <a:t>See attached</a:t>
            </a:r>
          </a:p>
        </p:txBody>
      </p:sp>
      <p:sp>
        <p:nvSpPr>
          <p:cNvPr id="23558" name="TextBox 7">
            <a:extLst>
              <a:ext uri="{FF2B5EF4-FFF2-40B4-BE49-F238E27FC236}">
                <a16:creationId xmlns:a16="http://schemas.microsoft.com/office/drawing/2014/main" id="{BA232413-75A6-E11F-CD10-E1BB13E2B0BA}"/>
              </a:ext>
            </a:extLst>
          </p:cNvPr>
          <p:cNvSpPr txBox="1">
            <a:spLocks noChangeArrowheads="1"/>
          </p:cNvSpPr>
          <p:nvPr/>
        </p:nvSpPr>
        <p:spPr bwMode="auto">
          <a:xfrm>
            <a:off x="879069" y="3244055"/>
            <a:ext cx="1608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2200">
                <a:solidFill>
                  <a:schemeClr val="tx1"/>
                </a:solidFill>
                <a:latin typeface="Arial" panose="020B060402020202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rgbClr val="A04DA3"/>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rgbClr val="C4652D"/>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rgbClr val="8B5D3D"/>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B5D3D"/>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B5D3D"/>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B5D3D"/>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B5D3D"/>
              </a:buClr>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FontTx/>
              <a:buNone/>
            </a:pPr>
            <a:r>
              <a:rPr lang="en-US" altLang="en-US" sz="1800" b="1" dirty="0">
                <a:solidFill>
                  <a:srgbClr val="0033CC"/>
                </a:solidFill>
              </a:rPr>
              <a:t>See attached</a:t>
            </a:r>
          </a:p>
        </p:txBody>
      </p:sp>
      <p:sp>
        <p:nvSpPr>
          <p:cNvPr id="23559" name="TextBox 8">
            <a:extLst>
              <a:ext uri="{FF2B5EF4-FFF2-40B4-BE49-F238E27FC236}">
                <a16:creationId xmlns:a16="http://schemas.microsoft.com/office/drawing/2014/main" id="{2B204985-146F-4FBE-EA8B-38FA220A90C4}"/>
              </a:ext>
            </a:extLst>
          </p:cNvPr>
          <p:cNvSpPr txBox="1">
            <a:spLocks noChangeArrowheads="1"/>
          </p:cNvSpPr>
          <p:nvPr/>
        </p:nvSpPr>
        <p:spPr bwMode="auto">
          <a:xfrm>
            <a:off x="6436906" y="3214690"/>
            <a:ext cx="1608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2200">
                <a:solidFill>
                  <a:schemeClr val="tx1"/>
                </a:solidFill>
                <a:latin typeface="Arial" panose="020B060402020202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rgbClr val="A04DA3"/>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rgbClr val="C4652D"/>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rgbClr val="8B5D3D"/>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B5D3D"/>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B5D3D"/>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B5D3D"/>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B5D3D"/>
              </a:buClr>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FontTx/>
              <a:buNone/>
            </a:pPr>
            <a:r>
              <a:rPr lang="en-US" altLang="en-US" sz="1800" b="1" dirty="0">
                <a:solidFill>
                  <a:srgbClr val="0033CC"/>
                </a:solidFill>
              </a:rPr>
              <a:t>See attached</a:t>
            </a:r>
          </a:p>
        </p:txBody>
      </p:sp>
      <p:sp>
        <p:nvSpPr>
          <p:cNvPr id="10" name="&quot;No&quot; Symbol 9">
            <a:extLst>
              <a:ext uri="{FF2B5EF4-FFF2-40B4-BE49-F238E27FC236}">
                <a16:creationId xmlns:a16="http://schemas.microsoft.com/office/drawing/2014/main" id="{299C9F71-A1AF-42ED-9BF0-853C2B782451}"/>
              </a:ext>
            </a:extLst>
          </p:cNvPr>
          <p:cNvSpPr/>
          <p:nvPr/>
        </p:nvSpPr>
        <p:spPr>
          <a:xfrm>
            <a:off x="1276350" y="2951430"/>
            <a:ext cx="914400" cy="914400"/>
          </a:xfrm>
          <a:prstGeom prst="noSmoking">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1" name="&quot;No&quot; Symbol 10">
            <a:extLst>
              <a:ext uri="{FF2B5EF4-FFF2-40B4-BE49-F238E27FC236}">
                <a16:creationId xmlns:a16="http://schemas.microsoft.com/office/drawing/2014/main" id="{C5AEBEBE-807E-4E8A-A69C-AE9B29A4C9AD}"/>
              </a:ext>
            </a:extLst>
          </p:cNvPr>
          <p:cNvSpPr/>
          <p:nvPr/>
        </p:nvSpPr>
        <p:spPr>
          <a:xfrm>
            <a:off x="3662754" y="2951430"/>
            <a:ext cx="914400" cy="914400"/>
          </a:xfrm>
          <a:prstGeom prst="noSmoking">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2" name="&quot;No&quot; Symbol 11">
            <a:extLst>
              <a:ext uri="{FF2B5EF4-FFF2-40B4-BE49-F238E27FC236}">
                <a16:creationId xmlns:a16="http://schemas.microsoft.com/office/drawing/2014/main" id="{834F9224-14DE-4B69-9820-21EA2B4FE175}"/>
              </a:ext>
            </a:extLst>
          </p:cNvPr>
          <p:cNvSpPr/>
          <p:nvPr/>
        </p:nvSpPr>
        <p:spPr>
          <a:xfrm>
            <a:off x="6708525" y="2951430"/>
            <a:ext cx="914400" cy="914400"/>
          </a:xfrm>
          <a:prstGeom prst="noSmoking">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23563" name="TextBox 12">
            <a:extLst>
              <a:ext uri="{FF2B5EF4-FFF2-40B4-BE49-F238E27FC236}">
                <a16:creationId xmlns:a16="http://schemas.microsoft.com/office/drawing/2014/main" id="{FD8B76D0-1E96-79C5-B537-1E6B08D547EC}"/>
              </a:ext>
            </a:extLst>
          </p:cNvPr>
          <p:cNvSpPr txBox="1">
            <a:spLocks noChangeArrowheads="1"/>
          </p:cNvSpPr>
          <p:nvPr/>
        </p:nvSpPr>
        <p:spPr bwMode="auto">
          <a:xfrm>
            <a:off x="644462" y="4720655"/>
            <a:ext cx="93805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2200">
                <a:solidFill>
                  <a:schemeClr val="tx1"/>
                </a:solidFill>
                <a:latin typeface="Arial" panose="020B0604020202020204" pitchFamily="34" charset="0"/>
              </a:defRPr>
            </a:lvl1pPr>
            <a:lvl2pPr>
              <a:spcBef>
                <a:spcPct val="20000"/>
              </a:spcBef>
              <a:buClr>
                <a:schemeClr val="accent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rgbClr val="A04DA3"/>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rgbClr val="C4652D"/>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rgbClr val="8B5D3D"/>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8B5D3D"/>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8B5D3D"/>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8B5D3D"/>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8B5D3D"/>
              </a:buClr>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FontTx/>
              <a:buBlip>
                <a:blip r:embed="rId3"/>
              </a:buBlip>
            </a:pPr>
            <a:r>
              <a:rPr lang="en-US" altLang="en-US" sz="2400" dirty="0"/>
              <a:t> </a:t>
            </a:r>
            <a:r>
              <a:rPr lang="en-US" altLang="en-US" sz="2400" b="1" dirty="0"/>
              <a:t>Must </a:t>
            </a:r>
            <a:r>
              <a:rPr lang="en-US" altLang="en-US" sz="2400" dirty="0"/>
              <a:t>photocopy documents if participating in E-Verify</a:t>
            </a:r>
          </a:p>
          <a:p>
            <a:pPr eaLnBrk="1" hangingPunct="1">
              <a:spcBef>
                <a:spcPct val="0"/>
              </a:spcBef>
              <a:buClrTx/>
              <a:buFontTx/>
              <a:buBlip>
                <a:blip r:embed="rId3"/>
              </a:buBlip>
            </a:pPr>
            <a:r>
              <a:rPr lang="en-US" altLang="en-US" sz="2400" b="1" dirty="0"/>
              <a:t> May </a:t>
            </a:r>
            <a:r>
              <a:rPr lang="en-US" altLang="en-US" sz="2400" dirty="0"/>
              <a:t>photocopy documents if not participating in E-Verify</a:t>
            </a:r>
          </a:p>
          <a:p>
            <a:pPr lvl="1" eaLnBrk="1" hangingPunct="1">
              <a:spcBef>
                <a:spcPct val="0"/>
              </a:spcBef>
              <a:buClrTx/>
              <a:buFontTx/>
              <a:buBlip>
                <a:blip r:embed="rId4"/>
              </a:buBlip>
            </a:pPr>
            <a:r>
              <a:rPr lang="en-US" altLang="en-US" sz="2400" dirty="0"/>
              <a:t>If photocopying, must photocopy for all</a:t>
            </a:r>
          </a:p>
          <a:p>
            <a:pPr lvl="1" eaLnBrk="1" hangingPunct="1">
              <a:spcBef>
                <a:spcPct val="0"/>
              </a:spcBef>
              <a:buClrTx/>
              <a:buFontTx/>
              <a:buBlip>
                <a:blip r:embed="rId4"/>
              </a:buBlip>
            </a:pPr>
            <a:r>
              <a:rPr lang="en-US" altLang="en-US" sz="2400" dirty="0"/>
              <a:t>Must keep photocopies with I-9</a:t>
            </a:r>
          </a:p>
          <a:p>
            <a:pPr eaLnBrk="1" hangingPunct="1">
              <a:spcBef>
                <a:spcPct val="0"/>
              </a:spcBef>
              <a:buClrTx/>
              <a:buFontTx/>
              <a:buBlip>
                <a:blip r:embed="rId3"/>
              </a:buBlip>
            </a:pPr>
            <a:endParaRPr lang="en-US" altLang="en-US" sz="2400" dirty="0"/>
          </a:p>
        </p:txBody>
      </p:sp>
      <p:pic>
        <p:nvPicPr>
          <p:cNvPr id="23564" name="Picture 1">
            <a:extLst>
              <a:ext uri="{FF2B5EF4-FFF2-40B4-BE49-F238E27FC236}">
                <a16:creationId xmlns:a16="http://schemas.microsoft.com/office/drawing/2014/main" id="{D8939BCD-FA85-69C1-6295-74304BBA57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18587" y="2752253"/>
            <a:ext cx="2665677" cy="3453112"/>
          </a:xfrm>
          <a:prstGeom prst="rect">
            <a:avLst/>
          </a:prstGeom>
          <a:noFill/>
          <a:ln w="12700">
            <a:solidFill>
              <a:srgbClr val="0033CC"/>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5377CF-5341-471D-84CC-364514EAE966}"/>
              </a:ext>
            </a:extLst>
          </p:cNvPr>
          <p:cNvSpPr>
            <a:spLocks noGrp="1"/>
          </p:cNvSpPr>
          <p:nvPr>
            <p:ph type="title"/>
          </p:nvPr>
        </p:nvSpPr>
        <p:spPr>
          <a:xfrm>
            <a:off x="960120" y="317814"/>
            <a:ext cx="10268712" cy="1171621"/>
          </a:xfrm>
        </p:spPr>
        <p:txBody>
          <a:bodyPr>
            <a:normAutofit/>
          </a:bodyPr>
          <a:lstStyle/>
          <a:p>
            <a:pPr>
              <a:defRPr/>
            </a:pPr>
            <a:r>
              <a:rPr lang="en-US" b="1" dirty="0">
                <a:latin typeface="Decotura ICG"/>
                <a:ea typeface="Tahoma" pitchFamily="34" charset="0"/>
                <a:cs typeface="Tahoma" pitchFamily="34" charset="0"/>
              </a:rPr>
              <a:t>E-Verify</a:t>
            </a:r>
            <a:r>
              <a:rPr lang="en-US" b="1" dirty="0">
                <a:latin typeface="Tahoma" pitchFamily="34" charset="0"/>
                <a:ea typeface="Tahoma" pitchFamily="34" charset="0"/>
                <a:cs typeface="Tahoma" pitchFamily="34" charset="0"/>
              </a:rPr>
              <a:t> Posters</a:t>
            </a:r>
          </a:p>
        </p:txBody>
      </p:sp>
      <p:pic>
        <p:nvPicPr>
          <p:cNvPr id="2" name="Picture 1">
            <a:extLst>
              <a:ext uri="{FF2B5EF4-FFF2-40B4-BE49-F238E27FC236}">
                <a16:creationId xmlns:a16="http://schemas.microsoft.com/office/drawing/2014/main" id="{23043C91-33FE-42FB-8FC0-00D0C5DA307B}"/>
              </a:ext>
            </a:extLst>
          </p:cNvPr>
          <p:cNvPicPr>
            <a:picLocks noChangeAspect="1"/>
          </p:cNvPicPr>
          <p:nvPr/>
        </p:nvPicPr>
        <p:blipFill>
          <a:blip r:embed="rId2"/>
          <a:stretch>
            <a:fillRect/>
          </a:stretch>
        </p:blipFill>
        <p:spPr>
          <a:xfrm>
            <a:off x="3571422" y="1807880"/>
            <a:ext cx="3366396" cy="43855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48099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a:extLst>
              <a:ext uri="{FF2B5EF4-FFF2-40B4-BE49-F238E27FC236}">
                <a16:creationId xmlns:a16="http://schemas.microsoft.com/office/drawing/2014/main" id="{AB10FD41-7E3A-C818-A4D6-4331F5321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0477" y="3262622"/>
            <a:ext cx="3153561" cy="3153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2BCE082-5E7D-45BC-8FAB-985A0170F480}"/>
              </a:ext>
            </a:extLst>
          </p:cNvPr>
          <p:cNvSpPr>
            <a:spLocks noGrp="1"/>
          </p:cNvSpPr>
          <p:nvPr>
            <p:ph type="title"/>
          </p:nvPr>
        </p:nvSpPr>
        <p:spPr/>
        <p:txBody>
          <a:bodyPr>
            <a:noAutofit/>
          </a:bodyPr>
          <a:lstStyle/>
          <a:p>
            <a:pPr eaLnBrk="1" hangingPunct="1">
              <a:defRPr/>
            </a:pPr>
            <a:r>
              <a:rPr lang="en-US" b="1" dirty="0">
                <a:cs typeface="Tahoma" pitchFamily="34" charset="0"/>
              </a:rPr>
              <a:t>Avoid Penalties – Start with the Basics</a:t>
            </a:r>
            <a:endParaRPr lang="en-US" dirty="0"/>
          </a:p>
        </p:txBody>
      </p:sp>
      <p:sp>
        <p:nvSpPr>
          <p:cNvPr id="13315" name="Content Placeholder 10">
            <a:extLst>
              <a:ext uri="{FF2B5EF4-FFF2-40B4-BE49-F238E27FC236}">
                <a16:creationId xmlns:a16="http://schemas.microsoft.com/office/drawing/2014/main" id="{A5024ED7-9EE8-47E2-B655-5200D501BEA7}"/>
              </a:ext>
            </a:extLst>
          </p:cNvPr>
          <p:cNvSpPr>
            <a:spLocks noGrp="1"/>
          </p:cNvSpPr>
          <p:nvPr>
            <p:ph idx="1"/>
          </p:nvPr>
        </p:nvSpPr>
        <p:spPr>
          <a:xfrm>
            <a:off x="375829" y="2501586"/>
            <a:ext cx="9371013" cy="2516188"/>
          </a:xfrm>
        </p:spPr>
        <p:txBody>
          <a:bodyPr>
            <a:normAutofit fontScale="92500" lnSpcReduction="10000"/>
          </a:bodyPr>
          <a:lstStyle/>
          <a:p>
            <a:pPr>
              <a:buFont typeface="Arial" panose="020B0604020202020204" pitchFamily="34" charset="0"/>
              <a:buBlip>
                <a:blip r:embed="rId4"/>
              </a:buBlip>
              <a:defRPr/>
            </a:pPr>
            <a:r>
              <a:rPr lang="en-US" altLang="en-US" sz="2600" dirty="0">
                <a:cs typeface="Arial" panose="020B0604020202020204" pitchFamily="34" charset="0"/>
              </a:rPr>
              <a:t>Forms, Instructions and more available at: </a:t>
            </a:r>
            <a:r>
              <a:rPr lang="en-US" altLang="en-US" sz="2600" b="1" dirty="0">
                <a:solidFill>
                  <a:srgbClr val="0033CC"/>
                </a:solidFill>
                <a:cs typeface="Arial" panose="020B0604020202020204" pitchFamily="34" charset="0"/>
              </a:rPr>
              <a:t>www.uscis.gov</a:t>
            </a:r>
          </a:p>
          <a:p>
            <a:pPr>
              <a:buFont typeface="Arial" panose="020B0604020202020204" pitchFamily="34" charset="0"/>
              <a:buBlip>
                <a:blip r:embed="rId4"/>
              </a:buBlip>
              <a:defRPr/>
            </a:pPr>
            <a:r>
              <a:rPr lang="en-US" altLang="en-US" sz="2600" dirty="0">
                <a:cs typeface="Arial" panose="020B0604020202020204" pitchFamily="34" charset="0"/>
              </a:rPr>
              <a:t>Covered employers – 4+ employees</a:t>
            </a:r>
          </a:p>
          <a:p>
            <a:pPr>
              <a:buFont typeface="Arial" panose="020B0604020202020204" pitchFamily="34" charset="0"/>
              <a:buBlip>
                <a:blip r:embed="rId4"/>
              </a:buBlip>
              <a:defRPr/>
            </a:pPr>
            <a:r>
              <a:rPr lang="en-US" altLang="en-US" sz="2600" dirty="0">
                <a:cs typeface="Arial" panose="020B0604020202020204" pitchFamily="34" charset="0"/>
              </a:rPr>
              <a:t>I-9 for all new hires after November 6, 1986</a:t>
            </a:r>
          </a:p>
          <a:p>
            <a:pPr>
              <a:buFont typeface="Arial" panose="020B0604020202020204" pitchFamily="34" charset="0"/>
              <a:buBlip>
                <a:blip r:embed="rId4"/>
              </a:buBlip>
              <a:defRPr/>
            </a:pPr>
            <a:r>
              <a:rPr lang="en-US" altLang="en-US" sz="2400" dirty="0">
                <a:cs typeface="Arial" panose="020B0604020202020204" pitchFamily="34" charset="0"/>
              </a:rPr>
              <a:t>Retain for 3 years from time of hire or </a:t>
            </a:r>
          </a:p>
          <a:p>
            <a:pPr marL="114300" indent="0">
              <a:buFont typeface="Arial" panose="020B0604020202020204" pitchFamily="34" charset="0"/>
              <a:buNone/>
              <a:defRPr/>
            </a:pPr>
            <a:r>
              <a:rPr lang="en-US" altLang="en-US" sz="2400" dirty="0">
                <a:cs typeface="Arial" panose="020B0604020202020204" pitchFamily="34" charset="0"/>
              </a:rPr>
              <a:t> one year from the date of separation, whichever is longer</a:t>
            </a:r>
          </a:p>
          <a:p>
            <a:pPr lvl="1">
              <a:spcBef>
                <a:spcPct val="0"/>
              </a:spcBef>
              <a:defRPr/>
            </a:pPr>
            <a:endParaRPr lang="en-US" altLang="en-US" sz="2600" dirty="0">
              <a:cs typeface="Arial" panose="020B0604020202020204" pitchFamily="34" charset="0"/>
            </a:endParaRPr>
          </a:p>
          <a:p>
            <a:pPr>
              <a:buFont typeface="Arial" panose="020B0604020202020204" pitchFamily="34" charset="0"/>
              <a:buNone/>
              <a:defRPr/>
            </a:pPr>
            <a:endParaRPr lang="en-US" altLang="en-US" sz="2600" dirty="0">
              <a:cs typeface="Arial" panose="020B0604020202020204" pitchFamily="34" charset="0"/>
            </a:endParaRPr>
          </a:p>
          <a:p>
            <a:pPr>
              <a:defRPr/>
            </a:pPr>
            <a:endParaRPr lang="en-US" altLang="en-US" sz="2600" dirty="0">
              <a:cs typeface="Arial" panose="020B0604020202020204" pitchFamily="34" charset="0"/>
            </a:endParaRPr>
          </a:p>
          <a:p>
            <a:pPr>
              <a:defRPr/>
            </a:pPr>
            <a:endParaRPr lang="en-US" altLang="en-US" sz="2600" dirty="0">
              <a:cs typeface="Arial" panose="020B0604020202020204" pitchFamily="34" charset="0"/>
            </a:endParaRPr>
          </a:p>
        </p:txBody>
      </p:sp>
      <p:sp>
        <p:nvSpPr>
          <p:cNvPr id="7" name="TextBox 6">
            <a:extLst>
              <a:ext uri="{FF2B5EF4-FFF2-40B4-BE49-F238E27FC236}">
                <a16:creationId xmlns:a16="http://schemas.microsoft.com/office/drawing/2014/main" id="{A9AF5514-0501-407E-A921-3CBD409C5872}"/>
              </a:ext>
            </a:extLst>
          </p:cNvPr>
          <p:cNvSpPr txBox="1"/>
          <p:nvPr/>
        </p:nvSpPr>
        <p:spPr>
          <a:xfrm>
            <a:off x="5384603" y="5017774"/>
            <a:ext cx="3325813" cy="733425"/>
          </a:xfrm>
          <a:prstGeom prst="stripedRightArrow">
            <a:avLst/>
          </a:prstGeom>
          <a:noFill/>
          <a:ln>
            <a:solidFill>
              <a:srgbClr val="0033CC"/>
            </a:solidFill>
          </a:ln>
        </p:spPr>
        <p:txBody>
          <a:bodyPr wrap="none">
            <a:spAutoFit/>
          </a:bodyPr>
          <a:lstStyle/>
          <a:p>
            <a:pPr>
              <a:defRPr/>
            </a:pPr>
            <a:r>
              <a:rPr lang="en-US" b="1" dirty="0"/>
              <a:t>Electronic Recordkeeping</a:t>
            </a:r>
          </a:p>
        </p:txBody>
      </p:sp>
    </p:spTree>
    <p:extLst>
      <p:ext uri="{BB962C8B-B14F-4D97-AF65-F5344CB8AC3E}">
        <p14:creationId xmlns:p14="http://schemas.microsoft.com/office/powerpoint/2010/main" val="2714072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randombar(horizontal)">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randombar(horizontal)">
                                      <p:cBhvr>
                                        <p:cTn id="12" dur="500"/>
                                        <p:tgtEl>
                                          <p:spTgt spid="13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randombar(horizontal)">
                                      <p:cBhvr>
                                        <p:cTn id="17" dur="500"/>
                                        <p:tgtEl>
                                          <p:spTgt spid="133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randombar(horizontal)">
                                      <p:cBhvr>
                                        <p:cTn id="22" dur="500"/>
                                        <p:tgtEl>
                                          <p:spTgt spid="13315">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3315">
                                            <p:txEl>
                                              <p:pRg st="4" end="4"/>
                                            </p:txEl>
                                          </p:spTgt>
                                        </p:tgtEl>
                                        <p:attrNameLst>
                                          <p:attrName>style.visibility</p:attrName>
                                        </p:attrNameLst>
                                      </p:cBhvr>
                                      <p:to>
                                        <p:strVal val="visible"/>
                                      </p:to>
                                    </p:set>
                                    <p:animEffect transition="in" filter="randombar(horizontal)">
                                      <p:cBhvr>
                                        <p:cTn id="25" dur="500"/>
                                        <p:tgtEl>
                                          <p:spTgt spid="13315">
                                            <p:txEl>
                                              <p:pRg st="4" end="4"/>
                                            </p:txEl>
                                          </p:spTgt>
                                        </p:tgtEl>
                                      </p:cBhvr>
                                    </p:animEffect>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242"/>
                                        </p:tgtEl>
                                        <p:attrNameLst>
                                          <p:attrName>style.visibility</p:attrName>
                                        </p:attrNameLst>
                                      </p:cBhvr>
                                      <p:to>
                                        <p:strVal val="visible"/>
                                      </p:to>
                                    </p:set>
                                    <p:animEffect transition="in" filter="fade">
                                      <p:cBhvr>
                                        <p:cTn id="34" dur="1000"/>
                                        <p:tgtEl>
                                          <p:spTgt spid="10242"/>
                                        </p:tgtEl>
                                      </p:cBhvr>
                                    </p:animEffect>
                                    <p:anim calcmode="lin" valueType="num">
                                      <p:cBhvr>
                                        <p:cTn id="35" dur="1000" fill="hold"/>
                                        <p:tgtEl>
                                          <p:spTgt spid="10242"/>
                                        </p:tgtEl>
                                        <p:attrNameLst>
                                          <p:attrName>ppt_x</p:attrName>
                                        </p:attrNameLst>
                                      </p:cBhvr>
                                      <p:tavLst>
                                        <p:tav tm="0">
                                          <p:val>
                                            <p:strVal val="#ppt_x"/>
                                          </p:val>
                                        </p:tav>
                                        <p:tav tm="100000">
                                          <p:val>
                                            <p:strVal val="#ppt_x"/>
                                          </p:val>
                                        </p:tav>
                                      </p:tavLst>
                                    </p:anim>
                                    <p:anim calcmode="lin" valueType="num">
                                      <p:cBhvr>
                                        <p:cTn id="36"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559293" y="768096"/>
            <a:ext cx="10963923" cy="3136392"/>
          </a:xfrm>
        </p:spPr>
        <p:txBody>
          <a:bodyPr>
            <a:noAutofit/>
          </a:bodyPr>
          <a:lstStyle/>
          <a:p>
            <a:r>
              <a:rPr lang="en-US" sz="6600" u="sng" dirty="0">
                <a:latin typeface="Decotura ICG"/>
                <a:cs typeface="Arial" panose="020B0604020202020204" pitchFamily="34" charset="0"/>
              </a:rPr>
              <a:t>Effective Self-Audits:  </a:t>
            </a:r>
            <a:r>
              <a:rPr lang="en-US" sz="6600" dirty="0">
                <a:latin typeface="Decotura ICG"/>
                <a:cs typeface="Arial" panose="020B0604020202020204" pitchFamily="34" charset="0"/>
              </a:rPr>
              <a:t>Bulletproof Your I-9 Policies &amp; Avoid ICE Audits</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960120" y="4544568"/>
            <a:ext cx="10268712" cy="1545336"/>
          </a:xfrm>
        </p:spPr>
        <p:txBody>
          <a:bodyPr/>
          <a:lstStyle/>
          <a:p>
            <a:r>
              <a:rPr lang="en-US" dirty="0">
                <a:latin typeface="Arial" panose="020B0604020202020204" pitchFamily="34" charset="0"/>
                <a:cs typeface="Arial" panose="020B0604020202020204" pitchFamily="34" charset="0"/>
              </a:rPr>
              <a:t>Section 2</a:t>
            </a:r>
          </a:p>
        </p:txBody>
      </p:sp>
      <p:pic>
        <p:nvPicPr>
          <p:cNvPr id="5" name="Picture 4">
            <a:extLst>
              <a:ext uri="{FF2B5EF4-FFF2-40B4-BE49-F238E27FC236}">
                <a16:creationId xmlns:a16="http://schemas.microsoft.com/office/drawing/2014/main" id="{F737E56F-FEE9-C8C0-3A83-739CBBB3B9C4}"/>
              </a:ext>
            </a:extLst>
          </p:cNvPr>
          <p:cNvPicPr>
            <a:picLocks noChangeAspect="1"/>
          </p:cNvPicPr>
          <p:nvPr/>
        </p:nvPicPr>
        <p:blipFill>
          <a:blip r:embed="rId2"/>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446797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a:extLst>
              <a:ext uri="{FF2B5EF4-FFF2-40B4-BE49-F238E27FC236}">
                <a16:creationId xmlns:a16="http://schemas.microsoft.com/office/drawing/2014/main" id="{1E5771D1-82E3-C56E-9B03-4167AF875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9927" y="447758"/>
            <a:ext cx="2635104" cy="250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FB68B13E-7C15-7534-FACB-D704DB2AC30A}"/>
              </a:ext>
            </a:extLst>
          </p:cNvPr>
          <p:cNvSpPr>
            <a:spLocks noGrp="1"/>
          </p:cNvSpPr>
          <p:nvPr>
            <p:ph type="title"/>
          </p:nvPr>
        </p:nvSpPr>
        <p:spPr>
          <a:xfrm>
            <a:off x="763124" y="0"/>
            <a:ext cx="5751420" cy="1700784"/>
          </a:xfrm>
        </p:spPr>
        <p:txBody>
          <a:bodyPr>
            <a:noAutofit/>
          </a:bodyPr>
          <a:lstStyle/>
          <a:p>
            <a:r>
              <a:rPr lang="en-US" dirty="0"/>
              <a:t>Internal Audit FOCUS</a:t>
            </a:r>
          </a:p>
        </p:txBody>
      </p:sp>
      <p:pic>
        <p:nvPicPr>
          <p:cNvPr id="4" name="Picture 6">
            <a:extLst>
              <a:ext uri="{FF2B5EF4-FFF2-40B4-BE49-F238E27FC236}">
                <a16:creationId xmlns:a16="http://schemas.microsoft.com/office/drawing/2014/main" id="{EEB839F8-A3D6-2BBF-1C7C-DCC3C4093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9271"/>
          <a:stretch>
            <a:fillRect/>
          </a:stretch>
        </p:blipFill>
        <p:spPr bwMode="auto">
          <a:xfrm>
            <a:off x="1" y="1802422"/>
            <a:ext cx="5874454" cy="5055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787B8200-C25D-82D9-DB23-1E1A59FF28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547" y="2652361"/>
            <a:ext cx="5503862"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a:extLst>
              <a:ext uri="{FF2B5EF4-FFF2-40B4-BE49-F238E27FC236}">
                <a16:creationId xmlns:a16="http://schemas.microsoft.com/office/drawing/2014/main" id="{D3A86011-2AE8-E060-F7BF-AD1E2F15B948}"/>
              </a:ext>
            </a:extLst>
          </p:cNvPr>
          <p:cNvSpPr txBox="1">
            <a:spLocks noChangeArrowheads="1"/>
          </p:cNvSpPr>
          <p:nvPr/>
        </p:nvSpPr>
        <p:spPr bwMode="auto">
          <a:xfrm rot="-1318158">
            <a:off x="7502525" y="3348038"/>
            <a:ext cx="33956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0033CC"/>
                </a:solidFill>
                <a:latin typeface="Comic Sans MS" panose="030F0702030302020204" pitchFamily="66" charset="0"/>
              </a:rPr>
              <a:t>Auditing &amp; Correcting</a:t>
            </a:r>
          </a:p>
          <a:p>
            <a:pPr algn="ctr"/>
            <a:r>
              <a:rPr lang="en-US" altLang="en-US" sz="2400" b="1" dirty="0">
                <a:solidFill>
                  <a:srgbClr val="0033CC"/>
                </a:solidFill>
                <a:latin typeface="Comic Sans MS" panose="030F0702030302020204" pitchFamily="66" charset="0"/>
              </a:rPr>
              <a:t>NOT Completing</a:t>
            </a:r>
          </a:p>
          <a:p>
            <a:pPr algn="ctr"/>
            <a:endParaRPr lang="en-US" altLang="en-US" sz="2400" b="1" dirty="0">
              <a:solidFill>
                <a:srgbClr val="0033CC"/>
              </a:solidFill>
              <a:latin typeface="Comic Sans MS" panose="030F0702030302020204" pitchFamily="66" charset="0"/>
            </a:endParaRPr>
          </a:p>
        </p:txBody>
      </p:sp>
    </p:spTree>
    <p:extLst>
      <p:ext uri="{BB962C8B-B14F-4D97-AF65-F5344CB8AC3E}">
        <p14:creationId xmlns:p14="http://schemas.microsoft.com/office/powerpoint/2010/main" val="273289165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p:txBody>
          <a:bodyPr/>
          <a:lstStyle/>
          <a:p>
            <a:r>
              <a:rPr lang="en-US" b="1" dirty="0">
                <a:latin typeface="Decotura ICG" panose="00000400000000000000"/>
              </a:rPr>
              <a:t>Presenter</a:t>
            </a:r>
          </a:p>
        </p:txBody>
      </p:sp>
      <p:pic>
        <p:nvPicPr>
          <p:cNvPr id="53" name="Picture Placeholder 52">
            <a:extLst>
              <a:ext uri="{FF2B5EF4-FFF2-40B4-BE49-F238E27FC236}">
                <a16:creationId xmlns:a16="http://schemas.microsoft.com/office/drawing/2014/main" id="{EE42DEA0-935C-49FE-BE40-BCB59090B328}"/>
              </a:ext>
            </a:extLst>
          </p:cNvPr>
          <p:cNvPicPr>
            <a:picLocks noGrp="1" noChangeAspect="1"/>
          </p:cNvPicPr>
          <p:nvPr>
            <p:ph type="pic" sz="quarter" idx="13"/>
          </p:nvPr>
        </p:nvPicPr>
        <p:blipFill>
          <a:blip r:embed="rId2"/>
          <a:srcRect/>
          <a:stretch/>
        </p:blipFill>
        <p:spPr>
          <a:xfrm>
            <a:off x="1178352" y="2879623"/>
            <a:ext cx="1443530" cy="1959077"/>
          </a:xfrm>
        </p:spPr>
      </p:pic>
      <p:sp>
        <p:nvSpPr>
          <p:cNvPr id="28" name="Text Placeholder 27">
            <a:extLst>
              <a:ext uri="{FF2B5EF4-FFF2-40B4-BE49-F238E27FC236}">
                <a16:creationId xmlns:a16="http://schemas.microsoft.com/office/drawing/2014/main" id="{2E71CD06-C978-4E7A-B0F3-D7CE7E78D354}"/>
              </a:ext>
            </a:extLst>
          </p:cNvPr>
          <p:cNvSpPr>
            <a:spLocks noGrp="1"/>
          </p:cNvSpPr>
          <p:nvPr>
            <p:ph type="body" sz="quarter" idx="17"/>
          </p:nvPr>
        </p:nvSpPr>
        <p:spPr>
          <a:xfrm>
            <a:off x="852172" y="5036530"/>
            <a:ext cx="2353408" cy="350292"/>
          </a:xfrm>
        </p:spPr>
        <p:txBody>
          <a:bodyPr/>
          <a:lstStyle/>
          <a:p>
            <a:r>
              <a:rPr lang="en-US" sz="2000" dirty="0"/>
              <a:t>Pamela Fagan</a:t>
            </a:r>
          </a:p>
        </p:txBody>
      </p:sp>
      <p:sp>
        <p:nvSpPr>
          <p:cNvPr id="29" name="Text Placeholder 28">
            <a:extLst>
              <a:ext uri="{FF2B5EF4-FFF2-40B4-BE49-F238E27FC236}">
                <a16:creationId xmlns:a16="http://schemas.microsoft.com/office/drawing/2014/main" id="{AC3B44FB-4BFE-411B-B515-9692114F1669}"/>
              </a:ext>
            </a:extLst>
          </p:cNvPr>
          <p:cNvSpPr>
            <a:spLocks noGrp="1"/>
          </p:cNvSpPr>
          <p:nvPr>
            <p:ph type="body" sz="quarter" idx="18"/>
          </p:nvPr>
        </p:nvSpPr>
        <p:spPr/>
        <p:txBody>
          <a:bodyPr/>
          <a:lstStyle/>
          <a:p>
            <a:r>
              <a:rPr lang="en-US" dirty="0"/>
              <a:t>Owner</a:t>
            </a:r>
          </a:p>
        </p:txBody>
      </p:sp>
      <p:sp>
        <p:nvSpPr>
          <p:cNvPr id="32" name="Text Placeholder 31">
            <a:extLst>
              <a:ext uri="{FF2B5EF4-FFF2-40B4-BE49-F238E27FC236}">
                <a16:creationId xmlns:a16="http://schemas.microsoft.com/office/drawing/2014/main" id="{DF0EBCDF-924B-48F4-A7F7-666B321BFC28}"/>
              </a:ext>
            </a:extLst>
          </p:cNvPr>
          <p:cNvSpPr>
            <a:spLocks noGrp="1"/>
          </p:cNvSpPr>
          <p:nvPr>
            <p:ph type="body" sz="quarter" idx="21"/>
          </p:nvPr>
        </p:nvSpPr>
        <p:spPr>
          <a:xfrm>
            <a:off x="3789277" y="3082170"/>
            <a:ext cx="7079019" cy="2852773"/>
          </a:xfrm>
        </p:spPr>
        <p:txBody>
          <a:bodyPr>
            <a:normAutofit fontScale="85000" lnSpcReduction="20000"/>
          </a:bodyPr>
          <a:lstStyle/>
          <a:p>
            <a:r>
              <a:rPr lang="en-US" sz="2000" b="1" dirty="0"/>
              <a:t>Audit Business Services, Inc.</a:t>
            </a:r>
          </a:p>
          <a:p>
            <a:endParaRPr lang="en-US" sz="2000" dirty="0"/>
          </a:p>
          <a:p>
            <a:pPr algn="l"/>
            <a:r>
              <a:rPr lang="en-US" sz="2000" dirty="0"/>
              <a:t>In business for over 35 years offering services to companies regarding employment law, labor law and payroll tax law compliance audits.  Specialist in Tribal sovereignty for over 6 years.  Worked with NAFOA, NCAI, and multiple tribes in the Pacific Northwest, Arizona and Minnesota.  Honorary member of the Mendota Mdewakanton Dakota Community in Minnesota.</a:t>
            </a:r>
          </a:p>
          <a:p>
            <a:pPr algn="l"/>
            <a:r>
              <a:rPr lang="en-US" sz="2000" dirty="0"/>
              <a:t>Ms. Fagan is certified:  SPHR, CPP, THRP, TFMC and certified in both United States and Canada.</a:t>
            </a:r>
          </a:p>
        </p:txBody>
      </p:sp>
      <p:sp>
        <p:nvSpPr>
          <p:cNvPr id="3" name="TextBox 2">
            <a:extLst>
              <a:ext uri="{FF2B5EF4-FFF2-40B4-BE49-F238E27FC236}">
                <a16:creationId xmlns:a16="http://schemas.microsoft.com/office/drawing/2014/main" id="{60697641-0826-70BE-413D-74D7F2792070}"/>
              </a:ext>
            </a:extLst>
          </p:cNvPr>
          <p:cNvSpPr txBox="1"/>
          <p:nvPr/>
        </p:nvSpPr>
        <p:spPr>
          <a:xfrm>
            <a:off x="1358283" y="6516210"/>
            <a:ext cx="4527612"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©Audit Business Services, Inc. – 07/2022 – all rights reserved</a:t>
            </a:r>
          </a:p>
        </p:txBody>
      </p:sp>
    </p:spTree>
    <p:extLst>
      <p:ext uri="{BB962C8B-B14F-4D97-AF65-F5344CB8AC3E}">
        <p14:creationId xmlns:p14="http://schemas.microsoft.com/office/powerpoint/2010/main" val="3477453048"/>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D3B41D1-617C-4FA0-1A3C-948E56BDE8C6}"/>
              </a:ext>
            </a:extLst>
          </p:cNvPr>
          <p:cNvSpPr>
            <a:spLocks noGrp="1"/>
          </p:cNvSpPr>
          <p:nvPr>
            <p:ph idx="1"/>
          </p:nvPr>
        </p:nvSpPr>
        <p:spPr>
          <a:xfrm>
            <a:off x="444073" y="2640035"/>
            <a:ext cx="6474623" cy="3315108"/>
          </a:xfrm>
        </p:spPr>
        <p:txBody>
          <a:bodyPr>
            <a:normAutofit/>
          </a:bodyPr>
          <a:lstStyle/>
          <a:p>
            <a:pPr marL="457200" indent="-457200">
              <a:buClr>
                <a:srgbClr val="C00000"/>
              </a:buClr>
              <a:buFont typeface="Wingdings" panose="05000000000000000000" pitchFamily="2" charset="2"/>
              <a:buChar char="ü"/>
            </a:pPr>
            <a:r>
              <a:rPr lang="en-US" altLang="en-US" dirty="0">
                <a:cs typeface="Arial" panose="020B0604020202020204" pitchFamily="34" charset="0"/>
              </a:rPr>
              <a:t>No employee printed name, </a:t>
            </a:r>
            <a:r>
              <a:rPr lang="en-US" altLang="en-US" i="1" u="sng" dirty="0">
                <a:solidFill>
                  <a:srgbClr val="C00000"/>
                </a:solidFill>
                <a:cs typeface="Arial" panose="020B0604020202020204" pitchFamily="34" charset="0"/>
              </a:rPr>
              <a:t>maiden name (if applicable)</a:t>
            </a:r>
            <a:r>
              <a:rPr lang="en-US" altLang="en-US" i="1" u="sng" dirty="0">
                <a:solidFill>
                  <a:srgbClr val="C00000"/>
                </a:solidFill>
              </a:rPr>
              <a:t>,</a:t>
            </a:r>
            <a:r>
              <a:rPr lang="en-US" altLang="en-US" i="1" u="sng" dirty="0">
                <a:solidFill>
                  <a:srgbClr val="C00000"/>
                </a:solidFill>
                <a:cs typeface="Arial" panose="020B0604020202020204" pitchFamily="34" charset="0"/>
              </a:rPr>
              <a:t> </a:t>
            </a:r>
            <a:r>
              <a:rPr lang="en-US" altLang="en-US" dirty="0">
                <a:cs typeface="Arial" panose="020B0604020202020204" pitchFamily="34" charset="0"/>
              </a:rPr>
              <a:t>address or date of birth.</a:t>
            </a:r>
          </a:p>
          <a:p>
            <a:pPr marL="731520" lvl="1" indent="-457200">
              <a:buClr>
                <a:srgbClr val="C00000"/>
              </a:buClr>
              <a:buFont typeface="Arial" panose="020B0604020202020204" pitchFamily="34" charset="0"/>
              <a:buChar char="•"/>
            </a:pPr>
            <a:r>
              <a:rPr lang="en-US" altLang="en-US" dirty="0"/>
              <a:t>Any blank fields – write/type “n/a”</a:t>
            </a:r>
            <a:endParaRPr lang="en-US" altLang="en-US" dirty="0">
              <a:cs typeface="Arial" panose="020B0604020202020204" pitchFamily="34" charset="0"/>
            </a:endParaRPr>
          </a:p>
          <a:p>
            <a:pPr marL="1051560" lvl="3" indent="-457200">
              <a:buClr>
                <a:srgbClr val="C00000"/>
              </a:buClr>
            </a:pPr>
            <a:r>
              <a:rPr lang="en-US" altLang="en-US" b="0" dirty="0"/>
              <a:t>If no middle initial – write/type “n/a”</a:t>
            </a:r>
          </a:p>
          <a:p>
            <a:pPr marL="1051560" lvl="3" indent="-457200">
              <a:buClr>
                <a:srgbClr val="C00000"/>
              </a:buClr>
            </a:pPr>
            <a:r>
              <a:rPr lang="en-US" altLang="en-US" b="0" dirty="0">
                <a:cs typeface="Arial" panose="020B0604020202020204" pitchFamily="34" charset="0"/>
              </a:rPr>
              <a:t>If no apt. number – write/type “n/a”</a:t>
            </a:r>
          </a:p>
          <a:p>
            <a:endParaRPr lang="en-US" dirty="0"/>
          </a:p>
        </p:txBody>
      </p:sp>
      <p:pic>
        <p:nvPicPr>
          <p:cNvPr id="7" name="Picture 6">
            <a:extLst>
              <a:ext uri="{FF2B5EF4-FFF2-40B4-BE49-F238E27FC236}">
                <a16:creationId xmlns:a16="http://schemas.microsoft.com/office/drawing/2014/main" id="{2E8C231C-182D-664D-E8C7-2DD334D29008}"/>
              </a:ext>
            </a:extLst>
          </p:cNvPr>
          <p:cNvPicPr>
            <a:picLocks noChangeAspect="1"/>
          </p:cNvPicPr>
          <p:nvPr/>
        </p:nvPicPr>
        <p:blipFill>
          <a:blip r:embed="rId2"/>
          <a:stretch>
            <a:fillRect/>
          </a:stretch>
        </p:blipFill>
        <p:spPr>
          <a:xfrm>
            <a:off x="6918696" y="2752627"/>
            <a:ext cx="5183061" cy="2580931"/>
          </a:xfrm>
          <a:prstGeom prst="rect">
            <a:avLst/>
          </a:prstGeom>
        </p:spPr>
      </p:pic>
      <p:sp>
        <p:nvSpPr>
          <p:cNvPr id="10" name="Title 3">
            <a:extLst>
              <a:ext uri="{FF2B5EF4-FFF2-40B4-BE49-F238E27FC236}">
                <a16:creationId xmlns:a16="http://schemas.microsoft.com/office/drawing/2014/main" id="{4B2D0BC6-4082-7E1A-4EDF-3394F212571C}"/>
              </a:ext>
            </a:extLst>
          </p:cNvPr>
          <p:cNvSpPr>
            <a:spLocks noGrp="1"/>
          </p:cNvSpPr>
          <p:nvPr>
            <p:ph type="title"/>
          </p:nvPr>
        </p:nvSpPr>
        <p:spPr>
          <a:xfrm>
            <a:off x="960120" y="317814"/>
            <a:ext cx="10268712" cy="1700784"/>
          </a:xfrm>
        </p:spPr>
        <p:txBody>
          <a:bodyPr>
            <a:normAutofit fontScale="90000"/>
          </a:bodyPr>
          <a:lstStyle/>
          <a:p>
            <a:r>
              <a:rPr lang="en-US" dirty="0"/>
              <a:t>I-9 Audit Survival Kit – What to look for – </a:t>
            </a:r>
            <a:br>
              <a:rPr lang="en-US" dirty="0"/>
            </a:br>
            <a:r>
              <a:rPr lang="en-US" dirty="0"/>
              <a:t>section 1</a:t>
            </a:r>
          </a:p>
        </p:txBody>
      </p:sp>
    </p:spTree>
    <p:extLst>
      <p:ext uri="{BB962C8B-B14F-4D97-AF65-F5344CB8AC3E}">
        <p14:creationId xmlns:p14="http://schemas.microsoft.com/office/powerpoint/2010/main" val="136285974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D97C17-E7EE-47F6-E856-967530A2A671}"/>
              </a:ext>
            </a:extLst>
          </p:cNvPr>
          <p:cNvSpPr>
            <a:spLocks noGrp="1"/>
          </p:cNvSpPr>
          <p:nvPr>
            <p:ph type="title"/>
          </p:nvPr>
        </p:nvSpPr>
        <p:spPr/>
        <p:txBody>
          <a:bodyPr>
            <a:normAutofit fontScale="90000"/>
          </a:bodyPr>
          <a:lstStyle/>
          <a:p>
            <a:r>
              <a:rPr lang="en-US" dirty="0"/>
              <a:t>I-9 Audit Survival Kit – What to look for – </a:t>
            </a:r>
            <a:br>
              <a:rPr lang="en-US" dirty="0"/>
            </a:br>
            <a:r>
              <a:rPr lang="en-US" dirty="0"/>
              <a:t>section 1</a:t>
            </a:r>
          </a:p>
        </p:txBody>
      </p:sp>
      <p:sp>
        <p:nvSpPr>
          <p:cNvPr id="6" name="Content Placeholder 4">
            <a:extLst>
              <a:ext uri="{FF2B5EF4-FFF2-40B4-BE49-F238E27FC236}">
                <a16:creationId xmlns:a16="http://schemas.microsoft.com/office/drawing/2014/main" id="{B1C6E596-D6B9-810C-95D4-6B5A752A4061}"/>
              </a:ext>
            </a:extLst>
          </p:cNvPr>
          <p:cNvSpPr>
            <a:spLocks noGrp="1"/>
          </p:cNvSpPr>
          <p:nvPr>
            <p:ph idx="1"/>
          </p:nvPr>
        </p:nvSpPr>
        <p:spPr>
          <a:xfrm>
            <a:off x="195967" y="2690724"/>
            <a:ext cx="6150512" cy="3049173"/>
          </a:xfrm>
        </p:spPr>
        <p:txBody>
          <a:bodyPr>
            <a:normAutofit fontScale="92500" lnSpcReduction="10000"/>
          </a:bodyPr>
          <a:lstStyle/>
          <a:p>
            <a:pPr lvl="1">
              <a:buClr>
                <a:srgbClr val="C00000"/>
              </a:buClr>
              <a:buSzPct val="85000"/>
              <a:buFont typeface="Wingdings" panose="05000000000000000000" pitchFamily="2" charset="2"/>
              <a:buChar char="ü"/>
            </a:pPr>
            <a:r>
              <a:rPr lang="en-US" altLang="en-US" dirty="0">
                <a:cs typeface="Arial" panose="020B0604020202020204" pitchFamily="34" charset="0"/>
              </a:rPr>
              <a:t>Not checking a box to indicate whether the employee is attesting to be a citizen or national of the United States, a lawful permanent resident, or an alien authorized to work until a specified date—or checking multiple boxes attesting to more than one of the above.</a:t>
            </a:r>
          </a:p>
        </p:txBody>
      </p:sp>
      <p:pic>
        <p:nvPicPr>
          <p:cNvPr id="9" name="Picture 8">
            <a:extLst>
              <a:ext uri="{FF2B5EF4-FFF2-40B4-BE49-F238E27FC236}">
                <a16:creationId xmlns:a16="http://schemas.microsoft.com/office/drawing/2014/main" id="{7B6A4F66-E795-F3A5-503C-7A2AE5098127}"/>
              </a:ext>
            </a:extLst>
          </p:cNvPr>
          <p:cNvPicPr>
            <a:picLocks noChangeAspect="1"/>
          </p:cNvPicPr>
          <p:nvPr/>
        </p:nvPicPr>
        <p:blipFill>
          <a:blip r:embed="rId2"/>
          <a:stretch>
            <a:fillRect/>
          </a:stretch>
        </p:blipFill>
        <p:spPr>
          <a:xfrm>
            <a:off x="7342360" y="2544491"/>
            <a:ext cx="4653673" cy="3749936"/>
          </a:xfrm>
          <a:prstGeom prst="rect">
            <a:avLst/>
          </a:prstGeom>
        </p:spPr>
      </p:pic>
      <p:sp>
        <p:nvSpPr>
          <p:cNvPr id="11" name="Rectangle 10">
            <a:extLst>
              <a:ext uri="{FF2B5EF4-FFF2-40B4-BE49-F238E27FC236}">
                <a16:creationId xmlns:a16="http://schemas.microsoft.com/office/drawing/2014/main" id="{4C73C79C-2B77-EB4C-0D9C-9BE031305FC7}"/>
              </a:ext>
            </a:extLst>
          </p:cNvPr>
          <p:cNvSpPr/>
          <p:nvPr/>
        </p:nvSpPr>
        <p:spPr>
          <a:xfrm>
            <a:off x="7378572" y="2816095"/>
            <a:ext cx="4581247" cy="140282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1F4801FD-8647-F544-1A12-F444F5628C92}"/>
              </a:ext>
            </a:extLst>
          </p:cNvPr>
          <p:cNvCxnSpPr/>
          <p:nvPr/>
        </p:nvCxnSpPr>
        <p:spPr>
          <a:xfrm>
            <a:off x="6346479" y="3005751"/>
            <a:ext cx="932507"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34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D97C17-E7EE-47F6-E856-967530A2A671}"/>
              </a:ext>
            </a:extLst>
          </p:cNvPr>
          <p:cNvSpPr>
            <a:spLocks noGrp="1"/>
          </p:cNvSpPr>
          <p:nvPr>
            <p:ph type="title"/>
          </p:nvPr>
        </p:nvSpPr>
        <p:spPr/>
        <p:txBody>
          <a:bodyPr>
            <a:normAutofit fontScale="90000"/>
          </a:bodyPr>
          <a:lstStyle/>
          <a:p>
            <a:r>
              <a:rPr lang="en-US" dirty="0"/>
              <a:t>I-9 Audit Survival Kit – What to look for – </a:t>
            </a:r>
            <a:br>
              <a:rPr lang="en-US" dirty="0"/>
            </a:br>
            <a:r>
              <a:rPr lang="en-US" dirty="0"/>
              <a:t>section 1</a:t>
            </a:r>
          </a:p>
        </p:txBody>
      </p:sp>
      <p:sp>
        <p:nvSpPr>
          <p:cNvPr id="6" name="Content Placeholder 4">
            <a:extLst>
              <a:ext uri="{FF2B5EF4-FFF2-40B4-BE49-F238E27FC236}">
                <a16:creationId xmlns:a16="http://schemas.microsoft.com/office/drawing/2014/main" id="{B1C6E596-D6B9-810C-95D4-6B5A752A4061}"/>
              </a:ext>
            </a:extLst>
          </p:cNvPr>
          <p:cNvSpPr>
            <a:spLocks noGrp="1"/>
          </p:cNvSpPr>
          <p:nvPr>
            <p:ph idx="1"/>
          </p:nvPr>
        </p:nvSpPr>
        <p:spPr>
          <a:xfrm>
            <a:off x="195967" y="2690724"/>
            <a:ext cx="7001538" cy="3585596"/>
          </a:xfrm>
        </p:spPr>
        <p:txBody>
          <a:bodyPr>
            <a:normAutofit/>
          </a:bodyPr>
          <a:lstStyle/>
          <a:p>
            <a:pPr lvl="1">
              <a:lnSpc>
                <a:spcPct val="100000"/>
              </a:lnSpc>
              <a:buClr>
                <a:srgbClr val="C00000"/>
              </a:buClr>
              <a:buSzPct val="90000"/>
              <a:buFont typeface="Wingdings" panose="05000000000000000000" pitchFamily="2" charset="2"/>
              <a:buChar char="ü"/>
            </a:pPr>
            <a:r>
              <a:rPr lang="en-US" altLang="en-US" dirty="0">
                <a:cs typeface="Arial" panose="020B0604020202020204" pitchFamily="34" charset="0"/>
              </a:rPr>
              <a:t>No “ARN/USCIS” number for an employee who selects “A Lawful Permanent Resident.”</a:t>
            </a:r>
          </a:p>
          <a:p>
            <a:pPr lvl="1">
              <a:lnSpc>
                <a:spcPct val="100000"/>
              </a:lnSpc>
              <a:buClr>
                <a:srgbClr val="C00000"/>
              </a:buClr>
              <a:buSzPct val="90000"/>
              <a:buFont typeface="Wingdings" panose="05000000000000000000" pitchFamily="2" charset="2"/>
              <a:buChar char="ü"/>
            </a:pPr>
            <a:r>
              <a:rPr lang="en-US" altLang="en-US" dirty="0">
                <a:cs typeface="Arial" panose="020B0604020202020204" pitchFamily="34" charset="0"/>
              </a:rPr>
              <a:t>No “ARN/USCIS” number or “admission number” for an employee who selects “An alien authorized to work until.”</a:t>
            </a:r>
          </a:p>
        </p:txBody>
      </p:sp>
      <p:pic>
        <p:nvPicPr>
          <p:cNvPr id="9" name="Picture 8">
            <a:extLst>
              <a:ext uri="{FF2B5EF4-FFF2-40B4-BE49-F238E27FC236}">
                <a16:creationId xmlns:a16="http://schemas.microsoft.com/office/drawing/2014/main" id="{7B6A4F66-E795-F3A5-503C-7A2AE5098127}"/>
              </a:ext>
            </a:extLst>
          </p:cNvPr>
          <p:cNvPicPr>
            <a:picLocks noChangeAspect="1"/>
          </p:cNvPicPr>
          <p:nvPr/>
        </p:nvPicPr>
        <p:blipFill>
          <a:blip r:embed="rId2"/>
          <a:stretch>
            <a:fillRect/>
          </a:stretch>
        </p:blipFill>
        <p:spPr>
          <a:xfrm>
            <a:off x="7342360" y="2544491"/>
            <a:ext cx="4653673" cy="3749936"/>
          </a:xfrm>
          <a:prstGeom prst="rect">
            <a:avLst/>
          </a:prstGeom>
        </p:spPr>
      </p:pic>
      <p:sp>
        <p:nvSpPr>
          <p:cNvPr id="11" name="Rectangle 10">
            <a:extLst>
              <a:ext uri="{FF2B5EF4-FFF2-40B4-BE49-F238E27FC236}">
                <a16:creationId xmlns:a16="http://schemas.microsoft.com/office/drawing/2014/main" id="{4C73C79C-2B77-EB4C-0D9C-9BE031305FC7}"/>
              </a:ext>
            </a:extLst>
          </p:cNvPr>
          <p:cNvSpPr/>
          <p:nvPr/>
        </p:nvSpPr>
        <p:spPr>
          <a:xfrm>
            <a:off x="7414786" y="3429000"/>
            <a:ext cx="4581247" cy="278167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1F4801FD-8647-F544-1A12-F444F5628C92}"/>
              </a:ext>
            </a:extLst>
          </p:cNvPr>
          <p:cNvCxnSpPr/>
          <p:nvPr/>
        </p:nvCxnSpPr>
        <p:spPr>
          <a:xfrm>
            <a:off x="6409853" y="3594226"/>
            <a:ext cx="932507"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98CFC82-0E1E-87A9-6DCE-2CBA83E5A501}"/>
              </a:ext>
            </a:extLst>
          </p:cNvPr>
          <p:cNvCxnSpPr/>
          <p:nvPr/>
        </p:nvCxnSpPr>
        <p:spPr>
          <a:xfrm>
            <a:off x="6182008" y="5113699"/>
            <a:ext cx="932507"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948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D97C17-E7EE-47F6-E856-967530A2A671}"/>
              </a:ext>
            </a:extLst>
          </p:cNvPr>
          <p:cNvSpPr>
            <a:spLocks noGrp="1"/>
          </p:cNvSpPr>
          <p:nvPr>
            <p:ph type="title"/>
          </p:nvPr>
        </p:nvSpPr>
        <p:spPr/>
        <p:txBody>
          <a:bodyPr>
            <a:normAutofit fontScale="90000"/>
          </a:bodyPr>
          <a:lstStyle/>
          <a:p>
            <a:r>
              <a:rPr lang="en-US" dirty="0"/>
              <a:t>I-9 Audit Survival Kit – What to look for – </a:t>
            </a:r>
            <a:br>
              <a:rPr lang="en-US" dirty="0"/>
            </a:br>
            <a:r>
              <a:rPr lang="en-US" dirty="0"/>
              <a:t>section 1</a:t>
            </a:r>
          </a:p>
        </p:txBody>
      </p:sp>
      <p:sp>
        <p:nvSpPr>
          <p:cNvPr id="6" name="Content Placeholder 4">
            <a:extLst>
              <a:ext uri="{FF2B5EF4-FFF2-40B4-BE49-F238E27FC236}">
                <a16:creationId xmlns:a16="http://schemas.microsoft.com/office/drawing/2014/main" id="{B1C6E596-D6B9-810C-95D4-6B5A752A4061}"/>
              </a:ext>
            </a:extLst>
          </p:cNvPr>
          <p:cNvSpPr>
            <a:spLocks noGrp="1"/>
          </p:cNvSpPr>
          <p:nvPr>
            <p:ph idx="1"/>
          </p:nvPr>
        </p:nvSpPr>
        <p:spPr>
          <a:xfrm>
            <a:off x="195967" y="3075918"/>
            <a:ext cx="7524586" cy="3200401"/>
          </a:xfrm>
        </p:spPr>
        <p:txBody>
          <a:bodyPr>
            <a:normAutofit/>
          </a:bodyPr>
          <a:lstStyle/>
          <a:p>
            <a:pPr lvl="1">
              <a:lnSpc>
                <a:spcPct val="100000"/>
              </a:lnSpc>
              <a:buClr>
                <a:srgbClr val="C00000"/>
              </a:buClr>
              <a:buSzPct val="90000"/>
              <a:buFont typeface="Wingdings" panose="05000000000000000000" pitchFamily="2" charset="2"/>
              <a:buChar char="ü"/>
            </a:pPr>
            <a:r>
              <a:rPr lang="en-US" altLang="en-US" sz="2400" dirty="0">
                <a:cs typeface="Arial" panose="020B0604020202020204" pitchFamily="34" charset="0"/>
              </a:rPr>
              <a:t>No employee signature or attestation date.</a:t>
            </a:r>
          </a:p>
          <a:p>
            <a:pPr lvl="1">
              <a:lnSpc>
                <a:spcPct val="100000"/>
              </a:lnSpc>
              <a:buClr>
                <a:srgbClr val="C00000"/>
              </a:buClr>
              <a:buSzPct val="90000"/>
              <a:buFont typeface="Wingdings" panose="05000000000000000000" pitchFamily="2" charset="2"/>
              <a:buChar char="ü"/>
            </a:pPr>
            <a:r>
              <a:rPr lang="en-US" altLang="en-US" sz="2400" dirty="0">
                <a:cs typeface="Arial" panose="020B0604020202020204" pitchFamily="34" charset="0"/>
              </a:rPr>
              <a:t>Not completing Section 1 by the time the employee began work for pay.</a:t>
            </a:r>
          </a:p>
          <a:p>
            <a:pPr lvl="1">
              <a:lnSpc>
                <a:spcPct val="100000"/>
              </a:lnSpc>
              <a:buClr>
                <a:srgbClr val="C00000"/>
              </a:buClr>
              <a:buSzPct val="90000"/>
              <a:buFont typeface="Wingdings" panose="05000000000000000000" pitchFamily="2" charset="2"/>
              <a:buChar char="ü"/>
            </a:pPr>
            <a:r>
              <a:rPr lang="en-US" altLang="en-US" sz="2400" dirty="0"/>
              <a:t>Preparer and/or Translator Certification not marked</a:t>
            </a:r>
          </a:p>
          <a:p>
            <a:pPr marL="617220" lvl="2" indent="-342900">
              <a:lnSpc>
                <a:spcPct val="100000"/>
              </a:lnSpc>
              <a:buClr>
                <a:srgbClr val="C00000"/>
              </a:buClr>
              <a:buSzPct val="90000"/>
              <a:buFont typeface="Arial" panose="020B0604020202020204" pitchFamily="34" charset="0"/>
              <a:buChar char="•"/>
            </a:pPr>
            <a:r>
              <a:rPr lang="en-US" altLang="en-US" sz="2000" b="0" dirty="0">
                <a:cs typeface="Arial" panose="020B0604020202020204" pitchFamily="34" charset="0"/>
              </a:rPr>
              <a:t>If Preparer or Translator is used:  must fill in last section</a:t>
            </a:r>
          </a:p>
          <a:p>
            <a:pPr marL="617220" lvl="2" indent="-342900">
              <a:lnSpc>
                <a:spcPct val="100000"/>
              </a:lnSpc>
              <a:buClr>
                <a:srgbClr val="C00000"/>
              </a:buClr>
              <a:buSzPct val="90000"/>
              <a:buFont typeface="Arial" panose="020B0604020202020204" pitchFamily="34" charset="0"/>
              <a:buChar char="•"/>
            </a:pPr>
            <a:r>
              <a:rPr lang="en-US" altLang="en-US" sz="2000" b="0" dirty="0"/>
              <a:t>Otherwise – leave blank</a:t>
            </a:r>
          </a:p>
          <a:p>
            <a:pPr marL="617220" lvl="2" indent="-342900">
              <a:lnSpc>
                <a:spcPct val="100000"/>
              </a:lnSpc>
              <a:buClr>
                <a:srgbClr val="C00000"/>
              </a:buClr>
              <a:buSzPct val="90000"/>
              <a:buFont typeface="Arial" panose="020B0604020202020204" pitchFamily="34" charset="0"/>
              <a:buChar char="•"/>
            </a:pPr>
            <a:endParaRPr lang="en-US" altLang="en-US" sz="2000" b="0" dirty="0">
              <a:cs typeface="Arial" panose="020B0604020202020204" pitchFamily="34" charset="0"/>
            </a:endParaRPr>
          </a:p>
        </p:txBody>
      </p:sp>
      <p:pic>
        <p:nvPicPr>
          <p:cNvPr id="3" name="Picture 2">
            <a:extLst>
              <a:ext uri="{FF2B5EF4-FFF2-40B4-BE49-F238E27FC236}">
                <a16:creationId xmlns:a16="http://schemas.microsoft.com/office/drawing/2014/main" id="{F3EE8869-0283-65AA-D7C2-9807B12BEBA5}"/>
              </a:ext>
            </a:extLst>
          </p:cNvPr>
          <p:cNvPicPr>
            <a:picLocks noChangeAspect="1"/>
          </p:cNvPicPr>
          <p:nvPr/>
        </p:nvPicPr>
        <p:blipFill>
          <a:blip r:embed="rId2"/>
          <a:stretch>
            <a:fillRect/>
          </a:stretch>
        </p:blipFill>
        <p:spPr>
          <a:xfrm>
            <a:off x="7720553" y="3148347"/>
            <a:ext cx="4120937" cy="3200400"/>
          </a:xfrm>
          <a:prstGeom prst="rect">
            <a:avLst/>
          </a:prstGeom>
        </p:spPr>
      </p:pic>
      <p:sp>
        <p:nvSpPr>
          <p:cNvPr id="5" name="Oval 4">
            <a:extLst>
              <a:ext uri="{FF2B5EF4-FFF2-40B4-BE49-F238E27FC236}">
                <a16:creationId xmlns:a16="http://schemas.microsoft.com/office/drawing/2014/main" id="{F7B74400-FC2F-A8EA-2998-EDEC00B60F94}"/>
              </a:ext>
            </a:extLst>
          </p:cNvPr>
          <p:cNvSpPr/>
          <p:nvPr/>
        </p:nvSpPr>
        <p:spPr>
          <a:xfrm>
            <a:off x="7642151" y="3508217"/>
            <a:ext cx="3901016" cy="95539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9B77229B-0AB6-A7CC-7DFA-56F9720137F1}"/>
              </a:ext>
            </a:extLst>
          </p:cNvPr>
          <p:cNvCxnSpPr/>
          <p:nvPr/>
        </p:nvCxnSpPr>
        <p:spPr>
          <a:xfrm>
            <a:off x="6788046" y="3313569"/>
            <a:ext cx="932507"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6AA8709-864E-4AD1-699F-2C9D2B8FB18B}"/>
              </a:ext>
            </a:extLst>
          </p:cNvPr>
          <p:cNvCxnSpPr>
            <a:cxnSpLocks/>
          </p:cNvCxnSpPr>
          <p:nvPr/>
        </p:nvCxnSpPr>
        <p:spPr>
          <a:xfrm flipV="1">
            <a:off x="6862527" y="4146487"/>
            <a:ext cx="779624" cy="52510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0815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1000"/>
                                        <p:tgtEl>
                                          <p:spTgt spid="6">
                                            <p:txEl>
                                              <p:pRg st="2" end="2"/>
                                            </p:txEl>
                                          </p:spTgt>
                                        </p:tgtEl>
                                      </p:cBhvr>
                                    </p:animEffect>
                                    <p:anim calcmode="lin" valueType="num">
                                      <p:cBhvr>
                                        <p:cTn id="2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1000"/>
                                        <p:tgtEl>
                                          <p:spTgt spid="6">
                                            <p:txEl>
                                              <p:pRg st="3" end="3"/>
                                            </p:txEl>
                                          </p:spTgt>
                                        </p:tgtEl>
                                      </p:cBhvr>
                                    </p:animEffect>
                                    <p:anim calcmode="lin" valueType="num">
                                      <p:cBhvr>
                                        <p:cTn id="3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fade">
                                      <p:cBhvr>
                                        <p:cTn id="34" dur="1000"/>
                                        <p:tgtEl>
                                          <p:spTgt spid="6">
                                            <p:txEl>
                                              <p:pRg st="4" end="4"/>
                                            </p:txEl>
                                          </p:spTgt>
                                        </p:tgtEl>
                                      </p:cBhvr>
                                    </p:animEffect>
                                    <p:anim calcmode="lin" valueType="num">
                                      <p:cBhvr>
                                        <p:cTn id="3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D97C17-E7EE-47F6-E856-967530A2A671}"/>
              </a:ext>
            </a:extLst>
          </p:cNvPr>
          <p:cNvSpPr>
            <a:spLocks noGrp="1"/>
          </p:cNvSpPr>
          <p:nvPr>
            <p:ph type="title"/>
          </p:nvPr>
        </p:nvSpPr>
        <p:spPr/>
        <p:txBody>
          <a:bodyPr>
            <a:normAutofit fontScale="90000"/>
          </a:bodyPr>
          <a:lstStyle/>
          <a:p>
            <a:r>
              <a:rPr lang="en-US" dirty="0"/>
              <a:t>I-9 Audit Survival Kit – What to look for – </a:t>
            </a:r>
            <a:br>
              <a:rPr lang="en-US" dirty="0"/>
            </a:br>
            <a:r>
              <a:rPr lang="en-US" dirty="0"/>
              <a:t>section 1</a:t>
            </a:r>
          </a:p>
        </p:txBody>
      </p:sp>
      <p:pic>
        <p:nvPicPr>
          <p:cNvPr id="3" name="Picture 2">
            <a:extLst>
              <a:ext uri="{FF2B5EF4-FFF2-40B4-BE49-F238E27FC236}">
                <a16:creationId xmlns:a16="http://schemas.microsoft.com/office/drawing/2014/main" id="{F3EE8869-0283-65AA-D7C2-9807B12BEBA5}"/>
              </a:ext>
            </a:extLst>
          </p:cNvPr>
          <p:cNvPicPr>
            <a:picLocks noChangeAspect="1"/>
          </p:cNvPicPr>
          <p:nvPr/>
        </p:nvPicPr>
        <p:blipFill>
          <a:blip r:embed="rId2"/>
          <a:stretch>
            <a:fillRect/>
          </a:stretch>
        </p:blipFill>
        <p:spPr>
          <a:xfrm>
            <a:off x="7630461" y="2595537"/>
            <a:ext cx="4120937" cy="3200400"/>
          </a:xfrm>
          <a:prstGeom prst="rect">
            <a:avLst/>
          </a:prstGeom>
        </p:spPr>
      </p:pic>
      <p:cxnSp>
        <p:nvCxnSpPr>
          <p:cNvPr id="8" name="Straight Arrow Connector 7">
            <a:extLst>
              <a:ext uri="{FF2B5EF4-FFF2-40B4-BE49-F238E27FC236}">
                <a16:creationId xmlns:a16="http://schemas.microsoft.com/office/drawing/2014/main" id="{9B77229B-0AB6-A7CC-7DFA-56F9720137F1}"/>
              </a:ext>
            </a:extLst>
          </p:cNvPr>
          <p:cNvCxnSpPr>
            <a:cxnSpLocks/>
          </p:cNvCxnSpPr>
          <p:nvPr/>
        </p:nvCxnSpPr>
        <p:spPr>
          <a:xfrm>
            <a:off x="6293652" y="4336608"/>
            <a:ext cx="1103029"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00FD73B-869C-E9A1-1B9A-1D192EBBCE4D}"/>
              </a:ext>
            </a:extLst>
          </p:cNvPr>
          <p:cNvSpPr/>
          <p:nvPr/>
        </p:nvSpPr>
        <p:spPr>
          <a:xfrm>
            <a:off x="7630461" y="3783798"/>
            <a:ext cx="4030845" cy="201213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711469C-CD8E-2A5C-3904-2D929CB45E67}"/>
              </a:ext>
            </a:extLst>
          </p:cNvPr>
          <p:cNvSpPr txBox="1"/>
          <p:nvPr/>
        </p:nvSpPr>
        <p:spPr>
          <a:xfrm>
            <a:off x="296189" y="3088773"/>
            <a:ext cx="6097508" cy="2831544"/>
          </a:xfrm>
          <a:prstGeom prst="rect">
            <a:avLst/>
          </a:prstGeom>
          <a:noFill/>
        </p:spPr>
        <p:txBody>
          <a:bodyPr wrap="square">
            <a:spAutoFit/>
          </a:bodyPr>
          <a:lstStyle/>
          <a:p>
            <a:pPr marL="274320" indent="-274320">
              <a:spcBef>
                <a:spcPts val="600"/>
              </a:spcBef>
              <a:spcAft>
                <a:spcPts val="600"/>
              </a:spcAft>
              <a:buClr>
                <a:srgbClr val="C00000"/>
              </a:buClr>
              <a:buSzPct val="85000"/>
              <a:buFont typeface="Wingdings" panose="05000000000000000000" pitchFamily="2" charset="2"/>
              <a:buChar char="ü"/>
            </a:pPr>
            <a:r>
              <a:rPr lang="en-US" altLang="en-US" sz="2800" dirty="0">
                <a:latin typeface="Arial" panose="020B0604020202020204" pitchFamily="34" charset="0"/>
                <a:cs typeface="Arial" panose="020B0604020202020204" pitchFamily="34" charset="0"/>
              </a:rPr>
              <a:t>No preparer and/or translator name, address or signature (if applicable).</a:t>
            </a:r>
          </a:p>
          <a:p>
            <a:pPr marL="274320" lvl="1" indent="-274320">
              <a:spcBef>
                <a:spcPts val="600"/>
              </a:spcBef>
              <a:spcAft>
                <a:spcPts val="600"/>
              </a:spcAft>
              <a:buClr>
                <a:srgbClr val="C00000"/>
              </a:buClr>
              <a:buSzPct val="85000"/>
              <a:buFont typeface="Wingdings" panose="05000000000000000000" pitchFamily="2" charset="2"/>
              <a:buChar char="ü"/>
            </a:pPr>
            <a:r>
              <a:rPr lang="en-US" altLang="en-US" sz="2800" dirty="0">
                <a:latin typeface="Arial" panose="020B0604020202020204" pitchFamily="34" charset="0"/>
                <a:cs typeface="Arial" panose="020B0604020202020204" pitchFamily="34" charset="0"/>
              </a:rPr>
              <a:t>No date in the preparer and/or translator certification box (if applicable). </a:t>
            </a:r>
          </a:p>
        </p:txBody>
      </p:sp>
    </p:spTree>
    <p:extLst>
      <p:ext uri="{BB962C8B-B14F-4D97-AF65-F5344CB8AC3E}">
        <p14:creationId xmlns:p14="http://schemas.microsoft.com/office/powerpoint/2010/main" val="37422192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C2E211-B6EF-4DBB-19A9-A0C9E2E501E0}"/>
              </a:ext>
            </a:extLst>
          </p:cNvPr>
          <p:cNvSpPr txBox="1"/>
          <p:nvPr/>
        </p:nvSpPr>
        <p:spPr>
          <a:xfrm>
            <a:off x="4725909" y="2839870"/>
            <a:ext cx="7155597" cy="3170099"/>
          </a:xfrm>
          <a:prstGeom prst="rect">
            <a:avLst/>
          </a:prstGeom>
          <a:noFill/>
        </p:spPr>
        <p:txBody>
          <a:bodyPr wrap="square">
            <a:spAutoFit/>
          </a:bodyPr>
          <a:lstStyle/>
          <a:p>
            <a:pPr marL="342900" indent="-342900">
              <a:buClr>
                <a:srgbClr val="C00000"/>
              </a:buClr>
              <a:buSzPct val="85000"/>
              <a:buFont typeface="Wingdings" panose="05000000000000000000" pitchFamily="2" charset="2"/>
              <a:buChar char="ü"/>
            </a:pPr>
            <a:r>
              <a:rPr lang="en-US" altLang="en-US" sz="2000" dirty="0">
                <a:latin typeface="Arial" panose="020B0604020202020204" pitchFamily="34" charset="0"/>
                <a:cs typeface="Arial" panose="020B0604020202020204" pitchFamily="34" charset="0"/>
              </a:rPr>
              <a:t>No Employee Information from Section 1</a:t>
            </a:r>
          </a:p>
          <a:p>
            <a:pPr marL="800100" lvl="1" indent="-342900">
              <a:buClr>
                <a:srgbClr val="C00000"/>
              </a:buClr>
              <a:buSzPct val="85000"/>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Must match section 1 information </a:t>
            </a:r>
            <a:r>
              <a:rPr lang="en-US" altLang="en-US" sz="2000" b="1" i="1" u="sng" dirty="0">
                <a:solidFill>
                  <a:srgbClr val="C00000"/>
                </a:solidFill>
                <a:latin typeface="Arial" panose="020B0604020202020204" pitchFamily="34" charset="0"/>
                <a:cs typeface="Arial" panose="020B0604020202020204" pitchFamily="34" charset="0"/>
              </a:rPr>
              <a:t>EXACTLY</a:t>
            </a:r>
          </a:p>
          <a:p>
            <a:pPr marL="800100" lvl="1" indent="-342900">
              <a:buClr>
                <a:srgbClr val="C00000"/>
              </a:buClr>
              <a:buSzPct val="85000"/>
              <a:buFont typeface="Wingdings" panose="05000000000000000000" pitchFamily="2" charset="2"/>
              <a:buChar char="§"/>
            </a:pPr>
            <a:endParaRPr lang="en-US" altLang="en-US" sz="2000" b="1" i="1" u="sng" dirty="0">
              <a:solidFill>
                <a:srgbClr val="C00000"/>
              </a:solidFill>
              <a:latin typeface="Arial" panose="020B0604020202020204" pitchFamily="34" charset="0"/>
              <a:cs typeface="Arial" panose="020B0604020202020204" pitchFamily="34" charset="0"/>
            </a:endParaRPr>
          </a:p>
          <a:p>
            <a:pPr lvl="1">
              <a:buClr>
                <a:srgbClr val="C00000"/>
              </a:buClr>
              <a:buSzPct val="85000"/>
            </a:pPr>
            <a:endParaRPr lang="en-US" altLang="en-US" sz="2000" b="1" i="1" u="sng" dirty="0">
              <a:solidFill>
                <a:srgbClr val="C00000"/>
              </a:solidFill>
              <a:latin typeface="Arial" panose="020B0604020202020204" pitchFamily="34" charset="0"/>
              <a:cs typeface="Arial" panose="020B0604020202020204" pitchFamily="34" charset="0"/>
            </a:endParaRPr>
          </a:p>
          <a:p>
            <a:pPr marL="342900" indent="-342900">
              <a:buClr>
                <a:srgbClr val="C00000"/>
              </a:buClr>
              <a:buSzPct val="85000"/>
              <a:buFont typeface="Wingdings" panose="05000000000000000000" pitchFamily="2" charset="2"/>
              <a:buChar char="ü"/>
            </a:pPr>
            <a:r>
              <a:rPr lang="en-US" altLang="en-US" sz="2000" dirty="0">
                <a:latin typeface="Arial" panose="020B0604020202020204" pitchFamily="34" charset="0"/>
                <a:cs typeface="Arial" panose="020B0604020202020204" pitchFamily="34" charset="0"/>
              </a:rPr>
              <a:t>No acceptable List A document or acceptable List B and List C documents recorded on the form.</a:t>
            </a:r>
          </a:p>
          <a:p>
            <a:pPr>
              <a:buClr>
                <a:srgbClr val="C00000"/>
              </a:buClr>
              <a:buSzPct val="85000"/>
            </a:pPr>
            <a:endParaRPr lang="en-US" altLang="en-US" sz="2000" dirty="0">
              <a:latin typeface="Arial" panose="020B0604020202020204" pitchFamily="34" charset="0"/>
              <a:cs typeface="Arial" panose="020B0604020202020204" pitchFamily="34" charset="0"/>
            </a:endParaRPr>
          </a:p>
          <a:p>
            <a:pPr marL="342900" indent="-342900">
              <a:buClr>
                <a:srgbClr val="C00000"/>
              </a:buClr>
              <a:buSzPct val="85000"/>
              <a:buFont typeface="Wingdings" panose="05000000000000000000" pitchFamily="2" charset="2"/>
              <a:buChar char="ü"/>
            </a:pPr>
            <a:r>
              <a:rPr lang="en-US" altLang="en-US" sz="2000" dirty="0">
                <a:latin typeface="Arial" panose="020B0604020202020204" pitchFamily="34" charset="0"/>
                <a:cs typeface="Arial" panose="020B0604020202020204" pitchFamily="34" charset="0"/>
              </a:rPr>
              <a:t>No document title, issuing authority, number(s) or expiration date for the documentation presented.</a:t>
            </a:r>
          </a:p>
          <a:p>
            <a:pPr>
              <a:buClr>
                <a:srgbClr val="C00000"/>
              </a:buClr>
              <a:buSzPct val="85000"/>
            </a:pPr>
            <a:endParaRPr lang="en-US" altLang="en-US" sz="2000" dirty="0">
              <a:cs typeface="Arial" panose="020B0604020202020204" pitchFamily="34" charset="0"/>
            </a:endParaRPr>
          </a:p>
        </p:txBody>
      </p:sp>
      <p:pic>
        <p:nvPicPr>
          <p:cNvPr id="7" name="Picture 6">
            <a:extLst>
              <a:ext uri="{FF2B5EF4-FFF2-40B4-BE49-F238E27FC236}">
                <a16:creationId xmlns:a16="http://schemas.microsoft.com/office/drawing/2014/main" id="{812A2CF4-D778-8C69-D25F-6D9077FAB2B1}"/>
              </a:ext>
            </a:extLst>
          </p:cNvPr>
          <p:cNvPicPr>
            <a:picLocks noChangeAspect="1"/>
          </p:cNvPicPr>
          <p:nvPr/>
        </p:nvPicPr>
        <p:blipFill>
          <a:blip r:embed="rId2"/>
          <a:stretch>
            <a:fillRect/>
          </a:stretch>
        </p:blipFill>
        <p:spPr>
          <a:xfrm>
            <a:off x="135802" y="2405304"/>
            <a:ext cx="4151886" cy="3249302"/>
          </a:xfrm>
          <a:prstGeom prst="rect">
            <a:avLst/>
          </a:prstGeom>
        </p:spPr>
      </p:pic>
      <p:sp>
        <p:nvSpPr>
          <p:cNvPr id="8" name="Title 3">
            <a:extLst>
              <a:ext uri="{FF2B5EF4-FFF2-40B4-BE49-F238E27FC236}">
                <a16:creationId xmlns:a16="http://schemas.microsoft.com/office/drawing/2014/main" id="{845810FA-A3BE-6437-CC21-35E4E7532391}"/>
              </a:ext>
            </a:extLst>
          </p:cNvPr>
          <p:cNvSpPr>
            <a:spLocks noGrp="1"/>
          </p:cNvSpPr>
          <p:nvPr>
            <p:ph type="title"/>
          </p:nvPr>
        </p:nvSpPr>
        <p:spPr>
          <a:xfrm>
            <a:off x="960120" y="317814"/>
            <a:ext cx="10268712" cy="1700784"/>
          </a:xfrm>
        </p:spPr>
        <p:txBody>
          <a:bodyPr>
            <a:normAutofit fontScale="90000"/>
          </a:bodyPr>
          <a:lstStyle/>
          <a:p>
            <a:r>
              <a:rPr lang="en-US" dirty="0"/>
              <a:t>I-9 Audit Survival Kit – What to look for – </a:t>
            </a:r>
            <a:br>
              <a:rPr lang="en-US" dirty="0"/>
            </a:br>
            <a:r>
              <a:rPr lang="en-US" dirty="0"/>
              <a:t>section 2</a:t>
            </a:r>
          </a:p>
        </p:txBody>
      </p:sp>
      <p:cxnSp>
        <p:nvCxnSpPr>
          <p:cNvPr id="9" name="Straight Arrow Connector 8">
            <a:extLst>
              <a:ext uri="{FF2B5EF4-FFF2-40B4-BE49-F238E27FC236}">
                <a16:creationId xmlns:a16="http://schemas.microsoft.com/office/drawing/2014/main" id="{2F50696F-2347-F847-6BE5-25865CAB71B9}"/>
              </a:ext>
            </a:extLst>
          </p:cNvPr>
          <p:cNvCxnSpPr>
            <a:cxnSpLocks/>
          </p:cNvCxnSpPr>
          <p:nvPr/>
        </p:nvCxnSpPr>
        <p:spPr>
          <a:xfrm flipH="1">
            <a:off x="4287688" y="3304513"/>
            <a:ext cx="574023"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07ACB98-39B7-74D3-FE19-A6F420974C27}"/>
              </a:ext>
            </a:extLst>
          </p:cNvPr>
          <p:cNvCxnSpPr>
            <a:cxnSpLocks/>
          </p:cNvCxnSpPr>
          <p:nvPr/>
        </p:nvCxnSpPr>
        <p:spPr>
          <a:xfrm flipH="1">
            <a:off x="4287688" y="4769665"/>
            <a:ext cx="574023"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777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8" dur="500"/>
                                        <p:tgtEl>
                                          <p:spTgt spid="5">
                                            <p:txEl>
                                              <p:pRg st="4" end="4"/>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randombar(horizontal)">
                                      <p:cBhvr>
                                        <p:cTn id="21" dur="500"/>
                                        <p:tgtEl>
                                          <p:spTgt spid="5">
                                            <p:txEl>
                                              <p:pRg st="6" end="6"/>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C2E211-B6EF-4DBB-19A9-A0C9E2E501E0}"/>
              </a:ext>
            </a:extLst>
          </p:cNvPr>
          <p:cNvSpPr txBox="1"/>
          <p:nvPr/>
        </p:nvSpPr>
        <p:spPr>
          <a:xfrm>
            <a:off x="4778377" y="3164837"/>
            <a:ext cx="7258639" cy="2554545"/>
          </a:xfrm>
          <a:prstGeom prst="rect">
            <a:avLst/>
          </a:prstGeom>
          <a:noFill/>
        </p:spPr>
        <p:txBody>
          <a:bodyPr wrap="square">
            <a:spAutoFit/>
          </a:bodyPr>
          <a:lstStyle/>
          <a:p>
            <a:pPr marL="342900" indent="-342900">
              <a:buClr>
                <a:srgbClr val="C00000"/>
              </a:buClr>
              <a:buSzPct val="85000"/>
              <a:buFont typeface="Wingdings" panose="05000000000000000000" pitchFamily="2" charset="2"/>
              <a:buChar char="ü"/>
            </a:pPr>
            <a:r>
              <a:rPr lang="en-US" altLang="en-US" sz="2000" dirty="0">
                <a:latin typeface="Arial" panose="020B0604020202020204" pitchFamily="34" charset="0"/>
                <a:cs typeface="Arial" panose="020B0604020202020204" pitchFamily="34" charset="0"/>
              </a:rPr>
              <a:t>No date for when employment began.</a:t>
            </a:r>
          </a:p>
          <a:p>
            <a:pPr>
              <a:buClr>
                <a:srgbClr val="C00000"/>
              </a:buClr>
              <a:buSzPct val="85000"/>
            </a:pPr>
            <a:endParaRPr lang="en-US" altLang="en-US" sz="2000" dirty="0">
              <a:latin typeface="Arial" panose="020B0604020202020204" pitchFamily="34" charset="0"/>
              <a:cs typeface="Arial" panose="020B0604020202020204" pitchFamily="34" charset="0"/>
            </a:endParaRPr>
          </a:p>
          <a:p>
            <a:pPr marL="342900" indent="-342900">
              <a:buClr>
                <a:srgbClr val="C00000"/>
              </a:buClr>
              <a:buSzPct val="85000"/>
              <a:buFont typeface="Wingdings" panose="05000000000000000000" pitchFamily="2" charset="2"/>
              <a:buChar char="ü"/>
            </a:pPr>
            <a:r>
              <a:rPr lang="en-US" altLang="en-US" sz="2000" dirty="0">
                <a:latin typeface="Arial" panose="020B0604020202020204" pitchFamily="34" charset="0"/>
                <a:cs typeface="Arial" panose="020B0604020202020204" pitchFamily="34" charset="0"/>
              </a:rPr>
              <a:t>No employer signature, printed name or attestation date.</a:t>
            </a:r>
          </a:p>
          <a:p>
            <a:pPr marL="342900" indent="-342900">
              <a:buClr>
                <a:srgbClr val="C00000"/>
              </a:buClr>
              <a:buSzPct val="85000"/>
              <a:buFont typeface="Wingdings" panose="05000000000000000000" pitchFamily="2" charset="2"/>
              <a:buChar char="ü"/>
            </a:pPr>
            <a:r>
              <a:rPr lang="en-US" altLang="en-US" sz="2000" dirty="0">
                <a:latin typeface="Arial" panose="020B0604020202020204" pitchFamily="34" charset="0"/>
                <a:cs typeface="Arial" panose="020B0604020202020204" pitchFamily="34" charset="0"/>
              </a:rPr>
              <a:t>No business title, name or address.</a:t>
            </a:r>
          </a:p>
          <a:p>
            <a:pPr marL="342900" indent="-342900">
              <a:buClr>
                <a:srgbClr val="C00000"/>
              </a:buClr>
              <a:buSzPct val="85000"/>
              <a:buFont typeface="Wingdings" panose="05000000000000000000" pitchFamily="2" charset="2"/>
              <a:buChar char="ü"/>
            </a:pPr>
            <a:r>
              <a:rPr lang="en-US" altLang="en-US" sz="2000" dirty="0">
                <a:latin typeface="Arial" panose="020B0604020202020204" pitchFamily="34" charset="0"/>
                <a:cs typeface="Arial" panose="020B0604020202020204" pitchFamily="34" charset="0"/>
              </a:rPr>
              <a:t>Not completing Section 2 by the third business day after the date the employee started work for pay, or, if the employee is hired for three business days or less, at the time the employee started work for pay.</a:t>
            </a:r>
          </a:p>
        </p:txBody>
      </p:sp>
      <p:pic>
        <p:nvPicPr>
          <p:cNvPr id="8" name="Picture 7">
            <a:extLst>
              <a:ext uri="{FF2B5EF4-FFF2-40B4-BE49-F238E27FC236}">
                <a16:creationId xmlns:a16="http://schemas.microsoft.com/office/drawing/2014/main" id="{48B39D8D-9A62-9965-B1EF-01ABAF94B8E7}"/>
              </a:ext>
            </a:extLst>
          </p:cNvPr>
          <p:cNvPicPr>
            <a:picLocks noChangeAspect="1"/>
          </p:cNvPicPr>
          <p:nvPr/>
        </p:nvPicPr>
        <p:blipFill>
          <a:blip r:embed="rId2"/>
          <a:stretch>
            <a:fillRect/>
          </a:stretch>
        </p:blipFill>
        <p:spPr>
          <a:xfrm>
            <a:off x="145625" y="2398578"/>
            <a:ext cx="3793797" cy="3320804"/>
          </a:xfrm>
          <a:prstGeom prst="rect">
            <a:avLst/>
          </a:prstGeom>
        </p:spPr>
      </p:pic>
      <p:cxnSp>
        <p:nvCxnSpPr>
          <p:cNvPr id="9" name="Straight Arrow Connector 8">
            <a:extLst>
              <a:ext uri="{FF2B5EF4-FFF2-40B4-BE49-F238E27FC236}">
                <a16:creationId xmlns:a16="http://schemas.microsoft.com/office/drawing/2014/main" id="{ADCDBE76-8880-1614-8486-745F62B41F2F}"/>
              </a:ext>
            </a:extLst>
          </p:cNvPr>
          <p:cNvCxnSpPr>
            <a:cxnSpLocks/>
          </p:cNvCxnSpPr>
          <p:nvPr/>
        </p:nvCxnSpPr>
        <p:spPr>
          <a:xfrm flipH="1">
            <a:off x="4204353" y="3405852"/>
            <a:ext cx="574023"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3FA6136-BEEB-BA39-874A-F467342319F3}"/>
              </a:ext>
            </a:extLst>
          </p:cNvPr>
          <p:cNvCxnSpPr>
            <a:cxnSpLocks/>
          </p:cNvCxnSpPr>
          <p:nvPr/>
        </p:nvCxnSpPr>
        <p:spPr>
          <a:xfrm flipH="1">
            <a:off x="4204352" y="4277046"/>
            <a:ext cx="574023"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itle 3">
            <a:extLst>
              <a:ext uri="{FF2B5EF4-FFF2-40B4-BE49-F238E27FC236}">
                <a16:creationId xmlns:a16="http://schemas.microsoft.com/office/drawing/2014/main" id="{384EEE67-3EC9-DBE6-651F-F9848912AC57}"/>
              </a:ext>
            </a:extLst>
          </p:cNvPr>
          <p:cNvSpPr>
            <a:spLocks noGrp="1"/>
          </p:cNvSpPr>
          <p:nvPr>
            <p:ph type="title"/>
          </p:nvPr>
        </p:nvSpPr>
        <p:spPr>
          <a:xfrm>
            <a:off x="960120" y="317814"/>
            <a:ext cx="10268712" cy="1700784"/>
          </a:xfrm>
        </p:spPr>
        <p:txBody>
          <a:bodyPr>
            <a:normAutofit fontScale="90000"/>
          </a:bodyPr>
          <a:lstStyle/>
          <a:p>
            <a:r>
              <a:rPr lang="en-US" dirty="0"/>
              <a:t>I-9 Audit Survival Kit – What to look for – </a:t>
            </a:r>
            <a:br>
              <a:rPr lang="en-US" dirty="0"/>
            </a:br>
            <a:r>
              <a:rPr lang="en-US" dirty="0"/>
              <a:t>section 2</a:t>
            </a:r>
          </a:p>
        </p:txBody>
      </p:sp>
    </p:spTree>
    <p:extLst>
      <p:ext uri="{BB962C8B-B14F-4D97-AF65-F5344CB8AC3E}">
        <p14:creationId xmlns:p14="http://schemas.microsoft.com/office/powerpoint/2010/main" val="28156402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1000"/>
                                        <p:tgtEl>
                                          <p:spTgt spid="5">
                                            <p:txEl>
                                              <p:pRg st="4" end="4"/>
                                            </p:txEl>
                                          </p:spTgt>
                                        </p:tgtEl>
                                      </p:cBhvr>
                                    </p:animEffect>
                                    <p:anim calcmode="lin" valueType="num">
                                      <p:cBhvr>
                                        <p:cTn id="3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35BEEF63-E3A5-2C74-77FA-614782D56DBF}"/>
              </a:ext>
            </a:extLst>
          </p:cNvPr>
          <p:cNvSpPr>
            <a:spLocks noGrp="1"/>
          </p:cNvSpPr>
          <p:nvPr>
            <p:ph idx="1"/>
          </p:nvPr>
        </p:nvSpPr>
        <p:spPr>
          <a:xfrm>
            <a:off x="716437" y="2394408"/>
            <a:ext cx="10512395" cy="2314980"/>
          </a:xfrm>
        </p:spPr>
        <p:txBody>
          <a:bodyPr>
            <a:noAutofit/>
          </a:bodyPr>
          <a:lstStyle/>
          <a:p>
            <a:pPr marL="342900" indent="-342900">
              <a:buClr>
                <a:srgbClr val="C00000"/>
              </a:buClr>
              <a:buFont typeface="Wingdings" panose="05000000000000000000" pitchFamily="2" charset="2"/>
              <a:buChar char="ü"/>
            </a:pPr>
            <a:r>
              <a:rPr lang="en-US" altLang="en-US" sz="2400" dirty="0">
                <a:cs typeface="Arial" panose="020B0604020202020204" pitchFamily="34" charset="0"/>
              </a:rPr>
              <a:t>No document title, number or expiration date for the acceptable documentation presented.</a:t>
            </a:r>
          </a:p>
          <a:p>
            <a:pPr marL="342900" indent="-342900">
              <a:lnSpc>
                <a:spcPct val="150000"/>
              </a:lnSpc>
              <a:buClr>
                <a:srgbClr val="C00000"/>
              </a:buClr>
              <a:buFont typeface="Wingdings" panose="05000000000000000000" pitchFamily="2" charset="2"/>
              <a:buChar char="ü"/>
            </a:pPr>
            <a:r>
              <a:rPr lang="en-US" altLang="en-US" sz="2400" dirty="0">
                <a:cs typeface="Arial" panose="020B0604020202020204" pitchFamily="34" charset="0"/>
              </a:rPr>
              <a:t>No date of rehire, if applicable.</a:t>
            </a:r>
          </a:p>
          <a:p>
            <a:pPr marL="342900" indent="-342900">
              <a:lnSpc>
                <a:spcPct val="150000"/>
              </a:lnSpc>
              <a:buClr>
                <a:srgbClr val="C00000"/>
              </a:buClr>
              <a:buFont typeface="Wingdings" panose="05000000000000000000" pitchFamily="2" charset="2"/>
              <a:buChar char="ü"/>
            </a:pPr>
            <a:r>
              <a:rPr lang="en-US" altLang="en-US" sz="2400" dirty="0">
                <a:cs typeface="Arial" panose="020B0604020202020204" pitchFamily="34" charset="0"/>
              </a:rPr>
              <a:t>No new name, if applicable.</a:t>
            </a:r>
          </a:p>
          <a:p>
            <a:pPr marL="342900" indent="-342900">
              <a:lnSpc>
                <a:spcPct val="150000"/>
              </a:lnSpc>
              <a:buClr>
                <a:srgbClr val="C00000"/>
              </a:buClr>
              <a:buFont typeface="Wingdings" panose="05000000000000000000" pitchFamily="2" charset="2"/>
              <a:buChar char="ü"/>
            </a:pPr>
            <a:r>
              <a:rPr lang="en-US" altLang="en-US" sz="2400" dirty="0">
                <a:cs typeface="Arial" panose="020B0604020202020204" pitchFamily="34" charset="0"/>
              </a:rPr>
              <a:t>No employer signature or date.</a:t>
            </a:r>
          </a:p>
          <a:p>
            <a:pPr marL="342900" indent="-342900">
              <a:lnSpc>
                <a:spcPct val="150000"/>
              </a:lnSpc>
              <a:buClr>
                <a:srgbClr val="C00000"/>
              </a:buClr>
              <a:buFont typeface="Wingdings" panose="05000000000000000000" pitchFamily="2" charset="2"/>
              <a:buChar char="ü"/>
            </a:pPr>
            <a:r>
              <a:rPr lang="en-US" altLang="en-US" sz="2400" dirty="0">
                <a:cs typeface="Arial" panose="020B0604020202020204" pitchFamily="34" charset="0"/>
              </a:rPr>
              <a:t>Completing section 3 after the employee’s work authorization expired.</a:t>
            </a:r>
          </a:p>
          <a:p>
            <a:pPr>
              <a:buClr>
                <a:srgbClr val="C00000"/>
              </a:buClr>
              <a:buFont typeface="Wingdings" panose="05000000000000000000" pitchFamily="2" charset="2"/>
              <a:buChar char="ü"/>
            </a:pPr>
            <a:endParaRPr lang="en-US" altLang="en-US" dirty="0">
              <a:cs typeface="Arial" panose="020B0604020202020204" pitchFamily="34" charset="0"/>
            </a:endParaRPr>
          </a:p>
          <a:p>
            <a:endParaRPr lang="en-US" altLang="en-US" dirty="0">
              <a:cs typeface="Arial" panose="020B0604020202020204" pitchFamily="34" charset="0"/>
            </a:endParaRPr>
          </a:p>
        </p:txBody>
      </p:sp>
      <p:sp>
        <p:nvSpPr>
          <p:cNvPr id="5" name="Title 3">
            <a:extLst>
              <a:ext uri="{FF2B5EF4-FFF2-40B4-BE49-F238E27FC236}">
                <a16:creationId xmlns:a16="http://schemas.microsoft.com/office/drawing/2014/main" id="{F9D4240C-D5AA-A414-A269-395AC60268EA}"/>
              </a:ext>
            </a:extLst>
          </p:cNvPr>
          <p:cNvSpPr>
            <a:spLocks noGrp="1"/>
          </p:cNvSpPr>
          <p:nvPr>
            <p:ph type="title"/>
          </p:nvPr>
        </p:nvSpPr>
        <p:spPr>
          <a:xfrm>
            <a:off x="960120" y="317814"/>
            <a:ext cx="10268712" cy="1700784"/>
          </a:xfrm>
        </p:spPr>
        <p:txBody>
          <a:bodyPr>
            <a:normAutofit fontScale="90000"/>
          </a:bodyPr>
          <a:lstStyle/>
          <a:p>
            <a:r>
              <a:rPr lang="en-US" dirty="0"/>
              <a:t>I-9 Audit Survival Kit – What to look for – </a:t>
            </a:r>
            <a:br>
              <a:rPr lang="en-US" dirty="0"/>
            </a:br>
            <a:r>
              <a:rPr lang="en-US" dirty="0"/>
              <a:t>section 3</a:t>
            </a:r>
          </a:p>
        </p:txBody>
      </p:sp>
      <p:pic>
        <p:nvPicPr>
          <p:cNvPr id="8" name="Picture 7">
            <a:extLst>
              <a:ext uri="{FF2B5EF4-FFF2-40B4-BE49-F238E27FC236}">
                <a16:creationId xmlns:a16="http://schemas.microsoft.com/office/drawing/2014/main" id="{646BDDFB-24FD-25BF-A233-BDC12691E7BB}"/>
              </a:ext>
            </a:extLst>
          </p:cNvPr>
          <p:cNvPicPr>
            <a:picLocks noChangeAspect="1"/>
          </p:cNvPicPr>
          <p:nvPr/>
        </p:nvPicPr>
        <p:blipFill>
          <a:blip r:embed="rId2"/>
          <a:stretch>
            <a:fillRect/>
          </a:stretch>
        </p:blipFill>
        <p:spPr>
          <a:xfrm>
            <a:off x="6094476" y="3047732"/>
            <a:ext cx="5819775" cy="2314980"/>
          </a:xfrm>
          <a:prstGeom prst="rect">
            <a:avLst/>
          </a:prstGeom>
        </p:spPr>
      </p:pic>
    </p:spTree>
    <p:extLst>
      <p:ext uri="{BB962C8B-B14F-4D97-AF65-F5344CB8AC3E}">
        <p14:creationId xmlns:p14="http://schemas.microsoft.com/office/powerpoint/2010/main" val="993677347"/>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a:extLst>
              <a:ext uri="{FF2B5EF4-FFF2-40B4-BE49-F238E27FC236}">
                <a16:creationId xmlns:a16="http://schemas.microsoft.com/office/drawing/2014/main" id="{B4CB1ACF-4112-44B0-91F5-7DB0E1201A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2311" y="1120496"/>
            <a:ext cx="3369469" cy="43612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1" name="Picture 6">
            <a:extLst>
              <a:ext uri="{FF2B5EF4-FFF2-40B4-BE49-F238E27FC236}">
                <a16:creationId xmlns:a16="http://schemas.microsoft.com/office/drawing/2014/main" id="{926BE5B5-B927-4A25-A2AA-37AF304D153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3092" y="1105297"/>
            <a:ext cx="3370660" cy="43707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D51761AA-A950-434C-84B1-8C18F07E8150}"/>
              </a:ext>
            </a:extLst>
          </p:cNvPr>
          <p:cNvSpPr>
            <a:spLocks noGrp="1"/>
          </p:cNvSpPr>
          <p:nvPr>
            <p:ph type="title"/>
          </p:nvPr>
        </p:nvSpPr>
        <p:spPr>
          <a:xfrm>
            <a:off x="1659119" y="0"/>
            <a:ext cx="9587058" cy="841772"/>
          </a:xfrm>
        </p:spPr>
        <p:txBody>
          <a:bodyPr>
            <a:normAutofit/>
          </a:bodyPr>
          <a:lstStyle/>
          <a:p>
            <a:pPr eaLnBrk="1" hangingPunct="1">
              <a:defRPr/>
            </a:pPr>
            <a:r>
              <a:rPr lang="en-US" sz="4400" b="1" dirty="0">
                <a:solidFill>
                  <a:schemeClr val="bg1"/>
                </a:solidFill>
                <a:effectLst>
                  <a:outerShdw blurRad="38100" dist="38100" dir="2700000" algn="tl">
                    <a:srgbClr val="000000">
                      <a:alpha val="43137"/>
                    </a:srgbClr>
                  </a:outerShdw>
                </a:effectLst>
                <a:cs typeface="Tahoma" pitchFamily="34" charset="0"/>
              </a:rPr>
              <a:t>Reverification Correct Form</a:t>
            </a:r>
            <a:endParaRPr lang="en-US" sz="4400" dirty="0">
              <a:solidFill>
                <a:schemeClr val="bg1"/>
              </a:solidFill>
              <a:effectLst>
                <a:outerShdw blurRad="38100" dist="38100" dir="2700000" algn="tl">
                  <a:srgbClr val="000000">
                    <a:alpha val="43137"/>
                  </a:srgbClr>
                </a:outerShdw>
              </a:effectLst>
            </a:endParaRPr>
          </a:p>
        </p:txBody>
      </p:sp>
      <p:sp>
        <p:nvSpPr>
          <p:cNvPr id="12294" name="TextBox 1">
            <a:extLst>
              <a:ext uri="{FF2B5EF4-FFF2-40B4-BE49-F238E27FC236}">
                <a16:creationId xmlns:a16="http://schemas.microsoft.com/office/drawing/2014/main" id="{948D3238-7198-4BA0-B538-01044A6576AC}"/>
              </a:ext>
            </a:extLst>
          </p:cNvPr>
          <p:cNvSpPr>
            <a:spLocks noChangeArrowheads="1"/>
          </p:cNvSpPr>
          <p:nvPr/>
        </p:nvSpPr>
        <p:spPr bwMode="auto">
          <a:xfrm>
            <a:off x="3215760" y="2267071"/>
            <a:ext cx="3369469" cy="1384995"/>
          </a:xfrm>
          <a:prstGeom prst="wedgeRectCallout">
            <a:avLst>
              <a:gd name="adj1" fmla="val 37658"/>
              <a:gd name="adj2" fmla="val 190698"/>
            </a:avLst>
          </a:prstGeom>
          <a:solidFill>
            <a:schemeClr val="bg1">
              <a:lumMod val="95000"/>
              <a:alpha val="59000"/>
            </a:schemeClr>
          </a:solidFill>
          <a:ln w="28575">
            <a:solidFill>
              <a:srgbClr val="0033CC"/>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a:solidFill>
                  <a:srgbClr val="0033CC"/>
                </a:solidFill>
                <a:effectLst>
                  <a:outerShdw blurRad="38100" dist="38100" dir="2700000" algn="tl">
                    <a:srgbClr val="000000">
                      <a:alpha val="43137"/>
                    </a:srgbClr>
                  </a:outerShdw>
                </a:effectLst>
                <a:latin typeface="Comic Sans MS" panose="030F0702030302020204" pitchFamily="66" charset="0"/>
              </a:rPr>
              <a:t>Only use the most current form and instructions</a:t>
            </a:r>
          </a:p>
        </p:txBody>
      </p:sp>
      <p:pic>
        <p:nvPicPr>
          <p:cNvPr id="3" name="Picture 2">
            <a:extLst>
              <a:ext uri="{FF2B5EF4-FFF2-40B4-BE49-F238E27FC236}">
                <a16:creationId xmlns:a16="http://schemas.microsoft.com/office/drawing/2014/main" id="{FE2775F0-A230-4E3A-843A-15BD1F08DDB8}"/>
              </a:ext>
            </a:extLst>
          </p:cNvPr>
          <p:cNvPicPr>
            <a:picLocks noChangeAspect="1"/>
          </p:cNvPicPr>
          <p:nvPr/>
        </p:nvPicPr>
        <p:blipFill rotWithShape="1">
          <a:blip r:embed="rId5"/>
          <a:srcRect t="34790" b="3838"/>
          <a:stretch/>
        </p:blipFill>
        <p:spPr>
          <a:xfrm>
            <a:off x="1084488" y="4789406"/>
            <a:ext cx="1944291" cy="366081"/>
          </a:xfrm>
          <a:prstGeom prst="rect">
            <a:avLst/>
          </a:prstGeom>
          <a:ln w="28575" cap="sq">
            <a:solidFill>
              <a:srgbClr val="0033CC"/>
            </a:solidFill>
            <a:miter lim="800000"/>
          </a:ln>
          <a:effectLst>
            <a:outerShdw blurRad="50800" dist="38100" dir="5400000" algn="t" rotWithShape="0">
              <a:prstClr val="black">
                <a:alpha val="40000"/>
              </a:prstClr>
            </a:outerShdw>
          </a:effectLst>
        </p:spPr>
      </p:pic>
      <p:sp>
        <p:nvSpPr>
          <p:cNvPr id="8" name="Footer Placeholder 3">
            <a:extLst>
              <a:ext uri="{FF2B5EF4-FFF2-40B4-BE49-F238E27FC236}">
                <a16:creationId xmlns:a16="http://schemas.microsoft.com/office/drawing/2014/main" id="{56E5D292-FEF8-478F-9890-E0F308CDCBD1}"/>
              </a:ext>
            </a:extLst>
          </p:cNvPr>
          <p:cNvSpPr txBox="1">
            <a:spLocks/>
          </p:cNvSpPr>
          <p:nvPr/>
        </p:nvSpPr>
        <p:spPr>
          <a:xfrm>
            <a:off x="4595813" y="6543675"/>
            <a:ext cx="3000375" cy="304800"/>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bg1"/>
                </a:solidFill>
                <a:latin typeface="Aharoni" panose="02010803020104030203" pitchFamily="2" charset="-79"/>
                <a:ea typeface="+mn-ea"/>
                <a:cs typeface="Aharoni" panose="02010803020104030203" pitchFamily="2"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An HRMorning Workshop</a:t>
            </a:r>
          </a:p>
        </p:txBody>
      </p:sp>
      <p:sp>
        <p:nvSpPr>
          <p:cNvPr id="9" name="Slide Number Placeholder 3">
            <a:extLst>
              <a:ext uri="{FF2B5EF4-FFF2-40B4-BE49-F238E27FC236}">
                <a16:creationId xmlns:a16="http://schemas.microsoft.com/office/drawing/2014/main" id="{5E78A26E-E33E-41D0-A03C-7A33270AC82B}"/>
              </a:ext>
            </a:extLst>
          </p:cNvPr>
          <p:cNvSpPr txBox="1">
            <a:spLocks/>
          </p:cNvSpPr>
          <p:nvPr/>
        </p:nvSpPr>
        <p:spPr bwMode="auto">
          <a:xfrm>
            <a:off x="9977154" y="6513513"/>
            <a:ext cx="512252" cy="365125"/>
          </a:xfrm>
          <a:prstGeom prst="rect">
            <a:avLst/>
          </a:prstGeom>
          <a:noFill/>
          <a:ln>
            <a:round/>
            <a:headEnd/>
            <a:tailEnd/>
          </a:ln>
          <a:extLst>
            <a:ext uri="{909E8E84-426E-40DD-AFC4-6F175D3DCCD1}">
              <a14:hiddenFill xmlns:a14="http://schemas.microsoft.com/office/drawing/2010/main">
                <a:solidFill>
                  <a:srgbClr val="FFFFFF"/>
                </a:solidFill>
              </a14:hiddenFill>
            </a:ext>
          </a:extLst>
        </p:spPr>
        <p:txBody>
          <a:bodyPr vert="horz" lIns="91440" tIns="45720" rIns="91440" bIns="45720" rtlCol="0" anchor="ctr"/>
          <a:lstStyle>
            <a:defPPr>
              <a:defRPr lang="en-US"/>
            </a:defPPr>
            <a:lvl1pPr marL="0" algn="l" defTabSz="914400" rtl="0" eaLnBrk="1" latinLnBrk="0" hangingPunct="1">
              <a:spcBef>
                <a:spcPct val="20000"/>
              </a:spcBef>
              <a:buClr>
                <a:schemeClr val="accent1"/>
              </a:buClr>
              <a:buFont typeface="Arial" panose="020B0604020202020204" pitchFamily="34" charset="0"/>
              <a:buChar char="•"/>
              <a:defRPr sz="1650" kern="1200">
                <a:solidFill>
                  <a:schemeClr val="tx1"/>
                </a:solidFill>
                <a:latin typeface="Arial" panose="020B0604020202020204" pitchFamily="34" charset="0"/>
                <a:ea typeface="+mn-ea"/>
                <a:cs typeface="+mn-cs"/>
              </a:defRPr>
            </a:lvl1pPr>
            <a:lvl2pPr marL="557213" indent="-214313" algn="l" defTabSz="914400" rtl="0" eaLnBrk="1" latinLnBrk="0" hangingPunct="1">
              <a:spcBef>
                <a:spcPct val="20000"/>
              </a:spcBef>
              <a:buClr>
                <a:schemeClr val="accent2"/>
              </a:buClr>
              <a:buFont typeface="Arial" panose="020B0604020202020204" pitchFamily="34" charset="0"/>
              <a:buChar char="•"/>
              <a:defRPr sz="1500" kern="1200">
                <a:solidFill>
                  <a:schemeClr val="tx1"/>
                </a:solidFill>
                <a:latin typeface="Arial" panose="020B0604020202020204" pitchFamily="34" charset="0"/>
                <a:ea typeface="+mn-ea"/>
                <a:cs typeface="+mn-cs"/>
              </a:defRPr>
            </a:lvl2pPr>
            <a:lvl3pPr marL="857250" indent="-171450" algn="l" defTabSz="914400" rtl="0" eaLnBrk="1" latinLnBrk="0" hangingPunct="1">
              <a:spcBef>
                <a:spcPct val="20000"/>
              </a:spcBef>
              <a:buClr>
                <a:srgbClr val="A04DA3"/>
              </a:buClr>
              <a:buFont typeface="Arial" panose="020B0604020202020204" pitchFamily="34" charset="0"/>
              <a:buChar char="•"/>
              <a:defRPr sz="1800" kern="1200">
                <a:solidFill>
                  <a:schemeClr val="tx1"/>
                </a:solidFill>
                <a:latin typeface="Arial" panose="020B0604020202020204" pitchFamily="34" charset="0"/>
                <a:ea typeface="+mn-ea"/>
                <a:cs typeface="+mn-cs"/>
              </a:defRPr>
            </a:lvl3pPr>
            <a:lvl4pPr marL="1200150" indent="-171450" algn="l" defTabSz="914400" rtl="0" eaLnBrk="1" latinLnBrk="0" hangingPunct="1">
              <a:spcBef>
                <a:spcPct val="20000"/>
              </a:spcBef>
              <a:buClr>
                <a:srgbClr val="C4652D"/>
              </a:buClr>
              <a:buFont typeface="Arial" panose="020B0604020202020204" pitchFamily="34" charset="0"/>
              <a:buChar char="•"/>
              <a:defRPr sz="1200" kern="1200">
                <a:solidFill>
                  <a:schemeClr val="tx1"/>
                </a:solidFill>
                <a:latin typeface="Arial" panose="020B0604020202020204" pitchFamily="34" charset="0"/>
                <a:ea typeface="+mn-ea"/>
                <a:cs typeface="+mn-cs"/>
              </a:defRPr>
            </a:lvl4pPr>
            <a:lvl5pPr marL="1543050" indent="-171450" algn="l" defTabSz="914400" rtl="0" eaLnBrk="1" latinLnBrk="0" hangingPunct="1">
              <a:spcBef>
                <a:spcPct val="20000"/>
              </a:spcBef>
              <a:buClr>
                <a:srgbClr val="8B5D3D"/>
              </a:buClr>
              <a:buFont typeface="Arial" panose="020B0604020202020204" pitchFamily="34" charset="0"/>
              <a:buChar char="•"/>
              <a:defRPr sz="1050" kern="1200">
                <a:solidFill>
                  <a:schemeClr val="tx1"/>
                </a:solidFill>
                <a:latin typeface="Arial" panose="020B0604020202020204" pitchFamily="34" charset="0"/>
                <a:ea typeface="+mn-ea"/>
                <a:cs typeface="+mn-cs"/>
              </a:defRPr>
            </a:lvl5pPr>
            <a:lvl6pPr marL="1885950" indent="-171450" algn="l" defTabSz="914400" rtl="0" eaLnBrk="0" fontAlgn="base" latinLnBrk="0" hangingPunct="0">
              <a:spcBef>
                <a:spcPct val="20000"/>
              </a:spcBef>
              <a:spcAft>
                <a:spcPct val="0"/>
              </a:spcAft>
              <a:buClr>
                <a:srgbClr val="8B5D3D"/>
              </a:buClr>
              <a:buFont typeface="Arial" panose="020B0604020202020204" pitchFamily="34" charset="0"/>
              <a:buChar char="•"/>
              <a:defRPr sz="1050" kern="1200">
                <a:solidFill>
                  <a:schemeClr val="tx1"/>
                </a:solidFill>
                <a:latin typeface="Arial" panose="020B0604020202020204" pitchFamily="34" charset="0"/>
                <a:ea typeface="+mn-ea"/>
                <a:cs typeface="+mn-cs"/>
              </a:defRPr>
            </a:lvl6pPr>
            <a:lvl7pPr marL="2228850" indent="-171450" algn="l" defTabSz="914400" rtl="0" eaLnBrk="0" fontAlgn="base" latinLnBrk="0" hangingPunct="0">
              <a:spcBef>
                <a:spcPct val="20000"/>
              </a:spcBef>
              <a:spcAft>
                <a:spcPct val="0"/>
              </a:spcAft>
              <a:buClr>
                <a:srgbClr val="8B5D3D"/>
              </a:buClr>
              <a:buFont typeface="Arial" panose="020B0604020202020204" pitchFamily="34" charset="0"/>
              <a:buChar char="•"/>
              <a:defRPr sz="1050" kern="1200">
                <a:solidFill>
                  <a:schemeClr val="tx1"/>
                </a:solidFill>
                <a:latin typeface="Arial" panose="020B0604020202020204" pitchFamily="34" charset="0"/>
                <a:ea typeface="+mn-ea"/>
                <a:cs typeface="+mn-cs"/>
              </a:defRPr>
            </a:lvl7pPr>
            <a:lvl8pPr marL="2571750" indent="-171450" algn="l" defTabSz="914400" rtl="0" eaLnBrk="0" fontAlgn="base" latinLnBrk="0" hangingPunct="0">
              <a:spcBef>
                <a:spcPct val="20000"/>
              </a:spcBef>
              <a:spcAft>
                <a:spcPct val="0"/>
              </a:spcAft>
              <a:buClr>
                <a:srgbClr val="8B5D3D"/>
              </a:buClr>
              <a:buFont typeface="Arial" panose="020B0604020202020204" pitchFamily="34" charset="0"/>
              <a:buChar char="•"/>
              <a:defRPr sz="1050" kern="1200">
                <a:solidFill>
                  <a:schemeClr val="tx1"/>
                </a:solidFill>
                <a:latin typeface="Arial" panose="020B0604020202020204" pitchFamily="34" charset="0"/>
                <a:ea typeface="+mn-ea"/>
                <a:cs typeface="+mn-cs"/>
              </a:defRPr>
            </a:lvl8pPr>
            <a:lvl9pPr marL="2914650" indent="-171450" algn="l" defTabSz="914400" rtl="0" eaLnBrk="0" fontAlgn="base" latinLnBrk="0" hangingPunct="0">
              <a:spcBef>
                <a:spcPct val="20000"/>
              </a:spcBef>
              <a:spcAft>
                <a:spcPct val="0"/>
              </a:spcAft>
              <a:buClr>
                <a:srgbClr val="8B5D3D"/>
              </a:buClr>
              <a:buFont typeface="Arial" panose="020B0604020202020204" pitchFamily="34" charset="0"/>
              <a:buChar char="•"/>
              <a:defRPr sz="1050" kern="1200">
                <a:solidFill>
                  <a:schemeClr val="tx1"/>
                </a:solidFill>
                <a:latin typeface="Arial" panose="020B0604020202020204" pitchFamily="34" charset="0"/>
                <a:ea typeface="+mn-ea"/>
                <a:cs typeface="+mn-cs"/>
              </a:defRPr>
            </a:lvl9pPr>
          </a:lstStyle>
          <a:p>
            <a:pPr algn="ctr">
              <a:spcBef>
                <a:spcPct val="0"/>
              </a:spcBef>
              <a:buClrTx/>
              <a:buFontTx/>
              <a:buNone/>
            </a:pPr>
            <a:fld id="{24831BD6-8309-48C2-96F4-6F7C9A889A85}" type="slidenum">
              <a:rPr lang="en-US" altLang="en-US" sz="1350">
                <a:solidFill>
                  <a:srgbClr val="FFFFFF"/>
                </a:solidFill>
                <a:latin typeface="Calibri" panose="020F0502020204030204" pitchFamily="34" charset="0"/>
              </a:rPr>
              <a:pPr algn="ctr">
                <a:spcBef>
                  <a:spcPct val="0"/>
                </a:spcBef>
                <a:buClrTx/>
                <a:buFontTx/>
                <a:buNone/>
              </a:pPr>
              <a:t>38</a:t>
            </a:fld>
            <a:endParaRPr lang="en-US" altLang="en-US" sz="1350" dirty="0">
              <a:solidFill>
                <a:srgbClr val="FFFFFF"/>
              </a:solidFill>
              <a:latin typeface="Calibri" panose="020F0502020204030204" pitchFamily="34" charset="0"/>
            </a:endParaRPr>
          </a:p>
        </p:txBody>
      </p:sp>
      <p:sp>
        <p:nvSpPr>
          <p:cNvPr id="10" name="Slide Number Placeholder 2">
            <a:extLst>
              <a:ext uri="{FF2B5EF4-FFF2-40B4-BE49-F238E27FC236}">
                <a16:creationId xmlns:a16="http://schemas.microsoft.com/office/drawing/2014/main" id="{DC5EE7B5-883A-4A11-A4A6-22641EAD9C31}"/>
              </a:ext>
            </a:extLst>
          </p:cNvPr>
          <p:cNvSpPr txBox="1">
            <a:spLocks/>
          </p:cNvSpPr>
          <p:nvPr/>
        </p:nvSpPr>
        <p:spPr bwMode="auto">
          <a:xfrm>
            <a:off x="1524001" y="6543676"/>
            <a:ext cx="3489723" cy="365125"/>
          </a:xfrm>
          <a:prstGeom prst="rect">
            <a:avLst/>
          </a:prstGeom>
          <a:noFill/>
          <a:ln>
            <a:round/>
            <a:headEnd/>
            <a:tailEnd/>
          </a:ln>
          <a:extLst>
            <a:ext uri="{909E8E84-426E-40DD-AFC4-6F175D3DCCD1}">
              <a14:hiddenFill xmlns:a14="http://schemas.microsoft.com/office/drawing/2010/main">
                <a:solidFill>
                  <a:srgbClr val="FFFFFF"/>
                </a:solidFill>
              </a14:hiddenFill>
            </a:ext>
          </a:extLst>
        </p:spPr>
        <p:txBody>
          <a:bodyPr vert="horz" lIns="91440" tIns="45720" rIns="91440" bIns="45720" rtlCol="0" anchor="ctr"/>
          <a:lstStyle>
            <a:defPPr>
              <a:defRPr lang="en-US"/>
            </a:defPPr>
            <a:lvl1pPr marL="0" algn="l"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557213" indent="-214313"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4pPr>
            <a:lvl5pPr marL="1543050" indent="-17145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5pPr>
            <a:lvl6pPr marL="1885950" indent="-17145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6pPr>
            <a:lvl7pPr marL="2228850" indent="-17145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7pPr>
            <a:lvl8pPr marL="2571750" indent="-17145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8pPr>
            <a:lvl9pPr marL="2914650" indent="-17145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9pPr>
          </a:lstStyle>
          <a:p>
            <a:r>
              <a:rPr lang="en-US" altLang="en-US">
                <a:solidFill>
                  <a:srgbClr val="FFFFFF"/>
                </a:solidFill>
                <a:latin typeface="Calibri" panose="020F0502020204030204" pitchFamily="34" charset="0"/>
              </a:rPr>
              <a:t>© 2020 Max Muller &amp; Associates. All rights reserved.</a:t>
            </a:r>
            <a:endParaRPr lang="en-US" altLang="en-US" dirty="0">
              <a:solidFill>
                <a:srgbClr val="FFFFFF"/>
              </a:solidFill>
              <a:latin typeface="Calibri" panose="020F0502020204030204" pitchFamily="34" charset="0"/>
            </a:endParaRPr>
          </a:p>
        </p:txBody>
      </p:sp>
      <p:sp>
        <p:nvSpPr>
          <p:cNvPr id="2" name="TextBox 1">
            <a:extLst>
              <a:ext uri="{FF2B5EF4-FFF2-40B4-BE49-F238E27FC236}">
                <a16:creationId xmlns:a16="http://schemas.microsoft.com/office/drawing/2014/main" id="{F6B960DC-C0FD-4510-AA28-2DF86CB4DEE8}"/>
              </a:ext>
            </a:extLst>
          </p:cNvPr>
          <p:cNvSpPr txBox="1"/>
          <p:nvPr/>
        </p:nvSpPr>
        <p:spPr>
          <a:xfrm>
            <a:off x="3914863" y="5821960"/>
            <a:ext cx="3288485" cy="369332"/>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90737C3A-B738-4040-828F-60DE7F9AEF14}"/>
              </a:ext>
            </a:extLst>
          </p:cNvPr>
          <p:cNvPicPr>
            <a:picLocks noChangeAspect="1"/>
          </p:cNvPicPr>
          <p:nvPr/>
        </p:nvPicPr>
        <p:blipFill rotWithShape="1">
          <a:blip r:embed="rId6"/>
          <a:srcRect t="22128"/>
          <a:stretch/>
        </p:blipFill>
        <p:spPr>
          <a:xfrm>
            <a:off x="5418416" y="5737504"/>
            <a:ext cx="2333625" cy="489543"/>
          </a:xfrm>
          <a:prstGeom prst="rect">
            <a:avLst/>
          </a:prstGeom>
          <a:ln w="28575">
            <a:solidFill>
              <a:srgbClr val="0000CC"/>
            </a:solidFill>
          </a:ln>
          <a:effectLst>
            <a:outerShdw blurRad="50800" dist="38100" dir="5400000" algn="t" rotWithShape="0">
              <a:prstClr val="black">
                <a:alpha val="40000"/>
              </a:prstClr>
            </a:outerShdw>
          </a:effectLst>
        </p:spPr>
      </p:pic>
      <p:sp>
        <p:nvSpPr>
          <p:cNvPr id="5" name="Arrow: Striped Right 4">
            <a:extLst>
              <a:ext uri="{FF2B5EF4-FFF2-40B4-BE49-F238E27FC236}">
                <a16:creationId xmlns:a16="http://schemas.microsoft.com/office/drawing/2014/main" id="{22D93ACD-B301-432B-8EAC-E8BAC0ECD478}"/>
              </a:ext>
            </a:extLst>
          </p:cNvPr>
          <p:cNvSpPr/>
          <p:nvPr/>
        </p:nvSpPr>
        <p:spPr>
          <a:xfrm>
            <a:off x="847814" y="5472115"/>
            <a:ext cx="4402848" cy="1007269"/>
          </a:xfrm>
          <a:prstGeom prst="stripedRightArrow">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After April 30, 2020 – Only use  </a:t>
            </a:r>
          </a:p>
        </p:txBody>
      </p:sp>
      <p:sp>
        <p:nvSpPr>
          <p:cNvPr id="6" name="TextBox 5">
            <a:extLst>
              <a:ext uri="{FF2B5EF4-FFF2-40B4-BE49-F238E27FC236}">
                <a16:creationId xmlns:a16="http://schemas.microsoft.com/office/drawing/2014/main" id="{75D1E3D3-EB18-4B73-B318-403BD9D89163}"/>
              </a:ext>
            </a:extLst>
          </p:cNvPr>
          <p:cNvSpPr txBox="1"/>
          <p:nvPr/>
        </p:nvSpPr>
        <p:spPr>
          <a:xfrm flipH="1">
            <a:off x="8025610" y="2405640"/>
            <a:ext cx="4008489" cy="3785652"/>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IMPORTANT:</a:t>
            </a:r>
            <a:r>
              <a:rPr lang="en-US" sz="2000" dirty="0">
                <a:latin typeface="Arial" panose="020B0604020202020204" pitchFamily="34" charset="0"/>
                <a:cs typeface="Arial" panose="020B0604020202020204" pitchFamily="34" charset="0"/>
              </a:rPr>
              <a:t> In situations where there is an original I-9 that must be updated because of a verification, e.g., a Section 3 reverification or a Section 2 reverification of a remote original verification due to COVID-19,  and a new version of the I-9 form has gone into effect, use Page 2 of the new form for the reverification(s); and attach it to the original document.</a:t>
            </a:r>
          </a:p>
        </p:txBody>
      </p:sp>
      <p:pic>
        <p:nvPicPr>
          <p:cNvPr id="12" name="Picture 11" descr="Shape, background pattern&#10;&#10;Description automatically generated">
            <a:extLst>
              <a:ext uri="{FF2B5EF4-FFF2-40B4-BE49-F238E27FC236}">
                <a16:creationId xmlns:a16="http://schemas.microsoft.com/office/drawing/2014/main" id="{84B380C9-FAD7-2E03-1967-8CB6329BB6B2}"/>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49578" y="1498570"/>
            <a:ext cx="2657687" cy="2978843"/>
          </a:xfrm>
          <a:prstGeom prst="rect">
            <a:avLst/>
          </a:prstGeom>
          <a:effectLst>
            <a:softEdge rad="63500"/>
          </a:effectLst>
        </p:spPr>
      </p:pic>
    </p:spTree>
    <p:extLst>
      <p:ext uri="{BB962C8B-B14F-4D97-AF65-F5344CB8AC3E}">
        <p14:creationId xmlns:p14="http://schemas.microsoft.com/office/powerpoint/2010/main" val="2242172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57F659-02C2-41F2-7249-C305425D2108}"/>
              </a:ext>
            </a:extLst>
          </p:cNvPr>
          <p:cNvPicPr>
            <a:picLocks noChangeAspect="1"/>
          </p:cNvPicPr>
          <p:nvPr/>
        </p:nvPicPr>
        <p:blipFill>
          <a:blip r:embed="rId2"/>
          <a:stretch>
            <a:fillRect/>
          </a:stretch>
        </p:blipFill>
        <p:spPr>
          <a:xfrm>
            <a:off x="1987342" y="1722913"/>
            <a:ext cx="7632854" cy="4901609"/>
          </a:xfrm>
          <a:prstGeom prst="rect">
            <a:avLst/>
          </a:prstGeom>
        </p:spPr>
      </p:pic>
      <p:sp>
        <p:nvSpPr>
          <p:cNvPr id="4" name="Title 1">
            <a:extLst>
              <a:ext uri="{FF2B5EF4-FFF2-40B4-BE49-F238E27FC236}">
                <a16:creationId xmlns:a16="http://schemas.microsoft.com/office/drawing/2014/main" id="{37B92413-D7BC-743A-A944-4EE1868FF379}"/>
              </a:ext>
            </a:extLst>
          </p:cNvPr>
          <p:cNvSpPr>
            <a:spLocks noGrp="1"/>
          </p:cNvSpPr>
          <p:nvPr>
            <p:ph type="title"/>
          </p:nvPr>
        </p:nvSpPr>
        <p:spPr>
          <a:xfrm>
            <a:off x="427483" y="506334"/>
            <a:ext cx="11507486" cy="1216579"/>
          </a:xfrm>
        </p:spPr>
        <p:txBody>
          <a:bodyPr>
            <a:noAutofit/>
          </a:bodyPr>
          <a:lstStyle/>
          <a:p>
            <a:pPr>
              <a:defRPr/>
            </a:pPr>
            <a:br>
              <a:rPr lang="en-US" sz="3600"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Form I-9 Never Completed or Missing</a:t>
            </a:r>
            <a:br>
              <a:rPr lang="en-US" sz="3600" dirty="0">
                <a:effectLst>
                  <a:outerShdw blurRad="38100" dist="38100" dir="2700000" algn="tl">
                    <a:srgbClr val="000000">
                      <a:alpha val="43137"/>
                    </a:srgbClr>
                  </a:outerShdw>
                </a:effectLst>
              </a:rPr>
            </a:br>
            <a:endParaRPr lang="en-US" sz="3600"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ACD55F72-1065-2D36-4454-E5E87512A665}"/>
              </a:ext>
            </a:extLst>
          </p:cNvPr>
          <p:cNvSpPr txBox="1"/>
          <p:nvPr/>
        </p:nvSpPr>
        <p:spPr>
          <a:xfrm>
            <a:off x="1216058" y="2333685"/>
            <a:ext cx="10346787" cy="4524315"/>
          </a:xfrm>
          <a:prstGeom prst="rect">
            <a:avLst/>
          </a:prstGeom>
          <a:noFill/>
        </p:spPr>
        <p:txBody>
          <a:bodyPr wrap="square">
            <a:spAutoFit/>
          </a:bodyPr>
          <a:lstStyle/>
          <a:p>
            <a:pPr>
              <a:defRPr/>
            </a:pPr>
            <a:r>
              <a:rPr lang="en-US" sz="2400" b="1" dirty="0">
                <a:latin typeface="Arial" panose="020B0604020202020204" pitchFamily="34" charset="0"/>
                <a:cs typeface="Arial" panose="020B0604020202020204" pitchFamily="34" charset="0"/>
              </a:rPr>
              <a:t>Complete current version of Form I-9 as soon as possible.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If an original Form I-9 exists but either Section 1 or Section 2 was never completed, the employee (for Section 1) or the employer (for Section 2) should complete the section as soon as possible. </a:t>
            </a:r>
          </a:p>
          <a:p>
            <a:pPr>
              <a:defRPr/>
            </a:pPr>
            <a:endParaRPr lang="en-US" sz="2400" dirty="0">
              <a:latin typeface="Arial" panose="020B0604020202020204" pitchFamily="34" charset="0"/>
              <a:cs typeface="Arial" panose="020B0604020202020204" pitchFamily="34" charset="0"/>
            </a:endParaRPr>
          </a:p>
          <a:p>
            <a:pPr>
              <a:defRPr/>
            </a:pPr>
            <a:r>
              <a:rPr lang="en-US" sz="24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NOT BACKDATE </a:t>
            </a:r>
            <a:r>
              <a:rPr lang="en-US" sz="2400" dirty="0">
                <a:latin typeface="Arial" panose="020B0604020202020204" pitchFamily="34" charset="0"/>
                <a:cs typeface="Arial" panose="020B0604020202020204" pitchFamily="34" charset="0"/>
              </a:rPr>
              <a:t>the form.</a:t>
            </a:r>
          </a:p>
          <a:p>
            <a:pPr marL="257175" indent="-257175">
              <a:buClr>
                <a:srgbClr val="00B050"/>
              </a:buClr>
              <a:buFont typeface="Wingdings" panose="05000000000000000000" pitchFamily="2" charset="2"/>
              <a:buChar char="ü"/>
              <a:defRPr/>
            </a:pPr>
            <a:r>
              <a:rPr lang="en-US" sz="2400" dirty="0">
                <a:latin typeface="Arial" panose="020B0604020202020204" pitchFamily="34" charset="0"/>
                <a:cs typeface="Arial" panose="020B0604020202020204" pitchFamily="34" charset="0"/>
              </a:rPr>
              <a:t>Clearly state the actual date employment began in the certification portion of Section 2. </a:t>
            </a:r>
          </a:p>
          <a:p>
            <a:pPr marL="257175" indent="-257175">
              <a:buClr>
                <a:srgbClr val="00B050"/>
              </a:buClr>
              <a:buFont typeface="Wingdings" panose="05000000000000000000" pitchFamily="2" charset="2"/>
              <a:buChar char="ü"/>
              <a:defRPr/>
            </a:pPr>
            <a:r>
              <a:rPr lang="en-US" sz="2400" dirty="0">
                <a:latin typeface="Arial" panose="020B0604020202020204" pitchFamily="34" charset="0"/>
                <a:cs typeface="Arial" panose="020B0604020202020204" pitchFamily="34" charset="0"/>
              </a:rPr>
              <a:t>Attach a signed and dated explanation of the corrective action taken.</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011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1000"/>
                                        <p:tgtEl>
                                          <p:spTgt spid="5">
                                            <p:txEl>
                                              <p:pRg st="4" end="4"/>
                                            </p:txEl>
                                          </p:spTgt>
                                        </p:tgtEl>
                                      </p:cBhvr>
                                    </p:animEffect>
                                    <p:anim calcmode="lin" valueType="num">
                                      <p:cBhvr>
                                        <p:cTn id="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1000"/>
                                        <p:tgtEl>
                                          <p:spTgt spid="5">
                                            <p:txEl>
                                              <p:pRg st="5" end="5"/>
                                            </p:txEl>
                                          </p:spTgt>
                                        </p:tgtEl>
                                      </p:cBhvr>
                                    </p:animEffect>
                                    <p:anim calcmode="lin" valueType="num">
                                      <p:cBhvr>
                                        <p:cTn id="1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1000"/>
                                        <p:tgtEl>
                                          <p:spTgt spid="5">
                                            <p:txEl>
                                              <p:pRg st="6" end="6"/>
                                            </p:txEl>
                                          </p:spTgt>
                                        </p:tgtEl>
                                      </p:cBhvr>
                                    </p:animEffect>
                                    <p:anim calcmode="lin" valueType="num">
                                      <p:cBhvr>
                                        <p:cTn id="1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1F4B0-4F3A-440C-990E-49D045912707}"/>
              </a:ext>
            </a:extLst>
          </p:cNvPr>
          <p:cNvSpPr/>
          <p:nvPr/>
        </p:nvSpPr>
        <p:spPr>
          <a:xfrm>
            <a:off x="0" y="1"/>
            <a:ext cx="599211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716D8A-2E12-4C9A-8001-077CF283056F}"/>
              </a:ext>
            </a:extLst>
          </p:cNvPr>
          <p:cNvSpPr>
            <a:spLocks noGrp="1"/>
          </p:cNvSpPr>
          <p:nvPr>
            <p:ph type="title"/>
          </p:nvPr>
        </p:nvSpPr>
        <p:spPr/>
        <p:txBody>
          <a:bodyPr/>
          <a:lstStyle/>
          <a:p>
            <a:r>
              <a:rPr lang="en-US" sz="4800" b="1" dirty="0">
                <a:solidFill>
                  <a:schemeClr val="tx1"/>
                </a:solidFill>
                <a:latin typeface="Decotura ICG"/>
                <a:cs typeface="Arial" panose="020B0604020202020204" pitchFamily="34" charset="0"/>
              </a:rPr>
              <a:t>introduction</a:t>
            </a:r>
          </a:p>
        </p:txBody>
      </p:sp>
      <p:sp>
        <p:nvSpPr>
          <p:cNvPr id="42" name="Content Placeholder 41">
            <a:extLst>
              <a:ext uri="{FF2B5EF4-FFF2-40B4-BE49-F238E27FC236}">
                <a16:creationId xmlns:a16="http://schemas.microsoft.com/office/drawing/2014/main" id="{69D5268B-B9FF-4EF5-90FE-EC2BBE068171}"/>
              </a:ext>
            </a:extLst>
          </p:cNvPr>
          <p:cNvSpPr>
            <a:spLocks noGrp="1"/>
          </p:cNvSpPr>
          <p:nvPr>
            <p:ph idx="1"/>
          </p:nvPr>
        </p:nvSpPr>
        <p:spPr>
          <a:xfrm>
            <a:off x="787638" y="1910021"/>
            <a:ext cx="4787539" cy="3900515"/>
          </a:xfrm>
        </p:spPr>
        <p:txBody>
          <a:bodyPr>
            <a:normAutofit fontScale="70000" lnSpcReduction="20000"/>
          </a:bodyPr>
          <a:lstStyle/>
          <a:p>
            <a:pPr>
              <a:lnSpc>
                <a:spcPct val="120000"/>
              </a:lnSpc>
            </a:pPr>
            <a:r>
              <a:rPr lang="en-US" sz="2600" dirty="0">
                <a:solidFill>
                  <a:schemeClr val="tx1"/>
                </a:solidFill>
                <a:latin typeface="Arial" panose="020B0604020202020204" pitchFamily="34" charset="0"/>
                <a:cs typeface="Arial" panose="020B0604020202020204" pitchFamily="34" charset="0"/>
              </a:rPr>
              <a:t>Today’s presentation will address the complex issues regarding properly preparing, auditing and recordkeeping for I-9’s to survive an ICE (US Immigration and Customs Enforcement) audit.</a:t>
            </a:r>
          </a:p>
          <a:p>
            <a:r>
              <a:rPr lang="en-US" dirty="0">
                <a:solidFill>
                  <a:schemeClr val="tx1"/>
                </a:solidFill>
                <a:latin typeface="Arial" panose="020B0604020202020204" pitchFamily="34" charset="0"/>
                <a:cs typeface="Arial" panose="020B0604020202020204" pitchFamily="34" charset="0"/>
              </a:rPr>
              <a:t>At the end of this session you will know:</a:t>
            </a:r>
          </a:p>
          <a:p>
            <a:pPr marL="457200" indent="-457200">
              <a:buFont typeface="+mj-lt"/>
              <a:buAutoNum type="arabicPeriod"/>
            </a:pPr>
            <a:r>
              <a:rPr lang="en-US" dirty="0">
                <a:solidFill>
                  <a:schemeClr val="tx1"/>
                </a:solidFill>
                <a:latin typeface="Arial" panose="020B0604020202020204" pitchFamily="34" charset="0"/>
                <a:cs typeface="Arial" panose="020B0604020202020204" pitchFamily="34" charset="0"/>
              </a:rPr>
              <a:t>Steps for conducting an effective internal I-9 audit</a:t>
            </a:r>
          </a:p>
          <a:p>
            <a:pPr marL="457200" indent="-457200">
              <a:buFont typeface="+mj-lt"/>
              <a:buAutoNum type="arabicPeriod"/>
            </a:pPr>
            <a:r>
              <a:rPr lang="en-US" dirty="0">
                <a:solidFill>
                  <a:schemeClr val="tx1"/>
                </a:solidFill>
                <a:latin typeface="Arial" panose="020B0604020202020204" pitchFamily="34" charset="0"/>
                <a:cs typeface="Arial" panose="020B0604020202020204" pitchFamily="34" charset="0"/>
              </a:rPr>
              <a:t>How to properly correct I-9 Forms</a:t>
            </a:r>
          </a:p>
          <a:p>
            <a:pPr marL="457200" indent="-457200">
              <a:buFont typeface="+mj-lt"/>
              <a:buAutoNum type="arabicPeriod"/>
            </a:pPr>
            <a:r>
              <a:rPr lang="en-US" dirty="0">
                <a:solidFill>
                  <a:schemeClr val="tx1"/>
                </a:solidFill>
                <a:latin typeface="Arial" panose="020B0604020202020204" pitchFamily="34" charset="0"/>
                <a:cs typeface="Arial" panose="020B0604020202020204" pitchFamily="34" charset="0"/>
              </a:rPr>
              <a:t>Keys to avoiding penalties following an ICE audit</a:t>
            </a:r>
          </a:p>
          <a:p>
            <a:pPr marL="457200" indent="-457200">
              <a:buFont typeface="+mj-lt"/>
              <a:buAutoNum type="arabicPeriod"/>
            </a:pPr>
            <a:r>
              <a:rPr lang="en-US" dirty="0">
                <a:solidFill>
                  <a:schemeClr val="tx1"/>
                </a:solidFill>
                <a:latin typeface="Arial" panose="020B0604020202020204" pitchFamily="34" charset="0"/>
                <a:cs typeface="Arial" panose="020B0604020202020204" pitchFamily="34" charset="0"/>
              </a:rPr>
              <a:t>Keys to stay off ICE’s radar</a:t>
            </a:r>
          </a:p>
        </p:txBody>
      </p:sp>
      <p:pic>
        <p:nvPicPr>
          <p:cNvPr id="4" name="Picture Placeholder 3" descr="Text, letter&#10;&#10;Description automatically generated">
            <a:extLst>
              <a:ext uri="{FF2B5EF4-FFF2-40B4-BE49-F238E27FC236}">
                <a16:creationId xmlns:a16="http://schemas.microsoft.com/office/drawing/2014/main" id="{5E551737-1FD1-B580-89C5-FF53CBD47713}"/>
              </a:ext>
            </a:extLst>
          </p:cNvPr>
          <p:cNvPicPr>
            <a:picLocks noGrp="1" noChangeAspect="1"/>
          </p:cNvPicPr>
          <p:nvPr>
            <p:ph type="pic" sz="quarter" idx="13"/>
          </p:nvPr>
        </p:nvPicPr>
        <p:blipFill>
          <a:blip r:embed="rId4">
            <a:extLst>
              <a:ext uri="{837473B0-CC2E-450A-ABE3-18F120FF3D39}">
                <a1611:picAttrSrcUrl xmlns:a1611="http://schemas.microsoft.com/office/drawing/2016/11/main" r:id="rId5"/>
              </a:ext>
            </a:extLst>
          </a:blip>
          <a:srcRect l="24923" r="24923"/>
          <a:stretch>
            <a:fillRect/>
          </a:stretch>
        </p:blipFill>
        <p:spPr>
          <a:xfrm>
            <a:off x="6057900" y="0"/>
            <a:ext cx="3046413" cy="3429000"/>
          </a:xfrm>
        </p:spPr>
      </p:pic>
      <p:pic>
        <p:nvPicPr>
          <p:cNvPr id="12" name="Picture Placeholder 11" descr="Application, table&#10;&#10;Description automatically generated">
            <a:extLst>
              <a:ext uri="{FF2B5EF4-FFF2-40B4-BE49-F238E27FC236}">
                <a16:creationId xmlns:a16="http://schemas.microsoft.com/office/drawing/2014/main" id="{3795576B-6088-25F5-915C-294199684EED}"/>
              </a:ext>
            </a:extLst>
          </p:cNvPr>
          <p:cNvPicPr>
            <a:picLocks noGrp="1" noChangeAspect="1"/>
          </p:cNvPicPr>
          <p:nvPr>
            <p:ph type="pic" sz="quarter" idx="14"/>
          </p:nvPr>
        </p:nvPicPr>
        <p:blipFill>
          <a:blip r:embed="rId6">
            <a:extLst>
              <a:ext uri="{837473B0-CC2E-450A-ABE3-18F120FF3D39}">
                <a1611:picAttrSrcUrl xmlns:a1611="http://schemas.microsoft.com/office/drawing/2016/11/main" r:id="rId7"/>
              </a:ext>
            </a:extLst>
          </a:blip>
          <a:srcRect t="6536" b="6536"/>
          <a:stretch>
            <a:fillRect/>
          </a:stretch>
        </p:blipFill>
        <p:spPr>
          <a:xfrm>
            <a:off x="9108910" y="0"/>
            <a:ext cx="3048000" cy="3429000"/>
          </a:xfrm>
        </p:spPr>
      </p:pic>
      <p:pic>
        <p:nvPicPr>
          <p:cNvPr id="15" name="Picture Placeholder 14" descr="A close up of a person&#10;&#10;Description automatically generated">
            <a:extLst>
              <a:ext uri="{FF2B5EF4-FFF2-40B4-BE49-F238E27FC236}">
                <a16:creationId xmlns:a16="http://schemas.microsoft.com/office/drawing/2014/main" id="{4C2317F1-FACD-42D6-EC0D-E423A8699F7B}"/>
              </a:ext>
            </a:extLst>
          </p:cNvPr>
          <p:cNvPicPr>
            <a:picLocks noGrp="1" noChangeAspect="1"/>
          </p:cNvPicPr>
          <p:nvPr>
            <p:ph type="pic" sz="quarter" idx="15"/>
          </p:nvPr>
        </p:nvPicPr>
        <p:blipFill>
          <a:blip r:embed="rId8">
            <a:extLst>
              <a:ext uri="{837473B0-CC2E-450A-ABE3-18F120FF3D39}">
                <a1611:picAttrSrcUrl xmlns:a1611="http://schemas.microsoft.com/office/drawing/2016/11/main" r:id="rId9"/>
              </a:ext>
            </a:extLst>
          </a:blip>
          <a:srcRect t="7723" b="7723"/>
          <a:stretch>
            <a:fillRect/>
          </a:stretch>
        </p:blipFill>
        <p:spPr>
          <a:xfrm>
            <a:off x="6065838" y="3429000"/>
            <a:ext cx="6076950" cy="3429000"/>
          </a:xfrm>
        </p:spPr>
      </p:pic>
      <p:pic>
        <p:nvPicPr>
          <p:cNvPr id="9" name="Picture 8">
            <a:extLst>
              <a:ext uri="{FF2B5EF4-FFF2-40B4-BE49-F238E27FC236}">
                <a16:creationId xmlns:a16="http://schemas.microsoft.com/office/drawing/2014/main" id="{FA63DB75-5DD6-12BC-29BF-C49D6110792F}"/>
              </a:ext>
            </a:extLst>
          </p:cNvPr>
          <p:cNvPicPr>
            <a:picLocks noChangeAspect="1"/>
          </p:cNvPicPr>
          <p:nvPr/>
        </p:nvPicPr>
        <p:blipFill>
          <a:blip r:embed="rId10"/>
          <a:stretch>
            <a:fillRect/>
          </a:stretch>
        </p:blipFill>
        <p:spPr>
          <a:xfrm>
            <a:off x="116379" y="6084916"/>
            <a:ext cx="718415" cy="652615"/>
          </a:xfrm>
          <a:prstGeom prst="rect">
            <a:avLst/>
          </a:prstGeom>
        </p:spPr>
      </p:pic>
      <p:sp>
        <p:nvSpPr>
          <p:cNvPr id="17" name="TextBox 16">
            <a:extLst>
              <a:ext uri="{FF2B5EF4-FFF2-40B4-BE49-F238E27FC236}">
                <a16:creationId xmlns:a16="http://schemas.microsoft.com/office/drawing/2014/main" id="{F6B63095-5AD1-2372-AA94-B5BB7A1ABECE}"/>
              </a:ext>
            </a:extLst>
          </p:cNvPr>
          <p:cNvSpPr txBox="1"/>
          <p:nvPr/>
        </p:nvSpPr>
        <p:spPr>
          <a:xfrm>
            <a:off x="1548143" y="6091200"/>
            <a:ext cx="3757188" cy="646331"/>
          </a:xfrm>
          <a:prstGeom prst="rect">
            <a:avLst/>
          </a:prstGeom>
          <a:noFill/>
        </p:spPr>
        <p:txBody>
          <a:bodyPr wrap="square" rtlCol="0">
            <a:spAutoFit/>
          </a:bodyPr>
          <a:lstStyle/>
          <a:p>
            <a:r>
              <a:rPr lang="en-US" sz="1200" dirty="0"/>
              <a:t>Employers must monitor </a:t>
            </a:r>
            <a:r>
              <a:rPr lang="en-US" sz="1200" dirty="0">
                <a:hlinkClick r:id="rId11"/>
              </a:rPr>
              <a:t>DHS’</a:t>
            </a:r>
            <a:r>
              <a:rPr lang="en-US" sz="1200" dirty="0"/>
              <a:t> and </a:t>
            </a:r>
            <a:r>
              <a:rPr lang="en-US" sz="1200" dirty="0">
                <a:hlinkClick r:id="rId12"/>
              </a:rPr>
              <a:t>ICE’s Workforce Enforcement announcements</a:t>
            </a:r>
            <a:r>
              <a:rPr lang="en-US" sz="1200" dirty="0"/>
              <a:t> about when the extensions end and normal operations resume.</a:t>
            </a:r>
          </a:p>
        </p:txBody>
      </p:sp>
    </p:spTree>
    <p:extLst>
      <p:ext uri="{BB962C8B-B14F-4D97-AF65-F5344CB8AC3E}">
        <p14:creationId xmlns:p14="http://schemas.microsoft.com/office/powerpoint/2010/main" val="1926173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xEl>
                                              <p:pRg st="2" end="2"/>
                                            </p:txEl>
                                          </p:spTgt>
                                        </p:tgtEl>
                                        <p:attrNameLst>
                                          <p:attrName>style.visibility</p:attrName>
                                        </p:attrNameLst>
                                      </p:cBhvr>
                                      <p:to>
                                        <p:strVal val="visible"/>
                                      </p:to>
                                    </p:set>
                                    <p:animEffect transition="in" filter="fade">
                                      <p:cBhvr>
                                        <p:cTn id="7" dur="1000"/>
                                        <p:tgtEl>
                                          <p:spTgt spid="42">
                                            <p:txEl>
                                              <p:pRg st="2" end="2"/>
                                            </p:txEl>
                                          </p:spTgt>
                                        </p:tgtEl>
                                      </p:cBhvr>
                                    </p:animEffect>
                                    <p:anim calcmode="lin" valueType="num">
                                      <p:cBhvr>
                                        <p:cTn id="8" dur="1000" fill="hold"/>
                                        <p:tgtEl>
                                          <p:spTgt spid="4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2">
                                            <p:txEl>
                                              <p:pRg st="3" end="3"/>
                                            </p:txEl>
                                          </p:spTgt>
                                        </p:tgtEl>
                                        <p:attrNameLst>
                                          <p:attrName>style.visibility</p:attrName>
                                        </p:attrNameLst>
                                      </p:cBhvr>
                                      <p:to>
                                        <p:strVal val="visible"/>
                                      </p:to>
                                    </p:set>
                                    <p:animEffect transition="in" filter="fade">
                                      <p:cBhvr>
                                        <p:cTn id="14" dur="1000"/>
                                        <p:tgtEl>
                                          <p:spTgt spid="42">
                                            <p:txEl>
                                              <p:pRg st="3" end="3"/>
                                            </p:txEl>
                                          </p:spTgt>
                                        </p:tgtEl>
                                      </p:cBhvr>
                                    </p:animEffect>
                                    <p:anim calcmode="lin" valueType="num">
                                      <p:cBhvr>
                                        <p:cTn id="15" dur="1000" fill="hold"/>
                                        <p:tgtEl>
                                          <p:spTgt spid="4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2">
                                            <p:txEl>
                                              <p:pRg st="4" end="4"/>
                                            </p:txEl>
                                          </p:spTgt>
                                        </p:tgtEl>
                                        <p:attrNameLst>
                                          <p:attrName>style.visibility</p:attrName>
                                        </p:attrNameLst>
                                      </p:cBhvr>
                                      <p:to>
                                        <p:strVal val="visible"/>
                                      </p:to>
                                    </p:set>
                                    <p:animEffect transition="in" filter="fade">
                                      <p:cBhvr>
                                        <p:cTn id="21" dur="1000"/>
                                        <p:tgtEl>
                                          <p:spTgt spid="42">
                                            <p:txEl>
                                              <p:pRg st="4" end="4"/>
                                            </p:txEl>
                                          </p:spTgt>
                                        </p:tgtEl>
                                      </p:cBhvr>
                                    </p:animEffect>
                                    <p:anim calcmode="lin" valueType="num">
                                      <p:cBhvr>
                                        <p:cTn id="22" dur="1000" fill="hold"/>
                                        <p:tgtEl>
                                          <p:spTgt spid="4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2">
                                            <p:txEl>
                                              <p:pRg st="5" end="5"/>
                                            </p:txEl>
                                          </p:spTgt>
                                        </p:tgtEl>
                                        <p:attrNameLst>
                                          <p:attrName>style.visibility</p:attrName>
                                        </p:attrNameLst>
                                      </p:cBhvr>
                                      <p:to>
                                        <p:strVal val="visible"/>
                                      </p:to>
                                    </p:set>
                                    <p:animEffect transition="in" filter="fade">
                                      <p:cBhvr>
                                        <p:cTn id="28" dur="1000"/>
                                        <p:tgtEl>
                                          <p:spTgt spid="42">
                                            <p:txEl>
                                              <p:pRg st="5" end="5"/>
                                            </p:txEl>
                                          </p:spTgt>
                                        </p:tgtEl>
                                      </p:cBhvr>
                                    </p:animEffect>
                                    <p:anim calcmode="lin" valueType="num">
                                      <p:cBhvr>
                                        <p:cTn id="29" dur="1000" fill="hold"/>
                                        <p:tgtEl>
                                          <p:spTgt spid="4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C45179-3A90-86B7-B04A-91E73B898410}"/>
              </a:ext>
            </a:extLst>
          </p:cNvPr>
          <p:cNvSpPr>
            <a:spLocks noGrp="1"/>
          </p:cNvSpPr>
          <p:nvPr>
            <p:ph type="title"/>
          </p:nvPr>
        </p:nvSpPr>
        <p:spPr/>
        <p:txBody>
          <a:bodyPr>
            <a:normAutofit fontScale="90000"/>
          </a:bodyPr>
          <a:lstStyle/>
          <a:p>
            <a:r>
              <a:rPr lang="en-US" dirty="0"/>
              <a:t>If Correction Is Needed…</a:t>
            </a:r>
          </a:p>
        </p:txBody>
      </p:sp>
      <p:sp>
        <p:nvSpPr>
          <p:cNvPr id="4" name="Content Placeholder 2">
            <a:extLst>
              <a:ext uri="{FF2B5EF4-FFF2-40B4-BE49-F238E27FC236}">
                <a16:creationId xmlns:a16="http://schemas.microsoft.com/office/drawing/2014/main" id="{9A9B6267-3DEA-2EB6-8A51-D7142BFA381C}"/>
              </a:ext>
            </a:extLst>
          </p:cNvPr>
          <p:cNvSpPr>
            <a:spLocks noGrp="1"/>
          </p:cNvSpPr>
          <p:nvPr>
            <p:ph idx="1"/>
          </p:nvPr>
        </p:nvSpPr>
        <p:spPr>
          <a:xfrm>
            <a:off x="558079" y="2488676"/>
            <a:ext cx="10441881" cy="3196900"/>
          </a:xfrm>
        </p:spPr>
        <p:txBody>
          <a:bodyPr>
            <a:noAutofit/>
          </a:bodyPr>
          <a:lstStyle/>
          <a:p>
            <a:pPr marL="85725" indent="0">
              <a:buNone/>
              <a:defRPr/>
            </a:pPr>
            <a:r>
              <a:rPr lang="en-US" sz="2800" b="1" dirty="0">
                <a:effectLst>
                  <a:outerShdw blurRad="38100" dist="38100" dir="2700000" algn="tl">
                    <a:srgbClr val="000000">
                      <a:alpha val="43137"/>
                    </a:srgbClr>
                  </a:outerShdw>
                </a:effectLst>
              </a:rPr>
              <a:t>Best practice:</a:t>
            </a:r>
          </a:p>
          <a:p>
            <a:pPr>
              <a:lnSpc>
                <a:spcPct val="100000"/>
              </a:lnSpc>
              <a:spcBef>
                <a:spcPts val="0"/>
              </a:spcBef>
              <a:spcAft>
                <a:spcPts val="0"/>
              </a:spcAft>
              <a:buClr>
                <a:srgbClr val="00B050"/>
              </a:buClr>
              <a:buFont typeface="Wingdings" panose="05000000000000000000" pitchFamily="2" charset="2"/>
              <a:buChar char="ü"/>
              <a:defRPr/>
            </a:pPr>
            <a:r>
              <a:rPr lang="en-US" sz="2000" dirty="0"/>
              <a:t>Draw a line through the incorrect information;</a:t>
            </a:r>
          </a:p>
          <a:p>
            <a:pPr>
              <a:lnSpc>
                <a:spcPct val="100000"/>
              </a:lnSpc>
              <a:spcBef>
                <a:spcPts val="0"/>
              </a:spcBef>
              <a:spcAft>
                <a:spcPts val="0"/>
              </a:spcAft>
              <a:buClr>
                <a:srgbClr val="00B050"/>
              </a:buClr>
              <a:defRPr/>
            </a:pPr>
            <a:endParaRPr lang="en-US" sz="2000" dirty="0"/>
          </a:p>
          <a:p>
            <a:pPr>
              <a:lnSpc>
                <a:spcPct val="100000"/>
              </a:lnSpc>
              <a:spcBef>
                <a:spcPts val="0"/>
              </a:spcBef>
              <a:spcAft>
                <a:spcPts val="0"/>
              </a:spcAft>
              <a:buClr>
                <a:srgbClr val="00B050"/>
              </a:buClr>
              <a:buFont typeface="Wingdings" panose="05000000000000000000" pitchFamily="2" charset="2"/>
              <a:buChar char="ü"/>
              <a:defRPr/>
            </a:pPr>
            <a:r>
              <a:rPr lang="en-US" sz="2000" dirty="0"/>
              <a:t>Enter the correct or omitted information; and</a:t>
            </a:r>
          </a:p>
          <a:p>
            <a:pPr>
              <a:lnSpc>
                <a:spcPct val="100000"/>
              </a:lnSpc>
              <a:spcBef>
                <a:spcPts val="0"/>
              </a:spcBef>
              <a:spcAft>
                <a:spcPts val="0"/>
              </a:spcAft>
              <a:buClr>
                <a:srgbClr val="00B050"/>
              </a:buClr>
              <a:defRPr/>
            </a:pPr>
            <a:endParaRPr lang="en-US" sz="2000" dirty="0"/>
          </a:p>
          <a:p>
            <a:pPr>
              <a:lnSpc>
                <a:spcPct val="100000"/>
              </a:lnSpc>
              <a:spcBef>
                <a:spcPts val="0"/>
              </a:spcBef>
              <a:spcAft>
                <a:spcPts val="0"/>
              </a:spcAft>
              <a:buClr>
                <a:srgbClr val="00B050"/>
              </a:buClr>
              <a:buFont typeface="Wingdings" panose="05000000000000000000" pitchFamily="2" charset="2"/>
              <a:buChar char="ü"/>
              <a:defRPr/>
            </a:pPr>
            <a:r>
              <a:rPr lang="en-US" sz="2000" dirty="0"/>
              <a:t>Initial and date the correction or omitted information.</a:t>
            </a:r>
          </a:p>
          <a:p>
            <a:pPr>
              <a:lnSpc>
                <a:spcPct val="100000"/>
              </a:lnSpc>
              <a:spcBef>
                <a:spcPts val="0"/>
              </a:spcBef>
              <a:spcAft>
                <a:spcPts val="0"/>
              </a:spcAft>
              <a:buClr>
                <a:srgbClr val="00B050"/>
              </a:buClr>
              <a:buFont typeface="Wingdings" panose="05000000000000000000" pitchFamily="2" charset="2"/>
              <a:buChar char="ü"/>
              <a:defRPr/>
            </a:pPr>
            <a:endParaRPr lang="en-US" sz="2000" dirty="0"/>
          </a:p>
          <a:p>
            <a:pPr>
              <a:lnSpc>
                <a:spcPct val="100000"/>
              </a:lnSpc>
              <a:spcBef>
                <a:spcPts val="0"/>
              </a:spcBef>
              <a:spcAft>
                <a:spcPts val="0"/>
              </a:spcAft>
              <a:buClr>
                <a:srgbClr val="00B050"/>
              </a:buClr>
              <a:defRPr/>
            </a:pPr>
            <a:endParaRPr lang="en-US" sz="2000" dirty="0"/>
          </a:p>
          <a:p>
            <a:pPr lvl="2" algn="ctr">
              <a:lnSpc>
                <a:spcPct val="100000"/>
              </a:lnSpc>
              <a:spcBef>
                <a:spcPts val="0"/>
              </a:spcBef>
              <a:spcAft>
                <a:spcPts val="0"/>
              </a:spcAft>
              <a:buClr>
                <a:srgbClr val="C00000"/>
              </a:buClr>
              <a:buFont typeface="Webdings" panose="05030102010509060703" pitchFamily="18" charset="2"/>
              <a:buChar char="x"/>
              <a:defRPr/>
            </a:pPr>
            <a:r>
              <a:rPr lang="en-US" sz="2000" dirty="0"/>
              <a:t>Do not conceal any changes, e.g., Erasing text; using correction fluid.</a:t>
            </a:r>
          </a:p>
          <a:p>
            <a:pPr lvl="2" algn="ctr">
              <a:lnSpc>
                <a:spcPct val="100000"/>
              </a:lnSpc>
              <a:spcBef>
                <a:spcPts val="0"/>
              </a:spcBef>
              <a:spcAft>
                <a:spcPts val="0"/>
              </a:spcAft>
              <a:buClr>
                <a:srgbClr val="C00000"/>
              </a:buClr>
              <a:buFont typeface="Webdings" panose="05030102010509060703" pitchFamily="18" charset="2"/>
              <a:buChar char="x"/>
              <a:defRPr/>
            </a:pPr>
            <a:r>
              <a:rPr lang="en-US" sz="2000" dirty="0"/>
              <a:t>Do not backdate anything.</a:t>
            </a:r>
            <a:br>
              <a:rPr lang="en-US" sz="1400" dirty="0"/>
            </a:br>
            <a:endParaRPr lang="en-US" sz="1400" dirty="0"/>
          </a:p>
        </p:txBody>
      </p:sp>
      <p:pic>
        <p:nvPicPr>
          <p:cNvPr id="5" name="Picture 4">
            <a:extLst>
              <a:ext uri="{FF2B5EF4-FFF2-40B4-BE49-F238E27FC236}">
                <a16:creationId xmlns:a16="http://schemas.microsoft.com/office/drawing/2014/main" id="{2B4A1BB1-045B-2D92-1E0A-F699692481B7}"/>
              </a:ext>
            </a:extLst>
          </p:cNvPr>
          <p:cNvPicPr>
            <a:picLocks noChangeAspect="1"/>
          </p:cNvPicPr>
          <p:nvPr/>
        </p:nvPicPr>
        <p:blipFill>
          <a:blip r:embed="rId2"/>
          <a:stretch>
            <a:fillRect/>
          </a:stretch>
        </p:blipFill>
        <p:spPr>
          <a:xfrm>
            <a:off x="9109958" y="2345923"/>
            <a:ext cx="2523963" cy="2493480"/>
          </a:xfrm>
          <a:prstGeom prst="rect">
            <a:avLst/>
          </a:prstGeom>
        </p:spPr>
      </p:pic>
    </p:spTree>
    <p:extLst>
      <p:ext uri="{BB962C8B-B14F-4D97-AF65-F5344CB8AC3E}">
        <p14:creationId xmlns:p14="http://schemas.microsoft.com/office/powerpoint/2010/main" val="2333709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animEffect transition="in" filter="randombar(horizontal)">
                                      <p:cBhvr>
                                        <p:cTn id="7" dur="500"/>
                                        <p:tgtEl>
                                          <p:spTgt spid="4">
                                            <p:txEl>
                                              <p:pRg st="8" end="8"/>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9" end="9"/>
                                            </p:txEl>
                                          </p:spTgt>
                                        </p:tgtEl>
                                        <p:attrNameLst>
                                          <p:attrName>style.visibility</p:attrName>
                                        </p:attrNameLst>
                                      </p:cBhvr>
                                      <p:to>
                                        <p:strVal val="visible"/>
                                      </p:to>
                                    </p:set>
                                    <p:animEffect transition="in" filter="randombar(horizontal)">
                                      <p:cBhvr>
                                        <p:cTn id="10"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95BABF-5D1D-0AB4-3FC3-B971731B65B1}"/>
              </a:ext>
            </a:extLst>
          </p:cNvPr>
          <p:cNvSpPr>
            <a:spLocks noGrp="1"/>
          </p:cNvSpPr>
          <p:nvPr>
            <p:ph type="title"/>
          </p:nvPr>
        </p:nvSpPr>
        <p:spPr>
          <a:xfrm>
            <a:off x="461914" y="736370"/>
            <a:ext cx="10718276" cy="857250"/>
          </a:xfrm>
        </p:spPr>
        <p:txBody>
          <a:bodyPr>
            <a:noAutofit/>
          </a:bodyPr>
          <a:lstStyle/>
          <a:p>
            <a:pPr algn="ctr">
              <a:defRPr/>
            </a:pPr>
            <a:br>
              <a:rPr lang="en-US" sz="2800" b="1" dirty="0">
                <a:effectLst>
                  <a:outerShdw blurRad="38100" dist="38100" dir="2700000" algn="tl">
                    <a:srgbClr val="000000">
                      <a:alpha val="43137"/>
                    </a:srgbClr>
                  </a:outerShdw>
                </a:effectLst>
              </a:rPr>
            </a:br>
            <a:r>
              <a:rPr lang="en-US" sz="7200" b="1" dirty="0"/>
              <a:t>Omissions</a:t>
            </a:r>
            <a:r>
              <a:rPr lang="en-US" sz="7200" b="1" dirty="0">
                <a:effectLst>
                  <a:outerShdw blurRad="38100" dist="38100" dir="2700000" algn="tl">
                    <a:srgbClr val="000000">
                      <a:alpha val="43137"/>
                    </a:srgbClr>
                  </a:outerShdw>
                </a:effectLst>
              </a:rPr>
              <a:t> in Section 1</a:t>
            </a:r>
            <a:br>
              <a:rPr lang="en-US" b="1" dirty="0">
                <a:effectLst>
                  <a:outerShdw blurRad="38100" dist="38100" dir="2700000" algn="tl">
                    <a:srgbClr val="000000">
                      <a:alpha val="43137"/>
                    </a:srgbClr>
                  </a:outerShdw>
                </a:effectLst>
              </a:rPr>
            </a:br>
            <a:endParaRPr lang="en-US" b="1"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780883DD-1044-F95C-1420-F231A243B181}"/>
              </a:ext>
            </a:extLst>
          </p:cNvPr>
          <p:cNvSpPr txBox="1"/>
          <p:nvPr/>
        </p:nvSpPr>
        <p:spPr>
          <a:xfrm>
            <a:off x="693003" y="2508020"/>
            <a:ext cx="11046510" cy="3416320"/>
          </a:xfrm>
          <a:prstGeom prst="rect">
            <a:avLst/>
          </a:prstGeom>
          <a:noFill/>
        </p:spPr>
        <p:txBody>
          <a:bodyPr wrap="square">
            <a:spAutoFit/>
          </a:bodyPr>
          <a:lstStyle/>
          <a:p>
            <a:pPr>
              <a:defRPr/>
            </a:pPr>
            <a:r>
              <a:rPr lang="en-US" sz="2400" dirty="0">
                <a:latin typeface="Arial" panose="020B0604020202020204" pitchFamily="34" charset="0"/>
                <a:cs typeface="Arial" panose="020B0604020202020204" pitchFamily="34" charset="0"/>
              </a:rPr>
              <a:t>Employer </a:t>
            </a:r>
            <a:r>
              <a:rPr lang="en-US" sz="2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may not </a:t>
            </a:r>
            <a:r>
              <a:rPr lang="en-US" sz="2400" dirty="0">
                <a:latin typeface="Arial" panose="020B0604020202020204" pitchFamily="34" charset="0"/>
                <a:cs typeface="Arial" panose="020B0604020202020204" pitchFamily="34" charset="0"/>
              </a:rPr>
              <a:t>correct errors or omissions in Section 1. </a:t>
            </a:r>
          </a:p>
          <a:p>
            <a:pPr>
              <a:defRPr/>
            </a:pPr>
            <a:r>
              <a:rPr lang="en-US" sz="2400" dirty="0">
                <a:latin typeface="Arial" panose="020B0604020202020204" pitchFamily="34" charset="0"/>
                <a:cs typeface="Arial" panose="020B0604020202020204" pitchFamily="34" charset="0"/>
              </a:rPr>
              <a:t>Ask the employee to correct the error or omission.</a:t>
            </a:r>
          </a:p>
          <a:p>
            <a:pPr>
              <a:defRPr/>
            </a:pPr>
            <a:r>
              <a:rPr lang="en-US" sz="2400" dirty="0">
                <a:latin typeface="Arial" panose="020B0604020202020204" pitchFamily="34" charset="0"/>
                <a:cs typeface="Arial" panose="020B0604020202020204" pitchFamily="34" charset="0"/>
              </a:rPr>
              <a:t> </a:t>
            </a:r>
          </a:p>
          <a:p>
            <a:pPr>
              <a:defRPr/>
            </a:pP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Omission:</a:t>
            </a:r>
          </a:p>
          <a:p>
            <a:pPr marL="1171575" lvl="2" indent="-257175">
              <a:buFont typeface="Wingdings" panose="05000000000000000000" pitchFamily="2" charset="2"/>
              <a:buChar char="ü"/>
              <a:defRPr/>
            </a:pPr>
            <a:r>
              <a:rPr lang="en-US" sz="2000" dirty="0">
                <a:latin typeface="Arial" panose="020B0604020202020204" pitchFamily="34" charset="0"/>
                <a:cs typeface="Arial" panose="020B0604020202020204" pitchFamily="34" charset="0"/>
              </a:rPr>
              <a:t>(Employee) Enter the omitted information.</a:t>
            </a:r>
          </a:p>
          <a:p>
            <a:pPr marL="1171575" lvl="2" indent="-257175">
              <a:buFont typeface="Wingdings" panose="05000000000000000000" pitchFamily="2" charset="2"/>
              <a:buChar char="ü"/>
              <a:defRPr/>
            </a:pPr>
            <a:r>
              <a:rPr lang="en-US" sz="2000" dirty="0">
                <a:latin typeface="Arial" panose="020B0604020202020204" pitchFamily="34" charset="0"/>
                <a:cs typeface="Arial" panose="020B0604020202020204" pitchFamily="34" charset="0"/>
              </a:rPr>
              <a:t>Initial and date near the newly entered information.</a:t>
            </a:r>
          </a:p>
          <a:p>
            <a:pPr marL="1171575" lvl="2" indent="-257175">
              <a:buFont typeface="Wingdings" panose="05000000000000000000" pitchFamily="2" charset="2"/>
              <a:buChar char="ü"/>
              <a:defRPr/>
            </a:pPr>
            <a:r>
              <a:rPr lang="en-US" sz="2000" dirty="0">
                <a:latin typeface="Arial" panose="020B0604020202020204" pitchFamily="34" charset="0"/>
                <a:cs typeface="Arial" panose="020B0604020202020204" pitchFamily="34" charset="0"/>
              </a:rPr>
              <a:t>Employer should attach a written explanation of what happened. [Not mandatory]</a:t>
            </a:r>
          </a:p>
          <a:p>
            <a:pPr marL="1171575" lvl="2" indent="-257175">
              <a:buFont typeface="Wingdings" panose="05000000000000000000" pitchFamily="2" charset="2"/>
              <a:buChar char="ü"/>
              <a:defRPr/>
            </a:pPr>
            <a:r>
              <a:rPr lang="en-US" sz="2000" dirty="0">
                <a:latin typeface="Arial" panose="020B0604020202020204" pitchFamily="34" charset="0"/>
                <a:cs typeface="Arial" panose="020B0604020202020204" pitchFamily="34" charset="0"/>
              </a:rPr>
              <a:t>If employment has terminated, employer should attach a written explanation to the </a:t>
            </a:r>
          </a:p>
          <a:p>
            <a:pPr lvl="2">
              <a:defRPr/>
            </a:pPr>
            <a:r>
              <a:rPr lang="en-US" sz="2000" dirty="0">
                <a:latin typeface="Arial" panose="020B0604020202020204" pitchFamily="34" charset="0"/>
                <a:cs typeface="Arial" panose="020B0604020202020204" pitchFamily="34" charset="0"/>
              </a:rPr>
              <a:t>    Form I-9 explaining the error and place in the employee’s file.</a:t>
            </a:r>
          </a:p>
          <a:p>
            <a:pPr>
              <a:defRP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8474666"/>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352A488-8256-9015-FA14-4B00633BAD7A}"/>
              </a:ext>
            </a:extLst>
          </p:cNvPr>
          <p:cNvSpPr>
            <a:spLocks noGrp="1"/>
          </p:cNvSpPr>
          <p:nvPr>
            <p:ph type="title"/>
          </p:nvPr>
        </p:nvSpPr>
        <p:spPr>
          <a:xfrm>
            <a:off x="1073118" y="641959"/>
            <a:ext cx="10198445" cy="788760"/>
          </a:xfrm>
        </p:spPr>
        <p:txBody>
          <a:bodyPr>
            <a:noAutofit/>
          </a:bodyPr>
          <a:lstStyle/>
          <a:p>
            <a:pPr algn="ctr">
              <a:defRPr/>
            </a:pPr>
            <a:br>
              <a:rPr lang="en-US" b="1" dirty="0">
                <a:effectLst>
                  <a:outerShdw blurRad="38100" dist="38100" dir="2700000" algn="tl">
                    <a:srgbClr val="000000">
                      <a:alpha val="43137"/>
                    </a:srgbClr>
                  </a:outerShdw>
                </a:effectLst>
              </a:rPr>
            </a:br>
            <a:r>
              <a:rPr lang="en-US" sz="7200" b="1" dirty="0"/>
              <a:t>Errors</a:t>
            </a:r>
            <a:r>
              <a:rPr lang="en-US" sz="7200" b="1" dirty="0">
                <a:effectLst>
                  <a:outerShdw blurRad="38100" dist="38100" dir="2700000" algn="tl">
                    <a:srgbClr val="000000">
                      <a:alpha val="43137"/>
                    </a:srgbClr>
                  </a:outerShdw>
                </a:effectLst>
              </a:rPr>
              <a:t> in Section 1</a:t>
            </a:r>
            <a:br>
              <a:rPr lang="en-US" b="1" dirty="0">
                <a:effectLst>
                  <a:outerShdw blurRad="38100" dist="38100" dir="2700000" algn="tl">
                    <a:srgbClr val="000000">
                      <a:alpha val="43137"/>
                    </a:srgbClr>
                  </a:outerShdw>
                </a:effectLst>
              </a:rPr>
            </a:br>
            <a:endParaRPr lang="en-US" b="1"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B8307190-752E-D41B-0938-BA3A008C94CD}"/>
              </a:ext>
            </a:extLst>
          </p:cNvPr>
          <p:cNvSpPr txBox="1"/>
          <p:nvPr/>
        </p:nvSpPr>
        <p:spPr>
          <a:xfrm>
            <a:off x="492288" y="2245723"/>
            <a:ext cx="11207423" cy="3970318"/>
          </a:xfrm>
          <a:prstGeom prst="rect">
            <a:avLst/>
          </a:prstGeom>
          <a:noFill/>
        </p:spPr>
        <p:txBody>
          <a:bodyPr wrap="square">
            <a:spAutoFit/>
          </a:bodyPr>
          <a:lstStyle/>
          <a:p>
            <a:pPr>
              <a:defRPr/>
            </a:pPr>
            <a:r>
              <a:rPr lang="en-US" sz="2400" b="1"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sz="2400" dirty="0">
                <a:latin typeface="Arial" panose="020B0604020202020204" pitchFamily="34" charset="0"/>
                <a:cs typeface="Arial" panose="020B0604020202020204" pitchFamily="34" charset="0"/>
              </a:rPr>
              <a:t>Employer may not correct errors or omissions in Section 1.</a:t>
            </a:r>
          </a:p>
          <a:p>
            <a:pPr>
              <a:lnSpc>
                <a:spcPct val="150000"/>
              </a:lnSpc>
              <a:defRPr/>
            </a:pPr>
            <a:r>
              <a:rPr lang="en-US" sz="2400" b="1"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sz="2400" dirty="0">
                <a:latin typeface="Arial" panose="020B0604020202020204" pitchFamily="34" charset="0"/>
                <a:cs typeface="Arial" panose="020B0604020202020204" pitchFamily="34" charset="0"/>
              </a:rPr>
              <a:t>Ask the employee to correct the error or omission.</a:t>
            </a:r>
          </a:p>
          <a:p>
            <a:pPr>
              <a:defRPr/>
            </a:pPr>
            <a:r>
              <a:rPr lang="en-US" sz="2400" dirty="0">
                <a:latin typeface="Arial" panose="020B0604020202020204" pitchFamily="34" charset="0"/>
                <a:cs typeface="Arial" panose="020B0604020202020204" pitchFamily="34" charset="0"/>
              </a:rPr>
              <a:t> </a:t>
            </a:r>
          </a:p>
          <a:p>
            <a:pPr lvl="1">
              <a:defRPr/>
            </a:pP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Error:</a:t>
            </a:r>
          </a:p>
          <a:p>
            <a:pPr lvl="1">
              <a:defRPr/>
            </a:pPr>
            <a:r>
              <a:rPr lang="en-US" sz="2400" dirty="0">
                <a:latin typeface="Arial" panose="020B0604020202020204" pitchFamily="34" charset="0"/>
                <a:cs typeface="Arial" panose="020B0604020202020204" pitchFamily="34" charset="0"/>
              </a:rPr>
              <a:t>Best practice - have the employee:</a:t>
            </a:r>
          </a:p>
          <a:p>
            <a:pPr marL="1171575" lvl="2" indent="-257175">
              <a:lnSpc>
                <a:spcPct val="150000"/>
              </a:lnSpc>
              <a:buClr>
                <a:srgbClr val="0033CC"/>
              </a:buClr>
              <a:buFont typeface="Wingdings" panose="05000000000000000000" pitchFamily="2" charset="2"/>
              <a:buChar char=""/>
              <a:defRPr/>
            </a:pPr>
            <a:r>
              <a:rPr lang="en-US" sz="2400" dirty="0">
                <a:latin typeface="Arial" panose="020B0604020202020204" pitchFamily="34" charset="0"/>
                <a:cs typeface="Arial" panose="020B0604020202020204" pitchFamily="34" charset="0"/>
              </a:rPr>
              <a:t>Draw a line through the incorrect information;</a:t>
            </a:r>
          </a:p>
          <a:p>
            <a:pPr marL="1171575" lvl="2" indent="-257175">
              <a:lnSpc>
                <a:spcPct val="150000"/>
              </a:lnSpc>
              <a:buClr>
                <a:srgbClr val="0033CC"/>
              </a:buClr>
              <a:buFont typeface="Wingdings" panose="05000000000000000000" pitchFamily="2" charset="2"/>
              <a:buChar char=""/>
              <a:defRPr/>
            </a:pPr>
            <a:r>
              <a:rPr lang="en-US" sz="2400" dirty="0">
                <a:latin typeface="Arial" panose="020B0604020202020204" pitchFamily="34" charset="0"/>
                <a:cs typeface="Arial" panose="020B0604020202020204" pitchFamily="34" charset="0"/>
              </a:rPr>
              <a:t>Enter the correct or omitted information; and</a:t>
            </a:r>
          </a:p>
          <a:p>
            <a:pPr marL="1171575" lvl="2" indent="-257175">
              <a:buClr>
                <a:srgbClr val="0033CC"/>
              </a:buClr>
              <a:buFont typeface="Wingdings" panose="05000000000000000000" pitchFamily="2" charset="2"/>
              <a:buChar char=""/>
              <a:defRPr/>
            </a:pPr>
            <a:r>
              <a:rPr lang="en-US" sz="2400" dirty="0">
                <a:latin typeface="Arial" panose="020B0604020202020204" pitchFamily="34" charset="0"/>
                <a:cs typeface="Arial" panose="020B0604020202020204" pitchFamily="34" charset="0"/>
              </a:rPr>
              <a:t>Initial and date the correction or omitted information.</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2607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2000"/>
                                        <p:tgtEl>
                                          <p:spTgt spid="5">
                                            <p:txEl>
                                              <p:pRg st="5" end="5"/>
                                            </p:txEl>
                                          </p:spTgt>
                                        </p:tgtEl>
                                      </p:cBhvr>
                                    </p:animEffect>
                                    <p:anim calcmode="lin" valueType="num">
                                      <p:cBhvr>
                                        <p:cTn id="8" dur="2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9" dur="2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Effect transition="in" filter="fade">
                                      <p:cBhvr>
                                        <p:cTn id="13" dur="2000"/>
                                        <p:tgtEl>
                                          <p:spTgt spid="5">
                                            <p:txEl>
                                              <p:pRg st="6" end="6"/>
                                            </p:txEl>
                                          </p:spTgt>
                                        </p:tgtEl>
                                      </p:cBhvr>
                                    </p:animEffect>
                                    <p:anim calcmode="lin" valueType="num">
                                      <p:cBhvr>
                                        <p:cTn id="14" dur="2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5" dur="2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animEffect transition="in" filter="fade">
                                      <p:cBhvr>
                                        <p:cTn id="19" dur="2000"/>
                                        <p:tgtEl>
                                          <p:spTgt spid="5">
                                            <p:txEl>
                                              <p:pRg st="7" end="7"/>
                                            </p:txEl>
                                          </p:spTgt>
                                        </p:tgtEl>
                                      </p:cBhvr>
                                    </p:animEffect>
                                    <p:anim calcmode="lin" valueType="num">
                                      <p:cBhvr>
                                        <p:cTn id="20" dur="2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21" dur="2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9BB13-BEB2-4F32-9C0F-A83376B11499}"/>
              </a:ext>
            </a:extLst>
          </p:cNvPr>
          <p:cNvSpPr>
            <a:spLocks noGrp="1"/>
          </p:cNvSpPr>
          <p:nvPr>
            <p:ph type="title"/>
          </p:nvPr>
        </p:nvSpPr>
        <p:spPr/>
        <p:txBody>
          <a:bodyPr>
            <a:normAutofit/>
          </a:bodyPr>
          <a:lstStyle/>
          <a:p>
            <a:pPr>
              <a:defRPr/>
            </a:pPr>
            <a:r>
              <a:rPr lang="en-US" sz="4800" b="1" dirty="0"/>
              <a:t>Section 1 Errors/Omissions – </a:t>
            </a:r>
            <a:br>
              <a:rPr lang="en-US" sz="4800" b="1" dirty="0"/>
            </a:br>
            <a:r>
              <a:rPr lang="en-US" sz="4800" b="1" dirty="0"/>
              <a:t>Employee No Longer Employed</a:t>
            </a:r>
          </a:p>
        </p:txBody>
      </p:sp>
      <p:sp>
        <p:nvSpPr>
          <p:cNvPr id="22531" name="Content Placeholder 2">
            <a:extLst>
              <a:ext uri="{FF2B5EF4-FFF2-40B4-BE49-F238E27FC236}">
                <a16:creationId xmlns:a16="http://schemas.microsoft.com/office/drawing/2014/main" id="{10C81325-70F1-A219-F18F-4851124E95CC}"/>
              </a:ext>
            </a:extLst>
          </p:cNvPr>
          <p:cNvSpPr>
            <a:spLocks noGrp="1"/>
          </p:cNvSpPr>
          <p:nvPr>
            <p:ph idx="1"/>
          </p:nvPr>
        </p:nvSpPr>
        <p:spPr>
          <a:xfrm>
            <a:off x="482254" y="2818220"/>
            <a:ext cx="5612222" cy="2635250"/>
          </a:xfrm>
        </p:spPr>
        <p:txBody>
          <a:bodyPr>
            <a:normAutofit/>
          </a:bodyPr>
          <a:lstStyle/>
          <a:p>
            <a:pPr marL="114300" indent="0">
              <a:buFont typeface="Arial" panose="020B0604020202020204" pitchFamily="34" charset="0"/>
              <a:buNone/>
            </a:pPr>
            <a:r>
              <a:rPr lang="en-US" altLang="en-US" sz="2400" dirty="0"/>
              <a:t>Employer - attach to the existing form a signed and dated statement identifying the error or omission and explain why corrections could not be made (e.g., because the employee no longer works for the employer).</a:t>
            </a:r>
          </a:p>
        </p:txBody>
      </p:sp>
      <p:pic>
        <p:nvPicPr>
          <p:cNvPr id="6" name="Picture 5">
            <a:extLst>
              <a:ext uri="{FF2B5EF4-FFF2-40B4-BE49-F238E27FC236}">
                <a16:creationId xmlns:a16="http://schemas.microsoft.com/office/drawing/2014/main" id="{89973B1B-94CE-47C2-BC7E-46059546B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6540" y="1665925"/>
            <a:ext cx="3730237" cy="4874261"/>
          </a:xfrm>
          <a:prstGeom prst="rect">
            <a:avLst/>
          </a:prstGeom>
          <a:effectLst>
            <a:softEdge rad="317500"/>
          </a:effectLst>
        </p:spPr>
      </p:pic>
      <p:sp>
        <p:nvSpPr>
          <p:cNvPr id="8" name="Speech Bubble: Rectangle 7">
            <a:extLst>
              <a:ext uri="{FF2B5EF4-FFF2-40B4-BE49-F238E27FC236}">
                <a16:creationId xmlns:a16="http://schemas.microsoft.com/office/drawing/2014/main" id="{20BBAD88-96EE-4B4C-994C-14406D9FC35B}"/>
              </a:ext>
            </a:extLst>
          </p:cNvPr>
          <p:cNvSpPr/>
          <p:nvPr/>
        </p:nvSpPr>
        <p:spPr>
          <a:xfrm>
            <a:off x="332639" y="2779714"/>
            <a:ext cx="6413500" cy="2635250"/>
          </a:xfrm>
          <a:prstGeom prst="wedgeRectCallout">
            <a:avLst>
              <a:gd name="adj1" fmla="val 67752"/>
              <a:gd name="adj2" fmla="val 34086"/>
            </a:avLst>
          </a:prstGeom>
          <a:no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solidFill>
                <a:schemeClr val="tx1"/>
              </a:solidFill>
            </a:endParaRPr>
          </a:p>
        </p:txBody>
      </p:sp>
    </p:spTree>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703EC-DC9E-4623-AEAE-6F4496C75E94}"/>
              </a:ext>
            </a:extLst>
          </p:cNvPr>
          <p:cNvSpPr>
            <a:spLocks noGrp="1"/>
          </p:cNvSpPr>
          <p:nvPr>
            <p:ph type="title"/>
          </p:nvPr>
        </p:nvSpPr>
        <p:spPr/>
        <p:txBody>
          <a:bodyPr>
            <a:noAutofit/>
          </a:bodyPr>
          <a:lstStyle/>
          <a:p>
            <a:pPr>
              <a:defRPr/>
            </a:pPr>
            <a:r>
              <a:rPr lang="en-US" b="1" dirty="0">
                <a:cs typeface="Arial" panose="020B0604020202020204" pitchFamily="34" charset="0"/>
              </a:rPr>
              <a:t>Multiple Errors – Sections 2 and 3</a:t>
            </a:r>
          </a:p>
        </p:txBody>
      </p:sp>
      <p:sp>
        <p:nvSpPr>
          <p:cNvPr id="25603" name="Content Placeholder 2">
            <a:extLst>
              <a:ext uri="{FF2B5EF4-FFF2-40B4-BE49-F238E27FC236}">
                <a16:creationId xmlns:a16="http://schemas.microsoft.com/office/drawing/2014/main" id="{02943A88-199F-DC2D-6FF1-750A1C11F903}"/>
              </a:ext>
            </a:extLst>
          </p:cNvPr>
          <p:cNvSpPr>
            <a:spLocks noGrp="1"/>
          </p:cNvSpPr>
          <p:nvPr>
            <p:ph idx="1"/>
          </p:nvPr>
        </p:nvSpPr>
        <p:spPr>
          <a:xfrm>
            <a:off x="609600" y="2740727"/>
            <a:ext cx="7427913" cy="3375910"/>
          </a:xfrm>
        </p:spPr>
        <p:txBody>
          <a:bodyPr>
            <a:normAutofit lnSpcReduction="10000"/>
          </a:bodyPr>
          <a:lstStyle/>
          <a:p>
            <a:pPr marL="457200" indent="-457200">
              <a:buClr>
                <a:srgbClr val="00B050"/>
              </a:buClr>
              <a:buFont typeface="Wingdings" panose="05000000000000000000" pitchFamily="2" charset="2"/>
              <a:buChar char="ü"/>
            </a:pPr>
            <a:r>
              <a:rPr lang="en-US" altLang="en-US" sz="2800" dirty="0"/>
              <a:t>May redo the section(s) containing the errors on a new Form I-9, </a:t>
            </a:r>
            <a:r>
              <a:rPr lang="en-US" altLang="en-US" sz="2800" dirty="0">
                <a:solidFill>
                  <a:srgbClr val="C00000"/>
                </a:solidFill>
              </a:rPr>
              <a:t>[Use most current form]</a:t>
            </a:r>
          </a:p>
          <a:p>
            <a:pPr marL="731520" lvl="1" indent="-457200">
              <a:buClr>
                <a:srgbClr val="00B050"/>
              </a:buClr>
              <a:buFont typeface="Wingdings" panose="05000000000000000000" pitchFamily="2" charset="2"/>
              <a:buChar char="ü"/>
            </a:pPr>
            <a:r>
              <a:rPr lang="en-US" altLang="en-US" sz="2400" dirty="0"/>
              <a:t>attach to the previously completed form,</a:t>
            </a:r>
          </a:p>
          <a:p>
            <a:pPr marL="731520" lvl="1" indent="-457200">
              <a:buClr>
                <a:srgbClr val="00B050"/>
              </a:buClr>
              <a:buFont typeface="Wingdings" panose="05000000000000000000" pitchFamily="2" charset="2"/>
              <a:buChar char="ü"/>
            </a:pPr>
            <a:r>
              <a:rPr lang="en-US" altLang="en-US" sz="2400" dirty="0"/>
              <a:t>attach an explanation of the changes made to an existing form I-9 or the reason a new form I-9 was completed, and </a:t>
            </a:r>
          </a:p>
          <a:p>
            <a:pPr marL="731520" lvl="1" indent="-457200">
              <a:buClr>
                <a:srgbClr val="00B050"/>
              </a:buClr>
              <a:buFont typeface="Wingdings" panose="05000000000000000000" pitchFamily="2" charset="2"/>
              <a:buChar char="ü"/>
            </a:pPr>
            <a:r>
              <a:rPr lang="en-US" altLang="en-US" sz="2400" dirty="0"/>
              <a:t>sign and date the explanation.</a:t>
            </a:r>
          </a:p>
        </p:txBody>
      </p:sp>
      <p:pic>
        <p:nvPicPr>
          <p:cNvPr id="6" name="Picture 5">
            <a:extLst>
              <a:ext uri="{FF2B5EF4-FFF2-40B4-BE49-F238E27FC236}">
                <a16:creationId xmlns:a16="http://schemas.microsoft.com/office/drawing/2014/main" id="{ECD72E63-A8BF-295C-510F-9446FCB593CD}"/>
              </a:ext>
            </a:extLst>
          </p:cNvPr>
          <p:cNvPicPr>
            <a:picLocks noChangeAspect="1"/>
          </p:cNvPicPr>
          <p:nvPr/>
        </p:nvPicPr>
        <p:blipFill>
          <a:blip r:embed="rId2"/>
          <a:stretch>
            <a:fillRect/>
          </a:stretch>
        </p:blipFill>
        <p:spPr>
          <a:xfrm>
            <a:off x="7943993" y="2644480"/>
            <a:ext cx="4062613" cy="37107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animEffect transition="in" filter="fade">
                                      <p:cBhvr>
                                        <p:cTn id="7" dur="1000"/>
                                        <p:tgtEl>
                                          <p:spTgt spid="25603">
                                            <p:txEl>
                                              <p:pRg st="1" end="1"/>
                                            </p:txEl>
                                          </p:spTgt>
                                        </p:tgtEl>
                                      </p:cBhvr>
                                    </p:animEffect>
                                    <p:anim calcmode="lin" valueType="num">
                                      <p:cBhvr>
                                        <p:cTn id="8" dur="10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560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5603">
                                            <p:txEl>
                                              <p:pRg st="2" end="2"/>
                                            </p:txEl>
                                          </p:spTgt>
                                        </p:tgtEl>
                                        <p:attrNameLst>
                                          <p:attrName>style.visibility</p:attrName>
                                        </p:attrNameLst>
                                      </p:cBhvr>
                                      <p:to>
                                        <p:strVal val="visible"/>
                                      </p:to>
                                    </p:set>
                                    <p:animEffect transition="in" filter="fade">
                                      <p:cBhvr>
                                        <p:cTn id="13" dur="1000"/>
                                        <p:tgtEl>
                                          <p:spTgt spid="25603">
                                            <p:txEl>
                                              <p:pRg st="2" end="2"/>
                                            </p:txEl>
                                          </p:spTgt>
                                        </p:tgtEl>
                                      </p:cBhvr>
                                    </p:animEffect>
                                    <p:anim calcmode="lin" valueType="num">
                                      <p:cBhvr>
                                        <p:cTn id="14" dur="10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560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5603">
                                            <p:txEl>
                                              <p:pRg st="3" end="3"/>
                                            </p:txEl>
                                          </p:spTgt>
                                        </p:tgtEl>
                                        <p:attrNameLst>
                                          <p:attrName>style.visibility</p:attrName>
                                        </p:attrNameLst>
                                      </p:cBhvr>
                                      <p:to>
                                        <p:strVal val="visible"/>
                                      </p:to>
                                    </p:set>
                                    <p:animEffect transition="in" filter="fade">
                                      <p:cBhvr>
                                        <p:cTn id="19" dur="1000"/>
                                        <p:tgtEl>
                                          <p:spTgt spid="25603">
                                            <p:txEl>
                                              <p:pRg st="3" end="3"/>
                                            </p:txEl>
                                          </p:spTgt>
                                        </p:tgtEl>
                                      </p:cBhvr>
                                    </p:animEffect>
                                    <p:anim calcmode="lin" valueType="num">
                                      <p:cBhvr>
                                        <p:cTn id="20" dur="10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560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73E2C3-189B-FE9B-4D2D-BEC056419B43}"/>
              </a:ext>
            </a:extLst>
          </p:cNvPr>
          <p:cNvSpPr>
            <a:spLocks noGrp="1"/>
          </p:cNvSpPr>
          <p:nvPr>
            <p:ph type="title"/>
          </p:nvPr>
        </p:nvSpPr>
        <p:spPr>
          <a:xfrm>
            <a:off x="570369" y="0"/>
            <a:ext cx="10936586" cy="1828800"/>
          </a:xfrm>
        </p:spPr>
        <p:txBody>
          <a:bodyPr>
            <a:noAutofit/>
          </a:bodyPr>
          <a:lstStyle/>
          <a:p>
            <a:pPr algn="ctr">
              <a:defRPr/>
            </a:pPr>
            <a:r>
              <a:rPr lang="en-US" b="1" dirty="0">
                <a:effectLst>
                  <a:outerShdw blurRad="38100" dist="38100" dir="2700000" algn="tl">
                    <a:srgbClr val="000000">
                      <a:alpha val="43137"/>
                    </a:srgbClr>
                  </a:outerShdw>
                </a:effectLst>
              </a:rPr>
              <a:t>Corrections:  </a:t>
            </a:r>
            <a:br>
              <a:rPr lang="en-US" b="1" dirty="0">
                <a:effectLst>
                  <a:outerShdw blurRad="38100" dist="38100" dir="2700000" algn="tl">
                    <a:srgbClr val="000000">
                      <a:alpha val="43137"/>
                    </a:srgbClr>
                  </a:outerShdw>
                </a:effectLst>
              </a:rPr>
            </a:br>
            <a:r>
              <a:rPr lang="en-US" b="1" dirty="0"/>
              <a:t>Preparer</a:t>
            </a:r>
            <a:r>
              <a:rPr lang="en-US" b="1" dirty="0">
                <a:effectLst>
                  <a:outerShdw blurRad="38100" dist="38100" dir="2700000" algn="tl">
                    <a:srgbClr val="000000">
                      <a:alpha val="43137"/>
                    </a:srgbClr>
                  </a:outerShdw>
                </a:effectLst>
              </a:rPr>
              <a:t> or Translator</a:t>
            </a:r>
          </a:p>
        </p:txBody>
      </p:sp>
      <p:sp>
        <p:nvSpPr>
          <p:cNvPr id="5" name="TextBox 4">
            <a:extLst>
              <a:ext uri="{FF2B5EF4-FFF2-40B4-BE49-F238E27FC236}">
                <a16:creationId xmlns:a16="http://schemas.microsoft.com/office/drawing/2014/main" id="{3A70D3C2-285E-9524-155E-00E2E30278B6}"/>
              </a:ext>
            </a:extLst>
          </p:cNvPr>
          <p:cNvSpPr txBox="1"/>
          <p:nvPr/>
        </p:nvSpPr>
        <p:spPr>
          <a:xfrm>
            <a:off x="280513" y="2276747"/>
            <a:ext cx="11226442" cy="4339650"/>
          </a:xfrm>
          <a:prstGeom prst="rect">
            <a:avLst/>
          </a:prstGeom>
          <a:noFill/>
        </p:spPr>
        <p:txBody>
          <a:bodyPr wrap="square">
            <a:spAutoFit/>
          </a:bodyPr>
          <a:lstStyle/>
          <a:p>
            <a:pPr>
              <a:defRPr/>
            </a:pP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If </a:t>
            </a:r>
            <a:r>
              <a:rPr lang="en-US" sz="240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original</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Preparer or Translator</a:t>
            </a:r>
          </a:p>
          <a:p>
            <a:pPr>
              <a:defRPr/>
            </a:pP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57175" indent="-257175">
              <a:buFont typeface="Wingdings" panose="05000000000000000000" pitchFamily="2" charset="2"/>
              <a:buChar char="?"/>
              <a:defRPr/>
            </a:pPr>
            <a:r>
              <a:rPr lang="en-US" sz="2400" dirty="0">
                <a:latin typeface="Arial" panose="020B0604020202020204" pitchFamily="34" charset="0"/>
                <a:cs typeface="Arial" panose="020B0604020202020204" pitchFamily="34" charset="0"/>
              </a:rPr>
              <a:t>draw a line through the incorrect information and enter the correct information or note the omitted information;</a:t>
            </a:r>
          </a:p>
          <a:p>
            <a:pPr marL="257175" indent="-257175">
              <a:buFont typeface="Wingdings" panose="05000000000000000000" pitchFamily="2" charset="2"/>
              <a:buChar char="?"/>
              <a:defRPr/>
            </a:pPr>
            <a:endParaRPr lang="en-US" sz="2400" dirty="0">
              <a:latin typeface="Arial" panose="020B0604020202020204" pitchFamily="34" charset="0"/>
              <a:cs typeface="Arial" panose="020B0604020202020204" pitchFamily="34" charset="0"/>
            </a:endParaRPr>
          </a:p>
          <a:p>
            <a:pPr marL="257175" indent="-257175">
              <a:buFont typeface="Wingdings" panose="05000000000000000000" pitchFamily="2" charset="2"/>
              <a:buChar char="?"/>
              <a:defRPr/>
            </a:pPr>
            <a:r>
              <a:rPr lang="en-US" sz="2400" dirty="0">
                <a:latin typeface="Arial" panose="020B0604020202020204" pitchFamily="34" charset="0"/>
                <a:cs typeface="Arial" panose="020B0604020202020204" pitchFamily="34" charset="0"/>
              </a:rPr>
              <a:t>have the employee initial and date the correction or omitted information if able; and</a:t>
            </a:r>
          </a:p>
          <a:p>
            <a:pPr marL="257175" indent="-257175">
              <a:buFont typeface="Wingdings" panose="05000000000000000000" pitchFamily="2" charset="2"/>
              <a:buChar char="?"/>
              <a:defRPr/>
            </a:pPr>
            <a:endParaRPr lang="en-US" sz="2400" dirty="0">
              <a:latin typeface="Arial" panose="020B0604020202020204" pitchFamily="34" charset="0"/>
              <a:cs typeface="Arial" panose="020B0604020202020204" pitchFamily="34" charset="0"/>
            </a:endParaRPr>
          </a:p>
          <a:p>
            <a:pPr marL="257175" indent="-257175">
              <a:buFont typeface="Wingdings" panose="05000000000000000000" pitchFamily="2" charset="2"/>
              <a:buChar char="?"/>
              <a:defRPr/>
            </a:pPr>
            <a:r>
              <a:rPr lang="en-US" sz="2400" dirty="0">
                <a:latin typeface="Arial" panose="020B0604020202020204" pitchFamily="34" charset="0"/>
                <a:cs typeface="Arial" panose="020B0604020202020204" pitchFamily="34" charset="0"/>
              </a:rPr>
              <a:t>initial and date the correction or omitted information next to the employee’s initials.</a:t>
            </a:r>
            <a:br>
              <a:rPr lang="en-US" dirty="0"/>
            </a:br>
            <a:br>
              <a:rPr lang="en-US" dirty="0"/>
            </a:br>
            <a:endParaRPr lang="en-US" dirty="0"/>
          </a:p>
        </p:txBody>
      </p:sp>
    </p:spTree>
    <p:extLst>
      <p:ext uri="{BB962C8B-B14F-4D97-AF65-F5344CB8AC3E}">
        <p14:creationId xmlns:p14="http://schemas.microsoft.com/office/powerpoint/2010/main" val="21043234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7" dur="500"/>
                                        <p:tgtEl>
                                          <p:spTgt spid="5">
                                            <p:txEl>
                                              <p:pRg st="2" end="2"/>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1" dur="500"/>
                                        <p:tgtEl>
                                          <p:spTgt spid="5">
                                            <p:txEl>
                                              <p:pRg st="4" end="4"/>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animEffect transition="in" filter="randombar(horizontal)">
                                      <p:cBhvr>
                                        <p:cTn id="1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A38E08-1CE2-088D-6B24-49B507B253BD}"/>
              </a:ext>
            </a:extLst>
          </p:cNvPr>
          <p:cNvSpPr txBox="1">
            <a:spLocks/>
          </p:cNvSpPr>
          <p:nvPr/>
        </p:nvSpPr>
        <p:spPr>
          <a:xfrm>
            <a:off x="570369" y="0"/>
            <a:ext cx="10936586" cy="1828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600" kern="1200" cap="all" spc="120" baseline="0">
                <a:solidFill>
                  <a:schemeClr val="bg1"/>
                </a:solidFill>
                <a:latin typeface="Decotura ICG" panose="00000400000000000000" pitchFamily="2" charset="0"/>
                <a:ea typeface="+mj-ea"/>
                <a:cs typeface="+mj-cs"/>
              </a:defRPr>
            </a:lvl1pPr>
          </a:lstStyle>
          <a:p>
            <a:pPr algn="ctr">
              <a:defRPr/>
            </a:pPr>
            <a:r>
              <a:rPr lang="en-US" b="1" dirty="0">
                <a:effectLst>
                  <a:outerShdw blurRad="38100" dist="38100" dir="2700000" algn="tl">
                    <a:srgbClr val="000000">
                      <a:alpha val="43137"/>
                    </a:srgbClr>
                  </a:outerShdw>
                </a:effectLst>
              </a:rPr>
              <a:t>Corrections:  </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Preparer or Translator</a:t>
            </a:r>
          </a:p>
        </p:txBody>
      </p:sp>
      <p:sp>
        <p:nvSpPr>
          <p:cNvPr id="5" name="TextBox 4">
            <a:extLst>
              <a:ext uri="{FF2B5EF4-FFF2-40B4-BE49-F238E27FC236}">
                <a16:creationId xmlns:a16="http://schemas.microsoft.com/office/drawing/2014/main" id="{AF41061D-5FA8-0CF0-81FF-A3E613B50668}"/>
              </a:ext>
            </a:extLst>
          </p:cNvPr>
          <p:cNvSpPr txBox="1"/>
          <p:nvPr/>
        </p:nvSpPr>
        <p:spPr>
          <a:xfrm>
            <a:off x="677008" y="2184399"/>
            <a:ext cx="6277707" cy="3293209"/>
          </a:xfrm>
          <a:prstGeom prst="rect">
            <a:avLst/>
          </a:prstGeom>
          <a:noFill/>
        </p:spPr>
        <p:txBody>
          <a:bodyPr wrap="square">
            <a:spAutoFit/>
          </a:bodyPr>
          <a:lstStyle/>
          <a:p>
            <a:pPr>
              <a:defRPr/>
            </a:pPr>
            <a:r>
              <a:rPr lang="en-US" sz="2400" b="1" dirty="0"/>
              <a:t>If </a:t>
            </a:r>
            <a:r>
              <a:rPr lang="en-US" sz="2400" b="1" i="1" u="sng" dirty="0"/>
              <a:t>different</a:t>
            </a:r>
            <a:r>
              <a:rPr lang="en-US" sz="2400" b="1" dirty="0"/>
              <a:t> Preparer or Translator</a:t>
            </a:r>
          </a:p>
          <a:p>
            <a:pPr>
              <a:defRPr/>
            </a:pPr>
            <a:endParaRPr lang="en-US" sz="2400" b="1" dirty="0"/>
          </a:p>
          <a:p>
            <a:pPr marL="342900" indent="-342900">
              <a:buFont typeface="Wingdings" panose="05000000000000000000" pitchFamily="2" charset="2"/>
              <a:buChar char="ü"/>
              <a:defRPr/>
            </a:pPr>
            <a:r>
              <a:rPr lang="en-US" sz="2000" dirty="0">
                <a:latin typeface="Decotura ICG" panose="00000400000000000000"/>
              </a:rPr>
              <a:t>Preparer and/or translator certification should:</a:t>
            </a:r>
            <a:br>
              <a:rPr lang="en-US" sz="2000" dirty="0">
                <a:latin typeface="Decotura ICG" panose="00000400000000000000"/>
              </a:rPr>
            </a:br>
            <a:r>
              <a:rPr lang="en-US" sz="2000" dirty="0">
                <a:latin typeface="Decotura ICG" panose="00000400000000000000"/>
              </a:rPr>
              <a:t>complete the certification block; </a:t>
            </a:r>
            <a:r>
              <a:rPr lang="en-US" sz="2000" b="1" dirty="0">
                <a:latin typeface="Decotura ICG" panose="00000400000000000000"/>
              </a:rPr>
              <a:t>or</a:t>
            </a:r>
          </a:p>
          <a:p>
            <a:pPr marL="342900" indent="-342900">
              <a:buFont typeface="Wingdings" panose="05000000000000000000" pitchFamily="2" charset="2"/>
              <a:buChar char="ü"/>
              <a:defRPr/>
            </a:pPr>
            <a:r>
              <a:rPr lang="en-US" sz="2000" dirty="0">
                <a:latin typeface="Decotura ICG" panose="00000400000000000000"/>
              </a:rPr>
              <a:t>If the certification block was previously completed by a different preparer and/or translator:</a:t>
            </a:r>
            <a:br>
              <a:rPr lang="en-US" sz="2000" dirty="0">
                <a:latin typeface="Decotura ICG" panose="00000400000000000000"/>
              </a:rPr>
            </a:br>
            <a:r>
              <a:rPr lang="en-US" sz="2000" dirty="0">
                <a:latin typeface="Decotura ICG" panose="00000400000000000000"/>
                <a:sym typeface="Wingdings" panose="05000000000000000000" pitchFamily="2" charset="2"/>
              </a:rPr>
              <a:t> </a:t>
            </a:r>
            <a:r>
              <a:rPr lang="en-US" sz="2000" dirty="0">
                <a:latin typeface="Decotura ICG" panose="00000400000000000000"/>
              </a:rPr>
              <a:t>draw a line through the previous preparer and/or translator information; and</a:t>
            </a:r>
            <a:br>
              <a:rPr lang="en-US" sz="2000" dirty="0">
                <a:latin typeface="Decotura ICG" panose="00000400000000000000"/>
              </a:rPr>
            </a:br>
            <a:r>
              <a:rPr lang="en-US" sz="2000" dirty="0">
                <a:latin typeface="Decotura ICG" panose="00000400000000000000"/>
                <a:sym typeface="Wingdings" panose="05000000000000000000" pitchFamily="2" charset="2"/>
              </a:rPr>
              <a:t> </a:t>
            </a:r>
            <a:r>
              <a:rPr lang="en-US" sz="2000" dirty="0">
                <a:latin typeface="Decotura ICG" panose="00000400000000000000"/>
              </a:rPr>
              <a:t>enter the new preparer and/or translator information and indicate “for  corrections”.</a:t>
            </a:r>
            <a:endParaRPr lang="en-US" sz="2000" b="1" dirty="0">
              <a:latin typeface="Decotura ICG" panose="00000400000000000000"/>
            </a:endParaRPr>
          </a:p>
        </p:txBody>
      </p:sp>
      <p:pic>
        <p:nvPicPr>
          <p:cNvPr id="6" name="Picture 5">
            <a:extLst>
              <a:ext uri="{FF2B5EF4-FFF2-40B4-BE49-F238E27FC236}">
                <a16:creationId xmlns:a16="http://schemas.microsoft.com/office/drawing/2014/main" id="{CBBB293F-6610-7936-0FF4-32A3B8FC4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3107" y="2109526"/>
            <a:ext cx="4247344" cy="2832978"/>
          </a:xfrm>
          <a:prstGeom prst="rect">
            <a:avLst/>
          </a:prstGeom>
          <a:effectLst>
            <a:softEdge rad="635000"/>
          </a:effectLst>
        </p:spPr>
      </p:pic>
      <p:pic>
        <p:nvPicPr>
          <p:cNvPr id="7" name="Picture 7">
            <a:extLst>
              <a:ext uri="{FF2B5EF4-FFF2-40B4-BE49-F238E27FC236}">
                <a16:creationId xmlns:a16="http://schemas.microsoft.com/office/drawing/2014/main" id="{1E03EB67-FAF1-68A5-09CB-08D8F68F24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6281" y="4686848"/>
            <a:ext cx="5262562" cy="1528763"/>
          </a:xfrm>
          <a:prstGeom prst="rect">
            <a:avLst/>
          </a:prstGeom>
          <a:noFill/>
          <a:ln w="19050">
            <a:solidFill>
              <a:srgbClr val="0033CC"/>
            </a:solidFill>
            <a:prstDash val="lgDash"/>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8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067411-8696-5737-A27E-6F3A493C8552}"/>
              </a:ext>
            </a:extLst>
          </p:cNvPr>
          <p:cNvSpPr>
            <a:spLocks noGrp="1"/>
          </p:cNvSpPr>
          <p:nvPr>
            <p:ph type="title"/>
          </p:nvPr>
        </p:nvSpPr>
        <p:spPr>
          <a:xfrm>
            <a:off x="371192" y="388055"/>
            <a:ext cx="11552221" cy="1219989"/>
          </a:xfrm>
        </p:spPr>
        <p:txBody>
          <a:bodyPr>
            <a:noAutofit/>
          </a:bodyPr>
          <a:lstStyle/>
          <a:p>
            <a:pPr algn="ctr">
              <a:defRPr/>
            </a:pPr>
            <a:r>
              <a:rPr lang="en-US" b="1" dirty="0">
                <a:solidFill>
                  <a:schemeClr val="bg1"/>
                </a:solidFill>
                <a:effectLst>
                  <a:outerShdw blurRad="38100" dist="38100" dir="2700000" algn="tl">
                    <a:srgbClr val="000000">
                      <a:alpha val="43137"/>
                    </a:srgbClr>
                  </a:outerShdw>
                </a:effectLst>
              </a:rPr>
              <a:t>Wrong Version of </a:t>
            </a:r>
            <a:br>
              <a:rPr lang="en-US" b="1" dirty="0">
                <a:solidFill>
                  <a:schemeClr val="bg1"/>
                </a:solidFill>
                <a:effectLst>
                  <a:outerShdw blurRad="38100" dist="38100" dir="2700000" algn="tl">
                    <a:srgbClr val="000000">
                      <a:alpha val="43137"/>
                    </a:srgbClr>
                  </a:outerShdw>
                </a:effectLst>
              </a:rPr>
            </a:br>
            <a:r>
              <a:rPr lang="en-US" b="1" dirty="0">
                <a:solidFill>
                  <a:schemeClr val="bg1"/>
                </a:solidFill>
                <a:effectLst>
                  <a:outerShdw blurRad="38100" dist="38100" dir="2700000" algn="tl">
                    <a:srgbClr val="000000">
                      <a:alpha val="43137"/>
                    </a:srgbClr>
                  </a:outerShdw>
                </a:effectLst>
              </a:rPr>
              <a:t>Form I-9 Used</a:t>
            </a:r>
          </a:p>
        </p:txBody>
      </p:sp>
      <p:sp>
        <p:nvSpPr>
          <p:cNvPr id="5" name="Rectangle 4">
            <a:extLst>
              <a:ext uri="{FF2B5EF4-FFF2-40B4-BE49-F238E27FC236}">
                <a16:creationId xmlns:a16="http://schemas.microsoft.com/office/drawing/2014/main" id="{3835195A-0D91-A809-0696-2F5E334E4B10}"/>
              </a:ext>
            </a:extLst>
          </p:cNvPr>
          <p:cNvSpPr/>
          <p:nvPr/>
        </p:nvSpPr>
        <p:spPr>
          <a:xfrm>
            <a:off x="952066" y="4992617"/>
            <a:ext cx="10898919" cy="1477328"/>
          </a:xfrm>
          <a:prstGeom prst="rect">
            <a:avLst/>
          </a:prstGeom>
        </p:spPr>
        <p:txBody>
          <a:bodyPr wrap="square">
            <a:spAutoFit/>
          </a:bodyPr>
          <a:lstStyle/>
          <a:p>
            <a:pPr>
              <a:defRPr/>
            </a:pPr>
            <a:r>
              <a:rPr lang="en-US" sz="2000" dirty="0">
                <a:solidFill>
                  <a:srgbClr val="000000"/>
                </a:solidFill>
                <a:latin typeface="Arial" panose="020B0604020202020204" pitchFamily="34" charset="0"/>
                <a:cs typeface="Arial" panose="020B0604020202020204" pitchFamily="34" charset="0"/>
              </a:rPr>
              <a:t>If Form I-9 documentation presented was acceptable under the rules current at time of hire:</a:t>
            </a:r>
          </a:p>
          <a:p>
            <a:pPr marL="714375" lvl="1" indent="-257175">
              <a:lnSpc>
                <a:spcPct val="150000"/>
              </a:lnSpc>
              <a:buClr>
                <a:srgbClr val="00B050"/>
              </a:buClr>
              <a:buFont typeface="Wingdings" panose="05000000000000000000" pitchFamily="2" charset="2"/>
              <a:buChar char="§"/>
              <a:defRPr/>
            </a:pPr>
            <a:r>
              <a:rPr lang="en-US" sz="2000" dirty="0">
                <a:solidFill>
                  <a:srgbClr val="000000"/>
                </a:solidFill>
                <a:latin typeface="Arial" panose="020B0604020202020204" pitchFamily="34" charset="0"/>
                <a:cs typeface="Arial" panose="020B0604020202020204" pitchFamily="34" charset="0"/>
              </a:rPr>
              <a:t>Staple the outdated completed form to a blank current version, and </a:t>
            </a:r>
          </a:p>
          <a:p>
            <a:pPr marL="714375" lvl="1" indent="-257175">
              <a:buClr>
                <a:srgbClr val="00B050"/>
              </a:buClr>
              <a:buFont typeface="Wingdings" panose="05000000000000000000" pitchFamily="2" charset="2"/>
              <a:buChar char="§"/>
              <a:defRPr/>
            </a:pPr>
            <a:r>
              <a:rPr lang="en-US" sz="2000" dirty="0">
                <a:solidFill>
                  <a:srgbClr val="000000"/>
                </a:solidFill>
                <a:latin typeface="Arial" panose="020B0604020202020204" pitchFamily="34" charset="0"/>
                <a:cs typeface="Arial" panose="020B0604020202020204" pitchFamily="34" charset="0"/>
              </a:rPr>
              <a:t>Sign the current blank version noting why the current blank version is attached (e.g., wrong edition was used at time of hire). </a:t>
            </a:r>
          </a:p>
        </p:txBody>
      </p:sp>
      <p:sp>
        <p:nvSpPr>
          <p:cNvPr id="6" name="Rectangle 12">
            <a:extLst>
              <a:ext uri="{FF2B5EF4-FFF2-40B4-BE49-F238E27FC236}">
                <a16:creationId xmlns:a16="http://schemas.microsoft.com/office/drawing/2014/main" id="{428463F3-1C08-D689-02C2-B6053F72BE51}"/>
              </a:ext>
            </a:extLst>
          </p:cNvPr>
          <p:cNvSpPr>
            <a:spLocks noChangeArrowheads="1"/>
          </p:cNvSpPr>
          <p:nvPr/>
        </p:nvSpPr>
        <p:spPr bwMode="auto">
          <a:xfrm>
            <a:off x="1512072" y="2289910"/>
            <a:ext cx="851773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dirty="0">
                <a:solidFill>
                  <a:srgbClr val="000000"/>
                </a:solidFill>
              </a:rPr>
              <a:t>Draft an explanation and attach it to the outdated completed Form I-9 explaining that the wrong form was filled out correctly and in good faith.</a:t>
            </a:r>
          </a:p>
          <a:p>
            <a:pPr algn="ctr"/>
            <a:r>
              <a:rPr lang="en-US" altLang="en-US" sz="2400" b="1" dirty="0">
                <a:solidFill>
                  <a:srgbClr val="000000"/>
                </a:solidFill>
              </a:rPr>
              <a:t>   </a:t>
            </a:r>
            <a:r>
              <a:rPr lang="en-US" altLang="en-US" sz="2000" b="1" dirty="0">
                <a:solidFill>
                  <a:srgbClr val="000000"/>
                </a:solidFill>
              </a:rPr>
              <a:t>- Or - </a:t>
            </a:r>
            <a:endParaRPr lang="en-US" altLang="en-US" sz="2000" b="1" dirty="0"/>
          </a:p>
        </p:txBody>
      </p:sp>
      <p:pic>
        <p:nvPicPr>
          <p:cNvPr id="7" name="Picture 5">
            <a:extLst>
              <a:ext uri="{FF2B5EF4-FFF2-40B4-BE49-F238E27FC236}">
                <a16:creationId xmlns:a16="http://schemas.microsoft.com/office/drawing/2014/main" id="{F1DACE9A-14B2-3775-88A7-1A4D964CF0FB}"/>
              </a:ext>
            </a:extLst>
          </p:cNvPr>
          <p:cNvPicPr>
            <a:picLocks noChangeAspect="1"/>
          </p:cNvPicPr>
          <p:nvPr/>
        </p:nvPicPr>
        <p:blipFill>
          <a:blip r:embed="rId2">
            <a:extLst>
              <a:ext uri="{28A0092B-C50C-407E-A947-70E740481C1C}">
                <a14:useLocalDpi xmlns:a14="http://schemas.microsoft.com/office/drawing/2010/main" val="0"/>
              </a:ext>
            </a:extLst>
          </a:blip>
          <a:srcRect r="12068" b="25250"/>
          <a:stretch>
            <a:fillRect/>
          </a:stretch>
        </p:blipFill>
        <p:spPr bwMode="auto">
          <a:xfrm>
            <a:off x="693561" y="3360468"/>
            <a:ext cx="2937272" cy="1281113"/>
          </a:xfrm>
          <a:prstGeom prst="rect">
            <a:avLst/>
          </a:prstGeom>
          <a:noFill/>
          <a:ln w="19050">
            <a:solidFill>
              <a:srgbClr val="C00000"/>
            </a:solidFill>
            <a:prstDash val="dash"/>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4874637-A29A-6316-B279-F1921D65F7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1725" y="3181622"/>
            <a:ext cx="1799548" cy="1638807"/>
          </a:xfrm>
          <a:prstGeom prst="rect">
            <a:avLst/>
          </a:prstGeom>
          <a:noFill/>
          <a:ln w="28575">
            <a:solidFill>
              <a:srgbClr val="00B050"/>
            </a:solidFill>
            <a:prstDash val="lgDashDot"/>
            <a:miter lim="800000"/>
            <a:headEnd/>
            <a:tailEnd/>
          </a:ln>
          <a:extLst>
            <a:ext uri="{909E8E84-426E-40DD-AFC4-6F175D3DCCD1}">
              <a14:hiddenFill xmlns:a14="http://schemas.microsoft.com/office/drawing/2010/main">
                <a:solidFill>
                  <a:srgbClr val="FFFFFF"/>
                </a:solidFill>
              </a14:hiddenFill>
            </a:ext>
          </a:extLst>
        </p:spPr>
      </p:pic>
      <p:pic>
        <p:nvPicPr>
          <p:cNvPr id="9" name="Picture 2" descr="office stapler in perspective view - stapler stock illustrations">
            <a:extLst>
              <a:ext uri="{FF2B5EF4-FFF2-40B4-BE49-F238E27FC236}">
                <a16:creationId xmlns:a16="http://schemas.microsoft.com/office/drawing/2014/main" id="{83B8FFE7-E5A2-B8E1-4B6F-1468EF64DB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67" t="13590"/>
          <a:stretch/>
        </p:blipFill>
        <p:spPr bwMode="auto">
          <a:xfrm>
            <a:off x="4732653" y="3367128"/>
            <a:ext cx="2076567" cy="1446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0153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anim calcmode="lin" valueType="num">
                                      <p:cBhvr>
                                        <p:cTn id="1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C31B5-67D2-BAD5-7544-E023447FC8AC}"/>
              </a:ext>
            </a:extLst>
          </p:cNvPr>
          <p:cNvSpPr>
            <a:spLocks noGrp="1"/>
          </p:cNvSpPr>
          <p:nvPr>
            <p:ph type="title"/>
          </p:nvPr>
        </p:nvSpPr>
        <p:spPr/>
        <p:txBody>
          <a:bodyPr>
            <a:noAutofit/>
          </a:bodyPr>
          <a:lstStyle/>
          <a:p>
            <a:r>
              <a:rPr lang="en-US" sz="6000" dirty="0">
                <a:latin typeface="Decotura ICG" panose="00000400000000000000"/>
                <a:cs typeface="Arial" panose="020B0604020202020204" pitchFamily="34" charset="0"/>
              </a:rPr>
              <a:t>I-9 and Legal Liability:  Best Solutions to Minimize Costly Mistakes</a:t>
            </a:r>
            <a:endParaRPr lang="en-US" sz="6000" dirty="0">
              <a:latin typeface="Decotura ICG" panose="00000400000000000000"/>
            </a:endParaRPr>
          </a:p>
        </p:txBody>
      </p:sp>
      <p:sp>
        <p:nvSpPr>
          <p:cNvPr id="3" name="Text Placeholder 2">
            <a:extLst>
              <a:ext uri="{FF2B5EF4-FFF2-40B4-BE49-F238E27FC236}">
                <a16:creationId xmlns:a16="http://schemas.microsoft.com/office/drawing/2014/main" id="{3270D4D7-9E8D-D407-3C5F-1FE155EEFC88}"/>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Section 3</a:t>
            </a:r>
          </a:p>
        </p:txBody>
      </p:sp>
    </p:spTree>
    <p:extLst>
      <p:ext uri="{BB962C8B-B14F-4D97-AF65-F5344CB8AC3E}">
        <p14:creationId xmlns:p14="http://schemas.microsoft.com/office/powerpoint/2010/main" val="28532229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0C30F0-AC09-EF1C-D39A-3A91284DBA8A}"/>
              </a:ext>
            </a:extLst>
          </p:cNvPr>
          <p:cNvSpPr>
            <a:spLocks noGrp="1"/>
          </p:cNvSpPr>
          <p:nvPr>
            <p:ph type="title"/>
          </p:nvPr>
        </p:nvSpPr>
        <p:spPr/>
        <p:txBody>
          <a:bodyPr/>
          <a:lstStyle/>
          <a:p>
            <a:r>
              <a:rPr lang="en-US" dirty="0"/>
              <a:t>SCOPE of audit</a:t>
            </a:r>
          </a:p>
        </p:txBody>
      </p:sp>
      <p:pic>
        <p:nvPicPr>
          <p:cNvPr id="5" name="Picture 7">
            <a:extLst>
              <a:ext uri="{FF2B5EF4-FFF2-40B4-BE49-F238E27FC236}">
                <a16:creationId xmlns:a16="http://schemas.microsoft.com/office/drawing/2014/main" id="{07DE54F2-8AFC-878A-54F9-59CE4D83A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613" y="1621410"/>
            <a:ext cx="8572500" cy="491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746A1055-9BE1-360A-91C1-029F5BBB8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573088"/>
            <a:ext cx="4292600" cy="29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CA03DE9-F8DE-EB36-E825-B389497BA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5613" y="1524083"/>
            <a:ext cx="2718118" cy="1898945"/>
          </a:xfrm>
          <a:prstGeom prst="rect">
            <a:avLst/>
          </a:prstGeom>
          <a:effectLst>
            <a:softEdge rad="317500"/>
          </a:effectLst>
        </p:spPr>
      </p:pic>
      <p:sp>
        <p:nvSpPr>
          <p:cNvPr id="7" name="TextBox 9">
            <a:extLst>
              <a:ext uri="{FF2B5EF4-FFF2-40B4-BE49-F238E27FC236}">
                <a16:creationId xmlns:a16="http://schemas.microsoft.com/office/drawing/2014/main" id="{609F9A84-8BE1-3420-E543-5BBE1978F452}"/>
              </a:ext>
            </a:extLst>
          </p:cNvPr>
          <p:cNvSpPr txBox="1">
            <a:spLocks noChangeArrowheads="1"/>
          </p:cNvSpPr>
          <p:nvPr/>
        </p:nvSpPr>
        <p:spPr bwMode="auto">
          <a:xfrm>
            <a:off x="1803302" y="4018248"/>
            <a:ext cx="16478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a:t>Audit All</a:t>
            </a:r>
          </a:p>
        </p:txBody>
      </p:sp>
      <p:sp>
        <p:nvSpPr>
          <p:cNvPr id="8" name="TextBox 3">
            <a:extLst>
              <a:ext uri="{FF2B5EF4-FFF2-40B4-BE49-F238E27FC236}">
                <a16:creationId xmlns:a16="http://schemas.microsoft.com/office/drawing/2014/main" id="{32A6EEAC-B354-578C-FBDE-C7CFF43515B7}"/>
              </a:ext>
            </a:extLst>
          </p:cNvPr>
          <p:cNvSpPr txBox="1">
            <a:spLocks noChangeArrowheads="1"/>
          </p:cNvSpPr>
          <p:nvPr/>
        </p:nvSpPr>
        <p:spPr bwMode="auto">
          <a:xfrm>
            <a:off x="1557338" y="3348038"/>
            <a:ext cx="21209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dirty="0">
                <a:latin typeface="Comic Sans MS" panose="030F0702030302020204" pitchFamily="66" charset="0"/>
              </a:rPr>
              <a:t>Communicate!</a:t>
            </a:r>
          </a:p>
          <a:p>
            <a:pPr algn="ctr"/>
            <a:r>
              <a:rPr lang="en-US" altLang="en-US" sz="2400" dirty="0">
                <a:latin typeface="Comic Sans MS" panose="030F0702030302020204" pitchFamily="66" charset="0"/>
              </a:rPr>
              <a:t>Document!</a:t>
            </a:r>
          </a:p>
        </p:txBody>
      </p:sp>
      <p:sp>
        <p:nvSpPr>
          <p:cNvPr id="9" name="TextBox 7">
            <a:extLst>
              <a:ext uri="{FF2B5EF4-FFF2-40B4-BE49-F238E27FC236}">
                <a16:creationId xmlns:a16="http://schemas.microsoft.com/office/drawing/2014/main" id="{F3F7C673-82DA-7FCC-68B1-937381068EB5}"/>
              </a:ext>
            </a:extLst>
          </p:cNvPr>
          <p:cNvSpPr txBox="1">
            <a:spLocks noChangeArrowheads="1"/>
          </p:cNvSpPr>
          <p:nvPr/>
        </p:nvSpPr>
        <p:spPr bwMode="auto">
          <a:xfrm>
            <a:off x="7113588" y="3289300"/>
            <a:ext cx="458152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dirty="0">
                <a:latin typeface="Comic Sans MS" panose="030F0702030302020204" pitchFamily="66" charset="0"/>
              </a:rPr>
              <a:t>Use Neutral Selection Criteria</a:t>
            </a:r>
          </a:p>
          <a:p>
            <a:pPr algn="ctr"/>
            <a:r>
              <a:rPr lang="en-US" altLang="en-US" sz="2400" dirty="0">
                <a:latin typeface="Comic Sans MS" panose="030F0702030302020204" pitchFamily="66" charset="0"/>
              </a:rPr>
              <a:t>Avoid Discrimination!</a:t>
            </a:r>
          </a:p>
          <a:p>
            <a:pPr algn="ctr"/>
            <a:endParaRPr lang="en-US" altLang="en-US" dirty="0">
              <a:latin typeface="Comic Sans MS" panose="030F0702030302020204" pitchFamily="66" charset="0"/>
            </a:endParaRPr>
          </a:p>
        </p:txBody>
      </p:sp>
      <p:sp>
        <p:nvSpPr>
          <p:cNvPr id="10" name="TextBox 10">
            <a:extLst>
              <a:ext uri="{FF2B5EF4-FFF2-40B4-BE49-F238E27FC236}">
                <a16:creationId xmlns:a16="http://schemas.microsoft.com/office/drawing/2014/main" id="{80E1B40B-C897-3426-AAF8-35592848CB59}"/>
              </a:ext>
            </a:extLst>
          </p:cNvPr>
          <p:cNvSpPr txBox="1">
            <a:spLocks noChangeArrowheads="1"/>
          </p:cNvSpPr>
          <p:nvPr/>
        </p:nvSpPr>
        <p:spPr bwMode="auto">
          <a:xfrm>
            <a:off x="8063707" y="3917156"/>
            <a:ext cx="2819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a:t>Audit Sampling</a:t>
            </a:r>
          </a:p>
        </p:txBody>
      </p:sp>
    </p:spTree>
    <p:extLst>
      <p:ext uri="{BB962C8B-B14F-4D97-AF65-F5344CB8AC3E}">
        <p14:creationId xmlns:p14="http://schemas.microsoft.com/office/powerpoint/2010/main" val="261899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742A82AB-F005-49A7-9C16-0AF17C1E992A}"/>
              </a:ext>
            </a:extLst>
          </p:cNvPr>
          <p:cNvSpPr>
            <a:spLocks noGrp="1"/>
          </p:cNvSpPr>
          <p:nvPr>
            <p:ph type="title"/>
          </p:nvPr>
        </p:nvSpPr>
        <p:spPr>
          <a:xfrm>
            <a:off x="966213" y="336958"/>
            <a:ext cx="10616187" cy="1700784"/>
          </a:xfrm>
        </p:spPr>
        <p:txBody>
          <a:bodyPr/>
          <a:lstStyle/>
          <a:p>
            <a:r>
              <a:rPr lang="en-US" sz="6600" b="1" dirty="0">
                <a:solidFill>
                  <a:schemeClr val="bg1"/>
                </a:solidFill>
                <a:latin typeface="Decotura ICG" panose="00000400000000000000"/>
              </a:rPr>
              <a:t>AGENDA</a:t>
            </a:r>
          </a:p>
        </p:txBody>
      </p:sp>
      <p:sp>
        <p:nvSpPr>
          <p:cNvPr id="29" name="Content Placeholder 28">
            <a:extLst>
              <a:ext uri="{FF2B5EF4-FFF2-40B4-BE49-F238E27FC236}">
                <a16:creationId xmlns:a16="http://schemas.microsoft.com/office/drawing/2014/main" id="{72142BC0-18E5-42CE-A02F-AC348DDCE465}"/>
              </a:ext>
            </a:extLst>
          </p:cNvPr>
          <p:cNvSpPr>
            <a:spLocks noGrp="1"/>
          </p:cNvSpPr>
          <p:nvPr>
            <p:ph idx="1"/>
          </p:nvPr>
        </p:nvSpPr>
        <p:spPr>
          <a:xfrm>
            <a:off x="4464012" y="2611955"/>
            <a:ext cx="3694176" cy="3258102"/>
          </a:xfrm>
        </p:spPr>
        <p:txBody>
          <a:bodyPr anchor="ctr">
            <a:normAutofit lnSpcReduction="10000"/>
          </a:bodyPr>
          <a:lstStyle/>
          <a:p>
            <a:pPr marL="285750" indent="-285750">
              <a:buFont typeface="Wingdings" panose="05000000000000000000" pitchFamily="2" charset="2"/>
              <a:buChar char="§"/>
            </a:pPr>
            <a:r>
              <a:rPr lang="en-US" sz="1800" dirty="0">
                <a:solidFill>
                  <a:schemeClr val="tx1"/>
                </a:solidFill>
                <a:latin typeface="Arial" panose="020B0604020202020204" pitchFamily="34" charset="0"/>
                <a:cs typeface="Arial" panose="020B0604020202020204" pitchFamily="34" charset="0"/>
              </a:rPr>
              <a:t>Latest I-9 Form Updates:  Guidelines for Total Compliance</a:t>
            </a:r>
          </a:p>
          <a:p>
            <a:pPr marL="285750" indent="-285750">
              <a:buFont typeface="Wingdings" panose="05000000000000000000" pitchFamily="2" charset="2"/>
              <a:buChar char="§"/>
            </a:pPr>
            <a:r>
              <a:rPr lang="en-US" sz="1800" dirty="0">
                <a:solidFill>
                  <a:schemeClr val="tx1"/>
                </a:solidFill>
                <a:latin typeface="Arial" panose="020B0604020202020204" pitchFamily="34" charset="0"/>
                <a:cs typeface="Arial" panose="020B0604020202020204" pitchFamily="34" charset="0"/>
              </a:rPr>
              <a:t>Effective Self-Audits:  Bulletproof Your I-9 Policies &amp; Avoid ICE Audits</a:t>
            </a:r>
          </a:p>
          <a:p>
            <a:pPr marL="285750" indent="-285750">
              <a:buFont typeface="Wingdings" panose="05000000000000000000" pitchFamily="2" charset="2"/>
              <a:buChar char="§"/>
            </a:pPr>
            <a:r>
              <a:rPr lang="en-US" sz="1800" dirty="0">
                <a:solidFill>
                  <a:schemeClr val="tx1"/>
                </a:solidFill>
                <a:latin typeface="Arial" panose="020B0604020202020204" pitchFamily="34" charset="0"/>
                <a:cs typeface="Arial" panose="020B0604020202020204" pitchFamily="34" charset="0"/>
              </a:rPr>
              <a:t>I-9 and Legal Liability:  Best Solutions to Minimize Costly Mistakes</a:t>
            </a:r>
          </a:p>
          <a:p>
            <a:pPr marL="285750" indent="-285750">
              <a:buFont typeface="Wingdings" panose="05000000000000000000" pitchFamily="2" charset="2"/>
              <a:buChar char="§"/>
            </a:pPr>
            <a:r>
              <a:rPr lang="en-US" sz="1800" dirty="0">
                <a:solidFill>
                  <a:schemeClr val="tx1"/>
                </a:solidFill>
                <a:latin typeface="Arial" panose="020B0604020202020204" pitchFamily="34" charset="0"/>
                <a:cs typeface="Arial" panose="020B0604020202020204" pitchFamily="34" charset="0"/>
              </a:rPr>
              <a:t>Q &amp; A Session</a:t>
            </a:r>
          </a:p>
        </p:txBody>
      </p:sp>
      <p:pic>
        <p:nvPicPr>
          <p:cNvPr id="13" name="Picture 12">
            <a:extLst>
              <a:ext uri="{FF2B5EF4-FFF2-40B4-BE49-F238E27FC236}">
                <a16:creationId xmlns:a16="http://schemas.microsoft.com/office/drawing/2014/main" id="{E8218447-D775-D9AB-12C6-1B153BABFFE1}"/>
              </a:ext>
            </a:extLst>
          </p:cNvPr>
          <p:cNvPicPr>
            <a:picLocks noChangeAspect="1"/>
          </p:cNvPicPr>
          <p:nvPr/>
        </p:nvPicPr>
        <p:blipFill>
          <a:blip r:embed="rId2"/>
          <a:stretch>
            <a:fillRect/>
          </a:stretch>
        </p:blipFill>
        <p:spPr>
          <a:xfrm>
            <a:off x="966213" y="2546281"/>
            <a:ext cx="2941374" cy="3939170"/>
          </a:xfrm>
          <a:prstGeom prst="rect">
            <a:avLst/>
          </a:prstGeom>
        </p:spPr>
      </p:pic>
      <p:pic>
        <p:nvPicPr>
          <p:cNvPr id="17" name="Picture 16">
            <a:extLst>
              <a:ext uri="{FF2B5EF4-FFF2-40B4-BE49-F238E27FC236}">
                <a16:creationId xmlns:a16="http://schemas.microsoft.com/office/drawing/2014/main" id="{0188AC42-C13A-A9CB-E5E1-6ABC381E376D}"/>
              </a:ext>
            </a:extLst>
          </p:cNvPr>
          <p:cNvPicPr>
            <a:picLocks noChangeAspect="1"/>
          </p:cNvPicPr>
          <p:nvPr/>
        </p:nvPicPr>
        <p:blipFill>
          <a:blip r:embed="rId3"/>
          <a:stretch>
            <a:fillRect/>
          </a:stretch>
        </p:blipFill>
        <p:spPr>
          <a:xfrm>
            <a:off x="8734908" y="2546281"/>
            <a:ext cx="2847492" cy="3850849"/>
          </a:xfrm>
          <a:prstGeom prst="rect">
            <a:avLst/>
          </a:prstGeom>
        </p:spPr>
      </p:pic>
      <p:sp>
        <p:nvSpPr>
          <p:cNvPr id="6" name="TextBox 5">
            <a:extLst>
              <a:ext uri="{FF2B5EF4-FFF2-40B4-BE49-F238E27FC236}">
                <a16:creationId xmlns:a16="http://schemas.microsoft.com/office/drawing/2014/main" id="{1D401EDE-8E9F-ACBF-DF00-BFF4FB1167ED}"/>
              </a:ext>
            </a:extLst>
          </p:cNvPr>
          <p:cNvSpPr txBox="1"/>
          <p:nvPr/>
        </p:nvSpPr>
        <p:spPr>
          <a:xfrm>
            <a:off x="1358283" y="6516210"/>
            <a:ext cx="4527612"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©Audit Business Services, Inc. – 07/2022 – all rights reserved</a:t>
            </a:r>
          </a:p>
        </p:txBody>
      </p:sp>
    </p:spTree>
    <p:extLst>
      <p:ext uri="{BB962C8B-B14F-4D97-AF65-F5344CB8AC3E}">
        <p14:creationId xmlns:p14="http://schemas.microsoft.com/office/powerpoint/2010/main" val="25937876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1000"/>
                                        <p:tgtEl>
                                          <p:spTgt spid="29">
                                            <p:txEl>
                                              <p:pRg st="0" end="0"/>
                                            </p:txEl>
                                          </p:spTgt>
                                        </p:tgtEl>
                                      </p:cBhvr>
                                    </p:animEffect>
                                    <p:anim calcmode="lin" valueType="num">
                                      <p:cBhvr>
                                        <p:cTn id="8"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xEl>
                                              <p:pRg st="1" end="1"/>
                                            </p:txEl>
                                          </p:spTgt>
                                        </p:tgtEl>
                                        <p:attrNameLst>
                                          <p:attrName>style.visibility</p:attrName>
                                        </p:attrNameLst>
                                      </p:cBhvr>
                                      <p:to>
                                        <p:strVal val="visible"/>
                                      </p:to>
                                    </p:set>
                                    <p:animEffect transition="in" filter="fade">
                                      <p:cBhvr>
                                        <p:cTn id="14" dur="1000"/>
                                        <p:tgtEl>
                                          <p:spTgt spid="29">
                                            <p:txEl>
                                              <p:pRg st="1" end="1"/>
                                            </p:txEl>
                                          </p:spTgt>
                                        </p:tgtEl>
                                      </p:cBhvr>
                                    </p:animEffect>
                                    <p:anim calcmode="lin" valueType="num">
                                      <p:cBhvr>
                                        <p:cTn id="15" dur="1000" fill="hold"/>
                                        <p:tgtEl>
                                          <p:spTgt spid="2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
                                            <p:txEl>
                                              <p:pRg st="2" end="2"/>
                                            </p:txEl>
                                          </p:spTgt>
                                        </p:tgtEl>
                                        <p:attrNameLst>
                                          <p:attrName>style.visibility</p:attrName>
                                        </p:attrNameLst>
                                      </p:cBhvr>
                                      <p:to>
                                        <p:strVal val="visible"/>
                                      </p:to>
                                    </p:set>
                                    <p:animEffect transition="in" filter="fade">
                                      <p:cBhvr>
                                        <p:cTn id="21" dur="1000"/>
                                        <p:tgtEl>
                                          <p:spTgt spid="29">
                                            <p:txEl>
                                              <p:pRg st="2" end="2"/>
                                            </p:txEl>
                                          </p:spTgt>
                                        </p:tgtEl>
                                      </p:cBhvr>
                                    </p:animEffect>
                                    <p:anim calcmode="lin" valueType="num">
                                      <p:cBhvr>
                                        <p:cTn id="22" dur="1000" fill="hold"/>
                                        <p:tgtEl>
                                          <p:spTgt spid="2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9">
                                            <p:txEl>
                                              <p:pRg st="3" end="3"/>
                                            </p:txEl>
                                          </p:spTgt>
                                        </p:tgtEl>
                                        <p:attrNameLst>
                                          <p:attrName>style.visibility</p:attrName>
                                        </p:attrNameLst>
                                      </p:cBhvr>
                                      <p:to>
                                        <p:strVal val="visible"/>
                                      </p:to>
                                    </p:set>
                                    <p:animEffect transition="in" filter="fade">
                                      <p:cBhvr>
                                        <p:cTn id="28" dur="1000"/>
                                        <p:tgtEl>
                                          <p:spTgt spid="29">
                                            <p:txEl>
                                              <p:pRg st="3" end="3"/>
                                            </p:txEl>
                                          </p:spTgt>
                                        </p:tgtEl>
                                      </p:cBhvr>
                                    </p:animEffect>
                                    <p:anim calcmode="lin" valueType="num">
                                      <p:cBhvr>
                                        <p:cTn id="29" dur="1000" fill="hold"/>
                                        <p:tgtEl>
                                          <p:spTgt spid="2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orm I-9 Inspection Process">
            <a:extLst>
              <a:ext uri="{FF2B5EF4-FFF2-40B4-BE49-F238E27FC236}">
                <a16:creationId xmlns:a16="http://schemas.microsoft.com/office/drawing/2014/main" id="{42CA1147-2E69-C2C1-5AA0-7EB52B225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4638" y="141403"/>
            <a:ext cx="6919912" cy="64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F14F0E1-759A-B438-4304-75BC9879B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63" y="981478"/>
            <a:ext cx="5166049" cy="4360146"/>
          </a:xfrm>
          <a:prstGeom prst="rect">
            <a:avLst/>
          </a:prstGeom>
          <a:effectLst>
            <a:softEdge rad="317500"/>
          </a:effectLst>
        </p:spPr>
      </p:pic>
      <p:sp>
        <p:nvSpPr>
          <p:cNvPr id="9" name="TextBox 4">
            <a:extLst>
              <a:ext uri="{FF2B5EF4-FFF2-40B4-BE49-F238E27FC236}">
                <a16:creationId xmlns:a16="http://schemas.microsoft.com/office/drawing/2014/main" id="{7A43010D-EAFA-FC79-4489-73197F84666F}"/>
              </a:ext>
            </a:extLst>
          </p:cNvPr>
          <p:cNvSpPr txBox="1">
            <a:spLocks noChangeArrowheads="1"/>
          </p:cNvSpPr>
          <p:nvPr/>
        </p:nvSpPr>
        <p:spPr bwMode="auto">
          <a:xfrm>
            <a:off x="1065409" y="6554903"/>
            <a:ext cx="823884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dirty="0"/>
              <a:t>Flowchart Source: </a:t>
            </a:r>
            <a:r>
              <a:rPr lang="en-US" altLang="en-US" sz="1200" dirty="0">
                <a:hlinkClick r:id="rId4"/>
              </a:rPr>
              <a:t>https://www.ice.gov/factsheets/i9-inspection</a:t>
            </a:r>
            <a:endParaRPr lang="en-US" altLang="en-US" sz="1200" dirty="0"/>
          </a:p>
          <a:p>
            <a:endParaRPr lang="en-US" altLang="en-US" sz="1400" dirty="0"/>
          </a:p>
        </p:txBody>
      </p:sp>
    </p:spTree>
    <p:extLst>
      <p:ext uri="{BB962C8B-B14F-4D97-AF65-F5344CB8AC3E}">
        <p14:creationId xmlns:p14="http://schemas.microsoft.com/office/powerpoint/2010/main" val="3367470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3AB99-91B3-41B9-A3D9-4299831CF979}"/>
              </a:ext>
            </a:extLst>
          </p:cNvPr>
          <p:cNvSpPr>
            <a:spLocks noGrp="1"/>
          </p:cNvSpPr>
          <p:nvPr>
            <p:ph type="title"/>
          </p:nvPr>
        </p:nvSpPr>
        <p:spPr>
          <a:xfrm>
            <a:off x="334963" y="90488"/>
            <a:ext cx="7620000" cy="1143000"/>
          </a:xfrm>
        </p:spPr>
        <p:txBody>
          <a:bodyPr>
            <a:normAutofit/>
          </a:bodyPr>
          <a:lstStyle/>
          <a:p>
            <a:pPr eaLnBrk="1" hangingPunct="1">
              <a:defRPr/>
            </a:pPr>
            <a:r>
              <a:rPr lang="en-US" sz="6000" b="1" dirty="0">
                <a:latin typeface="Decotura ICG"/>
                <a:ea typeface="Tahoma" panose="020B0604030504040204" pitchFamily="34" charset="0"/>
                <a:cs typeface="Tahoma" panose="020B0604030504040204" pitchFamily="34" charset="0"/>
              </a:rPr>
              <a:t>Penalties</a:t>
            </a:r>
            <a:endParaRPr lang="en-US" sz="6000" dirty="0">
              <a:solidFill>
                <a:schemeClr val="tx1"/>
              </a:solidFill>
              <a:latin typeface="Decotura ICG"/>
              <a:ea typeface="Tahoma" panose="020B0604030504040204" pitchFamily="34" charset="0"/>
              <a:cs typeface="Tahoma" panose="020B0604030504040204" pitchFamily="34" charset="0"/>
            </a:endParaRPr>
          </a:p>
        </p:txBody>
      </p:sp>
      <p:pic>
        <p:nvPicPr>
          <p:cNvPr id="8196" name="Picture 7">
            <a:extLst>
              <a:ext uri="{FF2B5EF4-FFF2-40B4-BE49-F238E27FC236}">
                <a16:creationId xmlns:a16="http://schemas.microsoft.com/office/drawing/2014/main" id="{97F2B541-1642-7CB4-189A-B79A534756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1200" y="100012"/>
            <a:ext cx="6018213" cy="666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rrow: Striped Right 8">
            <a:extLst>
              <a:ext uri="{FF2B5EF4-FFF2-40B4-BE49-F238E27FC236}">
                <a16:creationId xmlns:a16="http://schemas.microsoft.com/office/drawing/2014/main" id="{C7436DC6-C0AA-4893-956C-842B05B7EF2C}"/>
              </a:ext>
            </a:extLst>
          </p:cNvPr>
          <p:cNvSpPr/>
          <p:nvPr/>
        </p:nvSpPr>
        <p:spPr>
          <a:xfrm>
            <a:off x="3408363" y="1696649"/>
            <a:ext cx="977900" cy="485775"/>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Speech Bubble: Rectangle 9">
            <a:extLst>
              <a:ext uri="{FF2B5EF4-FFF2-40B4-BE49-F238E27FC236}">
                <a16:creationId xmlns:a16="http://schemas.microsoft.com/office/drawing/2014/main" id="{E83BF37E-014F-4657-A9DC-7FB4524AD916}"/>
              </a:ext>
            </a:extLst>
          </p:cNvPr>
          <p:cNvSpPr/>
          <p:nvPr/>
        </p:nvSpPr>
        <p:spPr>
          <a:xfrm>
            <a:off x="1717675" y="4159250"/>
            <a:ext cx="1690688" cy="1266825"/>
          </a:xfrm>
          <a:prstGeom prst="wedgeRectCallout">
            <a:avLst>
              <a:gd name="adj1" fmla="val 398973"/>
              <a:gd name="adj2" fmla="val -223161"/>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solidFill>
                  <a:schemeClr val="tx1"/>
                </a:solidFill>
                <a:latin typeface="Arial" panose="020B0604020202020204" pitchFamily="34" charset="0"/>
                <a:cs typeface="Arial" panose="020B0604020202020204" pitchFamily="34" charset="0"/>
              </a:rPr>
              <a:t>Min. $216</a:t>
            </a:r>
          </a:p>
          <a:p>
            <a:pPr algn="ctr" eaLnBrk="1" hangingPunct="1">
              <a:defRPr/>
            </a:pPr>
            <a:r>
              <a:rPr lang="en-US" sz="2000" dirty="0">
                <a:solidFill>
                  <a:schemeClr val="tx1"/>
                </a:solidFill>
                <a:latin typeface="Arial" panose="020B0604020202020204" pitchFamily="34" charset="0"/>
                <a:cs typeface="Arial" panose="020B0604020202020204" pitchFamily="34" charset="0"/>
              </a:rPr>
              <a:t>Max. $2,156</a:t>
            </a:r>
          </a:p>
        </p:txBody>
      </p:sp>
      <p:pic>
        <p:nvPicPr>
          <p:cNvPr id="8199" name="Picture 5">
            <a:extLst>
              <a:ext uri="{FF2B5EF4-FFF2-40B4-BE49-F238E27FC236}">
                <a16:creationId xmlns:a16="http://schemas.microsoft.com/office/drawing/2014/main" id="{9B3EA0ED-9D61-5759-A864-85C84F4C8C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19" y="2028825"/>
            <a:ext cx="275272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72D54B8F-770F-4FFD-8EAC-967A04F552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847443">
            <a:off x="7613111" y="981815"/>
            <a:ext cx="2808918" cy="4012750"/>
          </a:xfrm>
          <a:prstGeom prst="rect">
            <a:avLst/>
          </a:prstGeom>
          <a:noFill/>
          <a:ln w="9525">
            <a:solidFill>
              <a:srgbClr val="0033CC"/>
            </a:solidFill>
            <a:miter lim="800000"/>
            <a:headEnd/>
            <a:tailEnd/>
          </a:ln>
          <a:effectLst>
            <a:softEdge rad="3175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DC88C75-9DA5-430F-B869-62D3FAEAEC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9478" y="1168206"/>
            <a:ext cx="6128353" cy="5572124"/>
          </a:xfrm>
          <a:prstGeom prst="rect">
            <a:avLst/>
          </a:prstGeom>
          <a:effectLst>
            <a:softEdge rad="635000"/>
          </a:effectLst>
        </p:spPr>
      </p:pic>
      <p:sp>
        <p:nvSpPr>
          <p:cNvPr id="2" name="Title 1">
            <a:extLst>
              <a:ext uri="{FF2B5EF4-FFF2-40B4-BE49-F238E27FC236}">
                <a16:creationId xmlns:a16="http://schemas.microsoft.com/office/drawing/2014/main" id="{47CD61C7-CD6C-4ABB-B74D-B5330FAB443B}"/>
              </a:ext>
            </a:extLst>
          </p:cNvPr>
          <p:cNvSpPr>
            <a:spLocks noGrp="1"/>
          </p:cNvSpPr>
          <p:nvPr>
            <p:ph type="title"/>
          </p:nvPr>
        </p:nvSpPr>
        <p:spPr/>
        <p:txBody>
          <a:bodyPr>
            <a:normAutofit/>
          </a:bodyPr>
          <a:lstStyle/>
          <a:p>
            <a:pPr>
              <a:defRPr/>
            </a:pPr>
            <a:r>
              <a:rPr lang="en-US" sz="5400" b="1" dirty="0"/>
              <a:t>Determining Penalty Amounts</a:t>
            </a:r>
          </a:p>
        </p:txBody>
      </p:sp>
      <p:sp>
        <p:nvSpPr>
          <p:cNvPr id="3" name="Content Placeholder 2">
            <a:extLst>
              <a:ext uri="{FF2B5EF4-FFF2-40B4-BE49-F238E27FC236}">
                <a16:creationId xmlns:a16="http://schemas.microsoft.com/office/drawing/2014/main" id="{FF3D7C70-88BB-4E6E-B0CA-2395F43D64F8}"/>
              </a:ext>
            </a:extLst>
          </p:cNvPr>
          <p:cNvSpPr>
            <a:spLocks noGrp="1"/>
          </p:cNvSpPr>
          <p:nvPr>
            <p:ph idx="1"/>
          </p:nvPr>
        </p:nvSpPr>
        <p:spPr>
          <a:xfrm>
            <a:off x="1217770" y="2490846"/>
            <a:ext cx="6128353" cy="3826979"/>
          </a:xfrm>
        </p:spPr>
        <p:txBody>
          <a:bodyPr>
            <a:normAutofit lnSpcReduction="10000"/>
          </a:bodyPr>
          <a:lstStyle/>
          <a:p>
            <a:pPr marL="114300" indent="0">
              <a:buFont typeface="Arial" panose="020B0604020202020204" pitchFamily="34" charset="0"/>
              <a:buNone/>
              <a:defRPr/>
            </a:pPr>
            <a:r>
              <a:rPr lang="en-US" sz="2800" dirty="0">
                <a:cs typeface="Arial" panose="020B0604020202020204" pitchFamily="34" charset="0"/>
              </a:rPr>
              <a:t>ICE considers five factors: </a:t>
            </a:r>
          </a:p>
          <a:p>
            <a:pPr marL="571500" indent="-457200">
              <a:buClr>
                <a:srgbClr val="0033CC"/>
              </a:buClr>
              <a:buFont typeface="+mj-lt"/>
              <a:buAutoNum type="arabicPeriod"/>
              <a:defRPr/>
            </a:pPr>
            <a:r>
              <a:rPr lang="en-US" sz="2800" dirty="0">
                <a:cs typeface="Arial" panose="020B0604020202020204" pitchFamily="34" charset="0"/>
              </a:rPr>
              <a:t>the size of the business, </a:t>
            </a:r>
          </a:p>
          <a:p>
            <a:pPr marL="571500" indent="-457200">
              <a:buClr>
                <a:srgbClr val="0033CC"/>
              </a:buClr>
              <a:buFont typeface="+mj-lt"/>
              <a:buAutoNum type="arabicPeriod"/>
              <a:defRPr/>
            </a:pPr>
            <a:r>
              <a:rPr lang="en-US" sz="2800" dirty="0">
                <a:cs typeface="Arial" panose="020B0604020202020204" pitchFamily="34" charset="0"/>
              </a:rPr>
              <a:t>good faith effort to comply, </a:t>
            </a:r>
          </a:p>
          <a:p>
            <a:pPr marL="571500" indent="-457200">
              <a:buClr>
                <a:srgbClr val="0033CC"/>
              </a:buClr>
              <a:buFont typeface="+mj-lt"/>
              <a:buAutoNum type="arabicPeriod"/>
              <a:defRPr/>
            </a:pPr>
            <a:r>
              <a:rPr lang="en-US" sz="2800" dirty="0">
                <a:cs typeface="Arial" panose="020B0604020202020204" pitchFamily="34" charset="0"/>
              </a:rPr>
              <a:t>seriousness of violation, </a:t>
            </a:r>
          </a:p>
          <a:p>
            <a:pPr marL="571500" indent="-457200">
              <a:buClr>
                <a:srgbClr val="0033CC"/>
              </a:buClr>
              <a:buFont typeface="+mj-lt"/>
              <a:buAutoNum type="arabicPeriod"/>
              <a:defRPr/>
            </a:pPr>
            <a:r>
              <a:rPr lang="en-US" sz="2800" dirty="0">
                <a:cs typeface="Arial" panose="020B0604020202020204" pitchFamily="34" charset="0"/>
              </a:rPr>
              <a:t>whether the violation involved unauthorized workers, and </a:t>
            </a:r>
          </a:p>
          <a:p>
            <a:pPr marL="571500" indent="-457200">
              <a:buClr>
                <a:srgbClr val="0033CC"/>
              </a:buClr>
              <a:buFont typeface="+mj-lt"/>
              <a:buAutoNum type="arabicPeriod"/>
              <a:defRPr/>
            </a:pPr>
            <a:r>
              <a:rPr lang="en-US" sz="2800" dirty="0">
                <a:cs typeface="Arial" panose="020B0604020202020204" pitchFamily="34" charset="0"/>
              </a:rPr>
              <a:t>history of previous violations.</a:t>
            </a:r>
          </a:p>
          <a:p>
            <a:pPr marL="114300" indent="0">
              <a:buFont typeface="Arial" panose="020B0604020202020204" pitchFamily="34" charset="0"/>
              <a:buNone/>
              <a:defRPr/>
            </a:pPr>
            <a:endParaRPr lang="en-US" sz="2800" dirty="0">
              <a:cs typeface="Arial" panose="020B0604020202020204" pitchFamily="34" charset="0"/>
            </a:endParaRPr>
          </a:p>
        </p:txBody>
      </p:sp>
      <p:pic>
        <p:nvPicPr>
          <p:cNvPr id="10" name="Picture 7">
            <a:extLst>
              <a:ext uri="{FF2B5EF4-FFF2-40B4-BE49-F238E27FC236}">
                <a16:creationId xmlns:a16="http://schemas.microsoft.com/office/drawing/2014/main" id="{9F1A37B6-BC9C-4502-9F9C-58BE3D0C18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67152">
            <a:off x="9058287" y="772873"/>
            <a:ext cx="2461194" cy="3184522"/>
          </a:xfrm>
          <a:prstGeom prst="rect">
            <a:avLst/>
          </a:prstGeom>
          <a:noFill/>
          <a:ln w="9525">
            <a:solidFill>
              <a:srgbClr val="0033CC"/>
            </a:solidFill>
            <a:miter lim="800000"/>
            <a:headEnd/>
            <a:tailEnd/>
          </a:ln>
          <a:effectLst>
            <a:softEdge rad="317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1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A5CDF9-42D6-4886-A2C3-EC4F3CE2B66F}"/>
              </a:ext>
            </a:extLst>
          </p:cNvPr>
          <p:cNvSpPr>
            <a:spLocks noGrp="1"/>
          </p:cNvSpPr>
          <p:nvPr>
            <p:ph type="title"/>
          </p:nvPr>
        </p:nvSpPr>
        <p:spPr/>
        <p:txBody>
          <a:bodyPr>
            <a:noAutofit/>
          </a:bodyPr>
          <a:lstStyle/>
          <a:p>
            <a:pPr>
              <a:defRPr/>
            </a:pPr>
            <a:r>
              <a:rPr lang="en-US" b="1" dirty="0">
                <a:cs typeface="Arial" panose="020B0604020202020204" pitchFamily="34" charset="0"/>
              </a:rPr>
              <a:t>Corrective Action Memos </a:t>
            </a:r>
          </a:p>
        </p:txBody>
      </p:sp>
      <p:pic>
        <p:nvPicPr>
          <p:cNvPr id="23556" name="Picture 5">
            <a:extLst>
              <a:ext uri="{FF2B5EF4-FFF2-40B4-BE49-F238E27FC236}">
                <a16:creationId xmlns:a16="http://schemas.microsoft.com/office/drawing/2014/main" id="{7047FBD1-F009-EFC9-D385-D63462603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467" y="2253006"/>
            <a:ext cx="7078471" cy="419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33DF93D-2A29-24A6-3857-D490CA24B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309" y="2324460"/>
            <a:ext cx="2563352" cy="3916836"/>
          </a:xfrm>
          <a:prstGeom prst="rect">
            <a:avLst/>
          </a:prstGeom>
          <a:effectLst>
            <a:softEdge rad="635000"/>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41E09-BA09-4FE3-BA81-D31390A97289}"/>
              </a:ext>
            </a:extLst>
          </p:cNvPr>
          <p:cNvSpPr>
            <a:spLocks noGrp="1"/>
          </p:cNvSpPr>
          <p:nvPr>
            <p:ph type="title"/>
          </p:nvPr>
        </p:nvSpPr>
        <p:spPr>
          <a:xfrm>
            <a:off x="609600" y="274638"/>
            <a:ext cx="10160000" cy="1617662"/>
          </a:xfrm>
        </p:spPr>
        <p:txBody>
          <a:bodyPr>
            <a:noAutofit/>
          </a:bodyPr>
          <a:lstStyle/>
          <a:p>
            <a:pPr>
              <a:defRPr/>
            </a:pPr>
            <a:r>
              <a:rPr lang="en-US" sz="4800" b="1" dirty="0">
                <a:cs typeface="Arial" panose="020B0604020202020204" pitchFamily="34" charset="0"/>
              </a:rPr>
              <a:t>E-Verify Users: Be Sure to Make Copies of Photo-Matching Documents Correctly</a:t>
            </a:r>
            <a:endParaRPr lang="en-US" sz="4800" dirty="0">
              <a:cs typeface="Arial" panose="020B0604020202020204" pitchFamily="34" charset="0"/>
            </a:endParaRPr>
          </a:p>
        </p:txBody>
      </p:sp>
      <p:sp>
        <p:nvSpPr>
          <p:cNvPr id="3" name="Content Placeholder 2">
            <a:extLst>
              <a:ext uri="{FF2B5EF4-FFF2-40B4-BE49-F238E27FC236}">
                <a16:creationId xmlns:a16="http://schemas.microsoft.com/office/drawing/2014/main" id="{22D2FC82-6570-4A17-A6BA-9CE9733C1BC2}"/>
              </a:ext>
            </a:extLst>
          </p:cNvPr>
          <p:cNvSpPr>
            <a:spLocks noGrp="1"/>
          </p:cNvSpPr>
          <p:nvPr>
            <p:ph idx="1"/>
          </p:nvPr>
        </p:nvSpPr>
        <p:spPr>
          <a:xfrm>
            <a:off x="716437" y="2806699"/>
            <a:ext cx="7371762" cy="3886200"/>
          </a:xfrm>
        </p:spPr>
        <p:txBody>
          <a:bodyPr>
            <a:normAutofit fontScale="62500" lnSpcReduction="20000"/>
          </a:bodyPr>
          <a:lstStyle/>
          <a:p>
            <a:pPr marL="457200" indent="-457200">
              <a:buClr>
                <a:srgbClr val="0033CC"/>
              </a:buClr>
              <a:buFont typeface="Arial" panose="020B0604020202020204" pitchFamily="34" charset="0"/>
              <a:buChar char="˃"/>
              <a:defRPr/>
            </a:pPr>
            <a:r>
              <a:rPr lang="en-US" sz="3400" dirty="0"/>
              <a:t>If a new employee presents a document for their Form I-9 that triggers photo matching in E-Verify, employers must make a copy of that document to use when creating the E-Verify case, and must retain it with the employee’s Form I-9.</a:t>
            </a:r>
          </a:p>
          <a:p>
            <a:pPr marL="571500" indent="-457200">
              <a:buClr>
                <a:srgbClr val="0033CC"/>
              </a:buClr>
              <a:buFont typeface="Arial" panose="020B0604020202020204" pitchFamily="34" charset="0"/>
              <a:buChar char="˃"/>
              <a:defRPr/>
            </a:pPr>
            <a:endParaRPr lang="en-US" sz="3400" dirty="0"/>
          </a:p>
          <a:p>
            <a:pPr marL="457200" indent="-457200">
              <a:buClr>
                <a:srgbClr val="0033CC"/>
              </a:buClr>
              <a:buFont typeface="Arial" panose="020B0604020202020204" pitchFamily="34" charset="0"/>
              <a:buChar char="˃"/>
              <a:defRPr/>
            </a:pPr>
            <a:r>
              <a:rPr lang="en-US" sz="3400" dirty="0"/>
              <a:t>If an employee presents a U.S. passport card, Permanent Resident Card (Form I-551), or Employment Authorization Document (Form I-766), you must copy the front and back of these cards. If an employee presents a U.S. passport, you must copy both the front page and the back barcode page. </a:t>
            </a:r>
          </a:p>
          <a:p>
            <a:pPr>
              <a:buClr>
                <a:srgbClr val="0033CC"/>
              </a:buClr>
              <a:buFont typeface="Arial" panose="020B0604020202020204" pitchFamily="34" charset="0"/>
              <a:buChar char="►"/>
              <a:defRPr/>
            </a:pPr>
            <a:endParaRPr lang="en-US" dirty="0"/>
          </a:p>
        </p:txBody>
      </p:sp>
      <p:pic>
        <p:nvPicPr>
          <p:cNvPr id="30725" name="Picture 4">
            <a:extLst>
              <a:ext uri="{FF2B5EF4-FFF2-40B4-BE49-F238E27FC236}">
                <a16:creationId xmlns:a16="http://schemas.microsoft.com/office/drawing/2014/main" id="{978FB844-2A14-D638-01D2-981E80410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5208" y="2334493"/>
            <a:ext cx="3162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5">
            <a:extLst>
              <a:ext uri="{FF2B5EF4-FFF2-40B4-BE49-F238E27FC236}">
                <a16:creationId xmlns:a16="http://schemas.microsoft.com/office/drawing/2014/main" id="{5CA25803-2E0D-6062-9676-1D1B92C4CC5C}"/>
              </a:ext>
            </a:extLst>
          </p:cNvPr>
          <p:cNvSpPr>
            <a:spLocks noChangeArrowheads="1"/>
          </p:cNvSpPr>
          <p:nvPr/>
        </p:nvSpPr>
        <p:spPr bwMode="auto">
          <a:xfrm>
            <a:off x="9460876" y="6215062"/>
            <a:ext cx="1350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t>Form I-551</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822EEB-15FF-2417-3D37-D2829B4ACBDE}"/>
              </a:ext>
            </a:extLst>
          </p:cNvPr>
          <p:cNvSpPr>
            <a:spLocks noGrp="1"/>
          </p:cNvSpPr>
          <p:nvPr>
            <p:ph idx="1"/>
          </p:nvPr>
        </p:nvSpPr>
        <p:spPr/>
        <p:txBody>
          <a:bodyPr>
            <a:normAutofit lnSpcReduction="10000"/>
          </a:bodyPr>
          <a:lstStyle/>
          <a:p>
            <a:pPr marL="514350" indent="-514350">
              <a:buClr>
                <a:schemeClr val="accent2">
                  <a:lumMod val="50000"/>
                </a:schemeClr>
              </a:buClr>
              <a:buSzPct val="100000"/>
              <a:buFont typeface="+mj-lt"/>
              <a:buAutoNum type="arabicPeriod"/>
            </a:pPr>
            <a:r>
              <a:rPr lang="en-US" dirty="0"/>
              <a:t>Not completing I-9 on time</a:t>
            </a:r>
          </a:p>
          <a:p>
            <a:pPr marL="514350" indent="-514350">
              <a:buClr>
                <a:schemeClr val="accent2">
                  <a:lumMod val="50000"/>
                </a:schemeClr>
              </a:buClr>
              <a:buSzPct val="100000"/>
              <a:buFont typeface="+mj-lt"/>
              <a:buAutoNum type="arabicPeriod"/>
            </a:pPr>
            <a:r>
              <a:rPr lang="en-US" dirty="0"/>
              <a:t>Backdating forms</a:t>
            </a:r>
          </a:p>
          <a:p>
            <a:pPr marL="514350" indent="-514350">
              <a:buClr>
                <a:schemeClr val="accent2">
                  <a:lumMod val="50000"/>
                </a:schemeClr>
              </a:buClr>
              <a:buSzPct val="100000"/>
              <a:buFont typeface="+mj-lt"/>
              <a:buAutoNum type="arabicPeriod"/>
            </a:pPr>
            <a:r>
              <a:rPr lang="en-US" dirty="0"/>
              <a:t>Requesting “specific” proof of documentation of identity from employee</a:t>
            </a:r>
          </a:p>
          <a:p>
            <a:pPr marL="514350" indent="-514350">
              <a:buClr>
                <a:schemeClr val="accent2">
                  <a:lumMod val="50000"/>
                </a:schemeClr>
              </a:buClr>
              <a:buSzPct val="100000"/>
              <a:buFont typeface="+mj-lt"/>
              <a:buAutoNum type="arabicPeriod"/>
            </a:pPr>
            <a:r>
              <a:rPr lang="en-US" dirty="0"/>
              <a:t>Using the wrong I-9 form</a:t>
            </a:r>
          </a:p>
          <a:p>
            <a:pPr marL="514350" indent="-514350">
              <a:buClr>
                <a:schemeClr val="accent2">
                  <a:lumMod val="50000"/>
                </a:schemeClr>
              </a:buClr>
              <a:buSzPct val="100000"/>
              <a:buFont typeface="+mj-lt"/>
              <a:buAutoNum type="arabicPeriod"/>
            </a:pPr>
            <a:r>
              <a:rPr lang="en-US" dirty="0"/>
              <a:t>Forgetting to re-verify when required</a:t>
            </a:r>
          </a:p>
        </p:txBody>
      </p:sp>
      <p:sp>
        <p:nvSpPr>
          <p:cNvPr id="3" name="Title 2">
            <a:extLst>
              <a:ext uri="{FF2B5EF4-FFF2-40B4-BE49-F238E27FC236}">
                <a16:creationId xmlns:a16="http://schemas.microsoft.com/office/drawing/2014/main" id="{A115D316-E929-7E4B-6DE1-8877DD808D5D}"/>
              </a:ext>
            </a:extLst>
          </p:cNvPr>
          <p:cNvSpPr>
            <a:spLocks noGrp="1"/>
          </p:cNvSpPr>
          <p:nvPr>
            <p:ph type="title"/>
          </p:nvPr>
        </p:nvSpPr>
        <p:spPr/>
        <p:txBody>
          <a:bodyPr>
            <a:normAutofit fontScale="90000"/>
          </a:bodyPr>
          <a:lstStyle/>
          <a:p>
            <a:r>
              <a:rPr lang="en-US" dirty="0"/>
              <a:t>10 Most Common Mistakes Checklist</a:t>
            </a:r>
          </a:p>
        </p:txBody>
      </p:sp>
    </p:spTree>
    <p:extLst>
      <p:ext uri="{BB962C8B-B14F-4D97-AF65-F5344CB8AC3E}">
        <p14:creationId xmlns:p14="http://schemas.microsoft.com/office/powerpoint/2010/main" val="40056766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822EEB-15FF-2417-3D37-D2829B4ACBDE}"/>
              </a:ext>
            </a:extLst>
          </p:cNvPr>
          <p:cNvSpPr>
            <a:spLocks noGrp="1"/>
          </p:cNvSpPr>
          <p:nvPr>
            <p:ph idx="1"/>
          </p:nvPr>
        </p:nvSpPr>
        <p:spPr/>
        <p:txBody>
          <a:bodyPr>
            <a:normAutofit fontScale="92500" lnSpcReduction="20000"/>
          </a:bodyPr>
          <a:lstStyle/>
          <a:p>
            <a:pPr marL="514350" indent="-514350">
              <a:buClr>
                <a:schemeClr val="accent2">
                  <a:lumMod val="50000"/>
                </a:schemeClr>
              </a:buClr>
              <a:buSzPct val="100000"/>
              <a:buFont typeface="+mj-lt"/>
              <a:buAutoNum type="arabicPeriod" startAt="6"/>
            </a:pPr>
            <a:r>
              <a:rPr lang="en-US" dirty="0"/>
              <a:t>Not using “authorized representative” for remote employees</a:t>
            </a:r>
          </a:p>
          <a:p>
            <a:pPr marL="514350" indent="-514350">
              <a:buClr>
                <a:schemeClr val="accent2">
                  <a:lumMod val="50000"/>
                </a:schemeClr>
              </a:buClr>
              <a:buSzPct val="100000"/>
              <a:buFont typeface="+mj-lt"/>
              <a:buAutoNum type="arabicPeriod" startAt="6"/>
            </a:pPr>
            <a:r>
              <a:rPr lang="en-US" dirty="0"/>
              <a:t>Improper document retention</a:t>
            </a:r>
          </a:p>
          <a:p>
            <a:pPr marL="514350" indent="-514350">
              <a:buClr>
                <a:schemeClr val="accent2">
                  <a:lumMod val="50000"/>
                </a:schemeClr>
              </a:buClr>
              <a:buSzPct val="100000"/>
              <a:buFont typeface="+mj-lt"/>
              <a:buAutoNum type="arabicPeriod" startAt="6"/>
            </a:pPr>
            <a:r>
              <a:rPr lang="en-US" dirty="0"/>
              <a:t>Not conducting internal audits</a:t>
            </a:r>
          </a:p>
          <a:p>
            <a:pPr marL="514350" indent="-514350">
              <a:buClr>
                <a:schemeClr val="accent2">
                  <a:lumMod val="50000"/>
                </a:schemeClr>
              </a:buClr>
              <a:buSzPct val="100000"/>
              <a:buFont typeface="+mj-lt"/>
              <a:buAutoNum type="arabicPeriod" startAt="6"/>
            </a:pPr>
            <a:r>
              <a:rPr lang="en-US" dirty="0"/>
              <a:t>Not using </a:t>
            </a:r>
            <a:r>
              <a:rPr lang="en-US" dirty="0" err="1"/>
              <a:t>E-verify</a:t>
            </a:r>
            <a:endParaRPr lang="en-US" dirty="0"/>
          </a:p>
          <a:p>
            <a:pPr marL="514350" indent="-514350">
              <a:buClr>
                <a:schemeClr val="accent2">
                  <a:lumMod val="50000"/>
                </a:schemeClr>
              </a:buClr>
              <a:buSzPct val="100000"/>
              <a:buFont typeface="+mj-lt"/>
              <a:buAutoNum type="arabicPeriod" startAt="6"/>
            </a:pPr>
            <a:r>
              <a:rPr lang="en-US" dirty="0"/>
              <a:t>Not making the difference between Form I-9 and the </a:t>
            </a:r>
            <a:r>
              <a:rPr lang="en-US" dirty="0" err="1"/>
              <a:t>E-verify</a:t>
            </a:r>
            <a:r>
              <a:rPr lang="en-US" dirty="0"/>
              <a:t> system</a:t>
            </a:r>
          </a:p>
        </p:txBody>
      </p:sp>
      <p:sp>
        <p:nvSpPr>
          <p:cNvPr id="3" name="Title 2">
            <a:extLst>
              <a:ext uri="{FF2B5EF4-FFF2-40B4-BE49-F238E27FC236}">
                <a16:creationId xmlns:a16="http://schemas.microsoft.com/office/drawing/2014/main" id="{A115D316-E929-7E4B-6DE1-8877DD808D5D}"/>
              </a:ext>
            </a:extLst>
          </p:cNvPr>
          <p:cNvSpPr>
            <a:spLocks noGrp="1"/>
          </p:cNvSpPr>
          <p:nvPr>
            <p:ph type="title"/>
          </p:nvPr>
        </p:nvSpPr>
        <p:spPr/>
        <p:txBody>
          <a:bodyPr>
            <a:normAutofit fontScale="90000"/>
          </a:bodyPr>
          <a:lstStyle/>
          <a:p>
            <a:r>
              <a:rPr lang="en-US" dirty="0"/>
              <a:t>10 Most Common Mistakes Checklist</a:t>
            </a:r>
          </a:p>
        </p:txBody>
      </p:sp>
      <p:sp>
        <p:nvSpPr>
          <p:cNvPr id="4" name="TextBox 3">
            <a:extLst>
              <a:ext uri="{FF2B5EF4-FFF2-40B4-BE49-F238E27FC236}">
                <a16:creationId xmlns:a16="http://schemas.microsoft.com/office/drawing/2014/main" id="{79D69A42-E908-4D33-F904-78858EF4AACE}"/>
              </a:ext>
            </a:extLst>
          </p:cNvPr>
          <p:cNvSpPr txBox="1"/>
          <p:nvPr/>
        </p:nvSpPr>
        <p:spPr>
          <a:xfrm>
            <a:off x="4888523" y="5969977"/>
            <a:ext cx="6462346" cy="646331"/>
          </a:xfrm>
          <a:prstGeom prst="rect">
            <a:avLst/>
          </a:prstGeom>
          <a:noFill/>
        </p:spPr>
        <p:txBody>
          <a:bodyPr wrap="square" rtlCol="0">
            <a:spAutoFit/>
          </a:bodyPr>
          <a:lstStyle/>
          <a:p>
            <a:pPr algn="ctr"/>
            <a:r>
              <a:rPr lang="en-US" b="1" i="1" u="sng" dirty="0">
                <a:solidFill>
                  <a:srgbClr val="C00000"/>
                </a:solidFill>
              </a:rPr>
              <a:t>A written policy and procedure manual and internal checklist can save you from making these common mistakes</a:t>
            </a:r>
          </a:p>
        </p:txBody>
      </p:sp>
    </p:spTree>
    <p:extLst>
      <p:ext uri="{BB962C8B-B14F-4D97-AF65-F5344CB8AC3E}">
        <p14:creationId xmlns:p14="http://schemas.microsoft.com/office/powerpoint/2010/main" val="4162827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barn(inVertical)">
                                      <p:cBhvr>
                                        <p:cTn id="4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CEB845D9-890B-484B-975B-B5F85434B469}"/>
              </a:ext>
            </a:extLst>
          </p:cNvPr>
          <p:cNvSpPr>
            <a:spLocks noGrp="1"/>
          </p:cNvSpPr>
          <p:nvPr>
            <p:ph type="title"/>
          </p:nvPr>
        </p:nvSpPr>
        <p:spPr>
          <a:xfrm>
            <a:off x="426394" y="-89924"/>
            <a:ext cx="5171770" cy="1937578"/>
          </a:xfrm>
        </p:spPr>
        <p:txBody>
          <a:bodyPr>
            <a:normAutofit/>
          </a:bodyPr>
          <a:lstStyle/>
          <a:p>
            <a:r>
              <a:rPr lang="en-US" sz="6000" dirty="0">
                <a:latin typeface="Decotura ICG"/>
              </a:rPr>
              <a:t>SUMMARY</a:t>
            </a:r>
          </a:p>
        </p:txBody>
      </p:sp>
      <p:sp>
        <p:nvSpPr>
          <p:cNvPr id="15" name="Text Placeholder 14">
            <a:extLst>
              <a:ext uri="{FF2B5EF4-FFF2-40B4-BE49-F238E27FC236}">
                <a16:creationId xmlns:a16="http://schemas.microsoft.com/office/drawing/2014/main" id="{AEFAE7A4-BFF2-4F94-9264-0C5D1205E8D4}"/>
              </a:ext>
            </a:extLst>
          </p:cNvPr>
          <p:cNvSpPr>
            <a:spLocks noGrp="1"/>
          </p:cNvSpPr>
          <p:nvPr>
            <p:ph type="body" sz="quarter" idx="18"/>
          </p:nvPr>
        </p:nvSpPr>
        <p:spPr>
          <a:xfrm>
            <a:off x="454602" y="2156807"/>
            <a:ext cx="4500563" cy="3536983"/>
          </a:xfrm>
        </p:spPr>
        <p:txBody>
          <a:bodyPr>
            <a:normAutofit fontScale="85000" lnSpcReduction="20000"/>
          </a:bodyPr>
          <a:lstStyle/>
          <a:p>
            <a:pPr marL="342900" indent="-342900">
              <a:buClr>
                <a:schemeClr val="accent2">
                  <a:lumMod val="75000"/>
                </a:schemeClr>
              </a:buClr>
              <a:buSzPct val="150000"/>
              <a:buFont typeface="Wingdings" panose="05000000000000000000" pitchFamily="2" charset="2"/>
              <a:buChar char="ü"/>
            </a:pPr>
            <a:r>
              <a:rPr lang="en-US" dirty="0">
                <a:latin typeface="Arial" panose="020B0604020202020204" pitchFamily="34" charset="0"/>
                <a:cs typeface="Arial" panose="020B0604020202020204" pitchFamily="34" charset="0"/>
              </a:rPr>
              <a:t>Knowing what to look for is half the battle.</a:t>
            </a:r>
          </a:p>
          <a:p>
            <a:pPr marL="342900" indent="-342900">
              <a:buClr>
                <a:schemeClr val="accent2">
                  <a:lumMod val="75000"/>
                </a:schemeClr>
              </a:buClr>
              <a:buSzPct val="150000"/>
              <a:buFont typeface="Wingdings" panose="05000000000000000000" pitchFamily="2" charset="2"/>
              <a:buChar char="ü"/>
            </a:pPr>
            <a:r>
              <a:rPr lang="en-US" dirty="0"/>
              <a:t>Having written policies and procedures with examples and on-going training of HR personnel are the best way to be prepared in advance of an audit.</a:t>
            </a:r>
          </a:p>
          <a:p>
            <a:pPr marL="342900" indent="-342900">
              <a:buClr>
                <a:schemeClr val="accent2">
                  <a:lumMod val="75000"/>
                </a:schemeClr>
              </a:buClr>
              <a:buSzPct val="150000"/>
              <a:buFont typeface="Wingdings" panose="05000000000000000000" pitchFamily="2" charset="2"/>
              <a:buChar char="ü"/>
            </a:pPr>
            <a:r>
              <a:rPr lang="en-US" dirty="0"/>
              <a:t>Self-auditing on a regular schedule designed by the number of employees and turnover your company experiences is a good measure of being ready for an external audit.</a:t>
            </a:r>
            <a:endParaRPr lang="en-US" dirty="0">
              <a:latin typeface="Arial" panose="020B0604020202020204" pitchFamily="34" charset="0"/>
              <a:cs typeface="Arial" panose="020B0604020202020204" pitchFamily="34" charset="0"/>
            </a:endParaRPr>
          </a:p>
        </p:txBody>
      </p:sp>
      <p:pic>
        <p:nvPicPr>
          <p:cNvPr id="20" name="Picture Placeholder 19" descr="A group of people working on computers&#10;&#10;Description automatically generated with low confidence">
            <a:extLst>
              <a:ext uri="{FF2B5EF4-FFF2-40B4-BE49-F238E27FC236}">
                <a16:creationId xmlns:a16="http://schemas.microsoft.com/office/drawing/2014/main" id="{AFA4E511-98E2-435E-B240-E59582CB68C0}"/>
              </a:ext>
            </a:extLst>
          </p:cNvPr>
          <p:cNvPicPr>
            <a:picLocks noGrp="1" noChangeAspect="1"/>
          </p:cNvPicPr>
          <p:nvPr>
            <p:ph type="pic" sz="quarter" idx="15"/>
          </p:nvPr>
        </p:nvPicPr>
        <p:blipFill>
          <a:blip r:embed="rId3">
            <a:extLst>
              <a:ext uri="{837473B0-CC2E-450A-ABE3-18F120FF3D39}">
                <a1611:picAttrSrcUrl xmlns:a1611="http://schemas.microsoft.com/office/drawing/2016/11/main" r:id="rId4"/>
              </a:ext>
            </a:extLst>
          </a:blip>
          <a:srcRect l="21293" r="21293"/>
          <a:stretch>
            <a:fillRect/>
          </a:stretch>
        </p:blipFill>
        <p:spPr>
          <a:xfrm>
            <a:off x="6742113" y="3663950"/>
            <a:ext cx="2198688" cy="2554287"/>
          </a:xfrm>
        </p:spPr>
      </p:pic>
      <p:pic>
        <p:nvPicPr>
          <p:cNvPr id="4" name="Picture Placeholder 3" descr="A group of people posing for a photo&#10;&#10;Description automatically generated">
            <a:extLst>
              <a:ext uri="{FF2B5EF4-FFF2-40B4-BE49-F238E27FC236}">
                <a16:creationId xmlns:a16="http://schemas.microsoft.com/office/drawing/2014/main" id="{6EF4603F-6AC7-0924-3987-FBE75C43B911}"/>
              </a:ext>
            </a:extLst>
          </p:cNvPr>
          <p:cNvPicPr>
            <a:picLocks noGrp="1" noChangeAspect="1"/>
          </p:cNvPicPr>
          <p:nvPr>
            <p:ph type="pic" sz="quarter" idx="14"/>
          </p:nvPr>
        </p:nvPicPr>
        <p:blipFill>
          <a:blip r:embed="rId5">
            <a:extLst>
              <a:ext uri="{837473B0-CC2E-450A-ABE3-18F120FF3D39}">
                <a1611:picAttrSrcUrl xmlns:a1611="http://schemas.microsoft.com/office/drawing/2016/11/main" r:id="rId6"/>
              </a:ext>
            </a:extLst>
          </a:blip>
          <a:srcRect l="24096" r="24096"/>
          <a:stretch>
            <a:fillRect/>
          </a:stretch>
        </p:blipFill>
        <p:spPr/>
      </p:pic>
      <p:pic>
        <p:nvPicPr>
          <p:cNvPr id="8" name="Picture Placeholder 11" descr="Application, table&#10;&#10;Description automatically generated">
            <a:extLst>
              <a:ext uri="{FF2B5EF4-FFF2-40B4-BE49-F238E27FC236}">
                <a16:creationId xmlns:a16="http://schemas.microsoft.com/office/drawing/2014/main" id="{49E4CC8D-8F71-E4C7-D7C8-149FB1EA417B}"/>
              </a:ext>
            </a:extLst>
          </p:cNvPr>
          <p:cNvPicPr>
            <a:picLocks noGrp="1" noChangeAspect="1"/>
          </p:cNvPicPr>
          <p:nvPr>
            <p:ph type="pic" sz="quarter" idx="13"/>
          </p:nvPr>
        </p:nvPicPr>
        <p:blipFill>
          <a:blip r:embed="rId7">
            <a:extLst>
              <a:ext uri="{837473B0-CC2E-450A-ABE3-18F120FF3D39}">
                <a1611:picAttrSrcUrl xmlns:a1611="http://schemas.microsoft.com/office/drawing/2016/11/main" r:id="rId8"/>
              </a:ext>
            </a:extLst>
          </a:blip>
          <a:srcRect t="5256" b="5256"/>
          <a:stretch>
            <a:fillRect/>
          </a:stretch>
        </p:blipFill>
        <p:spPr>
          <a:xfrm>
            <a:off x="6742113" y="639763"/>
            <a:ext cx="2198687" cy="2546350"/>
          </a:xfrm>
        </p:spPr>
      </p:pic>
      <p:pic>
        <p:nvPicPr>
          <p:cNvPr id="17" name="Picture Placeholder 16" descr="A close-up of a key&#10;&#10;Description automatically generated with low confidence">
            <a:extLst>
              <a:ext uri="{FF2B5EF4-FFF2-40B4-BE49-F238E27FC236}">
                <a16:creationId xmlns:a16="http://schemas.microsoft.com/office/drawing/2014/main" id="{D5F35374-3BF0-1C5B-F52D-D3815DF5FF05}"/>
              </a:ext>
            </a:extLst>
          </p:cNvPr>
          <p:cNvPicPr>
            <a:picLocks noGrp="1" noChangeAspect="1"/>
          </p:cNvPicPr>
          <p:nvPr>
            <p:ph type="pic" sz="quarter" idx="16"/>
          </p:nvPr>
        </p:nvPicPr>
        <p:blipFill>
          <a:blip r:embed="rId9">
            <a:extLst>
              <a:ext uri="{837473B0-CC2E-450A-ABE3-18F120FF3D39}">
                <a1611:picAttrSrcUrl xmlns:a1611="http://schemas.microsoft.com/office/drawing/2016/11/main" r:id="rId10"/>
              </a:ext>
            </a:extLst>
          </a:blip>
          <a:srcRect l="19936" r="19936"/>
          <a:stretch>
            <a:fillRect/>
          </a:stretch>
        </p:blipFill>
        <p:spPr>
          <a:xfrm>
            <a:off x="9438178" y="3679825"/>
            <a:ext cx="2198687" cy="2546350"/>
          </a:xfrm>
        </p:spPr>
      </p:pic>
      <p:sp>
        <p:nvSpPr>
          <p:cNvPr id="9" name="TextBox 8">
            <a:extLst>
              <a:ext uri="{FF2B5EF4-FFF2-40B4-BE49-F238E27FC236}">
                <a16:creationId xmlns:a16="http://schemas.microsoft.com/office/drawing/2014/main" id="{45651313-7B11-C8C9-7A0A-659B2DF42483}"/>
              </a:ext>
            </a:extLst>
          </p:cNvPr>
          <p:cNvSpPr txBox="1"/>
          <p:nvPr/>
        </p:nvSpPr>
        <p:spPr>
          <a:xfrm>
            <a:off x="1358283" y="6516210"/>
            <a:ext cx="4527612"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©Audit Business Services, Inc. – 07/2022 – all rights reserved</a:t>
            </a:r>
          </a:p>
        </p:txBody>
      </p:sp>
    </p:spTree>
    <p:extLst>
      <p:ext uri="{BB962C8B-B14F-4D97-AF65-F5344CB8AC3E}">
        <p14:creationId xmlns:p14="http://schemas.microsoft.com/office/powerpoint/2010/main" val="1836265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barn(inVertical)">
                                      <p:cBhvr>
                                        <p:cTn id="10" dur="2000"/>
                                        <p:tgtEl>
                                          <p:spTgt spid="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barn(inVertical)">
                                      <p:cBhvr>
                                        <p:cTn id="15" dur="2000"/>
                                        <p:tgtEl>
                                          <p:spTgt spid="15">
                                            <p:txEl>
                                              <p:pRg st="1" end="1"/>
                                            </p:txEl>
                                          </p:spTgt>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animEffect transition="in" filter="barn(inVertical)">
                                      <p:cBhvr>
                                        <p:cTn id="23" dur="2000"/>
                                        <p:tgtEl>
                                          <p:spTgt spid="15">
                                            <p:txEl>
                                              <p:pRg st="2" end="2"/>
                                            </p:txEl>
                                          </p:spTgt>
                                        </p:tgtEl>
                                      </p:cBhvr>
                                    </p:animEffect>
                                  </p:childTnLst>
                                </p:cTn>
                              </p:par>
                              <p:par>
                                <p:cTn id="24" presetID="21" presetClass="entr" presetSubtype="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heel(1)">
                                      <p:cBhvr>
                                        <p:cTn id="26" dur="2000"/>
                                        <p:tgtEl>
                                          <p:spTgt spid="20"/>
                                        </p:tgtEl>
                                      </p:cBhvr>
                                    </p:animEffect>
                                  </p:childTnLst>
                                </p:cTn>
                              </p:par>
                            </p:childTnLst>
                          </p:cTn>
                        </p:par>
                        <p:par>
                          <p:cTn id="27" fill="hold">
                            <p:stCondLst>
                              <p:cond delay="2000"/>
                            </p:stCondLst>
                            <p:childTnLst>
                              <p:par>
                                <p:cTn id="28" presetID="21" presetClass="entr" presetSubtype="1" fill="hold" nodeType="afterEffect">
                                  <p:stCondLst>
                                    <p:cond delay="3000"/>
                                  </p:stCondLst>
                                  <p:childTnLst>
                                    <p:set>
                                      <p:cBhvr>
                                        <p:cTn id="29" dur="1" fill="hold">
                                          <p:stCondLst>
                                            <p:cond delay="0"/>
                                          </p:stCondLst>
                                        </p:cTn>
                                        <p:tgtEl>
                                          <p:spTgt spid="4"/>
                                        </p:tgtEl>
                                        <p:attrNameLst>
                                          <p:attrName>style.visibility</p:attrName>
                                        </p:attrNameLst>
                                      </p:cBhvr>
                                      <p:to>
                                        <p:strVal val="visible"/>
                                      </p:to>
                                    </p:set>
                                    <p:animEffect transition="in" filter="wheel(1)">
                                      <p:cBhvr>
                                        <p:cTn id="3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a:extLst>
              <a:ext uri="{FF2B5EF4-FFF2-40B4-BE49-F238E27FC236}">
                <a16:creationId xmlns:a16="http://schemas.microsoft.com/office/drawing/2014/main" id="{703F729A-1066-8BF3-F864-2DC75E1710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7173" y="345835"/>
            <a:ext cx="10687305" cy="542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5A3DFC00-9880-410B-A0E2-EE2555B4DA41}"/>
              </a:ext>
            </a:extLst>
          </p:cNvPr>
          <p:cNvSpPr>
            <a:spLocks noGrp="1"/>
          </p:cNvSpPr>
          <p:nvPr>
            <p:ph type="title"/>
          </p:nvPr>
        </p:nvSpPr>
        <p:spPr>
          <a:xfrm>
            <a:off x="2860378" y="5838092"/>
            <a:ext cx="5708425" cy="1021358"/>
          </a:xfrm>
        </p:spPr>
        <p:txBody>
          <a:bodyPr/>
          <a:lstStyle/>
          <a:p>
            <a:pPr algn="ctr">
              <a:defRPr/>
            </a:pPr>
            <a:r>
              <a:rPr lang="en-US" sz="72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Q&amp;A</a:t>
            </a:r>
          </a:p>
        </p:txBody>
      </p:sp>
      <p:pic>
        <p:nvPicPr>
          <p:cNvPr id="39941" name="Picture 2">
            <a:extLst>
              <a:ext uri="{FF2B5EF4-FFF2-40B4-BE49-F238E27FC236}">
                <a16:creationId xmlns:a16="http://schemas.microsoft.com/office/drawing/2014/main" id="{2A4E2095-975A-A42C-95E9-24DFB7717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175" y="970187"/>
            <a:ext cx="3289300"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id="{D9F93E89-6BB0-44BD-A234-9F0747573935}"/>
              </a:ext>
            </a:extLst>
          </p:cNvPr>
          <p:cNvSpPr>
            <a:spLocks noGrp="1"/>
          </p:cNvSpPr>
          <p:nvPr>
            <p:ph type="title"/>
          </p:nvPr>
        </p:nvSpPr>
        <p:spPr>
          <a:xfrm>
            <a:off x="4555193" y="3036762"/>
            <a:ext cx="7136064" cy="1700784"/>
          </a:xfrm>
        </p:spPr>
        <p:txBody>
          <a:bodyPr/>
          <a:lstStyle/>
          <a:p>
            <a:r>
              <a:rPr lang="en-US" sz="6600" dirty="0">
                <a:latin typeface="Decotura ICG"/>
              </a:rPr>
              <a:t>THANK YOU</a:t>
            </a:r>
            <a:br>
              <a:rPr lang="en-US" sz="6600" dirty="0">
                <a:latin typeface="Decotura ICG"/>
              </a:rPr>
            </a:br>
            <a:r>
              <a:rPr lang="en-US" sz="4000" dirty="0">
                <a:latin typeface="Decotura ICG"/>
              </a:rPr>
              <a:t>(</a:t>
            </a:r>
            <a:r>
              <a:rPr lang="en-US" sz="4000" dirty="0" err="1">
                <a:latin typeface="Decotura ICG"/>
              </a:rPr>
              <a:t>Pidamaya</a:t>
            </a:r>
            <a:r>
              <a:rPr lang="en-US" sz="4000" dirty="0">
                <a:latin typeface="Decotura ICG"/>
              </a:rPr>
              <a:t>)</a:t>
            </a:r>
          </a:p>
        </p:txBody>
      </p:sp>
      <p:sp>
        <p:nvSpPr>
          <p:cNvPr id="17" name="Content Placeholder 16">
            <a:extLst>
              <a:ext uri="{FF2B5EF4-FFF2-40B4-BE49-F238E27FC236}">
                <a16:creationId xmlns:a16="http://schemas.microsoft.com/office/drawing/2014/main" id="{19606920-6D8A-4305-AB8A-83B7F93915CE}"/>
              </a:ext>
            </a:extLst>
          </p:cNvPr>
          <p:cNvSpPr>
            <a:spLocks noGrp="1"/>
          </p:cNvSpPr>
          <p:nvPr>
            <p:ph idx="1"/>
          </p:nvPr>
        </p:nvSpPr>
        <p:spPr>
          <a:xfrm>
            <a:off x="4264373" y="5327134"/>
            <a:ext cx="2270162" cy="577153"/>
          </a:xfrm>
        </p:spPr>
        <p:txBody>
          <a:bodyPr>
            <a:normAutofit/>
          </a:bodyPr>
          <a:lstStyle/>
          <a:p>
            <a:r>
              <a:rPr lang="en-US" sz="2000" dirty="0"/>
              <a:t>Pamela Fagan</a:t>
            </a:r>
          </a:p>
        </p:txBody>
      </p:sp>
      <p:sp>
        <p:nvSpPr>
          <p:cNvPr id="13" name="Content Placeholder 12">
            <a:extLst>
              <a:ext uri="{FF2B5EF4-FFF2-40B4-BE49-F238E27FC236}">
                <a16:creationId xmlns:a16="http://schemas.microsoft.com/office/drawing/2014/main" id="{27C60074-2066-4765-88F0-BC4B57CC1F9D}"/>
              </a:ext>
            </a:extLst>
          </p:cNvPr>
          <p:cNvSpPr>
            <a:spLocks noGrp="1"/>
          </p:cNvSpPr>
          <p:nvPr>
            <p:ph idx="16"/>
          </p:nvPr>
        </p:nvSpPr>
        <p:spPr>
          <a:xfrm>
            <a:off x="6629400" y="5355583"/>
            <a:ext cx="2435469" cy="577153"/>
          </a:xfrm>
        </p:spPr>
        <p:txBody>
          <a:bodyPr/>
          <a:lstStyle/>
          <a:p>
            <a:r>
              <a:rPr lang="en-US" dirty="0"/>
              <a:t>absinc.pfagan@gmail.com</a:t>
            </a:r>
          </a:p>
        </p:txBody>
      </p:sp>
      <p:sp>
        <p:nvSpPr>
          <p:cNvPr id="15" name="Content Placeholder 14">
            <a:extLst>
              <a:ext uri="{FF2B5EF4-FFF2-40B4-BE49-F238E27FC236}">
                <a16:creationId xmlns:a16="http://schemas.microsoft.com/office/drawing/2014/main" id="{5C765B3E-A7DA-421D-A959-98BFA5AE3BA1}"/>
              </a:ext>
            </a:extLst>
          </p:cNvPr>
          <p:cNvSpPr>
            <a:spLocks noGrp="1"/>
          </p:cNvSpPr>
          <p:nvPr>
            <p:ph idx="17"/>
          </p:nvPr>
        </p:nvSpPr>
        <p:spPr>
          <a:xfrm>
            <a:off x="9254600" y="5355583"/>
            <a:ext cx="2815480" cy="577153"/>
          </a:xfrm>
        </p:spPr>
        <p:txBody>
          <a:bodyPr>
            <a:normAutofit/>
          </a:bodyPr>
          <a:lstStyle/>
          <a:p>
            <a:r>
              <a:rPr lang="en-US" dirty="0">
                <a:hlinkClick r:id="rId3"/>
              </a:rPr>
              <a:t>https://www.absinc2000.com/</a:t>
            </a:r>
            <a:endParaRPr lang="en-US" dirty="0"/>
          </a:p>
          <a:p>
            <a:endParaRPr lang="en-US" dirty="0"/>
          </a:p>
        </p:txBody>
      </p:sp>
      <p:pic>
        <p:nvPicPr>
          <p:cNvPr id="7" name="Picture 6">
            <a:extLst>
              <a:ext uri="{FF2B5EF4-FFF2-40B4-BE49-F238E27FC236}">
                <a16:creationId xmlns:a16="http://schemas.microsoft.com/office/drawing/2014/main" id="{E92DBA1E-3E2F-57F9-5422-3639F922F388}"/>
              </a:ext>
            </a:extLst>
          </p:cNvPr>
          <p:cNvPicPr>
            <a:picLocks noChangeAspect="1"/>
          </p:cNvPicPr>
          <p:nvPr/>
        </p:nvPicPr>
        <p:blipFill>
          <a:blip r:embed="rId4"/>
          <a:stretch>
            <a:fillRect/>
          </a:stretch>
        </p:blipFill>
        <p:spPr>
          <a:xfrm>
            <a:off x="500743" y="1175350"/>
            <a:ext cx="2942856" cy="4005554"/>
          </a:xfrm>
          <a:prstGeom prst="rect">
            <a:avLst/>
          </a:prstGeom>
        </p:spPr>
      </p:pic>
      <p:sp>
        <p:nvSpPr>
          <p:cNvPr id="8" name="TextBox 7">
            <a:extLst>
              <a:ext uri="{FF2B5EF4-FFF2-40B4-BE49-F238E27FC236}">
                <a16:creationId xmlns:a16="http://schemas.microsoft.com/office/drawing/2014/main" id="{D3565766-E3D2-2110-025F-36E7B8A41325}"/>
              </a:ext>
            </a:extLst>
          </p:cNvPr>
          <p:cNvSpPr txBox="1"/>
          <p:nvPr/>
        </p:nvSpPr>
        <p:spPr>
          <a:xfrm>
            <a:off x="1358283" y="6516210"/>
            <a:ext cx="4527612"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©Audit Business Services, Inc. – 07/2022 – all rights reserved</a:t>
            </a:r>
          </a:p>
        </p:txBody>
      </p:sp>
    </p:spTree>
    <p:extLst>
      <p:ext uri="{BB962C8B-B14F-4D97-AF65-F5344CB8AC3E}">
        <p14:creationId xmlns:p14="http://schemas.microsoft.com/office/powerpoint/2010/main" val="245235232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5E8DC3-A29A-3516-49F9-A1A9F644E5E3}"/>
              </a:ext>
            </a:extLst>
          </p:cNvPr>
          <p:cNvSpPr>
            <a:spLocks noGrp="1"/>
          </p:cNvSpPr>
          <p:nvPr>
            <p:ph type="title"/>
          </p:nvPr>
        </p:nvSpPr>
        <p:spPr/>
        <p:txBody>
          <a:bodyPr>
            <a:noAutofit/>
          </a:bodyPr>
          <a:lstStyle/>
          <a:p>
            <a:r>
              <a:rPr lang="en-US" sz="6600" dirty="0">
                <a:latin typeface="Arial" panose="020B0604020202020204" pitchFamily="34" charset="0"/>
                <a:cs typeface="Arial" panose="020B0604020202020204" pitchFamily="34" charset="0"/>
              </a:rPr>
              <a:t>Latest I-9 Form Updates:  Guidelines for Total Compliance</a:t>
            </a:r>
            <a:endParaRPr lang="en-US" sz="6600" dirty="0"/>
          </a:p>
        </p:txBody>
      </p:sp>
      <p:sp>
        <p:nvSpPr>
          <p:cNvPr id="7" name="Text Placeholder 6">
            <a:extLst>
              <a:ext uri="{FF2B5EF4-FFF2-40B4-BE49-F238E27FC236}">
                <a16:creationId xmlns:a16="http://schemas.microsoft.com/office/drawing/2014/main" id="{B42A28E3-25B6-7686-824E-7D1AB6237B64}"/>
              </a:ext>
            </a:extLst>
          </p:cNvPr>
          <p:cNvSpPr>
            <a:spLocks noGrp="1"/>
          </p:cNvSpPr>
          <p:nvPr>
            <p:ph type="body" idx="1"/>
          </p:nvPr>
        </p:nvSpPr>
        <p:spPr/>
        <p:txBody>
          <a:bodyPr/>
          <a:lstStyle/>
          <a:p>
            <a:r>
              <a:rPr lang="en-US" dirty="0"/>
              <a:t>Section 1</a:t>
            </a:r>
          </a:p>
        </p:txBody>
      </p:sp>
    </p:spTree>
    <p:extLst>
      <p:ext uri="{BB962C8B-B14F-4D97-AF65-F5344CB8AC3E}">
        <p14:creationId xmlns:p14="http://schemas.microsoft.com/office/powerpoint/2010/main" val="2346420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4CD53E-19E8-C477-7EA2-67BCF98E0659}"/>
              </a:ext>
            </a:extLst>
          </p:cNvPr>
          <p:cNvSpPr>
            <a:spLocks noGrp="1"/>
          </p:cNvSpPr>
          <p:nvPr>
            <p:ph type="title"/>
          </p:nvPr>
        </p:nvSpPr>
        <p:spPr>
          <a:xfrm>
            <a:off x="563418" y="317814"/>
            <a:ext cx="10665414" cy="1700784"/>
          </a:xfrm>
        </p:spPr>
        <p:txBody>
          <a:bodyPr>
            <a:normAutofit/>
          </a:bodyPr>
          <a:lstStyle/>
          <a:p>
            <a:r>
              <a:rPr lang="en-US" sz="4800" dirty="0"/>
              <a:t>I-9:  Flexibility Announcement</a:t>
            </a:r>
          </a:p>
        </p:txBody>
      </p:sp>
      <p:sp>
        <p:nvSpPr>
          <p:cNvPr id="8" name="Text Placeholder 7">
            <a:extLst>
              <a:ext uri="{FF2B5EF4-FFF2-40B4-BE49-F238E27FC236}">
                <a16:creationId xmlns:a16="http://schemas.microsoft.com/office/drawing/2014/main" id="{739427B0-9346-5D3D-234E-BEE88B6C5951}"/>
              </a:ext>
            </a:extLst>
          </p:cNvPr>
          <p:cNvSpPr>
            <a:spLocks noGrp="1"/>
          </p:cNvSpPr>
          <p:nvPr>
            <p:ph type="body" idx="1"/>
          </p:nvPr>
        </p:nvSpPr>
        <p:spPr>
          <a:xfrm>
            <a:off x="960121" y="2462543"/>
            <a:ext cx="3236976" cy="1017257"/>
          </a:xfrm>
        </p:spPr>
        <p:txBody>
          <a:bodyPr/>
          <a:lstStyle/>
          <a:p>
            <a:r>
              <a:rPr lang="en-US" b="1" dirty="0"/>
              <a:t>Initial announcement (3/20/2020) - Extended</a:t>
            </a:r>
          </a:p>
        </p:txBody>
      </p:sp>
      <p:sp>
        <p:nvSpPr>
          <p:cNvPr id="9" name="Content Placeholder 8">
            <a:extLst>
              <a:ext uri="{FF2B5EF4-FFF2-40B4-BE49-F238E27FC236}">
                <a16:creationId xmlns:a16="http://schemas.microsoft.com/office/drawing/2014/main" id="{B891AC5E-B987-CDA5-5BD2-F65128F63EDD}"/>
              </a:ext>
            </a:extLst>
          </p:cNvPr>
          <p:cNvSpPr>
            <a:spLocks noGrp="1"/>
          </p:cNvSpPr>
          <p:nvPr>
            <p:ph sz="half" idx="2"/>
          </p:nvPr>
        </p:nvSpPr>
        <p:spPr>
          <a:xfrm>
            <a:off x="806573" y="3483410"/>
            <a:ext cx="6781047" cy="2247434"/>
          </a:xfrm>
          <a:ln>
            <a:solidFill>
              <a:srgbClr val="002060"/>
            </a:solidFill>
          </a:ln>
        </p:spPr>
        <p:txBody>
          <a:bodyPr>
            <a:noAutofit/>
          </a:bodyPr>
          <a:lstStyle/>
          <a:p>
            <a:pPr marL="0" indent="0">
              <a:buNone/>
            </a:pPr>
            <a:r>
              <a:rPr lang="en-US" sz="1800" dirty="0"/>
              <a:t>The Department of Homeland Security (DHS), U.S. Immigration and Customs Enforcement (ICE), announced an extension of the Form I-9 flexibilities first announced in March 2020 and updated in March 2021. </a:t>
            </a:r>
          </a:p>
          <a:p>
            <a:pPr marL="0" indent="0">
              <a:buNone/>
            </a:pPr>
            <a:r>
              <a:rPr lang="en-US" sz="1800" dirty="0"/>
              <a:t>COVID-19 pandemic (“COVID-19”). Due to the continued safety precautions related to COVID-19, DHS will extend the updated flexibilities until </a:t>
            </a:r>
            <a:r>
              <a:rPr lang="en-US" sz="1800" b="1" i="1" u="sng" dirty="0">
                <a:solidFill>
                  <a:srgbClr val="002060"/>
                </a:solidFill>
              </a:rPr>
              <a:t>October 31, 2022</a:t>
            </a:r>
            <a:r>
              <a:rPr lang="en-US" sz="1800" dirty="0"/>
              <a:t>.</a:t>
            </a:r>
          </a:p>
        </p:txBody>
      </p:sp>
      <p:sp>
        <p:nvSpPr>
          <p:cNvPr id="12" name="Text Placeholder 11">
            <a:extLst>
              <a:ext uri="{FF2B5EF4-FFF2-40B4-BE49-F238E27FC236}">
                <a16:creationId xmlns:a16="http://schemas.microsoft.com/office/drawing/2014/main" id="{6D359C29-84B7-D687-8199-D025F15A3AF9}"/>
              </a:ext>
            </a:extLst>
          </p:cNvPr>
          <p:cNvSpPr>
            <a:spLocks noGrp="1"/>
          </p:cNvSpPr>
          <p:nvPr>
            <p:ph type="body" sz="quarter" idx="13"/>
          </p:nvPr>
        </p:nvSpPr>
        <p:spPr>
          <a:xfrm>
            <a:off x="8610538" y="2535413"/>
            <a:ext cx="3236976" cy="892048"/>
          </a:xfrm>
        </p:spPr>
        <p:txBody>
          <a:bodyPr/>
          <a:lstStyle/>
          <a:p>
            <a:r>
              <a:rPr lang="en-US" b="1" dirty="0"/>
              <a:t>REMOTE issues</a:t>
            </a:r>
          </a:p>
        </p:txBody>
      </p:sp>
      <p:sp>
        <p:nvSpPr>
          <p:cNvPr id="13" name="Content Placeholder 12">
            <a:extLst>
              <a:ext uri="{FF2B5EF4-FFF2-40B4-BE49-F238E27FC236}">
                <a16:creationId xmlns:a16="http://schemas.microsoft.com/office/drawing/2014/main" id="{973F3E32-195D-A7B7-40DF-B179FF197697}"/>
              </a:ext>
            </a:extLst>
          </p:cNvPr>
          <p:cNvSpPr>
            <a:spLocks noGrp="1"/>
          </p:cNvSpPr>
          <p:nvPr>
            <p:ph sz="quarter" idx="14"/>
          </p:nvPr>
        </p:nvSpPr>
        <p:spPr>
          <a:xfrm>
            <a:off x="8483097" y="3472350"/>
            <a:ext cx="3364417" cy="2586806"/>
          </a:xfrm>
          <a:ln>
            <a:solidFill>
              <a:srgbClr val="002060"/>
            </a:solidFill>
          </a:ln>
        </p:spPr>
        <p:txBody>
          <a:bodyPr>
            <a:noAutofit/>
          </a:bodyPr>
          <a:lstStyle/>
          <a:p>
            <a:pPr marL="0" indent="0">
              <a:buNone/>
            </a:pPr>
            <a:r>
              <a:rPr lang="en-US" sz="1200" dirty="0"/>
              <a:t>Employers may be unable to timely inspect and verify, in-person, the Form I-9 supporting documents of employee(s) hired since March 20, 2020, in case-by-case situations.</a:t>
            </a:r>
          </a:p>
          <a:p>
            <a:pPr marL="0" indent="0">
              <a:buNone/>
            </a:pPr>
            <a:r>
              <a:rPr lang="en-US" sz="1200" dirty="0"/>
              <a:t>In such cases, employers may </a:t>
            </a:r>
            <a:r>
              <a:rPr lang="en-US" sz="1200" b="1" i="1" u="sng" dirty="0"/>
              <a:t>memorialize</a:t>
            </a:r>
            <a:r>
              <a:rPr lang="en-US" sz="1200" dirty="0"/>
              <a:t> the reason(s) for this inability in a memorandum retained with each affected employee’s Form I-9. </a:t>
            </a:r>
          </a:p>
          <a:p>
            <a:pPr marL="0" indent="0">
              <a:buNone/>
            </a:pPr>
            <a:r>
              <a:rPr lang="en-US" sz="1200" dirty="0"/>
              <a:t>Any such reason(s) will be evaluated, on a case-by-case basis, by DHS ICE in the event of a Form I-9 audit.</a:t>
            </a:r>
          </a:p>
        </p:txBody>
      </p:sp>
      <p:sp>
        <p:nvSpPr>
          <p:cNvPr id="14" name="TextBox 13">
            <a:extLst>
              <a:ext uri="{FF2B5EF4-FFF2-40B4-BE49-F238E27FC236}">
                <a16:creationId xmlns:a16="http://schemas.microsoft.com/office/drawing/2014/main" id="{3F7D5B5B-8E35-48BB-9B1A-C9361560CEFA}"/>
              </a:ext>
            </a:extLst>
          </p:cNvPr>
          <p:cNvSpPr txBox="1"/>
          <p:nvPr/>
        </p:nvSpPr>
        <p:spPr>
          <a:xfrm>
            <a:off x="7714488" y="6278576"/>
            <a:ext cx="3919215"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hlinkClick r:id="rId2"/>
              </a:rPr>
              <a:t>https://www.ice.gov/news/releases/ice-announces-extension-i-9-compliance-flexibility-3</a:t>
            </a:r>
            <a:endParaRPr lang="en-US" sz="14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1B95BE8-20F8-E856-5994-C7E643E85A0B}"/>
              </a:ext>
            </a:extLst>
          </p:cNvPr>
          <p:cNvSpPr txBox="1"/>
          <p:nvPr/>
        </p:nvSpPr>
        <p:spPr>
          <a:xfrm>
            <a:off x="1358283" y="6516210"/>
            <a:ext cx="4527612"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©Audit Business Services, Inc. – 07/2022 – all rights reserved</a:t>
            </a:r>
          </a:p>
        </p:txBody>
      </p:sp>
    </p:spTree>
    <p:extLst>
      <p:ext uri="{BB962C8B-B14F-4D97-AF65-F5344CB8AC3E}">
        <p14:creationId xmlns:p14="http://schemas.microsoft.com/office/powerpoint/2010/main" val="10881020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bg/>
                                          </p:spTgt>
                                        </p:tgtEl>
                                        <p:attrNameLst>
                                          <p:attrName>style.visibility</p:attrName>
                                        </p:attrNameLst>
                                      </p:cBhvr>
                                      <p:to>
                                        <p:strVal val="visible"/>
                                      </p:to>
                                    </p:set>
                                    <p:animEffect transition="in" filter="fade">
                                      <p:cBhvr>
                                        <p:cTn id="12" dur="1000"/>
                                        <p:tgtEl>
                                          <p:spTgt spid="13">
                                            <p:bg/>
                                          </p:spTgt>
                                        </p:tgtEl>
                                      </p:cBhvr>
                                    </p:animEffect>
                                    <p:anim calcmode="lin" valueType="num">
                                      <p:cBhvr>
                                        <p:cTn id="13" dur="1000" fill="hold"/>
                                        <p:tgtEl>
                                          <p:spTgt spid="13">
                                            <p:bg/>
                                          </p:spTgt>
                                        </p:tgtEl>
                                        <p:attrNameLst>
                                          <p:attrName>ppt_x</p:attrName>
                                        </p:attrNameLst>
                                      </p:cBhvr>
                                      <p:tavLst>
                                        <p:tav tm="0">
                                          <p:val>
                                            <p:strVal val="#ppt_x"/>
                                          </p:val>
                                        </p:tav>
                                        <p:tav tm="100000">
                                          <p:val>
                                            <p:strVal val="#ppt_x"/>
                                          </p:val>
                                        </p:tav>
                                      </p:tavLst>
                                    </p:anim>
                                    <p:anim calcmode="lin" valueType="num">
                                      <p:cBhvr>
                                        <p:cTn id="14" dur="1000" fill="hold"/>
                                        <p:tgtEl>
                                          <p:spTgt spid="13">
                                            <p:bg/>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1000"/>
                                        <p:tgtEl>
                                          <p:spTgt spid="13">
                                            <p:txEl>
                                              <p:pRg st="0" end="0"/>
                                            </p:txEl>
                                          </p:spTgt>
                                        </p:tgtEl>
                                      </p:cBhvr>
                                    </p:animEffect>
                                    <p:anim calcmode="lin" valueType="num">
                                      <p:cBhvr>
                                        <p:cTn id="1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1000"/>
                                        <p:tgtEl>
                                          <p:spTgt spid="13">
                                            <p:txEl>
                                              <p:pRg st="1" end="1"/>
                                            </p:txEl>
                                          </p:spTgt>
                                        </p:tgtEl>
                                      </p:cBhvr>
                                    </p:animEffect>
                                    <p:anim calcmode="lin" valueType="num">
                                      <p:cBhvr>
                                        <p:cTn id="23"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fade">
                                      <p:cBhvr>
                                        <p:cTn id="27" dur="1000"/>
                                        <p:tgtEl>
                                          <p:spTgt spid="13">
                                            <p:txEl>
                                              <p:pRg st="2" end="2"/>
                                            </p:txEl>
                                          </p:spTgt>
                                        </p:tgtEl>
                                      </p:cBhvr>
                                    </p:animEffect>
                                    <p:anim calcmode="lin" valueType="num">
                                      <p:cBhvr>
                                        <p:cTn id="28"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888B0CB-2031-02EA-8020-FBDC6B930934}"/>
              </a:ext>
            </a:extLst>
          </p:cNvPr>
          <p:cNvSpPr>
            <a:spLocks noGrp="1"/>
          </p:cNvSpPr>
          <p:nvPr>
            <p:ph type="title"/>
          </p:nvPr>
        </p:nvSpPr>
        <p:spPr>
          <a:xfrm>
            <a:off x="535905" y="247404"/>
            <a:ext cx="11120190" cy="1700784"/>
          </a:xfrm>
        </p:spPr>
        <p:txBody>
          <a:bodyPr>
            <a:noAutofit/>
          </a:bodyPr>
          <a:lstStyle/>
          <a:p>
            <a:r>
              <a:rPr lang="en-US" sz="5400" b="1" dirty="0"/>
              <a:t>Temporary Policy for List B Identity Documents Ended</a:t>
            </a:r>
          </a:p>
        </p:txBody>
      </p:sp>
      <p:sp>
        <p:nvSpPr>
          <p:cNvPr id="11" name="Content Placeholder 2">
            <a:extLst>
              <a:ext uri="{FF2B5EF4-FFF2-40B4-BE49-F238E27FC236}">
                <a16:creationId xmlns:a16="http://schemas.microsoft.com/office/drawing/2014/main" id="{E7CA6D9D-9F91-8EA5-0C03-BD76336B9D24}"/>
              </a:ext>
            </a:extLst>
          </p:cNvPr>
          <p:cNvSpPr>
            <a:spLocks noGrp="1"/>
          </p:cNvSpPr>
          <p:nvPr>
            <p:ph idx="1"/>
          </p:nvPr>
        </p:nvSpPr>
        <p:spPr>
          <a:xfrm>
            <a:off x="960120" y="2259258"/>
            <a:ext cx="10493448" cy="4351338"/>
          </a:xfrm>
        </p:spPr>
        <p:txBody>
          <a:bodyPr>
            <a:normAutofit/>
          </a:bodyPr>
          <a:lstStyle/>
          <a:p>
            <a:pPr>
              <a:lnSpc>
                <a:spcPct val="110000"/>
              </a:lnSpc>
              <a:spcBef>
                <a:spcPts val="0"/>
              </a:spcBef>
              <a:spcAft>
                <a:spcPts val="0"/>
              </a:spcAft>
            </a:pPr>
            <a:r>
              <a:rPr lang="en-US" sz="2600" dirty="0"/>
              <a:t>DHS ended the COVID 19 Temporary Policy for List B Identity Documents. </a:t>
            </a:r>
          </a:p>
          <a:p>
            <a:pPr>
              <a:lnSpc>
                <a:spcPct val="110000"/>
              </a:lnSpc>
              <a:spcBef>
                <a:spcPts val="0"/>
              </a:spcBef>
              <a:spcAft>
                <a:spcPts val="0"/>
              </a:spcAft>
            </a:pPr>
            <a:r>
              <a:rPr lang="en-US" sz="2600" b="1" i="1" u="sng" dirty="0"/>
              <a:t>Beginning May 1, 2022 </a:t>
            </a:r>
            <a:r>
              <a:rPr lang="en-US" sz="2600" dirty="0"/>
              <a:t>- Employers will no longer be able to accept expired List B documents.</a:t>
            </a:r>
          </a:p>
          <a:p>
            <a:pPr algn="l">
              <a:lnSpc>
                <a:spcPct val="110000"/>
              </a:lnSpc>
              <a:spcBef>
                <a:spcPts val="0"/>
              </a:spcBef>
              <a:spcAft>
                <a:spcPts val="0"/>
              </a:spcAft>
            </a:pPr>
            <a:r>
              <a:rPr lang="en-US" sz="2600" b="1" i="1" u="sng" dirty="0">
                <a:solidFill>
                  <a:srgbClr val="013755"/>
                </a:solidFill>
                <a:effectLst/>
                <a:latin typeface="arial" panose="020B0604020202020204" pitchFamily="34" charset="0"/>
              </a:rPr>
              <a:t>Starting May 1, 2022</a:t>
            </a:r>
            <a:r>
              <a:rPr lang="en-US" sz="2600" dirty="0">
                <a:solidFill>
                  <a:srgbClr val="013755"/>
                </a:solidFill>
                <a:effectLst/>
                <a:latin typeface="arial" panose="020B0604020202020204" pitchFamily="34" charset="0"/>
              </a:rPr>
              <a:t> -</a:t>
            </a:r>
            <a:r>
              <a:rPr lang="en-US" sz="2600" b="0" i="0" dirty="0">
                <a:solidFill>
                  <a:srgbClr val="013755"/>
                </a:solidFill>
                <a:effectLst/>
                <a:latin typeface="arial" panose="020B0604020202020204" pitchFamily="34" charset="0"/>
              </a:rPr>
              <a:t> employers must only accept </a:t>
            </a:r>
            <a:r>
              <a:rPr lang="en-US" sz="2600" b="1" i="1" u="sng" dirty="0">
                <a:solidFill>
                  <a:srgbClr val="002060"/>
                </a:solidFill>
                <a:effectLst/>
                <a:latin typeface="arial" panose="020B0604020202020204" pitchFamily="34" charset="0"/>
              </a:rPr>
              <a:t>unexpired</a:t>
            </a:r>
            <a:r>
              <a:rPr lang="en-US" sz="2600" b="0" i="0" dirty="0">
                <a:solidFill>
                  <a:srgbClr val="013755"/>
                </a:solidFill>
                <a:effectLst/>
                <a:latin typeface="arial" panose="020B0604020202020204" pitchFamily="34" charset="0"/>
              </a:rPr>
              <a:t> List B documents.</a:t>
            </a:r>
          </a:p>
          <a:p>
            <a:pPr algn="l">
              <a:lnSpc>
                <a:spcPct val="110000"/>
              </a:lnSpc>
              <a:spcBef>
                <a:spcPts val="0"/>
              </a:spcBef>
              <a:spcAft>
                <a:spcPts val="0"/>
              </a:spcAft>
            </a:pPr>
            <a:r>
              <a:rPr lang="en-US" sz="2600" b="0" i="0" dirty="0">
                <a:solidFill>
                  <a:srgbClr val="013755"/>
                </a:solidFill>
                <a:effectLst/>
                <a:latin typeface="arial" panose="020B0604020202020204" pitchFamily="34" charset="0"/>
              </a:rPr>
              <a:t>If an employee presented an expired List B document between </a:t>
            </a:r>
          </a:p>
          <a:p>
            <a:pPr algn="l">
              <a:lnSpc>
                <a:spcPct val="110000"/>
              </a:lnSpc>
              <a:spcBef>
                <a:spcPts val="0"/>
              </a:spcBef>
              <a:spcAft>
                <a:spcPts val="0"/>
              </a:spcAft>
            </a:pPr>
            <a:r>
              <a:rPr lang="en-US" sz="2600" b="0" i="0" dirty="0">
                <a:solidFill>
                  <a:srgbClr val="013755"/>
                </a:solidFill>
                <a:effectLst/>
                <a:latin typeface="arial" panose="020B0604020202020204" pitchFamily="34" charset="0"/>
              </a:rPr>
              <a:t>May 1, 2020, and April 30, 2022, employers are required to update their Forms I-9 by </a:t>
            </a:r>
            <a:r>
              <a:rPr lang="en-US" sz="2600" b="1" i="1" u="sng" dirty="0">
                <a:solidFill>
                  <a:srgbClr val="002060"/>
                </a:solidFill>
                <a:effectLst/>
                <a:latin typeface="arial" panose="020B0604020202020204" pitchFamily="34" charset="0"/>
              </a:rPr>
              <a:t>July 31, 2022</a:t>
            </a:r>
            <a:r>
              <a:rPr lang="en-US" sz="2600" b="0" i="0" dirty="0">
                <a:solidFill>
                  <a:srgbClr val="013755"/>
                </a:solidFill>
                <a:effectLst/>
                <a:latin typeface="arial" panose="020B0604020202020204" pitchFamily="34" charset="0"/>
              </a:rPr>
              <a:t>.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693483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17" dur="500"/>
                                        <p:tgtEl>
                                          <p:spTgt spid="11">
                                            <p:txEl>
                                              <p:pRg st="3" end="3"/>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20"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2C7A6D-69CC-B54A-C35E-54DDAB423D4D}"/>
              </a:ext>
            </a:extLst>
          </p:cNvPr>
          <p:cNvSpPr>
            <a:spLocks noGrp="1"/>
          </p:cNvSpPr>
          <p:nvPr>
            <p:ph type="title"/>
          </p:nvPr>
        </p:nvSpPr>
        <p:spPr/>
        <p:txBody>
          <a:bodyPr>
            <a:noAutofit/>
          </a:bodyPr>
          <a:lstStyle/>
          <a:p>
            <a:r>
              <a:rPr lang="en-US" dirty="0"/>
              <a:t>I-9:  Flexibility </a:t>
            </a:r>
            <a:r>
              <a:rPr lang="en-US" sz="6000" dirty="0"/>
              <a:t>Announcement</a:t>
            </a:r>
            <a:r>
              <a:rPr lang="en-US" dirty="0"/>
              <a:t> - REMOTE</a:t>
            </a:r>
          </a:p>
        </p:txBody>
      </p:sp>
      <p:sp>
        <p:nvSpPr>
          <p:cNvPr id="15" name="Content Placeholder 2">
            <a:extLst>
              <a:ext uri="{FF2B5EF4-FFF2-40B4-BE49-F238E27FC236}">
                <a16:creationId xmlns:a16="http://schemas.microsoft.com/office/drawing/2014/main" id="{0F0F0F2B-E7CD-5F57-E9C1-96AEAE183CBE}"/>
              </a:ext>
            </a:extLst>
          </p:cNvPr>
          <p:cNvSpPr>
            <a:spLocks noGrp="1"/>
          </p:cNvSpPr>
          <p:nvPr>
            <p:ph idx="1"/>
          </p:nvPr>
        </p:nvSpPr>
        <p:spPr>
          <a:xfrm>
            <a:off x="452673" y="2661718"/>
            <a:ext cx="11126710" cy="3482925"/>
          </a:xfrm>
        </p:spPr>
        <p:txBody>
          <a:bodyPr>
            <a:noAutofit/>
          </a:bodyPr>
          <a:lstStyle/>
          <a:p>
            <a:pPr marL="0" marR="0" indent="0">
              <a:lnSpc>
                <a:spcPct val="100000"/>
              </a:lnSpc>
              <a:spcBef>
                <a:spcPts val="0"/>
              </a:spcBef>
              <a:spcAft>
                <a:spcPts val="0"/>
              </a:spcAft>
              <a:buNone/>
            </a:pPr>
            <a:r>
              <a:rPr lang="en-US" sz="2000" dirty="0">
                <a:solidFill>
                  <a:srgbClr val="191919"/>
                </a:solidFill>
                <a:ea typeface="Times New Roman" panose="02020603050405020304" pitchFamily="18" charset="0"/>
              </a:rPr>
              <a:t>Hired on or after 4/1/2021:</a:t>
            </a:r>
          </a:p>
          <a:p>
            <a:pPr marL="0" marR="0" indent="0">
              <a:lnSpc>
                <a:spcPct val="100000"/>
              </a:lnSpc>
              <a:spcBef>
                <a:spcPts val="0"/>
              </a:spcBef>
              <a:spcAft>
                <a:spcPts val="0"/>
              </a:spcAft>
              <a:buNone/>
            </a:pPr>
            <a:r>
              <a:rPr lang="en-US" sz="2000" dirty="0">
                <a:solidFill>
                  <a:srgbClr val="191919"/>
                </a:solidFill>
                <a:ea typeface="Times New Roman" panose="02020603050405020304" pitchFamily="18" charset="0"/>
              </a:rPr>
              <a:t>E</a:t>
            </a:r>
            <a:r>
              <a:rPr lang="en-US" sz="2000" dirty="0">
                <a:solidFill>
                  <a:srgbClr val="191919"/>
                </a:solidFill>
                <a:effectLst/>
                <a:ea typeface="Times New Roman" panose="02020603050405020304" pitchFamily="18" charset="0"/>
              </a:rPr>
              <a:t>mployers are temporarily exempt from the physical inspection requirements associated with Form I-9 until:  they undertake non-remote employment on a regular, consistent, or predictable basis, or the extension of the flexibilities related to such requirements is terminated, whichever is earlier.</a:t>
            </a:r>
            <a:endParaRPr lang="en-US" sz="2000" dirty="0">
              <a:effectLst/>
              <a:ea typeface="Calibri" panose="020F0502020204030204" pitchFamily="34" charset="0"/>
            </a:endParaRPr>
          </a:p>
          <a:p>
            <a:pPr marL="0" marR="0" indent="0">
              <a:lnSpc>
                <a:spcPct val="100000"/>
              </a:lnSpc>
              <a:spcBef>
                <a:spcPts val="0"/>
              </a:spcBef>
              <a:spcAft>
                <a:spcPts val="0"/>
              </a:spcAft>
              <a:buNone/>
            </a:pPr>
            <a:r>
              <a:rPr lang="en-US" sz="2000" dirty="0">
                <a:solidFill>
                  <a:srgbClr val="191919"/>
                </a:solidFill>
                <a:effectLst/>
                <a:ea typeface="Times New Roman" panose="02020603050405020304" pitchFamily="18" charset="0"/>
              </a:rPr>
              <a:t> </a:t>
            </a:r>
            <a:endParaRPr lang="en-US" sz="2000" dirty="0">
              <a:effectLst/>
              <a:ea typeface="Calibri" panose="020F0502020204030204" pitchFamily="34" charset="0"/>
            </a:endParaRPr>
          </a:p>
          <a:p>
            <a:pPr marL="0" marR="0" indent="0">
              <a:lnSpc>
                <a:spcPct val="100000"/>
              </a:lnSpc>
              <a:spcBef>
                <a:spcPts val="0"/>
              </a:spcBef>
              <a:spcAft>
                <a:spcPts val="0"/>
              </a:spcAft>
              <a:buNone/>
            </a:pPr>
            <a:r>
              <a:rPr lang="en-US" sz="2000" dirty="0">
                <a:solidFill>
                  <a:srgbClr val="191919"/>
                </a:solidFill>
                <a:effectLst/>
                <a:ea typeface="Times New Roman" panose="02020603050405020304" pitchFamily="18" charset="0"/>
              </a:rPr>
              <a:t>Policy only applies to employers and workplaces that are operating remotely. </a:t>
            </a:r>
            <a:endParaRPr lang="en-US" sz="2000" dirty="0">
              <a:effectLst/>
              <a:ea typeface="Calibri" panose="020F0502020204030204" pitchFamily="34" charset="0"/>
            </a:endParaRPr>
          </a:p>
          <a:p>
            <a:pPr marL="0" marR="0" indent="0">
              <a:lnSpc>
                <a:spcPct val="100000"/>
              </a:lnSpc>
              <a:spcBef>
                <a:spcPts val="0"/>
              </a:spcBef>
              <a:spcAft>
                <a:spcPts val="0"/>
              </a:spcAft>
              <a:buNone/>
            </a:pPr>
            <a:r>
              <a:rPr lang="en-US" sz="2000" dirty="0">
                <a:solidFill>
                  <a:srgbClr val="191919"/>
                </a:solidFill>
                <a:effectLst/>
                <a:ea typeface="Times New Roman" panose="02020603050405020304" pitchFamily="18" charset="0"/>
              </a:rPr>
              <a:t> </a:t>
            </a:r>
            <a:endParaRPr lang="en-US" sz="2000" dirty="0">
              <a:effectLst/>
              <a:ea typeface="Calibri" panose="020F0502020204030204" pitchFamily="34" charset="0"/>
            </a:endParaRPr>
          </a:p>
          <a:p>
            <a:pPr marL="0" marR="0" indent="0">
              <a:lnSpc>
                <a:spcPct val="100000"/>
              </a:lnSpc>
              <a:spcBef>
                <a:spcPts val="0"/>
              </a:spcBef>
              <a:spcAft>
                <a:spcPts val="0"/>
              </a:spcAft>
              <a:buNone/>
            </a:pPr>
            <a:r>
              <a:rPr lang="en-US" sz="2000" dirty="0">
                <a:solidFill>
                  <a:srgbClr val="191919"/>
                </a:solidFill>
                <a:effectLst/>
                <a:ea typeface="Times New Roman" panose="02020603050405020304" pitchFamily="18" charset="0"/>
              </a:rPr>
              <a:t>If employees physically present at a work location, </a:t>
            </a:r>
            <a:r>
              <a:rPr lang="en-US" sz="2000" b="1" i="1" u="sng" dirty="0">
                <a:solidFill>
                  <a:srgbClr val="002060"/>
                </a:solidFill>
                <a:effectLst/>
                <a:ea typeface="Times New Roman" panose="02020603050405020304" pitchFamily="18" charset="0"/>
              </a:rPr>
              <a:t>no exceptions </a:t>
            </a:r>
            <a:r>
              <a:rPr lang="en-US" sz="2000" dirty="0">
                <a:solidFill>
                  <a:srgbClr val="191919"/>
                </a:solidFill>
                <a:effectLst/>
                <a:ea typeface="Times New Roman" panose="02020603050405020304" pitchFamily="18" charset="0"/>
              </a:rPr>
              <a:t>are being implemented at this time for in-person verification of identity and employment eligibility documentation.</a:t>
            </a:r>
            <a:endParaRPr lang="en-US" sz="2000" dirty="0">
              <a:effectLst/>
              <a:ea typeface="Calibri" panose="020F0502020204030204" pitchFamily="34" charset="0"/>
            </a:endParaRPr>
          </a:p>
          <a:p>
            <a:pPr marL="0" marR="0" indent="0">
              <a:lnSpc>
                <a:spcPct val="100000"/>
              </a:lnSpc>
              <a:spcBef>
                <a:spcPts val="0"/>
              </a:spcBef>
              <a:spcAft>
                <a:spcPts val="0"/>
              </a:spcAft>
              <a:buNone/>
            </a:pPr>
            <a:r>
              <a:rPr lang="en-US" sz="2400" dirty="0">
                <a:effectLst/>
                <a:ea typeface="Calibri" panose="020F0502020204030204" pitchFamily="34" charset="0"/>
              </a:rPr>
              <a:t> </a:t>
            </a:r>
          </a:p>
          <a:p>
            <a:endParaRPr lang="en-US" dirty="0"/>
          </a:p>
        </p:txBody>
      </p:sp>
    </p:spTree>
    <p:extLst>
      <p:ext uri="{BB962C8B-B14F-4D97-AF65-F5344CB8AC3E}">
        <p14:creationId xmlns:p14="http://schemas.microsoft.com/office/powerpoint/2010/main" val="3579045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1000"/>
                                        <p:tgtEl>
                                          <p:spTgt spid="15">
                                            <p:txEl>
                                              <p:pRg st="1" end="1"/>
                                            </p:txEl>
                                          </p:spTgt>
                                        </p:tgtEl>
                                      </p:cBhvr>
                                    </p:animEffect>
                                    <p:anim calcmode="lin" valueType="num">
                                      <p:cBhvr>
                                        <p:cTn id="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fade">
                                      <p:cBhvr>
                                        <p:cTn id="12" dur="1000"/>
                                        <p:tgtEl>
                                          <p:spTgt spid="15">
                                            <p:txEl>
                                              <p:pRg st="2" end="2"/>
                                            </p:txEl>
                                          </p:spTgt>
                                        </p:tgtEl>
                                      </p:cBhvr>
                                    </p:animEffect>
                                    <p:anim calcmode="lin" valueType="num">
                                      <p:cBhvr>
                                        <p:cTn id="13"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animEffect transition="in" filter="fade">
                                      <p:cBhvr>
                                        <p:cTn id="19" dur="1000"/>
                                        <p:tgtEl>
                                          <p:spTgt spid="15">
                                            <p:txEl>
                                              <p:pRg st="3" end="3"/>
                                            </p:txEl>
                                          </p:spTgt>
                                        </p:tgtEl>
                                      </p:cBhvr>
                                    </p:animEffect>
                                    <p:anim calcmode="lin" valueType="num">
                                      <p:cBhvr>
                                        <p:cTn id="20"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5">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xEl>
                                              <p:pRg st="4" end="4"/>
                                            </p:txEl>
                                          </p:spTgt>
                                        </p:tgtEl>
                                        <p:attrNameLst>
                                          <p:attrName>style.visibility</p:attrName>
                                        </p:attrNameLst>
                                      </p:cBhvr>
                                      <p:to>
                                        <p:strVal val="visible"/>
                                      </p:to>
                                    </p:set>
                                    <p:animEffect transition="in" filter="fade">
                                      <p:cBhvr>
                                        <p:cTn id="24" dur="1000"/>
                                        <p:tgtEl>
                                          <p:spTgt spid="15">
                                            <p:txEl>
                                              <p:pRg st="4" end="4"/>
                                            </p:txEl>
                                          </p:spTgt>
                                        </p:tgtEl>
                                      </p:cBhvr>
                                    </p:animEffect>
                                    <p:anim calcmode="lin" valueType="num">
                                      <p:cBhvr>
                                        <p:cTn id="25"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xEl>
                                              <p:pRg st="5" end="5"/>
                                            </p:txEl>
                                          </p:spTgt>
                                        </p:tgtEl>
                                        <p:attrNameLst>
                                          <p:attrName>style.visibility</p:attrName>
                                        </p:attrNameLst>
                                      </p:cBhvr>
                                      <p:to>
                                        <p:strVal val="visible"/>
                                      </p:to>
                                    </p:set>
                                    <p:animEffect transition="in" filter="fade">
                                      <p:cBhvr>
                                        <p:cTn id="31" dur="1000"/>
                                        <p:tgtEl>
                                          <p:spTgt spid="15">
                                            <p:txEl>
                                              <p:pRg st="5" end="5"/>
                                            </p:txEl>
                                          </p:spTgt>
                                        </p:tgtEl>
                                      </p:cBhvr>
                                    </p:animEffect>
                                    <p:anim calcmode="lin" valueType="num">
                                      <p:cBhvr>
                                        <p:cTn id="32"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878E47-D7B4-44CA-8507-24783F79A5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51B918-0091-4E96-9E28-42B87D9557A7}">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AA0EFE35-5C2D-4EEC-93CA-7B3D408873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Fracture design</Template>
  <TotalTime>17732</TotalTime>
  <Words>3244</Words>
  <Application>Microsoft Office PowerPoint</Application>
  <PresentationFormat>Widescreen</PresentationFormat>
  <Paragraphs>314</Paragraphs>
  <Slides>59</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Aharoni</vt:lpstr>
      <vt:lpstr>arial</vt:lpstr>
      <vt:lpstr>arial</vt:lpstr>
      <vt:lpstr>Calibri</vt:lpstr>
      <vt:lpstr>Comic Sans MS</vt:lpstr>
      <vt:lpstr>Decotura ICG</vt:lpstr>
      <vt:lpstr>Franklin Gothic Medium</vt:lpstr>
      <vt:lpstr>Tahoma</vt:lpstr>
      <vt:lpstr>Webdings</vt:lpstr>
      <vt:lpstr>Wingdings</vt:lpstr>
      <vt:lpstr>JuxtaposeVTI</vt:lpstr>
      <vt:lpstr>26th Annual Conference</vt:lpstr>
      <vt:lpstr>I-9:  Everything You Need To Know (but Didn’t know to ask)</vt:lpstr>
      <vt:lpstr>Presenter</vt:lpstr>
      <vt:lpstr>introduction</vt:lpstr>
      <vt:lpstr>AGENDA</vt:lpstr>
      <vt:lpstr>Latest I-9 Form Updates:  Guidelines for Total Compliance</vt:lpstr>
      <vt:lpstr>I-9:  Flexibility Announcement</vt:lpstr>
      <vt:lpstr>Temporary Policy for List B Identity Documents Ended</vt:lpstr>
      <vt:lpstr>I-9:  Flexibility Announcement - REMOTE</vt:lpstr>
      <vt:lpstr>I-9:  Flexibility Rules Remote</vt:lpstr>
      <vt:lpstr>Correct Form To Use</vt:lpstr>
      <vt:lpstr>PowerPoint Presentation</vt:lpstr>
      <vt:lpstr>Allowed Identity Documentation</vt:lpstr>
      <vt:lpstr>Hiring Employees In Other States</vt:lpstr>
      <vt:lpstr>Appointing an Authorized Representative</vt:lpstr>
      <vt:lpstr>Designation Documents</vt:lpstr>
      <vt:lpstr>Inspecting Documents Remotely</vt:lpstr>
      <vt:lpstr>Inspecting Documents Remotely</vt:lpstr>
      <vt:lpstr>Join E-Verify – Important!</vt:lpstr>
      <vt:lpstr>How E-Verify Works</vt:lpstr>
      <vt:lpstr>How E-Verify Works –  Step-by-step</vt:lpstr>
      <vt:lpstr>How E-Verify Works –  Step-by-step</vt:lpstr>
      <vt:lpstr>How E-Verify Works –  Step-by-step</vt:lpstr>
      <vt:lpstr>Memorandum of Understanding (MOU)</vt:lpstr>
      <vt:lpstr>Photocopying Verification Documents</vt:lpstr>
      <vt:lpstr>E-Verify Posters</vt:lpstr>
      <vt:lpstr>Avoid Penalties – Start with the Basics</vt:lpstr>
      <vt:lpstr>Effective Self-Audits:  Bulletproof Your I-9 Policies &amp; Avoid ICE Audits</vt:lpstr>
      <vt:lpstr>Internal Audit FOCUS</vt:lpstr>
      <vt:lpstr>I-9 Audit Survival Kit – What to look for –  section 1</vt:lpstr>
      <vt:lpstr>I-9 Audit Survival Kit – What to look for –  section 1</vt:lpstr>
      <vt:lpstr>I-9 Audit Survival Kit – What to look for –  section 1</vt:lpstr>
      <vt:lpstr>I-9 Audit Survival Kit – What to look for –  section 1</vt:lpstr>
      <vt:lpstr>I-9 Audit Survival Kit – What to look for –  section 1</vt:lpstr>
      <vt:lpstr>I-9 Audit Survival Kit – What to look for –  section 2</vt:lpstr>
      <vt:lpstr>I-9 Audit Survival Kit – What to look for –  section 2</vt:lpstr>
      <vt:lpstr>I-9 Audit Survival Kit – What to look for –  section 3</vt:lpstr>
      <vt:lpstr>Reverification Correct Form</vt:lpstr>
      <vt:lpstr> Form I-9 Never Completed or Missing </vt:lpstr>
      <vt:lpstr>If Correction Is Needed…</vt:lpstr>
      <vt:lpstr> Omissions in Section 1 </vt:lpstr>
      <vt:lpstr> Errors in Section 1 </vt:lpstr>
      <vt:lpstr>Section 1 Errors/Omissions –  Employee No Longer Employed</vt:lpstr>
      <vt:lpstr>Multiple Errors – Sections 2 and 3</vt:lpstr>
      <vt:lpstr>Corrections:   Preparer or Translator</vt:lpstr>
      <vt:lpstr>PowerPoint Presentation</vt:lpstr>
      <vt:lpstr>Wrong Version of  Form I-9 Used</vt:lpstr>
      <vt:lpstr>I-9 and Legal Liability:  Best Solutions to Minimize Costly Mistakes</vt:lpstr>
      <vt:lpstr>SCOPE of audit</vt:lpstr>
      <vt:lpstr>PowerPoint Presentation</vt:lpstr>
      <vt:lpstr>Penalties</vt:lpstr>
      <vt:lpstr>Determining Penalty Amounts</vt:lpstr>
      <vt:lpstr>Corrective Action Memos </vt:lpstr>
      <vt:lpstr>E-Verify Users: Be Sure to Make Copies of Photo-Matching Documents Correctly</vt:lpstr>
      <vt:lpstr>10 Most Common Mistakes Checklist</vt:lpstr>
      <vt:lpstr>10 Most Common Mistakes Checklist</vt:lpstr>
      <vt:lpstr>SUMMARY</vt:lpstr>
      <vt:lpstr>Q&amp;A</vt:lpstr>
      <vt:lpstr>THANK YOU (Pidamaya)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Fernandez</dc:creator>
  <cp:lastModifiedBy>janet borland</cp:lastModifiedBy>
  <cp:revision>24</cp:revision>
  <dcterms:created xsi:type="dcterms:W3CDTF">2022-03-04T01:08:52Z</dcterms:created>
  <dcterms:modified xsi:type="dcterms:W3CDTF">2022-07-19T14:59:29Z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