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23"/>
  </p:notesMasterIdLst>
  <p:handoutMasterIdLst>
    <p:handoutMasterId r:id="rId24"/>
  </p:handoutMasterIdLst>
  <p:sldIdLst>
    <p:sldId id="284" r:id="rId5"/>
    <p:sldId id="283" r:id="rId6"/>
    <p:sldId id="306" r:id="rId7"/>
    <p:sldId id="280" r:id="rId8"/>
    <p:sldId id="259" r:id="rId9"/>
    <p:sldId id="298" r:id="rId10"/>
    <p:sldId id="296" r:id="rId11"/>
    <p:sldId id="299" r:id="rId12"/>
    <p:sldId id="301" r:id="rId13"/>
    <p:sldId id="302" r:id="rId14"/>
    <p:sldId id="291" r:id="rId15"/>
    <p:sldId id="292" r:id="rId16"/>
    <p:sldId id="303" r:id="rId17"/>
    <p:sldId id="294" r:id="rId18"/>
    <p:sldId id="295" r:id="rId19"/>
    <p:sldId id="300" r:id="rId20"/>
    <p:sldId id="277" r:id="rId21"/>
    <p:sldId id="304" r:id="rId2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8" userDrawn="1">
          <p15:clr>
            <a:srgbClr val="A4A3A4"/>
          </p15:clr>
        </p15:guide>
        <p15:guide id="2" pos="7080" userDrawn="1">
          <p15:clr>
            <a:srgbClr val="A4A3A4"/>
          </p15:clr>
        </p15:guide>
        <p15:guide id="3" pos="51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69"/>
    <a:srgbClr val="3D3D3D"/>
    <a:srgbClr val="DFD9C8"/>
    <a:srgbClr val="DAD9D9"/>
    <a:srgbClr val="374692"/>
    <a:srgbClr val="FFC915"/>
    <a:srgbClr val="384692"/>
    <a:srgbClr val="77AECE"/>
    <a:srgbClr val="BD814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7162" autoAdjust="0"/>
  </p:normalViewPr>
  <p:slideViewPr>
    <p:cSldViewPr snapToGrid="0">
      <p:cViewPr varScale="1">
        <p:scale>
          <a:sx n="47" d="100"/>
          <a:sy n="47" d="100"/>
        </p:scale>
        <p:origin x="2064" y="43"/>
      </p:cViewPr>
      <p:guideLst>
        <p:guide orient="horz" pos="1848"/>
        <p:guide pos="7080"/>
        <p:guide pos="5112"/>
      </p:guideLst>
    </p:cSldViewPr>
  </p:slideViewPr>
  <p:outlineViewPr>
    <p:cViewPr>
      <p:scale>
        <a:sx n="33" d="100"/>
        <a:sy n="33" d="100"/>
      </p:scale>
      <p:origin x="0" y="-850"/>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80" d="100"/>
          <a:sy n="80" d="100"/>
        </p:scale>
        <p:origin x="388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dirty="0">
                <a:latin typeface="Gibson"/>
              </a:rPr>
              <a:t>Personal Finances</a:t>
            </a:r>
            <a:r>
              <a:rPr lang="en-US" sz="2000" baseline="0" dirty="0">
                <a:latin typeface="Gibson"/>
              </a:rPr>
              <a:t> have been a distraction at work</a:t>
            </a:r>
            <a:endParaRPr lang="en-US" sz="2000" dirty="0">
              <a:latin typeface="Gibson"/>
            </a:endParaRPr>
          </a:p>
        </c:rich>
      </c:tx>
      <c:layout>
        <c:manualLayout>
          <c:xMode val="edge"/>
          <c:yMode val="edge"/>
          <c:x val="9.7850157591675327E-2"/>
          <c:y val="1.521456732925242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250656164101013"/>
          <c:y val="0.35500657101588984"/>
          <c:w val="0.45223373567032754"/>
          <c:h val="0.61113322969324479"/>
        </c:manualLayout>
      </c:layout>
      <c:doughnutChart>
        <c:varyColors val="1"/>
        <c:ser>
          <c:idx val="0"/>
          <c:order val="0"/>
          <c:tx>
            <c:strRef>
              <c:f>Sheet1!$B$1</c:f>
              <c:strCache>
                <c:ptCount val="1"/>
                <c:pt idx="0">
                  <c:v>Personal Finances</c:v>
                </c:pt>
              </c:strCache>
            </c:strRef>
          </c:tx>
          <c:dPt>
            <c:idx val="0"/>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1-2CD7-4076-8E94-6D5719935E4B}"/>
              </c:ext>
            </c:extLst>
          </c:dPt>
          <c:dPt>
            <c:idx val="1"/>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3-2CD7-4076-8E94-6D5719935E4B}"/>
              </c:ext>
            </c:extLst>
          </c:dPt>
          <c:dPt>
            <c:idx val="2"/>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5-2CD7-4076-8E94-6D5719935E4B}"/>
              </c:ext>
            </c:extLst>
          </c:dPt>
          <c:dPt>
            <c:idx val="3"/>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7-2CD7-4076-8E94-6D5719935E4B}"/>
              </c:ext>
            </c:extLst>
          </c:dPt>
          <c:cat>
            <c:strRef>
              <c:f>Sheet1!$A$2:$A$5</c:f>
              <c:strCache>
                <c:ptCount val="4"/>
                <c:pt idx="3">
                  <c:v>4th Qtr</c:v>
                </c:pt>
              </c:strCache>
            </c:strRef>
          </c:cat>
          <c:val>
            <c:numRef>
              <c:f>Sheet1!$B$2:$B$5</c:f>
              <c:numCache>
                <c:formatCode>General</c:formatCode>
                <c:ptCount val="4"/>
                <c:pt idx="0" formatCode="0%">
                  <c:v>0.24</c:v>
                </c:pt>
                <c:pt idx="3">
                  <c:v>1.2</c:v>
                </c:pt>
              </c:numCache>
            </c:numRef>
          </c:val>
          <c:extLst>
            <c:ext xmlns:c16="http://schemas.microsoft.com/office/drawing/2014/chart" uri="{C3380CC4-5D6E-409C-BE32-E72D297353CC}">
              <c16:uniqueId val="{00000000-6AB8-4C67-92E5-5B750085E59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dirty="0">
                <a:latin typeface="Gibson"/>
              </a:rPr>
              <a:t>Missing work to deal with the emotional stress caused</a:t>
            </a:r>
            <a:r>
              <a:rPr lang="en-US" sz="2000" baseline="0" dirty="0">
                <a:latin typeface="Gibson"/>
              </a:rPr>
              <a:t> by their finances</a:t>
            </a:r>
            <a:endParaRPr lang="en-US" sz="2000" dirty="0">
              <a:latin typeface="Gibson"/>
            </a:endParaRPr>
          </a:p>
        </c:rich>
      </c:tx>
      <c:layout>
        <c:manualLayout>
          <c:xMode val="edge"/>
          <c:yMode val="edge"/>
          <c:x val="9.7850157591675327E-2"/>
          <c:y val="1.521456732925242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250656164101013"/>
          <c:y val="0.35500657101588984"/>
          <c:w val="0.45223373567032754"/>
          <c:h val="0.61113322969324479"/>
        </c:manualLayout>
      </c:layout>
      <c:doughnutChart>
        <c:varyColors val="1"/>
        <c:ser>
          <c:idx val="0"/>
          <c:order val="0"/>
          <c:tx>
            <c:strRef>
              <c:f>Sheet1!$B$1</c:f>
              <c:strCache>
                <c:ptCount val="1"/>
                <c:pt idx="0">
                  <c:v>Personal Finances</c:v>
                </c:pt>
              </c:strCache>
            </c:strRef>
          </c:tx>
          <c:dPt>
            <c:idx val="0"/>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1-51F7-406B-9425-E64E64816000}"/>
              </c:ext>
            </c:extLst>
          </c:dPt>
          <c:dPt>
            <c:idx val="1"/>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3-51F7-406B-9425-E64E64816000}"/>
              </c:ext>
            </c:extLst>
          </c:dPt>
          <c:dPt>
            <c:idx val="2"/>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5-51F7-406B-9425-E64E64816000}"/>
              </c:ext>
            </c:extLst>
          </c:dPt>
          <c:dPt>
            <c:idx val="3"/>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7-51F7-406B-9425-E64E64816000}"/>
              </c:ext>
            </c:extLst>
          </c:dPt>
          <c:cat>
            <c:strRef>
              <c:f>Sheet1!$A$2:$A$5</c:f>
              <c:strCache>
                <c:ptCount val="4"/>
                <c:pt idx="3">
                  <c:v>4th Qtr</c:v>
                </c:pt>
              </c:strCache>
            </c:strRef>
          </c:cat>
          <c:val>
            <c:numRef>
              <c:f>Sheet1!$B$2:$B$5</c:f>
              <c:numCache>
                <c:formatCode>General</c:formatCode>
                <c:ptCount val="4"/>
                <c:pt idx="0" formatCode="0%">
                  <c:v>0.28999999999999998</c:v>
                </c:pt>
                <c:pt idx="3">
                  <c:v>1.2</c:v>
                </c:pt>
              </c:numCache>
            </c:numRef>
          </c:val>
          <c:extLst>
            <c:ext xmlns:c16="http://schemas.microsoft.com/office/drawing/2014/chart" uri="{C3380CC4-5D6E-409C-BE32-E72D297353CC}">
              <c16:uniqueId val="{00000008-51F7-406B-9425-E64E6481600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dirty="0">
                <a:latin typeface="Gibson"/>
              </a:rPr>
              <a:t>Living</a:t>
            </a:r>
            <a:r>
              <a:rPr lang="en-US" sz="2000" baseline="0" dirty="0">
                <a:latin typeface="Gibson"/>
              </a:rPr>
              <a:t> Paycheck to Paycheck</a:t>
            </a:r>
            <a:endParaRPr lang="en-US" sz="2000" dirty="0">
              <a:latin typeface="Gibson"/>
            </a:endParaRPr>
          </a:p>
        </c:rich>
      </c:tx>
      <c:layout>
        <c:manualLayout>
          <c:xMode val="edge"/>
          <c:yMode val="edge"/>
          <c:x val="0.17917666875950178"/>
          <c:y val="3.506531567615303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250656164101013"/>
          <c:y val="0.35500657101588984"/>
          <c:w val="0.45223373567032754"/>
          <c:h val="0.61113322969324479"/>
        </c:manualLayout>
      </c:layout>
      <c:doughnutChart>
        <c:varyColors val="1"/>
        <c:ser>
          <c:idx val="0"/>
          <c:order val="0"/>
          <c:tx>
            <c:strRef>
              <c:f>Sheet1!$B$1</c:f>
              <c:strCache>
                <c:ptCount val="1"/>
                <c:pt idx="0">
                  <c:v>Living Paycheck to Paycheck</c:v>
                </c:pt>
              </c:strCache>
            </c:strRef>
          </c:tx>
          <c:dPt>
            <c:idx val="0"/>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1-1105-4EF3-8D14-4194362350A0}"/>
              </c:ext>
            </c:extLst>
          </c:dPt>
          <c:dPt>
            <c:idx val="1"/>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3-1105-4EF3-8D14-4194362350A0}"/>
              </c:ext>
            </c:extLst>
          </c:dPt>
          <c:dPt>
            <c:idx val="2"/>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5-1105-4EF3-8D14-4194362350A0}"/>
              </c:ext>
            </c:extLst>
          </c:dPt>
          <c:dPt>
            <c:idx val="3"/>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7-1105-4EF3-8D14-4194362350A0}"/>
              </c:ext>
            </c:extLst>
          </c:dPt>
          <c:cat>
            <c:strRef>
              <c:f>Sheet1!$A$2:$A$5</c:f>
              <c:strCache>
                <c:ptCount val="4"/>
                <c:pt idx="3">
                  <c:v>4th Qtr</c:v>
                </c:pt>
              </c:strCache>
            </c:strRef>
          </c:cat>
          <c:val>
            <c:numRef>
              <c:f>Sheet1!$B$2:$B$5</c:f>
              <c:numCache>
                <c:formatCode>General</c:formatCode>
                <c:ptCount val="4"/>
                <c:pt idx="0" formatCode="0%">
                  <c:v>0.97</c:v>
                </c:pt>
                <c:pt idx="3">
                  <c:v>1.2</c:v>
                </c:pt>
              </c:numCache>
            </c:numRef>
          </c:val>
          <c:extLst>
            <c:ext xmlns:c16="http://schemas.microsoft.com/office/drawing/2014/chart" uri="{C3380CC4-5D6E-409C-BE32-E72D297353CC}">
              <c16:uniqueId val="{00000008-1105-4EF3-8D14-4194362350A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dirty="0">
                <a:latin typeface="Gibson"/>
              </a:rPr>
              <a:t>Lack of Savings Cushion of at least 3 months</a:t>
            </a:r>
          </a:p>
        </c:rich>
      </c:tx>
      <c:layout>
        <c:manualLayout>
          <c:xMode val="edge"/>
          <c:yMode val="edge"/>
          <c:x val="9.4153421989206315E-2"/>
          <c:y val="3.506531567615303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250656164101013"/>
          <c:y val="0.35500657101588984"/>
          <c:w val="0.45223373567032754"/>
          <c:h val="0.61113322969324479"/>
        </c:manualLayout>
      </c:layout>
      <c:doughnutChart>
        <c:varyColors val="1"/>
        <c:ser>
          <c:idx val="0"/>
          <c:order val="0"/>
          <c:tx>
            <c:strRef>
              <c:f>Sheet1!$B$1</c:f>
              <c:strCache>
                <c:ptCount val="1"/>
                <c:pt idx="0">
                  <c:v>Lack of Savings cushion of at least 3 months</c:v>
                </c:pt>
              </c:strCache>
            </c:strRef>
          </c:tx>
          <c:dPt>
            <c:idx val="0"/>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1-87E8-4BF1-9145-D6604E1D120A}"/>
              </c:ext>
            </c:extLst>
          </c:dPt>
          <c:dPt>
            <c:idx val="1"/>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3-87E8-4BF1-9145-D6604E1D120A}"/>
              </c:ext>
            </c:extLst>
          </c:dPt>
          <c:dPt>
            <c:idx val="2"/>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5-87E8-4BF1-9145-D6604E1D120A}"/>
              </c:ext>
            </c:extLst>
          </c:dPt>
          <c:dPt>
            <c:idx val="3"/>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7-87E8-4BF1-9145-D6604E1D120A}"/>
              </c:ext>
            </c:extLst>
          </c:dPt>
          <c:cat>
            <c:strRef>
              <c:f>Sheet1!$A$2:$A$5</c:f>
              <c:strCache>
                <c:ptCount val="4"/>
                <c:pt idx="3">
                  <c:v>4th Qtr</c:v>
                </c:pt>
              </c:strCache>
            </c:strRef>
          </c:cat>
          <c:val>
            <c:numRef>
              <c:f>Sheet1!$B$2:$B$5</c:f>
              <c:numCache>
                <c:formatCode>General</c:formatCode>
                <c:ptCount val="4"/>
                <c:pt idx="0" formatCode="0%">
                  <c:v>1.47</c:v>
                </c:pt>
                <c:pt idx="3">
                  <c:v>1.2</c:v>
                </c:pt>
              </c:numCache>
            </c:numRef>
          </c:val>
          <c:extLst>
            <c:ext xmlns:c16="http://schemas.microsoft.com/office/drawing/2014/chart" uri="{C3380CC4-5D6E-409C-BE32-E72D297353CC}">
              <c16:uniqueId val="{00000008-87E8-4BF1-9145-D6604E1D120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AE3C0-C0E9-40F8-963A-C710B0868CEE}"/>
              </a:ext>
            </a:extLst>
          </p:cNvPr>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dirty="0"/>
          </a:p>
        </p:txBody>
      </p:sp>
      <p:sp>
        <p:nvSpPr>
          <p:cNvPr id="3" name="Date Placeholder 2">
            <a:extLst>
              <a:ext uri="{FF2B5EF4-FFF2-40B4-BE49-F238E27FC236}">
                <a16:creationId xmlns:a16="http://schemas.microsoft.com/office/drawing/2014/main" id="{ADB19749-4C26-46F6-A13E-4F2E91EC14FD}"/>
              </a:ext>
            </a:extLst>
          </p:cNvPr>
          <p:cNvSpPr>
            <a:spLocks noGrp="1"/>
          </p:cNvSpPr>
          <p:nvPr>
            <p:ph type="dt" sz="quarter" idx="1"/>
          </p:nvPr>
        </p:nvSpPr>
        <p:spPr>
          <a:xfrm>
            <a:off x="4143587" y="1"/>
            <a:ext cx="3169920" cy="481727"/>
          </a:xfrm>
          <a:prstGeom prst="rect">
            <a:avLst/>
          </a:prstGeom>
        </p:spPr>
        <p:txBody>
          <a:bodyPr vert="horz" lIns="96647" tIns="48324" rIns="96647" bIns="48324" rtlCol="0"/>
          <a:lstStyle>
            <a:lvl1pPr algn="r">
              <a:defRPr sz="1300"/>
            </a:lvl1pPr>
          </a:lstStyle>
          <a:p>
            <a:fld id="{03AB2F5F-49ED-40E3-A1A5-941FF8279870}" type="datetimeFigureOut">
              <a:rPr lang="en-US" smtClean="0"/>
              <a:t>9/22/2022</a:t>
            </a:fld>
            <a:endParaRPr lang="en-US" dirty="0"/>
          </a:p>
        </p:txBody>
      </p:sp>
      <p:sp>
        <p:nvSpPr>
          <p:cNvPr id="4" name="Footer Placeholder 3">
            <a:extLst>
              <a:ext uri="{FF2B5EF4-FFF2-40B4-BE49-F238E27FC236}">
                <a16:creationId xmlns:a16="http://schemas.microsoft.com/office/drawing/2014/main" id="{49826E5B-3572-4EEA-91A0-FE0838ED6141}"/>
              </a:ext>
            </a:extLst>
          </p:cNvPr>
          <p:cNvSpPr>
            <a:spLocks noGrp="1"/>
          </p:cNvSpPr>
          <p:nvPr>
            <p:ph type="ftr" sz="quarter" idx="2"/>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E81D8116-DB0F-4C4A-85AD-5331C0D78B80}"/>
              </a:ext>
            </a:extLst>
          </p:cNvPr>
          <p:cNvSpPr>
            <a:spLocks noGrp="1"/>
          </p:cNvSpPr>
          <p:nvPr>
            <p:ph type="sldNum" sz="quarter" idx="3"/>
          </p:nvPr>
        </p:nvSpPr>
        <p:spPr>
          <a:xfrm>
            <a:off x="4143587" y="9119475"/>
            <a:ext cx="3169920" cy="481726"/>
          </a:xfrm>
          <a:prstGeom prst="rect">
            <a:avLst/>
          </a:prstGeom>
        </p:spPr>
        <p:txBody>
          <a:bodyPr vert="horz" lIns="96647" tIns="48324" rIns="96647" bIns="48324" rtlCol="0" anchor="b"/>
          <a:lstStyle>
            <a:lvl1pPr algn="r">
              <a:defRPr sz="1300"/>
            </a:lvl1pPr>
          </a:lstStyle>
          <a:p>
            <a:fld id="{C4DB74FA-BCF5-412C-B474-5CA730E53DF5}" type="slidenum">
              <a:rPr lang="en-US" smtClean="0"/>
              <a:t>‹#›</a:t>
            </a:fld>
            <a:endParaRPr lang="en-US" dirty="0"/>
          </a:p>
        </p:txBody>
      </p:sp>
    </p:spTree>
    <p:extLst>
      <p:ext uri="{BB962C8B-B14F-4D97-AF65-F5344CB8AC3E}">
        <p14:creationId xmlns:p14="http://schemas.microsoft.com/office/powerpoint/2010/main" val="1425645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47" tIns="48324" rIns="96647" bIns="48324" rtlCol="0"/>
          <a:lstStyle>
            <a:lvl1pPr algn="r">
              <a:defRPr sz="1300"/>
            </a:lvl1pPr>
          </a:lstStyle>
          <a:p>
            <a:fld id="{6C2C1060-699B-414A-8D16-7630F8BDD05E}" type="datetimeFigureOut">
              <a:rPr lang="en-US" smtClean="0"/>
              <a:t>9/22/2022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7" tIns="48324" rIns="96647" bIns="48324"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7" tIns="48324" rIns="96647" bIns="48324" rtlCol="0" anchor="b"/>
          <a:lstStyle>
            <a:lvl1pPr algn="r">
              <a:defRPr sz="1300"/>
            </a:lvl1pPr>
          </a:lstStyle>
          <a:p>
            <a:fld id="{D5ADF348-2A86-4531-BD4E-BD8C0BBDAD47}" type="slidenum">
              <a:rPr lang="en-US" smtClean="0"/>
              <a:t>‹#›</a:t>
            </a:fld>
            <a:endParaRPr lang="en-US" dirty="0"/>
          </a:p>
        </p:txBody>
      </p:sp>
    </p:spTree>
    <p:extLst>
      <p:ext uri="{BB962C8B-B14F-4D97-AF65-F5344CB8AC3E}">
        <p14:creationId xmlns:p14="http://schemas.microsoft.com/office/powerpoint/2010/main" val="227887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a:t>
            </a:fld>
            <a:endParaRPr lang="en-US" dirty="0"/>
          </a:p>
        </p:txBody>
      </p:sp>
    </p:spTree>
    <p:extLst>
      <p:ext uri="{BB962C8B-B14F-4D97-AF65-F5344CB8AC3E}">
        <p14:creationId xmlns:p14="http://schemas.microsoft.com/office/powerpoint/2010/main" val="1666197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Income struggles: lower paid group of work force, </a:t>
            </a:r>
            <a:r>
              <a:rPr lang="en-US" b="1" dirty="0"/>
              <a:t>lives paycheck to paycheck, </a:t>
            </a:r>
            <a:r>
              <a:rPr lang="en-US" dirty="0"/>
              <a:t>needs budget help, financial literacy</a:t>
            </a:r>
          </a:p>
          <a:p>
            <a:r>
              <a:rPr lang="en-US" dirty="0"/>
              <a:t>	Provide: budget/savings tools</a:t>
            </a:r>
          </a:p>
          <a:p>
            <a:endParaRPr lang="en-US" dirty="0"/>
          </a:p>
          <a:p>
            <a:r>
              <a:rPr lang="en-US" dirty="0"/>
              <a:t>Spending Challenges: doesn’t manage cash flow, </a:t>
            </a:r>
            <a:r>
              <a:rPr lang="en-US" b="1" dirty="0"/>
              <a:t>thinks they are financial literate, poor credit, has credit card debt, lacks savings</a:t>
            </a:r>
          </a:p>
          <a:p>
            <a:r>
              <a:rPr lang="en-US" dirty="0"/>
              <a:t>	Provide: budget/savings tools, credit/debt counseling, emergency 	savings education, retirement planning</a:t>
            </a:r>
          </a:p>
          <a:p>
            <a:endParaRPr lang="en-US" dirty="0"/>
          </a:p>
          <a:p>
            <a:r>
              <a:rPr lang="en-US" dirty="0"/>
              <a:t>Building Savings: has savings cushion, </a:t>
            </a:r>
            <a:r>
              <a:rPr lang="en-US" b="1" dirty="0"/>
              <a:t>needs help to fine tune a budget</a:t>
            </a:r>
            <a:r>
              <a:rPr lang="en-US" dirty="0"/>
              <a:t>, tax planning, additional financial literacy needs</a:t>
            </a:r>
          </a:p>
          <a:p>
            <a:r>
              <a:rPr lang="en-US" dirty="0"/>
              <a:t>	Provide: budget/savings tools, home buying support, retirement planning</a:t>
            </a:r>
          </a:p>
          <a:p>
            <a:endParaRPr lang="en-US" dirty="0"/>
          </a:p>
          <a:p>
            <a:r>
              <a:rPr lang="en-US" dirty="0"/>
              <a:t>Extra income: good income, </a:t>
            </a:r>
            <a:r>
              <a:rPr lang="en-US" b="1" dirty="0"/>
              <a:t>financial literate, owns a home</a:t>
            </a:r>
            <a:r>
              <a:rPr lang="en-US" dirty="0"/>
              <a:t>, thinks about retirement savings</a:t>
            </a:r>
          </a:p>
          <a:p>
            <a:r>
              <a:rPr lang="en-US" dirty="0"/>
              <a:t>	Provide: tax planning, wealth preservation strategies, long term financial 	</a:t>
            </a:r>
            <a:r>
              <a:rPr lang="en-US" b="1" dirty="0"/>
              <a:t>planning resources</a:t>
            </a:r>
          </a:p>
          <a:p>
            <a:endParaRPr lang="en-US" b="1" dirty="0"/>
          </a:p>
          <a:p>
            <a:r>
              <a:rPr lang="en-US" b="0" dirty="0"/>
              <a:t>Financially Secure: well compensated, wants to maximize tax benefits, wants financial planning, has prepared legal docs (will, trust,..), Max out retirement contributions</a:t>
            </a:r>
          </a:p>
          <a:p>
            <a:r>
              <a:rPr lang="en-US" b="0" dirty="0"/>
              <a:t>	Provide: advanced financial education, estate planning, legacy planning, 	wealth preservation, tax planning</a:t>
            </a:r>
          </a:p>
          <a:p>
            <a:endParaRPr lang="en-US" b="0" dirty="0"/>
          </a:p>
          <a:p>
            <a:r>
              <a:rPr lang="en-US" b="1" dirty="0"/>
              <a:t>Each employee type can get great value from an employer sponsored financial coaching/wellness program</a:t>
            </a:r>
            <a:endParaRPr lang="en-US" b="1" dirty="0">
              <a:cs typeface="Calibri"/>
            </a:endParaRPr>
          </a:p>
          <a:p>
            <a:endParaRPr lang="en-US" b="1" dirty="0"/>
          </a:p>
          <a:p>
            <a:endParaRPr lang="en-US" b="0" dirty="0"/>
          </a:p>
        </p:txBody>
      </p:sp>
      <p:sp>
        <p:nvSpPr>
          <p:cNvPr id="4" name="Slide Number Placeholder 3"/>
          <p:cNvSpPr>
            <a:spLocks noGrp="1"/>
          </p:cNvSpPr>
          <p:nvPr>
            <p:ph type="sldNum" sz="quarter" idx="5"/>
          </p:nvPr>
        </p:nvSpPr>
        <p:spPr/>
        <p:txBody>
          <a:bodyPr/>
          <a:lstStyle/>
          <a:p>
            <a:fld id="{D5ADF348-2A86-4531-BD4E-BD8C0BBDAD47}" type="slidenum">
              <a:rPr lang="en-US" smtClean="0"/>
              <a:t>10</a:t>
            </a:fld>
            <a:endParaRPr lang="en-US" dirty="0"/>
          </a:p>
        </p:txBody>
      </p:sp>
    </p:spTree>
    <p:extLst>
      <p:ext uri="{BB962C8B-B14F-4D97-AF65-F5344CB8AC3E}">
        <p14:creationId xmlns:p14="http://schemas.microsoft.com/office/powerpoint/2010/main" val="1399629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bullet points for each heading.</a:t>
            </a:r>
          </a:p>
          <a:p>
            <a:endParaRPr lang="en-US" dirty="0"/>
          </a:p>
          <a:p>
            <a:r>
              <a:rPr lang="en-US" dirty="0"/>
              <a:t>Evaluate: use plan data to get better understanding of your employees.</a:t>
            </a:r>
          </a:p>
          <a:p>
            <a:r>
              <a:rPr lang="en-US" dirty="0"/>
              <a:t>	</a:t>
            </a:r>
            <a:r>
              <a:rPr lang="en-US" b="1" dirty="0"/>
              <a:t>Look at: participation rates, allocation as an indicator of financial understanding (target date funds, do it for me)</a:t>
            </a:r>
          </a:p>
          <a:p>
            <a:endParaRPr lang="en-US" dirty="0"/>
          </a:p>
          <a:p>
            <a:r>
              <a:rPr lang="en-US" dirty="0"/>
              <a:t>Automate &amp; Escalate: </a:t>
            </a:r>
            <a:r>
              <a:rPr lang="en-US" b="1" dirty="0"/>
              <a:t>auto</a:t>
            </a:r>
            <a:r>
              <a:rPr lang="en-US" dirty="0"/>
              <a:t> enrollment and </a:t>
            </a:r>
            <a:r>
              <a:rPr lang="en-US" b="1" dirty="0"/>
              <a:t>auto </a:t>
            </a:r>
            <a:r>
              <a:rPr lang="en-US" dirty="0"/>
              <a:t>savings to nudge employees into better savings habits</a:t>
            </a:r>
          </a:p>
          <a:p>
            <a:endParaRPr lang="en-US" dirty="0"/>
          </a:p>
          <a:p>
            <a:r>
              <a:rPr lang="en-US" dirty="0"/>
              <a:t>Keep it in the plan: Risk of allowing employees to have easy access to with drawing funds from the plan. </a:t>
            </a:r>
            <a:r>
              <a:rPr lang="en-US" b="1" dirty="0"/>
              <a:t>Communicate the drawbacks of cashing out and make it more difficult. </a:t>
            </a:r>
            <a:r>
              <a:rPr lang="en-US" dirty="0"/>
              <a:t>Provide education to help avoid bad decisions.</a:t>
            </a:r>
          </a:p>
        </p:txBody>
      </p:sp>
      <p:sp>
        <p:nvSpPr>
          <p:cNvPr id="4" name="Slide Number Placeholder 3"/>
          <p:cNvSpPr>
            <a:spLocks noGrp="1"/>
          </p:cNvSpPr>
          <p:nvPr>
            <p:ph type="sldNum" sz="quarter" idx="5"/>
          </p:nvPr>
        </p:nvSpPr>
        <p:spPr/>
        <p:txBody>
          <a:bodyPr/>
          <a:lstStyle/>
          <a:p>
            <a:fld id="{D5ADF348-2A86-4531-BD4E-BD8C0BBDAD47}" type="slidenum">
              <a:rPr lang="en-US" smtClean="0"/>
              <a:t>11</a:t>
            </a:fld>
            <a:endParaRPr lang="en-US" dirty="0"/>
          </a:p>
        </p:txBody>
      </p:sp>
    </p:spTree>
    <p:extLst>
      <p:ext uri="{BB962C8B-B14F-4D97-AF65-F5344CB8AC3E}">
        <p14:creationId xmlns:p14="http://schemas.microsoft.com/office/powerpoint/2010/main" val="3453419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Tools: </a:t>
            </a:r>
          </a:p>
          <a:p>
            <a:endParaRPr lang="en-US" dirty="0"/>
          </a:p>
          <a:p>
            <a:pPr marL="181213" indent="-181213">
              <a:buFont typeface="Arial" panose="020B0604020202020204" pitchFamily="34" charset="0"/>
              <a:buChar char="•"/>
            </a:pPr>
            <a:r>
              <a:rPr lang="en-US" dirty="0"/>
              <a:t>Online</a:t>
            </a:r>
          </a:p>
          <a:p>
            <a:pPr marL="181213" indent="-181213">
              <a:buFont typeface="Arial" panose="020B0604020202020204" pitchFamily="34" charset="0"/>
              <a:buChar char="•"/>
            </a:pPr>
            <a:r>
              <a:rPr lang="en-US" dirty="0"/>
              <a:t>In-person</a:t>
            </a:r>
          </a:p>
          <a:p>
            <a:pPr marL="181213" indent="-181213">
              <a:buFont typeface="Arial" panose="020B0604020202020204" pitchFamily="34" charset="0"/>
              <a:buChar char="•"/>
            </a:pPr>
            <a:r>
              <a:rPr lang="en-US" dirty="0"/>
              <a:t>Apps</a:t>
            </a:r>
          </a:p>
          <a:p>
            <a:pPr marL="181213" indent="-181213">
              <a:buFont typeface="Arial" panose="020B0604020202020204" pitchFamily="34" charset="0"/>
              <a:buChar char="•"/>
            </a:pPr>
            <a:r>
              <a:rPr lang="en-US" dirty="0"/>
              <a:t>Leverage Technology</a:t>
            </a:r>
          </a:p>
        </p:txBody>
      </p:sp>
      <p:sp>
        <p:nvSpPr>
          <p:cNvPr id="4" name="Slide Number Placeholder 3"/>
          <p:cNvSpPr>
            <a:spLocks noGrp="1"/>
          </p:cNvSpPr>
          <p:nvPr>
            <p:ph type="sldNum" sz="quarter" idx="5"/>
          </p:nvPr>
        </p:nvSpPr>
        <p:spPr/>
        <p:txBody>
          <a:bodyPr/>
          <a:lstStyle/>
          <a:p>
            <a:fld id="{D5ADF348-2A86-4531-BD4E-BD8C0BBDAD47}" type="slidenum">
              <a:rPr lang="en-US" smtClean="0"/>
              <a:t>12</a:t>
            </a:fld>
            <a:endParaRPr lang="en-US" dirty="0"/>
          </a:p>
        </p:txBody>
      </p:sp>
    </p:spTree>
    <p:extLst>
      <p:ext uri="{BB962C8B-B14F-4D97-AF65-F5344CB8AC3E}">
        <p14:creationId xmlns:p14="http://schemas.microsoft.com/office/powerpoint/2010/main" val="1781561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dirty="0"/>
          </a:p>
          <a:p>
            <a:r>
              <a:rPr lang="en-US" dirty="0"/>
              <a:t>Make the experience easy for employees is critical for changing behaviors</a:t>
            </a:r>
          </a:p>
          <a:p>
            <a:endParaRPr lang="en-US" dirty="0"/>
          </a:p>
          <a:p>
            <a:r>
              <a:rPr lang="en-US" dirty="0"/>
              <a:t>Make benefits education part of mandatory training</a:t>
            </a:r>
          </a:p>
        </p:txBody>
      </p:sp>
      <p:sp>
        <p:nvSpPr>
          <p:cNvPr id="4" name="Slide Number Placeholder 3"/>
          <p:cNvSpPr>
            <a:spLocks noGrp="1"/>
          </p:cNvSpPr>
          <p:nvPr>
            <p:ph type="sldNum" sz="quarter" idx="5"/>
          </p:nvPr>
        </p:nvSpPr>
        <p:spPr/>
        <p:txBody>
          <a:bodyPr/>
          <a:lstStyle/>
          <a:p>
            <a:fld id="{D5ADF348-2A86-4531-BD4E-BD8C0BBDAD47}" type="slidenum">
              <a:rPr lang="en-US" smtClean="0"/>
              <a:t>13</a:t>
            </a:fld>
            <a:endParaRPr lang="en-US" dirty="0"/>
          </a:p>
        </p:txBody>
      </p:sp>
    </p:spTree>
    <p:extLst>
      <p:ext uri="{BB962C8B-B14F-4D97-AF65-F5344CB8AC3E}">
        <p14:creationId xmlns:p14="http://schemas.microsoft.com/office/powerpoint/2010/main" val="1251680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Leadership will ask:</a:t>
            </a:r>
          </a:p>
          <a:p>
            <a:r>
              <a:rPr lang="en-US" dirty="0"/>
              <a:t>	What will this do for the company?</a:t>
            </a:r>
          </a:p>
          <a:p>
            <a:r>
              <a:rPr lang="en-US" dirty="0"/>
              <a:t>	How much will this cost?</a:t>
            </a:r>
          </a:p>
          <a:p>
            <a:endParaRPr lang="en-US" dirty="0"/>
          </a:p>
          <a:p>
            <a:r>
              <a:rPr lang="en-US" b="1" dirty="0"/>
              <a:t>Read the Slides</a:t>
            </a:r>
          </a:p>
          <a:p>
            <a:endParaRPr lang="en-US" dirty="0"/>
          </a:p>
          <a:p>
            <a:r>
              <a:rPr lang="en-US" dirty="0"/>
              <a:t>Results: All leadership will appreciate each result. Especially decreased absenteeism and increased productivity.</a:t>
            </a:r>
          </a:p>
          <a:p>
            <a:endParaRPr lang="en-US" dirty="0"/>
          </a:p>
          <a:p>
            <a:endParaRPr lang="en-US" dirty="0"/>
          </a:p>
          <a:p>
            <a:r>
              <a:rPr lang="en-US" dirty="0"/>
              <a:t>Employees will appreciate having financial confidence.</a:t>
            </a:r>
            <a:endParaRPr lang="en-US" dirty="0">
              <a:cs typeface="Calibri"/>
            </a:endParaRPr>
          </a:p>
        </p:txBody>
      </p:sp>
      <p:sp>
        <p:nvSpPr>
          <p:cNvPr id="4" name="Slide Number Placeholder 3"/>
          <p:cNvSpPr>
            <a:spLocks noGrp="1"/>
          </p:cNvSpPr>
          <p:nvPr>
            <p:ph type="sldNum" sz="quarter" idx="5"/>
          </p:nvPr>
        </p:nvSpPr>
        <p:spPr/>
        <p:txBody>
          <a:bodyPr/>
          <a:lstStyle/>
          <a:p>
            <a:fld id="{D5ADF348-2A86-4531-BD4E-BD8C0BBDAD47}" type="slidenum">
              <a:rPr lang="en-US" smtClean="0"/>
              <a:t>14</a:t>
            </a:fld>
            <a:endParaRPr lang="en-US" dirty="0"/>
          </a:p>
        </p:txBody>
      </p:sp>
    </p:spTree>
    <p:extLst>
      <p:ext uri="{BB962C8B-B14F-4D97-AF65-F5344CB8AC3E}">
        <p14:creationId xmlns:p14="http://schemas.microsoft.com/office/powerpoint/2010/main" val="3277683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D5ADF348-2A86-4531-BD4E-BD8C0BBDAD47}" type="slidenum">
              <a:rPr lang="en-US" smtClean="0"/>
              <a:t>15</a:t>
            </a:fld>
            <a:endParaRPr lang="en-US" dirty="0"/>
          </a:p>
        </p:txBody>
      </p:sp>
    </p:spTree>
    <p:extLst>
      <p:ext uri="{BB962C8B-B14F-4D97-AF65-F5344CB8AC3E}">
        <p14:creationId xmlns:p14="http://schemas.microsoft.com/office/powerpoint/2010/main" val="1659472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Wrapping it up!</a:t>
            </a:r>
          </a:p>
          <a:p>
            <a:endParaRPr lang="en-US" dirty="0"/>
          </a:p>
          <a:p>
            <a:r>
              <a:rPr lang="en-US" dirty="0"/>
              <a:t>Press your vendors to see what programs they already have to offer. </a:t>
            </a:r>
          </a:p>
          <a:p>
            <a:endParaRPr lang="en-US" dirty="0"/>
          </a:p>
          <a:p>
            <a:r>
              <a:rPr lang="en-US" dirty="0"/>
              <a:t>Most have them at no or little cost.</a:t>
            </a:r>
          </a:p>
          <a:p>
            <a:endParaRPr lang="en-US" dirty="0"/>
          </a:p>
          <a:p>
            <a:r>
              <a:rPr lang="en-US" b="1" dirty="0"/>
              <a:t>Read slide: </a:t>
            </a:r>
            <a:r>
              <a:rPr lang="en-US" dirty="0"/>
              <a:t>emphasize the bullet points and the importance of linking each to their employees.</a:t>
            </a:r>
          </a:p>
          <a:p>
            <a:endParaRPr lang="en-US" dirty="0"/>
          </a:p>
          <a:p>
            <a:r>
              <a:rPr lang="en-US" dirty="0"/>
              <a:t>Power of words with no financial jargon</a:t>
            </a:r>
          </a:p>
          <a:p>
            <a:endParaRPr lang="en-US" dirty="0"/>
          </a:p>
          <a:p>
            <a:r>
              <a:rPr lang="en-US" dirty="0"/>
              <a:t>All income welcome: high earners can have the most financial problems</a:t>
            </a:r>
          </a:p>
          <a:p>
            <a:endParaRPr lang="en-US" dirty="0"/>
          </a:p>
          <a:p>
            <a:r>
              <a:rPr lang="en-US" dirty="0"/>
              <a:t>Life events: before you get married classes, before you have a child, divorce support</a:t>
            </a:r>
          </a:p>
          <a:p>
            <a:endParaRPr lang="en-US" dirty="0"/>
          </a:p>
          <a:p>
            <a:r>
              <a:rPr lang="en-US" dirty="0"/>
              <a:t>Engage: no one time education classes, the best results and biggest impact are focused education topics over time</a:t>
            </a:r>
          </a:p>
          <a:p>
            <a:endParaRPr lang="en-US" dirty="0"/>
          </a:p>
          <a:p>
            <a:r>
              <a:rPr lang="en-US" b="1" dirty="0"/>
              <a:t>Leverage all your vendors</a:t>
            </a:r>
          </a:p>
          <a:p>
            <a:pPr marL="181213" indent="-181213">
              <a:buFont typeface="Arial" panose="020B0604020202020204" pitchFamily="34" charset="0"/>
              <a:buChar char="•"/>
            </a:pPr>
            <a:r>
              <a:rPr lang="en-US" b="1" dirty="0"/>
              <a:t>Retirement</a:t>
            </a:r>
          </a:p>
          <a:p>
            <a:pPr marL="181213" indent="-181213">
              <a:buFont typeface="Arial" panose="020B0604020202020204" pitchFamily="34" charset="0"/>
              <a:buChar char="•"/>
            </a:pPr>
            <a:r>
              <a:rPr lang="en-US" b="1" dirty="0"/>
              <a:t>Health</a:t>
            </a:r>
          </a:p>
          <a:p>
            <a:pPr marL="181213" indent="-181213">
              <a:buFont typeface="Arial" panose="020B0604020202020204" pitchFamily="34" charset="0"/>
              <a:buChar char="•"/>
            </a:pPr>
            <a:r>
              <a:rPr lang="en-US" b="1" dirty="0"/>
              <a:t>Supplemental</a:t>
            </a:r>
          </a:p>
          <a:p>
            <a:pPr marL="181213" indent="-181213">
              <a:buFont typeface="Arial" panose="020B0604020202020204" pitchFamily="34" charset="0"/>
              <a:buChar char="•"/>
            </a:pPr>
            <a:r>
              <a:rPr lang="en-US" b="1" dirty="0"/>
              <a:t>All benefits</a:t>
            </a:r>
          </a:p>
          <a:p>
            <a:pPr marL="181213" indent="-181213">
              <a:buFont typeface="Arial" panose="020B0604020202020204" pitchFamily="34" charset="0"/>
              <a:buChar char="•"/>
            </a:pPr>
            <a:r>
              <a:rPr lang="en-US" b="1" dirty="0"/>
              <a:t>Commercial Insurance</a:t>
            </a:r>
          </a:p>
        </p:txBody>
      </p:sp>
      <p:sp>
        <p:nvSpPr>
          <p:cNvPr id="4" name="Slide Number Placeholder 3"/>
          <p:cNvSpPr>
            <a:spLocks noGrp="1"/>
          </p:cNvSpPr>
          <p:nvPr>
            <p:ph type="sldNum" sz="quarter" idx="5"/>
          </p:nvPr>
        </p:nvSpPr>
        <p:spPr/>
        <p:txBody>
          <a:bodyPr/>
          <a:lstStyle/>
          <a:p>
            <a:fld id="{D5ADF348-2A86-4531-BD4E-BD8C0BBDAD47}" type="slidenum">
              <a:rPr lang="en-US" smtClean="0"/>
              <a:t>16</a:t>
            </a:fld>
            <a:endParaRPr lang="en-US" dirty="0"/>
          </a:p>
        </p:txBody>
      </p:sp>
    </p:spTree>
    <p:extLst>
      <p:ext uri="{BB962C8B-B14F-4D97-AF65-F5344CB8AC3E}">
        <p14:creationId xmlns:p14="http://schemas.microsoft.com/office/powerpoint/2010/main" val="262318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17</a:t>
            </a:fld>
            <a:endParaRPr lang="en-US" dirty="0"/>
          </a:p>
        </p:txBody>
      </p:sp>
    </p:spTree>
    <p:extLst>
      <p:ext uri="{BB962C8B-B14F-4D97-AF65-F5344CB8AC3E}">
        <p14:creationId xmlns:p14="http://schemas.microsoft.com/office/powerpoint/2010/main" val="26442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18</a:t>
            </a:fld>
            <a:endParaRPr lang="en-US" dirty="0"/>
          </a:p>
        </p:txBody>
      </p:sp>
    </p:spTree>
    <p:extLst>
      <p:ext uri="{BB962C8B-B14F-4D97-AF65-F5344CB8AC3E}">
        <p14:creationId xmlns:p14="http://schemas.microsoft.com/office/powerpoint/2010/main" val="3043923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2</a:t>
            </a:fld>
            <a:endParaRPr lang="en-US" dirty="0"/>
          </a:p>
        </p:txBody>
      </p:sp>
    </p:spTree>
    <p:extLst>
      <p:ext uri="{BB962C8B-B14F-4D97-AF65-F5344CB8AC3E}">
        <p14:creationId xmlns:p14="http://schemas.microsoft.com/office/powerpoint/2010/main" val="2453345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3</a:t>
            </a:fld>
            <a:endParaRPr lang="en-US" dirty="0"/>
          </a:p>
        </p:txBody>
      </p:sp>
    </p:spTree>
    <p:extLst>
      <p:ext uri="{BB962C8B-B14F-4D97-AF65-F5344CB8AC3E}">
        <p14:creationId xmlns:p14="http://schemas.microsoft.com/office/powerpoint/2010/main" val="1561712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4</a:t>
            </a:fld>
            <a:endParaRPr lang="en-US" dirty="0"/>
          </a:p>
        </p:txBody>
      </p:sp>
    </p:spTree>
    <p:extLst>
      <p:ext uri="{BB962C8B-B14F-4D97-AF65-F5344CB8AC3E}">
        <p14:creationId xmlns:p14="http://schemas.microsoft.com/office/powerpoint/2010/main" val="1461130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living paycheck to paycheck</a:t>
            </a:r>
          </a:p>
          <a:p>
            <a:endParaRPr lang="en-US" dirty="0"/>
          </a:p>
          <a:p>
            <a:r>
              <a:rPr lang="en-US" dirty="0"/>
              <a:t>Tapping into retirement savings prior to retirement</a:t>
            </a:r>
          </a:p>
          <a:p>
            <a:endParaRPr lang="en-US" dirty="0"/>
          </a:p>
          <a:p>
            <a:r>
              <a:rPr lang="en-US" dirty="0"/>
              <a:t>Financial stress draining productivity and engagement</a:t>
            </a:r>
          </a:p>
        </p:txBody>
      </p:sp>
      <p:sp>
        <p:nvSpPr>
          <p:cNvPr id="4" name="Slide Number Placeholder 3"/>
          <p:cNvSpPr>
            <a:spLocks noGrp="1"/>
          </p:cNvSpPr>
          <p:nvPr>
            <p:ph type="sldNum" sz="quarter" idx="5"/>
          </p:nvPr>
        </p:nvSpPr>
        <p:spPr/>
        <p:txBody>
          <a:bodyPr/>
          <a:lstStyle/>
          <a:p>
            <a:fld id="{D5ADF348-2A86-4531-BD4E-BD8C0BBDAD47}" type="slidenum">
              <a:rPr lang="en-US" smtClean="0"/>
              <a:t>5</a:t>
            </a:fld>
            <a:endParaRPr lang="en-US" dirty="0"/>
          </a:p>
        </p:txBody>
      </p:sp>
    </p:spTree>
    <p:extLst>
      <p:ext uri="{BB962C8B-B14F-4D97-AF65-F5344CB8AC3E}">
        <p14:creationId xmlns:p14="http://schemas.microsoft.com/office/powerpoint/2010/main" val="4053507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employers have a unique opportunity to </a:t>
            </a:r>
          </a:p>
          <a:p>
            <a:r>
              <a:rPr lang="en-US" sz="1300" dirty="0"/>
              <a:t>provide education, interventions, and programs to </a:t>
            </a:r>
          </a:p>
          <a:p>
            <a:r>
              <a:rPr lang="en-US" sz="1300" dirty="0"/>
              <a:t>improve individuals’ financial literacy and wellness.</a:t>
            </a: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6</a:t>
            </a:fld>
            <a:endParaRPr lang="en-US" dirty="0"/>
          </a:p>
        </p:txBody>
      </p:sp>
    </p:spTree>
    <p:extLst>
      <p:ext uri="{BB962C8B-B14F-4D97-AF65-F5344CB8AC3E}">
        <p14:creationId xmlns:p14="http://schemas.microsoft.com/office/powerpoint/2010/main" val="93917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these percentages. </a:t>
            </a:r>
          </a:p>
          <a:p>
            <a:endParaRPr lang="en-US" dirty="0"/>
          </a:p>
          <a:p>
            <a:r>
              <a:rPr lang="en-US" dirty="0"/>
              <a:t>Read each percentage and expand. </a:t>
            </a:r>
          </a:p>
          <a:p>
            <a:endParaRPr lang="en-US" dirty="0"/>
          </a:p>
          <a:p>
            <a:r>
              <a:rPr lang="en-US" b="1" dirty="0"/>
              <a:t>Are you comfortable with 24% of your work force being distracted? Or, 29% of your work force missing work to deal with finances?</a:t>
            </a:r>
          </a:p>
        </p:txBody>
      </p:sp>
      <p:sp>
        <p:nvSpPr>
          <p:cNvPr id="4" name="Slide Number Placeholder 3"/>
          <p:cNvSpPr>
            <a:spLocks noGrp="1"/>
          </p:cNvSpPr>
          <p:nvPr>
            <p:ph type="sldNum" sz="quarter" idx="5"/>
          </p:nvPr>
        </p:nvSpPr>
        <p:spPr/>
        <p:txBody>
          <a:bodyPr/>
          <a:lstStyle/>
          <a:p>
            <a:fld id="{D5ADF348-2A86-4531-BD4E-BD8C0BBDAD47}" type="slidenum">
              <a:rPr lang="en-US" smtClean="0"/>
              <a:t>7</a:t>
            </a:fld>
            <a:endParaRPr lang="en-US" dirty="0"/>
          </a:p>
        </p:txBody>
      </p:sp>
    </p:spTree>
    <p:extLst>
      <p:ext uri="{BB962C8B-B14F-4D97-AF65-F5344CB8AC3E}">
        <p14:creationId xmlns:p14="http://schemas.microsoft.com/office/powerpoint/2010/main" val="2425391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8</a:t>
            </a:fld>
            <a:endParaRPr lang="en-US" dirty="0"/>
          </a:p>
        </p:txBody>
      </p:sp>
    </p:spTree>
    <p:extLst>
      <p:ext uri="{BB962C8B-B14F-4D97-AF65-F5344CB8AC3E}">
        <p14:creationId xmlns:p14="http://schemas.microsoft.com/office/powerpoint/2010/main" val="4188253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breakdown the financial landscape into 3 sections. Work, Personal and Economic. </a:t>
            </a:r>
          </a:p>
          <a:p>
            <a:endParaRPr lang="en-US" dirty="0"/>
          </a:p>
          <a:p>
            <a:r>
              <a:rPr lang="en-US" dirty="0"/>
              <a:t>How</a:t>
            </a:r>
            <a:r>
              <a:rPr lang="en-US" dirty="0">
                <a:solidFill>
                  <a:srgbClr val="FF0000"/>
                </a:solidFill>
              </a:rPr>
              <a:t> </a:t>
            </a:r>
            <a:r>
              <a:rPr lang="en-US" dirty="0"/>
              <a:t>can a financial wellness program help provide a positive impact?</a:t>
            </a:r>
          </a:p>
          <a:p>
            <a:endParaRPr lang="en-US" dirty="0"/>
          </a:p>
          <a:p>
            <a:r>
              <a:rPr lang="en-US" dirty="0"/>
              <a:t>Work life: Each are important, but which topic causes the most confusion for your employees? </a:t>
            </a:r>
            <a:r>
              <a:rPr lang="en-US" b="1" dirty="0"/>
              <a:t>Taxes, healthcare, retirement!!!!</a:t>
            </a:r>
          </a:p>
          <a:p>
            <a:endParaRPr lang="en-US" dirty="0"/>
          </a:p>
          <a:p>
            <a:r>
              <a:rPr lang="en-US" dirty="0"/>
              <a:t>Personal life: Providing tools can help highlight financial lifestyle, habits (spending).  Which can provide education to </a:t>
            </a:r>
            <a:r>
              <a:rPr lang="en-US" b="1" dirty="0"/>
              <a:t>help stabilize/improve households, stress.</a:t>
            </a:r>
          </a:p>
          <a:p>
            <a:endParaRPr lang="en-US" dirty="0"/>
          </a:p>
          <a:p>
            <a:r>
              <a:rPr lang="en-US" dirty="0"/>
              <a:t>Economic life: Prioritizing income, appropriate housing, providing the basics, enough or not enough insurance, savings and debit levels. </a:t>
            </a:r>
            <a:r>
              <a:rPr lang="en-US" b="1" dirty="0"/>
              <a:t>What is enough?</a:t>
            </a:r>
          </a:p>
          <a:p>
            <a:endParaRPr lang="en-US" dirty="0"/>
          </a:p>
          <a:p>
            <a:r>
              <a:rPr lang="en-US" b="1" dirty="0"/>
              <a:t>Read the questions from the slide.</a:t>
            </a:r>
          </a:p>
        </p:txBody>
      </p:sp>
      <p:sp>
        <p:nvSpPr>
          <p:cNvPr id="4" name="Slide Number Placeholder 3"/>
          <p:cNvSpPr>
            <a:spLocks noGrp="1"/>
          </p:cNvSpPr>
          <p:nvPr>
            <p:ph type="sldNum" sz="quarter" idx="5"/>
          </p:nvPr>
        </p:nvSpPr>
        <p:spPr/>
        <p:txBody>
          <a:bodyPr/>
          <a:lstStyle/>
          <a:p>
            <a:fld id="{D5ADF348-2A86-4531-BD4E-BD8C0BBDAD47}" type="slidenum">
              <a:rPr lang="en-US" smtClean="0"/>
              <a:t>9</a:t>
            </a:fld>
            <a:endParaRPr lang="en-US" dirty="0"/>
          </a:p>
        </p:txBody>
      </p:sp>
    </p:spTree>
    <p:extLst>
      <p:ext uri="{BB962C8B-B14F-4D97-AF65-F5344CB8AC3E}">
        <p14:creationId xmlns:p14="http://schemas.microsoft.com/office/powerpoint/2010/main" val="4050411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tree, outdoor, colorful, resort&#10;&#10;Description automatically generated">
            <a:extLst>
              <a:ext uri="{FF2B5EF4-FFF2-40B4-BE49-F238E27FC236}">
                <a16:creationId xmlns:a16="http://schemas.microsoft.com/office/drawing/2014/main" id="{1221C85A-D37B-CD49-BFC4-430B8DE8D734}"/>
              </a:ext>
            </a:extLst>
          </p:cNvPr>
          <p:cNvPicPr>
            <a:picLocks noChangeAspect="1"/>
          </p:cNvPicPr>
          <p:nvPr userDrawn="1"/>
        </p:nvPicPr>
        <p:blipFill>
          <a:blip r:embed="rId2"/>
          <a:stretch>
            <a:fillRect/>
          </a:stretch>
        </p:blipFill>
        <p:spPr>
          <a:xfrm>
            <a:off x="0" y="-122550"/>
            <a:ext cx="12192001" cy="6980550"/>
          </a:xfrm>
          <a:prstGeom prst="rect">
            <a:avLst/>
          </a:prstGeom>
        </p:spPr>
      </p:pic>
      <p:sp>
        <p:nvSpPr>
          <p:cNvPr id="2" name="Title 1">
            <a:extLst>
              <a:ext uri="{FF2B5EF4-FFF2-40B4-BE49-F238E27FC236}">
                <a16:creationId xmlns:a16="http://schemas.microsoft.com/office/drawing/2014/main" id="{DFD7185D-D0E0-C3FB-AD84-FA2C48BF50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2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3 column ">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000DA3-F94A-47A9-833C-F737A5CE928A}"/>
              </a:ext>
              <a:ext uri="{C183D7F6-B498-43B3-948B-1728B52AA6E4}">
                <adec:decorative xmlns:adec="http://schemas.microsoft.com/office/drawing/2017/decorative" val="1"/>
              </a:ext>
            </a:extLst>
          </p:cNvPr>
          <p:cNvSpPr/>
          <p:nvPr userDrawn="1"/>
        </p:nvSpPr>
        <p:spPr>
          <a:xfrm rot="16200000">
            <a:off x="4956929" y="-4956928"/>
            <a:ext cx="2278144" cy="1219200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norm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norm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pic>
        <p:nvPicPr>
          <p:cNvPr id="10" name="Picture 9">
            <a:extLst>
              <a:ext uri="{FF2B5EF4-FFF2-40B4-BE49-F238E27FC236}">
                <a16:creationId xmlns:a16="http://schemas.microsoft.com/office/drawing/2014/main" id="{DC0D530F-E754-AD82-96FA-1D13357A8C84}"/>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940459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6097526" y="0"/>
            <a:ext cx="6094474"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4037" y="635000"/>
            <a:ext cx="5171770" cy="2039374"/>
          </a:xfrm>
        </p:spPr>
        <p:txBody>
          <a:bodyPr anchor="b">
            <a:noAutofit/>
          </a:bodyPr>
          <a:lstStyle>
            <a:lvl1pPr>
              <a:lnSpc>
                <a:spcPct val="101000"/>
              </a:lnSpc>
              <a:spcBef>
                <a:spcPts val="700"/>
              </a:spcBef>
              <a:spcAft>
                <a:spcPts val="700"/>
              </a:spcAft>
              <a:defRPr sz="4800" baseline="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tx1"/>
                </a:solidFill>
                <a:latin typeface="Arial" panose="020B0604020202020204" pitchFamily="34" charset="0"/>
                <a:ea typeface="+mn-ea"/>
                <a:cs typeface="Arial" panose="020B0604020202020204" pitchFamily="34" charset="0"/>
              </a:defRPr>
            </a:lvl1pPr>
          </a:lstStyle>
          <a:p>
            <a:pPr lvl="0"/>
            <a:r>
              <a:rPr lang="en-US" dirty="0"/>
              <a:t>Click to edit Master text styles</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10" name="Picture 9">
            <a:extLst>
              <a:ext uri="{FF2B5EF4-FFF2-40B4-BE49-F238E27FC236}">
                <a16:creationId xmlns:a16="http://schemas.microsoft.com/office/drawing/2014/main" id="{21046E05-9F5D-3470-D410-FD844CD041ED}"/>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054925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4047130" y="1225484"/>
            <a:ext cx="8201891" cy="395180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351993" y="2501053"/>
            <a:ext cx="7136064" cy="1700784"/>
          </a:xfrm>
        </p:spPr>
        <p:txBody>
          <a:bodyPr>
            <a:noAutofit/>
          </a:bodyPr>
          <a:lstStyle>
            <a:lvl1pPr>
              <a:lnSpc>
                <a:spcPct val="101000"/>
              </a:lnSpc>
              <a:spcBef>
                <a:spcPts val="700"/>
              </a:spcBef>
              <a:spcAft>
                <a:spcPts val="700"/>
              </a:spcAft>
              <a:defRPr sz="5400"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pic>
        <p:nvPicPr>
          <p:cNvPr id="11" name="Picture 10">
            <a:extLst>
              <a:ext uri="{FF2B5EF4-FFF2-40B4-BE49-F238E27FC236}">
                <a16:creationId xmlns:a16="http://schemas.microsoft.com/office/drawing/2014/main" id="{C58B9D3B-FABA-5C78-B414-8104F27CD816}"/>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158245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797096" y="192907"/>
            <a:ext cx="6389027" cy="5601790"/>
          </a:xfrm>
        </p:spPr>
        <p:txBody>
          <a:bodyPr>
            <a:noAutofit/>
          </a:bodyPr>
          <a:lstStyle>
            <a:lvl1pPr algn="ctr">
              <a:lnSpc>
                <a:spcPct val="101000"/>
              </a:lnSpc>
              <a:spcBef>
                <a:spcPts val="700"/>
              </a:spcBef>
              <a:spcAft>
                <a:spcPts val="700"/>
              </a:spcAft>
              <a:defRPr sz="6600" baseline="0">
                <a:solidFill>
                  <a:schemeClr val="bg1"/>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lgn="ctr">
              <a:defRPr lang="en-US" sz="2600" kern="1200" spc="50" baseline="0" dirty="0" smtClean="0">
                <a:solidFill>
                  <a:schemeClr val="bg1"/>
                </a:solidFill>
                <a:latin typeface="Decotura ICG" panose="00000400000000000000" pitchFamily="2" charset="0"/>
                <a:ea typeface="+mn-ea"/>
                <a:cs typeface="Calibri"/>
              </a:defRPr>
            </a:lvl1pPr>
            <a:lvl2pPr marL="0" indent="0">
              <a:buNone/>
              <a:defRPr/>
            </a:lvl2pPr>
          </a:lstStyle>
          <a:p>
            <a:pPr lvl="0"/>
            <a:r>
              <a:rPr lang="en-US" dirty="0"/>
              <a:t>Click to edit Master text styles</a:t>
            </a:r>
          </a:p>
        </p:txBody>
      </p:sp>
      <p:pic>
        <p:nvPicPr>
          <p:cNvPr id="5" name="Picture 4">
            <a:extLst>
              <a:ext uri="{FF2B5EF4-FFF2-40B4-BE49-F238E27FC236}">
                <a16:creationId xmlns:a16="http://schemas.microsoft.com/office/drawing/2014/main" id="{ABC8D62B-9FF6-E1B4-94C6-8EF1BA4E2204}"/>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2314051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9DE8D6-8092-44CF-8DBE-66D64FA30CD5}"/>
              </a:ext>
              <a:ext uri="{C183D7F6-B498-43B3-948B-1728B52AA6E4}">
                <adec:decorative xmlns:adec="http://schemas.microsoft.com/office/drawing/2017/decorative" val="1"/>
              </a:ext>
            </a:extLst>
          </p:cNvPr>
          <p:cNvSpPr/>
          <p:nvPr userDrawn="1"/>
        </p:nvSpPr>
        <p:spPr>
          <a:xfrm rot="16200000">
            <a:off x="4955309" y="-4971328"/>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noAutofit/>
          </a:bodyPr>
          <a:lstStyle>
            <a:lvl1pPr>
              <a:lnSpc>
                <a:spcPct val="101000"/>
              </a:lnSpc>
              <a:spcBef>
                <a:spcPts val="700"/>
              </a:spcBef>
              <a:spcAft>
                <a:spcPts val="700"/>
              </a:spcAft>
              <a:defRPr sz="5400" baseline="0">
                <a:solidFill>
                  <a:schemeClr val="bg1"/>
                </a:solidFill>
                <a:latin typeface="Arial" panose="020B0604020202020204" pitchFamily="34" charset="0"/>
                <a:cs typeface="Arial" panose="020B0604020202020204" pitchFamily="34" charset="0"/>
              </a:defRPr>
            </a:lvl1pPr>
          </a:lstStyle>
          <a:p>
            <a:r>
              <a:rPr lang="en-US" dirty="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dirty="0">
                <a:cs typeface="Calibri"/>
              </a:rPr>
              <a:t>Click to edit master text style</a:t>
            </a:r>
          </a:p>
          <a:p>
            <a:endParaRPr lang="en-US" dirty="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4" name="Picture 3">
            <a:extLst>
              <a:ext uri="{FF2B5EF4-FFF2-40B4-BE49-F238E27FC236}">
                <a16:creationId xmlns:a16="http://schemas.microsoft.com/office/drawing/2014/main" id="{52256F8D-E72C-9207-14DE-6828DA8490ED}"/>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735907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atin typeface="Decotura ICG" panose="00000400000000000000" pitchFamily="2" charset="0"/>
              </a:defRPr>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latin typeface="Decotura ICG" panose="00000400000000000000" pitchFamily="2" charset="0"/>
              </a:defRPr>
            </a:lvl1pPr>
          </a:lstStyle>
          <a:p>
            <a:r>
              <a:rPr lang="en-US" sz="2000" dirty="0">
                <a:solidFill>
                  <a:schemeClr val="bg1"/>
                </a:solidFill>
                <a:cs typeface="Calibri"/>
              </a:rPr>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15050" y="3449227"/>
            <a:ext cx="6076950" cy="34290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9" name="Picture 8">
            <a:extLst>
              <a:ext uri="{FF2B5EF4-FFF2-40B4-BE49-F238E27FC236}">
                <a16:creationId xmlns:a16="http://schemas.microsoft.com/office/drawing/2014/main" id="{61719D2C-49F3-3C35-76EF-97EC5D229F36}"/>
              </a:ext>
            </a:extLst>
          </p:cNvPr>
          <p:cNvPicPr>
            <a:picLocks noChangeAspect="1"/>
          </p:cNvPicPr>
          <p:nvPr userDrawn="1"/>
        </p:nvPicPr>
        <p:blipFill>
          <a:blip r:embed="rId3"/>
          <a:stretch>
            <a:fillRect/>
          </a:stretch>
        </p:blipFill>
        <p:spPr>
          <a:xfrm>
            <a:off x="58191" y="6181725"/>
            <a:ext cx="718415" cy="652615"/>
          </a:xfrm>
          <a:prstGeom prst="rect">
            <a:avLst/>
          </a:prstGeom>
        </p:spPr>
      </p:pic>
    </p:spTree>
    <p:extLst>
      <p:ext uri="{BB962C8B-B14F-4D97-AF65-F5344CB8AC3E}">
        <p14:creationId xmlns:p14="http://schemas.microsoft.com/office/powerpoint/2010/main" val="265173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lgn="l">
              <a:defRPr sz="8000" baseline="0">
                <a:latin typeface="Decotura ICG" panose="000004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latin typeface="Decotura ICG"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73844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02526D-E976-412F-AFBB-494E33A90463}"/>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1649FD3-1705-8BCC-CF83-C1F26E85ED84}"/>
              </a:ext>
            </a:extLst>
          </p:cNvPr>
          <p:cNvPicPr>
            <a:picLocks noChangeAspect="1"/>
          </p:cNvPicPr>
          <p:nvPr userDrawn="1"/>
        </p:nvPicPr>
        <p:blipFill>
          <a:blip r:embed="rId3"/>
          <a:stretch>
            <a:fillRect/>
          </a:stretch>
        </p:blipFill>
        <p:spPr>
          <a:xfrm>
            <a:off x="124692" y="6122785"/>
            <a:ext cx="718415" cy="652615"/>
          </a:xfrm>
          <a:prstGeom prst="rect">
            <a:avLst/>
          </a:prstGeom>
        </p:spPr>
      </p:pic>
      <p:sp>
        <p:nvSpPr>
          <p:cNvPr id="2" name="Title 1">
            <a:extLst>
              <a:ext uri="{FF2B5EF4-FFF2-40B4-BE49-F238E27FC236}">
                <a16:creationId xmlns:a16="http://schemas.microsoft.com/office/drawing/2014/main" id="{BB056308-6FCA-8DCF-A64E-9BEBBA62F5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828024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4800">
                <a:solidFill>
                  <a:schemeClr val="tx1"/>
                </a:solidFill>
                <a:latin typeface="Arial" panose="020B0604020202020204" pitchFamily="34" charset="0"/>
                <a:cs typeface="Arial" panose="020B0604020202020204" pitchFamily="34" charset="0"/>
              </a:defRPr>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latin typeface="Decotura ICG" panose="00000400000000000000" pitchFamily="2" charset="0"/>
              </a:defRPr>
            </a:lvl1pPr>
          </a:lstStyle>
          <a:p>
            <a:r>
              <a:rPr lang="en-US" sz="2000" dirty="0">
                <a:solidFill>
                  <a:schemeClr val="bg1"/>
                </a:solidFill>
                <a:cs typeface="Calibri"/>
              </a:rPr>
              <a:t>Click to edit master text style</a:t>
            </a:r>
          </a:p>
        </p:txBody>
      </p:sp>
      <p:pic>
        <p:nvPicPr>
          <p:cNvPr id="5" name="Picture 4">
            <a:extLst>
              <a:ext uri="{FF2B5EF4-FFF2-40B4-BE49-F238E27FC236}">
                <a16:creationId xmlns:a16="http://schemas.microsoft.com/office/drawing/2014/main" id="{18874818-5A49-706B-FABF-6346152135FB}"/>
              </a:ext>
            </a:extLst>
          </p:cNvPr>
          <p:cNvPicPr>
            <a:picLocks noChangeAspect="1"/>
          </p:cNvPicPr>
          <p:nvPr userDrawn="1"/>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426340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2172E-B024-42BD-99DF-133FED125D86}"/>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normAutofit/>
          </a:bodyPr>
          <a:lstStyle>
            <a:lvl1pPr>
              <a:defRPr sz="5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17542"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pic>
        <p:nvPicPr>
          <p:cNvPr id="16" name="Picture 15">
            <a:extLst>
              <a:ext uri="{FF2B5EF4-FFF2-40B4-BE49-F238E27FC236}">
                <a16:creationId xmlns:a16="http://schemas.microsoft.com/office/drawing/2014/main" id="{9966A544-61CA-D7F9-2F4A-4241DE1D5239}"/>
              </a:ext>
            </a:extLst>
          </p:cNvPr>
          <p:cNvPicPr>
            <a:picLocks noChangeAspect="1"/>
          </p:cNvPicPr>
          <p:nvPr userDrawn="1"/>
        </p:nvPicPr>
        <p:blipFill>
          <a:blip r:embed="rId3"/>
          <a:stretch>
            <a:fillRect/>
          </a:stretch>
        </p:blipFill>
        <p:spPr>
          <a:xfrm>
            <a:off x="107333" y="6102893"/>
            <a:ext cx="718415" cy="652615"/>
          </a:xfrm>
          <a:prstGeom prst="rect">
            <a:avLst/>
          </a:prstGeom>
        </p:spPr>
      </p:pic>
    </p:spTree>
    <p:extLst>
      <p:ext uri="{BB962C8B-B14F-4D97-AF65-F5344CB8AC3E}">
        <p14:creationId xmlns:p14="http://schemas.microsoft.com/office/powerpoint/2010/main" val="376468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omparis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B913D2-A532-4637-A5ED-76083F6FCA86}"/>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norm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129E2F1-ACC4-5EEF-93CA-E488A26E0F91}"/>
              </a:ext>
            </a:extLst>
          </p:cNvPr>
          <p:cNvPicPr>
            <a:picLocks noChangeAspect="1"/>
          </p:cNvPicPr>
          <p:nvPr userDrawn="1"/>
        </p:nvPicPr>
        <p:blipFill>
          <a:blip r:embed="rId3"/>
          <a:stretch>
            <a:fillRect/>
          </a:stretch>
        </p:blipFill>
        <p:spPr>
          <a:xfrm>
            <a:off x="109117" y="6181344"/>
            <a:ext cx="718415" cy="652615"/>
          </a:xfrm>
          <a:prstGeom prst="rect">
            <a:avLst/>
          </a:prstGeom>
        </p:spPr>
      </p:pic>
    </p:spTree>
    <p:extLst>
      <p:ext uri="{BB962C8B-B14F-4D97-AF65-F5344CB8AC3E}">
        <p14:creationId xmlns:p14="http://schemas.microsoft.com/office/powerpoint/2010/main" val="1523021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B4CBEB-5DA0-5E39-6153-1ABC87203CA0}"/>
              </a:ext>
              <a:ext uri="{C183D7F6-B498-43B3-948B-1728B52AA6E4}">
                <adec:decorative xmlns:adec="http://schemas.microsoft.com/office/drawing/2017/decorative" val="1"/>
              </a:ext>
            </a:extLst>
          </p:cNvPr>
          <p:cNvSpPr/>
          <p:nvPr userDrawn="1"/>
        </p:nvSpPr>
        <p:spPr>
          <a:xfrm rot="16200000">
            <a:off x="4955309" y="-5049982"/>
            <a:ext cx="2281382" cy="12192000"/>
          </a:xfrm>
          <a:prstGeom prst="rect">
            <a:avLst/>
          </a:prstGeom>
          <a:blipFill>
            <a:blip r:embed="rId1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A0087A2-3009-45F5-D340-9F8E0C82DC64}"/>
              </a:ext>
            </a:extLst>
          </p:cNvPr>
          <p:cNvPicPr>
            <a:picLocks noChangeAspect="1"/>
          </p:cNvPicPr>
          <p:nvPr userDrawn="1"/>
        </p:nvPicPr>
        <p:blipFill>
          <a:blip r:embed="rId15"/>
          <a:stretch>
            <a:fillRect/>
          </a:stretch>
        </p:blipFill>
        <p:spPr>
          <a:xfrm>
            <a:off x="116379" y="6084916"/>
            <a:ext cx="718415" cy="652615"/>
          </a:xfrm>
          <a:prstGeom prst="rect">
            <a:avLst/>
          </a:prstGeom>
        </p:spPr>
      </p:pic>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90" r:id="rId1"/>
    <p:sldLayoutId id="2147483683" r:id="rId2"/>
    <p:sldLayoutId id="2147483684" r:id="rId3"/>
    <p:sldLayoutId id="2147483685" r:id="rId4"/>
    <p:sldLayoutId id="2147483673" r:id="rId5"/>
    <p:sldLayoutId id="2147483672" r:id="rId6"/>
    <p:sldLayoutId id="2147483686" r:id="rId7"/>
    <p:sldLayoutId id="2147483687" r:id="rId8"/>
    <p:sldLayoutId id="2147483675" r:id="rId9"/>
    <p:sldLayoutId id="2147483688" r:id="rId10"/>
    <p:sldLayoutId id="2147483682" r:id="rId11"/>
    <p:sldLayoutId id="2147483689" r:id="rId12"/>
  </p:sldLayoutIdLst>
  <p:hf hdr="0"/>
  <p:txStyles>
    <p:titleStyle>
      <a:lvl1pPr algn="l" defTabSz="914400" rtl="0" eaLnBrk="1" latinLnBrk="0" hangingPunct="1">
        <a:lnSpc>
          <a:spcPct val="90000"/>
        </a:lnSpc>
        <a:spcBef>
          <a:spcPct val="0"/>
        </a:spcBef>
        <a:buNone/>
        <a:defRPr sz="6600" kern="1200" cap="all" spc="120" baseline="0">
          <a:solidFill>
            <a:schemeClr val="bg1"/>
          </a:solidFill>
          <a:latin typeface="Decotura ICG" panose="00000400000000000000" pitchFamily="2" charset="0"/>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010E-9A30-BABD-E462-6899548DE1D9}"/>
              </a:ext>
            </a:extLst>
          </p:cNvPr>
          <p:cNvSpPr>
            <a:spLocks noGrp="1"/>
          </p:cNvSpPr>
          <p:nvPr>
            <p:ph type="title"/>
          </p:nvPr>
        </p:nvSpPr>
        <p:spPr>
          <a:xfrm>
            <a:off x="5440886" y="964962"/>
            <a:ext cx="10268712" cy="1700784"/>
          </a:xfrm>
        </p:spPr>
        <p:txBody>
          <a:bodyPr>
            <a:noAutofit/>
          </a:bodyPr>
          <a:lstStyle/>
          <a:p>
            <a:r>
              <a:rPr lang="en-US" sz="3600" dirty="0">
                <a:latin typeface="Arial" panose="020B0604020202020204" pitchFamily="34" charset="0"/>
                <a:cs typeface="Arial" panose="020B0604020202020204" pitchFamily="34" charset="0"/>
              </a:rPr>
              <a:t>26</a:t>
            </a:r>
            <a:r>
              <a:rPr lang="en-US" sz="3600" baseline="30000" dirty="0">
                <a:latin typeface="Arial" panose="020B0604020202020204" pitchFamily="34" charset="0"/>
                <a:cs typeface="Arial" panose="020B0604020202020204" pitchFamily="34" charset="0"/>
              </a:rPr>
              <a:t>th</a:t>
            </a:r>
            <a:r>
              <a:rPr lang="en-US" sz="3600" dirty="0">
                <a:latin typeface="Arial" panose="020B0604020202020204" pitchFamily="34" charset="0"/>
                <a:cs typeface="Arial" panose="020B0604020202020204" pitchFamily="34" charset="0"/>
              </a:rPr>
              <a:t> Annual Conference</a:t>
            </a:r>
          </a:p>
        </p:txBody>
      </p:sp>
      <p:pic>
        <p:nvPicPr>
          <p:cNvPr id="3" name="Picture 2" descr="A picture containing text&#10;&#10;Description automatically generated">
            <a:extLst>
              <a:ext uri="{FF2B5EF4-FFF2-40B4-BE49-F238E27FC236}">
                <a16:creationId xmlns:a16="http://schemas.microsoft.com/office/drawing/2014/main" id="{BA407A76-C956-1754-B5F8-9B40D11264FD}"/>
              </a:ext>
            </a:extLst>
          </p:cNvPr>
          <p:cNvPicPr>
            <a:picLocks noChangeAspect="1"/>
          </p:cNvPicPr>
          <p:nvPr/>
        </p:nvPicPr>
        <p:blipFill>
          <a:blip r:embed="rId3">
            <a:alphaModFix/>
          </a:blip>
          <a:stretch>
            <a:fillRect/>
          </a:stretch>
        </p:blipFill>
        <p:spPr>
          <a:xfrm>
            <a:off x="5926524" y="70338"/>
            <a:ext cx="4648718" cy="1553214"/>
          </a:xfrm>
          <a:prstGeom prst="rect">
            <a:avLst/>
          </a:prstGeom>
        </p:spPr>
      </p:pic>
      <p:sp>
        <p:nvSpPr>
          <p:cNvPr id="4" name="TextBox 3">
            <a:extLst>
              <a:ext uri="{FF2B5EF4-FFF2-40B4-BE49-F238E27FC236}">
                <a16:creationId xmlns:a16="http://schemas.microsoft.com/office/drawing/2014/main" id="{0CE08113-ABB5-A53C-7971-F4E8F9F3B3AC}"/>
              </a:ext>
            </a:extLst>
          </p:cNvPr>
          <p:cNvSpPr txBox="1"/>
          <p:nvPr/>
        </p:nvSpPr>
        <p:spPr>
          <a:xfrm>
            <a:off x="-773629" y="6042556"/>
            <a:ext cx="6055085" cy="707886"/>
          </a:xfrm>
          <a:prstGeom prst="rect">
            <a:avLst/>
          </a:prstGeom>
          <a:noFill/>
        </p:spPr>
        <p:txBody>
          <a:bodyPr wrap="square" rtlCol="0">
            <a:spAutoFit/>
          </a:bodyPr>
          <a:lstStyle/>
          <a:p>
            <a:pPr algn="ctr"/>
            <a:r>
              <a:rPr lang="en-US" sz="40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San Antonio, Texas</a:t>
            </a:r>
          </a:p>
        </p:txBody>
      </p:sp>
      <p:sp>
        <p:nvSpPr>
          <p:cNvPr id="7" name="TextBox 6">
            <a:extLst>
              <a:ext uri="{FF2B5EF4-FFF2-40B4-BE49-F238E27FC236}">
                <a16:creationId xmlns:a16="http://schemas.microsoft.com/office/drawing/2014/main" id="{65057F8C-5F2A-1D36-B394-2F65DC8EF631}"/>
              </a:ext>
            </a:extLst>
          </p:cNvPr>
          <p:cNvSpPr txBox="1"/>
          <p:nvPr/>
        </p:nvSpPr>
        <p:spPr>
          <a:xfrm>
            <a:off x="8838518" y="6181932"/>
            <a:ext cx="3586742" cy="523220"/>
          </a:xfrm>
          <a:prstGeom prst="rect">
            <a:avLst/>
          </a:prstGeom>
          <a:noFill/>
        </p:spPr>
        <p:txBody>
          <a:bodyPr wrap="square" rtlCol="0">
            <a:spAutoFit/>
          </a:bodyPr>
          <a:lstStyle/>
          <a:p>
            <a:pPr algn="ctr"/>
            <a:r>
              <a:rPr lang="en-US"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September 26-28</a:t>
            </a:r>
          </a:p>
        </p:txBody>
      </p:sp>
    </p:spTree>
    <p:extLst>
      <p:ext uri="{BB962C8B-B14F-4D97-AF65-F5344CB8AC3E}">
        <p14:creationId xmlns:p14="http://schemas.microsoft.com/office/powerpoint/2010/main" val="226797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Preparation 18">
            <a:extLst>
              <a:ext uri="{FF2B5EF4-FFF2-40B4-BE49-F238E27FC236}">
                <a16:creationId xmlns:a16="http://schemas.microsoft.com/office/drawing/2014/main" id="{66B06D4C-C311-7F48-60BC-D8B7B11BFF18}"/>
              </a:ext>
            </a:extLst>
          </p:cNvPr>
          <p:cNvSpPr/>
          <p:nvPr/>
        </p:nvSpPr>
        <p:spPr>
          <a:xfrm>
            <a:off x="3895444" y="4284472"/>
            <a:ext cx="1900632" cy="1700784"/>
          </a:xfrm>
          <a:prstGeom prst="flowChartPreparation">
            <a:avLst/>
          </a:prstGeom>
          <a:solidFill>
            <a:srgbClr val="003A69"/>
          </a:solidFill>
          <a:ln>
            <a:solidFill>
              <a:srgbClr val="37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Preparation 16">
            <a:extLst>
              <a:ext uri="{FF2B5EF4-FFF2-40B4-BE49-F238E27FC236}">
                <a16:creationId xmlns:a16="http://schemas.microsoft.com/office/drawing/2014/main" id="{5ACC70F5-C2E3-40F4-325C-2F523F5C8B52}"/>
              </a:ext>
            </a:extLst>
          </p:cNvPr>
          <p:cNvSpPr/>
          <p:nvPr/>
        </p:nvSpPr>
        <p:spPr>
          <a:xfrm>
            <a:off x="960119" y="2424230"/>
            <a:ext cx="2048522" cy="1700783"/>
          </a:xfrm>
          <a:prstGeom prst="flowChartPreparation">
            <a:avLst/>
          </a:prstGeom>
          <a:solidFill>
            <a:srgbClr val="003A69"/>
          </a:solidFill>
          <a:ln>
            <a:solidFill>
              <a:srgbClr val="37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915"/>
              </a:solidFill>
            </a:endParaRPr>
          </a:p>
        </p:txBody>
      </p:sp>
      <p:sp>
        <p:nvSpPr>
          <p:cNvPr id="3" name="Title 2">
            <a:extLst>
              <a:ext uri="{FF2B5EF4-FFF2-40B4-BE49-F238E27FC236}">
                <a16:creationId xmlns:a16="http://schemas.microsoft.com/office/drawing/2014/main" id="{CA75A819-1AF8-E3D4-CA90-5A28C76650F9}"/>
              </a:ext>
            </a:extLst>
          </p:cNvPr>
          <p:cNvSpPr>
            <a:spLocks noGrp="1"/>
          </p:cNvSpPr>
          <p:nvPr>
            <p:ph type="title"/>
          </p:nvPr>
        </p:nvSpPr>
        <p:spPr/>
        <p:txBody>
          <a:bodyPr>
            <a:noAutofit/>
          </a:bodyPr>
          <a:lstStyle/>
          <a:p>
            <a:r>
              <a:rPr lang="en-US" sz="5000" dirty="0">
                <a:solidFill>
                  <a:srgbClr val="003A69"/>
                </a:solidFill>
                <a:latin typeface="Gibson"/>
              </a:rPr>
              <a:t>Step 2 </a:t>
            </a:r>
            <a:br>
              <a:rPr lang="en-US" sz="5000" dirty="0">
                <a:solidFill>
                  <a:srgbClr val="003A69"/>
                </a:solidFill>
                <a:latin typeface="Gibson"/>
              </a:rPr>
            </a:br>
            <a:r>
              <a:rPr lang="en-US" sz="5000" dirty="0">
                <a:solidFill>
                  <a:srgbClr val="003A69"/>
                </a:solidFill>
                <a:latin typeface="Gibson"/>
              </a:rPr>
              <a:t>Define financial wellness </a:t>
            </a:r>
            <a:br>
              <a:rPr lang="en-US" sz="5000" dirty="0">
                <a:solidFill>
                  <a:srgbClr val="003A69"/>
                </a:solidFill>
                <a:latin typeface="Gibson"/>
              </a:rPr>
            </a:br>
            <a:r>
              <a:rPr lang="en-US" sz="5000" dirty="0">
                <a:solidFill>
                  <a:srgbClr val="003A69"/>
                </a:solidFill>
                <a:latin typeface="Gibson"/>
              </a:rPr>
              <a:t>for your organization</a:t>
            </a:r>
          </a:p>
        </p:txBody>
      </p:sp>
      <p:sp>
        <p:nvSpPr>
          <p:cNvPr id="7" name="Flowchart: Preparation 6">
            <a:extLst>
              <a:ext uri="{FF2B5EF4-FFF2-40B4-BE49-F238E27FC236}">
                <a16:creationId xmlns:a16="http://schemas.microsoft.com/office/drawing/2014/main" id="{D8CA303F-8B37-8A92-3E34-DF57970F4982}"/>
              </a:ext>
            </a:extLst>
          </p:cNvPr>
          <p:cNvSpPr/>
          <p:nvPr/>
        </p:nvSpPr>
        <p:spPr>
          <a:xfrm>
            <a:off x="3118545" y="2396684"/>
            <a:ext cx="2048522" cy="1728330"/>
          </a:xfrm>
          <a:prstGeom prst="flowChartPreparation">
            <a:avLst/>
          </a:prstGeom>
          <a:solidFill>
            <a:srgbClr val="003A69"/>
          </a:solidFill>
          <a:ln>
            <a:solidFill>
              <a:srgbClr val="37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915"/>
              </a:solidFill>
            </a:endParaRPr>
          </a:p>
        </p:txBody>
      </p:sp>
      <p:sp>
        <p:nvSpPr>
          <p:cNvPr id="8" name="Flowchart: Preparation 7">
            <a:extLst>
              <a:ext uri="{FF2B5EF4-FFF2-40B4-BE49-F238E27FC236}">
                <a16:creationId xmlns:a16="http://schemas.microsoft.com/office/drawing/2014/main" id="{E95FB929-5C23-75AF-BF0B-1DB0DA082055}"/>
              </a:ext>
            </a:extLst>
          </p:cNvPr>
          <p:cNvSpPr/>
          <p:nvPr/>
        </p:nvSpPr>
        <p:spPr>
          <a:xfrm>
            <a:off x="1674836" y="4284472"/>
            <a:ext cx="2048522" cy="1700784"/>
          </a:xfrm>
          <a:prstGeom prst="flowChartPreparation">
            <a:avLst/>
          </a:prstGeom>
          <a:solidFill>
            <a:srgbClr val="003A69"/>
          </a:solidFill>
          <a:ln>
            <a:solidFill>
              <a:srgbClr val="37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2B1D019-D9CD-9A63-313E-21216931B5B6}"/>
              </a:ext>
            </a:extLst>
          </p:cNvPr>
          <p:cNvSpPr txBox="1"/>
          <p:nvPr/>
        </p:nvSpPr>
        <p:spPr>
          <a:xfrm>
            <a:off x="1022748" y="2741214"/>
            <a:ext cx="1842159" cy="1323439"/>
          </a:xfrm>
          <a:prstGeom prst="rect">
            <a:avLst/>
          </a:prstGeom>
          <a:noFill/>
        </p:spPr>
        <p:txBody>
          <a:bodyPr wrap="square" rtlCol="0">
            <a:spAutoFit/>
          </a:bodyPr>
          <a:lstStyle/>
          <a:p>
            <a:pPr algn="ctr"/>
            <a:r>
              <a:rPr lang="en-US" sz="2000" dirty="0">
                <a:solidFill>
                  <a:schemeClr val="bg1"/>
                </a:solidFill>
                <a:latin typeface="Gibson"/>
              </a:rPr>
              <a:t>SELF-ACTUALIZATION  </a:t>
            </a:r>
          </a:p>
          <a:p>
            <a:pPr algn="ctr"/>
            <a:r>
              <a:rPr lang="en-US" sz="2000" dirty="0">
                <a:solidFill>
                  <a:schemeClr val="bg1"/>
                </a:solidFill>
                <a:latin typeface="Gibson"/>
              </a:rPr>
              <a:t>Financially secure</a:t>
            </a:r>
          </a:p>
        </p:txBody>
      </p:sp>
      <p:sp>
        <p:nvSpPr>
          <p:cNvPr id="15" name="TextBox 14">
            <a:extLst>
              <a:ext uri="{FF2B5EF4-FFF2-40B4-BE49-F238E27FC236}">
                <a16:creationId xmlns:a16="http://schemas.microsoft.com/office/drawing/2014/main" id="{F7C8BCD6-A486-4CC3-28F0-6033364901B3}"/>
              </a:ext>
            </a:extLst>
          </p:cNvPr>
          <p:cNvSpPr txBox="1"/>
          <p:nvPr/>
        </p:nvSpPr>
        <p:spPr>
          <a:xfrm>
            <a:off x="3953917" y="4688425"/>
            <a:ext cx="1842159" cy="1015663"/>
          </a:xfrm>
          <a:prstGeom prst="rect">
            <a:avLst/>
          </a:prstGeom>
          <a:noFill/>
        </p:spPr>
        <p:txBody>
          <a:bodyPr wrap="square" rtlCol="0">
            <a:spAutoFit/>
          </a:bodyPr>
          <a:lstStyle/>
          <a:p>
            <a:pPr algn="ctr"/>
            <a:r>
              <a:rPr lang="en-US" sz="2000" dirty="0">
                <a:solidFill>
                  <a:schemeClr val="bg1"/>
                </a:solidFill>
                <a:latin typeface="Gibson"/>
              </a:rPr>
              <a:t>SAFETY/SOCIAL  </a:t>
            </a:r>
          </a:p>
          <a:p>
            <a:pPr algn="ctr"/>
            <a:r>
              <a:rPr lang="en-US" sz="2000" dirty="0">
                <a:solidFill>
                  <a:schemeClr val="bg1"/>
                </a:solidFill>
                <a:latin typeface="Gibson"/>
              </a:rPr>
              <a:t>Building Stability</a:t>
            </a:r>
          </a:p>
        </p:txBody>
      </p:sp>
      <p:sp>
        <p:nvSpPr>
          <p:cNvPr id="16" name="TextBox 15">
            <a:extLst>
              <a:ext uri="{FF2B5EF4-FFF2-40B4-BE49-F238E27FC236}">
                <a16:creationId xmlns:a16="http://schemas.microsoft.com/office/drawing/2014/main" id="{39EBD9B8-BF39-7161-8644-F23EB6297479}"/>
              </a:ext>
            </a:extLst>
          </p:cNvPr>
          <p:cNvSpPr txBox="1"/>
          <p:nvPr/>
        </p:nvSpPr>
        <p:spPr>
          <a:xfrm>
            <a:off x="3232525" y="2766789"/>
            <a:ext cx="1842159" cy="1015663"/>
          </a:xfrm>
          <a:prstGeom prst="rect">
            <a:avLst/>
          </a:prstGeom>
          <a:noFill/>
        </p:spPr>
        <p:txBody>
          <a:bodyPr wrap="square" rtlCol="0">
            <a:spAutoFit/>
          </a:bodyPr>
          <a:lstStyle/>
          <a:p>
            <a:pPr algn="ctr"/>
            <a:r>
              <a:rPr lang="en-US" sz="2000" dirty="0">
                <a:solidFill>
                  <a:schemeClr val="bg1"/>
                </a:solidFill>
                <a:latin typeface="Gibson"/>
              </a:rPr>
              <a:t>ESTEEM  </a:t>
            </a:r>
          </a:p>
          <a:p>
            <a:pPr algn="ctr"/>
            <a:r>
              <a:rPr lang="en-US" sz="2000" dirty="0">
                <a:solidFill>
                  <a:schemeClr val="bg1"/>
                </a:solidFill>
                <a:latin typeface="Gibson"/>
              </a:rPr>
              <a:t>Building for the Future</a:t>
            </a:r>
          </a:p>
        </p:txBody>
      </p:sp>
      <p:sp>
        <p:nvSpPr>
          <p:cNvPr id="18" name="TextBox 17">
            <a:extLst>
              <a:ext uri="{FF2B5EF4-FFF2-40B4-BE49-F238E27FC236}">
                <a16:creationId xmlns:a16="http://schemas.microsoft.com/office/drawing/2014/main" id="{424CBA04-37F4-2FC5-55BB-2325D6D27F36}"/>
              </a:ext>
            </a:extLst>
          </p:cNvPr>
          <p:cNvSpPr txBox="1"/>
          <p:nvPr/>
        </p:nvSpPr>
        <p:spPr>
          <a:xfrm>
            <a:off x="1778017" y="4747104"/>
            <a:ext cx="1842159" cy="1015663"/>
          </a:xfrm>
          <a:prstGeom prst="rect">
            <a:avLst/>
          </a:prstGeom>
          <a:noFill/>
        </p:spPr>
        <p:txBody>
          <a:bodyPr wrap="square" rtlCol="0">
            <a:spAutoFit/>
          </a:bodyPr>
          <a:lstStyle/>
          <a:p>
            <a:pPr algn="ctr"/>
            <a:r>
              <a:rPr lang="en-US" sz="2000" dirty="0">
                <a:solidFill>
                  <a:schemeClr val="bg1"/>
                </a:solidFill>
                <a:latin typeface="Gibson"/>
              </a:rPr>
              <a:t>PHYSIOLOGICAL</a:t>
            </a:r>
          </a:p>
          <a:p>
            <a:pPr algn="ctr"/>
            <a:r>
              <a:rPr lang="en-US" sz="2000" dirty="0">
                <a:solidFill>
                  <a:schemeClr val="bg1"/>
                </a:solidFill>
                <a:latin typeface="Gibson"/>
              </a:rPr>
              <a:t>Stress, Worry, </a:t>
            </a:r>
          </a:p>
          <a:p>
            <a:pPr algn="ctr"/>
            <a:r>
              <a:rPr lang="en-US" sz="2000" dirty="0">
                <a:solidFill>
                  <a:schemeClr val="bg1"/>
                </a:solidFill>
                <a:latin typeface="Gibson"/>
              </a:rPr>
              <a:t>Anxiety, Fear</a:t>
            </a:r>
          </a:p>
        </p:txBody>
      </p:sp>
      <p:sp>
        <p:nvSpPr>
          <p:cNvPr id="21" name="TextBox 20">
            <a:extLst>
              <a:ext uri="{FF2B5EF4-FFF2-40B4-BE49-F238E27FC236}">
                <a16:creationId xmlns:a16="http://schemas.microsoft.com/office/drawing/2014/main" id="{ECCA8167-9957-70BD-3DED-2B74DDFBB51C}"/>
              </a:ext>
            </a:extLst>
          </p:cNvPr>
          <p:cNvSpPr txBox="1"/>
          <p:nvPr/>
        </p:nvSpPr>
        <p:spPr>
          <a:xfrm>
            <a:off x="6824460" y="2522460"/>
            <a:ext cx="4352826" cy="3276282"/>
          </a:xfrm>
          <a:prstGeom prst="rect">
            <a:avLst/>
          </a:prstGeom>
          <a:noFill/>
        </p:spPr>
        <p:txBody>
          <a:bodyPr wrap="square">
            <a:spAutoFit/>
          </a:bodyPr>
          <a:lstStyle/>
          <a:p>
            <a:r>
              <a:rPr lang="en-US" sz="2000" dirty="0">
                <a:solidFill>
                  <a:srgbClr val="3D3D3D"/>
                </a:solidFill>
                <a:latin typeface="Gibson"/>
                <a:cs typeface="Arial" panose="020B0604020202020204" pitchFamily="34" charset="0"/>
              </a:rPr>
              <a:t>DEFINING FINANCIAL WELLNESS MEANS MEETING PEOPLE WHERE THEY ARE: </a:t>
            </a:r>
          </a:p>
          <a:p>
            <a:endParaRPr lang="en-US" sz="2000" dirty="0">
              <a:solidFill>
                <a:srgbClr val="3D3D3D"/>
              </a:solidFill>
              <a:latin typeface="Gibson"/>
              <a:cs typeface="Arial" panose="020B0604020202020204" pitchFamily="34" charset="0"/>
            </a:endParaRPr>
          </a:p>
          <a:p>
            <a:pPr marL="285750" indent="-285750">
              <a:lnSpc>
                <a:spcPct val="150000"/>
              </a:lnSpc>
              <a:buFont typeface="Arial" panose="020B0604020202020204" pitchFamily="34" charset="0"/>
              <a:buChar char="•"/>
            </a:pPr>
            <a:r>
              <a:rPr lang="en-US" sz="2000" dirty="0">
                <a:solidFill>
                  <a:srgbClr val="3D3D3D"/>
                </a:solidFill>
                <a:latin typeface="Gibson"/>
                <a:cs typeface="Arial" panose="020B0604020202020204" pitchFamily="34" charset="0"/>
              </a:rPr>
              <a:t>INCOME STRUGGLES	</a:t>
            </a:r>
          </a:p>
          <a:p>
            <a:pPr marL="285750" indent="-285750">
              <a:lnSpc>
                <a:spcPct val="150000"/>
              </a:lnSpc>
              <a:buFont typeface="Arial" panose="020B0604020202020204" pitchFamily="34" charset="0"/>
              <a:buChar char="•"/>
            </a:pPr>
            <a:r>
              <a:rPr lang="en-US" sz="2000" dirty="0">
                <a:solidFill>
                  <a:srgbClr val="3D3D3D"/>
                </a:solidFill>
                <a:latin typeface="Gibson"/>
                <a:cs typeface="Arial" panose="020B0604020202020204" pitchFamily="34" charset="0"/>
              </a:rPr>
              <a:t>SPENDING CHALLENGES	</a:t>
            </a:r>
          </a:p>
          <a:p>
            <a:pPr marL="285750" indent="-285750">
              <a:lnSpc>
                <a:spcPct val="150000"/>
              </a:lnSpc>
              <a:buFont typeface="Arial" panose="020B0604020202020204" pitchFamily="34" charset="0"/>
              <a:buChar char="•"/>
            </a:pPr>
            <a:r>
              <a:rPr lang="en-US" sz="2000" dirty="0">
                <a:solidFill>
                  <a:srgbClr val="3D3D3D"/>
                </a:solidFill>
                <a:latin typeface="Gibson"/>
                <a:cs typeface="Arial" panose="020B0604020202020204" pitchFamily="34" charset="0"/>
              </a:rPr>
              <a:t>BUILDING SAVINGS</a:t>
            </a:r>
          </a:p>
          <a:p>
            <a:pPr marL="285750" indent="-285750">
              <a:lnSpc>
                <a:spcPct val="150000"/>
              </a:lnSpc>
              <a:buFont typeface="Arial" panose="020B0604020202020204" pitchFamily="34" charset="0"/>
              <a:buChar char="•"/>
            </a:pPr>
            <a:r>
              <a:rPr lang="en-US" sz="2000" dirty="0">
                <a:solidFill>
                  <a:srgbClr val="3D3D3D"/>
                </a:solidFill>
                <a:latin typeface="Gibson"/>
                <a:cs typeface="Arial" panose="020B0604020202020204" pitchFamily="34" charset="0"/>
              </a:rPr>
              <a:t>EXTRA INCOME 	</a:t>
            </a:r>
          </a:p>
          <a:p>
            <a:pPr marL="285750" indent="-285750">
              <a:lnSpc>
                <a:spcPct val="150000"/>
              </a:lnSpc>
              <a:buFont typeface="Arial" panose="020B0604020202020204" pitchFamily="34" charset="0"/>
              <a:buChar char="•"/>
            </a:pPr>
            <a:r>
              <a:rPr lang="en-US" sz="2000" dirty="0">
                <a:solidFill>
                  <a:srgbClr val="3D3D3D"/>
                </a:solidFill>
                <a:latin typeface="Gibson"/>
                <a:cs typeface="Arial" panose="020B0604020202020204" pitchFamily="34" charset="0"/>
              </a:rPr>
              <a:t>FINANCIALLY SECURE </a:t>
            </a:r>
          </a:p>
        </p:txBody>
      </p:sp>
    </p:spTree>
    <p:extLst>
      <p:ext uri="{BB962C8B-B14F-4D97-AF65-F5344CB8AC3E}">
        <p14:creationId xmlns:p14="http://schemas.microsoft.com/office/powerpoint/2010/main" val="1277606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10;&#10;Description automatically generated">
            <a:extLst>
              <a:ext uri="{FF2B5EF4-FFF2-40B4-BE49-F238E27FC236}">
                <a16:creationId xmlns:a16="http://schemas.microsoft.com/office/drawing/2014/main" id="{60D0B8F9-3C5D-2A51-31E7-9DCAA9402227}"/>
              </a:ext>
            </a:extLst>
          </p:cNvPr>
          <p:cNvPicPr>
            <a:picLocks noChangeAspect="1"/>
          </p:cNvPicPr>
          <p:nvPr/>
        </p:nvPicPr>
        <p:blipFill>
          <a:blip r:embed="rId3"/>
          <a:stretch>
            <a:fillRect/>
          </a:stretch>
        </p:blipFill>
        <p:spPr>
          <a:xfrm>
            <a:off x="6641792" y="2316812"/>
            <a:ext cx="5417153" cy="4541188"/>
          </a:xfrm>
          <a:prstGeom prst="rect">
            <a:avLst/>
          </a:prstGeom>
        </p:spPr>
      </p:pic>
      <p:sp>
        <p:nvSpPr>
          <p:cNvPr id="3" name="Title 2">
            <a:extLst>
              <a:ext uri="{FF2B5EF4-FFF2-40B4-BE49-F238E27FC236}">
                <a16:creationId xmlns:a16="http://schemas.microsoft.com/office/drawing/2014/main" id="{531EF6FF-2515-33A7-E0DD-6D1C784A2C8B}"/>
              </a:ext>
            </a:extLst>
          </p:cNvPr>
          <p:cNvSpPr>
            <a:spLocks noGrp="1"/>
          </p:cNvSpPr>
          <p:nvPr>
            <p:ph type="title"/>
          </p:nvPr>
        </p:nvSpPr>
        <p:spPr/>
        <p:txBody>
          <a:bodyPr>
            <a:noAutofit/>
          </a:bodyPr>
          <a:lstStyle/>
          <a:p>
            <a:r>
              <a:rPr lang="en-US" sz="6000" dirty="0">
                <a:solidFill>
                  <a:srgbClr val="003A69"/>
                </a:solidFill>
                <a:latin typeface="Gibson"/>
              </a:rPr>
              <a:t>Step 3 </a:t>
            </a:r>
            <a:br>
              <a:rPr lang="en-US" sz="6000" dirty="0">
                <a:solidFill>
                  <a:srgbClr val="003A69"/>
                </a:solidFill>
                <a:latin typeface="Gibson"/>
              </a:rPr>
            </a:br>
            <a:r>
              <a:rPr lang="en-US" sz="6000" dirty="0">
                <a:solidFill>
                  <a:srgbClr val="003A69"/>
                </a:solidFill>
                <a:latin typeface="Gibson"/>
              </a:rPr>
              <a:t>Lean on Best practices </a:t>
            </a:r>
          </a:p>
        </p:txBody>
      </p:sp>
      <p:sp>
        <p:nvSpPr>
          <p:cNvPr id="8" name="TextBox 7">
            <a:extLst>
              <a:ext uri="{FF2B5EF4-FFF2-40B4-BE49-F238E27FC236}">
                <a16:creationId xmlns:a16="http://schemas.microsoft.com/office/drawing/2014/main" id="{9FDDEC4D-A2C1-546B-DDFD-E03F3376DA71}"/>
              </a:ext>
            </a:extLst>
          </p:cNvPr>
          <p:cNvSpPr txBox="1"/>
          <p:nvPr/>
        </p:nvSpPr>
        <p:spPr>
          <a:xfrm>
            <a:off x="3609216" y="2597206"/>
            <a:ext cx="4428352" cy="1600438"/>
          </a:xfrm>
          <a:prstGeom prst="rect">
            <a:avLst/>
          </a:prstGeom>
          <a:noFill/>
        </p:spPr>
        <p:txBody>
          <a:bodyPr wrap="square" rtlCol="0">
            <a:spAutoFit/>
          </a:bodyPr>
          <a:lstStyle/>
          <a:p>
            <a:r>
              <a:rPr lang="en-US" sz="2000" dirty="0">
                <a:solidFill>
                  <a:srgbClr val="003A69"/>
                </a:solidFill>
                <a:latin typeface="Gibson"/>
                <a:cs typeface="Arial" panose="020B0604020202020204" pitchFamily="34" charset="0"/>
              </a:rPr>
              <a:t>EVALUATE AND ALIGN BENEFITS</a:t>
            </a:r>
          </a:p>
          <a:p>
            <a:r>
              <a:rPr lang="en-US" sz="2000" dirty="0">
                <a:solidFill>
                  <a:srgbClr val="3D3D3D"/>
                </a:solidFill>
                <a:latin typeface="Gibson"/>
                <a:cs typeface="Arial" panose="020B0604020202020204" pitchFamily="34" charset="0"/>
              </a:rPr>
              <a:t>Understand your audience</a:t>
            </a:r>
          </a:p>
          <a:p>
            <a:r>
              <a:rPr lang="en-US" sz="2000" dirty="0">
                <a:solidFill>
                  <a:srgbClr val="3D3D3D"/>
                </a:solidFill>
                <a:latin typeface="Gibson"/>
                <a:cs typeface="Arial" panose="020B0604020202020204" pitchFamily="34" charset="0"/>
              </a:rPr>
              <a:t>Keep it simple</a:t>
            </a:r>
          </a:p>
          <a:p>
            <a:r>
              <a:rPr lang="en-US" sz="2000" dirty="0">
                <a:solidFill>
                  <a:srgbClr val="3D3D3D"/>
                </a:solidFill>
                <a:latin typeface="Gibson"/>
                <a:cs typeface="Arial" panose="020B0604020202020204" pitchFamily="34" charset="0"/>
              </a:rPr>
              <a:t>Measure and adjust</a:t>
            </a:r>
          </a:p>
          <a:p>
            <a:endParaRPr lang="en-US" dirty="0"/>
          </a:p>
        </p:txBody>
      </p:sp>
      <p:sp>
        <p:nvSpPr>
          <p:cNvPr id="9" name="TextBox 8">
            <a:extLst>
              <a:ext uri="{FF2B5EF4-FFF2-40B4-BE49-F238E27FC236}">
                <a16:creationId xmlns:a16="http://schemas.microsoft.com/office/drawing/2014/main" id="{20C15B82-BDC4-EF7B-6709-119214B6001D}"/>
              </a:ext>
            </a:extLst>
          </p:cNvPr>
          <p:cNvSpPr txBox="1"/>
          <p:nvPr/>
        </p:nvSpPr>
        <p:spPr>
          <a:xfrm>
            <a:off x="343928" y="2597206"/>
            <a:ext cx="2847318" cy="1600438"/>
          </a:xfrm>
          <a:prstGeom prst="rect">
            <a:avLst/>
          </a:prstGeom>
          <a:noFill/>
        </p:spPr>
        <p:txBody>
          <a:bodyPr wrap="none" rtlCol="0">
            <a:spAutoFit/>
          </a:bodyPr>
          <a:lstStyle/>
          <a:p>
            <a:r>
              <a:rPr lang="en-US" sz="2000" dirty="0">
                <a:solidFill>
                  <a:srgbClr val="003A69"/>
                </a:solidFill>
                <a:latin typeface="Gibson"/>
                <a:cs typeface="Arial" panose="020B0604020202020204" pitchFamily="34" charset="0"/>
              </a:rPr>
              <a:t>MUST HAVES </a:t>
            </a:r>
          </a:p>
          <a:p>
            <a:r>
              <a:rPr lang="en-US" sz="2000" dirty="0">
                <a:solidFill>
                  <a:srgbClr val="3D3D3D"/>
                </a:solidFill>
                <a:latin typeface="Gibson"/>
                <a:cs typeface="Arial" panose="020B0604020202020204" pitchFamily="34" charset="0"/>
              </a:rPr>
              <a:t>Flexibility</a:t>
            </a:r>
          </a:p>
          <a:p>
            <a:r>
              <a:rPr lang="en-US" sz="2000" dirty="0">
                <a:solidFill>
                  <a:srgbClr val="3D3D3D"/>
                </a:solidFill>
                <a:latin typeface="Gibson"/>
                <a:cs typeface="Arial" panose="020B0604020202020204" pitchFamily="34" charset="0"/>
              </a:rPr>
              <a:t>Ease of use and flexibility</a:t>
            </a:r>
          </a:p>
          <a:p>
            <a:r>
              <a:rPr lang="en-US" sz="2000" dirty="0">
                <a:solidFill>
                  <a:srgbClr val="3D3D3D"/>
                </a:solidFill>
                <a:latin typeface="Gibson"/>
                <a:cs typeface="Arial" panose="020B0604020202020204" pitchFamily="34" charset="0"/>
              </a:rPr>
              <a:t>Educational components</a:t>
            </a:r>
          </a:p>
          <a:p>
            <a:endParaRPr lang="en-US" dirty="0"/>
          </a:p>
        </p:txBody>
      </p:sp>
      <p:sp>
        <p:nvSpPr>
          <p:cNvPr id="10" name="TextBox 9">
            <a:extLst>
              <a:ext uri="{FF2B5EF4-FFF2-40B4-BE49-F238E27FC236}">
                <a16:creationId xmlns:a16="http://schemas.microsoft.com/office/drawing/2014/main" id="{CDB68657-2942-488E-61D5-BE5DFA0DD95D}"/>
              </a:ext>
            </a:extLst>
          </p:cNvPr>
          <p:cNvSpPr txBox="1"/>
          <p:nvPr/>
        </p:nvSpPr>
        <p:spPr>
          <a:xfrm>
            <a:off x="343928" y="4044054"/>
            <a:ext cx="4060214" cy="1908215"/>
          </a:xfrm>
          <a:prstGeom prst="rect">
            <a:avLst/>
          </a:prstGeom>
          <a:noFill/>
        </p:spPr>
        <p:txBody>
          <a:bodyPr wrap="none" rtlCol="0">
            <a:spAutoFit/>
          </a:bodyPr>
          <a:lstStyle/>
          <a:p>
            <a:r>
              <a:rPr lang="en-US" sz="2000" dirty="0">
                <a:solidFill>
                  <a:srgbClr val="003A69"/>
                </a:solidFill>
                <a:latin typeface="Gibson"/>
                <a:cs typeface="Arial" panose="020B0604020202020204" pitchFamily="34" charset="0"/>
              </a:rPr>
              <a:t>DESIGN TIPS</a:t>
            </a:r>
          </a:p>
          <a:p>
            <a:r>
              <a:rPr lang="en-US" sz="2000" dirty="0">
                <a:solidFill>
                  <a:srgbClr val="3D3D3D"/>
                </a:solidFill>
                <a:latin typeface="Gibson"/>
                <a:cs typeface="Arial" panose="020B0604020202020204" pitchFamily="34" charset="0"/>
              </a:rPr>
              <a:t>Accessibility for All</a:t>
            </a:r>
          </a:p>
          <a:p>
            <a:r>
              <a:rPr lang="en-US" sz="2000" dirty="0">
                <a:solidFill>
                  <a:srgbClr val="3D3D3D"/>
                </a:solidFill>
                <a:latin typeface="Gibson"/>
                <a:cs typeface="Arial" panose="020B0604020202020204" pitchFamily="34" charset="0"/>
              </a:rPr>
              <a:t>Consolidation options</a:t>
            </a:r>
          </a:p>
          <a:p>
            <a:r>
              <a:rPr lang="en-US" sz="2000" dirty="0">
                <a:solidFill>
                  <a:srgbClr val="3D3D3D"/>
                </a:solidFill>
                <a:latin typeface="Gibson"/>
                <a:cs typeface="Arial" panose="020B0604020202020204" pitchFamily="34" charset="0"/>
              </a:rPr>
              <a:t>Segment programs/communications</a:t>
            </a:r>
          </a:p>
          <a:p>
            <a:r>
              <a:rPr lang="en-US" sz="2000" dirty="0">
                <a:solidFill>
                  <a:srgbClr val="3D3D3D"/>
                </a:solidFill>
                <a:latin typeface="Gibson"/>
                <a:cs typeface="Arial" panose="020B0604020202020204" pitchFamily="34" charset="0"/>
              </a:rPr>
              <a:t>Year-round Communication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2619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1FD6CE-2EDA-7EE8-F428-D539E05D4222}"/>
              </a:ext>
            </a:extLst>
          </p:cNvPr>
          <p:cNvSpPr>
            <a:spLocks noGrp="1"/>
          </p:cNvSpPr>
          <p:nvPr>
            <p:ph idx="1"/>
          </p:nvPr>
        </p:nvSpPr>
        <p:spPr>
          <a:xfrm>
            <a:off x="1003704" y="6001324"/>
            <a:ext cx="5731669" cy="704277"/>
          </a:xfrm>
        </p:spPr>
        <p:txBody>
          <a:bodyPr>
            <a:noAutofit/>
          </a:bodyPr>
          <a:lstStyle/>
          <a:p>
            <a:r>
              <a:rPr lang="en-US" sz="2000" dirty="0">
                <a:solidFill>
                  <a:srgbClr val="374692"/>
                </a:solidFill>
                <a:latin typeface="Gibson"/>
              </a:rPr>
              <a:t>Make sure they know about and understand the resources available to your employees. </a:t>
            </a:r>
          </a:p>
        </p:txBody>
      </p:sp>
      <p:sp>
        <p:nvSpPr>
          <p:cNvPr id="3" name="Title 2">
            <a:extLst>
              <a:ext uri="{FF2B5EF4-FFF2-40B4-BE49-F238E27FC236}">
                <a16:creationId xmlns:a16="http://schemas.microsoft.com/office/drawing/2014/main" id="{0C7558E9-463D-96DF-353C-B45C38449E8B}"/>
              </a:ext>
            </a:extLst>
          </p:cNvPr>
          <p:cNvSpPr>
            <a:spLocks noGrp="1"/>
          </p:cNvSpPr>
          <p:nvPr>
            <p:ph type="title"/>
          </p:nvPr>
        </p:nvSpPr>
        <p:spPr>
          <a:xfrm>
            <a:off x="960120" y="317814"/>
            <a:ext cx="11054080" cy="1700784"/>
          </a:xfrm>
        </p:spPr>
        <p:txBody>
          <a:bodyPr>
            <a:noAutofit/>
          </a:bodyPr>
          <a:lstStyle/>
          <a:p>
            <a:r>
              <a:rPr lang="en-US" sz="5000" dirty="0">
                <a:solidFill>
                  <a:srgbClr val="003A69"/>
                </a:solidFill>
                <a:latin typeface="Gibson"/>
              </a:rPr>
              <a:t>Step 4 </a:t>
            </a:r>
            <a:br>
              <a:rPr lang="en-US" sz="5000" dirty="0">
                <a:solidFill>
                  <a:srgbClr val="003A69"/>
                </a:solidFill>
                <a:latin typeface="Gibson"/>
              </a:rPr>
            </a:br>
            <a:r>
              <a:rPr lang="en-US" sz="5000" dirty="0">
                <a:solidFill>
                  <a:srgbClr val="003A69"/>
                </a:solidFill>
                <a:latin typeface="Gibson"/>
              </a:rPr>
              <a:t>explore, establish </a:t>
            </a:r>
            <a:br>
              <a:rPr lang="en-US" sz="5000" dirty="0">
                <a:solidFill>
                  <a:srgbClr val="003A69"/>
                </a:solidFill>
                <a:latin typeface="Gibson"/>
              </a:rPr>
            </a:br>
            <a:r>
              <a:rPr lang="en-US" sz="5000" dirty="0">
                <a:solidFill>
                  <a:srgbClr val="003A69"/>
                </a:solidFill>
                <a:latin typeface="Gibson"/>
              </a:rPr>
              <a:t>and emerging solutions</a:t>
            </a:r>
          </a:p>
        </p:txBody>
      </p:sp>
      <p:sp>
        <p:nvSpPr>
          <p:cNvPr id="6" name="TextBox 5">
            <a:extLst>
              <a:ext uri="{FF2B5EF4-FFF2-40B4-BE49-F238E27FC236}">
                <a16:creationId xmlns:a16="http://schemas.microsoft.com/office/drawing/2014/main" id="{6E424AFA-D813-B97E-8E1E-3525D650C2B6}"/>
              </a:ext>
            </a:extLst>
          </p:cNvPr>
          <p:cNvSpPr txBox="1"/>
          <p:nvPr/>
        </p:nvSpPr>
        <p:spPr>
          <a:xfrm>
            <a:off x="726132" y="2428788"/>
            <a:ext cx="5570307" cy="3724096"/>
          </a:xfrm>
          <a:prstGeom prst="rect">
            <a:avLst/>
          </a:prstGeom>
          <a:noFill/>
        </p:spPr>
        <p:txBody>
          <a:bodyPr wrap="none" rtlCol="0">
            <a:spAutoFit/>
          </a:bodyPr>
          <a:lstStyle/>
          <a:p>
            <a:r>
              <a:rPr lang="en-US" sz="2000" cap="all" dirty="0">
                <a:solidFill>
                  <a:srgbClr val="003A69"/>
                </a:solidFill>
                <a:latin typeface="Gibson"/>
              </a:rPr>
              <a:t>Lean on your vendors and your call centers</a:t>
            </a:r>
          </a:p>
          <a:p>
            <a:endParaRPr lang="en-US"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3D3D3D"/>
                </a:solidFill>
                <a:latin typeface="Gibson"/>
                <a:cs typeface="Arial" panose="020B0604020202020204" pitchFamily="34" charset="0"/>
              </a:rPr>
              <a:t>Financial Diagnosis</a:t>
            </a:r>
          </a:p>
          <a:p>
            <a:pPr marL="342900" indent="-342900">
              <a:buFont typeface="Arial" panose="020B0604020202020204" pitchFamily="34" charset="0"/>
              <a:buChar char="•"/>
            </a:pPr>
            <a:r>
              <a:rPr lang="en-US" sz="2000" dirty="0">
                <a:solidFill>
                  <a:srgbClr val="3D3D3D"/>
                </a:solidFill>
                <a:latin typeface="Gibson"/>
                <a:cs typeface="Arial" panose="020B0604020202020204" pitchFamily="34" charset="0"/>
              </a:rPr>
              <a:t>Counseling</a:t>
            </a:r>
          </a:p>
          <a:p>
            <a:pPr marL="342900" indent="-342900">
              <a:buFont typeface="Arial" panose="020B0604020202020204" pitchFamily="34" charset="0"/>
              <a:buChar char="•"/>
            </a:pPr>
            <a:r>
              <a:rPr lang="en-US" sz="2000" dirty="0">
                <a:solidFill>
                  <a:srgbClr val="3D3D3D"/>
                </a:solidFill>
                <a:latin typeface="Gibson"/>
                <a:cs typeface="Arial" panose="020B0604020202020204" pitchFamily="34" charset="0"/>
              </a:rPr>
              <a:t>Emergency saving</a:t>
            </a:r>
          </a:p>
          <a:p>
            <a:pPr marL="342900" indent="-342900">
              <a:buFont typeface="Arial" panose="020B0604020202020204" pitchFamily="34" charset="0"/>
              <a:buChar char="•"/>
            </a:pPr>
            <a:r>
              <a:rPr lang="en-US" sz="2000" dirty="0">
                <a:solidFill>
                  <a:srgbClr val="3D3D3D"/>
                </a:solidFill>
                <a:latin typeface="Gibson"/>
                <a:cs typeface="Arial" panose="020B0604020202020204" pitchFamily="34" charset="0"/>
              </a:rPr>
              <a:t>Emergency loans</a:t>
            </a:r>
          </a:p>
          <a:p>
            <a:pPr marL="342900" indent="-342900">
              <a:buFont typeface="Arial" panose="020B0604020202020204" pitchFamily="34" charset="0"/>
              <a:buChar char="•"/>
            </a:pPr>
            <a:r>
              <a:rPr lang="en-US" sz="2000" dirty="0">
                <a:solidFill>
                  <a:srgbClr val="3D3D3D"/>
                </a:solidFill>
                <a:latin typeface="Gibson"/>
                <a:cs typeface="Arial" panose="020B0604020202020204" pitchFamily="34" charset="0"/>
              </a:rPr>
              <a:t>Cash flow management/analysis</a:t>
            </a:r>
          </a:p>
          <a:p>
            <a:pPr marL="342900" indent="-342900">
              <a:buFont typeface="Arial" panose="020B0604020202020204" pitchFamily="34" charset="0"/>
              <a:buChar char="•"/>
            </a:pPr>
            <a:r>
              <a:rPr lang="en-US" sz="2000" dirty="0">
                <a:solidFill>
                  <a:srgbClr val="3D3D3D"/>
                </a:solidFill>
                <a:latin typeface="Gibson"/>
                <a:cs typeface="Arial" panose="020B0604020202020204" pitchFamily="34" charset="0"/>
              </a:rPr>
              <a:t>Budgeting tools, Simpler investing</a:t>
            </a:r>
          </a:p>
          <a:p>
            <a:pPr marL="342900" indent="-342900">
              <a:buFont typeface="Arial" panose="020B0604020202020204" pitchFamily="34" charset="0"/>
              <a:buChar char="•"/>
            </a:pPr>
            <a:r>
              <a:rPr lang="en-US" sz="2000" dirty="0">
                <a:solidFill>
                  <a:srgbClr val="3D3D3D"/>
                </a:solidFill>
                <a:latin typeface="Gibson"/>
                <a:cs typeface="Arial" panose="020B0604020202020204" pitchFamily="34" charset="0"/>
              </a:rPr>
              <a:t>Investment education</a:t>
            </a:r>
          </a:p>
          <a:p>
            <a:pPr marL="342900" indent="-342900">
              <a:buFont typeface="Arial" panose="020B0604020202020204" pitchFamily="34" charset="0"/>
              <a:buChar char="•"/>
            </a:pPr>
            <a:r>
              <a:rPr lang="en-US" sz="2000" dirty="0">
                <a:solidFill>
                  <a:srgbClr val="3D3D3D"/>
                </a:solidFill>
                <a:latin typeface="Gibson"/>
                <a:cs typeface="Arial" panose="020B0604020202020204" pitchFamily="34" charset="0"/>
              </a:rPr>
              <a:t>Leverage existing benefit tools</a:t>
            </a:r>
          </a:p>
          <a:p>
            <a:pPr marL="342900" indent="-342900">
              <a:buFont typeface="Arial" panose="020B0604020202020204" pitchFamily="34" charset="0"/>
              <a:buChar char="•"/>
            </a:pPr>
            <a:r>
              <a:rPr lang="en-US" sz="2000" dirty="0">
                <a:solidFill>
                  <a:srgbClr val="3D3D3D"/>
                </a:solidFill>
                <a:latin typeface="Gibson"/>
                <a:cs typeface="Arial" panose="020B0604020202020204" pitchFamily="34" charset="0"/>
              </a:rPr>
              <a:t>Credit/debit counseling and consolidation</a:t>
            </a:r>
          </a:p>
          <a:p>
            <a:endParaRPr lang="en-US" dirty="0"/>
          </a:p>
        </p:txBody>
      </p:sp>
      <p:pic>
        <p:nvPicPr>
          <p:cNvPr id="7" name="Picture 6" descr="Text&#10;&#10;Description automatically generated">
            <a:extLst>
              <a:ext uri="{FF2B5EF4-FFF2-40B4-BE49-F238E27FC236}">
                <a16:creationId xmlns:a16="http://schemas.microsoft.com/office/drawing/2014/main" id="{E8C463C0-74C6-EF13-2618-FCF50C580AF1}"/>
              </a:ext>
            </a:extLst>
          </p:cNvPr>
          <p:cNvPicPr>
            <a:picLocks noChangeAspect="1"/>
          </p:cNvPicPr>
          <p:nvPr/>
        </p:nvPicPr>
        <p:blipFill>
          <a:blip r:embed="rId3"/>
          <a:stretch>
            <a:fillRect/>
          </a:stretch>
        </p:blipFill>
        <p:spPr>
          <a:xfrm>
            <a:off x="6720840" y="2266414"/>
            <a:ext cx="5477271" cy="4591585"/>
          </a:xfrm>
          <a:prstGeom prst="rect">
            <a:avLst/>
          </a:prstGeom>
        </p:spPr>
      </p:pic>
    </p:spTree>
    <p:extLst>
      <p:ext uri="{BB962C8B-B14F-4D97-AF65-F5344CB8AC3E}">
        <p14:creationId xmlns:p14="http://schemas.microsoft.com/office/powerpoint/2010/main" val="744848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D85AB4-5EDF-529C-5D3A-63A56AFC0C5A}"/>
              </a:ext>
            </a:extLst>
          </p:cNvPr>
          <p:cNvSpPr>
            <a:spLocks noGrp="1"/>
          </p:cNvSpPr>
          <p:nvPr>
            <p:ph type="title"/>
          </p:nvPr>
        </p:nvSpPr>
        <p:spPr/>
        <p:txBody>
          <a:bodyPr>
            <a:noAutofit/>
          </a:bodyPr>
          <a:lstStyle/>
          <a:p>
            <a:r>
              <a:rPr lang="en-US" sz="6000" dirty="0">
                <a:solidFill>
                  <a:srgbClr val="003A69"/>
                </a:solidFill>
                <a:latin typeface="Gibson"/>
              </a:rPr>
              <a:t>Step 5 </a:t>
            </a:r>
            <a:br>
              <a:rPr lang="en-US" sz="6000" dirty="0">
                <a:solidFill>
                  <a:srgbClr val="003A69"/>
                </a:solidFill>
                <a:latin typeface="Gibson"/>
              </a:rPr>
            </a:br>
            <a:r>
              <a:rPr lang="en-US" sz="6000" dirty="0">
                <a:solidFill>
                  <a:srgbClr val="003A69"/>
                </a:solidFill>
                <a:latin typeface="Gibson"/>
              </a:rPr>
              <a:t>overcome challenges</a:t>
            </a:r>
          </a:p>
        </p:txBody>
      </p:sp>
      <p:sp>
        <p:nvSpPr>
          <p:cNvPr id="4" name="Rectangle 3">
            <a:extLst>
              <a:ext uri="{FF2B5EF4-FFF2-40B4-BE49-F238E27FC236}">
                <a16:creationId xmlns:a16="http://schemas.microsoft.com/office/drawing/2014/main" id="{0A040351-85C8-FEA2-FB5B-F1898CA1C00F}"/>
              </a:ext>
            </a:extLst>
          </p:cNvPr>
          <p:cNvSpPr/>
          <p:nvPr/>
        </p:nvSpPr>
        <p:spPr>
          <a:xfrm>
            <a:off x="380570" y="2517166"/>
            <a:ext cx="3427859" cy="3204111"/>
          </a:xfrm>
          <a:prstGeom prst="rect">
            <a:avLst/>
          </a:prstGeom>
          <a:solidFill>
            <a:srgbClr val="DA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endParaRPr lang="en-US" dirty="0"/>
          </a:p>
          <a:p>
            <a:pPr>
              <a:lnSpc>
                <a:spcPct val="150000"/>
              </a:lnSpc>
            </a:pPr>
            <a:endParaRPr lang="en-US" dirty="0"/>
          </a:p>
          <a:p>
            <a:pPr algn="ctr">
              <a:lnSpc>
                <a:spcPct val="150000"/>
              </a:lnSpc>
            </a:pPr>
            <a:r>
              <a:rPr lang="en-US" sz="2000" dirty="0">
                <a:solidFill>
                  <a:srgbClr val="3D3D3D"/>
                </a:solidFill>
                <a:latin typeface="Gibson"/>
              </a:rPr>
              <a:t>Start small </a:t>
            </a:r>
          </a:p>
          <a:p>
            <a:pPr algn="ctr">
              <a:lnSpc>
                <a:spcPct val="150000"/>
              </a:lnSpc>
            </a:pPr>
            <a:r>
              <a:rPr lang="en-US" sz="2000" dirty="0">
                <a:solidFill>
                  <a:srgbClr val="3D3D3D"/>
                </a:solidFill>
                <a:latin typeface="Gibson"/>
              </a:rPr>
              <a:t>Promote what  have </a:t>
            </a:r>
          </a:p>
          <a:p>
            <a:pPr algn="ctr">
              <a:lnSpc>
                <a:spcPct val="150000"/>
              </a:lnSpc>
            </a:pPr>
            <a:r>
              <a:rPr lang="en-US" sz="2000" dirty="0">
                <a:solidFill>
                  <a:srgbClr val="3D3D3D"/>
                </a:solidFill>
                <a:latin typeface="Gibson"/>
              </a:rPr>
              <a:t>Leverage vendors</a:t>
            </a:r>
          </a:p>
          <a:p>
            <a:pPr algn="ctr">
              <a:lnSpc>
                <a:spcPct val="150000"/>
              </a:lnSpc>
            </a:pPr>
            <a:r>
              <a:rPr lang="en-US" sz="2000" dirty="0">
                <a:solidFill>
                  <a:srgbClr val="3D3D3D"/>
                </a:solidFill>
                <a:latin typeface="Gibson"/>
              </a:rPr>
              <a:t>Utilize HR program for </a:t>
            </a:r>
          </a:p>
          <a:p>
            <a:pPr algn="ctr">
              <a:lnSpc>
                <a:spcPct val="150000"/>
              </a:lnSpc>
            </a:pPr>
            <a:r>
              <a:rPr lang="en-US" sz="2000" dirty="0">
                <a:solidFill>
                  <a:srgbClr val="3D3D3D"/>
                </a:solidFill>
                <a:latin typeface="Gibson"/>
              </a:rPr>
              <a:t>delivery to employees</a:t>
            </a:r>
          </a:p>
        </p:txBody>
      </p:sp>
      <p:sp>
        <p:nvSpPr>
          <p:cNvPr id="5" name="Rectangle 4">
            <a:extLst>
              <a:ext uri="{FF2B5EF4-FFF2-40B4-BE49-F238E27FC236}">
                <a16:creationId xmlns:a16="http://schemas.microsoft.com/office/drawing/2014/main" id="{F258C41D-D322-B7CF-EAAB-218F4D1AE925}"/>
              </a:ext>
            </a:extLst>
          </p:cNvPr>
          <p:cNvSpPr/>
          <p:nvPr/>
        </p:nvSpPr>
        <p:spPr>
          <a:xfrm>
            <a:off x="382835" y="2517166"/>
            <a:ext cx="3425594" cy="911834"/>
          </a:xfrm>
          <a:prstGeom prst="rect">
            <a:avLst/>
          </a:prstGeom>
          <a:solidFill>
            <a:srgbClr val="003A69"/>
          </a:solidFill>
          <a:ln>
            <a:solidFill>
              <a:srgbClr val="37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cap="all" dirty="0">
                <a:solidFill>
                  <a:schemeClr val="bg1"/>
                </a:solidFill>
                <a:latin typeface="Gibson"/>
              </a:rPr>
              <a:t>How to work with limited Resources</a:t>
            </a:r>
          </a:p>
        </p:txBody>
      </p:sp>
      <p:sp>
        <p:nvSpPr>
          <p:cNvPr id="6" name="Rectangle 5">
            <a:extLst>
              <a:ext uri="{FF2B5EF4-FFF2-40B4-BE49-F238E27FC236}">
                <a16:creationId xmlns:a16="http://schemas.microsoft.com/office/drawing/2014/main" id="{2D445893-4850-3027-F587-CAED906863C5}"/>
              </a:ext>
            </a:extLst>
          </p:cNvPr>
          <p:cNvSpPr/>
          <p:nvPr/>
        </p:nvSpPr>
        <p:spPr>
          <a:xfrm>
            <a:off x="4442574" y="2517166"/>
            <a:ext cx="3303803" cy="3204111"/>
          </a:xfrm>
          <a:prstGeom prst="rect">
            <a:avLst/>
          </a:prstGeom>
          <a:solidFill>
            <a:srgbClr val="DA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3D3D3D"/>
                </a:solidFill>
                <a:latin typeface="Gibson"/>
              </a:rPr>
              <a:t>Build awareness</a:t>
            </a:r>
          </a:p>
          <a:p>
            <a:pPr algn="ctr">
              <a:lnSpc>
                <a:spcPct val="150000"/>
              </a:lnSpc>
            </a:pPr>
            <a:r>
              <a:rPr lang="en-US" sz="2000" dirty="0">
                <a:solidFill>
                  <a:srgbClr val="3D3D3D"/>
                </a:solidFill>
                <a:latin typeface="Gibson"/>
              </a:rPr>
              <a:t>Vendor summits</a:t>
            </a:r>
          </a:p>
          <a:p>
            <a:pPr algn="ctr">
              <a:lnSpc>
                <a:spcPct val="150000"/>
              </a:lnSpc>
            </a:pPr>
            <a:r>
              <a:rPr lang="en-US" sz="2000" dirty="0">
                <a:solidFill>
                  <a:srgbClr val="3D3D3D"/>
                </a:solidFill>
                <a:latin typeface="Gibson"/>
              </a:rPr>
              <a:t>One website</a:t>
            </a:r>
          </a:p>
        </p:txBody>
      </p:sp>
      <p:sp>
        <p:nvSpPr>
          <p:cNvPr id="7" name="Rectangle 6">
            <a:extLst>
              <a:ext uri="{FF2B5EF4-FFF2-40B4-BE49-F238E27FC236}">
                <a16:creationId xmlns:a16="http://schemas.microsoft.com/office/drawing/2014/main" id="{32A2D603-0AD6-37A5-060D-53BEF870CDC5}"/>
              </a:ext>
            </a:extLst>
          </p:cNvPr>
          <p:cNvSpPr/>
          <p:nvPr/>
        </p:nvSpPr>
        <p:spPr>
          <a:xfrm>
            <a:off x="4442573" y="2517166"/>
            <a:ext cx="3301538" cy="911834"/>
          </a:xfrm>
          <a:prstGeom prst="rect">
            <a:avLst/>
          </a:prstGeom>
          <a:solidFill>
            <a:srgbClr val="003A69"/>
          </a:solidFill>
          <a:ln>
            <a:solidFill>
              <a:srgbClr val="37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cap="all" dirty="0">
                <a:latin typeface="Gibson"/>
              </a:rPr>
              <a:t>How NAVIGATE COMPLEX PROGRAMS</a:t>
            </a:r>
          </a:p>
        </p:txBody>
      </p:sp>
      <p:sp>
        <p:nvSpPr>
          <p:cNvPr id="8" name="Rectangle 7">
            <a:extLst>
              <a:ext uri="{FF2B5EF4-FFF2-40B4-BE49-F238E27FC236}">
                <a16:creationId xmlns:a16="http://schemas.microsoft.com/office/drawing/2014/main" id="{0F0BBA75-14DC-0C95-851F-04A198AF2EAE}"/>
              </a:ext>
            </a:extLst>
          </p:cNvPr>
          <p:cNvSpPr/>
          <p:nvPr/>
        </p:nvSpPr>
        <p:spPr>
          <a:xfrm>
            <a:off x="8347727" y="2479435"/>
            <a:ext cx="3303803" cy="3204111"/>
          </a:xfrm>
          <a:prstGeom prst="rect">
            <a:avLst/>
          </a:prstGeom>
          <a:solidFill>
            <a:srgbClr val="DA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endParaRPr lang="en-US" dirty="0"/>
          </a:p>
          <a:p>
            <a:pPr algn="ctr">
              <a:lnSpc>
                <a:spcPct val="150000"/>
              </a:lnSpc>
            </a:pPr>
            <a:endParaRPr lang="en-US" sz="2000" dirty="0">
              <a:solidFill>
                <a:srgbClr val="3D3D3D"/>
              </a:solidFill>
              <a:latin typeface="Gibson"/>
            </a:endParaRPr>
          </a:p>
          <a:p>
            <a:pPr algn="ctr">
              <a:lnSpc>
                <a:spcPct val="150000"/>
              </a:lnSpc>
            </a:pPr>
            <a:r>
              <a:rPr lang="en-US" sz="2000" dirty="0">
                <a:solidFill>
                  <a:srgbClr val="3D3D3D"/>
                </a:solidFill>
                <a:latin typeface="Gibson"/>
              </a:rPr>
              <a:t>Mandatory training</a:t>
            </a:r>
          </a:p>
          <a:p>
            <a:pPr algn="ctr">
              <a:lnSpc>
                <a:spcPct val="150000"/>
              </a:lnSpc>
            </a:pPr>
            <a:r>
              <a:rPr lang="en-US" sz="2000" dirty="0">
                <a:solidFill>
                  <a:srgbClr val="3D3D3D"/>
                </a:solidFill>
                <a:latin typeface="Gibson"/>
              </a:rPr>
              <a:t>Year-round communications</a:t>
            </a:r>
          </a:p>
          <a:p>
            <a:pPr algn="ctr">
              <a:lnSpc>
                <a:spcPct val="150000"/>
              </a:lnSpc>
            </a:pPr>
            <a:r>
              <a:rPr lang="en-US" sz="2000" dirty="0">
                <a:solidFill>
                  <a:srgbClr val="3D3D3D"/>
                </a:solidFill>
                <a:latin typeface="Gibson"/>
              </a:rPr>
              <a:t>Do something  different</a:t>
            </a:r>
          </a:p>
          <a:p>
            <a:pPr algn="ctr">
              <a:lnSpc>
                <a:spcPct val="150000"/>
              </a:lnSpc>
            </a:pPr>
            <a:r>
              <a:rPr lang="en-US" sz="2000" dirty="0">
                <a:solidFill>
                  <a:srgbClr val="3D3D3D"/>
                </a:solidFill>
                <a:latin typeface="Gibson"/>
              </a:rPr>
              <a:t>Tie into annual enrollment</a:t>
            </a:r>
          </a:p>
        </p:txBody>
      </p:sp>
      <p:sp>
        <p:nvSpPr>
          <p:cNvPr id="9" name="Rectangle 8">
            <a:extLst>
              <a:ext uri="{FF2B5EF4-FFF2-40B4-BE49-F238E27FC236}">
                <a16:creationId xmlns:a16="http://schemas.microsoft.com/office/drawing/2014/main" id="{72B78284-3B8C-6A8B-B9EA-2C03A98077AD}"/>
              </a:ext>
            </a:extLst>
          </p:cNvPr>
          <p:cNvSpPr/>
          <p:nvPr/>
        </p:nvSpPr>
        <p:spPr>
          <a:xfrm>
            <a:off x="8345461" y="2479435"/>
            <a:ext cx="3302671" cy="949565"/>
          </a:xfrm>
          <a:prstGeom prst="rect">
            <a:avLst/>
          </a:prstGeom>
          <a:solidFill>
            <a:srgbClr val="003A69"/>
          </a:solidFill>
          <a:ln>
            <a:solidFill>
              <a:srgbClr val="37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cap="all" dirty="0">
                <a:latin typeface="Gibson"/>
              </a:rPr>
              <a:t>Employees don’t pay attention to communications</a:t>
            </a:r>
          </a:p>
        </p:txBody>
      </p:sp>
    </p:spTree>
    <p:extLst>
      <p:ext uri="{BB962C8B-B14F-4D97-AF65-F5344CB8AC3E}">
        <p14:creationId xmlns:p14="http://schemas.microsoft.com/office/powerpoint/2010/main" val="2159198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E2BB6D3E-9FF2-2197-B992-544050814456}"/>
              </a:ext>
            </a:extLst>
          </p:cNvPr>
          <p:cNvSpPr/>
          <p:nvPr/>
        </p:nvSpPr>
        <p:spPr>
          <a:xfrm>
            <a:off x="4770120" y="4119839"/>
            <a:ext cx="7268497" cy="2420347"/>
          </a:xfrm>
          <a:prstGeom prst="roundRect">
            <a:avLst/>
          </a:prstGeom>
          <a:solidFill>
            <a:srgbClr val="003A69"/>
          </a:solidFill>
          <a:ln>
            <a:solidFill>
              <a:srgbClr val="003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A161D55-0180-4CC2-9551-65C3C071E060}"/>
              </a:ext>
            </a:extLst>
          </p:cNvPr>
          <p:cNvSpPr>
            <a:spLocks noGrp="1"/>
          </p:cNvSpPr>
          <p:nvPr>
            <p:ph type="title"/>
          </p:nvPr>
        </p:nvSpPr>
        <p:spPr/>
        <p:txBody>
          <a:bodyPr>
            <a:noAutofit/>
          </a:bodyPr>
          <a:lstStyle/>
          <a:p>
            <a:r>
              <a:rPr lang="en-US" sz="6000" dirty="0">
                <a:solidFill>
                  <a:srgbClr val="003A69"/>
                </a:solidFill>
                <a:latin typeface="Gibson"/>
              </a:rPr>
              <a:t>Step 6</a:t>
            </a:r>
            <a:br>
              <a:rPr lang="en-US" sz="6000" dirty="0">
                <a:solidFill>
                  <a:srgbClr val="003A69"/>
                </a:solidFill>
                <a:latin typeface="Gibson"/>
              </a:rPr>
            </a:br>
            <a:r>
              <a:rPr lang="en-US" sz="6000" dirty="0">
                <a:solidFill>
                  <a:srgbClr val="003A69"/>
                </a:solidFill>
                <a:latin typeface="Gibson"/>
              </a:rPr>
              <a:t>build a Business case</a:t>
            </a:r>
          </a:p>
        </p:txBody>
      </p:sp>
      <p:sp>
        <p:nvSpPr>
          <p:cNvPr id="5" name="TextBox 4">
            <a:extLst>
              <a:ext uri="{FF2B5EF4-FFF2-40B4-BE49-F238E27FC236}">
                <a16:creationId xmlns:a16="http://schemas.microsoft.com/office/drawing/2014/main" id="{7032BBBB-0CAC-9648-3737-75F5B5448498}"/>
              </a:ext>
            </a:extLst>
          </p:cNvPr>
          <p:cNvSpPr txBox="1"/>
          <p:nvPr/>
        </p:nvSpPr>
        <p:spPr>
          <a:xfrm>
            <a:off x="365361" y="4401064"/>
            <a:ext cx="4077417" cy="1600438"/>
          </a:xfrm>
          <a:prstGeom prst="rect">
            <a:avLst/>
          </a:prstGeom>
          <a:noFill/>
        </p:spPr>
        <p:txBody>
          <a:bodyPr wrap="square" rtlCol="0">
            <a:spAutoFit/>
          </a:bodyPr>
          <a:lstStyle/>
          <a:p>
            <a:r>
              <a:rPr lang="en-US" sz="2000" dirty="0">
                <a:solidFill>
                  <a:srgbClr val="3D3D3D"/>
                </a:solidFill>
                <a:latin typeface="Gibson"/>
                <a:cs typeface="Arial" panose="020B0604020202020204" pitchFamily="34" charset="0"/>
              </a:rPr>
              <a:t>In 2012, the International Foundation of Employee Benefits reported, the health and wellness programs have saved $1 for every $3 dollars spent. </a:t>
            </a:r>
          </a:p>
          <a:p>
            <a:endParaRPr lang="en-US" dirty="0"/>
          </a:p>
        </p:txBody>
      </p:sp>
      <p:sp>
        <p:nvSpPr>
          <p:cNvPr id="14" name="Rectangle: Rounded Corners 13">
            <a:extLst>
              <a:ext uri="{FF2B5EF4-FFF2-40B4-BE49-F238E27FC236}">
                <a16:creationId xmlns:a16="http://schemas.microsoft.com/office/drawing/2014/main" id="{3DD560EB-5614-C4CE-4433-F01C5834331F}"/>
              </a:ext>
            </a:extLst>
          </p:cNvPr>
          <p:cNvSpPr/>
          <p:nvPr/>
        </p:nvSpPr>
        <p:spPr>
          <a:xfrm>
            <a:off x="4770120" y="2464341"/>
            <a:ext cx="6162252" cy="1420603"/>
          </a:xfrm>
          <a:prstGeom prst="roundRect">
            <a:avLst/>
          </a:prstGeom>
          <a:solidFill>
            <a:srgbClr val="003A69"/>
          </a:solidFill>
          <a:ln>
            <a:solidFill>
              <a:srgbClr val="003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A69"/>
              </a:solidFill>
            </a:endParaRPr>
          </a:p>
        </p:txBody>
      </p:sp>
      <p:sp>
        <p:nvSpPr>
          <p:cNvPr id="6" name="TextBox 5">
            <a:extLst>
              <a:ext uri="{FF2B5EF4-FFF2-40B4-BE49-F238E27FC236}">
                <a16:creationId xmlns:a16="http://schemas.microsoft.com/office/drawing/2014/main" id="{84134F37-C38F-C356-C586-6C8C23E80268}"/>
              </a:ext>
            </a:extLst>
          </p:cNvPr>
          <p:cNvSpPr txBox="1"/>
          <p:nvPr/>
        </p:nvSpPr>
        <p:spPr>
          <a:xfrm>
            <a:off x="5021701" y="4079158"/>
            <a:ext cx="7377684" cy="2985433"/>
          </a:xfrm>
          <a:prstGeom prst="rect">
            <a:avLst/>
          </a:prstGeom>
          <a:noFill/>
        </p:spPr>
        <p:txBody>
          <a:bodyPr wrap="square" rtlCol="0">
            <a:spAutoFit/>
          </a:bodyPr>
          <a:lstStyle/>
          <a:p>
            <a:pPr>
              <a:lnSpc>
                <a:spcPct val="150000"/>
              </a:lnSpc>
            </a:pPr>
            <a:r>
              <a:rPr lang="en-US" sz="2000" dirty="0">
                <a:solidFill>
                  <a:schemeClr val="bg1"/>
                </a:solidFill>
                <a:latin typeface="Gibson"/>
                <a:cs typeface="Arial" panose="020B0604020202020204" pitchFamily="34" charset="0"/>
              </a:rPr>
              <a:t>WHAT TO MEASURE TO TACK AND BUILD YOUR CASE: </a:t>
            </a:r>
          </a:p>
          <a:p>
            <a:r>
              <a:rPr lang="en-US" sz="2000" dirty="0">
                <a:solidFill>
                  <a:schemeClr val="bg1"/>
                </a:solidFill>
                <a:latin typeface="Gibson"/>
                <a:cs typeface="Arial" panose="020B0604020202020204" pitchFamily="34" charset="0"/>
              </a:rPr>
              <a:t>Presenteeism </a:t>
            </a:r>
          </a:p>
          <a:p>
            <a:r>
              <a:rPr lang="en-US" sz="2000" dirty="0">
                <a:solidFill>
                  <a:schemeClr val="bg1"/>
                </a:solidFill>
                <a:latin typeface="Gibson"/>
                <a:cs typeface="Arial" panose="020B0604020202020204" pitchFamily="34" charset="0"/>
              </a:rPr>
              <a:t>Absenteeism</a:t>
            </a:r>
          </a:p>
          <a:p>
            <a:r>
              <a:rPr lang="en-US" sz="2000" dirty="0">
                <a:solidFill>
                  <a:schemeClr val="bg1"/>
                </a:solidFill>
                <a:latin typeface="Gibson"/>
                <a:cs typeface="Arial" panose="020B0604020202020204" pitchFamily="34" charset="0"/>
              </a:rPr>
              <a:t>Turnover</a:t>
            </a:r>
          </a:p>
          <a:p>
            <a:r>
              <a:rPr lang="en-US" sz="2000" dirty="0">
                <a:solidFill>
                  <a:schemeClr val="bg1"/>
                </a:solidFill>
                <a:latin typeface="Gibson"/>
                <a:cs typeface="Arial" panose="020B0604020202020204" pitchFamily="34" charset="0"/>
              </a:rPr>
              <a:t>Job performance</a:t>
            </a:r>
          </a:p>
          <a:p>
            <a:r>
              <a:rPr lang="en-US" sz="2000" dirty="0">
                <a:solidFill>
                  <a:schemeClr val="bg1"/>
                </a:solidFill>
                <a:latin typeface="Gibson"/>
                <a:cs typeface="Arial" panose="020B0604020202020204" pitchFamily="34" charset="0"/>
              </a:rPr>
              <a:t>Medical claims</a:t>
            </a:r>
          </a:p>
          <a:p>
            <a:r>
              <a:rPr lang="en-US" sz="2000" dirty="0">
                <a:solidFill>
                  <a:schemeClr val="bg1"/>
                </a:solidFill>
                <a:latin typeface="Gibson"/>
                <a:cs typeface="Arial" panose="020B0604020202020204" pitchFamily="34" charset="0"/>
              </a:rPr>
              <a:t>Employee satisfaction with their work and personal environments </a:t>
            </a:r>
          </a:p>
          <a:p>
            <a:endParaRPr lang="en-US" sz="2000" dirty="0">
              <a:solidFill>
                <a:srgbClr val="003A69"/>
              </a:solidFill>
              <a:latin typeface="Gibson"/>
              <a:cs typeface="Arial" panose="020B0604020202020204" pitchFamily="34" charset="0"/>
            </a:endParaRPr>
          </a:p>
          <a:p>
            <a:endParaRPr lang="en-US" dirty="0"/>
          </a:p>
        </p:txBody>
      </p:sp>
      <p:sp>
        <p:nvSpPr>
          <p:cNvPr id="7" name="TextBox 6">
            <a:extLst>
              <a:ext uri="{FF2B5EF4-FFF2-40B4-BE49-F238E27FC236}">
                <a16:creationId xmlns:a16="http://schemas.microsoft.com/office/drawing/2014/main" id="{9C5366AD-C38B-11A9-D60C-9C265F3BF817}"/>
              </a:ext>
            </a:extLst>
          </p:cNvPr>
          <p:cNvSpPr txBox="1"/>
          <p:nvPr/>
        </p:nvSpPr>
        <p:spPr>
          <a:xfrm>
            <a:off x="5021701" y="2398002"/>
            <a:ext cx="4973524" cy="2215991"/>
          </a:xfrm>
          <a:prstGeom prst="rect">
            <a:avLst/>
          </a:prstGeom>
          <a:noFill/>
        </p:spPr>
        <p:txBody>
          <a:bodyPr wrap="square" rtlCol="0">
            <a:spAutoFit/>
          </a:bodyPr>
          <a:lstStyle/>
          <a:p>
            <a:pPr>
              <a:lnSpc>
                <a:spcPct val="150000"/>
              </a:lnSpc>
            </a:pPr>
            <a:r>
              <a:rPr lang="en-US" sz="2000" dirty="0">
                <a:solidFill>
                  <a:schemeClr val="bg1"/>
                </a:solidFill>
                <a:latin typeface="Gibson"/>
                <a:cs typeface="Arial" panose="020B0604020202020204" pitchFamily="34" charset="0"/>
              </a:rPr>
              <a:t>RESULTS: </a:t>
            </a:r>
          </a:p>
          <a:p>
            <a:r>
              <a:rPr lang="en-US" sz="2000" dirty="0">
                <a:solidFill>
                  <a:schemeClr val="bg1"/>
                </a:solidFill>
                <a:latin typeface="Gibson"/>
                <a:cs typeface="Arial" panose="020B0604020202020204" pitchFamily="34" charset="0"/>
              </a:rPr>
              <a:t>Decreased absenteeism</a:t>
            </a:r>
          </a:p>
          <a:p>
            <a:r>
              <a:rPr lang="en-US" sz="2000" dirty="0">
                <a:solidFill>
                  <a:schemeClr val="bg1"/>
                </a:solidFill>
                <a:latin typeface="Gibson"/>
                <a:cs typeface="Arial" panose="020B0604020202020204" pitchFamily="34" charset="0"/>
              </a:rPr>
              <a:t>Increased productivity</a:t>
            </a:r>
          </a:p>
          <a:p>
            <a:r>
              <a:rPr lang="en-US" sz="2000" dirty="0">
                <a:solidFill>
                  <a:schemeClr val="bg1"/>
                </a:solidFill>
                <a:latin typeface="Gibson"/>
                <a:cs typeface="Arial" panose="020B0604020202020204" pitchFamily="34" charset="0"/>
              </a:rPr>
              <a:t>Increased usage of the retirement program</a:t>
            </a:r>
          </a:p>
          <a:p>
            <a:pPr marL="457200" indent="-457200">
              <a:lnSpc>
                <a:spcPct val="150000"/>
              </a:lnSpc>
              <a:buFont typeface="Arial" panose="020B0604020202020204" pitchFamily="34" charset="0"/>
              <a:buChar char="•"/>
            </a:pPr>
            <a:endParaRPr lang="en-US" sz="2000" dirty="0">
              <a:solidFill>
                <a:srgbClr val="003A69"/>
              </a:solidFill>
              <a:latin typeface="Gibson"/>
              <a:cs typeface="Arial" panose="020B0604020202020204" pitchFamily="34" charset="0"/>
            </a:endParaRPr>
          </a:p>
          <a:p>
            <a:endParaRPr lang="en-US" dirty="0"/>
          </a:p>
        </p:txBody>
      </p:sp>
      <p:sp>
        <p:nvSpPr>
          <p:cNvPr id="9" name="Rectangle 8">
            <a:extLst>
              <a:ext uri="{FF2B5EF4-FFF2-40B4-BE49-F238E27FC236}">
                <a16:creationId xmlns:a16="http://schemas.microsoft.com/office/drawing/2014/main" id="{B94266AF-A39C-1814-BC16-682FD7E2740A}"/>
              </a:ext>
            </a:extLst>
          </p:cNvPr>
          <p:cNvSpPr/>
          <p:nvPr/>
        </p:nvSpPr>
        <p:spPr>
          <a:xfrm>
            <a:off x="-66649" y="2459504"/>
            <a:ext cx="4941439" cy="1938992"/>
          </a:xfrm>
          <a:prstGeom prst="rect">
            <a:avLst/>
          </a:prstGeom>
          <a:noFill/>
        </p:spPr>
        <p:txBody>
          <a:bodyPr wrap="squar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To get Leadership </a:t>
            </a:r>
          </a:p>
          <a:p>
            <a:pPr algn="ctr"/>
            <a:r>
              <a:rPr lang="en-US" sz="4000" b="0" cap="none" spc="0" dirty="0">
                <a:ln w="0"/>
                <a:solidFill>
                  <a:schemeClr val="tx1"/>
                </a:solidFill>
                <a:effectLst>
                  <a:outerShdw blurRad="38100" dist="19050" dir="2700000" algn="tl" rotWithShape="0">
                    <a:schemeClr val="dk1">
                      <a:alpha val="40000"/>
                    </a:schemeClr>
                  </a:outerShdw>
                </a:effectLst>
              </a:rPr>
              <a:t>to buy into a </a:t>
            </a:r>
          </a:p>
          <a:p>
            <a:pPr algn="ctr"/>
            <a:r>
              <a:rPr lang="en-US" sz="4000" b="0" cap="none" spc="0" dirty="0">
                <a:ln w="0"/>
                <a:solidFill>
                  <a:schemeClr val="tx1"/>
                </a:solidFill>
                <a:effectLst>
                  <a:outerShdw blurRad="38100" dist="19050" dir="2700000" algn="tl" rotWithShape="0">
                    <a:schemeClr val="dk1">
                      <a:alpha val="40000"/>
                    </a:schemeClr>
                  </a:outerShdw>
                </a:effectLst>
              </a:rPr>
              <a:t>Wellness Program</a:t>
            </a:r>
          </a:p>
        </p:txBody>
      </p:sp>
    </p:spTree>
    <p:extLst>
      <p:ext uri="{BB962C8B-B14F-4D97-AF65-F5344CB8AC3E}">
        <p14:creationId xmlns:p14="http://schemas.microsoft.com/office/powerpoint/2010/main" val="3012712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CC9286-F776-D0A2-840A-4CD2F7B9628F}"/>
              </a:ext>
            </a:extLst>
          </p:cNvPr>
          <p:cNvSpPr>
            <a:spLocks noGrp="1"/>
          </p:cNvSpPr>
          <p:nvPr>
            <p:ph idx="1"/>
          </p:nvPr>
        </p:nvSpPr>
        <p:spPr>
          <a:xfrm>
            <a:off x="960121" y="2587752"/>
            <a:ext cx="5135880" cy="3593592"/>
          </a:xfrm>
        </p:spPr>
        <p:txBody>
          <a:bodyPr>
            <a:noAutofit/>
          </a:bodyPr>
          <a:lstStyle/>
          <a:p>
            <a:pPr marL="342900" indent="-342900">
              <a:lnSpc>
                <a:spcPct val="110000"/>
              </a:lnSpc>
              <a:buFont typeface="Arial" panose="020B0604020202020204" pitchFamily="34" charset="0"/>
              <a:buChar char="•"/>
            </a:pPr>
            <a:r>
              <a:rPr lang="en-US" sz="2000" dirty="0">
                <a:solidFill>
                  <a:srgbClr val="3D3D3D"/>
                </a:solidFill>
                <a:latin typeface="Gibson"/>
              </a:rPr>
              <a:t>What is your organization’s vision for financial wellness/coaching?</a:t>
            </a:r>
          </a:p>
          <a:p>
            <a:pPr marL="342900" indent="-342900">
              <a:lnSpc>
                <a:spcPct val="110000"/>
              </a:lnSpc>
              <a:buFont typeface="Arial" panose="020B0604020202020204" pitchFamily="34" charset="0"/>
              <a:buChar char="•"/>
            </a:pPr>
            <a:r>
              <a:rPr lang="en-US" sz="2000" dirty="0">
                <a:solidFill>
                  <a:srgbClr val="3D3D3D"/>
                </a:solidFill>
                <a:latin typeface="Gibson"/>
              </a:rPr>
              <a:t>What are the objectives?</a:t>
            </a:r>
          </a:p>
          <a:p>
            <a:pPr marL="342900" indent="-342900">
              <a:lnSpc>
                <a:spcPct val="110000"/>
              </a:lnSpc>
              <a:buFont typeface="Arial" panose="020B0604020202020204" pitchFamily="34" charset="0"/>
              <a:buChar char="•"/>
            </a:pPr>
            <a:r>
              <a:rPr lang="en-US" sz="2000" dirty="0">
                <a:solidFill>
                  <a:srgbClr val="3D3D3D"/>
                </a:solidFill>
                <a:latin typeface="Gibson"/>
              </a:rPr>
              <a:t>How will we measure success?</a:t>
            </a:r>
          </a:p>
          <a:p>
            <a:pPr marL="342900" indent="-342900">
              <a:lnSpc>
                <a:spcPct val="110000"/>
              </a:lnSpc>
              <a:buFont typeface="Arial" panose="020B0604020202020204" pitchFamily="34" charset="0"/>
              <a:buChar char="•"/>
            </a:pPr>
            <a:r>
              <a:rPr lang="en-US" sz="2000" dirty="0">
                <a:solidFill>
                  <a:srgbClr val="3D3D3D"/>
                </a:solidFill>
                <a:latin typeface="Gibson"/>
              </a:rPr>
              <a:t>How will we tie those measurements to business goals and results?</a:t>
            </a:r>
          </a:p>
          <a:p>
            <a:pPr marL="342900" indent="-342900">
              <a:lnSpc>
                <a:spcPct val="110000"/>
              </a:lnSpc>
              <a:buFont typeface="Arial" panose="020B0604020202020204" pitchFamily="34" charset="0"/>
              <a:buChar char="•"/>
            </a:pPr>
            <a:r>
              <a:rPr lang="en-US" sz="2000" dirty="0">
                <a:solidFill>
                  <a:srgbClr val="3D3D3D"/>
                </a:solidFill>
                <a:latin typeface="Gibson"/>
              </a:rPr>
              <a:t>What resources are needed to create the program, manage it overtime and communicate it frequently? </a:t>
            </a:r>
          </a:p>
        </p:txBody>
      </p:sp>
      <p:sp>
        <p:nvSpPr>
          <p:cNvPr id="3" name="Title 2">
            <a:extLst>
              <a:ext uri="{FF2B5EF4-FFF2-40B4-BE49-F238E27FC236}">
                <a16:creationId xmlns:a16="http://schemas.microsoft.com/office/drawing/2014/main" id="{499CAA6A-D6C4-323F-7D5E-4377400F603D}"/>
              </a:ext>
            </a:extLst>
          </p:cNvPr>
          <p:cNvSpPr>
            <a:spLocks noGrp="1"/>
          </p:cNvSpPr>
          <p:nvPr>
            <p:ph type="title"/>
          </p:nvPr>
        </p:nvSpPr>
        <p:spPr/>
        <p:txBody>
          <a:bodyPr>
            <a:normAutofit/>
          </a:bodyPr>
          <a:lstStyle/>
          <a:p>
            <a:r>
              <a:rPr lang="en-US" sz="6000" dirty="0">
                <a:solidFill>
                  <a:srgbClr val="003A69"/>
                </a:solidFill>
                <a:latin typeface="Gibson"/>
              </a:rPr>
              <a:t>Bringing it all together</a:t>
            </a:r>
          </a:p>
        </p:txBody>
      </p:sp>
      <p:pic>
        <p:nvPicPr>
          <p:cNvPr id="5" name="Picture 4">
            <a:extLst>
              <a:ext uri="{FF2B5EF4-FFF2-40B4-BE49-F238E27FC236}">
                <a16:creationId xmlns:a16="http://schemas.microsoft.com/office/drawing/2014/main" id="{8772A7B4-90F1-AE45-5C8B-E03FC96049A3}"/>
              </a:ext>
            </a:extLst>
          </p:cNvPr>
          <p:cNvPicPr>
            <a:picLocks noChangeAspect="1"/>
          </p:cNvPicPr>
          <p:nvPr/>
        </p:nvPicPr>
        <p:blipFill>
          <a:blip r:embed="rId3"/>
          <a:srcRect/>
          <a:stretch/>
        </p:blipFill>
        <p:spPr>
          <a:xfrm>
            <a:off x="6701051" y="2275077"/>
            <a:ext cx="5490949" cy="4603050"/>
          </a:xfrm>
          <a:prstGeom prst="rect">
            <a:avLst/>
          </a:prstGeom>
        </p:spPr>
      </p:pic>
    </p:spTree>
    <p:extLst>
      <p:ext uri="{BB962C8B-B14F-4D97-AF65-F5344CB8AC3E}">
        <p14:creationId xmlns:p14="http://schemas.microsoft.com/office/powerpoint/2010/main" val="3574593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A84D8-73C1-BCA3-A7A5-B3C1E2603FC0}"/>
              </a:ext>
            </a:extLst>
          </p:cNvPr>
          <p:cNvSpPr>
            <a:spLocks noGrp="1"/>
          </p:cNvSpPr>
          <p:nvPr>
            <p:ph type="title"/>
          </p:nvPr>
        </p:nvSpPr>
        <p:spPr>
          <a:xfrm>
            <a:off x="5704840" y="817379"/>
            <a:ext cx="6134100" cy="3226308"/>
          </a:xfrm>
        </p:spPr>
        <p:txBody>
          <a:bodyPr>
            <a:noAutofit/>
          </a:bodyPr>
          <a:lstStyle/>
          <a:p>
            <a:pPr algn="ctr">
              <a:lnSpc>
                <a:spcPct val="150000"/>
              </a:lnSpc>
            </a:pPr>
            <a:r>
              <a:rPr lang="en-US" sz="3500" dirty="0">
                <a:solidFill>
                  <a:srgbClr val="003A69"/>
                </a:solidFill>
                <a:latin typeface="Gibson"/>
                <a:cs typeface="Arial" panose="020B0604020202020204" pitchFamily="34" charset="0"/>
              </a:rPr>
              <a:t>Work with your Vendors to develop </a:t>
            </a:r>
            <a:br>
              <a:rPr lang="en-US" sz="3500" dirty="0">
                <a:solidFill>
                  <a:srgbClr val="003A69"/>
                </a:solidFill>
                <a:latin typeface="Gibson"/>
                <a:cs typeface="Arial" panose="020B0604020202020204" pitchFamily="34" charset="0"/>
              </a:rPr>
            </a:br>
            <a:r>
              <a:rPr lang="en-US" sz="3500" dirty="0">
                <a:solidFill>
                  <a:srgbClr val="003A69"/>
                </a:solidFill>
                <a:latin typeface="Gibson"/>
                <a:cs typeface="Arial" panose="020B0604020202020204" pitchFamily="34" charset="0"/>
              </a:rPr>
              <a:t>what you need, </a:t>
            </a:r>
            <a:br>
              <a:rPr lang="en-US" sz="3500" dirty="0">
                <a:solidFill>
                  <a:srgbClr val="003A69"/>
                </a:solidFill>
                <a:latin typeface="Gibson"/>
                <a:cs typeface="Arial" panose="020B0604020202020204" pitchFamily="34" charset="0"/>
              </a:rPr>
            </a:br>
            <a:r>
              <a:rPr lang="en-US" sz="3500" dirty="0">
                <a:solidFill>
                  <a:srgbClr val="003A69"/>
                </a:solidFill>
                <a:latin typeface="Gibson"/>
                <a:cs typeface="Arial" panose="020B0604020202020204" pitchFamily="34" charset="0"/>
              </a:rPr>
              <a:t>when you need it</a:t>
            </a:r>
            <a:br>
              <a:rPr lang="en-US" sz="3500" dirty="0">
                <a:solidFill>
                  <a:srgbClr val="003A69"/>
                </a:solidFill>
                <a:latin typeface="Gibson"/>
                <a:cs typeface="Arial" panose="020B0604020202020204" pitchFamily="34" charset="0"/>
              </a:rPr>
            </a:br>
            <a:r>
              <a:rPr lang="en-US" sz="3500" dirty="0">
                <a:solidFill>
                  <a:srgbClr val="003A69"/>
                </a:solidFill>
                <a:latin typeface="Gibson"/>
                <a:cs typeface="Arial" panose="020B0604020202020204" pitchFamily="34" charset="0"/>
              </a:rPr>
              <a:t>now and in the Future</a:t>
            </a:r>
            <a:endParaRPr lang="en-US" sz="3500" b="1" dirty="0">
              <a:solidFill>
                <a:srgbClr val="003A69"/>
              </a:solidFill>
              <a:latin typeface="Gibson"/>
            </a:endParaRPr>
          </a:p>
        </p:txBody>
      </p:sp>
      <p:sp>
        <p:nvSpPr>
          <p:cNvPr id="3" name="Text Placeholder 2">
            <a:extLst>
              <a:ext uri="{FF2B5EF4-FFF2-40B4-BE49-F238E27FC236}">
                <a16:creationId xmlns:a16="http://schemas.microsoft.com/office/drawing/2014/main" id="{717150D5-2A21-F9AC-5672-11A5404DD7FD}"/>
              </a:ext>
            </a:extLst>
          </p:cNvPr>
          <p:cNvSpPr>
            <a:spLocks noGrp="1"/>
          </p:cNvSpPr>
          <p:nvPr>
            <p:ph type="body" idx="1"/>
          </p:nvPr>
        </p:nvSpPr>
        <p:spPr>
          <a:xfrm>
            <a:off x="1109980" y="4427467"/>
            <a:ext cx="9972040" cy="1919733"/>
          </a:xfrm>
        </p:spPr>
        <p:txBody>
          <a:bodyPr>
            <a:noAutofit/>
          </a:bodyPr>
          <a:lstStyle/>
          <a:p>
            <a:pPr marL="457200" indent="-457200">
              <a:buFont typeface="Arial" panose="020B0604020202020204" pitchFamily="34" charset="0"/>
              <a:buChar char="•"/>
            </a:pPr>
            <a:r>
              <a:rPr lang="en-US" sz="2000" dirty="0">
                <a:solidFill>
                  <a:srgbClr val="3D3D3D"/>
                </a:solidFill>
                <a:latin typeface="Gibson"/>
              </a:rPr>
              <a:t>Maximize the Power of Words</a:t>
            </a:r>
          </a:p>
          <a:p>
            <a:pPr marL="457200" indent="-457200">
              <a:buFont typeface="Arial" panose="020B0604020202020204" pitchFamily="34" charset="0"/>
              <a:buChar char="•"/>
            </a:pPr>
            <a:r>
              <a:rPr lang="en-US" sz="2000" dirty="0">
                <a:solidFill>
                  <a:srgbClr val="3D3D3D"/>
                </a:solidFill>
                <a:latin typeface="Gibson"/>
              </a:rPr>
              <a:t>Make it Relevant</a:t>
            </a:r>
          </a:p>
          <a:p>
            <a:pPr marL="457200" indent="-457200">
              <a:buFont typeface="Arial" panose="020B0604020202020204" pitchFamily="34" charset="0"/>
              <a:buChar char="•"/>
            </a:pPr>
            <a:r>
              <a:rPr lang="en-US" sz="2000" dirty="0">
                <a:solidFill>
                  <a:srgbClr val="3D3D3D"/>
                </a:solidFill>
                <a:latin typeface="Gibson"/>
              </a:rPr>
              <a:t>Connect Problems to Solutions</a:t>
            </a:r>
          </a:p>
          <a:p>
            <a:pPr marL="457200" indent="-457200">
              <a:buFont typeface="Arial" panose="020B0604020202020204" pitchFamily="34" charset="0"/>
              <a:buChar char="•"/>
            </a:pPr>
            <a:r>
              <a:rPr lang="en-US" sz="2000" dirty="0">
                <a:solidFill>
                  <a:srgbClr val="3D3D3D"/>
                </a:solidFill>
                <a:latin typeface="Gibson"/>
              </a:rPr>
              <a:t>Focus your Efforts</a:t>
            </a:r>
          </a:p>
        </p:txBody>
      </p:sp>
      <p:pic>
        <p:nvPicPr>
          <p:cNvPr id="6" name="Picture 5">
            <a:extLst>
              <a:ext uri="{FF2B5EF4-FFF2-40B4-BE49-F238E27FC236}">
                <a16:creationId xmlns:a16="http://schemas.microsoft.com/office/drawing/2014/main" id="{B6BF265D-B613-2181-756E-E1B5A7018969}"/>
              </a:ext>
            </a:extLst>
          </p:cNvPr>
          <p:cNvPicPr>
            <a:picLocks noChangeAspect="1"/>
          </p:cNvPicPr>
          <p:nvPr/>
        </p:nvPicPr>
        <p:blipFill>
          <a:blip r:embed="rId3"/>
          <a:stretch>
            <a:fillRect/>
          </a:stretch>
        </p:blipFill>
        <p:spPr>
          <a:xfrm>
            <a:off x="116379" y="6084916"/>
            <a:ext cx="718415" cy="652615"/>
          </a:xfrm>
          <a:prstGeom prst="rect">
            <a:avLst/>
          </a:prstGeom>
        </p:spPr>
      </p:pic>
      <p:sp>
        <p:nvSpPr>
          <p:cNvPr id="7" name="Text Placeholder 2">
            <a:extLst>
              <a:ext uri="{FF2B5EF4-FFF2-40B4-BE49-F238E27FC236}">
                <a16:creationId xmlns:a16="http://schemas.microsoft.com/office/drawing/2014/main" id="{22052DF0-D058-7D39-B5B9-979CF62B7CDF}"/>
              </a:ext>
            </a:extLst>
          </p:cNvPr>
          <p:cNvSpPr txBox="1">
            <a:spLocks/>
          </p:cNvSpPr>
          <p:nvPr/>
        </p:nvSpPr>
        <p:spPr>
          <a:xfrm>
            <a:off x="6621780" y="4427467"/>
            <a:ext cx="9972040" cy="1919733"/>
          </a:xfrm>
          <a:prstGeom prst="rect">
            <a:avLst/>
          </a:prstGeom>
        </p:spPr>
        <p:txBody>
          <a:bodyPr vert="horz" lIns="91440" tIns="45720" rIns="91440" bIns="45720" rtlCol="0">
            <a:no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kern="1200" spc="50" baseline="0">
                <a:solidFill>
                  <a:schemeClr val="tx1">
                    <a:tint val="75000"/>
                  </a:schemeClr>
                </a:solidFill>
                <a:latin typeface="Decotura ICG" panose="00000400000000000000" pitchFamily="2" charset="0"/>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tint val="75000"/>
                  </a:schemeClr>
                </a:solidFill>
                <a:latin typeface="Decotura ICG" panose="00000400000000000000" pitchFamily="2" charset="0"/>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kern="1200" spc="50" baseline="0">
                <a:solidFill>
                  <a:schemeClr val="tx1">
                    <a:tint val="75000"/>
                  </a:schemeClr>
                </a:solidFill>
                <a:latin typeface="Decotura ICG" panose="00000400000000000000" pitchFamily="2" charset="0"/>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tint val="75000"/>
                  </a:schemeClr>
                </a:solidFill>
                <a:latin typeface="Decotura ICG" panose="000004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buFont typeface="Arial" panose="020B0604020202020204" pitchFamily="34" charset="0"/>
              <a:buChar char="•"/>
            </a:pPr>
            <a:r>
              <a:rPr lang="en-US" sz="2000" dirty="0">
                <a:latin typeface="Gibson"/>
              </a:rPr>
              <a:t>Make all Income Welcome</a:t>
            </a:r>
          </a:p>
          <a:p>
            <a:pPr marL="457200" indent="-457200">
              <a:buFont typeface="Arial" panose="020B0604020202020204" pitchFamily="34" charset="0"/>
              <a:buChar char="•"/>
            </a:pPr>
            <a:r>
              <a:rPr lang="en-US" sz="2000" dirty="0">
                <a:latin typeface="Gibson"/>
              </a:rPr>
              <a:t>Link to Life Events</a:t>
            </a:r>
          </a:p>
          <a:p>
            <a:pPr marL="457200" indent="-457200">
              <a:buFont typeface="Arial" panose="020B0604020202020204" pitchFamily="34" charset="0"/>
              <a:buChar char="•"/>
            </a:pPr>
            <a:r>
              <a:rPr lang="en-US" sz="2000" dirty="0">
                <a:latin typeface="Gibson"/>
              </a:rPr>
              <a:t>Engage</a:t>
            </a:r>
          </a:p>
        </p:txBody>
      </p:sp>
      <p:pic>
        <p:nvPicPr>
          <p:cNvPr id="5" name="Picture 4" descr="A group of people standing on a beach&#10;&#10;Description automatically generated with medium confidence">
            <a:extLst>
              <a:ext uri="{FF2B5EF4-FFF2-40B4-BE49-F238E27FC236}">
                <a16:creationId xmlns:a16="http://schemas.microsoft.com/office/drawing/2014/main" id="{D3C1E5A4-57CB-BE66-202B-D62FFD773D6B}"/>
              </a:ext>
            </a:extLst>
          </p:cNvPr>
          <p:cNvPicPr>
            <a:picLocks noChangeAspect="1"/>
          </p:cNvPicPr>
          <p:nvPr/>
        </p:nvPicPr>
        <p:blipFill>
          <a:blip r:embed="rId4"/>
          <a:stretch>
            <a:fillRect/>
          </a:stretch>
        </p:blipFill>
        <p:spPr>
          <a:xfrm>
            <a:off x="0" y="0"/>
            <a:ext cx="5017596" cy="4206240"/>
          </a:xfrm>
          <a:prstGeom prst="rect">
            <a:avLst/>
          </a:prstGeom>
        </p:spPr>
      </p:pic>
    </p:spTree>
    <p:extLst>
      <p:ext uri="{BB962C8B-B14F-4D97-AF65-F5344CB8AC3E}">
        <p14:creationId xmlns:p14="http://schemas.microsoft.com/office/powerpoint/2010/main" val="1337229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D9F93E89-6BB0-44BD-A234-9F0747573935}"/>
              </a:ext>
            </a:extLst>
          </p:cNvPr>
          <p:cNvSpPr>
            <a:spLocks noGrp="1"/>
          </p:cNvSpPr>
          <p:nvPr>
            <p:ph type="title"/>
          </p:nvPr>
        </p:nvSpPr>
        <p:spPr>
          <a:xfrm>
            <a:off x="4223221" y="1005895"/>
            <a:ext cx="7136064" cy="1700784"/>
          </a:xfrm>
        </p:spPr>
        <p:txBody>
          <a:bodyPr/>
          <a:lstStyle/>
          <a:p>
            <a:r>
              <a:rPr lang="en-US" sz="6000" dirty="0">
                <a:solidFill>
                  <a:srgbClr val="003A69"/>
                </a:solidFill>
                <a:latin typeface="Gibson"/>
              </a:rPr>
              <a:t>THANK YOU</a:t>
            </a:r>
          </a:p>
        </p:txBody>
      </p:sp>
      <p:sp>
        <p:nvSpPr>
          <p:cNvPr id="14" name="Rectangle 13">
            <a:extLst>
              <a:ext uri="{FF2B5EF4-FFF2-40B4-BE49-F238E27FC236}">
                <a16:creationId xmlns:a16="http://schemas.microsoft.com/office/drawing/2014/main" id="{158A4106-24AF-5000-E544-B77B4061CE54}"/>
              </a:ext>
            </a:extLst>
          </p:cNvPr>
          <p:cNvSpPr/>
          <p:nvPr/>
        </p:nvSpPr>
        <p:spPr>
          <a:xfrm>
            <a:off x="4378585" y="2300480"/>
            <a:ext cx="7707725" cy="265176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CF676E08-1C8B-F979-F2AC-9B46AB0FF838}"/>
              </a:ext>
            </a:extLst>
          </p:cNvPr>
          <p:cNvSpPr txBox="1"/>
          <p:nvPr/>
        </p:nvSpPr>
        <p:spPr>
          <a:xfrm>
            <a:off x="4460467" y="2460091"/>
            <a:ext cx="7543963" cy="2169825"/>
          </a:xfrm>
          <a:prstGeom prst="rect">
            <a:avLst/>
          </a:prstGeom>
          <a:noFill/>
        </p:spPr>
        <p:txBody>
          <a:bodyPr wrap="square">
            <a:spAutoFit/>
          </a:bodyPr>
          <a:lstStyle/>
          <a:p>
            <a:r>
              <a:rPr lang="en-US" sz="1500" dirty="0">
                <a:solidFill>
                  <a:srgbClr val="3D3D3D"/>
                </a:solidFill>
                <a:latin typeface="Gibson"/>
                <a:cs typeface="Arial" panose="020B0604020202020204" pitchFamily="34" charset="0"/>
              </a:rPr>
              <a:t>The financial consultants at RWM Financial Group are registered representatives with, and securities and advisory services are offered through, LPL Financial, a registered investment advisor, member FINRA/SIPC.</a:t>
            </a:r>
            <a:br>
              <a:rPr lang="en-US" sz="1500" dirty="0">
                <a:solidFill>
                  <a:srgbClr val="3D3D3D"/>
                </a:solidFill>
                <a:latin typeface="Gibson"/>
                <a:cs typeface="Arial" panose="020B0604020202020204" pitchFamily="34" charset="0"/>
              </a:rPr>
            </a:br>
            <a:br>
              <a:rPr lang="en-US" sz="1500" dirty="0">
                <a:solidFill>
                  <a:srgbClr val="3D3D3D"/>
                </a:solidFill>
                <a:latin typeface="Gibson"/>
                <a:cs typeface="Arial" panose="020B0604020202020204" pitchFamily="34" charset="0"/>
              </a:rPr>
            </a:br>
            <a:r>
              <a:rPr lang="en-US" sz="1500" dirty="0">
                <a:solidFill>
                  <a:srgbClr val="3D3D3D"/>
                </a:solidFill>
                <a:latin typeface="Gibson"/>
                <a:cs typeface="Arial" panose="020B0604020202020204" pitchFamily="34" charset="0"/>
              </a:rPr>
              <a:t>This information was developed as a general guide to educate plan sponsors, but it is not intended as authoritative guidance or tax or legal advice.  Each plan has unique requirements, and you should consult your attorney or tax advisor for guidance on your specific situation.  In no way does advisor assure that, by using the information provided, plan sponsor will be in compliance ERISA regulations.</a:t>
            </a:r>
          </a:p>
        </p:txBody>
      </p:sp>
      <p:pic>
        <p:nvPicPr>
          <p:cNvPr id="17" name="Picture Placeholder 16" descr="Logo, company name&#10;&#10;Description automatically generated">
            <a:extLst>
              <a:ext uri="{FF2B5EF4-FFF2-40B4-BE49-F238E27FC236}">
                <a16:creationId xmlns:a16="http://schemas.microsoft.com/office/drawing/2014/main" id="{6A9C8989-DFD7-9BF9-8A57-D647423FAF3C}"/>
              </a:ext>
            </a:extLst>
          </p:cNvPr>
          <p:cNvPicPr>
            <a:picLocks noGrp="1" noChangeAspect="1"/>
          </p:cNvPicPr>
          <p:nvPr>
            <p:ph type="pic" sz="quarter" idx="15"/>
          </p:nvPr>
        </p:nvPicPr>
        <p:blipFill>
          <a:blip r:embed="rId3"/>
          <a:srcRect l="5952" r="5952"/>
          <a:stretch>
            <a:fillRect/>
          </a:stretch>
        </p:blipFill>
        <p:spPr/>
      </p:pic>
    </p:spTree>
    <p:extLst>
      <p:ext uri="{BB962C8B-B14F-4D97-AF65-F5344CB8AC3E}">
        <p14:creationId xmlns:p14="http://schemas.microsoft.com/office/powerpoint/2010/main" val="2452352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899160" y="546414"/>
            <a:ext cx="6888480" cy="1251906"/>
          </a:xfrm>
        </p:spPr>
        <p:txBody>
          <a:bodyPr>
            <a:normAutofit/>
          </a:bodyPr>
          <a:lstStyle/>
          <a:p>
            <a:r>
              <a:rPr lang="en-US" sz="6000" dirty="0">
                <a:solidFill>
                  <a:srgbClr val="003A69"/>
                </a:solidFill>
                <a:latin typeface="Gibson"/>
              </a:rPr>
              <a:t>Connect with us</a:t>
            </a:r>
          </a:p>
        </p:txBody>
      </p:sp>
      <p:sp>
        <p:nvSpPr>
          <p:cNvPr id="7" name="Content Placeholder 14">
            <a:extLst>
              <a:ext uri="{FF2B5EF4-FFF2-40B4-BE49-F238E27FC236}">
                <a16:creationId xmlns:a16="http://schemas.microsoft.com/office/drawing/2014/main" id="{C68A0651-FCA9-2C3D-2482-C95FC5330CF4}"/>
              </a:ext>
            </a:extLst>
          </p:cNvPr>
          <p:cNvSpPr txBox="1">
            <a:spLocks/>
          </p:cNvSpPr>
          <p:nvPr/>
        </p:nvSpPr>
        <p:spPr>
          <a:xfrm>
            <a:off x="8028372" y="2661993"/>
            <a:ext cx="3828348" cy="932965"/>
          </a:xfrm>
          <a:prstGeom prst="rect">
            <a:avLst/>
          </a:prstGeom>
        </p:spPr>
        <p:txBody>
          <a:bodyPr>
            <a:no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3000" dirty="0">
                <a:solidFill>
                  <a:srgbClr val="003A69"/>
                </a:solidFill>
                <a:latin typeface="Gibson"/>
              </a:rPr>
              <a:t>866-702-3276</a:t>
            </a:r>
          </a:p>
          <a:p>
            <a:pPr algn="r"/>
            <a:r>
              <a:rPr lang="en-US" sz="2000" dirty="0">
                <a:solidFill>
                  <a:srgbClr val="003A69"/>
                </a:solidFill>
                <a:latin typeface="Gibson"/>
              </a:rPr>
              <a:t>BRAHM ROSSITER</a:t>
            </a:r>
          </a:p>
          <a:p>
            <a:pPr algn="r"/>
            <a:r>
              <a:rPr lang="en-US" sz="2000" dirty="0">
                <a:solidFill>
                  <a:srgbClr val="3D3D3D"/>
                </a:solidFill>
                <a:latin typeface="Gibson"/>
              </a:rPr>
              <a:t>brahm@rwmfinancialgroup.com</a:t>
            </a:r>
          </a:p>
          <a:p>
            <a:pPr algn="r"/>
            <a:r>
              <a:rPr lang="en-US" sz="2000" dirty="0">
                <a:solidFill>
                  <a:srgbClr val="003A69"/>
                </a:solidFill>
                <a:latin typeface="Gibson"/>
              </a:rPr>
              <a:t>MARCUS SASAKI</a:t>
            </a:r>
          </a:p>
          <a:p>
            <a:pPr algn="r"/>
            <a:r>
              <a:rPr lang="en-US" sz="2000" dirty="0">
                <a:solidFill>
                  <a:srgbClr val="3D3D3D"/>
                </a:solidFill>
                <a:latin typeface="Gibson"/>
              </a:rPr>
              <a:t>marcus@rwmfinancialgroup.com</a:t>
            </a:r>
          </a:p>
          <a:p>
            <a:pPr algn="r"/>
            <a:r>
              <a:rPr lang="en-US" sz="2000" dirty="0">
                <a:solidFill>
                  <a:srgbClr val="003A69"/>
                </a:solidFill>
                <a:latin typeface="Gibson"/>
              </a:rPr>
              <a:t>JAKE TAYLOR</a:t>
            </a:r>
          </a:p>
          <a:p>
            <a:pPr algn="r"/>
            <a:r>
              <a:rPr lang="en-US" sz="2000" dirty="0">
                <a:solidFill>
                  <a:srgbClr val="3D3D3D"/>
                </a:solidFill>
                <a:latin typeface="Gibson"/>
              </a:rPr>
              <a:t>jake@rwmfinancialgroup.com</a:t>
            </a:r>
          </a:p>
        </p:txBody>
      </p:sp>
      <p:pic>
        <p:nvPicPr>
          <p:cNvPr id="18" name="Picture 17" descr="Logo, company name&#10;&#10;Description automatically generated">
            <a:extLst>
              <a:ext uri="{FF2B5EF4-FFF2-40B4-BE49-F238E27FC236}">
                <a16:creationId xmlns:a16="http://schemas.microsoft.com/office/drawing/2014/main" id="{7580577C-1698-D37F-D482-6114F3E9A6F9}"/>
              </a:ext>
            </a:extLst>
          </p:cNvPr>
          <p:cNvPicPr>
            <a:picLocks noChangeAspect="1"/>
          </p:cNvPicPr>
          <p:nvPr/>
        </p:nvPicPr>
        <p:blipFill>
          <a:blip r:embed="rId3"/>
          <a:stretch>
            <a:fillRect/>
          </a:stretch>
        </p:blipFill>
        <p:spPr>
          <a:xfrm>
            <a:off x="619976" y="2661993"/>
            <a:ext cx="3188672" cy="3188672"/>
          </a:xfrm>
          <a:prstGeom prst="rect">
            <a:avLst/>
          </a:prstGeom>
        </p:spPr>
      </p:pic>
      <p:pic>
        <p:nvPicPr>
          <p:cNvPr id="20" name="Picture 19" descr="A group of people standing together&#10;&#10;Description automatically generated with low confidence">
            <a:extLst>
              <a:ext uri="{FF2B5EF4-FFF2-40B4-BE49-F238E27FC236}">
                <a16:creationId xmlns:a16="http://schemas.microsoft.com/office/drawing/2014/main" id="{3071D1BB-1FC4-6ECA-174E-1FAE096F644D}"/>
              </a:ext>
            </a:extLst>
          </p:cNvPr>
          <p:cNvPicPr>
            <a:picLocks noChangeAspect="1"/>
          </p:cNvPicPr>
          <p:nvPr/>
        </p:nvPicPr>
        <p:blipFill>
          <a:blip r:embed="rId4"/>
          <a:stretch>
            <a:fillRect/>
          </a:stretch>
        </p:blipFill>
        <p:spPr>
          <a:xfrm>
            <a:off x="7787640" y="0"/>
            <a:ext cx="3387786" cy="2258524"/>
          </a:xfrm>
          <a:prstGeom prst="rect">
            <a:avLst/>
          </a:prstGeom>
        </p:spPr>
      </p:pic>
      <p:pic>
        <p:nvPicPr>
          <p:cNvPr id="6" name="Content Placeholder 5" descr="Qr code&#10;&#10;Description automatically generated">
            <a:extLst>
              <a:ext uri="{FF2B5EF4-FFF2-40B4-BE49-F238E27FC236}">
                <a16:creationId xmlns:a16="http://schemas.microsoft.com/office/drawing/2014/main" id="{64F93133-0F7E-7FD6-DD7C-E0A0788B1735}"/>
              </a:ext>
            </a:extLst>
          </p:cNvPr>
          <p:cNvPicPr>
            <a:picLocks noGrp="1" noChangeAspect="1"/>
          </p:cNvPicPr>
          <p:nvPr>
            <p:ph sz="quarter" idx="14"/>
          </p:nvPr>
        </p:nvPicPr>
        <p:blipFill>
          <a:blip r:embed="rId5"/>
          <a:stretch>
            <a:fillRect/>
          </a:stretch>
        </p:blipFill>
        <p:spPr>
          <a:xfrm>
            <a:off x="4414912" y="2661993"/>
            <a:ext cx="3362175" cy="3362175"/>
          </a:xfrm>
        </p:spPr>
      </p:pic>
    </p:spTree>
    <p:extLst>
      <p:ext uri="{BB962C8B-B14F-4D97-AF65-F5344CB8AC3E}">
        <p14:creationId xmlns:p14="http://schemas.microsoft.com/office/powerpoint/2010/main" val="3810681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7344-0CB6-494B-A14C-6C7C1468E2AC}"/>
              </a:ext>
            </a:extLst>
          </p:cNvPr>
          <p:cNvSpPr>
            <a:spLocks noGrp="1"/>
          </p:cNvSpPr>
          <p:nvPr>
            <p:ph type="title"/>
          </p:nvPr>
        </p:nvSpPr>
        <p:spPr>
          <a:xfrm>
            <a:off x="621700" y="745236"/>
            <a:ext cx="10945552" cy="3136392"/>
          </a:xfrm>
        </p:spPr>
        <p:txBody>
          <a:bodyPr>
            <a:noAutofit/>
          </a:bodyPr>
          <a:lstStyle/>
          <a:p>
            <a:pPr algn="ctr"/>
            <a:r>
              <a:rPr lang="en-US" sz="6000" dirty="0">
                <a:solidFill>
                  <a:srgbClr val="003A69"/>
                </a:solidFill>
                <a:latin typeface="Gibson"/>
                <a:cs typeface="Arial" panose="020B0604020202020204" pitchFamily="34" charset="0"/>
              </a:rPr>
              <a:t>IMPORTANT STEPS </a:t>
            </a:r>
            <a:br>
              <a:rPr lang="en-US" sz="6000" dirty="0">
                <a:solidFill>
                  <a:srgbClr val="003A69"/>
                </a:solidFill>
                <a:latin typeface="Gibson"/>
                <a:cs typeface="Arial" panose="020B0604020202020204" pitchFamily="34" charset="0"/>
              </a:rPr>
            </a:br>
            <a:r>
              <a:rPr lang="en-US" sz="6000" dirty="0">
                <a:solidFill>
                  <a:srgbClr val="003A69"/>
                </a:solidFill>
                <a:latin typeface="Gibson"/>
                <a:cs typeface="Arial" panose="020B0604020202020204" pitchFamily="34" charset="0"/>
              </a:rPr>
              <a:t>TO BRING </a:t>
            </a:r>
            <a:br>
              <a:rPr lang="en-US" sz="6000" dirty="0">
                <a:solidFill>
                  <a:srgbClr val="003A69"/>
                </a:solidFill>
                <a:latin typeface="Gibson"/>
                <a:cs typeface="Arial" panose="020B0604020202020204" pitchFamily="34" charset="0"/>
              </a:rPr>
            </a:br>
            <a:r>
              <a:rPr lang="en-US" sz="6000" dirty="0">
                <a:solidFill>
                  <a:srgbClr val="003A69"/>
                </a:solidFill>
                <a:latin typeface="Gibson"/>
                <a:cs typeface="Arial" panose="020B0604020202020204" pitchFamily="34" charset="0"/>
              </a:rPr>
              <a:t>Financial Wellness to the workplace</a:t>
            </a:r>
          </a:p>
        </p:txBody>
      </p:sp>
      <p:sp>
        <p:nvSpPr>
          <p:cNvPr id="3" name="Text Placeholder 2">
            <a:extLst>
              <a:ext uri="{FF2B5EF4-FFF2-40B4-BE49-F238E27FC236}">
                <a16:creationId xmlns:a16="http://schemas.microsoft.com/office/drawing/2014/main" id="{EC1F92D4-9127-45F7-8DFC-A07C06032AAA}"/>
              </a:ext>
            </a:extLst>
          </p:cNvPr>
          <p:cNvSpPr>
            <a:spLocks noGrp="1"/>
          </p:cNvSpPr>
          <p:nvPr>
            <p:ph type="body" idx="1"/>
          </p:nvPr>
        </p:nvSpPr>
        <p:spPr>
          <a:xfrm>
            <a:off x="960120" y="4255008"/>
            <a:ext cx="10268712" cy="1545336"/>
          </a:xfrm>
        </p:spPr>
        <p:txBody>
          <a:bodyPr/>
          <a:lstStyle/>
          <a:p>
            <a:pPr algn="ctr"/>
            <a:r>
              <a:rPr lang="en-US" dirty="0">
                <a:solidFill>
                  <a:srgbClr val="3D3D3D"/>
                </a:solidFill>
                <a:latin typeface="Gibson"/>
                <a:cs typeface="Arial" panose="020B0604020202020204" pitchFamily="34" charset="0"/>
              </a:rPr>
              <a:t>Brahm Rossiter, Marcus Sasaki, Jake Taylor</a:t>
            </a:r>
            <a:endParaRPr lang="en-US" sz="3600" dirty="0">
              <a:solidFill>
                <a:srgbClr val="3D3D3D"/>
              </a:solidFill>
              <a:latin typeface="Gibson"/>
              <a:cs typeface="Arial" panose="020B0604020202020204" pitchFamily="34" charset="0"/>
            </a:endParaRPr>
          </a:p>
          <a:p>
            <a:pPr algn="ctr"/>
            <a:endParaRPr lang="en-US" dirty="0"/>
          </a:p>
        </p:txBody>
      </p:sp>
      <p:pic>
        <p:nvPicPr>
          <p:cNvPr id="4" name="Picture 3" descr="A picture containing text&#10;&#10;Description automatically generated">
            <a:extLst>
              <a:ext uri="{FF2B5EF4-FFF2-40B4-BE49-F238E27FC236}">
                <a16:creationId xmlns:a16="http://schemas.microsoft.com/office/drawing/2014/main" id="{E1B73B2F-C2C1-4EE4-9B2D-A53BD3F65F5E}"/>
              </a:ext>
            </a:extLst>
          </p:cNvPr>
          <p:cNvPicPr>
            <a:picLocks noChangeAspect="1"/>
          </p:cNvPicPr>
          <p:nvPr/>
        </p:nvPicPr>
        <p:blipFill>
          <a:blip r:embed="rId3"/>
          <a:stretch>
            <a:fillRect/>
          </a:stretch>
        </p:blipFill>
        <p:spPr>
          <a:xfrm>
            <a:off x="796664" y="5384581"/>
            <a:ext cx="3752850" cy="1253891"/>
          </a:xfrm>
          <a:prstGeom prst="rect">
            <a:avLst/>
          </a:prstGeom>
        </p:spPr>
      </p:pic>
      <p:pic>
        <p:nvPicPr>
          <p:cNvPr id="6" name="Picture 5" descr="Logo, company name&#10;&#10;Description automatically generated">
            <a:extLst>
              <a:ext uri="{FF2B5EF4-FFF2-40B4-BE49-F238E27FC236}">
                <a16:creationId xmlns:a16="http://schemas.microsoft.com/office/drawing/2014/main" id="{9469B968-9E42-D099-3195-9C2F701C7315}"/>
              </a:ext>
            </a:extLst>
          </p:cNvPr>
          <p:cNvPicPr>
            <a:picLocks noChangeAspect="1"/>
          </p:cNvPicPr>
          <p:nvPr/>
        </p:nvPicPr>
        <p:blipFill>
          <a:blip r:embed="rId4"/>
          <a:stretch>
            <a:fillRect/>
          </a:stretch>
        </p:blipFill>
        <p:spPr>
          <a:xfrm>
            <a:off x="7445144" y="4107958"/>
            <a:ext cx="3947144" cy="3384771"/>
          </a:xfrm>
          <a:prstGeom prst="rect">
            <a:avLst/>
          </a:prstGeom>
        </p:spPr>
      </p:pic>
    </p:spTree>
    <p:extLst>
      <p:ext uri="{BB962C8B-B14F-4D97-AF65-F5344CB8AC3E}">
        <p14:creationId xmlns:p14="http://schemas.microsoft.com/office/powerpoint/2010/main" val="1176871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2F5484-6A3A-DC25-5FDC-FF5CD24DAC6E}"/>
              </a:ext>
            </a:extLst>
          </p:cNvPr>
          <p:cNvSpPr/>
          <p:nvPr/>
        </p:nvSpPr>
        <p:spPr>
          <a:xfrm>
            <a:off x="-12579" y="-21576"/>
            <a:ext cx="3736382"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3927553" y="356883"/>
            <a:ext cx="7715807" cy="1700784"/>
          </a:xfrm>
        </p:spPr>
        <p:txBody>
          <a:bodyPr>
            <a:normAutofit/>
          </a:bodyPr>
          <a:lstStyle/>
          <a:p>
            <a:pPr algn="r"/>
            <a:r>
              <a:rPr lang="en-US" sz="6000" dirty="0">
                <a:solidFill>
                  <a:srgbClr val="003A69"/>
                </a:solidFill>
                <a:latin typeface="Gibson"/>
              </a:rPr>
              <a:t>Team</a:t>
            </a:r>
          </a:p>
        </p:txBody>
      </p:sp>
      <p:sp>
        <p:nvSpPr>
          <p:cNvPr id="30" name="Text Placeholder 29">
            <a:extLst>
              <a:ext uri="{FF2B5EF4-FFF2-40B4-BE49-F238E27FC236}">
                <a16:creationId xmlns:a16="http://schemas.microsoft.com/office/drawing/2014/main" id="{0A519495-0B62-4946-8849-85BAE273E1ED}"/>
              </a:ext>
            </a:extLst>
          </p:cNvPr>
          <p:cNvSpPr>
            <a:spLocks noGrp="1"/>
          </p:cNvSpPr>
          <p:nvPr>
            <p:ph type="body" sz="quarter" idx="19"/>
          </p:nvPr>
        </p:nvSpPr>
        <p:spPr>
          <a:xfrm>
            <a:off x="5291060" y="5148684"/>
            <a:ext cx="1860742" cy="350292"/>
          </a:xfrm>
        </p:spPr>
        <p:txBody>
          <a:bodyPr/>
          <a:lstStyle/>
          <a:p>
            <a:r>
              <a:rPr lang="en-US" sz="2000" dirty="0">
                <a:solidFill>
                  <a:srgbClr val="3D3D3D"/>
                </a:solidFill>
                <a:latin typeface="Gibson"/>
              </a:rPr>
              <a:t>Jake Taylor</a:t>
            </a:r>
          </a:p>
        </p:txBody>
      </p:sp>
      <p:sp>
        <p:nvSpPr>
          <p:cNvPr id="31" name="Text Placeholder 30">
            <a:extLst>
              <a:ext uri="{FF2B5EF4-FFF2-40B4-BE49-F238E27FC236}">
                <a16:creationId xmlns:a16="http://schemas.microsoft.com/office/drawing/2014/main" id="{41645704-3A6A-4BBA-8175-321CF0BA0F93}"/>
              </a:ext>
            </a:extLst>
          </p:cNvPr>
          <p:cNvSpPr>
            <a:spLocks noGrp="1"/>
          </p:cNvSpPr>
          <p:nvPr>
            <p:ph type="body" sz="quarter" idx="20"/>
          </p:nvPr>
        </p:nvSpPr>
        <p:spPr>
          <a:xfrm>
            <a:off x="5165549" y="5498976"/>
            <a:ext cx="2111764" cy="350292"/>
          </a:xfrm>
        </p:spPr>
        <p:txBody>
          <a:bodyPr/>
          <a:lstStyle/>
          <a:p>
            <a:r>
              <a:rPr lang="en-US" sz="2000" dirty="0">
                <a:solidFill>
                  <a:srgbClr val="3D3D3D"/>
                </a:solidFill>
                <a:latin typeface="Gibson"/>
              </a:rPr>
              <a:t>Financial Consultant</a:t>
            </a:r>
          </a:p>
        </p:txBody>
      </p:sp>
      <p:sp>
        <p:nvSpPr>
          <p:cNvPr id="32" name="Text Placeholder 31">
            <a:extLst>
              <a:ext uri="{FF2B5EF4-FFF2-40B4-BE49-F238E27FC236}">
                <a16:creationId xmlns:a16="http://schemas.microsoft.com/office/drawing/2014/main" id="{DF0EBCDF-924B-48F4-A7F7-666B321BFC28}"/>
              </a:ext>
            </a:extLst>
          </p:cNvPr>
          <p:cNvSpPr>
            <a:spLocks noGrp="1"/>
          </p:cNvSpPr>
          <p:nvPr>
            <p:ph type="body" sz="quarter" idx="21"/>
          </p:nvPr>
        </p:nvSpPr>
        <p:spPr>
          <a:xfrm>
            <a:off x="7516504" y="5170037"/>
            <a:ext cx="2202235" cy="504085"/>
          </a:xfrm>
        </p:spPr>
        <p:txBody>
          <a:bodyPr>
            <a:noAutofit/>
          </a:bodyPr>
          <a:lstStyle/>
          <a:p>
            <a:r>
              <a:rPr lang="en-US" sz="2000" dirty="0">
                <a:solidFill>
                  <a:srgbClr val="3D3D3D"/>
                </a:solidFill>
                <a:latin typeface="Gibson"/>
              </a:rPr>
              <a:t>Rebecca Reynolds</a:t>
            </a:r>
          </a:p>
        </p:txBody>
      </p:sp>
      <p:sp>
        <p:nvSpPr>
          <p:cNvPr id="33" name="Text Placeholder 32">
            <a:extLst>
              <a:ext uri="{FF2B5EF4-FFF2-40B4-BE49-F238E27FC236}">
                <a16:creationId xmlns:a16="http://schemas.microsoft.com/office/drawing/2014/main" id="{05CB99E5-316C-41D9-8C47-1B06C7959379}"/>
              </a:ext>
            </a:extLst>
          </p:cNvPr>
          <p:cNvSpPr>
            <a:spLocks noGrp="1"/>
          </p:cNvSpPr>
          <p:nvPr>
            <p:ph type="body" sz="quarter" idx="22"/>
          </p:nvPr>
        </p:nvSpPr>
        <p:spPr>
          <a:xfrm>
            <a:off x="7703180" y="5556174"/>
            <a:ext cx="1790700" cy="350292"/>
          </a:xfrm>
        </p:spPr>
        <p:txBody>
          <a:bodyPr/>
          <a:lstStyle/>
          <a:p>
            <a:r>
              <a:rPr lang="en-US" sz="2000" dirty="0">
                <a:solidFill>
                  <a:srgbClr val="3D3D3D"/>
                </a:solidFill>
                <a:latin typeface="Gibson"/>
              </a:rPr>
              <a:t>Account Coordinator</a:t>
            </a:r>
          </a:p>
        </p:txBody>
      </p:sp>
      <p:sp>
        <p:nvSpPr>
          <p:cNvPr id="34" name="Text Placeholder 33">
            <a:extLst>
              <a:ext uri="{FF2B5EF4-FFF2-40B4-BE49-F238E27FC236}">
                <a16:creationId xmlns:a16="http://schemas.microsoft.com/office/drawing/2014/main" id="{8F7A7076-E480-4D5D-BF05-F80A9002862A}"/>
              </a:ext>
            </a:extLst>
          </p:cNvPr>
          <p:cNvSpPr>
            <a:spLocks noGrp="1"/>
          </p:cNvSpPr>
          <p:nvPr>
            <p:ph type="body" sz="quarter" idx="23"/>
          </p:nvPr>
        </p:nvSpPr>
        <p:spPr>
          <a:xfrm>
            <a:off x="9993215" y="5163785"/>
            <a:ext cx="1790700" cy="350292"/>
          </a:xfrm>
        </p:spPr>
        <p:txBody>
          <a:bodyPr/>
          <a:lstStyle/>
          <a:p>
            <a:r>
              <a:rPr lang="en-US" sz="2000" dirty="0">
                <a:solidFill>
                  <a:srgbClr val="3D3D3D"/>
                </a:solidFill>
                <a:latin typeface="Gibson"/>
              </a:rPr>
              <a:t>Desiree Jacobs</a:t>
            </a:r>
          </a:p>
        </p:txBody>
      </p:sp>
      <p:sp>
        <p:nvSpPr>
          <p:cNvPr id="35" name="Text Placeholder 34">
            <a:extLst>
              <a:ext uri="{FF2B5EF4-FFF2-40B4-BE49-F238E27FC236}">
                <a16:creationId xmlns:a16="http://schemas.microsoft.com/office/drawing/2014/main" id="{0E93358B-01FB-420E-B62F-30786A664E23}"/>
              </a:ext>
            </a:extLst>
          </p:cNvPr>
          <p:cNvSpPr>
            <a:spLocks noGrp="1"/>
          </p:cNvSpPr>
          <p:nvPr>
            <p:ph type="body" sz="quarter" idx="24"/>
          </p:nvPr>
        </p:nvSpPr>
        <p:spPr>
          <a:xfrm>
            <a:off x="9972305" y="5556174"/>
            <a:ext cx="1790700" cy="350292"/>
          </a:xfrm>
        </p:spPr>
        <p:txBody>
          <a:bodyPr/>
          <a:lstStyle/>
          <a:p>
            <a:r>
              <a:rPr lang="en-US" sz="2000" dirty="0">
                <a:solidFill>
                  <a:srgbClr val="3D3D3D"/>
                </a:solidFill>
                <a:latin typeface="Gibson"/>
              </a:rPr>
              <a:t>Executive Assistant</a:t>
            </a:r>
          </a:p>
        </p:txBody>
      </p:sp>
      <p:sp>
        <p:nvSpPr>
          <p:cNvPr id="42" name="Text Placeholder 29">
            <a:extLst>
              <a:ext uri="{FF2B5EF4-FFF2-40B4-BE49-F238E27FC236}">
                <a16:creationId xmlns:a16="http://schemas.microsoft.com/office/drawing/2014/main" id="{59C42F5C-F485-4D24-8AD4-FDD4EAE9BAD8}"/>
              </a:ext>
            </a:extLst>
          </p:cNvPr>
          <p:cNvSpPr txBox="1">
            <a:spLocks/>
          </p:cNvSpPr>
          <p:nvPr/>
        </p:nvSpPr>
        <p:spPr>
          <a:xfrm>
            <a:off x="2925829" y="5148684"/>
            <a:ext cx="1790700" cy="350292"/>
          </a:xfrm>
          <a:prstGeom prst="rect">
            <a:avLst/>
          </a:prstGeom>
        </p:spPr>
        <p:txBody>
          <a:bodyPr vert="horz" lIns="91440" tIns="45720" rIns="91440" bIns="45720" rtlCol="0">
            <a:noAutofit/>
          </a:bodyPr>
          <a:lstStyle>
            <a:lvl1pPr marL="0" indent="0" algn="ctr" defTabSz="914400" rtl="0" eaLnBrk="1" latinLnBrk="0" hangingPunct="1">
              <a:lnSpc>
                <a:spcPct val="101000"/>
              </a:lnSpc>
              <a:spcBef>
                <a:spcPts val="700"/>
              </a:spcBef>
              <a:spcAft>
                <a:spcPts val="700"/>
              </a:spcAft>
              <a:buFont typeface="Arial" panose="020B0604020202020204" pitchFamily="34" charset="0"/>
              <a:buNone/>
              <a:defRPr lang="en-US" sz="1200" kern="1200" spc="50" baseline="0" dirty="0" smtClean="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1000"/>
              </a:lnSpc>
              <a:spcBef>
                <a:spcPts val="400"/>
              </a:spcBef>
              <a:spcAft>
                <a:spcPts val="400"/>
              </a:spcAft>
              <a:buClrTx/>
              <a:buFont typeface="Wingdings" panose="05000000000000000000" pitchFamily="2" charset="2"/>
              <a:buNone/>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3D3D3D"/>
                </a:solidFill>
                <a:latin typeface="Gibson"/>
              </a:rPr>
              <a:t>Marcus Sasaki</a:t>
            </a:r>
          </a:p>
        </p:txBody>
      </p:sp>
      <p:sp>
        <p:nvSpPr>
          <p:cNvPr id="45" name="Text Placeholder 29">
            <a:extLst>
              <a:ext uri="{FF2B5EF4-FFF2-40B4-BE49-F238E27FC236}">
                <a16:creationId xmlns:a16="http://schemas.microsoft.com/office/drawing/2014/main" id="{F935A197-1506-89D8-FEC6-11ACD2B25D78}"/>
              </a:ext>
            </a:extLst>
          </p:cNvPr>
          <p:cNvSpPr txBox="1">
            <a:spLocks/>
          </p:cNvSpPr>
          <p:nvPr/>
        </p:nvSpPr>
        <p:spPr>
          <a:xfrm>
            <a:off x="428995" y="5160108"/>
            <a:ext cx="1980838" cy="396066"/>
          </a:xfrm>
          <a:prstGeom prst="rect">
            <a:avLst/>
          </a:prstGeom>
        </p:spPr>
        <p:txBody>
          <a:bodyPr vert="horz" lIns="91440" tIns="45720" rIns="91440" bIns="45720" rtlCol="0">
            <a:noAutofit/>
          </a:bodyPr>
          <a:lstStyle>
            <a:lvl1pPr marL="0" indent="0" algn="ctr" defTabSz="914400" rtl="0" eaLnBrk="1" latinLnBrk="0" hangingPunct="1">
              <a:lnSpc>
                <a:spcPct val="101000"/>
              </a:lnSpc>
              <a:spcBef>
                <a:spcPts val="700"/>
              </a:spcBef>
              <a:spcAft>
                <a:spcPts val="700"/>
              </a:spcAft>
              <a:buFont typeface="Arial" panose="020B0604020202020204" pitchFamily="34" charset="0"/>
              <a:buNone/>
              <a:defRPr lang="en-US" sz="1200" kern="1200" spc="50" baseline="0" dirty="0" smtClean="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1000"/>
              </a:lnSpc>
              <a:spcBef>
                <a:spcPts val="400"/>
              </a:spcBef>
              <a:spcAft>
                <a:spcPts val="400"/>
              </a:spcAft>
              <a:buClrTx/>
              <a:buFont typeface="Wingdings" panose="05000000000000000000" pitchFamily="2" charset="2"/>
              <a:buNone/>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3D3D3D"/>
                </a:solidFill>
                <a:latin typeface="Gibson"/>
              </a:rPr>
              <a:t>Brahm Rossiter</a:t>
            </a:r>
          </a:p>
        </p:txBody>
      </p:sp>
      <p:pic>
        <p:nvPicPr>
          <p:cNvPr id="38" name="Picture 37">
            <a:extLst>
              <a:ext uri="{FF2B5EF4-FFF2-40B4-BE49-F238E27FC236}">
                <a16:creationId xmlns:a16="http://schemas.microsoft.com/office/drawing/2014/main" id="{C6A03C3C-DD5F-EB02-C983-47EC916C1213}"/>
              </a:ext>
            </a:extLst>
          </p:cNvPr>
          <p:cNvPicPr>
            <a:picLocks noChangeAspect="1"/>
          </p:cNvPicPr>
          <p:nvPr/>
        </p:nvPicPr>
        <p:blipFill>
          <a:blip r:embed="rId3"/>
          <a:srcRect/>
          <a:stretch/>
        </p:blipFill>
        <p:spPr>
          <a:xfrm>
            <a:off x="9806523" y="2796005"/>
            <a:ext cx="2164083" cy="2157213"/>
          </a:xfrm>
          <a:prstGeom prst="rect">
            <a:avLst/>
          </a:prstGeom>
        </p:spPr>
      </p:pic>
      <p:pic>
        <p:nvPicPr>
          <p:cNvPr id="40" name="Picture 39">
            <a:extLst>
              <a:ext uri="{FF2B5EF4-FFF2-40B4-BE49-F238E27FC236}">
                <a16:creationId xmlns:a16="http://schemas.microsoft.com/office/drawing/2014/main" id="{E2A4F0AD-B724-C15E-4EE6-42DC6BA2715C}"/>
              </a:ext>
            </a:extLst>
          </p:cNvPr>
          <p:cNvPicPr>
            <a:picLocks noChangeAspect="1"/>
          </p:cNvPicPr>
          <p:nvPr/>
        </p:nvPicPr>
        <p:blipFill>
          <a:blip r:embed="rId4"/>
          <a:srcRect/>
          <a:stretch/>
        </p:blipFill>
        <p:spPr>
          <a:xfrm>
            <a:off x="238857" y="2810148"/>
            <a:ext cx="2170976" cy="2164083"/>
          </a:xfrm>
          <a:prstGeom prst="rect">
            <a:avLst/>
          </a:prstGeom>
        </p:spPr>
      </p:pic>
      <p:pic>
        <p:nvPicPr>
          <p:cNvPr id="48" name="Picture 47">
            <a:extLst>
              <a:ext uri="{FF2B5EF4-FFF2-40B4-BE49-F238E27FC236}">
                <a16:creationId xmlns:a16="http://schemas.microsoft.com/office/drawing/2014/main" id="{DB514A4E-5BBA-CD24-35DE-C6F7C9681F2F}"/>
              </a:ext>
            </a:extLst>
          </p:cNvPr>
          <p:cNvPicPr>
            <a:picLocks noChangeAspect="1"/>
          </p:cNvPicPr>
          <p:nvPr/>
        </p:nvPicPr>
        <p:blipFill>
          <a:blip r:embed="rId5"/>
          <a:srcRect/>
          <a:stretch/>
        </p:blipFill>
        <p:spPr>
          <a:xfrm>
            <a:off x="5051388" y="2822014"/>
            <a:ext cx="2191256" cy="2184300"/>
          </a:xfrm>
          <a:prstGeom prst="rect">
            <a:avLst/>
          </a:prstGeom>
        </p:spPr>
      </p:pic>
      <p:pic>
        <p:nvPicPr>
          <p:cNvPr id="50" name="Picture 49">
            <a:extLst>
              <a:ext uri="{FF2B5EF4-FFF2-40B4-BE49-F238E27FC236}">
                <a16:creationId xmlns:a16="http://schemas.microsoft.com/office/drawing/2014/main" id="{01800338-6152-0B33-6E0F-DF7511437B10}"/>
              </a:ext>
            </a:extLst>
          </p:cNvPr>
          <p:cNvPicPr>
            <a:picLocks noChangeAspect="1"/>
          </p:cNvPicPr>
          <p:nvPr/>
        </p:nvPicPr>
        <p:blipFill>
          <a:blip r:embed="rId6"/>
          <a:srcRect/>
          <a:stretch/>
        </p:blipFill>
        <p:spPr>
          <a:xfrm>
            <a:off x="7495273" y="2767342"/>
            <a:ext cx="2164083" cy="2157213"/>
          </a:xfrm>
          <a:prstGeom prst="rect">
            <a:avLst/>
          </a:prstGeom>
        </p:spPr>
      </p:pic>
      <p:pic>
        <p:nvPicPr>
          <p:cNvPr id="52" name="Picture 51">
            <a:extLst>
              <a:ext uri="{FF2B5EF4-FFF2-40B4-BE49-F238E27FC236}">
                <a16:creationId xmlns:a16="http://schemas.microsoft.com/office/drawing/2014/main" id="{E7374450-1FA4-BE7C-435A-C4E0965C7CEE}"/>
              </a:ext>
            </a:extLst>
          </p:cNvPr>
          <p:cNvPicPr>
            <a:picLocks noChangeAspect="1"/>
          </p:cNvPicPr>
          <p:nvPr/>
        </p:nvPicPr>
        <p:blipFill>
          <a:blip r:embed="rId7"/>
          <a:srcRect/>
          <a:stretch/>
        </p:blipFill>
        <p:spPr>
          <a:xfrm>
            <a:off x="2669127" y="2804870"/>
            <a:ext cx="2170975" cy="2164083"/>
          </a:xfrm>
          <a:prstGeom prst="rect">
            <a:avLst/>
          </a:prstGeom>
        </p:spPr>
      </p:pic>
      <p:pic>
        <p:nvPicPr>
          <p:cNvPr id="4" name="Picture 3" descr="Logo, company name&#10;&#10;Description automatically generated">
            <a:extLst>
              <a:ext uri="{FF2B5EF4-FFF2-40B4-BE49-F238E27FC236}">
                <a16:creationId xmlns:a16="http://schemas.microsoft.com/office/drawing/2014/main" id="{D5D7EA18-BE8A-D27B-2A4C-39FE7E8FC8BF}"/>
              </a:ext>
            </a:extLst>
          </p:cNvPr>
          <p:cNvPicPr>
            <a:picLocks noChangeAspect="1"/>
          </p:cNvPicPr>
          <p:nvPr/>
        </p:nvPicPr>
        <p:blipFill>
          <a:blip r:embed="rId8"/>
          <a:stretch>
            <a:fillRect/>
          </a:stretch>
        </p:blipFill>
        <p:spPr>
          <a:xfrm>
            <a:off x="-216329" y="-556744"/>
            <a:ext cx="3940132" cy="3378758"/>
          </a:xfrm>
          <a:prstGeom prst="rect">
            <a:avLst/>
          </a:prstGeom>
        </p:spPr>
      </p:pic>
      <p:sp>
        <p:nvSpPr>
          <p:cNvPr id="7" name="Text Placeholder 30">
            <a:extLst>
              <a:ext uri="{FF2B5EF4-FFF2-40B4-BE49-F238E27FC236}">
                <a16:creationId xmlns:a16="http://schemas.microsoft.com/office/drawing/2014/main" id="{D33422FE-2442-BC6D-E06C-8549428BD357}"/>
              </a:ext>
            </a:extLst>
          </p:cNvPr>
          <p:cNvSpPr txBox="1">
            <a:spLocks/>
          </p:cNvSpPr>
          <p:nvPr/>
        </p:nvSpPr>
        <p:spPr>
          <a:xfrm>
            <a:off x="2698120" y="5498976"/>
            <a:ext cx="2111764" cy="350292"/>
          </a:xfrm>
          <a:prstGeom prst="rect">
            <a:avLst/>
          </a:prstGeom>
        </p:spPr>
        <p:txBody>
          <a:bodyPr vert="horz" lIns="91440" tIns="45720" rIns="91440" bIns="45720" rtlCol="0">
            <a:noAutofit/>
          </a:bodyPr>
          <a:lstStyle>
            <a:lvl1pPr marL="0" indent="0" algn="ctr" defTabSz="914400" rtl="0" eaLnBrk="1" latinLnBrk="0" hangingPunct="1">
              <a:lnSpc>
                <a:spcPct val="101000"/>
              </a:lnSpc>
              <a:spcBef>
                <a:spcPts val="700"/>
              </a:spcBef>
              <a:spcAft>
                <a:spcPts val="700"/>
              </a:spcAft>
              <a:buFont typeface="Arial" panose="020B0604020202020204" pitchFamily="34" charset="0"/>
              <a:buNone/>
              <a:defRPr lang="en-US" sz="1100" kern="1200" spc="50" baseline="0" dirty="0" smtClean="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1000"/>
              </a:lnSpc>
              <a:spcBef>
                <a:spcPts val="400"/>
              </a:spcBef>
              <a:spcAft>
                <a:spcPts val="400"/>
              </a:spcAft>
              <a:buClrTx/>
              <a:buFont typeface="Wingdings" panose="05000000000000000000" pitchFamily="2" charset="2"/>
              <a:buNone/>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3D3D3D"/>
                </a:solidFill>
                <a:latin typeface="Gibson"/>
              </a:rPr>
              <a:t>Financial Consultant</a:t>
            </a:r>
          </a:p>
        </p:txBody>
      </p:sp>
      <p:sp>
        <p:nvSpPr>
          <p:cNvPr id="8" name="Text Placeholder 30">
            <a:extLst>
              <a:ext uri="{FF2B5EF4-FFF2-40B4-BE49-F238E27FC236}">
                <a16:creationId xmlns:a16="http://schemas.microsoft.com/office/drawing/2014/main" id="{7F2916EE-D53E-9938-6AD0-3B697814B12D}"/>
              </a:ext>
            </a:extLst>
          </p:cNvPr>
          <p:cNvSpPr txBox="1">
            <a:spLocks/>
          </p:cNvSpPr>
          <p:nvPr/>
        </p:nvSpPr>
        <p:spPr>
          <a:xfrm>
            <a:off x="319889" y="5498976"/>
            <a:ext cx="2111764" cy="350292"/>
          </a:xfrm>
          <a:prstGeom prst="rect">
            <a:avLst/>
          </a:prstGeom>
        </p:spPr>
        <p:txBody>
          <a:bodyPr vert="horz" lIns="91440" tIns="45720" rIns="91440" bIns="45720" rtlCol="0">
            <a:noAutofit/>
          </a:bodyPr>
          <a:lstStyle>
            <a:lvl1pPr marL="0" indent="0" algn="ctr" defTabSz="914400" rtl="0" eaLnBrk="1" latinLnBrk="0" hangingPunct="1">
              <a:lnSpc>
                <a:spcPct val="101000"/>
              </a:lnSpc>
              <a:spcBef>
                <a:spcPts val="700"/>
              </a:spcBef>
              <a:spcAft>
                <a:spcPts val="700"/>
              </a:spcAft>
              <a:buFont typeface="Arial" panose="020B0604020202020204" pitchFamily="34" charset="0"/>
              <a:buNone/>
              <a:defRPr lang="en-US" sz="1100" kern="1200" spc="50" baseline="0" dirty="0" smtClean="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1000"/>
              </a:lnSpc>
              <a:spcBef>
                <a:spcPts val="400"/>
              </a:spcBef>
              <a:spcAft>
                <a:spcPts val="400"/>
              </a:spcAft>
              <a:buClrTx/>
              <a:buFont typeface="Wingdings" panose="05000000000000000000" pitchFamily="2" charset="2"/>
              <a:buNone/>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3D3D3D"/>
                </a:solidFill>
                <a:latin typeface="Gibson"/>
              </a:rPr>
              <a:t>Financial Consultant</a:t>
            </a:r>
          </a:p>
        </p:txBody>
      </p:sp>
    </p:spTree>
    <p:extLst>
      <p:ext uri="{BB962C8B-B14F-4D97-AF65-F5344CB8AC3E}">
        <p14:creationId xmlns:p14="http://schemas.microsoft.com/office/powerpoint/2010/main" val="1712580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1F4B0-4F3A-440C-990E-49D045912707}"/>
              </a:ext>
            </a:extLst>
          </p:cNvPr>
          <p:cNvSpPr/>
          <p:nvPr/>
        </p:nvSpPr>
        <p:spPr>
          <a:xfrm>
            <a:off x="0" y="1"/>
            <a:ext cx="599211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716D8A-2E12-4C9A-8001-077CF283056F}"/>
              </a:ext>
            </a:extLst>
          </p:cNvPr>
          <p:cNvSpPr>
            <a:spLocks noGrp="1"/>
          </p:cNvSpPr>
          <p:nvPr>
            <p:ph type="title"/>
          </p:nvPr>
        </p:nvSpPr>
        <p:spPr>
          <a:xfrm>
            <a:off x="745686" y="304436"/>
            <a:ext cx="4500737" cy="2095501"/>
          </a:xfrm>
        </p:spPr>
        <p:txBody>
          <a:bodyPr/>
          <a:lstStyle/>
          <a:p>
            <a:r>
              <a:rPr lang="en-US" sz="5000" dirty="0">
                <a:solidFill>
                  <a:srgbClr val="003A69"/>
                </a:solidFill>
                <a:latin typeface="Gibson"/>
                <a:cs typeface="Arial"/>
              </a:rPr>
              <a:t>PROMOTING RETIREMENT PLAN Goals</a:t>
            </a:r>
            <a:endParaRPr lang="en-US" sz="5000" dirty="0">
              <a:solidFill>
                <a:srgbClr val="003A69"/>
              </a:solidFill>
              <a:latin typeface="Gibson"/>
              <a:cs typeface="Arial" panose="020B0604020202020204" pitchFamily="34" charset="0"/>
            </a:endParaRPr>
          </a:p>
        </p:txBody>
      </p:sp>
      <p:sp>
        <p:nvSpPr>
          <p:cNvPr id="42" name="Content Placeholder 41">
            <a:extLst>
              <a:ext uri="{FF2B5EF4-FFF2-40B4-BE49-F238E27FC236}">
                <a16:creationId xmlns:a16="http://schemas.microsoft.com/office/drawing/2014/main" id="{69D5268B-B9FF-4EF5-90FE-EC2BBE068171}"/>
              </a:ext>
            </a:extLst>
          </p:cNvPr>
          <p:cNvSpPr>
            <a:spLocks noGrp="1"/>
          </p:cNvSpPr>
          <p:nvPr>
            <p:ph idx="1"/>
          </p:nvPr>
        </p:nvSpPr>
        <p:spPr>
          <a:xfrm>
            <a:off x="750607" y="2416066"/>
            <a:ext cx="5074936" cy="3594100"/>
          </a:xfrm>
        </p:spPr>
        <p:txBody>
          <a:bodyPr>
            <a:noAutofit/>
          </a:bodyPr>
          <a:lstStyle/>
          <a:p>
            <a:r>
              <a:rPr lang="en-US" dirty="0">
                <a:solidFill>
                  <a:srgbClr val="3D3D3D"/>
                </a:solidFill>
                <a:latin typeface="Gibson"/>
                <a:cs typeface="Arial"/>
              </a:rPr>
              <a:t>RWM Financial Group can lead the way toward retirement readiness for pre-retirees and new generations of employees. Their success comes from your plan’s success. </a:t>
            </a:r>
            <a:endParaRPr lang="en-US" dirty="0">
              <a:solidFill>
                <a:srgbClr val="3D3D3D"/>
              </a:solidFill>
              <a:latin typeface="Gibson"/>
              <a:cs typeface="Arial" panose="020B0604020202020204" pitchFamily="34" charset="0"/>
            </a:endParaRPr>
          </a:p>
          <a:p>
            <a:r>
              <a:rPr lang="en-US" dirty="0">
                <a:solidFill>
                  <a:srgbClr val="3D3D3D"/>
                </a:solidFill>
                <a:latin typeface="Gibson"/>
                <a:cs typeface="Arial" panose="020B0604020202020204" pitchFamily="34" charset="0"/>
              </a:rPr>
              <a:t>Combining professional dedication, cutting-edge tools and high-impact education with a commitment to service. </a:t>
            </a:r>
          </a:p>
          <a:p>
            <a:r>
              <a:rPr lang="en-US" dirty="0">
                <a:solidFill>
                  <a:srgbClr val="3D3D3D"/>
                </a:solidFill>
                <a:latin typeface="Gibson"/>
                <a:cs typeface="Arial" panose="020B0604020202020204" pitchFamily="34" charset="0"/>
              </a:rPr>
              <a:t>RWM Financial Group’s process sets a clear direction toward retirement for your valued employees and balances the needs of the employer.</a:t>
            </a:r>
          </a:p>
        </p:txBody>
      </p:sp>
      <p:pic>
        <p:nvPicPr>
          <p:cNvPr id="9" name="Picture 8">
            <a:extLst>
              <a:ext uri="{FF2B5EF4-FFF2-40B4-BE49-F238E27FC236}">
                <a16:creationId xmlns:a16="http://schemas.microsoft.com/office/drawing/2014/main" id="{FA63DB75-5DD6-12BC-29BF-C49D6110792F}"/>
              </a:ext>
            </a:extLst>
          </p:cNvPr>
          <p:cNvPicPr>
            <a:picLocks noChangeAspect="1"/>
          </p:cNvPicPr>
          <p:nvPr/>
        </p:nvPicPr>
        <p:blipFill>
          <a:blip r:embed="rId4"/>
          <a:stretch>
            <a:fillRect/>
          </a:stretch>
        </p:blipFill>
        <p:spPr>
          <a:xfrm>
            <a:off x="116379" y="6084916"/>
            <a:ext cx="718415" cy="652615"/>
          </a:xfrm>
          <a:prstGeom prst="rect">
            <a:avLst/>
          </a:prstGeom>
        </p:spPr>
      </p:pic>
      <p:pic>
        <p:nvPicPr>
          <p:cNvPr id="44" name="Picture Placeholder 43" descr="A compass on a table&#10;&#10;Description automatically generated with low confidence">
            <a:extLst>
              <a:ext uri="{FF2B5EF4-FFF2-40B4-BE49-F238E27FC236}">
                <a16:creationId xmlns:a16="http://schemas.microsoft.com/office/drawing/2014/main" id="{FA2F2796-87F1-7BFA-9177-1E532368E45F}"/>
              </a:ext>
            </a:extLst>
          </p:cNvPr>
          <p:cNvPicPr>
            <a:picLocks noGrp="1" noChangeAspect="1"/>
          </p:cNvPicPr>
          <p:nvPr>
            <p:ph type="pic" sz="quarter" idx="14"/>
          </p:nvPr>
        </p:nvPicPr>
        <p:blipFill>
          <a:blip r:embed="rId5"/>
          <a:srcRect t="6250" b="6250"/>
          <a:stretch>
            <a:fillRect/>
          </a:stretch>
        </p:blipFill>
        <p:spPr>
          <a:xfrm>
            <a:off x="6083510" y="58438"/>
            <a:ext cx="5992111" cy="6741124"/>
          </a:xfrm>
        </p:spPr>
      </p:pic>
      <p:pic>
        <p:nvPicPr>
          <p:cNvPr id="48" name="Picture 47" descr="A picture containing logo&#10;&#10;Description automatically generated">
            <a:extLst>
              <a:ext uri="{FF2B5EF4-FFF2-40B4-BE49-F238E27FC236}">
                <a16:creationId xmlns:a16="http://schemas.microsoft.com/office/drawing/2014/main" id="{7FAA444D-8809-C564-3230-4038D21AD942}"/>
              </a:ext>
            </a:extLst>
          </p:cNvPr>
          <p:cNvPicPr>
            <a:picLocks noChangeAspect="1"/>
          </p:cNvPicPr>
          <p:nvPr/>
        </p:nvPicPr>
        <p:blipFill>
          <a:blip r:embed="rId6"/>
          <a:stretch>
            <a:fillRect/>
          </a:stretch>
        </p:blipFill>
        <p:spPr>
          <a:xfrm>
            <a:off x="9281160" y="4708619"/>
            <a:ext cx="3069877" cy="2632493"/>
          </a:xfrm>
          <a:prstGeom prst="rect">
            <a:avLst/>
          </a:prstGeom>
        </p:spPr>
      </p:pic>
    </p:spTree>
    <p:extLst>
      <p:ext uri="{BB962C8B-B14F-4D97-AF65-F5344CB8AC3E}">
        <p14:creationId xmlns:p14="http://schemas.microsoft.com/office/powerpoint/2010/main" val="192617391"/>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685800" y="1069611"/>
            <a:ext cx="4419600" cy="2497618"/>
          </a:xfrm>
        </p:spPr>
        <p:txBody>
          <a:bodyPr>
            <a:normAutofit fontScale="90000"/>
          </a:bodyPr>
          <a:lstStyle/>
          <a:p>
            <a:r>
              <a:rPr lang="en-US" sz="6000" dirty="0">
                <a:solidFill>
                  <a:srgbClr val="003A69"/>
                </a:solidFill>
                <a:latin typeface="Gibson"/>
                <a:cs typeface="Arial" panose="020B0604020202020204" pitchFamily="34" charset="0"/>
              </a:rPr>
              <a:t>Recent Focus on </a:t>
            </a:r>
            <a:br>
              <a:rPr lang="en-US" sz="6000" dirty="0">
                <a:solidFill>
                  <a:srgbClr val="003A69"/>
                </a:solidFill>
                <a:latin typeface="Gibson"/>
                <a:cs typeface="Arial" panose="020B0604020202020204" pitchFamily="34" charset="0"/>
              </a:rPr>
            </a:br>
            <a:r>
              <a:rPr lang="en-US" sz="6000" dirty="0">
                <a:solidFill>
                  <a:srgbClr val="003A69"/>
                </a:solidFill>
                <a:latin typeface="Gibson"/>
                <a:cs typeface="Arial" panose="020B0604020202020204" pitchFamily="34" charset="0"/>
              </a:rPr>
              <a:t>health and wellness</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1613263" y="4715779"/>
            <a:ext cx="9403080" cy="1545336"/>
          </a:xfrm>
        </p:spPr>
        <p:txBody>
          <a:bodyPr>
            <a:normAutofit/>
          </a:bodyPr>
          <a:lstStyle/>
          <a:p>
            <a:pPr algn="ctr"/>
            <a:r>
              <a:rPr lang="en-US" sz="3000" b="1" dirty="0">
                <a:solidFill>
                  <a:srgbClr val="3D3D3D"/>
                </a:solidFill>
                <a:latin typeface="Gibson"/>
                <a:cs typeface="Arial" panose="020B0604020202020204" pitchFamily="34" charset="0"/>
              </a:rPr>
              <a:t>Employers have learned a lot about the benefits of helping employees change the behaviors that impact physical and emotional health.</a:t>
            </a:r>
          </a:p>
        </p:txBody>
      </p:sp>
      <p:pic>
        <p:nvPicPr>
          <p:cNvPr id="5" name="Picture 4">
            <a:extLst>
              <a:ext uri="{FF2B5EF4-FFF2-40B4-BE49-F238E27FC236}">
                <a16:creationId xmlns:a16="http://schemas.microsoft.com/office/drawing/2014/main" id="{F737E56F-FEE9-C8C0-3A83-739CBBB3B9C4}"/>
              </a:ext>
            </a:extLst>
          </p:cNvPr>
          <p:cNvPicPr>
            <a:picLocks noChangeAspect="1"/>
          </p:cNvPicPr>
          <p:nvPr/>
        </p:nvPicPr>
        <p:blipFill>
          <a:blip r:embed="rId3"/>
          <a:stretch>
            <a:fillRect/>
          </a:stretch>
        </p:blipFill>
        <p:spPr>
          <a:xfrm>
            <a:off x="116379" y="6084916"/>
            <a:ext cx="718415" cy="652615"/>
          </a:xfrm>
          <a:prstGeom prst="rect">
            <a:avLst/>
          </a:prstGeom>
        </p:spPr>
      </p:pic>
      <p:pic>
        <p:nvPicPr>
          <p:cNvPr id="10" name="Picture 9" descr="A group of people standing together&#10;&#10;Description automatically generated with low confidence">
            <a:extLst>
              <a:ext uri="{FF2B5EF4-FFF2-40B4-BE49-F238E27FC236}">
                <a16:creationId xmlns:a16="http://schemas.microsoft.com/office/drawing/2014/main" id="{90CDBD24-FFF6-4969-1D7B-A733B49646C3}"/>
              </a:ext>
            </a:extLst>
          </p:cNvPr>
          <p:cNvPicPr>
            <a:picLocks noChangeAspect="1"/>
          </p:cNvPicPr>
          <p:nvPr/>
        </p:nvPicPr>
        <p:blipFill>
          <a:blip r:embed="rId4"/>
          <a:stretch>
            <a:fillRect/>
          </a:stretch>
        </p:blipFill>
        <p:spPr>
          <a:xfrm>
            <a:off x="4699331" y="0"/>
            <a:ext cx="7492669" cy="4221480"/>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77A34A72-C3E1-5BA3-FA7E-4B76065A0597}"/>
              </a:ext>
            </a:extLst>
          </p:cNvPr>
          <p:cNvPicPr>
            <a:picLocks noChangeAspect="1"/>
          </p:cNvPicPr>
          <p:nvPr/>
        </p:nvPicPr>
        <p:blipFill>
          <a:blip r:embed="rId5"/>
          <a:stretch>
            <a:fillRect/>
          </a:stretch>
        </p:blipFill>
        <p:spPr>
          <a:xfrm>
            <a:off x="9118931" y="2039635"/>
            <a:ext cx="3240410" cy="2778729"/>
          </a:xfrm>
          <a:prstGeom prst="rect">
            <a:avLst/>
          </a:prstGeom>
        </p:spPr>
      </p:pic>
    </p:spTree>
    <p:extLst>
      <p:ext uri="{BB962C8B-B14F-4D97-AF65-F5344CB8AC3E}">
        <p14:creationId xmlns:p14="http://schemas.microsoft.com/office/powerpoint/2010/main" val="3446797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A84D8-73C1-BCA3-A7A5-B3C1E2603FC0}"/>
              </a:ext>
            </a:extLst>
          </p:cNvPr>
          <p:cNvSpPr>
            <a:spLocks noGrp="1"/>
          </p:cNvSpPr>
          <p:nvPr>
            <p:ph type="title"/>
          </p:nvPr>
        </p:nvSpPr>
        <p:spPr>
          <a:xfrm>
            <a:off x="5786120" y="497586"/>
            <a:ext cx="6134100" cy="3226308"/>
          </a:xfrm>
        </p:spPr>
        <p:txBody>
          <a:bodyPr>
            <a:noAutofit/>
          </a:bodyPr>
          <a:lstStyle/>
          <a:p>
            <a:r>
              <a:rPr lang="en-US" sz="5000" dirty="0">
                <a:solidFill>
                  <a:srgbClr val="003A69"/>
                </a:solidFill>
                <a:latin typeface="Gibson"/>
                <a:cs typeface="Arial" panose="020B0604020202020204" pitchFamily="34" charset="0"/>
              </a:rPr>
              <a:t>employers are often a trusted source of Financial information</a:t>
            </a:r>
          </a:p>
        </p:txBody>
      </p:sp>
      <p:sp>
        <p:nvSpPr>
          <p:cNvPr id="3" name="Text Placeholder 2">
            <a:extLst>
              <a:ext uri="{FF2B5EF4-FFF2-40B4-BE49-F238E27FC236}">
                <a16:creationId xmlns:a16="http://schemas.microsoft.com/office/drawing/2014/main" id="{717150D5-2A21-F9AC-5672-11A5404DD7FD}"/>
              </a:ext>
            </a:extLst>
          </p:cNvPr>
          <p:cNvSpPr>
            <a:spLocks noGrp="1"/>
          </p:cNvSpPr>
          <p:nvPr>
            <p:ph type="body" idx="1"/>
          </p:nvPr>
        </p:nvSpPr>
        <p:spPr>
          <a:xfrm>
            <a:off x="1300481" y="5062727"/>
            <a:ext cx="9972040" cy="830073"/>
          </a:xfrm>
        </p:spPr>
        <p:txBody>
          <a:bodyPr>
            <a:noAutofit/>
          </a:bodyPr>
          <a:lstStyle/>
          <a:p>
            <a:pPr algn="ctr">
              <a:lnSpc>
                <a:spcPct val="100000"/>
              </a:lnSpc>
              <a:spcBef>
                <a:spcPts val="0"/>
              </a:spcBef>
              <a:spcAft>
                <a:spcPts val="0"/>
              </a:spcAft>
            </a:pPr>
            <a:r>
              <a:rPr lang="en-US" sz="3000" b="1" dirty="0">
                <a:solidFill>
                  <a:srgbClr val="3D3D3D"/>
                </a:solidFill>
                <a:latin typeface="Gibson"/>
                <a:cs typeface="Arial" panose="020B0604020202020204" pitchFamily="34" charset="0"/>
              </a:rPr>
              <a:t>T</a:t>
            </a:r>
            <a:r>
              <a:rPr lang="en-US" sz="3000" b="1" cap="none" dirty="0">
                <a:solidFill>
                  <a:srgbClr val="3D3D3D"/>
                </a:solidFill>
                <a:latin typeface="Gibson"/>
                <a:cs typeface="Arial" panose="020B0604020202020204" pitchFamily="34" charset="0"/>
              </a:rPr>
              <a:t>RUST AND ACCESS TO EMPLOYEES</a:t>
            </a:r>
          </a:p>
        </p:txBody>
      </p:sp>
      <p:pic>
        <p:nvPicPr>
          <p:cNvPr id="6" name="Picture 5">
            <a:extLst>
              <a:ext uri="{FF2B5EF4-FFF2-40B4-BE49-F238E27FC236}">
                <a16:creationId xmlns:a16="http://schemas.microsoft.com/office/drawing/2014/main" id="{B6BF265D-B613-2181-756E-E1B5A7018969}"/>
              </a:ext>
            </a:extLst>
          </p:cNvPr>
          <p:cNvPicPr>
            <a:picLocks noChangeAspect="1"/>
          </p:cNvPicPr>
          <p:nvPr/>
        </p:nvPicPr>
        <p:blipFill>
          <a:blip r:embed="rId3"/>
          <a:stretch>
            <a:fillRect/>
          </a:stretch>
        </p:blipFill>
        <p:spPr>
          <a:xfrm>
            <a:off x="116379" y="6084916"/>
            <a:ext cx="718415" cy="652615"/>
          </a:xfrm>
          <a:prstGeom prst="rect">
            <a:avLst/>
          </a:prstGeom>
        </p:spPr>
      </p:pic>
      <p:pic>
        <p:nvPicPr>
          <p:cNvPr id="7" name="Picture 6" descr="A yellow sign with black text&#10;&#10;Description automatically generated with medium confidence">
            <a:extLst>
              <a:ext uri="{FF2B5EF4-FFF2-40B4-BE49-F238E27FC236}">
                <a16:creationId xmlns:a16="http://schemas.microsoft.com/office/drawing/2014/main" id="{DBD3BAC4-B9EB-45FA-BEB7-86BAFCA53C54}"/>
              </a:ext>
            </a:extLst>
          </p:cNvPr>
          <p:cNvPicPr>
            <a:picLocks noChangeAspect="1"/>
          </p:cNvPicPr>
          <p:nvPr/>
        </p:nvPicPr>
        <p:blipFill>
          <a:blip r:embed="rId4"/>
          <a:stretch>
            <a:fillRect/>
          </a:stretch>
        </p:blipFill>
        <p:spPr>
          <a:xfrm>
            <a:off x="0" y="0"/>
            <a:ext cx="5035776" cy="4221480"/>
          </a:xfrm>
          <a:prstGeom prst="rect">
            <a:avLst/>
          </a:prstGeom>
        </p:spPr>
      </p:pic>
    </p:spTree>
    <p:extLst>
      <p:ext uri="{BB962C8B-B14F-4D97-AF65-F5344CB8AC3E}">
        <p14:creationId xmlns:p14="http://schemas.microsoft.com/office/powerpoint/2010/main" val="1776100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ECE44-AA20-9BE4-A573-FBEBB400BB1A}"/>
              </a:ext>
            </a:extLst>
          </p:cNvPr>
          <p:cNvSpPr>
            <a:spLocks noGrp="1"/>
          </p:cNvSpPr>
          <p:nvPr>
            <p:ph type="title"/>
          </p:nvPr>
        </p:nvSpPr>
        <p:spPr>
          <a:xfrm>
            <a:off x="594102" y="399700"/>
            <a:ext cx="10268712" cy="1700784"/>
          </a:xfrm>
        </p:spPr>
        <p:txBody>
          <a:bodyPr>
            <a:normAutofit/>
          </a:bodyPr>
          <a:lstStyle/>
          <a:p>
            <a:r>
              <a:rPr lang="en-US" sz="6000" dirty="0">
                <a:solidFill>
                  <a:srgbClr val="003A69"/>
                </a:solidFill>
                <a:latin typeface="Gibson"/>
              </a:rPr>
              <a:t>Employees report</a:t>
            </a:r>
          </a:p>
        </p:txBody>
      </p:sp>
      <p:graphicFrame>
        <p:nvGraphicFramePr>
          <p:cNvPr id="8" name="Chart 7">
            <a:extLst>
              <a:ext uri="{FF2B5EF4-FFF2-40B4-BE49-F238E27FC236}">
                <a16:creationId xmlns:a16="http://schemas.microsoft.com/office/drawing/2014/main" id="{C3CB8ADA-A3F4-7003-38B5-D43B5F7853C8}"/>
              </a:ext>
            </a:extLst>
          </p:cNvPr>
          <p:cNvGraphicFramePr/>
          <p:nvPr>
            <p:extLst>
              <p:ext uri="{D42A27DB-BD31-4B8C-83A1-F6EECF244321}">
                <p14:modId xmlns:p14="http://schemas.microsoft.com/office/powerpoint/2010/main" val="3578083049"/>
              </p:ext>
            </p:extLst>
          </p:nvPr>
        </p:nvGraphicFramePr>
        <p:xfrm>
          <a:off x="0" y="2756264"/>
          <a:ext cx="3578737" cy="25591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93DBB68B-7375-F6E6-6A65-201EB13D78DA}"/>
              </a:ext>
            </a:extLst>
          </p:cNvPr>
          <p:cNvGraphicFramePr/>
          <p:nvPr>
            <p:extLst>
              <p:ext uri="{D42A27DB-BD31-4B8C-83A1-F6EECF244321}">
                <p14:modId xmlns:p14="http://schemas.microsoft.com/office/powerpoint/2010/main" val="1996173733"/>
              </p:ext>
            </p:extLst>
          </p:nvPr>
        </p:nvGraphicFramePr>
        <p:xfrm>
          <a:off x="2947851" y="2651760"/>
          <a:ext cx="3578737" cy="27245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7E1BED1A-E2DF-FCEC-941E-F211FC99FBA2}"/>
              </a:ext>
            </a:extLst>
          </p:cNvPr>
          <p:cNvGraphicFramePr/>
          <p:nvPr>
            <p:extLst>
              <p:ext uri="{D42A27DB-BD31-4B8C-83A1-F6EECF244321}">
                <p14:modId xmlns:p14="http://schemas.microsoft.com/office/powerpoint/2010/main" val="1837082375"/>
              </p:ext>
            </p:extLst>
          </p:nvPr>
        </p:nvGraphicFramePr>
        <p:xfrm>
          <a:off x="5895702" y="2756264"/>
          <a:ext cx="3435531" cy="255911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CE41B2E4-59EA-9BF7-DC8A-05292C002710}"/>
              </a:ext>
            </a:extLst>
          </p:cNvPr>
          <p:cNvGraphicFramePr/>
          <p:nvPr>
            <p:extLst>
              <p:ext uri="{D42A27DB-BD31-4B8C-83A1-F6EECF244321}">
                <p14:modId xmlns:p14="http://schemas.microsoft.com/office/powerpoint/2010/main" val="342528801"/>
              </p:ext>
            </p:extLst>
          </p:nvPr>
        </p:nvGraphicFramePr>
        <p:xfrm>
          <a:off x="8582296" y="2756264"/>
          <a:ext cx="3435531" cy="2559110"/>
        </p:xfrm>
        <a:graphic>
          <a:graphicData uri="http://schemas.openxmlformats.org/drawingml/2006/chart">
            <c:chart xmlns:c="http://schemas.openxmlformats.org/drawingml/2006/chart" xmlns:r="http://schemas.openxmlformats.org/officeDocument/2006/relationships" r:id="rId6"/>
          </a:graphicData>
        </a:graphic>
      </p:graphicFrame>
      <p:sp>
        <p:nvSpPr>
          <p:cNvPr id="13" name="Rectangle 12">
            <a:extLst>
              <a:ext uri="{FF2B5EF4-FFF2-40B4-BE49-F238E27FC236}">
                <a16:creationId xmlns:a16="http://schemas.microsoft.com/office/drawing/2014/main" id="{8322414E-5F1C-7D92-DACA-81220F5BD500}"/>
              </a:ext>
            </a:extLst>
          </p:cNvPr>
          <p:cNvSpPr/>
          <p:nvPr/>
        </p:nvSpPr>
        <p:spPr>
          <a:xfrm>
            <a:off x="1351098" y="4853709"/>
            <a:ext cx="1510286"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24%</a:t>
            </a:r>
          </a:p>
        </p:txBody>
      </p:sp>
      <p:sp>
        <p:nvSpPr>
          <p:cNvPr id="15" name="Rectangle 14">
            <a:extLst>
              <a:ext uri="{FF2B5EF4-FFF2-40B4-BE49-F238E27FC236}">
                <a16:creationId xmlns:a16="http://schemas.microsoft.com/office/drawing/2014/main" id="{41A21632-6C2D-FF7C-58C5-7A24670941B6}"/>
              </a:ext>
            </a:extLst>
          </p:cNvPr>
          <p:cNvSpPr/>
          <p:nvPr/>
        </p:nvSpPr>
        <p:spPr>
          <a:xfrm>
            <a:off x="4354823" y="4853709"/>
            <a:ext cx="1529586"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29%</a:t>
            </a:r>
          </a:p>
        </p:txBody>
      </p:sp>
      <p:sp>
        <p:nvSpPr>
          <p:cNvPr id="16" name="Rectangle 15">
            <a:extLst>
              <a:ext uri="{FF2B5EF4-FFF2-40B4-BE49-F238E27FC236}">
                <a16:creationId xmlns:a16="http://schemas.microsoft.com/office/drawing/2014/main" id="{5D787A88-A299-5D0E-1DF8-83E57D48F81A}"/>
              </a:ext>
            </a:extLst>
          </p:cNvPr>
          <p:cNvSpPr/>
          <p:nvPr/>
        </p:nvSpPr>
        <p:spPr>
          <a:xfrm>
            <a:off x="7481162" y="4853709"/>
            <a:ext cx="1492076"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47%</a:t>
            </a:r>
          </a:p>
        </p:txBody>
      </p:sp>
      <p:sp>
        <p:nvSpPr>
          <p:cNvPr id="17" name="Rectangle 16">
            <a:extLst>
              <a:ext uri="{FF2B5EF4-FFF2-40B4-BE49-F238E27FC236}">
                <a16:creationId xmlns:a16="http://schemas.microsoft.com/office/drawing/2014/main" id="{85A40CF1-9EF7-1F14-F9C4-1E822B842FB8}"/>
              </a:ext>
            </a:extLst>
          </p:cNvPr>
          <p:cNvSpPr/>
          <p:nvPr/>
        </p:nvSpPr>
        <p:spPr>
          <a:xfrm>
            <a:off x="10107319" y="4853709"/>
            <a:ext cx="151099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61%</a:t>
            </a:r>
          </a:p>
        </p:txBody>
      </p:sp>
    </p:spTree>
    <p:extLst>
      <p:ext uri="{BB962C8B-B14F-4D97-AF65-F5344CB8AC3E}">
        <p14:creationId xmlns:p14="http://schemas.microsoft.com/office/powerpoint/2010/main" val="3541982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D5EDC1-F49D-D8B5-D14C-5E883FC037C1}"/>
              </a:ext>
            </a:extLst>
          </p:cNvPr>
          <p:cNvSpPr>
            <a:spLocks noGrp="1"/>
          </p:cNvSpPr>
          <p:nvPr>
            <p:ph type="title"/>
          </p:nvPr>
        </p:nvSpPr>
        <p:spPr>
          <a:xfrm>
            <a:off x="664205" y="0"/>
            <a:ext cx="11413495" cy="2247900"/>
          </a:xfrm>
        </p:spPr>
        <p:txBody>
          <a:bodyPr>
            <a:noAutofit/>
          </a:bodyPr>
          <a:lstStyle/>
          <a:p>
            <a:r>
              <a:rPr lang="en-US" sz="5000" dirty="0">
                <a:solidFill>
                  <a:srgbClr val="003A69"/>
                </a:solidFill>
                <a:latin typeface="Gibson"/>
              </a:rPr>
              <a:t>SIX Steps to creating your </a:t>
            </a:r>
            <a:br>
              <a:rPr lang="en-US" sz="5000" dirty="0">
                <a:solidFill>
                  <a:srgbClr val="003A69"/>
                </a:solidFill>
                <a:latin typeface="Gibson"/>
              </a:rPr>
            </a:br>
            <a:r>
              <a:rPr lang="en-US" sz="5000" dirty="0">
                <a:solidFill>
                  <a:srgbClr val="003A69"/>
                </a:solidFill>
                <a:latin typeface="Gibson"/>
              </a:rPr>
              <a:t>Financial wellness </a:t>
            </a:r>
            <a:br>
              <a:rPr lang="en-US" sz="5000" dirty="0">
                <a:solidFill>
                  <a:srgbClr val="003A69"/>
                </a:solidFill>
                <a:latin typeface="Gibson"/>
              </a:rPr>
            </a:br>
            <a:r>
              <a:rPr lang="en-US" sz="5000" dirty="0">
                <a:solidFill>
                  <a:srgbClr val="003A69"/>
                </a:solidFill>
                <a:latin typeface="Gibson"/>
              </a:rPr>
              <a:t>coaching strategy </a:t>
            </a:r>
          </a:p>
        </p:txBody>
      </p:sp>
      <p:sp>
        <p:nvSpPr>
          <p:cNvPr id="13" name="Arrow: Chevron 12">
            <a:extLst>
              <a:ext uri="{FF2B5EF4-FFF2-40B4-BE49-F238E27FC236}">
                <a16:creationId xmlns:a16="http://schemas.microsoft.com/office/drawing/2014/main" id="{10C9038E-43AD-5954-AAE6-5A1C1B1DF9A8}"/>
              </a:ext>
            </a:extLst>
          </p:cNvPr>
          <p:cNvSpPr/>
          <p:nvPr/>
        </p:nvSpPr>
        <p:spPr>
          <a:xfrm>
            <a:off x="9357990" y="3302000"/>
            <a:ext cx="2831508" cy="2184400"/>
          </a:xfrm>
          <a:prstGeom prst="chevron">
            <a:avLst/>
          </a:prstGeom>
          <a:solidFill>
            <a:srgbClr val="003A69"/>
          </a:solidFill>
          <a:ln>
            <a:solidFill>
              <a:srgbClr val="37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hevron 13">
            <a:extLst>
              <a:ext uri="{FF2B5EF4-FFF2-40B4-BE49-F238E27FC236}">
                <a16:creationId xmlns:a16="http://schemas.microsoft.com/office/drawing/2014/main" id="{4079C518-CB49-BC75-3B3C-BC98A057A223}"/>
              </a:ext>
            </a:extLst>
          </p:cNvPr>
          <p:cNvSpPr/>
          <p:nvPr/>
        </p:nvSpPr>
        <p:spPr>
          <a:xfrm>
            <a:off x="7514422" y="3302000"/>
            <a:ext cx="2770038" cy="2197100"/>
          </a:xfrm>
          <a:prstGeom prst="chevron">
            <a:avLst/>
          </a:prstGeom>
          <a:solidFill>
            <a:srgbClr val="003A69"/>
          </a:solidFill>
          <a:ln>
            <a:solidFill>
              <a:srgbClr val="37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hevron 18">
            <a:extLst>
              <a:ext uri="{FF2B5EF4-FFF2-40B4-BE49-F238E27FC236}">
                <a16:creationId xmlns:a16="http://schemas.microsoft.com/office/drawing/2014/main" id="{B06F6CB2-33AC-9AD1-406D-A79A15F0E5C3}"/>
              </a:ext>
            </a:extLst>
          </p:cNvPr>
          <p:cNvSpPr/>
          <p:nvPr/>
        </p:nvSpPr>
        <p:spPr>
          <a:xfrm>
            <a:off x="2081749" y="3302000"/>
            <a:ext cx="2770038" cy="2171700"/>
          </a:xfrm>
          <a:prstGeom prst="chevron">
            <a:avLst/>
          </a:prstGeom>
          <a:solidFill>
            <a:srgbClr val="003A69"/>
          </a:solidFill>
          <a:ln>
            <a:solidFill>
              <a:srgbClr val="37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hevron 19">
            <a:extLst>
              <a:ext uri="{FF2B5EF4-FFF2-40B4-BE49-F238E27FC236}">
                <a16:creationId xmlns:a16="http://schemas.microsoft.com/office/drawing/2014/main" id="{4D82F1A1-637E-4EA8-A13F-E8A340D8CE52}"/>
              </a:ext>
            </a:extLst>
          </p:cNvPr>
          <p:cNvSpPr/>
          <p:nvPr/>
        </p:nvSpPr>
        <p:spPr>
          <a:xfrm>
            <a:off x="3886626" y="3302000"/>
            <a:ext cx="2770038" cy="2197100"/>
          </a:xfrm>
          <a:prstGeom prst="chevron">
            <a:avLst/>
          </a:prstGeom>
          <a:solidFill>
            <a:srgbClr val="003A69"/>
          </a:solidFill>
          <a:ln>
            <a:solidFill>
              <a:srgbClr val="37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Chevron 20">
            <a:extLst>
              <a:ext uri="{FF2B5EF4-FFF2-40B4-BE49-F238E27FC236}">
                <a16:creationId xmlns:a16="http://schemas.microsoft.com/office/drawing/2014/main" id="{E2B9A857-7062-C2D9-9747-B9244E0489C8}"/>
              </a:ext>
            </a:extLst>
          </p:cNvPr>
          <p:cNvSpPr/>
          <p:nvPr/>
        </p:nvSpPr>
        <p:spPr>
          <a:xfrm>
            <a:off x="5719677" y="3286125"/>
            <a:ext cx="2770038" cy="2203450"/>
          </a:xfrm>
          <a:prstGeom prst="chevron">
            <a:avLst/>
          </a:prstGeom>
          <a:solidFill>
            <a:srgbClr val="003A69"/>
          </a:solidFill>
          <a:ln>
            <a:solidFill>
              <a:srgbClr val="37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Chevron 21">
            <a:extLst>
              <a:ext uri="{FF2B5EF4-FFF2-40B4-BE49-F238E27FC236}">
                <a16:creationId xmlns:a16="http://schemas.microsoft.com/office/drawing/2014/main" id="{CD0611E9-75B4-0F84-4E64-D7A8C95966AB}"/>
              </a:ext>
            </a:extLst>
          </p:cNvPr>
          <p:cNvSpPr/>
          <p:nvPr/>
        </p:nvSpPr>
        <p:spPr>
          <a:xfrm>
            <a:off x="-38100" y="3302000"/>
            <a:ext cx="2992951" cy="2197100"/>
          </a:xfrm>
          <a:prstGeom prst="chevron">
            <a:avLst/>
          </a:prstGeom>
          <a:solidFill>
            <a:srgbClr val="003A69"/>
          </a:solidFill>
          <a:ln>
            <a:solidFill>
              <a:srgbClr val="37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Rectangle 22">
            <a:extLst>
              <a:ext uri="{FF2B5EF4-FFF2-40B4-BE49-F238E27FC236}">
                <a16:creationId xmlns:a16="http://schemas.microsoft.com/office/drawing/2014/main" id="{E3F73441-B5F8-0091-0050-C9C48A1CF473}"/>
              </a:ext>
            </a:extLst>
          </p:cNvPr>
          <p:cNvSpPr/>
          <p:nvPr/>
        </p:nvSpPr>
        <p:spPr>
          <a:xfrm>
            <a:off x="664205" y="2378670"/>
            <a:ext cx="59182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1</a:t>
            </a:r>
          </a:p>
        </p:txBody>
      </p:sp>
      <p:sp>
        <p:nvSpPr>
          <p:cNvPr id="24" name="Rectangle 23">
            <a:extLst>
              <a:ext uri="{FF2B5EF4-FFF2-40B4-BE49-F238E27FC236}">
                <a16:creationId xmlns:a16="http://schemas.microsoft.com/office/drawing/2014/main" id="{475C9AE0-4D07-78D1-0198-3388B6F1493B}"/>
              </a:ext>
            </a:extLst>
          </p:cNvPr>
          <p:cNvSpPr/>
          <p:nvPr/>
        </p:nvSpPr>
        <p:spPr>
          <a:xfrm>
            <a:off x="2483376" y="2378670"/>
            <a:ext cx="590226"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2</a:t>
            </a:r>
          </a:p>
        </p:txBody>
      </p:sp>
      <p:sp>
        <p:nvSpPr>
          <p:cNvPr id="25" name="Rectangle 24">
            <a:extLst>
              <a:ext uri="{FF2B5EF4-FFF2-40B4-BE49-F238E27FC236}">
                <a16:creationId xmlns:a16="http://schemas.microsoft.com/office/drawing/2014/main" id="{F15D1FCC-A9FC-A828-61FB-8B53F78EAFFE}"/>
              </a:ext>
            </a:extLst>
          </p:cNvPr>
          <p:cNvSpPr/>
          <p:nvPr/>
        </p:nvSpPr>
        <p:spPr>
          <a:xfrm>
            <a:off x="4495698" y="2378670"/>
            <a:ext cx="59182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3</a:t>
            </a:r>
          </a:p>
        </p:txBody>
      </p:sp>
      <p:sp>
        <p:nvSpPr>
          <p:cNvPr id="26" name="Rectangle 25">
            <a:extLst>
              <a:ext uri="{FF2B5EF4-FFF2-40B4-BE49-F238E27FC236}">
                <a16:creationId xmlns:a16="http://schemas.microsoft.com/office/drawing/2014/main" id="{0DDD9F5A-A3E6-766A-8B2F-2F98BAB2C504}"/>
              </a:ext>
            </a:extLst>
          </p:cNvPr>
          <p:cNvSpPr/>
          <p:nvPr/>
        </p:nvSpPr>
        <p:spPr>
          <a:xfrm>
            <a:off x="6328749" y="2378670"/>
            <a:ext cx="59182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4</a:t>
            </a:r>
          </a:p>
        </p:txBody>
      </p:sp>
      <p:sp>
        <p:nvSpPr>
          <p:cNvPr id="27" name="Rectangle 26">
            <a:extLst>
              <a:ext uri="{FF2B5EF4-FFF2-40B4-BE49-F238E27FC236}">
                <a16:creationId xmlns:a16="http://schemas.microsoft.com/office/drawing/2014/main" id="{B3D81B34-9065-3CAE-49E4-0530C1E6C2E1}"/>
              </a:ext>
            </a:extLst>
          </p:cNvPr>
          <p:cNvSpPr/>
          <p:nvPr/>
        </p:nvSpPr>
        <p:spPr>
          <a:xfrm>
            <a:off x="8156067" y="2378670"/>
            <a:ext cx="59182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5</a:t>
            </a:r>
          </a:p>
        </p:txBody>
      </p:sp>
      <p:sp>
        <p:nvSpPr>
          <p:cNvPr id="28" name="Rectangle 27">
            <a:extLst>
              <a:ext uri="{FF2B5EF4-FFF2-40B4-BE49-F238E27FC236}">
                <a16:creationId xmlns:a16="http://schemas.microsoft.com/office/drawing/2014/main" id="{7799325B-AC26-8409-928A-95CD38B19FF3}"/>
              </a:ext>
            </a:extLst>
          </p:cNvPr>
          <p:cNvSpPr/>
          <p:nvPr/>
        </p:nvSpPr>
        <p:spPr>
          <a:xfrm>
            <a:off x="10013945" y="2378670"/>
            <a:ext cx="59182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6</a:t>
            </a:r>
          </a:p>
        </p:txBody>
      </p:sp>
      <p:sp>
        <p:nvSpPr>
          <p:cNvPr id="29" name="TextBox 28">
            <a:extLst>
              <a:ext uri="{FF2B5EF4-FFF2-40B4-BE49-F238E27FC236}">
                <a16:creationId xmlns:a16="http://schemas.microsoft.com/office/drawing/2014/main" id="{9F3BAEF8-54A4-FF27-3CFB-ABEF3C13A8A4}"/>
              </a:ext>
            </a:extLst>
          </p:cNvPr>
          <p:cNvSpPr txBox="1"/>
          <p:nvPr/>
        </p:nvSpPr>
        <p:spPr>
          <a:xfrm>
            <a:off x="1025121" y="4051300"/>
            <a:ext cx="2048481" cy="1200329"/>
          </a:xfrm>
          <a:prstGeom prst="rect">
            <a:avLst/>
          </a:prstGeom>
          <a:noFill/>
        </p:spPr>
        <p:txBody>
          <a:bodyPr wrap="square" rtlCol="0">
            <a:spAutoFit/>
          </a:bodyPr>
          <a:lstStyle/>
          <a:p>
            <a:r>
              <a:rPr lang="en-US" dirty="0">
                <a:solidFill>
                  <a:schemeClr val="bg1"/>
                </a:solidFill>
                <a:latin typeface="Gibson"/>
              </a:rPr>
              <a:t>UNDERSTAND </a:t>
            </a:r>
          </a:p>
          <a:p>
            <a:r>
              <a:rPr lang="en-US" dirty="0">
                <a:solidFill>
                  <a:schemeClr val="bg1"/>
                </a:solidFill>
                <a:latin typeface="Gibson"/>
              </a:rPr>
              <a:t>THE FINANCIAL LANDSCAPE</a:t>
            </a:r>
          </a:p>
          <a:p>
            <a:endParaRPr lang="en-US" dirty="0">
              <a:solidFill>
                <a:schemeClr val="bg1"/>
              </a:solidFill>
            </a:endParaRPr>
          </a:p>
        </p:txBody>
      </p:sp>
      <p:sp>
        <p:nvSpPr>
          <p:cNvPr id="30" name="TextBox 29">
            <a:extLst>
              <a:ext uri="{FF2B5EF4-FFF2-40B4-BE49-F238E27FC236}">
                <a16:creationId xmlns:a16="http://schemas.microsoft.com/office/drawing/2014/main" id="{D62CB8DF-1FDF-1AA7-9BDD-EE53ED4CE62C}"/>
              </a:ext>
            </a:extLst>
          </p:cNvPr>
          <p:cNvSpPr txBox="1"/>
          <p:nvPr/>
        </p:nvSpPr>
        <p:spPr>
          <a:xfrm>
            <a:off x="2644697" y="3647441"/>
            <a:ext cx="1664573" cy="1754326"/>
          </a:xfrm>
          <a:prstGeom prst="rect">
            <a:avLst/>
          </a:prstGeom>
          <a:noFill/>
        </p:spPr>
        <p:txBody>
          <a:bodyPr wrap="square" rtlCol="0">
            <a:spAutoFit/>
          </a:bodyPr>
          <a:lstStyle/>
          <a:p>
            <a:pPr algn="r"/>
            <a:r>
              <a:rPr lang="en-US" dirty="0">
                <a:solidFill>
                  <a:schemeClr val="bg1"/>
                </a:solidFill>
                <a:latin typeface="Gibson"/>
              </a:rPr>
              <a:t>DEFINE </a:t>
            </a:r>
          </a:p>
          <a:p>
            <a:pPr algn="r"/>
            <a:r>
              <a:rPr lang="en-US" dirty="0">
                <a:solidFill>
                  <a:schemeClr val="bg1"/>
                </a:solidFill>
                <a:latin typeface="Gibson"/>
              </a:rPr>
              <a:t>FINANCIAL WELLNESS </a:t>
            </a:r>
          </a:p>
          <a:p>
            <a:pPr algn="r"/>
            <a:r>
              <a:rPr lang="en-US" dirty="0">
                <a:solidFill>
                  <a:schemeClr val="bg1"/>
                </a:solidFill>
                <a:latin typeface="Gibson"/>
              </a:rPr>
              <a:t>FOR YOUR ORGANIZATION</a:t>
            </a:r>
          </a:p>
          <a:p>
            <a:pPr algn="r"/>
            <a:endParaRPr lang="en-US" dirty="0">
              <a:solidFill>
                <a:schemeClr val="bg1"/>
              </a:solidFill>
            </a:endParaRPr>
          </a:p>
        </p:txBody>
      </p:sp>
      <p:sp>
        <p:nvSpPr>
          <p:cNvPr id="31" name="TextBox 30">
            <a:extLst>
              <a:ext uri="{FF2B5EF4-FFF2-40B4-BE49-F238E27FC236}">
                <a16:creationId xmlns:a16="http://schemas.microsoft.com/office/drawing/2014/main" id="{87524EF2-7E8E-22E5-5329-B9E90282F5EF}"/>
              </a:ext>
            </a:extLst>
          </p:cNvPr>
          <p:cNvSpPr txBox="1"/>
          <p:nvPr/>
        </p:nvSpPr>
        <p:spPr>
          <a:xfrm>
            <a:off x="4992207" y="3960701"/>
            <a:ext cx="1767120" cy="1200329"/>
          </a:xfrm>
          <a:prstGeom prst="rect">
            <a:avLst/>
          </a:prstGeom>
          <a:noFill/>
        </p:spPr>
        <p:txBody>
          <a:bodyPr wrap="square" rtlCol="0">
            <a:spAutoFit/>
          </a:bodyPr>
          <a:lstStyle/>
          <a:p>
            <a:r>
              <a:rPr lang="en-US" dirty="0">
                <a:solidFill>
                  <a:schemeClr val="bg1"/>
                </a:solidFill>
                <a:latin typeface="Gibson"/>
              </a:rPr>
              <a:t>LEAN ON </a:t>
            </a:r>
          </a:p>
          <a:p>
            <a:r>
              <a:rPr lang="en-US" dirty="0">
                <a:solidFill>
                  <a:schemeClr val="bg1"/>
                </a:solidFill>
                <a:latin typeface="Gibson"/>
              </a:rPr>
              <a:t>BEST </a:t>
            </a:r>
          </a:p>
          <a:p>
            <a:r>
              <a:rPr lang="en-US" dirty="0">
                <a:solidFill>
                  <a:schemeClr val="bg1"/>
                </a:solidFill>
                <a:latin typeface="Gibson"/>
              </a:rPr>
              <a:t>PRACTICES</a:t>
            </a:r>
          </a:p>
          <a:p>
            <a:endParaRPr lang="en-US" dirty="0">
              <a:solidFill>
                <a:schemeClr val="bg1"/>
              </a:solidFill>
            </a:endParaRPr>
          </a:p>
        </p:txBody>
      </p:sp>
      <p:sp>
        <p:nvSpPr>
          <p:cNvPr id="32" name="TextBox 31">
            <a:extLst>
              <a:ext uri="{FF2B5EF4-FFF2-40B4-BE49-F238E27FC236}">
                <a16:creationId xmlns:a16="http://schemas.microsoft.com/office/drawing/2014/main" id="{93A69266-9413-A84A-F5D9-F20034560AC7}"/>
              </a:ext>
            </a:extLst>
          </p:cNvPr>
          <p:cNvSpPr txBox="1"/>
          <p:nvPr/>
        </p:nvSpPr>
        <p:spPr>
          <a:xfrm>
            <a:off x="6410388" y="3647441"/>
            <a:ext cx="1767120" cy="1754326"/>
          </a:xfrm>
          <a:prstGeom prst="rect">
            <a:avLst/>
          </a:prstGeom>
          <a:noFill/>
        </p:spPr>
        <p:txBody>
          <a:bodyPr wrap="square" rtlCol="0">
            <a:spAutoFit/>
          </a:bodyPr>
          <a:lstStyle/>
          <a:p>
            <a:pPr algn="ctr"/>
            <a:r>
              <a:rPr lang="en-US" dirty="0">
                <a:solidFill>
                  <a:schemeClr val="bg1"/>
                </a:solidFill>
                <a:latin typeface="Gibson"/>
              </a:rPr>
              <a:t>EXPLORE</a:t>
            </a:r>
          </a:p>
          <a:p>
            <a:pPr algn="ctr"/>
            <a:r>
              <a:rPr lang="en-US" dirty="0">
                <a:solidFill>
                  <a:schemeClr val="bg1"/>
                </a:solidFill>
                <a:latin typeface="Gibson"/>
              </a:rPr>
              <a:t>ESTABLISHED </a:t>
            </a:r>
          </a:p>
          <a:p>
            <a:pPr algn="ctr"/>
            <a:r>
              <a:rPr lang="en-US" dirty="0">
                <a:solidFill>
                  <a:schemeClr val="bg1"/>
                </a:solidFill>
                <a:latin typeface="Gibson"/>
              </a:rPr>
              <a:t>AND </a:t>
            </a:r>
          </a:p>
          <a:p>
            <a:pPr algn="ctr"/>
            <a:r>
              <a:rPr lang="en-US" dirty="0">
                <a:solidFill>
                  <a:schemeClr val="bg1"/>
                </a:solidFill>
                <a:latin typeface="Gibson"/>
              </a:rPr>
              <a:t>EMERGING </a:t>
            </a:r>
          </a:p>
          <a:p>
            <a:pPr algn="ctr"/>
            <a:r>
              <a:rPr lang="en-US" dirty="0">
                <a:solidFill>
                  <a:schemeClr val="bg1"/>
                </a:solidFill>
                <a:latin typeface="Gibson"/>
              </a:rPr>
              <a:t>SOLUTIONS</a:t>
            </a:r>
          </a:p>
          <a:p>
            <a:pPr algn="ctr"/>
            <a:endParaRPr lang="en-US" dirty="0">
              <a:solidFill>
                <a:schemeClr val="bg1"/>
              </a:solidFill>
            </a:endParaRPr>
          </a:p>
        </p:txBody>
      </p:sp>
      <p:sp>
        <p:nvSpPr>
          <p:cNvPr id="33" name="TextBox 32">
            <a:extLst>
              <a:ext uri="{FF2B5EF4-FFF2-40B4-BE49-F238E27FC236}">
                <a16:creationId xmlns:a16="http://schemas.microsoft.com/office/drawing/2014/main" id="{358A386A-F8B8-F390-832E-C731631A7642}"/>
              </a:ext>
            </a:extLst>
          </p:cNvPr>
          <p:cNvSpPr txBox="1"/>
          <p:nvPr/>
        </p:nvSpPr>
        <p:spPr>
          <a:xfrm>
            <a:off x="8606956" y="4099202"/>
            <a:ext cx="1548819" cy="923330"/>
          </a:xfrm>
          <a:prstGeom prst="rect">
            <a:avLst/>
          </a:prstGeom>
          <a:noFill/>
        </p:spPr>
        <p:txBody>
          <a:bodyPr wrap="square" rtlCol="0">
            <a:spAutoFit/>
          </a:bodyPr>
          <a:lstStyle/>
          <a:p>
            <a:r>
              <a:rPr lang="en-US" dirty="0">
                <a:solidFill>
                  <a:schemeClr val="bg1"/>
                </a:solidFill>
                <a:latin typeface="Gibson"/>
              </a:rPr>
              <a:t>OVERCOME CHALLENGES</a:t>
            </a:r>
          </a:p>
          <a:p>
            <a:endParaRPr lang="en-US" dirty="0">
              <a:solidFill>
                <a:schemeClr val="bg1"/>
              </a:solidFill>
            </a:endParaRPr>
          </a:p>
        </p:txBody>
      </p:sp>
      <p:sp>
        <p:nvSpPr>
          <p:cNvPr id="34" name="TextBox 33">
            <a:extLst>
              <a:ext uri="{FF2B5EF4-FFF2-40B4-BE49-F238E27FC236}">
                <a16:creationId xmlns:a16="http://schemas.microsoft.com/office/drawing/2014/main" id="{F4F8B0C2-183A-C28B-F5BD-3E66329CFFFA}"/>
              </a:ext>
            </a:extLst>
          </p:cNvPr>
          <p:cNvSpPr txBox="1"/>
          <p:nvPr/>
        </p:nvSpPr>
        <p:spPr>
          <a:xfrm>
            <a:off x="10424880" y="3960702"/>
            <a:ext cx="1767120" cy="1200329"/>
          </a:xfrm>
          <a:prstGeom prst="rect">
            <a:avLst/>
          </a:prstGeom>
          <a:noFill/>
        </p:spPr>
        <p:txBody>
          <a:bodyPr wrap="square" rtlCol="0">
            <a:spAutoFit/>
          </a:bodyPr>
          <a:lstStyle/>
          <a:p>
            <a:r>
              <a:rPr lang="en-US" dirty="0">
                <a:solidFill>
                  <a:schemeClr val="bg1"/>
                </a:solidFill>
                <a:latin typeface="Gibson"/>
              </a:rPr>
              <a:t>BUILD </a:t>
            </a:r>
          </a:p>
          <a:p>
            <a:r>
              <a:rPr lang="en-US" dirty="0">
                <a:solidFill>
                  <a:schemeClr val="bg1"/>
                </a:solidFill>
                <a:latin typeface="Gibson"/>
              </a:rPr>
              <a:t>BUSINESS </a:t>
            </a:r>
          </a:p>
          <a:p>
            <a:r>
              <a:rPr lang="en-US" dirty="0">
                <a:solidFill>
                  <a:schemeClr val="bg1"/>
                </a:solidFill>
                <a:latin typeface="Gibson"/>
              </a:rPr>
              <a:t>CASES</a:t>
            </a:r>
          </a:p>
          <a:p>
            <a:endParaRPr lang="en-US" dirty="0">
              <a:solidFill>
                <a:schemeClr val="bg1"/>
              </a:solidFill>
            </a:endParaRPr>
          </a:p>
        </p:txBody>
      </p:sp>
    </p:spTree>
    <p:extLst>
      <p:ext uri="{BB962C8B-B14F-4D97-AF65-F5344CB8AC3E}">
        <p14:creationId xmlns:p14="http://schemas.microsoft.com/office/powerpoint/2010/main" val="2029450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847C922-E087-031F-F42A-8B1DA26F52EB}"/>
              </a:ext>
            </a:extLst>
          </p:cNvPr>
          <p:cNvSpPr/>
          <p:nvPr/>
        </p:nvSpPr>
        <p:spPr>
          <a:xfrm>
            <a:off x="4806654" y="2478626"/>
            <a:ext cx="2661313" cy="3242652"/>
          </a:xfrm>
          <a:prstGeom prst="rect">
            <a:avLst/>
          </a:prstGeom>
          <a:solidFill>
            <a:srgbClr val="DA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E41BED-B2F2-BB9F-1F6D-157B3B60E6E3}"/>
              </a:ext>
            </a:extLst>
          </p:cNvPr>
          <p:cNvSpPr/>
          <p:nvPr/>
        </p:nvSpPr>
        <p:spPr>
          <a:xfrm>
            <a:off x="8930202" y="2478625"/>
            <a:ext cx="2661313" cy="3727207"/>
          </a:xfrm>
          <a:prstGeom prst="rect">
            <a:avLst/>
          </a:prstGeom>
          <a:solidFill>
            <a:srgbClr val="DA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EE191C-A34B-65F9-1078-10E1D29C5DB6}"/>
              </a:ext>
            </a:extLst>
          </p:cNvPr>
          <p:cNvSpPr/>
          <p:nvPr/>
        </p:nvSpPr>
        <p:spPr>
          <a:xfrm>
            <a:off x="653947" y="2517167"/>
            <a:ext cx="2661313" cy="3204111"/>
          </a:xfrm>
          <a:prstGeom prst="rect">
            <a:avLst/>
          </a:prstGeom>
          <a:solidFill>
            <a:srgbClr val="DA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CFE84C91-A367-BED1-3F96-41D2C60DDDE8}"/>
              </a:ext>
            </a:extLst>
          </p:cNvPr>
          <p:cNvSpPr>
            <a:spLocks noGrp="1"/>
          </p:cNvSpPr>
          <p:nvPr>
            <p:ph idx="1"/>
          </p:nvPr>
        </p:nvSpPr>
        <p:spPr>
          <a:xfrm>
            <a:off x="1837832" y="5909727"/>
            <a:ext cx="8149648" cy="826807"/>
          </a:xfrm>
        </p:spPr>
        <p:txBody>
          <a:bodyPr>
            <a:normAutofit/>
          </a:bodyPr>
          <a:lstStyle/>
          <a:p>
            <a:pPr marL="285750" indent="-285750">
              <a:buFont typeface="Wingdings" panose="05000000000000000000" pitchFamily="2" charset="2"/>
              <a:buChar char="Ø"/>
            </a:pPr>
            <a:r>
              <a:rPr lang="en-US" sz="1500" dirty="0">
                <a:solidFill>
                  <a:srgbClr val="3D3D3D"/>
                </a:solidFill>
              </a:rPr>
              <a:t>What role does your business aspire to play?</a:t>
            </a:r>
          </a:p>
          <a:p>
            <a:pPr marL="285750" indent="-285750">
              <a:buFont typeface="Wingdings" panose="05000000000000000000" pitchFamily="2" charset="2"/>
              <a:buChar char="Ø"/>
            </a:pPr>
            <a:r>
              <a:rPr lang="en-US" sz="1500" dirty="0">
                <a:solidFill>
                  <a:srgbClr val="3D3D3D"/>
                </a:solidFill>
              </a:rPr>
              <a:t>What is the business impact of making a bigger investment of financial wellness? </a:t>
            </a:r>
          </a:p>
        </p:txBody>
      </p:sp>
      <p:sp>
        <p:nvSpPr>
          <p:cNvPr id="3" name="Title 2">
            <a:extLst>
              <a:ext uri="{FF2B5EF4-FFF2-40B4-BE49-F238E27FC236}">
                <a16:creationId xmlns:a16="http://schemas.microsoft.com/office/drawing/2014/main" id="{C8F2120A-279F-A1A7-7815-230C06DF9C65}"/>
              </a:ext>
            </a:extLst>
          </p:cNvPr>
          <p:cNvSpPr>
            <a:spLocks noGrp="1"/>
          </p:cNvSpPr>
          <p:nvPr>
            <p:ph type="title"/>
          </p:nvPr>
        </p:nvSpPr>
        <p:spPr>
          <a:xfrm>
            <a:off x="960120" y="317814"/>
            <a:ext cx="10914380" cy="1700784"/>
          </a:xfrm>
        </p:spPr>
        <p:txBody>
          <a:bodyPr>
            <a:noAutofit/>
          </a:bodyPr>
          <a:lstStyle/>
          <a:p>
            <a:r>
              <a:rPr lang="en-US" sz="5000" dirty="0">
                <a:solidFill>
                  <a:srgbClr val="003A69"/>
                </a:solidFill>
                <a:latin typeface="Gibson"/>
              </a:rPr>
              <a:t>Step 1</a:t>
            </a:r>
            <a:br>
              <a:rPr lang="en-US" sz="5000" dirty="0">
                <a:solidFill>
                  <a:srgbClr val="003A69"/>
                </a:solidFill>
                <a:latin typeface="Gibson"/>
              </a:rPr>
            </a:br>
            <a:r>
              <a:rPr lang="en-US" sz="5000" dirty="0">
                <a:solidFill>
                  <a:srgbClr val="003A69"/>
                </a:solidFill>
                <a:latin typeface="Gibson"/>
              </a:rPr>
              <a:t>Understand the </a:t>
            </a:r>
            <a:br>
              <a:rPr lang="en-US" sz="5000" dirty="0">
                <a:solidFill>
                  <a:srgbClr val="003A69"/>
                </a:solidFill>
                <a:latin typeface="Gibson"/>
              </a:rPr>
            </a:br>
            <a:r>
              <a:rPr lang="en-US" sz="5000" dirty="0">
                <a:solidFill>
                  <a:srgbClr val="003A69"/>
                </a:solidFill>
                <a:latin typeface="Gibson"/>
              </a:rPr>
              <a:t>financial landscape</a:t>
            </a:r>
          </a:p>
        </p:txBody>
      </p:sp>
      <p:sp>
        <p:nvSpPr>
          <p:cNvPr id="7" name="Rectangle 6">
            <a:extLst>
              <a:ext uri="{FF2B5EF4-FFF2-40B4-BE49-F238E27FC236}">
                <a16:creationId xmlns:a16="http://schemas.microsoft.com/office/drawing/2014/main" id="{7E13CBE1-5F45-9BF8-B406-004D2E5CC76E}"/>
              </a:ext>
            </a:extLst>
          </p:cNvPr>
          <p:cNvSpPr/>
          <p:nvPr/>
        </p:nvSpPr>
        <p:spPr>
          <a:xfrm>
            <a:off x="656212" y="2517167"/>
            <a:ext cx="2661313" cy="726743"/>
          </a:xfrm>
          <a:prstGeom prst="rect">
            <a:avLst/>
          </a:prstGeom>
          <a:solidFill>
            <a:srgbClr val="003A69"/>
          </a:solidFill>
          <a:ln>
            <a:solidFill>
              <a:srgbClr val="37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cap="all" dirty="0">
                <a:latin typeface="Gibson"/>
              </a:rPr>
              <a:t>Working Life</a:t>
            </a:r>
          </a:p>
        </p:txBody>
      </p:sp>
      <p:sp>
        <p:nvSpPr>
          <p:cNvPr id="8" name="Rectangle 7">
            <a:extLst>
              <a:ext uri="{FF2B5EF4-FFF2-40B4-BE49-F238E27FC236}">
                <a16:creationId xmlns:a16="http://schemas.microsoft.com/office/drawing/2014/main" id="{9F4D3E89-C2BF-10E3-D19E-22B458E9B006}"/>
              </a:ext>
            </a:extLst>
          </p:cNvPr>
          <p:cNvSpPr/>
          <p:nvPr/>
        </p:nvSpPr>
        <p:spPr>
          <a:xfrm>
            <a:off x="4795472" y="2477838"/>
            <a:ext cx="2661313" cy="726743"/>
          </a:xfrm>
          <a:prstGeom prst="rect">
            <a:avLst/>
          </a:prstGeom>
          <a:solidFill>
            <a:srgbClr val="003A69"/>
          </a:solidFill>
          <a:ln>
            <a:solidFill>
              <a:srgbClr val="37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cap="all" dirty="0">
                <a:latin typeface="Gibson"/>
              </a:rPr>
              <a:t>Personal Life</a:t>
            </a:r>
          </a:p>
        </p:txBody>
      </p:sp>
      <p:sp>
        <p:nvSpPr>
          <p:cNvPr id="9" name="Rectangle 8">
            <a:extLst>
              <a:ext uri="{FF2B5EF4-FFF2-40B4-BE49-F238E27FC236}">
                <a16:creationId xmlns:a16="http://schemas.microsoft.com/office/drawing/2014/main" id="{8BF2166F-5C93-A472-0F1D-E44A3FE41FAE}"/>
              </a:ext>
            </a:extLst>
          </p:cNvPr>
          <p:cNvSpPr/>
          <p:nvPr/>
        </p:nvSpPr>
        <p:spPr>
          <a:xfrm>
            <a:off x="8934733" y="2477838"/>
            <a:ext cx="2661313" cy="726743"/>
          </a:xfrm>
          <a:prstGeom prst="rect">
            <a:avLst/>
          </a:prstGeom>
          <a:solidFill>
            <a:srgbClr val="003A69"/>
          </a:solidFill>
          <a:ln>
            <a:solidFill>
              <a:srgbClr val="37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cap="all" dirty="0">
                <a:latin typeface="Gibson"/>
              </a:rPr>
              <a:t>Economic Life</a:t>
            </a:r>
          </a:p>
        </p:txBody>
      </p:sp>
      <p:sp>
        <p:nvSpPr>
          <p:cNvPr id="10" name="TextBox 9">
            <a:extLst>
              <a:ext uri="{FF2B5EF4-FFF2-40B4-BE49-F238E27FC236}">
                <a16:creationId xmlns:a16="http://schemas.microsoft.com/office/drawing/2014/main" id="{40666754-7E55-5D85-D584-CD736577B6C9}"/>
              </a:ext>
            </a:extLst>
          </p:cNvPr>
          <p:cNvSpPr txBox="1"/>
          <p:nvPr/>
        </p:nvSpPr>
        <p:spPr>
          <a:xfrm>
            <a:off x="653946" y="3251021"/>
            <a:ext cx="2603321" cy="2542363"/>
          </a:xfrm>
          <a:prstGeom prst="rect">
            <a:avLst/>
          </a:prstGeom>
          <a:noFill/>
          <a:ln>
            <a:noFill/>
          </a:ln>
        </p:spPr>
        <p:txBody>
          <a:bodyPr wrap="square" rtlCol="0">
            <a:spAutoFit/>
          </a:bodyPr>
          <a:lstStyle/>
          <a:p>
            <a:pPr algn="ctr">
              <a:lnSpc>
                <a:spcPct val="150000"/>
              </a:lnSpc>
            </a:pPr>
            <a:r>
              <a:rPr lang="en-US" dirty="0">
                <a:solidFill>
                  <a:srgbClr val="3D3D3D"/>
                </a:solidFill>
                <a:latin typeface="Gibson"/>
                <a:cs typeface="Arial" panose="020B0604020202020204" pitchFamily="34" charset="0"/>
              </a:rPr>
              <a:t>Wages</a:t>
            </a:r>
          </a:p>
          <a:p>
            <a:pPr algn="ctr">
              <a:lnSpc>
                <a:spcPct val="150000"/>
              </a:lnSpc>
            </a:pPr>
            <a:r>
              <a:rPr lang="en-US" dirty="0">
                <a:solidFill>
                  <a:srgbClr val="3D3D3D"/>
                </a:solidFill>
                <a:latin typeface="Gibson"/>
                <a:cs typeface="Arial" panose="020B0604020202020204" pitchFamily="34" charset="0"/>
              </a:rPr>
              <a:t>Taxes</a:t>
            </a:r>
          </a:p>
          <a:p>
            <a:pPr algn="ctr">
              <a:lnSpc>
                <a:spcPct val="150000"/>
              </a:lnSpc>
            </a:pPr>
            <a:r>
              <a:rPr lang="en-US" dirty="0">
                <a:solidFill>
                  <a:srgbClr val="3D3D3D"/>
                </a:solidFill>
                <a:latin typeface="Gibson"/>
                <a:cs typeface="Arial" panose="020B0604020202020204" pitchFamily="34" charset="0"/>
              </a:rPr>
              <a:t>Healthcare</a:t>
            </a:r>
          </a:p>
          <a:p>
            <a:pPr algn="ctr">
              <a:lnSpc>
                <a:spcPct val="150000"/>
              </a:lnSpc>
            </a:pPr>
            <a:r>
              <a:rPr lang="en-US" dirty="0">
                <a:solidFill>
                  <a:srgbClr val="3D3D3D"/>
                </a:solidFill>
                <a:latin typeface="Gibson"/>
                <a:cs typeface="Arial" panose="020B0604020202020204" pitchFamily="34" charset="0"/>
              </a:rPr>
              <a:t>Retirement</a:t>
            </a:r>
          </a:p>
          <a:p>
            <a:pPr algn="ctr">
              <a:lnSpc>
                <a:spcPct val="150000"/>
              </a:lnSpc>
            </a:pPr>
            <a:r>
              <a:rPr lang="en-US" dirty="0">
                <a:solidFill>
                  <a:srgbClr val="3D3D3D"/>
                </a:solidFill>
                <a:latin typeface="Gibson"/>
                <a:cs typeface="Arial" panose="020B0604020202020204" pitchFamily="34" charset="0"/>
              </a:rPr>
              <a:t>Bonuses</a:t>
            </a:r>
          </a:p>
          <a:p>
            <a:pPr algn="ctr">
              <a:lnSpc>
                <a:spcPct val="150000"/>
              </a:lnSpc>
            </a:pPr>
            <a:r>
              <a:rPr lang="en-US" dirty="0">
                <a:solidFill>
                  <a:srgbClr val="3D3D3D"/>
                </a:solidFill>
                <a:latin typeface="Gibson"/>
                <a:cs typeface="Arial" panose="020B0604020202020204" pitchFamily="34" charset="0"/>
              </a:rPr>
              <a:t>Childcare</a:t>
            </a:r>
          </a:p>
        </p:txBody>
      </p:sp>
      <p:sp>
        <p:nvSpPr>
          <p:cNvPr id="12" name="TextBox 11">
            <a:extLst>
              <a:ext uri="{FF2B5EF4-FFF2-40B4-BE49-F238E27FC236}">
                <a16:creationId xmlns:a16="http://schemas.microsoft.com/office/drawing/2014/main" id="{B0A5BDFF-411E-3E30-4017-3FE1F318C8F2}"/>
              </a:ext>
            </a:extLst>
          </p:cNvPr>
          <p:cNvSpPr txBox="1"/>
          <p:nvPr/>
        </p:nvSpPr>
        <p:spPr>
          <a:xfrm>
            <a:off x="8934733" y="3247972"/>
            <a:ext cx="2590952" cy="2957861"/>
          </a:xfrm>
          <a:prstGeom prst="rect">
            <a:avLst/>
          </a:prstGeom>
          <a:noFill/>
        </p:spPr>
        <p:txBody>
          <a:bodyPr wrap="square" rtlCol="0">
            <a:spAutoFit/>
          </a:bodyPr>
          <a:lstStyle/>
          <a:p>
            <a:pPr algn="ctr">
              <a:lnSpc>
                <a:spcPct val="150000"/>
              </a:lnSpc>
            </a:pPr>
            <a:r>
              <a:rPr lang="en-US" dirty="0">
                <a:solidFill>
                  <a:srgbClr val="3D3D3D"/>
                </a:solidFill>
                <a:latin typeface="Gibson"/>
                <a:cs typeface="Arial" panose="020B0604020202020204" pitchFamily="34" charset="0"/>
              </a:rPr>
              <a:t>Income</a:t>
            </a:r>
          </a:p>
          <a:p>
            <a:pPr algn="ctr">
              <a:lnSpc>
                <a:spcPct val="150000"/>
              </a:lnSpc>
            </a:pPr>
            <a:r>
              <a:rPr lang="en-US" dirty="0">
                <a:solidFill>
                  <a:srgbClr val="3D3D3D"/>
                </a:solidFill>
                <a:latin typeface="Gibson"/>
                <a:cs typeface="Arial" panose="020B0604020202020204" pitchFamily="34" charset="0"/>
              </a:rPr>
              <a:t>Housing</a:t>
            </a:r>
          </a:p>
          <a:p>
            <a:pPr algn="ctr">
              <a:lnSpc>
                <a:spcPct val="150000"/>
              </a:lnSpc>
            </a:pPr>
            <a:r>
              <a:rPr lang="en-US" dirty="0">
                <a:solidFill>
                  <a:srgbClr val="3D3D3D"/>
                </a:solidFill>
                <a:latin typeface="Gibson"/>
                <a:cs typeface="Arial" panose="020B0604020202020204" pitchFamily="34" charset="0"/>
              </a:rPr>
              <a:t>Basic goods</a:t>
            </a:r>
          </a:p>
          <a:p>
            <a:pPr algn="ctr">
              <a:lnSpc>
                <a:spcPct val="150000"/>
              </a:lnSpc>
            </a:pPr>
            <a:r>
              <a:rPr lang="en-US" dirty="0">
                <a:solidFill>
                  <a:srgbClr val="3D3D3D"/>
                </a:solidFill>
                <a:latin typeface="Gibson"/>
                <a:cs typeface="Arial" panose="020B0604020202020204" pitchFamily="34" charset="0"/>
              </a:rPr>
              <a:t>Insurance</a:t>
            </a:r>
          </a:p>
          <a:p>
            <a:pPr algn="ctr">
              <a:lnSpc>
                <a:spcPct val="150000"/>
              </a:lnSpc>
            </a:pPr>
            <a:r>
              <a:rPr lang="en-US" dirty="0">
                <a:solidFill>
                  <a:srgbClr val="3D3D3D"/>
                </a:solidFill>
                <a:latin typeface="Gibson"/>
                <a:cs typeface="Arial" panose="020B0604020202020204" pitchFamily="34" charset="0"/>
              </a:rPr>
              <a:t>Education</a:t>
            </a:r>
          </a:p>
          <a:p>
            <a:pPr algn="ctr">
              <a:lnSpc>
                <a:spcPct val="150000"/>
              </a:lnSpc>
            </a:pPr>
            <a:r>
              <a:rPr lang="en-US" dirty="0">
                <a:solidFill>
                  <a:srgbClr val="3D3D3D"/>
                </a:solidFill>
                <a:latin typeface="Gibson"/>
                <a:cs typeface="Arial" panose="020B0604020202020204" pitchFamily="34" charset="0"/>
              </a:rPr>
              <a:t>Savings </a:t>
            </a:r>
          </a:p>
          <a:p>
            <a:pPr algn="ctr">
              <a:lnSpc>
                <a:spcPct val="150000"/>
              </a:lnSpc>
            </a:pPr>
            <a:r>
              <a:rPr lang="en-US" dirty="0">
                <a:solidFill>
                  <a:srgbClr val="3D3D3D"/>
                </a:solidFill>
                <a:latin typeface="Gibson"/>
                <a:cs typeface="Arial" panose="020B0604020202020204" pitchFamily="34" charset="0"/>
              </a:rPr>
              <a:t>Debt</a:t>
            </a:r>
          </a:p>
        </p:txBody>
      </p:sp>
      <p:sp>
        <p:nvSpPr>
          <p:cNvPr id="13" name="TextBox 12">
            <a:extLst>
              <a:ext uri="{FF2B5EF4-FFF2-40B4-BE49-F238E27FC236}">
                <a16:creationId xmlns:a16="http://schemas.microsoft.com/office/drawing/2014/main" id="{13719A15-AAD1-CEFF-C4CD-CCF7ED4B253C}"/>
              </a:ext>
            </a:extLst>
          </p:cNvPr>
          <p:cNvSpPr txBox="1"/>
          <p:nvPr/>
        </p:nvSpPr>
        <p:spPr>
          <a:xfrm>
            <a:off x="5016847" y="3231356"/>
            <a:ext cx="2104294" cy="2542363"/>
          </a:xfrm>
          <a:prstGeom prst="rect">
            <a:avLst/>
          </a:prstGeom>
          <a:noFill/>
        </p:spPr>
        <p:txBody>
          <a:bodyPr wrap="none" rtlCol="0">
            <a:spAutoFit/>
          </a:bodyPr>
          <a:lstStyle/>
          <a:p>
            <a:pPr algn="ctr">
              <a:lnSpc>
                <a:spcPct val="150000"/>
              </a:lnSpc>
            </a:pPr>
            <a:r>
              <a:rPr lang="en-US" dirty="0">
                <a:solidFill>
                  <a:srgbClr val="3D3D3D"/>
                </a:solidFill>
                <a:latin typeface="Gibson"/>
                <a:cs typeface="Arial" panose="020B0604020202020204" pitchFamily="34" charset="0"/>
              </a:rPr>
              <a:t>Lifestyle</a:t>
            </a:r>
          </a:p>
          <a:p>
            <a:pPr algn="ctr">
              <a:lnSpc>
                <a:spcPct val="150000"/>
              </a:lnSpc>
            </a:pPr>
            <a:r>
              <a:rPr lang="en-US" dirty="0">
                <a:solidFill>
                  <a:srgbClr val="3D3D3D"/>
                </a:solidFill>
                <a:latin typeface="Gibson"/>
                <a:cs typeface="Arial" panose="020B0604020202020204" pitchFamily="34" charset="0"/>
              </a:rPr>
              <a:t>Habits</a:t>
            </a:r>
          </a:p>
          <a:p>
            <a:pPr algn="ctr">
              <a:lnSpc>
                <a:spcPct val="150000"/>
              </a:lnSpc>
            </a:pPr>
            <a:r>
              <a:rPr lang="en-US" dirty="0">
                <a:solidFill>
                  <a:srgbClr val="3D3D3D"/>
                </a:solidFill>
                <a:latin typeface="Gibson"/>
                <a:cs typeface="Arial" panose="020B0604020202020204" pitchFamily="34" charset="0"/>
              </a:rPr>
              <a:t>Household structure</a:t>
            </a:r>
          </a:p>
          <a:p>
            <a:pPr algn="ctr">
              <a:lnSpc>
                <a:spcPct val="150000"/>
              </a:lnSpc>
            </a:pPr>
            <a:r>
              <a:rPr lang="en-US" dirty="0">
                <a:solidFill>
                  <a:srgbClr val="3D3D3D"/>
                </a:solidFill>
                <a:latin typeface="Gibson"/>
                <a:cs typeface="Arial" panose="020B0604020202020204" pitchFamily="34" charset="0"/>
              </a:rPr>
              <a:t>Stress</a:t>
            </a:r>
          </a:p>
          <a:p>
            <a:pPr algn="ctr">
              <a:lnSpc>
                <a:spcPct val="150000"/>
              </a:lnSpc>
            </a:pPr>
            <a:r>
              <a:rPr lang="en-US" dirty="0">
                <a:solidFill>
                  <a:srgbClr val="3D3D3D"/>
                </a:solidFill>
                <a:latin typeface="Gibson"/>
                <a:cs typeface="Arial" panose="020B0604020202020204" pitchFamily="34" charset="0"/>
              </a:rPr>
              <a:t>Commitments</a:t>
            </a:r>
          </a:p>
          <a:p>
            <a:pPr algn="ctr">
              <a:lnSpc>
                <a:spcPct val="150000"/>
              </a:lnSpc>
            </a:pPr>
            <a:r>
              <a:rPr lang="en-US" dirty="0">
                <a:solidFill>
                  <a:srgbClr val="3D3D3D"/>
                </a:solidFill>
                <a:latin typeface="Gibson"/>
                <a:cs typeface="Arial" panose="020B0604020202020204" pitchFamily="34" charset="0"/>
              </a:rPr>
              <a:t>Entertainment</a:t>
            </a:r>
          </a:p>
        </p:txBody>
      </p:sp>
    </p:spTree>
    <p:extLst>
      <p:ext uri="{BB962C8B-B14F-4D97-AF65-F5344CB8AC3E}">
        <p14:creationId xmlns:p14="http://schemas.microsoft.com/office/powerpoint/2010/main" val="1857254033"/>
      </p:ext>
    </p:extLst>
  </p:cSld>
  <p:clrMapOvr>
    <a:masterClrMapping/>
  </p:clrMapOvr>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878E47-D7B4-44CA-8507-24783F79A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51B918-0091-4E96-9E28-42B87D9557A7}">
  <ds:schemaRefs>
    <ds:schemaRef ds:uri="http://purl.org/dc/terms/"/>
    <ds:schemaRef ds:uri="http://purl.org/dc/elements/1.1/"/>
    <ds:schemaRef ds:uri="http://purl.org/dc/dcmitype/"/>
    <ds:schemaRef ds:uri="http://schemas.microsoft.com/office/2006/metadata/properties"/>
    <ds:schemaRef ds:uri="http://schemas.microsoft.com/office/2006/documentManagement/types"/>
    <ds:schemaRef ds:uri="230e9df3-be65-4c73-a93b-d1236ebd677e"/>
    <ds:schemaRef ds:uri="http://schemas.microsoft.com/office/infopath/2007/PartnerControls"/>
    <ds:schemaRef ds:uri="http://schemas.openxmlformats.org/package/2006/metadata/core-properties"/>
    <ds:schemaRef ds:uri="16c05727-aa75-4e4a-9b5f-8a80a1165891"/>
    <ds:schemaRef ds:uri="71af3243-3dd4-4a8d-8c0d-dd76da1f02a5"/>
    <ds:schemaRef ds:uri="http://schemas.microsoft.com/sharepoint/v3"/>
    <ds:schemaRef ds:uri="http://www.w3.org/XML/1998/namespace"/>
  </ds:schemaRefs>
</ds:datastoreItem>
</file>

<file path=customXml/itemProps3.xml><?xml version="1.0" encoding="utf-8"?>
<ds:datastoreItem xmlns:ds="http://schemas.openxmlformats.org/officeDocument/2006/customXml" ds:itemID="{AA0EFE35-5C2D-4EEC-93CA-7B3D408873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Fracture design</Template>
  <TotalTime>19585</TotalTime>
  <Words>1535</Words>
  <Application>Microsoft Office PowerPoint</Application>
  <PresentationFormat>Widescreen</PresentationFormat>
  <Paragraphs>296</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Decotura ICG</vt:lpstr>
      <vt:lpstr>Franklin Gothic Medium</vt:lpstr>
      <vt:lpstr>Gibson</vt:lpstr>
      <vt:lpstr>Wingdings</vt:lpstr>
      <vt:lpstr>JuxtaposeVTI</vt:lpstr>
      <vt:lpstr>26th Annual Conference</vt:lpstr>
      <vt:lpstr>IMPORTANT STEPS  TO BRING  Financial Wellness to the workplace</vt:lpstr>
      <vt:lpstr>Team</vt:lpstr>
      <vt:lpstr>PROMOTING RETIREMENT PLAN Goals</vt:lpstr>
      <vt:lpstr>Recent Focus on  health and wellness</vt:lpstr>
      <vt:lpstr>employers are often a trusted source of Financial information</vt:lpstr>
      <vt:lpstr>Employees report</vt:lpstr>
      <vt:lpstr>SIX Steps to creating your  Financial wellness  coaching strategy </vt:lpstr>
      <vt:lpstr>Step 1 Understand the  financial landscape</vt:lpstr>
      <vt:lpstr>Step 2  Define financial wellness  for your organization</vt:lpstr>
      <vt:lpstr>Step 3  Lean on Best practices </vt:lpstr>
      <vt:lpstr>Step 4  explore, establish  and emerging solutions</vt:lpstr>
      <vt:lpstr>Step 5  overcome challenges</vt:lpstr>
      <vt:lpstr>Step 6 build a Business case</vt:lpstr>
      <vt:lpstr>Bringing it all together</vt:lpstr>
      <vt:lpstr>Work with your Vendors to develop  what you need,  when you need it now and in the Future</vt:lpstr>
      <vt:lpstr>THANK YOU</vt:lpstr>
      <vt:lpstr>Connect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Fernandez</dc:creator>
  <cp:lastModifiedBy>janet borland</cp:lastModifiedBy>
  <cp:revision>71</cp:revision>
  <cp:lastPrinted>2022-09-22T16:32:04Z</cp:lastPrinted>
  <dcterms:created xsi:type="dcterms:W3CDTF">2022-03-04T01:08:52Z</dcterms:created>
  <dcterms:modified xsi:type="dcterms:W3CDTF">2022-09-22T17:29:23Z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