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31"/>
  </p:notesMasterIdLst>
  <p:handoutMasterIdLst>
    <p:handoutMasterId r:id="rId32"/>
  </p:handoutMasterIdLst>
  <p:sldIdLst>
    <p:sldId id="284" r:id="rId5"/>
    <p:sldId id="283" r:id="rId6"/>
    <p:sldId id="279" r:id="rId7"/>
    <p:sldId id="265" r:id="rId8"/>
    <p:sldId id="286" r:id="rId9"/>
    <p:sldId id="287" r:id="rId10"/>
    <p:sldId id="288" r:id="rId11"/>
    <p:sldId id="289" r:id="rId12"/>
    <p:sldId id="290" r:id="rId13"/>
    <p:sldId id="291" r:id="rId14"/>
    <p:sldId id="292" r:id="rId15"/>
    <p:sldId id="293" r:id="rId16"/>
    <p:sldId id="294" r:id="rId17"/>
    <p:sldId id="295" r:id="rId18"/>
    <p:sldId id="299" r:id="rId19"/>
    <p:sldId id="300" r:id="rId20"/>
    <p:sldId id="285" r:id="rId21"/>
    <p:sldId id="302" r:id="rId22"/>
    <p:sldId id="303" r:id="rId23"/>
    <p:sldId id="304" r:id="rId24"/>
    <p:sldId id="305" r:id="rId25"/>
    <p:sldId id="307" r:id="rId26"/>
    <p:sldId id="308" r:id="rId27"/>
    <p:sldId id="309" r:id="rId28"/>
    <p:sldId id="270" r:id="rId29"/>
    <p:sldId id="31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8" userDrawn="1">
          <p15:clr>
            <a:srgbClr val="A4A3A4"/>
          </p15:clr>
        </p15:guide>
        <p15:guide id="2" pos="7080" userDrawn="1">
          <p15:clr>
            <a:srgbClr val="A4A3A4"/>
          </p15:clr>
        </p15:guide>
        <p15:guide id="3" pos="51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8140"/>
    <a:srgbClr val="FFC915"/>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87483" autoAdjust="0"/>
  </p:normalViewPr>
  <p:slideViewPr>
    <p:cSldViewPr snapToGrid="0">
      <p:cViewPr varScale="1">
        <p:scale>
          <a:sx n="98" d="100"/>
          <a:sy n="98" d="100"/>
        </p:scale>
        <p:origin x="1074" y="78"/>
      </p:cViewPr>
      <p:guideLst>
        <p:guide orient="horz" pos="1848"/>
        <p:guide pos="7080"/>
        <p:guide pos="5112"/>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0AE3C0-C0E9-40F8-963A-C710B0868C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DB19749-4C26-46F6-A13E-4F2E91EC14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B2F5F-49ED-40E3-A1A5-941FF8279870}" type="datetimeFigureOut">
              <a:rPr lang="en-US" smtClean="0"/>
              <a:t>8/5/2022</a:t>
            </a:fld>
            <a:endParaRPr lang="en-US" dirty="0"/>
          </a:p>
        </p:txBody>
      </p:sp>
      <p:sp>
        <p:nvSpPr>
          <p:cNvPr id="4" name="Footer Placeholder 3">
            <a:extLst>
              <a:ext uri="{FF2B5EF4-FFF2-40B4-BE49-F238E27FC236}">
                <a16:creationId xmlns:a16="http://schemas.microsoft.com/office/drawing/2014/main" id="{49826E5B-3572-4EEA-91A0-FE0838ED61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81D8116-DB0F-4C4A-85AD-5331C0D78B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DB74FA-BCF5-412C-B474-5CA730E53DF5}" type="slidenum">
              <a:rPr lang="en-US" smtClean="0"/>
              <a:t>‹#›</a:t>
            </a:fld>
            <a:endParaRPr lang="en-US" dirty="0"/>
          </a:p>
        </p:txBody>
      </p:sp>
    </p:spTree>
    <p:extLst>
      <p:ext uri="{BB962C8B-B14F-4D97-AF65-F5344CB8AC3E}">
        <p14:creationId xmlns:p14="http://schemas.microsoft.com/office/powerpoint/2010/main" val="1425645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C1060-699B-414A-8D16-7630F8BDD05E}" type="datetimeFigureOut">
              <a:rPr lang="en-US" smtClean="0"/>
              <a:t>8/5/2022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DF348-2A86-4531-BD4E-BD8C0BBDAD47}" type="slidenum">
              <a:rPr lang="en-US" smtClean="0"/>
              <a:t>‹#›</a:t>
            </a:fld>
            <a:endParaRPr lang="en-US" dirty="0"/>
          </a:p>
        </p:txBody>
      </p:sp>
    </p:spTree>
    <p:extLst>
      <p:ext uri="{BB962C8B-B14F-4D97-AF65-F5344CB8AC3E}">
        <p14:creationId xmlns:p14="http://schemas.microsoft.com/office/powerpoint/2010/main" val="227887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rhythmsystems.com/blog/the-five-cs-of-team-accountability"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rhythmsystems.com/blog/bid/87065/Using-Leading-Indicators-To-Help-You-Make-Adjustment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a:t>
            </a:fld>
            <a:endParaRPr lang="en-US" dirty="0"/>
          </a:p>
        </p:txBody>
      </p:sp>
    </p:spTree>
    <p:extLst>
      <p:ext uri="{BB962C8B-B14F-4D97-AF65-F5344CB8AC3E}">
        <p14:creationId xmlns:p14="http://schemas.microsoft.com/office/powerpoint/2010/main" val="1666197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You want to be able to see in one quick glance if there’s an area in the business that needs your attention. The way to do this is to make sure that everything on your dashboard is relevant and drives action. Here are a few questions to help you determine what should be in and what should be out:</a:t>
            </a:r>
            <a:endParaRPr lang="en-US" sz="1200" dirty="0">
              <a:solidFill>
                <a:schemeClr val="bg1"/>
              </a:solidFill>
              <a:latin typeface="Gibson Light" pitchFamily="2" charset="77"/>
            </a:endParaRPr>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11</a:t>
            </a:fld>
            <a:endParaRPr lang="en-US" dirty="0"/>
          </a:p>
        </p:txBody>
      </p:sp>
    </p:spTree>
    <p:extLst>
      <p:ext uri="{BB962C8B-B14F-4D97-AF65-F5344CB8AC3E}">
        <p14:creationId xmlns:p14="http://schemas.microsoft.com/office/powerpoint/2010/main" val="1669847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12</a:t>
            </a:fld>
            <a:endParaRPr lang="en-US" dirty="0"/>
          </a:p>
        </p:txBody>
      </p:sp>
    </p:spTree>
    <p:extLst>
      <p:ext uri="{BB962C8B-B14F-4D97-AF65-F5344CB8AC3E}">
        <p14:creationId xmlns:p14="http://schemas.microsoft.com/office/powerpoint/2010/main" val="3410193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13</a:t>
            </a:fld>
            <a:endParaRPr lang="en-US" dirty="0"/>
          </a:p>
        </p:txBody>
      </p:sp>
    </p:spTree>
    <p:extLst>
      <p:ext uri="{BB962C8B-B14F-4D97-AF65-F5344CB8AC3E}">
        <p14:creationId xmlns:p14="http://schemas.microsoft.com/office/powerpoint/2010/main" val="3380701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33333"/>
                </a:solidFill>
                <a:latin typeface="Gibson" pitchFamily="2" charset="77"/>
              </a:rPr>
              <a:t>Definition of Goal: A goal is an idea of the future or desired result that a person or a group of people envision, plan and commit to achieve</a:t>
            </a:r>
          </a:p>
          <a:p>
            <a:endParaRPr lang="en-US" dirty="0">
              <a:solidFill>
                <a:srgbClr val="333333"/>
              </a:solidFill>
              <a:latin typeface="Gibson" pitchFamily="2" charset="77"/>
            </a:endParaRPr>
          </a:p>
          <a:p>
            <a:r>
              <a:rPr lang="en-US" dirty="0">
                <a:solidFill>
                  <a:srgbClr val="333333"/>
                </a:solidFill>
                <a:latin typeface="Gibson Light" pitchFamily="2" charset="77"/>
              </a:rPr>
              <a:t>Definition of </a:t>
            </a:r>
            <a:r>
              <a:rPr lang="en-US" b="1" dirty="0">
                <a:solidFill>
                  <a:srgbClr val="333333"/>
                </a:solidFill>
                <a:latin typeface="Gibson SemBd" pitchFamily="2" charset="77"/>
              </a:rPr>
              <a:t>SMART </a:t>
            </a:r>
          </a:p>
          <a:p>
            <a:pPr marL="285750" indent="-285750">
              <a:buFont typeface="Arial" panose="020B0604020202020204" pitchFamily="34" charset="0"/>
              <a:buChar char="•"/>
            </a:pPr>
            <a:r>
              <a:rPr lang="en-US" b="1" dirty="0">
                <a:solidFill>
                  <a:srgbClr val="333333"/>
                </a:solidFill>
                <a:latin typeface="Gibson SemBd" pitchFamily="2" charset="77"/>
              </a:rPr>
              <a:t>S</a:t>
            </a:r>
            <a:r>
              <a:rPr lang="en-US" dirty="0">
                <a:solidFill>
                  <a:srgbClr val="333333"/>
                </a:solidFill>
                <a:latin typeface="Gibson Light" pitchFamily="2" charset="77"/>
              </a:rPr>
              <a:t>pecific Goals – If goals are not clear this will make it extremely hard setting and measuring KPI’s</a:t>
            </a:r>
          </a:p>
          <a:p>
            <a:pPr marL="285750" indent="-285750">
              <a:buFont typeface="Arial" panose="020B0604020202020204" pitchFamily="34" charset="0"/>
              <a:buChar char="•"/>
            </a:pPr>
            <a:r>
              <a:rPr lang="en-US" b="1" dirty="0">
                <a:solidFill>
                  <a:srgbClr val="333333"/>
                </a:solidFill>
                <a:latin typeface="Gibson SemBd" pitchFamily="2" charset="77"/>
              </a:rPr>
              <a:t>M</a:t>
            </a:r>
            <a:r>
              <a:rPr lang="en-US" dirty="0">
                <a:solidFill>
                  <a:srgbClr val="333333"/>
                </a:solidFill>
                <a:latin typeface="Gibson Light" pitchFamily="2" charset="77"/>
              </a:rPr>
              <a:t>easurable Goals – You need to define how to measure your progress for each goal. With adding your measure, this is where goal setting and KPI start to become one</a:t>
            </a:r>
          </a:p>
          <a:p>
            <a:pPr marL="285750" indent="-285750">
              <a:buFont typeface="Arial" panose="020B0604020202020204" pitchFamily="34" charset="0"/>
              <a:buChar char="•"/>
            </a:pPr>
            <a:r>
              <a:rPr lang="en-US" b="1" dirty="0">
                <a:solidFill>
                  <a:srgbClr val="333333"/>
                </a:solidFill>
                <a:latin typeface="Gibson SemBd" pitchFamily="2" charset="77"/>
              </a:rPr>
              <a:t>A</a:t>
            </a:r>
            <a:r>
              <a:rPr lang="en-US" dirty="0">
                <a:solidFill>
                  <a:srgbClr val="333333"/>
                </a:solidFill>
                <a:latin typeface="Gibson Light" pitchFamily="2" charset="77"/>
              </a:rPr>
              <a:t>ttainable Goals – This is a critical step because if not done correct, it will discourage yourself or your team. The goal needs to be ambitious enough to motivate your team and push them</a:t>
            </a:r>
          </a:p>
          <a:p>
            <a:pPr marL="285750" indent="-285750">
              <a:buFont typeface="Arial" panose="020B0604020202020204" pitchFamily="34" charset="0"/>
              <a:buChar char="•"/>
            </a:pPr>
            <a:r>
              <a:rPr lang="en-US" b="1" dirty="0">
                <a:solidFill>
                  <a:srgbClr val="333333"/>
                </a:solidFill>
                <a:latin typeface="Gibson SemBd" pitchFamily="2" charset="77"/>
              </a:rPr>
              <a:t>R</a:t>
            </a:r>
            <a:r>
              <a:rPr lang="en-US" dirty="0">
                <a:solidFill>
                  <a:srgbClr val="333333"/>
                </a:solidFill>
                <a:latin typeface="Gibson Light" pitchFamily="2" charset="77"/>
              </a:rPr>
              <a:t>elevant Goals – Goals not matter if they are long or short term should be relevant to the greater end-goal. So evaluating goals along your journey is critical and do not be afraid to temporarily or permanently remove goals if they no longer fit</a:t>
            </a:r>
          </a:p>
          <a:p>
            <a:pPr marL="285750" indent="-285750">
              <a:buFont typeface="Arial" panose="020B0604020202020204" pitchFamily="34" charset="0"/>
              <a:buChar char="•"/>
            </a:pPr>
            <a:r>
              <a:rPr lang="en-US" b="1" dirty="0">
                <a:solidFill>
                  <a:srgbClr val="333333"/>
                </a:solidFill>
                <a:latin typeface="Gibson SemBd" pitchFamily="2" charset="77"/>
              </a:rPr>
              <a:t>T</a:t>
            </a:r>
            <a:r>
              <a:rPr lang="en-US" dirty="0">
                <a:solidFill>
                  <a:srgbClr val="333333"/>
                </a:solidFill>
                <a:latin typeface="Gibson Light" pitchFamily="2" charset="77"/>
              </a:rPr>
              <a:t>ime-Specific Goals – Goals should have time’s set to Goals  help measure success and will help you prioritize any action needed</a:t>
            </a:r>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16</a:t>
            </a:fld>
            <a:endParaRPr lang="en-US" dirty="0"/>
          </a:p>
        </p:txBody>
      </p:sp>
    </p:spTree>
    <p:extLst>
      <p:ext uri="{BB962C8B-B14F-4D97-AF65-F5344CB8AC3E}">
        <p14:creationId xmlns:p14="http://schemas.microsoft.com/office/powerpoint/2010/main" val="2087040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18</a:t>
            </a:fld>
            <a:endParaRPr lang="en-US" dirty="0"/>
          </a:p>
        </p:txBody>
      </p:sp>
    </p:spTree>
    <p:extLst>
      <p:ext uri="{BB962C8B-B14F-4D97-AF65-F5344CB8AC3E}">
        <p14:creationId xmlns:p14="http://schemas.microsoft.com/office/powerpoint/2010/main" val="39077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19</a:t>
            </a:fld>
            <a:endParaRPr lang="en-US" dirty="0"/>
          </a:p>
        </p:txBody>
      </p:sp>
    </p:spTree>
    <p:extLst>
      <p:ext uri="{BB962C8B-B14F-4D97-AF65-F5344CB8AC3E}">
        <p14:creationId xmlns:p14="http://schemas.microsoft.com/office/powerpoint/2010/main" val="3531009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Are you tracking your goals and tracking your progress? It is important that you are able to look back. Talk to the account manager.</a:t>
            </a:r>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22</a:t>
            </a:fld>
            <a:endParaRPr lang="en-US" dirty="0"/>
          </a:p>
        </p:txBody>
      </p:sp>
    </p:spTree>
    <p:extLst>
      <p:ext uri="{BB962C8B-B14F-4D97-AF65-F5344CB8AC3E}">
        <p14:creationId xmlns:p14="http://schemas.microsoft.com/office/powerpoint/2010/main" val="388447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Because it allows you to understand trends and determine if you need to make changes.</a:t>
            </a:r>
          </a:p>
          <a:p>
            <a:r>
              <a:rPr lang="en-US" dirty="0"/>
              <a:t>2: This is not for me to determine but to help guide. Each organization is different, if team is set-up different and responsibilities vary but if you are able to determine what you want them to be it will help with results</a:t>
            </a:r>
          </a:p>
          <a:p>
            <a:r>
              <a:rPr lang="en-US" dirty="0"/>
              <a:t>3: Setting Smart Goals will be critical as you begin this process.</a:t>
            </a:r>
          </a:p>
          <a:p>
            <a:r>
              <a:rPr lang="en-US" dirty="0"/>
              <a:t>4: KPI’s have been used at PracticeMatch even prior to me coming to the company. They are a great way to look at yourself or staff and determine how things are going. Remember that you want your goals to help you achieve your KPI’s. </a:t>
            </a:r>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23</a:t>
            </a:fld>
            <a:endParaRPr lang="en-US" dirty="0"/>
          </a:p>
        </p:txBody>
      </p:sp>
    </p:spTree>
    <p:extLst>
      <p:ext uri="{BB962C8B-B14F-4D97-AF65-F5344CB8AC3E}">
        <p14:creationId xmlns:p14="http://schemas.microsoft.com/office/powerpoint/2010/main" val="632377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need to do differently now?</a:t>
            </a:r>
          </a:p>
          <a:p>
            <a:endParaRPr lang="en-US" dirty="0"/>
          </a:p>
          <a:p>
            <a:r>
              <a:rPr lang="en-US" dirty="0"/>
              <a:t>If you haven’t already, get started with setting your goals, either for yourself or your team. </a:t>
            </a:r>
          </a:p>
          <a:p>
            <a:endParaRPr lang="en-US" dirty="0"/>
          </a:p>
          <a:p>
            <a:r>
              <a:rPr lang="en-US" dirty="0"/>
              <a:t>If you already have measurable goals and KPI’s set, take a look and see if anything needs to be adjusted.</a:t>
            </a:r>
          </a:p>
          <a:p>
            <a:endParaRPr lang="en-US" dirty="0"/>
          </a:p>
          <a:p>
            <a:r>
              <a:rPr lang="en-US" dirty="0"/>
              <a:t>Are you leveraging all resources you have to ensure your success? We mentioned our Client Support Specialist team, which is available as a complimentary service, as just one example. Can they even assist with maybe sending an email for you, which can hopefully help you achieve one of your goals!</a:t>
            </a:r>
          </a:p>
          <a:p>
            <a:endParaRPr lang="en-US" dirty="0"/>
          </a:p>
          <a:p>
            <a:r>
              <a:rPr lang="en-US" dirty="0"/>
              <a:t>Do the current tools you have in your arsenal support your strategy? If not, what will?</a:t>
            </a:r>
          </a:p>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25</a:t>
            </a:fld>
            <a:endParaRPr lang="en-US" dirty="0"/>
          </a:p>
        </p:txBody>
      </p:sp>
    </p:spTree>
    <p:extLst>
      <p:ext uri="{BB962C8B-B14F-4D97-AF65-F5344CB8AC3E}">
        <p14:creationId xmlns:p14="http://schemas.microsoft.com/office/powerpoint/2010/main" val="3075147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26</a:t>
            </a:fld>
            <a:endParaRPr lang="en-US" dirty="0"/>
          </a:p>
        </p:txBody>
      </p:sp>
    </p:spTree>
    <p:extLst>
      <p:ext uri="{BB962C8B-B14F-4D97-AF65-F5344CB8AC3E}">
        <p14:creationId xmlns:p14="http://schemas.microsoft.com/office/powerpoint/2010/main" val="263745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2</a:t>
            </a:fld>
            <a:endParaRPr lang="en-US" dirty="0"/>
          </a:p>
        </p:txBody>
      </p:sp>
    </p:spTree>
    <p:extLst>
      <p:ext uri="{BB962C8B-B14F-4D97-AF65-F5344CB8AC3E}">
        <p14:creationId xmlns:p14="http://schemas.microsoft.com/office/powerpoint/2010/main" val="2831828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Because it allows you to understand trends and determine if you need to make changes.</a:t>
            </a:r>
          </a:p>
          <a:p>
            <a:r>
              <a:rPr lang="en-US" dirty="0"/>
              <a:t>2: This is not for me to determine but to help guide. Each organization is different, if team is set-up different and responsibilities vary but if you are able to determine what you want them to be it will help with results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KPI’s have been used at PracticeMatch even prior to me coming to the company. They are a great way to look at yourself or staff and determine how things are going. Remember that you want your goals to help you achieve your KPI’s.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Setting Smart Goals will be critical as you begin this process.</a:t>
            </a:r>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4</a:t>
            </a:fld>
            <a:endParaRPr lang="en-US" dirty="0"/>
          </a:p>
        </p:txBody>
      </p:sp>
    </p:spTree>
    <p:extLst>
      <p:ext uri="{BB962C8B-B14F-4D97-AF65-F5344CB8AC3E}">
        <p14:creationId xmlns:p14="http://schemas.microsoft.com/office/powerpoint/2010/main" val="1348205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PracticeMatch we use KPI’s for all employees. Some have more than others based on their role but we use them to look at how the department is performing. The key is to ensure they are measuring the right area and items that keep your organization heading in the right direction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Gibson Light" pitchFamily="2" charset="77"/>
                <a:ea typeface="Calibri" panose="020F0502020204030204" pitchFamily="34" charset="0"/>
                <a:cs typeface="Times New Roman" panose="02020603050405020304" pitchFamily="18" charset="0"/>
              </a:rPr>
              <a:t>Organizations use KPIs at multiple levels to evaluate their success at reaching targets. High-level KPIs may focus on the overall performance of the business, while low-level KPIs may focus on processes.</a:t>
            </a:r>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5</a:t>
            </a:fld>
            <a:endParaRPr lang="en-US" dirty="0"/>
          </a:p>
        </p:txBody>
      </p:sp>
    </p:spTree>
    <p:extLst>
      <p:ext uri="{BB962C8B-B14F-4D97-AF65-F5344CB8AC3E}">
        <p14:creationId xmlns:p14="http://schemas.microsoft.com/office/powerpoint/2010/main" val="2141771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41F19"/>
                </a:solidFill>
                <a:effectLst/>
                <a:latin typeface="Catamaran"/>
              </a:rPr>
              <a:t>Employee often ask "Why do we need KPIs?" or "Why use KPIs?" or "Why are KPIs important" or even "</a:t>
            </a:r>
            <a:r>
              <a:rPr lang="en-US" b="1" i="0" dirty="0">
                <a:solidFill>
                  <a:srgbClr val="141F19"/>
                </a:solidFill>
                <a:effectLst/>
                <a:latin typeface="Catamaran"/>
              </a:rPr>
              <a:t>What are KPIs?</a:t>
            </a:r>
            <a:r>
              <a:rPr lang="en-US" b="0" i="0" dirty="0">
                <a:solidFill>
                  <a:srgbClr val="141F19"/>
                </a:solidFill>
                <a:effectLst/>
                <a:latin typeface="Catamaran"/>
              </a:rPr>
              <a:t>" as they think their way of doing things isn't broken. This is not to call out or punish employees!! Effective KPIs are important metrics to make sure that you can accomplish any business objective.  </a:t>
            </a:r>
          </a:p>
          <a:p>
            <a:pPr algn="l"/>
            <a:endParaRPr lang="en-US" b="0" i="0" dirty="0">
              <a:solidFill>
                <a:srgbClr val="141F19"/>
              </a:solidFill>
              <a:effectLst/>
              <a:latin typeface="Catamaran"/>
            </a:endParaRPr>
          </a:p>
          <a:p>
            <a:pPr algn="l"/>
            <a:r>
              <a:rPr lang="en-US" b="0" i="0" dirty="0">
                <a:solidFill>
                  <a:srgbClr val="141F19"/>
                </a:solidFill>
                <a:effectLst/>
                <a:latin typeface="Catamaran"/>
              </a:rPr>
              <a:t>The importance of KPIs can't be understated.</a:t>
            </a:r>
          </a:p>
          <a:p>
            <a:pPr algn="l"/>
            <a:endParaRPr lang="en-US" b="0" i="0" dirty="0">
              <a:solidFill>
                <a:srgbClr val="141F19"/>
              </a:solidFill>
              <a:effectLst/>
              <a:latin typeface="Catamaran"/>
            </a:endParaRPr>
          </a:p>
          <a:p>
            <a:pPr algn="l"/>
            <a:r>
              <a:rPr lang="en-US" b="0" i="0" dirty="0">
                <a:solidFill>
                  <a:srgbClr val="141F19"/>
                </a:solidFill>
                <a:effectLst/>
                <a:latin typeface="Catamaran"/>
              </a:rPr>
              <a:t>Also remember that KPIs are more than numbers you report out weekly - they enable you to understand the performance and health of your organization and department so that you can make critical adjustments in your execution to achieve strategic goals. Knowing and measuring the right KPIs will help you achieve results faster.  </a:t>
            </a:r>
          </a:p>
          <a:p>
            <a:pPr algn="l"/>
            <a:endParaRPr lang="en-US" b="0" i="0" dirty="0">
              <a:solidFill>
                <a:srgbClr val="141F19"/>
              </a:solidFill>
              <a:effectLst/>
              <a:latin typeface="Catamaran"/>
            </a:endParaRPr>
          </a:p>
          <a:p>
            <a:pPr algn="l"/>
            <a:r>
              <a:rPr lang="en-US" b="0" i="0" dirty="0">
                <a:solidFill>
                  <a:srgbClr val="141F19"/>
                </a:solidFill>
                <a:effectLst/>
                <a:latin typeface="Catamaran"/>
              </a:rPr>
              <a:t>Remember that A Key Performance Indicator is a measurable metric that demonstrates how well a company is performing against its key business objectives and priorities</a:t>
            </a:r>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6</a:t>
            </a:fld>
            <a:endParaRPr lang="en-US" dirty="0"/>
          </a:p>
        </p:txBody>
      </p:sp>
    </p:spTree>
    <p:extLst>
      <p:ext uri="{BB962C8B-B14F-4D97-AF65-F5344CB8AC3E}">
        <p14:creationId xmlns:p14="http://schemas.microsoft.com/office/powerpoint/2010/main" val="2305640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1" i="0" dirty="0">
                <a:solidFill>
                  <a:srgbClr val="141F19"/>
                </a:solidFill>
                <a:effectLst/>
                <a:latin typeface="Catamaran"/>
              </a:rPr>
              <a:t>To monitor company health.</a:t>
            </a:r>
            <a:r>
              <a:rPr lang="en-US" b="0" i="0" dirty="0">
                <a:solidFill>
                  <a:srgbClr val="141F19"/>
                </a:solidFill>
                <a:effectLst/>
                <a:latin typeface="Catamaran"/>
              </a:rPr>
              <a:t> KPIs are a scorecard for </a:t>
            </a:r>
            <a:r>
              <a:rPr lang="en-US" b="0" i="0" u="none" strike="noStrike" dirty="0">
                <a:solidFill>
                  <a:srgbClr val="0270E0"/>
                </a:solidFill>
                <a:effectLst/>
                <a:latin typeface="Catamaran"/>
              </a:rPr>
              <a:t>company/Department health</a:t>
            </a:r>
            <a:r>
              <a:rPr lang="en-US" b="0" i="0" dirty="0">
                <a:solidFill>
                  <a:srgbClr val="141F19"/>
                </a:solidFill>
                <a:effectLst/>
                <a:latin typeface="Catamaran"/>
              </a:rPr>
              <a:t>. You only need a handful of KPIs to monitor your company's vital signs. Only measure what you want to move so you can put energy where you want to effect change. We’ve found that it is important to measure a few KPIs in each of certain categories: Customers, Processes, employees and our renewals.  These fall under the disciplines of customer satisfaction, business processes, business strategy and many more.  First make sure you choose the right KPIs for your business, then worry about who is accountable for them (</a:t>
            </a:r>
            <a:r>
              <a:rPr lang="en-US" b="0" i="0" u="none" strike="noStrike" dirty="0">
                <a:solidFill>
                  <a:srgbClr val="0270E0"/>
                </a:solidFill>
                <a:effectLst/>
                <a:latin typeface="Catamaran"/>
                <a:hlinkClick r:id="rId3"/>
              </a:rPr>
              <a:t>leadership accountability</a:t>
            </a:r>
            <a:r>
              <a:rPr lang="en-US" b="0" i="0" dirty="0">
                <a:solidFill>
                  <a:srgbClr val="141F19"/>
                </a:solidFill>
                <a:effectLst/>
                <a:latin typeface="Catamaran"/>
              </a:rPr>
              <a:t>.)</a:t>
            </a:r>
          </a:p>
          <a:p>
            <a:pPr algn="l">
              <a:buFont typeface="+mj-lt"/>
              <a:buAutoNum type="arabicPeriod"/>
            </a:pPr>
            <a:r>
              <a:rPr lang="en-US" b="1" i="0" dirty="0">
                <a:solidFill>
                  <a:srgbClr val="141F19"/>
                </a:solidFill>
                <a:effectLst/>
                <a:latin typeface="Catamaran"/>
              </a:rPr>
              <a:t>To measure progress over time.</a:t>
            </a:r>
            <a:r>
              <a:rPr lang="en-US" b="0" i="0" dirty="0">
                <a:solidFill>
                  <a:srgbClr val="141F19"/>
                </a:solidFill>
                <a:effectLst/>
                <a:latin typeface="Catamaran"/>
              </a:rPr>
              <a:t> Track key results indicators like usage,  sourced candidates, etc… Set targets at the beginning of each year and each quarter and use KPIs weekly to measure your progress toward those goals.  Setting the right KPIs help you measure your progress towards your long-term goals and organiztions strategy.</a:t>
            </a:r>
          </a:p>
          <a:p>
            <a:pPr algn="l">
              <a:buFont typeface="+mj-lt"/>
              <a:buAutoNum type="arabicPeriod"/>
            </a:pPr>
            <a:r>
              <a:rPr lang="en-US" b="1" i="0" dirty="0">
                <a:solidFill>
                  <a:srgbClr val="141F19"/>
                </a:solidFill>
                <a:effectLst/>
                <a:latin typeface="Catamaran"/>
              </a:rPr>
              <a:t>To make adjustments &amp; stay on track.</a:t>
            </a:r>
            <a:r>
              <a:rPr lang="en-US" b="0" i="0" dirty="0">
                <a:solidFill>
                  <a:srgbClr val="141F19"/>
                </a:solidFill>
                <a:effectLst/>
                <a:latin typeface="Catamaran"/>
              </a:rPr>
              <a:t> In addition to your results, you also need </a:t>
            </a:r>
            <a:r>
              <a:rPr lang="en-US" b="0" i="0" u="none" strike="noStrike" dirty="0">
                <a:solidFill>
                  <a:srgbClr val="0270E0"/>
                </a:solidFill>
                <a:effectLst/>
                <a:latin typeface="Catamaran"/>
                <a:hlinkClick r:id="rId4"/>
              </a:rPr>
              <a:t>leading indicators</a:t>
            </a:r>
            <a:r>
              <a:rPr lang="en-US" b="0" i="0" dirty="0">
                <a:solidFill>
                  <a:srgbClr val="141F19"/>
                </a:solidFill>
                <a:effectLst/>
                <a:latin typeface="Catamaran"/>
              </a:rPr>
              <a:t> to let you know when you’re in danger of missing those targets before it’s too late. Leading indicator KPIs help you predict what will happen in the future and your future results. They let you know if you are on track to achieve the results you want. Leading indicators have two characteristics: they are measurable, and you can directly influence them.  They are good KPIs to have on your dashboard to keep your projects on track.</a:t>
            </a:r>
          </a:p>
          <a:p>
            <a:pPr algn="l">
              <a:buFont typeface="+mj-lt"/>
              <a:buAutoNum type="arabicPeriod"/>
            </a:pPr>
            <a:r>
              <a:rPr lang="en-US" b="1" i="0" dirty="0">
                <a:solidFill>
                  <a:srgbClr val="141F19"/>
                </a:solidFill>
                <a:effectLst/>
                <a:latin typeface="Catamaran"/>
              </a:rPr>
              <a:t>To solve problems or tackle opportunities.</a:t>
            </a:r>
            <a:r>
              <a:rPr lang="en-US" b="0" i="0" dirty="0">
                <a:solidFill>
                  <a:srgbClr val="141F19"/>
                </a:solidFill>
                <a:effectLst/>
                <a:latin typeface="Catamaran"/>
              </a:rPr>
              <a:t> Use a combination of KPIs in a dashboard so that you have the right information at your fingertips to solve problems or tackle opportunities. Let’s say you are in a recruitment slump. Identify a handful of KPIs that can help you turn the tide (maybe it is # of outbound calls, # of site visits kept, # of career fairs attended). Put them on a dashboard and track them weekly to see if you’ve found the right lever that helps you generate more predictable provider signings. </a:t>
            </a:r>
          </a:p>
          <a:p>
            <a:pPr algn="l">
              <a:buFont typeface="+mj-lt"/>
              <a:buAutoNum type="arabicPeriod"/>
            </a:pPr>
            <a:r>
              <a:rPr lang="en-US" b="1" i="0" dirty="0">
                <a:solidFill>
                  <a:srgbClr val="141F19"/>
                </a:solidFill>
                <a:effectLst/>
                <a:latin typeface="Catamaran"/>
              </a:rPr>
              <a:t>To analyze patterns over time.</a:t>
            </a:r>
            <a:r>
              <a:rPr lang="en-US" b="0" i="0" dirty="0">
                <a:solidFill>
                  <a:srgbClr val="141F19"/>
                </a:solidFill>
                <a:effectLst/>
                <a:latin typeface="Catamaran"/>
              </a:rPr>
              <a:t> If you measure the same KPIs quarter over quarter, you can begin to detect patterns in your numbers. There are countless ways these patterns can help you in your business. Maybe you can predict when your slowest recruitment quarter will be and use that time to train your recruitment team. Maybe you take this information and work with your partners to see how you can change the pattern? Maybe you use this time to do additional events to increase your future pipeline?  Maybe you can see that you’ve got some team members who are habitually under-performing or over-performing on their KPIs and can use this data to talk about consequences, bad or good.</a:t>
            </a:r>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7</a:t>
            </a:fld>
            <a:endParaRPr lang="en-US" dirty="0"/>
          </a:p>
        </p:txBody>
      </p:sp>
    </p:spTree>
    <p:extLst>
      <p:ext uri="{BB962C8B-B14F-4D97-AF65-F5344CB8AC3E}">
        <p14:creationId xmlns:p14="http://schemas.microsoft.com/office/powerpoint/2010/main" val="3937307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critical areas of business every company must consistently maintain and nurture in order to reach its full potential. These areas are Employees, Customers, Processes and Revenue. It’s easy to become so laser-focused on solving an urgent problem in one critical area that you actually begin to lose ground in another critical area of the business. </a:t>
            </a:r>
          </a:p>
          <a:p>
            <a:endParaRPr lang="en-US" dirty="0"/>
          </a:p>
          <a:p>
            <a:r>
              <a:rPr lang="en-US" dirty="0"/>
              <a:t>In order to avoid this pitfall, you need to identify the few KPIs in each area that give you good insight into whether or not you’re on track to achieve your targets. Here are four questions you can use to prompt your thinking: </a:t>
            </a:r>
          </a:p>
          <a:p>
            <a:r>
              <a:rPr lang="en-US" dirty="0"/>
              <a:t>1 Are your employees engaged, productive, delivering results and excited about the future? </a:t>
            </a:r>
          </a:p>
          <a:p>
            <a:r>
              <a:rPr lang="en-US" dirty="0"/>
              <a:t>2 Do your customers (Providers) love, appreciate and refer you? </a:t>
            </a:r>
          </a:p>
          <a:p>
            <a:r>
              <a:rPr lang="en-US" dirty="0"/>
              <a:t>3 Do you have healthy operations and disciplines that you can scale for the future? </a:t>
            </a:r>
          </a:p>
          <a:p>
            <a:r>
              <a:rPr lang="en-US" dirty="0"/>
              <a:t>4 Do you have the right offerings and marketing strategies support your current and revenue goals?</a:t>
            </a:r>
          </a:p>
          <a:p>
            <a:endParaRPr lang="en-US" dirty="0"/>
          </a:p>
          <a:p>
            <a:r>
              <a:rPr lang="en-US" dirty="0"/>
              <a:t>No matter how your gut tells you to answer these questions, the next question you must ask is “How do I know?” Focusing on how you can know the answers to these questions will help you determine the specific and measurable ongoing operational results you should continuously measure, monitor and adjust. This will give you a good set of balanced KPIs to help you maintain a healthy organization</a:t>
            </a:r>
            <a:endParaRPr lang="en-US" b="1" dirty="0"/>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8</a:t>
            </a:fld>
            <a:endParaRPr lang="en-US" dirty="0"/>
          </a:p>
        </p:txBody>
      </p:sp>
    </p:spTree>
    <p:extLst>
      <p:ext uri="{BB962C8B-B14F-4D97-AF65-F5344CB8AC3E}">
        <p14:creationId xmlns:p14="http://schemas.microsoft.com/office/powerpoint/2010/main" val="112014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dirty="0">
                <a:solidFill>
                  <a:schemeClr val="bg1"/>
                </a:solidFill>
                <a:latin typeface="Gibson Light" pitchFamily="2" charset="77"/>
              </a:rPr>
              <a:t>Creating KPIs that matter</a:t>
            </a:r>
          </a:p>
          <a:p>
            <a:pPr lvl="1"/>
            <a:endParaRPr lang="en-US" sz="2400" dirty="0">
              <a:solidFill>
                <a:schemeClr val="bg1"/>
              </a:solidFill>
              <a:latin typeface="Gibson Light" pitchFamily="2" charset="77"/>
            </a:endParaRPr>
          </a:p>
          <a:p>
            <a:pPr marL="800100" lvl="1" indent="-342900">
              <a:buFont typeface="Arial" panose="020B0604020202020204" pitchFamily="34" charset="0"/>
              <a:buChar char="•"/>
            </a:pPr>
            <a:r>
              <a:rPr lang="en-US" sz="2400" dirty="0">
                <a:solidFill>
                  <a:schemeClr val="bg1"/>
                </a:solidFill>
              </a:rPr>
              <a:t>Select a business result, priority or problem you want to improve. </a:t>
            </a:r>
          </a:p>
          <a:p>
            <a:pPr marL="800100" lvl="1" indent="-342900">
              <a:buFont typeface="Arial" panose="020B0604020202020204" pitchFamily="34" charset="0"/>
              <a:buChar char="•"/>
            </a:pPr>
            <a:r>
              <a:rPr lang="en-US" sz="2400" dirty="0">
                <a:solidFill>
                  <a:schemeClr val="bg1"/>
                </a:solidFill>
              </a:rPr>
              <a:t>Determine what activities in your business influence the outcome, and find a way to measure them.</a:t>
            </a:r>
          </a:p>
          <a:p>
            <a:pPr marL="800100" lvl="1" indent="-342900">
              <a:buFont typeface="Arial" panose="020B0604020202020204" pitchFamily="34" charset="0"/>
              <a:buChar char="•"/>
            </a:pPr>
            <a:r>
              <a:rPr lang="en-US" sz="2400" dirty="0">
                <a:solidFill>
                  <a:schemeClr val="bg1"/>
                </a:solidFill>
              </a:rPr>
              <a:t>Set Red-Yellow-Green success criteria for each.</a:t>
            </a:r>
          </a:p>
          <a:p>
            <a:pPr marL="800100" lvl="1" indent="-342900">
              <a:buFont typeface="Arial" panose="020B0604020202020204" pitchFamily="34" charset="0"/>
              <a:buChar char="•"/>
            </a:pPr>
            <a:r>
              <a:rPr lang="en-US" sz="2400" dirty="0">
                <a:solidFill>
                  <a:schemeClr val="bg1"/>
                </a:solidFill>
              </a:rPr>
              <a:t>Determine specific actions required to achieve the Green success criteria, and get to work. </a:t>
            </a:r>
          </a:p>
          <a:p>
            <a:pPr lvl="1"/>
            <a:endParaRPr lang="en-US" sz="2400" dirty="0">
              <a:solidFill>
                <a:schemeClr val="bg1"/>
              </a:solidFill>
            </a:endParaRPr>
          </a:p>
          <a:p>
            <a:pPr lvl="1"/>
            <a:r>
              <a:rPr lang="en-US" sz="2400" dirty="0">
                <a:solidFill>
                  <a:schemeClr val="bg1"/>
                </a:solidFill>
              </a:rPr>
              <a:t>Start with just one or two priorities or problems you want to work on and set up KPIs that measure your progress on the activities that influence the results.</a:t>
            </a:r>
            <a:endParaRPr lang="en-US" sz="2400" dirty="0">
              <a:solidFill>
                <a:schemeClr val="bg1"/>
              </a:solidFill>
              <a:latin typeface="Gibson Light" pitchFamily="2" charset="77"/>
            </a:endParaRPr>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9</a:t>
            </a:fld>
            <a:endParaRPr lang="en-US" dirty="0"/>
          </a:p>
        </p:txBody>
      </p:sp>
    </p:spTree>
    <p:extLst>
      <p:ext uri="{BB962C8B-B14F-4D97-AF65-F5344CB8AC3E}">
        <p14:creationId xmlns:p14="http://schemas.microsoft.com/office/powerpoint/2010/main" val="2852974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dirty="0">
                <a:solidFill>
                  <a:schemeClr val="bg1"/>
                </a:solidFill>
                <a:latin typeface="Gibson Light" pitchFamily="2" charset="77"/>
              </a:rPr>
              <a:t>Creating KPIs that matter</a:t>
            </a:r>
          </a:p>
          <a:p>
            <a:pPr lvl="1"/>
            <a:endParaRPr lang="en-US" sz="2400" dirty="0">
              <a:solidFill>
                <a:schemeClr val="bg1"/>
              </a:solidFill>
              <a:latin typeface="Gibson Light" pitchFamily="2" charset="77"/>
            </a:endParaRPr>
          </a:p>
          <a:p>
            <a:pPr marL="800100" lvl="1" indent="-342900">
              <a:buFont typeface="Arial" panose="020B0604020202020204" pitchFamily="34" charset="0"/>
              <a:buChar char="•"/>
            </a:pPr>
            <a:r>
              <a:rPr lang="en-US" sz="2400" dirty="0">
                <a:solidFill>
                  <a:schemeClr val="bg1"/>
                </a:solidFill>
              </a:rPr>
              <a:t>Select a business result, priority or problem you want to improve. </a:t>
            </a:r>
          </a:p>
          <a:p>
            <a:pPr marL="800100" lvl="1" indent="-342900">
              <a:buFont typeface="Arial" panose="020B0604020202020204" pitchFamily="34" charset="0"/>
              <a:buChar char="•"/>
            </a:pPr>
            <a:r>
              <a:rPr lang="en-US" sz="2400" dirty="0">
                <a:solidFill>
                  <a:schemeClr val="bg1"/>
                </a:solidFill>
              </a:rPr>
              <a:t>Determine what activities in your business influence the outcome, and find a way to measure them.</a:t>
            </a:r>
          </a:p>
          <a:p>
            <a:pPr marL="800100" lvl="1" indent="-342900">
              <a:buFont typeface="Arial" panose="020B0604020202020204" pitchFamily="34" charset="0"/>
              <a:buChar char="•"/>
            </a:pPr>
            <a:r>
              <a:rPr lang="en-US" sz="2400" dirty="0">
                <a:solidFill>
                  <a:schemeClr val="bg1"/>
                </a:solidFill>
              </a:rPr>
              <a:t>Set Red-Yellow-Green success criteria for each.</a:t>
            </a:r>
          </a:p>
          <a:p>
            <a:pPr marL="800100" lvl="1" indent="-342900">
              <a:buFont typeface="Arial" panose="020B0604020202020204" pitchFamily="34" charset="0"/>
              <a:buChar char="•"/>
            </a:pPr>
            <a:r>
              <a:rPr lang="en-US" sz="2400" dirty="0">
                <a:solidFill>
                  <a:schemeClr val="bg1"/>
                </a:solidFill>
              </a:rPr>
              <a:t>Determine specific actions required to achieve the Green success criteria, and get to work. </a:t>
            </a:r>
          </a:p>
          <a:p>
            <a:pPr lvl="1"/>
            <a:endParaRPr lang="en-US" sz="2400" dirty="0">
              <a:solidFill>
                <a:schemeClr val="bg1"/>
              </a:solidFill>
            </a:endParaRPr>
          </a:p>
          <a:p>
            <a:pPr lvl="1"/>
            <a:r>
              <a:rPr lang="en-US" sz="2400" dirty="0">
                <a:solidFill>
                  <a:schemeClr val="bg1"/>
                </a:solidFill>
              </a:rPr>
              <a:t>Start with just one or two priorities or problems you want to work on and set up KPIs that measure your progress on the activities that influence the results.</a:t>
            </a:r>
            <a:endParaRPr lang="en-US" sz="2400" dirty="0">
              <a:solidFill>
                <a:schemeClr val="bg1"/>
              </a:solidFill>
              <a:latin typeface="Gibson Light" pitchFamily="2" charset="77"/>
            </a:endParaRPr>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10</a:t>
            </a:fld>
            <a:endParaRPr lang="en-US" dirty="0"/>
          </a:p>
        </p:txBody>
      </p:sp>
    </p:spTree>
    <p:extLst>
      <p:ext uri="{BB962C8B-B14F-4D97-AF65-F5344CB8AC3E}">
        <p14:creationId xmlns:p14="http://schemas.microsoft.com/office/powerpoint/2010/main" val="2736243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tree, outdoor, colorful, resort&#10;&#10;Description automatically generated">
            <a:extLst>
              <a:ext uri="{FF2B5EF4-FFF2-40B4-BE49-F238E27FC236}">
                <a16:creationId xmlns:a16="http://schemas.microsoft.com/office/drawing/2014/main" id="{1221C85A-D37B-CD49-BFC4-430B8DE8D734}"/>
              </a:ext>
            </a:extLst>
          </p:cNvPr>
          <p:cNvPicPr>
            <a:picLocks noChangeAspect="1"/>
          </p:cNvPicPr>
          <p:nvPr userDrawn="1"/>
        </p:nvPicPr>
        <p:blipFill>
          <a:blip r:embed="rId2"/>
          <a:stretch>
            <a:fillRect/>
          </a:stretch>
        </p:blipFill>
        <p:spPr>
          <a:xfrm>
            <a:off x="0" y="-122550"/>
            <a:ext cx="12192001" cy="6980550"/>
          </a:xfrm>
          <a:prstGeom prst="rect">
            <a:avLst/>
          </a:prstGeom>
        </p:spPr>
      </p:pic>
      <p:sp>
        <p:nvSpPr>
          <p:cNvPr id="2" name="Title 1">
            <a:extLst>
              <a:ext uri="{FF2B5EF4-FFF2-40B4-BE49-F238E27FC236}">
                <a16:creationId xmlns:a16="http://schemas.microsoft.com/office/drawing/2014/main" id="{DFD7185D-D0E0-C3FB-AD84-FA2C48BF50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2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3 column ">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000DA3-F94A-47A9-833C-F737A5CE928A}"/>
              </a:ext>
              <a:ext uri="{C183D7F6-B498-43B3-948B-1728B52AA6E4}">
                <adec:decorative xmlns:adec="http://schemas.microsoft.com/office/drawing/2017/decorative" val="1"/>
              </a:ext>
            </a:extLst>
          </p:cNvPr>
          <p:cNvSpPr/>
          <p:nvPr userDrawn="1"/>
        </p:nvSpPr>
        <p:spPr>
          <a:xfrm rot="16200000">
            <a:off x="4956929" y="-4956928"/>
            <a:ext cx="2278144" cy="1219200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normAutofit/>
          </a:bodyPr>
          <a:lstStyle>
            <a:lvl1pPr>
              <a:defRPr sz="54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p:spPr>
        <p:txBody>
          <a:bodyPr anchor="ctr">
            <a:no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p:spPr>
        <p:txBody>
          <a:bodyPr anchor="ctr">
            <a:no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p:spPr>
        <p:txBody>
          <a:bodyPr anchor="ctr">
            <a:norm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pic>
        <p:nvPicPr>
          <p:cNvPr id="10" name="Picture 9">
            <a:extLst>
              <a:ext uri="{FF2B5EF4-FFF2-40B4-BE49-F238E27FC236}">
                <a16:creationId xmlns:a16="http://schemas.microsoft.com/office/drawing/2014/main" id="{DC0D530F-E754-AD82-96FA-1D13357A8C84}"/>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940459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6097526" y="0"/>
            <a:ext cx="6094474"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4037" y="635000"/>
            <a:ext cx="5171770" cy="2039374"/>
          </a:xfrm>
        </p:spPr>
        <p:txBody>
          <a:bodyPr anchor="b">
            <a:noAutofit/>
          </a:bodyPr>
          <a:lstStyle>
            <a:lvl1pPr>
              <a:lnSpc>
                <a:spcPct val="101000"/>
              </a:lnSpc>
              <a:spcBef>
                <a:spcPts val="700"/>
              </a:spcBef>
              <a:spcAft>
                <a:spcPts val="700"/>
              </a:spcAft>
              <a:defRPr sz="4800" baseline="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p:spPr>
        <p:txBody>
          <a:bodyPr>
            <a:normAutofit/>
          </a:bodyPr>
          <a:lstStyle>
            <a:lvl1pPr>
              <a:defRPr lang="en-US" sz="2200" kern="1200" spc="50" baseline="0" dirty="0" smtClean="0">
                <a:solidFill>
                  <a:schemeClr val="tx1"/>
                </a:solidFill>
                <a:latin typeface="Arial" panose="020B0604020202020204" pitchFamily="34" charset="0"/>
                <a:ea typeface="+mn-ea"/>
                <a:cs typeface="Arial" panose="020B0604020202020204" pitchFamily="34" charset="0"/>
              </a:defRPr>
            </a:lvl1pPr>
          </a:lstStyle>
          <a:p>
            <a:pPr lvl="0"/>
            <a:r>
              <a:rPr lang="en-US" dirty="0"/>
              <a:t>Click to edit Master text styles</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10" name="Picture 9">
            <a:extLst>
              <a:ext uri="{FF2B5EF4-FFF2-40B4-BE49-F238E27FC236}">
                <a16:creationId xmlns:a16="http://schemas.microsoft.com/office/drawing/2014/main" id="{21046E05-9F5D-3470-D410-FD844CD041ED}"/>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1054925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12804" y="1"/>
            <a:ext cx="12261825" cy="3815254"/>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351993" y="2501053"/>
            <a:ext cx="7136064" cy="1700784"/>
          </a:xfrm>
        </p:spPr>
        <p:txBody>
          <a:bodyPr>
            <a:noAutofit/>
          </a:bodyPr>
          <a:lstStyle>
            <a:lvl1pPr>
              <a:lnSpc>
                <a:spcPct val="101000"/>
              </a:lnSpc>
              <a:spcBef>
                <a:spcPts val="700"/>
              </a:spcBef>
              <a:spcAft>
                <a:spcPts val="700"/>
              </a:spcAft>
              <a:defRPr sz="5400"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spTree>
    <p:extLst>
      <p:ext uri="{BB962C8B-B14F-4D97-AF65-F5344CB8AC3E}">
        <p14:creationId xmlns:p14="http://schemas.microsoft.com/office/powerpoint/2010/main" val="3158245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797096" y="192907"/>
            <a:ext cx="6389027" cy="5601790"/>
          </a:xfrm>
        </p:spPr>
        <p:txBody>
          <a:bodyPr>
            <a:noAutofit/>
          </a:bodyPr>
          <a:lstStyle>
            <a:lvl1pPr algn="ctr">
              <a:lnSpc>
                <a:spcPct val="101000"/>
              </a:lnSpc>
              <a:spcBef>
                <a:spcPts val="700"/>
              </a:spcBef>
              <a:spcAft>
                <a:spcPts val="700"/>
              </a:spcAft>
              <a:defRPr sz="6600" baseline="0">
                <a:solidFill>
                  <a:schemeClr val="bg1"/>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p:spPr>
        <p:txBody>
          <a:bodyPr anchor="ctr">
            <a:normAutofit/>
          </a:bodyPr>
          <a:lstStyle>
            <a:lvl1pPr algn="ctr">
              <a:defRPr lang="en-US" sz="2600" kern="1200" spc="50" baseline="0" dirty="0" smtClean="0">
                <a:solidFill>
                  <a:schemeClr val="bg1"/>
                </a:solidFill>
                <a:latin typeface="Decotura ICG" panose="00000400000000000000" pitchFamily="2" charset="0"/>
                <a:ea typeface="+mn-ea"/>
                <a:cs typeface="Calibri"/>
              </a:defRPr>
            </a:lvl1pPr>
            <a:lvl2pPr marL="0" indent="0">
              <a:buNone/>
              <a:defRPr/>
            </a:lvl2pPr>
          </a:lstStyle>
          <a:p>
            <a:pPr lvl="0"/>
            <a:r>
              <a:rPr lang="en-US" dirty="0"/>
              <a:t>Click to edit Master text styles</a:t>
            </a:r>
          </a:p>
        </p:txBody>
      </p:sp>
      <p:pic>
        <p:nvPicPr>
          <p:cNvPr id="5" name="Picture 4">
            <a:extLst>
              <a:ext uri="{FF2B5EF4-FFF2-40B4-BE49-F238E27FC236}">
                <a16:creationId xmlns:a16="http://schemas.microsoft.com/office/drawing/2014/main" id="{ABC8D62B-9FF6-E1B4-94C6-8EF1BA4E2204}"/>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2314051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9DE8D6-8092-44CF-8DBE-66D64FA30CD5}"/>
              </a:ext>
              <a:ext uri="{C183D7F6-B498-43B3-948B-1728B52AA6E4}">
                <adec:decorative xmlns:adec="http://schemas.microsoft.com/office/drawing/2017/decorative" val="1"/>
              </a:ext>
            </a:extLst>
          </p:cNvPr>
          <p:cNvSpPr/>
          <p:nvPr userDrawn="1"/>
        </p:nvSpPr>
        <p:spPr>
          <a:xfrm rot="16200000">
            <a:off x="4955309" y="-4971328"/>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noAutofit/>
          </a:bodyPr>
          <a:lstStyle>
            <a:lvl1pPr>
              <a:lnSpc>
                <a:spcPct val="101000"/>
              </a:lnSpc>
              <a:spcBef>
                <a:spcPts val="700"/>
              </a:spcBef>
              <a:spcAft>
                <a:spcPts val="700"/>
              </a:spcAft>
              <a:defRPr sz="5400" baseline="0">
                <a:solidFill>
                  <a:schemeClr val="bg1"/>
                </a:solidFill>
                <a:latin typeface="Arial" panose="020B0604020202020204" pitchFamily="34" charset="0"/>
                <a:cs typeface="Arial" panose="020B0604020202020204" pitchFamily="34" charset="0"/>
              </a:defRPr>
            </a:lvl1pPr>
          </a:lstStyle>
          <a:p>
            <a:r>
              <a:rPr lang="en-US" dirty="0"/>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dirty="0">
                <a:cs typeface="Calibri"/>
              </a:rPr>
              <a:t>Click to edit master text style</a:t>
            </a:r>
          </a:p>
          <a:p>
            <a:endParaRPr lang="en-US" dirty="0">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4" name="Picture 3">
            <a:extLst>
              <a:ext uri="{FF2B5EF4-FFF2-40B4-BE49-F238E27FC236}">
                <a16:creationId xmlns:a16="http://schemas.microsoft.com/office/drawing/2014/main" id="{52256F8D-E72C-9207-14DE-6828DA8490ED}"/>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1735907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atin typeface="Decotura ICG" panose="00000400000000000000" pitchFamily="2" charset="0"/>
              </a:defRPr>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p:spPr>
        <p:txBody>
          <a:bodyPr anchor="ctr">
            <a:normAutofit/>
          </a:bodyPr>
          <a:lstStyle>
            <a:lvl1pPr>
              <a:defRPr sz="2000">
                <a:solidFill>
                  <a:schemeClr val="bg1"/>
                </a:solidFill>
                <a:latin typeface="Decotura ICG" panose="00000400000000000000" pitchFamily="2" charset="0"/>
              </a:defRPr>
            </a:lvl1pPr>
          </a:lstStyle>
          <a:p>
            <a:r>
              <a:rPr lang="en-US" sz="2000" dirty="0">
                <a:solidFill>
                  <a:schemeClr val="bg1"/>
                </a:solidFill>
                <a:cs typeface="Calibri"/>
              </a:rPr>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15050" y="3449227"/>
            <a:ext cx="6076950" cy="34290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9" name="Picture 8">
            <a:extLst>
              <a:ext uri="{FF2B5EF4-FFF2-40B4-BE49-F238E27FC236}">
                <a16:creationId xmlns:a16="http://schemas.microsoft.com/office/drawing/2014/main" id="{61719D2C-49F3-3C35-76EF-97EC5D229F36}"/>
              </a:ext>
            </a:extLst>
          </p:cNvPr>
          <p:cNvPicPr>
            <a:picLocks noChangeAspect="1"/>
          </p:cNvPicPr>
          <p:nvPr userDrawn="1"/>
        </p:nvPicPr>
        <p:blipFill>
          <a:blip r:embed="rId3"/>
          <a:stretch>
            <a:fillRect/>
          </a:stretch>
        </p:blipFill>
        <p:spPr>
          <a:xfrm>
            <a:off x="58191" y="6181725"/>
            <a:ext cx="718415" cy="652615"/>
          </a:xfrm>
          <a:prstGeom prst="rect">
            <a:avLst/>
          </a:prstGeom>
        </p:spPr>
      </p:pic>
    </p:spTree>
    <p:extLst>
      <p:ext uri="{BB962C8B-B14F-4D97-AF65-F5344CB8AC3E}">
        <p14:creationId xmlns:p14="http://schemas.microsoft.com/office/powerpoint/2010/main" val="265173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lgn="l">
              <a:defRPr sz="8000" baseline="0">
                <a:latin typeface="Decotura ICG" panose="000004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latin typeface="Decotura ICG" panose="000004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73844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02526D-E976-412F-AFBB-494E33A90463}"/>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normAutofit/>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1649FD3-1705-8BCC-CF83-C1F26E85ED84}"/>
              </a:ext>
            </a:extLst>
          </p:cNvPr>
          <p:cNvPicPr>
            <a:picLocks noChangeAspect="1"/>
          </p:cNvPicPr>
          <p:nvPr userDrawn="1"/>
        </p:nvPicPr>
        <p:blipFill>
          <a:blip r:embed="rId3"/>
          <a:stretch>
            <a:fillRect/>
          </a:stretch>
        </p:blipFill>
        <p:spPr>
          <a:xfrm>
            <a:off x="124692" y="6122785"/>
            <a:ext cx="718415" cy="652615"/>
          </a:xfrm>
          <a:prstGeom prst="rect">
            <a:avLst/>
          </a:prstGeom>
        </p:spPr>
      </p:pic>
      <p:sp>
        <p:nvSpPr>
          <p:cNvPr id="2" name="Title 1">
            <a:extLst>
              <a:ext uri="{FF2B5EF4-FFF2-40B4-BE49-F238E27FC236}">
                <a16:creationId xmlns:a16="http://schemas.microsoft.com/office/drawing/2014/main" id="{BB056308-6FCA-8DCF-A64E-9BEBBA62F5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828024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4800">
                <a:solidFill>
                  <a:schemeClr val="tx1"/>
                </a:solidFill>
                <a:latin typeface="Arial" panose="020B0604020202020204" pitchFamily="34" charset="0"/>
                <a:cs typeface="Arial" panose="020B0604020202020204" pitchFamily="34" charset="0"/>
              </a:defRPr>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p:spPr>
        <p:txBody>
          <a:bodyPr anchor="ctr">
            <a:normAutofit/>
          </a:bodyPr>
          <a:lstStyle>
            <a:lvl1pPr>
              <a:defRPr sz="2800">
                <a:solidFill>
                  <a:schemeClr val="bg1"/>
                </a:solidFill>
                <a:latin typeface="Decotura ICG" panose="00000400000000000000" pitchFamily="2" charset="0"/>
              </a:defRPr>
            </a:lvl1pPr>
          </a:lstStyle>
          <a:p>
            <a:r>
              <a:rPr lang="en-US" sz="2000" dirty="0">
                <a:solidFill>
                  <a:schemeClr val="bg1"/>
                </a:solidFill>
                <a:cs typeface="Calibri"/>
              </a:rPr>
              <a:t>Click to edit master text style</a:t>
            </a:r>
          </a:p>
        </p:txBody>
      </p:sp>
      <p:pic>
        <p:nvPicPr>
          <p:cNvPr id="5" name="Picture 4">
            <a:extLst>
              <a:ext uri="{FF2B5EF4-FFF2-40B4-BE49-F238E27FC236}">
                <a16:creationId xmlns:a16="http://schemas.microsoft.com/office/drawing/2014/main" id="{18874818-5A49-706B-FABF-6346152135FB}"/>
              </a:ext>
            </a:extLst>
          </p:cNvPr>
          <p:cNvPicPr>
            <a:picLocks noChangeAspect="1"/>
          </p:cNvPicPr>
          <p:nvPr userDrawn="1"/>
        </p:nvPicPr>
        <p:blipFill>
          <a:blip r:embed="rId2"/>
          <a:stretch>
            <a:fillRect/>
          </a:stretch>
        </p:blipFill>
        <p:spPr>
          <a:xfrm>
            <a:off x="116379" y="6084916"/>
            <a:ext cx="718415" cy="652615"/>
          </a:xfrm>
          <a:prstGeom prst="rect">
            <a:avLst/>
          </a:prstGeom>
        </p:spPr>
      </p:pic>
    </p:spTree>
    <p:extLst>
      <p:ext uri="{BB962C8B-B14F-4D97-AF65-F5344CB8AC3E}">
        <p14:creationId xmlns:p14="http://schemas.microsoft.com/office/powerpoint/2010/main" val="426340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2172E-B024-42BD-99DF-133FED125D86}"/>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normAutofit/>
          </a:bodyPr>
          <a:lstStyle>
            <a:lvl1pPr>
              <a:defRPr sz="54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p:spPr>
        <p:txBody>
          <a:bodyPr>
            <a:no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59063" y="5584652"/>
            <a:ext cx="1790700" cy="350292"/>
          </a:xfrm>
        </p:spPr>
        <p:txBody>
          <a:bodyPr>
            <a:noAutofit/>
          </a:bodyPr>
          <a:lstStyle>
            <a:lvl1pPr algn="ctr">
              <a:defRPr lang="en-US" sz="10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17542" y="5584652"/>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p:spPr>
        <p:txBody>
          <a:bodyPr>
            <a:norm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633567"/>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641844"/>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pic>
        <p:nvPicPr>
          <p:cNvPr id="16" name="Picture 15">
            <a:extLst>
              <a:ext uri="{FF2B5EF4-FFF2-40B4-BE49-F238E27FC236}">
                <a16:creationId xmlns:a16="http://schemas.microsoft.com/office/drawing/2014/main" id="{9966A544-61CA-D7F9-2F4A-4241DE1D5239}"/>
              </a:ext>
            </a:extLst>
          </p:cNvPr>
          <p:cNvPicPr>
            <a:picLocks noChangeAspect="1"/>
          </p:cNvPicPr>
          <p:nvPr userDrawn="1"/>
        </p:nvPicPr>
        <p:blipFill>
          <a:blip r:embed="rId3"/>
          <a:stretch>
            <a:fillRect/>
          </a:stretch>
        </p:blipFill>
        <p:spPr>
          <a:xfrm>
            <a:off x="107333" y="6102893"/>
            <a:ext cx="718415" cy="652615"/>
          </a:xfrm>
          <a:prstGeom prst="rect">
            <a:avLst/>
          </a:prstGeom>
        </p:spPr>
      </p:pic>
    </p:spTree>
    <p:extLst>
      <p:ext uri="{BB962C8B-B14F-4D97-AF65-F5344CB8AC3E}">
        <p14:creationId xmlns:p14="http://schemas.microsoft.com/office/powerpoint/2010/main" val="376468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ompariso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B913D2-A532-4637-A5ED-76083F6FCA86}"/>
              </a:ext>
              <a:ext uri="{C183D7F6-B498-43B3-948B-1728B52AA6E4}">
                <adec:decorative xmlns:adec="http://schemas.microsoft.com/office/drawing/2017/decorative" val="1"/>
              </a:ext>
            </a:extLst>
          </p:cNvPr>
          <p:cNvSpPr/>
          <p:nvPr userDrawn="1"/>
        </p:nvSpPr>
        <p:spPr>
          <a:xfrm rot="16200000">
            <a:off x="5245607" y="-5245607"/>
            <a:ext cx="1700785"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normAutofit/>
          </a:bodyPr>
          <a:lstStyle>
            <a:lvl1pPr>
              <a:defRPr sz="54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marL="560070" indent="-285750">
              <a:buFont typeface="Arial" panose="020B0604020202020204" pitchFamily="34" charset="0"/>
              <a:buChar cha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marL="880110" indent="-28575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marL="560070" indent="-285750">
              <a:buFont typeface="Arial" panose="020B0604020202020204" pitchFamily="34" charset="0"/>
              <a:buChar cha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marL="880110" indent="-28575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129E2F1-ACC4-5EEF-93CA-E488A26E0F91}"/>
              </a:ext>
            </a:extLst>
          </p:cNvPr>
          <p:cNvPicPr>
            <a:picLocks noChangeAspect="1"/>
          </p:cNvPicPr>
          <p:nvPr userDrawn="1"/>
        </p:nvPicPr>
        <p:blipFill>
          <a:blip r:embed="rId3"/>
          <a:stretch>
            <a:fillRect/>
          </a:stretch>
        </p:blipFill>
        <p:spPr>
          <a:xfrm>
            <a:off x="109117" y="6181344"/>
            <a:ext cx="718415" cy="652615"/>
          </a:xfrm>
          <a:prstGeom prst="rect">
            <a:avLst/>
          </a:prstGeom>
        </p:spPr>
      </p:pic>
    </p:spTree>
    <p:extLst>
      <p:ext uri="{BB962C8B-B14F-4D97-AF65-F5344CB8AC3E}">
        <p14:creationId xmlns:p14="http://schemas.microsoft.com/office/powerpoint/2010/main" val="1523021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B4CBEB-5DA0-5E39-6153-1ABC87203CA0}"/>
              </a:ext>
              <a:ext uri="{C183D7F6-B498-43B3-948B-1728B52AA6E4}">
                <adec:decorative xmlns:adec="http://schemas.microsoft.com/office/drawing/2017/decorative" val="1"/>
              </a:ext>
            </a:extLst>
          </p:cNvPr>
          <p:cNvSpPr/>
          <p:nvPr userDrawn="1"/>
        </p:nvSpPr>
        <p:spPr>
          <a:xfrm rot="16200000">
            <a:off x="4955309" y="-5049982"/>
            <a:ext cx="2281382" cy="12192000"/>
          </a:xfrm>
          <a:prstGeom prst="rect">
            <a:avLst/>
          </a:prstGeom>
          <a:blipFill>
            <a:blip r:embed="rId1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A0087A2-3009-45F5-D340-9F8E0C82DC64}"/>
              </a:ext>
            </a:extLst>
          </p:cNvPr>
          <p:cNvPicPr>
            <a:picLocks noChangeAspect="1"/>
          </p:cNvPicPr>
          <p:nvPr userDrawn="1"/>
        </p:nvPicPr>
        <p:blipFill>
          <a:blip r:embed="rId15"/>
          <a:stretch>
            <a:fillRect/>
          </a:stretch>
        </p:blipFill>
        <p:spPr>
          <a:xfrm>
            <a:off x="116379" y="6084916"/>
            <a:ext cx="718415" cy="652615"/>
          </a:xfrm>
          <a:prstGeom prst="rect">
            <a:avLst/>
          </a:prstGeom>
        </p:spPr>
      </p:pic>
    </p:spTree>
    <p:extLst>
      <p:ext uri="{BB962C8B-B14F-4D97-AF65-F5344CB8AC3E}">
        <p14:creationId xmlns:p14="http://schemas.microsoft.com/office/powerpoint/2010/main" val="4229179333"/>
      </p:ext>
    </p:extLst>
  </p:cSld>
  <p:clrMap bg1="lt1" tx1="dk1" bg2="lt2" tx2="dk2" accent1="accent1" accent2="accent2" accent3="accent3" accent4="accent4" accent5="accent5" accent6="accent6" hlink="hlink" folHlink="folHlink"/>
  <p:sldLayoutIdLst>
    <p:sldLayoutId id="2147483690" r:id="rId1"/>
    <p:sldLayoutId id="2147483683" r:id="rId2"/>
    <p:sldLayoutId id="2147483684" r:id="rId3"/>
    <p:sldLayoutId id="2147483685" r:id="rId4"/>
    <p:sldLayoutId id="2147483673" r:id="rId5"/>
    <p:sldLayoutId id="2147483672" r:id="rId6"/>
    <p:sldLayoutId id="2147483686" r:id="rId7"/>
    <p:sldLayoutId id="2147483687" r:id="rId8"/>
    <p:sldLayoutId id="2147483675" r:id="rId9"/>
    <p:sldLayoutId id="2147483688" r:id="rId10"/>
    <p:sldLayoutId id="2147483682" r:id="rId11"/>
    <p:sldLayoutId id="2147483689" r:id="rId12"/>
  </p:sldLayoutIdLst>
  <p:hf hdr="0"/>
  <p:txStyles>
    <p:titleStyle>
      <a:lvl1pPr algn="l" defTabSz="914400" rtl="0" eaLnBrk="1" latinLnBrk="0" hangingPunct="1">
        <a:lnSpc>
          <a:spcPct val="90000"/>
        </a:lnSpc>
        <a:spcBef>
          <a:spcPct val="0"/>
        </a:spcBef>
        <a:buNone/>
        <a:defRPr sz="6600" kern="1200" cap="all" spc="120" baseline="0">
          <a:solidFill>
            <a:schemeClr val="bg1"/>
          </a:solidFill>
          <a:latin typeface="Decotura ICG" panose="00000400000000000000" pitchFamily="2" charset="0"/>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24.emf"/><Relationship Id="rId4" Type="http://schemas.openxmlformats.org/officeDocument/2006/relationships/image" Target="../media/image23.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0010E-9A30-BABD-E462-6899548DE1D9}"/>
              </a:ext>
            </a:extLst>
          </p:cNvPr>
          <p:cNvSpPr>
            <a:spLocks noGrp="1"/>
          </p:cNvSpPr>
          <p:nvPr>
            <p:ph type="title"/>
          </p:nvPr>
        </p:nvSpPr>
        <p:spPr>
          <a:xfrm>
            <a:off x="4681924" y="1166900"/>
            <a:ext cx="7569269" cy="1700784"/>
          </a:xfrm>
        </p:spPr>
        <p:txBody>
          <a:bodyPr>
            <a:noAutofit/>
          </a:bodyPr>
          <a:lstStyle/>
          <a:p>
            <a:r>
              <a:rPr lang="en-US" sz="36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26</a:t>
            </a:r>
            <a:r>
              <a:rPr lang="en-US" sz="3600" b="1" baseline="300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a:t>
            </a:r>
            <a:r>
              <a:rPr lang="en-US" sz="36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Annual Conference</a:t>
            </a:r>
          </a:p>
        </p:txBody>
      </p:sp>
      <p:pic>
        <p:nvPicPr>
          <p:cNvPr id="3" name="Picture 2" descr="A picture containing text&#10;&#10;Description automatically generated">
            <a:extLst>
              <a:ext uri="{FF2B5EF4-FFF2-40B4-BE49-F238E27FC236}">
                <a16:creationId xmlns:a16="http://schemas.microsoft.com/office/drawing/2014/main" id="{BA407A76-C956-1754-B5F8-9B40D11264FD}"/>
              </a:ext>
            </a:extLst>
          </p:cNvPr>
          <p:cNvPicPr>
            <a:picLocks noChangeAspect="1"/>
          </p:cNvPicPr>
          <p:nvPr/>
        </p:nvPicPr>
        <p:blipFill>
          <a:blip r:embed="rId3">
            <a:alphaModFix/>
          </a:blip>
          <a:stretch>
            <a:fillRect/>
          </a:stretch>
        </p:blipFill>
        <p:spPr>
          <a:xfrm>
            <a:off x="5926524" y="70338"/>
            <a:ext cx="4648718" cy="1553214"/>
          </a:xfrm>
          <a:prstGeom prst="rect">
            <a:avLst/>
          </a:prstGeom>
        </p:spPr>
      </p:pic>
      <p:sp>
        <p:nvSpPr>
          <p:cNvPr id="4" name="TextBox 3">
            <a:extLst>
              <a:ext uri="{FF2B5EF4-FFF2-40B4-BE49-F238E27FC236}">
                <a16:creationId xmlns:a16="http://schemas.microsoft.com/office/drawing/2014/main" id="{0CE08113-ABB5-A53C-7971-F4E8F9F3B3AC}"/>
              </a:ext>
            </a:extLst>
          </p:cNvPr>
          <p:cNvSpPr txBox="1"/>
          <p:nvPr/>
        </p:nvSpPr>
        <p:spPr>
          <a:xfrm>
            <a:off x="-370673" y="5997266"/>
            <a:ext cx="6055085" cy="707886"/>
          </a:xfrm>
          <a:prstGeom prst="rect">
            <a:avLst/>
          </a:prstGeom>
          <a:noFill/>
        </p:spPr>
        <p:txBody>
          <a:bodyPr wrap="square" rtlCol="0">
            <a:spAutoFit/>
          </a:bodyPr>
          <a:lstStyle/>
          <a:p>
            <a:pPr algn="ctr"/>
            <a:r>
              <a:rPr lang="en-US" sz="4000" b="1" dirty="0">
                <a:ln w="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San Antonio, Texas</a:t>
            </a:r>
          </a:p>
        </p:txBody>
      </p:sp>
      <p:sp>
        <p:nvSpPr>
          <p:cNvPr id="7" name="TextBox 6">
            <a:extLst>
              <a:ext uri="{FF2B5EF4-FFF2-40B4-BE49-F238E27FC236}">
                <a16:creationId xmlns:a16="http://schemas.microsoft.com/office/drawing/2014/main" id="{65057F8C-5F2A-1D36-B394-2F65DC8EF631}"/>
              </a:ext>
            </a:extLst>
          </p:cNvPr>
          <p:cNvSpPr txBox="1"/>
          <p:nvPr/>
        </p:nvSpPr>
        <p:spPr>
          <a:xfrm>
            <a:off x="8466558" y="6089599"/>
            <a:ext cx="3586742" cy="523220"/>
          </a:xfrm>
          <a:prstGeom prst="rect">
            <a:avLst/>
          </a:prstGeom>
          <a:noFill/>
        </p:spPr>
        <p:txBody>
          <a:bodyPr wrap="square" rtlCol="0">
            <a:spAutoFit/>
          </a:bodyPr>
          <a:lstStyle/>
          <a:p>
            <a:pPr algn="ctr"/>
            <a:r>
              <a:rPr lang="en-US" sz="2800" b="1" dirty="0">
                <a:ln w="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September 26-28</a:t>
            </a:r>
          </a:p>
        </p:txBody>
      </p:sp>
    </p:spTree>
    <p:extLst>
      <p:ext uri="{BB962C8B-B14F-4D97-AF65-F5344CB8AC3E}">
        <p14:creationId xmlns:p14="http://schemas.microsoft.com/office/powerpoint/2010/main" val="2267975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0120" y="35541"/>
            <a:ext cx="10268712" cy="1700784"/>
          </a:xfrm>
        </p:spPr>
        <p:txBody>
          <a:bodyPr/>
          <a:lstStyle/>
          <a:p>
            <a:r>
              <a:rPr lang="en-US" b="1" dirty="0">
                <a:effectLst>
                  <a:outerShdw blurRad="50800" dist="38100" dir="2700000" algn="tl" rotWithShape="0">
                    <a:prstClr val="black">
                      <a:alpha val="40000"/>
                    </a:prstClr>
                  </a:outerShdw>
                </a:effectLst>
              </a:rPr>
              <a:t>Getting Started</a:t>
            </a:r>
            <a:endPar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0E12296-1F7A-0F9C-89F1-31FA7D0FED35}"/>
              </a:ext>
            </a:extLst>
          </p:cNvPr>
          <p:cNvSpPr txBox="1">
            <a:spLocks/>
          </p:cNvSpPr>
          <p:nvPr/>
        </p:nvSpPr>
        <p:spPr>
          <a:xfrm>
            <a:off x="960120" y="2263078"/>
            <a:ext cx="10515600" cy="4351338"/>
          </a:xfrm>
          <a:prstGeom prst="rect">
            <a:avLst/>
          </a:prstGeom>
        </p:spPr>
        <p:txBody>
          <a:bodyPr vert="horz" lIns="91440" tIns="45720" rIns="91440" bIns="45720" rtlCol="0" anchor="ctr">
            <a:no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b="0" kern="1200" cap="all" spc="5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1000"/>
              </a:lnSpc>
              <a:spcBef>
                <a:spcPts val="400"/>
              </a:spcBef>
              <a:spcAft>
                <a:spcPts val="400"/>
              </a:spcAft>
              <a:buClrTx/>
              <a:buFont typeface="Wingdings" panose="05000000000000000000" pitchFamily="2" charset="2"/>
              <a:buNone/>
              <a:defRPr sz="2000" b="1" kern="1200" spc="50" baseline="0">
                <a:solidFill>
                  <a:schemeClr val="tx1"/>
                </a:solidFill>
                <a:latin typeface="Decotura ICG" panose="00000400000000000000" pitchFamily="2" charset="0"/>
                <a:ea typeface="+mn-ea"/>
                <a:cs typeface="+mn-cs"/>
              </a:defRPr>
            </a:lvl2pPr>
            <a:lvl3pPr marL="91440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Decotura ICG" panose="00000400000000000000" pitchFamily="2" charset="0"/>
                <a:ea typeface="+mn-ea"/>
                <a:cs typeface="+mn-cs"/>
              </a:defRPr>
            </a:lvl3pPr>
            <a:lvl4pPr marL="1371600" indent="0" algn="l" defTabSz="914400" rtl="0" eaLnBrk="1" latinLnBrk="0" hangingPunct="1">
              <a:lnSpc>
                <a:spcPct val="101000"/>
              </a:lnSpc>
              <a:spcBef>
                <a:spcPts val="400"/>
              </a:spcBef>
              <a:spcAft>
                <a:spcPts val="400"/>
              </a:spcAft>
              <a:buClrTx/>
              <a:buFont typeface="Wingdings" panose="05000000000000000000" pitchFamily="2" charset="2"/>
              <a:buNone/>
              <a:defRPr sz="1600" b="1" kern="1200" spc="50" baseline="0">
                <a:solidFill>
                  <a:schemeClr val="tx1"/>
                </a:solidFill>
                <a:latin typeface="Decotura ICG" panose="00000400000000000000" pitchFamily="2" charset="0"/>
                <a:ea typeface="+mn-ea"/>
                <a:cs typeface="+mn-cs"/>
              </a:defRPr>
            </a:lvl4pPr>
            <a:lvl5pPr marL="1828800" indent="0" algn="l"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solidFill>
                <a:latin typeface="Decotura ICG" panose="000004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400" b="1" dirty="0"/>
              <a:t>Creating KPIs That Matter</a:t>
            </a:r>
            <a:endParaRPr lang="en-US" sz="2400" dirty="0"/>
          </a:p>
          <a:p>
            <a:pPr marL="800100" lvl="1" indent="-342900">
              <a:lnSpc>
                <a:spcPct val="120000"/>
              </a:lnSpc>
              <a:buFont typeface="Arial" panose="020B0604020202020204" pitchFamily="34" charset="0"/>
              <a:buChar char="•"/>
            </a:pPr>
            <a:r>
              <a:rPr lang="en-US" b="0" dirty="0">
                <a:latin typeface="Arial" panose="020B0604020202020204" pitchFamily="34" charset="0"/>
                <a:cs typeface="Arial" panose="020B0604020202020204" pitchFamily="34" charset="0"/>
              </a:rPr>
              <a:t>Select a business result, priority or problem you want to improve. </a:t>
            </a:r>
          </a:p>
          <a:p>
            <a:pPr marL="800100" lvl="1" indent="-342900">
              <a:lnSpc>
                <a:spcPct val="120000"/>
              </a:lnSpc>
              <a:buFont typeface="Arial" panose="020B0604020202020204" pitchFamily="34" charset="0"/>
              <a:buChar char="•"/>
            </a:pPr>
            <a:r>
              <a:rPr lang="en-US" b="0" dirty="0">
                <a:latin typeface="Arial" panose="020B0604020202020204" pitchFamily="34" charset="0"/>
                <a:cs typeface="Arial" panose="020B0604020202020204" pitchFamily="34" charset="0"/>
              </a:rPr>
              <a:t>Determine what activities in your business influence the outcome and find a way to measure them.</a:t>
            </a:r>
          </a:p>
          <a:p>
            <a:pPr marL="800100" lvl="1" indent="-342900">
              <a:lnSpc>
                <a:spcPct val="120000"/>
              </a:lnSpc>
              <a:buFont typeface="Arial" panose="020B0604020202020204" pitchFamily="34" charset="0"/>
              <a:buChar char="•"/>
            </a:pPr>
            <a:r>
              <a:rPr lang="en-US" b="0" dirty="0">
                <a:latin typeface="Arial" panose="020B0604020202020204" pitchFamily="34" charset="0"/>
                <a:cs typeface="Arial" panose="020B0604020202020204" pitchFamily="34" charset="0"/>
              </a:rPr>
              <a:t>Set Red-Yellow-Green success criteria for each.</a:t>
            </a:r>
          </a:p>
          <a:p>
            <a:pPr marL="800100" lvl="1" indent="-342900">
              <a:lnSpc>
                <a:spcPct val="120000"/>
              </a:lnSpc>
              <a:buFont typeface="Arial" panose="020B0604020202020204" pitchFamily="34" charset="0"/>
              <a:buChar char="•"/>
            </a:pPr>
            <a:r>
              <a:rPr lang="en-US" b="0" dirty="0">
                <a:latin typeface="Arial" panose="020B0604020202020204" pitchFamily="34" charset="0"/>
                <a:cs typeface="Arial" panose="020B0604020202020204" pitchFamily="34" charset="0"/>
              </a:rPr>
              <a:t>Determine specific actions required to achieve success and get to work. </a:t>
            </a:r>
          </a:p>
          <a:p>
            <a:pPr marL="800100" lvl="1" indent="-342900">
              <a:lnSpc>
                <a:spcPct val="120000"/>
              </a:lnSpc>
              <a:buFont typeface="Arial" panose="020B0604020202020204" pitchFamily="34" charset="0"/>
              <a:buChar char="•"/>
            </a:pPr>
            <a:r>
              <a:rPr lang="en-US" b="0" dirty="0">
                <a:latin typeface="Arial" panose="020B0604020202020204" pitchFamily="34" charset="0"/>
                <a:cs typeface="Arial" panose="020B0604020202020204" pitchFamily="34" charset="0"/>
              </a:rPr>
              <a:t>Start with just one or two priorities or problems you want to work on and set up KPIs that measure your progress on the activities that influence the results.</a:t>
            </a:r>
          </a:p>
          <a:p>
            <a:pPr>
              <a:lnSpc>
                <a:spcPct val="110000"/>
              </a:lnSpc>
              <a:spcBef>
                <a:spcPts val="0"/>
              </a:spcBef>
              <a:spcAft>
                <a:spcPts val="800"/>
              </a:spcAft>
            </a:pPr>
            <a:br>
              <a:rPr lang="en-US" sz="3200" dirty="0">
                <a:ea typeface="Calibri" panose="020F0502020204030204" pitchFamily="34" charset="0"/>
              </a:rPr>
            </a:br>
            <a:endParaRPr lang="en-US" sz="3200" b="1" dirty="0">
              <a:ea typeface="Calibri" panose="020F0502020204030204" pitchFamily="34" charset="0"/>
            </a:endParaRPr>
          </a:p>
        </p:txBody>
      </p:sp>
      <p:sp>
        <p:nvSpPr>
          <p:cNvPr id="5" name="Title 1">
            <a:extLst>
              <a:ext uri="{FF2B5EF4-FFF2-40B4-BE49-F238E27FC236}">
                <a16:creationId xmlns:a16="http://schemas.microsoft.com/office/drawing/2014/main" id="{8B9FAFDF-F7B8-0D52-1EC6-F7308C9E1D1A}"/>
              </a:ext>
            </a:extLst>
          </p:cNvPr>
          <p:cNvSpPr txBox="1">
            <a:spLocks/>
          </p:cNvSpPr>
          <p:nvPr/>
        </p:nvSpPr>
        <p:spPr>
          <a:xfrm>
            <a:off x="1750339" y="5727209"/>
            <a:ext cx="6321533" cy="1044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2800" b="1" dirty="0">
                <a:latin typeface="Arial" panose="020B0604020202020204" pitchFamily="34" charset="0"/>
                <a:cs typeface="Arial" panose="020B0604020202020204" pitchFamily="34" charset="0"/>
              </a:rPr>
              <a:t>Don’t overcomplicate this process!</a:t>
            </a:r>
          </a:p>
        </p:txBody>
      </p:sp>
    </p:spTree>
    <p:extLst>
      <p:ext uri="{BB962C8B-B14F-4D97-AF65-F5344CB8AC3E}">
        <p14:creationId xmlns:p14="http://schemas.microsoft.com/office/powerpoint/2010/main" val="1212093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577735" y="15300"/>
            <a:ext cx="10268712" cy="1700784"/>
          </a:xfrm>
        </p:spPr>
        <p:txBody>
          <a:bodyPr/>
          <a:lstStyle/>
          <a:p>
            <a:r>
              <a:rPr lang="en-US" b="1" dirty="0">
                <a:effectLst>
                  <a:outerShdw blurRad="50800" dist="38100" dir="2700000" algn="tl" rotWithShape="0">
                    <a:prstClr val="black">
                      <a:alpha val="40000"/>
                    </a:prstClr>
                  </a:outerShdw>
                </a:effectLst>
              </a:rPr>
              <a:t>Measuring / Auditing</a:t>
            </a:r>
            <a:endPar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AA4D7CC-3EBF-1370-E5BA-A5F365F2C007}"/>
              </a:ext>
            </a:extLst>
          </p:cNvPr>
          <p:cNvSpPr txBox="1">
            <a:spLocks/>
          </p:cNvSpPr>
          <p:nvPr/>
        </p:nvSpPr>
        <p:spPr>
          <a:xfrm>
            <a:off x="577735" y="1945719"/>
            <a:ext cx="10515600" cy="4351338"/>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b="0" kern="1200" cap="all" spc="5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1000"/>
              </a:lnSpc>
              <a:spcBef>
                <a:spcPts val="400"/>
              </a:spcBef>
              <a:spcAft>
                <a:spcPts val="400"/>
              </a:spcAft>
              <a:buClrTx/>
              <a:buFont typeface="Wingdings" panose="05000000000000000000" pitchFamily="2" charset="2"/>
              <a:buNone/>
              <a:defRPr sz="2000" b="1" kern="1200" spc="50" baseline="0">
                <a:solidFill>
                  <a:schemeClr val="tx1"/>
                </a:solidFill>
                <a:latin typeface="Decotura ICG" panose="00000400000000000000" pitchFamily="2" charset="0"/>
                <a:ea typeface="+mn-ea"/>
                <a:cs typeface="+mn-cs"/>
              </a:defRPr>
            </a:lvl2pPr>
            <a:lvl3pPr marL="91440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Decotura ICG" panose="00000400000000000000" pitchFamily="2" charset="0"/>
                <a:ea typeface="+mn-ea"/>
                <a:cs typeface="+mn-cs"/>
              </a:defRPr>
            </a:lvl3pPr>
            <a:lvl4pPr marL="1371600" indent="0" algn="l" defTabSz="914400" rtl="0" eaLnBrk="1" latinLnBrk="0" hangingPunct="1">
              <a:lnSpc>
                <a:spcPct val="101000"/>
              </a:lnSpc>
              <a:spcBef>
                <a:spcPts val="400"/>
              </a:spcBef>
              <a:spcAft>
                <a:spcPts val="400"/>
              </a:spcAft>
              <a:buClrTx/>
              <a:buFont typeface="Wingdings" panose="05000000000000000000" pitchFamily="2" charset="2"/>
              <a:buNone/>
              <a:defRPr sz="1600" b="1" kern="1200" spc="50" baseline="0">
                <a:solidFill>
                  <a:schemeClr val="tx1"/>
                </a:solidFill>
                <a:latin typeface="Decotura ICG" panose="00000400000000000000" pitchFamily="2" charset="0"/>
                <a:ea typeface="+mn-ea"/>
                <a:cs typeface="+mn-cs"/>
              </a:defRPr>
            </a:lvl4pPr>
            <a:lvl5pPr marL="1828800" indent="0" algn="l"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solidFill>
                <a:latin typeface="Decotura ICG" panose="000004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10000"/>
              </a:lnSpc>
            </a:pPr>
            <a:r>
              <a:rPr lang="en-US" sz="2400" b="1" cap="none" dirty="0"/>
              <a:t>Over time, as you add strategic KPIs, remember to keep your dashboard as simple and impactful as possible. So here are some suggestions on how to determine your list</a:t>
            </a:r>
          </a:p>
          <a:p>
            <a:pPr marL="800100" lvl="1" indent="-342900">
              <a:lnSpc>
                <a:spcPct val="110000"/>
              </a:lnSpc>
            </a:pPr>
            <a:endParaRPr lang="en-US" dirty="0"/>
          </a:p>
          <a:p>
            <a:pPr marL="800100" lvl="1" indent="-342900">
              <a:lnSpc>
                <a:spcPct val="110000"/>
              </a:lnSpc>
              <a:buFont typeface="Arial" panose="020B0604020202020204" pitchFamily="34" charset="0"/>
              <a:buChar char="•"/>
            </a:pPr>
            <a:r>
              <a:rPr lang="en-US" b="0" dirty="0"/>
              <a:t>Does everyone understand the purpose and importance of this KPI?</a:t>
            </a:r>
          </a:p>
          <a:p>
            <a:pPr marL="800100" lvl="1" indent="-342900">
              <a:lnSpc>
                <a:spcPct val="110000"/>
              </a:lnSpc>
              <a:buFont typeface="Arial" panose="020B0604020202020204" pitchFamily="34" charset="0"/>
              <a:buChar char="•"/>
            </a:pPr>
            <a:r>
              <a:rPr lang="en-US" b="0" dirty="0"/>
              <a:t>Does this KPI prompt action if not performing?</a:t>
            </a:r>
          </a:p>
          <a:p>
            <a:pPr marL="800100" lvl="1" indent="-342900">
              <a:lnSpc>
                <a:spcPct val="110000"/>
              </a:lnSpc>
              <a:buFont typeface="Arial" panose="020B0604020202020204" pitchFamily="34" charset="0"/>
              <a:buChar char="•"/>
            </a:pPr>
            <a:r>
              <a:rPr lang="en-US" b="0" dirty="0"/>
              <a:t>Are your success indicators realistic?</a:t>
            </a:r>
          </a:p>
          <a:p>
            <a:pPr marL="800100" lvl="1" indent="-342900">
              <a:lnSpc>
                <a:spcPct val="110000"/>
              </a:lnSpc>
              <a:buFont typeface="Arial" panose="020B0604020202020204" pitchFamily="34" charset="0"/>
              <a:buChar char="•"/>
            </a:pPr>
            <a:r>
              <a:rPr lang="en-US" b="0" dirty="0"/>
              <a:t>Does each KPI spark the right discussions in meetings?</a:t>
            </a:r>
          </a:p>
          <a:p>
            <a:pPr marL="800100" lvl="1" indent="-342900">
              <a:lnSpc>
                <a:spcPct val="110000"/>
              </a:lnSpc>
              <a:buFont typeface="Arial" panose="020B0604020202020204" pitchFamily="34" charset="0"/>
              <a:buChar char="•"/>
            </a:pPr>
            <a:r>
              <a:rPr lang="en-US" b="0" dirty="0"/>
              <a:t>Is the data that supports this KPI valid and clearly understood by all?</a:t>
            </a:r>
          </a:p>
          <a:p>
            <a:pPr>
              <a:lnSpc>
                <a:spcPct val="110000"/>
              </a:lnSpc>
              <a:spcBef>
                <a:spcPts val="0"/>
              </a:spcBef>
              <a:spcAft>
                <a:spcPts val="800"/>
              </a:spcAft>
            </a:pPr>
            <a:br>
              <a:rPr lang="en-US" sz="3200" dirty="0">
                <a:ea typeface="Calibri" panose="020F0502020204030204" pitchFamily="34" charset="0"/>
                <a:cs typeface="Times New Roman" panose="02020603050405020304" pitchFamily="18" charset="0"/>
              </a:rPr>
            </a:br>
            <a:endParaRPr lang="en-US" sz="3200" b="1" dirty="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183DCC1B-F9EA-F512-791D-C2D63C4AE8E5}"/>
              </a:ext>
            </a:extLst>
          </p:cNvPr>
          <p:cNvSpPr txBox="1">
            <a:spLocks/>
          </p:cNvSpPr>
          <p:nvPr/>
        </p:nvSpPr>
        <p:spPr>
          <a:xfrm>
            <a:off x="1098665" y="52888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2800" b="1" dirty="0">
                <a:latin typeface="Arial" panose="020B0604020202020204" pitchFamily="34" charset="0"/>
                <a:cs typeface="Arial" panose="020B0604020202020204" pitchFamily="34" charset="0"/>
              </a:rPr>
              <a:t>Don’t overcomplicate this process!</a:t>
            </a:r>
          </a:p>
        </p:txBody>
      </p:sp>
      <p:pic>
        <p:nvPicPr>
          <p:cNvPr id="5" name="Picture 2" descr="How to Determine Key Performance Indicators | The Legal Examiner">
            <a:extLst>
              <a:ext uri="{FF2B5EF4-FFF2-40B4-BE49-F238E27FC236}">
                <a16:creationId xmlns:a16="http://schemas.microsoft.com/office/drawing/2014/main" id="{6905F242-867C-DFCF-F09C-CA9A0B630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4834" y="5430762"/>
            <a:ext cx="2829431" cy="866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072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836676" y="35541"/>
            <a:ext cx="10268712" cy="1700784"/>
          </a:xfrm>
        </p:spPr>
        <p:txBody>
          <a:bodyPr>
            <a:normAutofit/>
          </a:bodyPr>
          <a:lstStyle/>
          <a:p>
            <a:r>
              <a:rPr lang="en-US" sz="4400" b="1" dirty="0">
                <a:effectLst>
                  <a:outerShdw blurRad="50800" dist="38100" dir="2700000" algn="tl" rotWithShape="0">
                    <a:prstClr val="black">
                      <a:alpha val="40000"/>
                    </a:prstClr>
                  </a:outerShdw>
                </a:effectLst>
              </a:rPr>
              <a:t>Example of Recruitment KPI’s</a:t>
            </a:r>
            <a:endParaRPr lang="en-US" sz="44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CE9C3F5-BDCF-E502-398D-63330CA9EBA1}"/>
              </a:ext>
            </a:extLst>
          </p:cNvPr>
          <p:cNvSpPr txBox="1">
            <a:spLocks/>
          </p:cNvSpPr>
          <p:nvPr/>
        </p:nvSpPr>
        <p:spPr>
          <a:xfrm>
            <a:off x="836676" y="1963820"/>
            <a:ext cx="10515600" cy="4351338"/>
          </a:xfrm>
          <a:prstGeom prst="rect">
            <a:avLst/>
          </a:prstGeom>
        </p:spPr>
        <p:txBody>
          <a:bodyPr vert="horz" lIns="91440" tIns="45720" rIns="91440" bIns="45720" numCol="2" rtlCol="0" anchor="ctr">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b="0" kern="1200" cap="all" spc="5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1000"/>
              </a:lnSpc>
              <a:spcBef>
                <a:spcPts val="400"/>
              </a:spcBef>
              <a:spcAft>
                <a:spcPts val="400"/>
              </a:spcAft>
              <a:buClrTx/>
              <a:buFont typeface="Wingdings" panose="05000000000000000000" pitchFamily="2" charset="2"/>
              <a:buNone/>
              <a:defRPr sz="2000" b="1" kern="1200" spc="50" baseline="0">
                <a:solidFill>
                  <a:schemeClr val="tx1"/>
                </a:solidFill>
                <a:latin typeface="Decotura ICG" panose="00000400000000000000" pitchFamily="2" charset="0"/>
                <a:ea typeface="+mn-ea"/>
                <a:cs typeface="+mn-cs"/>
              </a:defRPr>
            </a:lvl2pPr>
            <a:lvl3pPr marL="91440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Decotura ICG" panose="00000400000000000000" pitchFamily="2" charset="0"/>
                <a:ea typeface="+mn-ea"/>
                <a:cs typeface="+mn-cs"/>
              </a:defRPr>
            </a:lvl3pPr>
            <a:lvl4pPr marL="1371600" indent="0" algn="l" defTabSz="914400" rtl="0" eaLnBrk="1" latinLnBrk="0" hangingPunct="1">
              <a:lnSpc>
                <a:spcPct val="101000"/>
              </a:lnSpc>
              <a:spcBef>
                <a:spcPts val="400"/>
              </a:spcBef>
              <a:spcAft>
                <a:spcPts val="400"/>
              </a:spcAft>
              <a:buClrTx/>
              <a:buFont typeface="Wingdings" panose="05000000000000000000" pitchFamily="2" charset="2"/>
              <a:buNone/>
              <a:defRPr sz="1600" b="1" kern="1200" spc="50" baseline="0">
                <a:solidFill>
                  <a:schemeClr val="tx1"/>
                </a:solidFill>
                <a:latin typeface="Decotura ICG" panose="00000400000000000000" pitchFamily="2" charset="0"/>
                <a:ea typeface="+mn-ea"/>
                <a:cs typeface="+mn-cs"/>
              </a:defRPr>
            </a:lvl4pPr>
            <a:lvl5pPr marL="1828800" indent="0" algn="l"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solidFill>
                <a:latin typeface="Decotura ICG" panose="000004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lnSpc>
                <a:spcPct val="120000"/>
              </a:lnSpc>
              <a:buFont typeface="Arial" panose="020B0604020202020204" pitchFamily="34" charset="0"/>
              <a:buChar char="•"/>
            </a:pPr>
            <a:r>
              <a:rPr lang="en-US" sz="2400" cap="none" dirty="0"/>
              <a:t>Sourcing channel cost </a:t>
            </a:r>
          </a:p>
          <a:p>
            <a:pPr marL="342900" indent="-342900">
              <a:lnSpc>
                <a:spcPct val="120000"/>
              </a:lnSpc>
              <a:buFont typeface="Arial" panose="020B0604020202020204" pitchFamily="34" charset="0"/>
              <a:buChar char="•"/>
            </a:pPr>
            <a:r>
              <a:rPr lang="en-US" sz="2400" cap="none" dirty="0"/>
              <a:t>Conversion time (time to hire)</a:t>
            </a:r>
          </a:p>
          <a:p>
            <a:pPr marL="342900" indent="-342900">
              <a:lnSpc>
                <a:spcPct val="120000"/>
              </a:lnSpc>
              <a:buFont typeface="Arial" panose="020B0604020202020204" pitchFamily="34" charset="0"/>
              <a:buChar char="•"/>
            </a:pPr>
            <a:r>
              <a:rPr lang="en-US" sz="2400" cap="none" dirty="0"/>
              <a:t>Fill rate</a:t>
            </a:r>
          </a:p>
          <a:p>
            <a:pPr marL="342900" indent="-342900">
              <a:lnSpc>
                <a:spcPct val="120000"/>
              </a:lnSpc>
              <a:buFont typeface="Arial" panose="020B0604020202020204" pitchFamily="34" charset="0"/>
              <a:buChar char="•"/>
            </a:pPr>
            <a:r>
              <a:rPr lang="en-US" sz="2400" cap="none" dirty="0"/>
              <a:t>Application conversion</a:t>
            </a:r>
          </a:p>
          <a:p>
            <a:pPr marL="800100" lvl="1"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Applies to phone interview</a:t>
            </a:r>
          </a:p>
          <a:p>
            <a:pPr marL="800100" lvl="1"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Phone interview to site visit</a:t>
            </a:r>
          </a:p>
          <a:p>
            <a:pPr marL="800100" lvl="1"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Site visit to hire</a:t>
            </a:r>
          </a:p>
          <a:p>
            <a:pPr marL="342900" indent="-342900">
              <a:lnSpc>
                <a:spcPct val="120000"/>
              </a:lnSpc>
              <a:buFont typeface="Arial" panose="020B0604020202020204" pitchFamily="34" charset="0"/>
              <a:buChar char="•"/>
            </a:pPr>
            <a:r>
              <a:rPr lang="en-US" sz="2400" cap="none" dirty="0"/>
              <a:t>Offer acceptance rate</a:t>
            </a:r>
          </a:p>
          <a:p>
            <a:pPr marL="342900" indent="-342900">
              <a:lnSpc>
                <a:spcPct val="120000"/>
              </a:lnSpc>
              <a:buFont typeface="Arial" panose="020B0604020202020204" pitchFamily="34" charset="0"/>
              <a:buChar char="•"/>
            </a:pPr>
            <a:r>
              <a:rPr lang="en-US" sz="2400" cap="none" dirty="0"/>
              <a:t>Qualified candidates per opening</a:t>
            </a:r>
          </a:p>
          <a:p>
            <a:pPr marL="342900" indent="-342900">
              <a:lnSpc>
                <a:spcPct val="120000"/>
              </a:lnSpc>
              <a:buFont typeface="Arial" panose="020B0604020202020204" pitchFamily="34" charset="0"/>
              <a:buChar char="•"/>
            </a:pPr>
            <a:r>
              <a:rPr lang="en-US" sz="2400" cap="none" dirty="0"/>
              <a:t>Referrals equal “X” amount </a:t>
            </a:r>
          </a:p>
          <a:p>
            <a:pPr>
              <a:lnSpc>
                <a:spcPct val="120000"/>
              </a:lnSpc>
              <a:spcBef>
                <a:spcPts val="0"/>
              </a:spcBef>
              <a:spcAft>
                <a:spcPts val="800"/>
              </a:spcAft>
            </a:pPr>
            <a:br>
              <a:rPr lang="en-US" sz="3200" dirty="0">
                <a:ea typeface="Calibri" panose="020F0502020204030204" pitchFamily="34" charset="0"/>
              </a:rPr>
            </a:br>
            <a:endParaRPr lang="en-US" sz="3200" b="1" dirty="0">
              <a:ea typeface="Calibri" panose="020F0502020204030204" pitchFamily="34" charset="0"/>
            </a:endParaRPr>
          </a:p>
        </p:txBody>
      </p:sp>
      <p:sp>
        <p:nvSpPr>
          <p:cNvPr id="4" name="Title 1">
            <a:extLst>
              <a:ext uri="{FF2B5EF4-FFF2-40B4-BE49-F238E27FC236}">
                <a16:creationId xmlns:a16="http://schemas.microsoft.com/office/drawing/2014/main" id="{E4481714-2AD3-6593-93E8-B1519C6AAAFF}"/>
              </a:ext>
            </a:extLst>
          </p:cNvPr>
          <p:cNvSpPr txBox="1">
            <a:spLocks/>
          </p:cNvSpPr>
          <p:nvPr/>
        </p:nvSpPr>
        <p:spPr>
          <a:xfrm>
            <a:off x="6094476" y="4195063"/>
            <a:ext cx="5257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2800" b="1" dirty="0">
                <a:latin typeface="Arial" panose="020B0604020202020204" pitchFamily="34" charset="0"/>
                <a:cs typeface="Arial" panose="020B0604020202020204" pitchFamily="34" charset="0"/>
              </a:rPr>
              <a:t>Don’t overcomplicate this process!</a:t>
            </a:r>
          </a:p>
        </p:txBody>
      </p:sp>
      <p:pic>
        <p:nvPicPr>
          <p:cNvPr id="5" name="Picture 2" descr="How to Determine Key Performance Indicators | The Legal Examiner">
            <a:extLst>
              <a:ext uri="{FF2B5EF4-FFF2-40B4-BE49-F238E27FC236}">
                <a16:creationId xmlns:a16="http://schemas.microsoft.com/office/drawing/2014/main" id="{45D455C4-2058-58E0-4D42-0ECF92903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2090" y="5748121"/>
            <a:ext cx="2829431" cy="866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720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836676" y="72042"/>
            <a:ext cx="10268712" cy="1700784"/>
          </a:xfrm>
        </p:spPr>
        <p:txBody>
          <a:bodyPr/>
          <a:lstStyle/>
          <a:p>
            <a:r>
              <a:rPr lang="en-US" b="1" dirty="0">
                <a:effectLst>
                  <a:outerShdw blurRad="50800" dist="38100" dir="2700000" algn="tl" rotWithShape="0">
                    <a:prstClr val="black">
                      <a:alpha val="40000"/>
                    </a:prstClr>
                  </a:outerShdw>
                </a:effectLst>
              </a:rPr>
              <a:t>Final Thoughts</a:t>
            </a:r>
            <a:endPar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512EFF5-38FC-A5CA-F671-C5197462165E}"/>
              </a:ext>
            </a:extLst>
          </p:cNvPr>
          <p:cNvSpPr txBox="1">
            <a:spLocks/>
          </p:cNvSpPr>
          <p:nvPr/>
        </p:nvSpPr>
        <p:spPr>
          <a:xfrm>
            <a:off x="836676" y="2046437"/>
            <a:ext cx="10515600" cy="4351338"/>
          </a:xfrm>
          <a:prstGeom prst="rect">
            <a:avLst/>
          </a:prstGeom>
        </p:spPr>
        <p:txBody>
          <a:bodyPr vert="horz" lIns="91440" tIns="45720" rIns="91440" bIns="45720" rtlCol="0" anchor="ctr">
            <a:normAutofit fontScale="70000" lnSpcReduction="20000"/>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b="0" kern="1200" cap="all" spc="5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1000"/>
              </a:lnSpc>
              <a:spcBef>
                <a:spcPts val="400"/>
              </a:spcBef>
              <a:spcAft>
                <a:spcPts val="400"/>
              </a:spcAft>
              <a:buClrTx/>
              <a:buFont typeface="Wingdings" panose="05000000000000000000" pitchFamily="2" charset="2"/>
              <a:buNone/>
              <a:defRPr sz="2000" b="1" kern="1200" spc="50" baseline="0">
                <a:solidFill>
                  <a:schemeClr val="tx1"/>
                </a:solidFill>
                <a:latin typeface="Decotura ICG" panose="00000400000000000000" pitchFamily="2" charset="0"/>
                <a:ea typeface="+mn-ea"/>
                <a:cs typeface="+mn-cs"/>
              </a:defRPr>
            </a:lvl2pPr>
            <a:lvl3pPr marL="91440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Decotura ICG" panose="00000400000000000000" pitchFamily="2" charset="0"/>
                <a:ea typeface="+mn-ea"/>
                <a:cs typeface="+mn-cs"/>
              </a:defRPr>
            </a:lvl3pPr>
            <a:lvl4pPr marL="1371600" indent="0" algn="l" defTabSz="914400" rtl="0" eaLnBrk="1" latinLnBrk="0" hangingPunct="1">
              <a:lnSpc>
                <a:spcPct val="101000"/>
              </a:lnSpc>
              <a:spcBef>
                <a:spcPts val="400"/>
              </a:spcBef>
              <a:spcAft>
                <a:spcPts val="400"/>
              </a:spcAft>
              <a:buClrTx/>
              <a:buFont typeface="Wingdings" panose="05000000000000000000" pitchFamily="2" charset="2"/>
              <a:buNone/>
              <a:defRPr sz="1600" b="1" kern="1200" spc="50" baseline="0">
                <a:solidFill>
                  <a:schemeClr val="tx1"/>
                </a:solidFill>
                <a:latin typeface="Decotura ICG" panose="00000400000000000000" pitchFamily="2" charset="0"/>
                <a:ea typeface="+mn-ea"/>
                <a:cs typeface="+mn-cs"/>
              </a:defRPr>
            </a:lvl4pPr>
            <a:lvl5pPr marL="1828800" indent="0" algn="l"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solidFill>
                <a:latin typeface="Decotura ICG" panose="000004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lnSpc>
                <a:spcPct val="160000"/>
              </a:lnSpc>
              <a:buFont typeface="Arial" panose="020B0604020202020204" pitchFamily="34" charset="0"/>
              <a:buChar char="•"/>
            </a:pPr>
            <a:r>
              <a:rPr lang="en-US" sz="2400" cap="none" dirty="0"/>
              <a:t>Meet with your team and talk about the process and involve them</a:t>
            </a:r>
          </a:p>
          <a:p>
            <a:pPr marL="342900" indent="-342900">
              <a:lnSpc>
                <a:spcPct val="160000"/>
              </a:lnSpc>
              <a:buFont typeface="Arial" panose="020B0604020202020204" pitchFamily="34" charset="0"/>
              <a:buChar char="•"/>
            </a:pPr>
            <a:r>
              <a:rPr lang="en-US" sz="2400" cap="none" dirty="0"/>
              <a:t>Remember your milestone measures are and should be strategic</a:t>
            </a:r>
          </a:p>
          <a:p>
            <a:pPr marL="342900" indent="-342900">
              <a:lnSpc>
                <a:spcPct val="160000"/>
              </a:lnSpc>
              <a:buFont typeface="Arial" panose="020B0604020202020204" pitchFamily="34" charset="0"/>
              <a:buChar char="•"/>
            </a:pPr>
            <a:r>
              <a:rPr lang="en-US" sz="2400" cap="none" dirty="0"/>
              <a:t>This is not about micromanaging or counting things </a:t>
            </a:r>
          </a:p>
          <a:p>
            <a:pPr marL="342900" indent="-342900">
              <a:lnSpc>
                <a:spcPct val="160000"/>
              </a:lnSpc>
              <a:buFont typeface="Arial" panose="020B0604020202020204" pitchFamily="34" charset="0"/>
              <a:buChar char="•"/>
            </a:pPr>
            <a:r>
              <a:rPr lang="en-US" sz="2400" cap="none" dirty="0"/>
              <a:t>Research</a:t>
            </a:r>
          </a:p>
          <a:p>
            <a:pPr marL="342900" indent="-342900">
              <a:lnSpc>
                <a:spcPct val="160000"/>
              </a:lnSpc>
              <a:buFont typeface="Arial" panose="020B0604020202020204" pitchFamily="34" charset="0"/>
              <a:buChar char="•"/>
            </a:pPr>
            <a:r>
              <a:rPr lang="en-US" sz="2400" cap="none" dirty="0"/>
              <a:t>Most meaningful KPI’s will not be found in a book but come from you and your employees </a:t>
            </a:r>
          </a:p>
          <a:p>
            <a:pPr marL="342900" indent="-342900">
              <a:lnSpc>
                <a:spcPct val="160000"/>
              </a:lnSpc>
              <a:buFont typeface="Arial" panose="020B0604020202020204" pitchFamily="34" charset="0"/>
              <a:buChar char="•"/>
            </a:pPr>
            <a:r>
              <a:rPr lang="en-US" sz="2400" b="1" cap="none" dirty="0"/>
              <a:t>Do not overcomplicate</a:t>
            </a:r>
          </a:p>
          <a:p>
            <a:pPr>
              <a:lnSpc>
                <a:spcPct val="120000"/>
              </a:lnSpc>
              <a:spcBef>
                <a:spcPts val="0"/>
              </a:spcBef>
              <a:spcAft>
                <a:spcPts val="800"/>
              </a:spcAft>
            </a:pPr>
            <a:br>
              <a:rPr lang="en-US" sz="3200" cap="none" dirty="0">
                <a:ea typeface="Calibri" panose="020F0502020204030204" pitchFamily="34" charset="0"/>
                <a:cs typeface="Times New Roman" panose="02020603050405020304" pitchFamily="18" charset="0"/>
              </a:rPr>
            </a:br>
            <a:endParaRPr lang="en-US" sz="3200" b="1" cap="none" dirty="0">
              <a:ea typeface="Calibri" panose="020F0502020204030204" pitchFamily="34" charset="0"/>
              <a:cs typeface="Times New Roman" panose="02020603050405020304" pitchFamily="18" charset="0"/>
            </a:endParaRPr>
          </a:p>
        </p:txBody>
      </p:sp>
      <p:pic>
        <p:nvPicPr>
          <p:cNvPr id="5" name="Picture 2" descr="How to Determine Key Performance Indicators | The Legal Examiner">
            <a:extLst>
              <a:ext uri="{FF2B5EF4-FFF2-40B4-BE49-F238E27FC236}">
                <a16:creationId xmlns:a16="http://schemas.microsoft.com/office/drawing/2014/main" id="{09EF826E-E82A-E339-995B-EC3D4D2EF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2090" y="5748121"/>
            <a:ext cx="2829431" cy="866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393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D6853A-38FC-D13C-789C-72141E314B5B}"/>
              </a:ext>
            </a:extLst>
          </p:cNvPr>
          <p:cNvPicPr>
            <a:picLocks noChangeAspect="1"/>
          </p:cNvPicPr>
          <p:nvPr/>
        </p:nvPicPr>
        <p:blipFill>
          <a:blip r:embed="rId2"/>
          <a:stretch>
            <a:fillRect/>
          </a:stretch>
        </p:blipFill>
        <p:spPr>
          <a:xfrm>
            <a:off x="2252661" y="2533650"/>
            <a:ext cx="7686675" cy="4324350"/>
          </a:xfrm>
          <a:prstGeom prst="rect">
            <a:avLst/>
          </a:prstGeom>
        </p:spPr>
      </p:pic>
      <p:sp>
        <p:nvSpPr>
          <p:cNvPr id="2" name="Title 1">
            <a:extLst>
              <a:ext uri="{FF2B5EF4-FFF2-40B4-BE49-F238E27FC236}">
                <a16:creationId xmlns:a16="http://schemas.microsoft.com/office/drawing/2014/main" id="{7F7B6494-6BE5-9F15-AED0-C1F839955D8F}"/>
              </a:ext>
            </a:extLst>
          </p:cNvPr>
          <p:cNvSpPr>
            <a:spLocks noGrp="1"/>
          </p:cNvSpPr>
          <p:nvPr>
            <p:ph type="title"/>
          </p:nvPr>
        </p:nvSpPr>
        <p:spPr>
          <a:xfrm>
            <a:off x="961642" y="33251"/>
            <a:ext cx="10268712" cy="1700784"/>
          </a:xfrm>
        </p:spPr>
        <p:txBody>
          <a:bodyPr/>
          <a:lstStyle/>
          <a:p>
            <a:pPr algn="ctr"/>
            <a:r>
              <a:rPr lang="en-US" b="1" dirty="0">
                <a:effectLst>
                  <a:outerShdw blurRad="50800" dist="38100" dir="2700000" algn="tl" rotWithShape="0">
                    <a:prstClr val="black">
                      <a:alpha val="40000"/>
                    </a:prstClr>
                  </a:outerShdw>
                </a:effectLst>
              </a:rPr>
              <a:t>Questions? </a:t>
            </a:r>
            <a:endPar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2119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E7570A-A8C1-2507-C302-8630980F3AAB}"/>
              </a:ext>
            </a:extLst>
          </p:cNvPr>
          <p:cNvPicPr>
            <a:picLocks noChangeAspect="1"/>
          </p:cNvPicPr>
          <p:nvPr/>
        </p:nvPicPr>
        <p:blipFill>
          <a:blip r:embed="rId2"/>
          <a:stretch>
            <a:fillRect/>
          </a:stretch>
        </p:blipFill>
        <p:spPr>
          <a:xfrm>
            <a:off x="2389094" y="2662444"/>
            <a:ext cx="7413812" cy="3542487"/>
          </a:xfrm>
          <a:prstGeom prst="rect">
            <a:avLst/>
          </a:prstGeom>
        </p:spPr>
      </p:pic>
    </p:spTree>
    <p:extLst>
      <p:ext uri="{BB962C8B-B14F-4D97-AF65-F5344CB8AC3E}">
        <p14:creationId xmlns:p14="http://schemas.microsoft.com/office/powerpoint/2010/main" val="1524246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869398" y="0"/>
            <a:ext cx="10268712" cy="1700784"/>
          </a:xfrm>
        </p:spPr>
        <p:txBody>
          <a:bodyPr/>
          <a:lstStyle/>
          <a:p>
            <a:r>
              <a:rPr lang="en-US" b="1" dirty="0">
                <a:effectLst>
                  <a:outerShdw blurRad="50800" dist="38100" dir="2700000" algn="tl" rotWithShape="0">
                    <a:prstClr val="black">
                      <a:alpha val="40000"/>
                    </a:prstClr>
                  </a:outerShdw>
                </a:effectLst>
              </a:rPr>
              <a:t>SMART Goals</a:t>
            </a:r>
            <a:endPar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6E8DF948-EF8F-04AE-495D-1031621BBE89}"/>
              </a:ext>
            </a:extLst>
          </p:cNvPr>
          <p:cNvGrpSpPr/>
          <p:nvPr/>
        </p:nvGrpSpPr>
        <p:grpSpPr>
          <a:xfrm>
            <a:off x="424676" y="2388746"/>
            <a:ext cx="11385176" cy="4153373"/>
            <a:chOff x="139167" y="2061644"/>
            <a:chExt cx="12075386" cy="4707546"/>
          </a:xfrm>
        </p:grpSpPr>
        <p:sp>
          <p:nvSpPr>
            <p:cNvPr id="71" name="Google Shape;291;p22">
              <a:extLst>
                <a:ext uri="{FF2B5EF4-FFF2-40B4-BE49-F238E27FC236}">
                  <a16:creationId xmlns:a16="http://schemas.microsoft.com/office/drawing/2014/main" id="{4F964890-B59A-A3D5-DE00-52184077D836}"/>
                </a:ext>
              </a:extLst>
            </p:cNvPr>
            <p:cNvSpPr/>
            <p:nvPr/>
          </p:nvSpPr>
          <p:spPr>
            <a:xfrm>
              <a:off x="7963880" y="2080881"/>
              <a:ext cx="1408652" cy="1408622"/>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68" name="Google Shape;295;p22">
              <a:extLst>
                <a:ext uri="{FF2B5EF4-FFF2-40B4-BE49-F238E27FC236}">
                  <a16:creationId xmlns:a16="http://schemas.microsoft.com/office/drawing/2014/main" id="{A36DDAE5-5FE3-5603-B2F3-32A89C17B8DB}"/>
                </a:ext>
              </a:extLst>
            </p:cNvPr>
            <p:cNvSpPr/>
            <p:nvPr/>
          </p:nvSpPr>
          <p:spPr>
            <a:xfrm>
              <a:off x="5512895" y="2080881"/>
              <a:ext cx="1408462" cy="1408622"/>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chemeClr val="tx2"/>
            </a:solidFill>
            <a:ln>
              <a:noFill/>
            </a:ln>
          </p:spPr>
          <p:txBody>
            <a:bodyPr spcFirstLastPara="1" wrap="square" lIns="121900" tIns="121900" rIns="121900" bIns="121900" anchor="ctr" anchorCtr="0">
              <a:noAutofit/>
            </a:bodyPr>
            <a:lstStyle/>
            <a:p>
              <a:endParaRPr sz="2400" dirty="0"/>
            </a:p>
          </p:txBody>
        </p:sp>
        <p:sp>
          <p:nvSpPr>
            <p:cNvPr id="65" name="Google Shape;299;p22">
              <a:extLst>
                <a:ext uri="{FF2B5EF4-FFF2-40B4-BE49-F238E27FC236}">
                  <a16:creationId xmlns:a16="http://schemas.microsoft.com/office/drawing/2014/main" id="{B95FA9F1-7EEB-4AEB-1059-4CCB5B17EF44}"/>
                </a:ext>
              </a:extLst>
            </p:cNvPr>
            <p:cNvSpPr/>
            <p:nvPr/>
          </p:nvSpPr>
          <p:spPr>
            <a:xfrm>
              <a:off x="3061824" y="2080881"/>
              <a:ext cx="1408652" cy="1408622"/>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62" name="Google Shape;303;p22">
              <a:extLst>
                <a:ext uri="{FF2B5EF4-FFF2-40B4-BE49-F238E27FC236}">
                  <a16:creationId xmlns:a16="http://schemas.microsoft.com/office/drawing/2014/main" id="{A29944EC-8ADA-2EC9-EF19-8DB8133087FA}"/>
                </a:ext>
              </a:extLst>
            </p:cNvPr>
            <p:cNvSpPr/>
            <p:nvPr/>
          </p:nvSpPr>
          <p:spPr>
            <a:xfrm>
              <a:off x="610850" y="2080881"/>
              <a:ext cx="1408462" cy="1408622"/>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chemeClr val="tx2"/>
            </a:solidFill>
            <a:ln>
              <a:noFill/>
            </a:ln>
          </p:spPr>
          <p:txBody>
            <a:bodyPr spcFirstLastPara="1" wrap="square" lIns="121900" tIns="121900" rIns="121900" bIns="121900" anchor="ctr" anchorCtr="0">
              <a:noAutofit/>
            </a:bodyPr>
            <a:lstStyle/>
            <a:p>
              <a:endParaRPr sz="2400" dirty="0"/>
            </a:p>
          </p:txBody>
        </p:sp>
        <p:sp>
          <p:nvSpPr>
            <p:cNvPr id="43" name="Google Shape;308;p22">
              <a:extLst>
                <a:ext uri="{FF2B5EF4-FFF2-40B4-BE49-F238E27FC236}">
                  <a16:creationId xmlns:a16="http://schemas.microsoft.com/office/drawing/2014/main" id="{5C930272-FCB0-61B8-2FBC-079408C1361E}"/>
                </a:ext>
              </a:extLst>
            </p:cNvPr>
            <p:cNvSpPr txBox="1"/>
            <p:nvPr/>
          </p:nvSpPr>
          <p:spPr>
            <a:xfrm>
              <a:off x="4937933" y="4092528"/>
              <a:ext cx="2349600" cy="349077"/>
            </a:xfrm>
            <a:prstGeom prst="rect">
              <a:avLst/>
            </a:prstGeom>
            <a:noFill/>
            <a:ln>
              <a:noFill/>
            </a:ln>
          </p:spPr>
          <p:txBody>
            <a:bodyPr spcFirstLastPara="1" wrap="square" lIns="121900" tIns="121900" rIns="121900" bIns="121900" anchor="ctr" anchorCtr="0">
              <a:noAutofit/>
            </a:bodyPr>
            <a:lstStyle/>
            <a:p>
              <a:pPr algn="ctr"/>
              <a:r>
                <a:rPr lang="en" sz="2000" b="1" dirty="0">
                  <a:ea typeface="Fira Sans"/>
                  <a:cs typeface="Fira Sans"/>
                  <a:sym typeface="Fira Sans"/>
                </a:rPr>
                <a:t>ACHIEVABLE</a:t>
              </a:r>
              <a:endParaRPr sz="2000" b="1" dirty="0">
                <a:ea typeface="Fira Sans"/>
                <a:cs typeface="Fira Sans"/>
                <a:sym typeface="Fira Sans"/>
              </a:endParaRPr>
            </a:p>
          </p:txBody>
        </p:sp>
        <p:sp>
          <p:nvSpPr>
            <p:cNvPr id="44" name="Google Shape;309;p22">
              <a:extLst>
                <a:ext uri="{FF2B5EF4-FFF2-40B4-BE49-F238E27FC236}">
                  <a16:creationId xmlns:a16="http://schemas.microsoft.com/office/drawing/2014/main" id="{A23D1FE6-89DD-EC71-0C8F-2C6A856D039F}"/>
                </a:ext>
              </a:extLst>
            </p:cNvPr>
            <p:cNvSpPr txBox="1"/>
            <p:nvPr/>
          </p:nvSpPr>
          <p:spPr>
            <a:xfrm>
              <a:off x="2488767" y="4092528"/>
              <a:ext cx="2349600" cy="349077"/>
            </a:xfrm>
            <a:prstGeom prst="rect">
              <a:avLst/>
            </a:prstGeom>
            <a:noFill/>
            <a:ln>
              <a:noFill/>
            </a:ln>
          </p:spPr>
          <p:txBody>
            <a:bodyPr spcFirstLastPara="1" wrap="square" lIns="121900" tIns="121900" rIns="121900" bIns="121900" anchor="ctr" anchorCtr="0">
              <a:noAutofit/>
            </a:bodyPr>
            <a:lstStyle/>
            <a:p>
              <a:pPr algn="ctr"/>
              <a:r>
                <a:rPr lang="en" sz="2000" b="1" dirty="0">
                  <a:ea typeface="Fira Sans"/>
                  <a:cs typeface="Fira Sans"/>
                  <a:sym typeface="Fira Sans"/>
                </a:rPr>
                <a:t>MEASURABLE</a:t>
              </a:r>
              <a:endParaRPr sz="2000" b="1" dirty="0">
                <a:ea typeface="Fira Sans"/>
                <a:cs typeface="Fira Sans"/>
                <a:sym typeface="Fira Sans"/>
              </a:endParaRPr>
            </a:p>
          </p:txBody>
        </p:sp>
        <p:sp>
          <p:nvSpPr>
            <p:cNvPr id="45" name="Rectangle 44">
              <a:extLst>
                <a:ext uri="{FF2B5EF4-FFF2-40B4-BE49-F238E27FC236}">
                  <a16:creationId xmlns:a16="http://schemas.microsoft.com/office/drawing/2014/main" id="{6BDED6E9-9CA4-3F8C-6882-31DFEC09D9AA}"/>
                </a:ext>
              </a:extLst>
            </p:cNvPr>
            <p:cNvSpPr/>
            <p:nvPr/>
          </p:nvSpPr>
          <p:spPr>
            <a:xfrm>
              <a:off x="9624320" y="5692808"/>
              <a:ext cx="2486317" cy="1076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6" name="Google Shape;310;p22">
              <a:extLst>
                <a:ext uri="{FF2B5EF4-FFF2-40B4-BE49-F238E27FC236}">
                  <a16:creationId xmlns:a16="http://schemas.microsoft.com/office/drawing/2014/main" id="{DBC39773-A5A2-F36D-7C4F-63F424900C40}"/>
                </a:ext>
              </a:extLst>
            </p:cNvPr>
            <p:cNvSpPr txBox="1"/>
            <p:nvPr/>
          </p:nvSpPr>
          <p:spPr>
            <a:xfrm>
              <a:off x="7389201" y="4092528"/>
              <a:ext cx="2349600" cy="349077"/>
            </a:xfrm>
            <a:prstGeom prst="rect">
              <a:avLst/>
            </a:prstGeom>
            <a:noFill/>
            <a:ln>
              <a:noFill/>
            </a:ln>
          </p:spPr>
          <p:txBody>
            <a:bodyPr spcFirstLastPara="1" wrap="square" lIns="121900" tIns="121900" rIns="121900" bIns="121900" anchor="ctr" anchorCtr="0">
              <a:noAutofit/>
            </a:bodyPr>
            <a:lstStyle/>
            <a:p>
              <a:pPr algn="ctr"/>
              <a:r>
                <a:rPr lang="en" sz="2000" b="1" dirty="0">
                  <a:ea typeface="Fira Sans"/>
                  <a:cs typeface="Fira Sans"/>
                  <a:sym typeface="Fira Sans"/>
                </a:rPr>
                <a:t>RELEVANT</a:t>
              </a:r>
              <a:endParaRPr sz="2000" b="1" dirty="0">
                <a:ea typeface="Fira Sans"/>
                <a:cs typeface="Fira Sans"/>
                <a:sym typeface="Fira Sans"/>
              </a:endParaRPr>
            </a:p>
          </p:txBody>
        </p:sp>
        <p:sp>
          <p:nvSpPr>
            <p:cNvPr id="47" name="Google Shape;325;p22">
              <a:extLst>
                <a:ext uri="{FF2B5EF4-FFF2-40B4-BE49-F238E27FC236}">
                  <a16:creationId xmlns:a16="http://schemas.microsoft.com/office/drawing/2014/main" id="{DF54F2C5-E289-5D6C-562D-8FB0CC783FC3}"/>
                </a:ext>
              </a:extLst>
            </p:cNvPr>
            <p:cNvSpPr txBox="1"/>
            <p:nvPr/>
          </p:nvSpPr>
          <p:spPr>
            <a:xfrm>
              <a:off x="139167" y="4442722"/>
              <a:ext cx="2349600" cy="1777225"/>
            </a:xfrm>
            <a:prstGeom prst="rect">
              <a:avLst/>
            </a:prstGeom>
            <a:noFill/>
            <a:ln>
              <a:noFill/>
            </a:ln>
          </p:spPr>
          <p:txBody>
            <a:bodyPr spcFirstLastPara="1" wrap="square" lIns="121900" tIns="121900" rIns="121900" bIns="121900" anchor="t" anchorCtr="0">
              <a:noAutofit/>
            </a:bodyPr>
            <a:lstStyle/>
            <a:p>
              <a:pPr marL="285750" indent="-285750">
                <a:lnSpc>
                  <a:spcPct val="150000"/>
                </a:lnSpc>
                <a:buFont typeface="Arial" panose="020B0604020202020204" pitchFamily="34" charset="0"/>
                <a:buChar char="•"/>
              </a:pPr>
              <a:r>
                <a:rPr lang="en-US" sz="1400" dirty="0">
                  <a:ea typeface="Fira Sans"/>
                  <a:cs typeface="Fira Sans"/>
                  <a:sym typeface="Fira Sans"/>
                </a:rPr>
                <a:t>State</a:t>
              </a:r>
              <a:r>
                <a:rPr lang="en" sz="1400" dirty="0">
                  <a:ea typeface="Fira Sans"/>
                  <a:cs typeface="Fira Sans"/>
                  <a:sym typeface="Fira Sans"/>
                </a:rPr>
                <a:t> what you’ll do</a:t>
              </a:r>
            </a:p>
            <a:p>
              <a:pPr marL="285750" indent="-285750">
                <a:lnSpc>
                  <a:spcPct val="150000"/>
                </a:lnSpc>
                <a:buFont typeface="Arial" panose="020B0604020202020204" pitchFamily="34" charset="0"/>
                <a:buChar char="•"/>
              </a:pPr>
              <a:r>
                <a:rPr lang="en" sz="1400" dirty="0">
                  <a:ea typeface="Fira Sans"/>
                  <a:cs typeface="Fira Sans"/>
                  <a:sym typeface="Fira Sans"/>
                </a:rPr>
                <a:t>Use action words</a:t>
              </a:r>
              <a:endParaRPr sz="1400" dirty="0">
                <a:ea typeface="Fira Sans"/>
                <a:cs typeface="Fira Sans"/>
                <a:sym typeface="Fira Sans"/>
              </a:endParaRPr>
            </a:p>
          </p:txBody>
        </p:sp>
        <p:sp>
          <p:nvSpPr>
            <p:cNvPr id="48" name="Google Shape;326;p22">
              <a:extLst>
                <a:ext uri="{FF2B5EF4-FFF2-40B4-BE49-F238E27FC236}">
                  <a16:creationId xmlns:a16="http://schemas.microsoft.com/office/drawing/2014/main" id="{35C0B7A4-A168-D13D-830A-91A7C0014C82}"/>
                </a:ext>
              </a:extLst>
            </p:cNvPr>
            <p:cNvSpPr txBox="1"/>
            <p:nvPr/>
          </p:nvSpPr>
          <p:spPr>
            <a:xfrm>
              <a:off x="7492367" y="4442722"/>
              <a:ext cx="2349600" cy="1777225"/>
            </a:xfrm>
            <a:prstGeom prst="rect">
              <a:avLst/>
            </a:prstGeom>
            <a:noFill/>
            <a:ln>
              <a:noFill/>
            </a:ln>
          </p:spPr>
          <p:txBody>
            <a:bodyPr spcFirstLastPara="1" wrap="square" lIns="121900" tIns="121900" rIns="121900" bIns="121900" anchor="t" anchorCtr="0">
              <a:noAutofit/>
            </a:bodyPr>
            <a:lstStyle/>
            <a:p>
              <a:pPr marL="285750" indent="-285750">
                <a:lnSpc>
                  <a:spcPct val="150000"/>
                </a:lnSpc>
                <a:buFont typeface="Arial" panose="020B0604020202020204" pitchFamily="34" charset="0"/>
                <a:buChar char="•"/>
              </a:pPr>
              <a:r>
                <a:rPr lang="en" sz="1400" dirty="0">
                  <a:ea typeface="Fira Sans"/>
                  <a:cs typeface="Fira Sans"/>
                  <a:sym typeface="Fira Sans"/>
                </a:rPr>
                <a:t>Makes sense within your job function</a:t>
              </a:r>
            </a:p>
            <a:p>
              <a:pPr marL="285750" indent="-285750">
                <a:lnSpc>
                  <a:spcPct val="150000"/>
                </a:lnSpc>
                <a:buFont typeface="Arial" panose="020B0604020202020204" pitchFamily="34" charset="0"/>
                <a:buChar char="•"/>
              </a:pPr>
              <a:r>
                <a:rPr lang="en" sz="1400" dirty="0">
                  <a:ea typeface="Fira Sans"/>
                  <a:cs typeface="Fira Sans"/>
                  <a:sym typeface="Fira Sans"/>
                </a:rPr>
                <a:t>Improves the business in some way</a:t>
              </a:r>
              <a:endParaRPr sz="1400" dirty="0">
                <a:ea typeface="Fira Sans"/>
                <a:cs typeface="Fira Sans"/>
                <a:sym typeface="Fira Sans"/>
              </a:endParaRPr>
            </a:p>
          </p:txBody>
        </p:sp>
        <p:sp>
          <p:nvSpPr>
            <p:cNvPr id="49" name="Google Shape;327;p22">
              <a:extLst>
                <a:ext uri="{FF2B5EF4-FFF2-40B4-BE49-F238E27FC236}">
                  <a16:creationId xmlns:a16="http://schemas.microsoft.com/office/drawing/2014/main" id="{958BA5D8-1743-7FD4-4830-1521FABD7580}"/>
                </a:ext>
              </a:extLst>
            </p:cNvPr>
            <p:cNvSpPr txBox="1"/>
            <p:nvPr/>
          </p:nvSpPr>
          <p:spPr>
            <a:xfrm>
              <a:off x="5041300" y="4442722"/>
              <a:ext cx="2349600" cy="1777225"/>
            </a:xfrm>
            <a:prstGeom prst="rect">
              <a:avLst/>
            </a:prstGeom>
            <a:noFill/>
            <a:ln>
              <a:noFill/>
            </a:ln>
          </p:spPr>
          <p:txBody>
            <a:bodyPr spcFirstLastPara="1" wrap="square" lIns="121900" tIns="121900" rIns="121900" bIns="121900" anchor="t" anchorCtr="0">
              <a:noAutofit/>
            </a:bodyPr>
            <a:lstStyle/>
            <a:p>
              <a:pPr marL="285750" indent="-285750">
                <a:lnSpc>
                  <a:spcPct val="150000"/>
                </a:lnSpc>
                <a:buFont typeface="Arial" panose="020B0604020202020204" pitchFamily="34" charset="0"/>
                <a:buChar char="•"/>
              </a:pPr>
              <a:r>
                <a:rPr lang="en" sz="1400" dirty="0">
                  <a:ea typeface="Fira Sans"/>
                  <a:cs typeface="Fira Sans"/>
                  <a:sym typeface="Fira Sans"/>
                </a:rPr>
                <a:t>Within your scope</a:t>
              </a:r>
            </a:p>
            <a:p>
              <a:pPr marL="285750" indent="-285750">
                <a:lnSpc>
                  <a:spcPct val="150000"/>
                </a:lnSpc>
                <a:buFont typeface="Arial" panose="020B0604020202020204" pitchFamily="34" charset="0"/>
                <a:buChar char="•"/>
              </a:pPr>
              <a:r>
                <a:rPr lang="en" sz="1400" dirty="0">
                  <a:ea typeface="Fira Sans"/>
                  <a:cs typeface="Fira Sans"/>
                  <a:sym typeface="Fira Sans"/>
                </a:rPr>
                <a:t>Possible to accomplish, attainable</a:t>
              </a:r>
              <a:endParaRPr sz="1400" dirty="0">
                <a:ea typeface="Fira Sans"/>
                <a:cs typeface="Fira Sans"/>
                <a:sym typeface="Fira Sans"/>
              </a:endParaRPr>
            </a:p>
          </p:txBody>
        </p:sp>
        <p:sp>
          <p:nvSpPr>
            <p:cNvPr id="50" name="Google Shape;328;p22">
              <a:extLst>
                <a:ext uri="{FF2B5EF4-FFF2-40B4-BE49-F238E27FC236}">
                  <a16:creationId xmlns:a16="http://schemas.microsoft.com/office/drawing/2014/main" id="{D21F0DF8-3A1A-B84E-BB13-FCE31622F1B1}"/>
                </a:ext>
              </a:extLst>
            </p:cNvPr>
            <p:cNvSpPr txBox="1"/>
            <p:nvPr/>
          </p:nvSpPr>
          <p:spPr>
            <a:xfrm>
              <a:off x="2590233" y="4442722"/>
              <a:ext cx="2349600" cy="1777225"/>
            </a:xfrm>
            <a:prstGeom prst="rect">
              <a:avLst/>
            </a:prstGeom>
            <a:noFill/>
            <a:ln>
              <a:noFill/>
            </a:ln>
          </p:spPr>
          <p:txBody>
            <a:bodyPr spcFirstLastPara="1" wrap="square" lIns="121900" tIns="121900" rIns="121900" bIns="121900" anchor="t" anchorCtr="0">
              <a:noAutofit/>
            </a:bodyPr>
            <a:lstStyle/>
            <a:p>
              <a:pPr marL="285750" indent="-285750">
                <a:lnSpc>
                  <a:spcPct val="150000"/>
                </a:lnSpc>
                <a:buFont typeface="Arial" panose="020B0604020202020204" pitchFamily="34" charset="0"/>
                <a:buChar char="•"/>
              </a:pPr>
              <a:r>
                <a:rPr lang="en" sz="1400" dirty="0">
                  <a:ea typeface="Fira Sans"/>
                  <a:cs typeface="Fira Sans"/>
                  <a:sym typeface="Fira Sans"/>
                </a:rPr>
                <a:t>Provide a way to evaluate</a:t>
              </a:r>
            </a:p>
            <a:p>
              <a:pPr marL="285750" indent="-285750">
                <a:lnSpc>
                  <a:spcPct val="150000"/>
                </a:lnSpc>
                <a:buFont typeface="Arial" panose="020B0604020202020204" pitchFamily="34" charset="0"/>
                <a:buChar char="•"/>
              </a:pPr>
              <a:r>
                <a:rPr lang="en" sz="1400" dirty="0">
                  <a:ea typeface="Fira Sans"/>
                  <a:cs typeface="Fira Sans"/>
                  <a:sym typeface="Fira Sans"/>
                </a:rPr>
                <a:t>Use metrics or data targets</a:t>
              </a:r>
              <a:endParaRPr sz="1400" dirty="0">
                <a:ea typeface="Fira Sans"/>
                <a:cs typeface="Fira Sans"/>
                <a:sym typeface="Fira Sans"/>
              </a:endParaRPr>
            </a:p>
          </p:txBody>
        </p:sp>
        <p:sp>
          <p:nvSpPr>
            <p:cNvPr id="59" name="Google Shape;291;p22">
              <a:extLst>
                <a:ext uri="{FF2B5EF4-FFF2-40B4-BE49-F238E27FC236}">
                  <a16:creationId xmlns:a16="http://schemas.microsoft.com/office/drawing/2014/main" id="{33C9DB98-AD6E-B420-2BBF-DA43C1A17F5E}"/>
                </a:ext>
              </a:extLst>
            </p:cNvPr>
            <p:cNvSpPr/>
            <p:nvPr/>
          </p:nvSpPr>
          <p:spPr>
            <a:xfrm>
              <a:off x="10336467" y="2061644"/>
              <a:ext cx="1408652" cy="1408622"/>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tx2"/>
            </a:solidFill>
            <a:ln>
              <a:noFill/>
            </a:ln>
          </p:spPr>
          <p:txBody>
            <a:bodyPr spcFirstLastPara="1" wrap="square" lIns="121900" tIns="121900" rIns="121900" bIns="121900" anchor="ctr" anchorCtr="0">
              <a:noAutofit/>
            </a:bodyPr>
            <a:lstStyle/>
            <a:p>
              <a:endParaRPr sz="2400" dirty="0"/>
            </a:p>
          </p:txBody>
        </p:sp>
        <p:sp>
          <p:nvSpPr>
            <p:cNvPr id="52" name="Google Shape;310;p22">
              <a:extLst>
                <a:ext uri="{FF2B5EF4-FFF2-40B4-BE49-F238E27FC236}">
                  <a16:creationId xmlns:a16="http://schemas.microsoft.com/office/drawing/2014/main" id="{A88C33C5-6C9F-58B1-A2EB-E2721997CCCE}"/>
                </a:ext>
              </a:extLst>
            </p:cNvPr>
            <p:cNvSpPr txBox="1"/>
            <p:nvPr/>
          </p:nvSpPr>
          <p:spPr>
            <a:xfrm>
              <a:off x="9761786" y="4073291"/>
              <a:ext cx="2349600" cy="349077"/>
            </a:xfrm>
            <a:prstGeom prst="rect">
              <a:avLst/>
            </a:prstGeom>
            <a:noFill/>
            <a:ln>
              <a:noFill/>
            </a:ln>
          </p:spPr>
          <p:txBody>
            <a:bodyPr spcFirstLastPara="1" wrap="square" lIns="121900" tIns="121900" rIns="121900" bIns="121900" anchor="ctr" anchorCtr="0">
              <a:noAutofit/>
            </a:bodyPr>
            <a:lstStyle/>
            <a:p>
              <a:pPr algn="ctr"/>
              <a:r>
                <a:rPr lang="en" sz="2000" b="1" dirty="0">
                  <a:ea typeface="Fira Sans"/>
                  <a:cs typeface="Fira Sans"/>
                  <a:sym typeface="Fira Sans"/>
                </a:rPr>
                <a:t>TIME-BOUND</a:t>
              </a:r>
              <a:endParaRPr sz="2000" b="1" dirty="0">
                <a:ea typeface="Fira Sans"/>
                <a:cs typeface="Fira Sans"/>
                <a:sym typeface="Fira Sans"/>
              </a:endParaRPr>
            </a:p>
          </p:txBody>
        </p:sp>
        <p:sp>
          <p:nvSpPr>
            <p:cNvPr id="53" name="Google Shape;326;p22">
              <a:extLst>
                <a:ext uri="{FF2B5EF4-FFF2-40B4-BE49-F238E27FC236}">
                  <a16:creationId xmlns:a16="http://schemas.microsoft.com/office/drawing/2014/main" id="{87031E7B-FBC2-546B-F136-BB29D6784EEF}"/>
                </a:ext>
              </a:extLst>
            </p:cNvPr>
            <p:cNvSpPr txBox="1"/>
            <p:nvPr/>
          </p:nvSpPr>
          <p:spPr>
            <a:xfrm>
              <a:off x="9864953" y="4423485"/>
              <a:ext cx="2349600" cy="1777225"/>
            </a:xfrm>
            <a:prstGeom prst="rect">
              <a:avLst/>
            </a:prstGeom>
            <a:noFill/>
            <a:ln>
              <a:noFill/>
            </a:ln>
          </p:spPr>
          <p:txBody>
            <a:bodyPr spcFirstLastPara="1" wrap="square" lIns="121900" tIns="121900" rIns="121900" bIns="121900" anchor="t" anchorCtr="0">
              <a:noAutofit/>
            </a:bodyPr>
            <a:lstStyle/>
            <a:p>
              <a:pPr marL="285750" indent="-285750">
                <a:lnSpc>
                  <a:spcPct val="150000"/>
                </a:lnSpc>
                <a:buFont typeface="Arial" panose="020B0604020202020204" pitchFamily="34" charset="0"/>
                <a:buChar char="•"/>
              </a:pPr>
              <a:r>
                <a:rPr lang="en" sz="1400" dirty="0">
                  <a:ea typeface="Fira Sans"/>
                  <a:cs typeface="Fira Sans"/>
                  <a:sym typeface="Fira Sans"/>
                </a:rPr>
                <a:t>State when you’ll get it done</a:t>
              </a:r>
            </a:p>
            <a:p>
              <a:pPr marL="285750" indent="-285750">
                <a:lnSpc>
                  <a:spcPct val="150000"/>
                </a:lnSpc>
                <a:buFont typeface="Arial" panose="020B0604020202020204" pitchFamily="34" charset="0"/>
                <a:buChar char="•"/>
              </a:pPr>
              <a:r>
                <a:rPr lang="en" sz="1400" dirty="0">
                  <a:ea typeface="Fira Sans"/>
                  <a:cs typeface="Fira Sans"/>
                  <a:sym typeface="Fira Sans"/>
                </a:rPr>
                <a:t>Be specific on date or time frame</a:t>
              </a:r>
              <a:endParaRPr sz="1400" dirty="0">
                <a:ea typeface="Fira Sans"/>
                <a:cs typeface="Fira Sans"/>
                <a:sym typeface="Fira Sans"/>
              </a:endParaRPr>
            </a:p>
          </p:txBody>
        </p:sp>
        <p:pic>
          <p:nvPicPr>
            <p:cNvPr id="54" name="Graphic 53" descr="Hourglass 30% outline">
              <a:extLst>
                <a:ext uri="{FF2B5EF4-FFF2-40B4-BE49-F238E27FC236}">
                  <a16:creationId xmlns:a16="http://schemas.microsoft.com/office/drawing/2014/main" id="{D5D590ED-21E2-9834-4F5D-550B4D06BE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36661" y="2154611"/>
              <a:ext cx="1222688" cy="1222688"/>
            </a:xfrm>
            <a:prstGeom prst="rect">
              <a:avLst/>
            </a:prstGeom>
          </p:spPr>
        </p:pic>
        <p:pic>
          <p:nvPicPr>
            <p:cNvPr id="55" name="Graphic 54" descr="Upward trend outline">
              <a:extLst>
                <a:ext uri="{FF2B5EF4-FFF2-40B4-BE49-F238E27FC236}">
                  <a16:creationId xmlns:a16="http://schemas.microsoft.com/office/drawing/2014/main" id="{0C4B0331-385F-F0B4-6516-FD94C71B68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08777" y="2173847"/>
              <a:ext cx="1222688" cy="1222688"/>
            </a:xfrm>
            <a:prstGeom prst="rect">
              <a:avLst/>
            </a:prstGeom>
          </p:spPr>
        </p:pic>
        <p:pic>
          <p:nvPicPr>
            <p:cNvPr id="56" name="Graphic 55" descr="Scales of justice outline">
              <a:extLst>
                <a:ext uri="{FF2B5EF4-FFF2-40B4-BE49-F238E27FC236}">
                  <a16:creationId xmlns:a16="http://schemas.microsoft.com/office/drawing/2014/main" id="{09995A12-D19F-8DAC-C2E5-698B25A882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43273" y="2154611"/>
              <a:ext cx="1222688" cy="1222688"/>
            </a:xfrm>
            <a:prstGeom prst="rect">
              <a:avLst/>
            </a:prstGeom>
          </p:spPr>
        </p:pic>
        <p:pic>
          <p:nvPicPr>
            <p:cNvPr id="57" name="Graphic 56" descr="Target outline">
              <a:extLst>
                <a:ext uri="{FF2B5EF4-FFF2-40B4-BE49-F238E27FC236}">
                  <a16:creationId xmlns:a16="http://schemas.microsoft.com/office/drawing/2014/main" id="{D393D376-A104-C606-04E2-3C6EF824333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56862" y="2173847"/>
              <a:ext cx="1222688" cy="1222688"/>
            </a:xfrm>
            <a:prstGeom prst="rect">
              <a:avLst/>
            </a:prstGeom>
          </p:spPr>
        </p:pic>
        <p:pic>
          <p:nvPicPr>
            <p:cNvPr id="58" name="Graphic 57" descr="Bullseye outline">
              <a:extLst>
                <a:ext uri="{FF2B5EF4-FFF2-40B4-BE49-F238E27FC236}">
                  <a16:creationId xmlns:a16="http://schemas.microsoft.com/office/drawing/2014/main" id="{A454C316-DD14-F2A1-E095-151BD8BEF23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5245" y="2173847"/>
              <a:ext cx="1222688" cy="1222688"/>
            </a:xfrm>
            <a:prstGeom prst="rect">
              <a:avLst/>
            </a:prstGeom>
          </p:spPr>
        </p:pic>
      </p:grpSp>
      <p:sp>
        <p:nvSpPr>
          <p:cNvPr id="3" name="TextBox 2">
            <a:extLst>
              <a:ext uri="{FF2B5EF4-FFF2-40B4-BE49-F238E27FC236}">
                <a16:creationId xmlns:a16="http://schemas.microsoft.com/office/drawing/2014/main" id="{B6531136-EEF9-57E4-4218-DAD2D371A53A}"/>
              </a:ext>
            </a:extLst>
          </p:cNvPr>
          <p:cNvSpPr txBox="1"/>
          <p:nvPr/>
        </p:nvSpPr>
        <p:spPr>
          <a:xfrm>
            <a:off x="424676" y="4197179"/>
            <a:ext cx="1188146" cy="400110"/>
          </a:xfrm>
          <a:prstGeom prst="rect">
            <a:avLst/>
          </a:prstGeom>
          <a:noFill/>
        </p:spPr>
        <p:txBody>
          <a:bodyPr wrap="none" rtlCol="0">
            <a:spAutoFit/>
          </a:bodyPr>
          <a:lstStyle/>
          <a:p>
            <a:r>
              <a:rPr lang="en-US" sz="2000" b="1" dirty="0"/>
              <a:t>SPECIFIC</a:t>
            </a:r>
          </a:p>
        </p:txBody>
      </p:sp>
    </p:spTree>
    <p:extLst>
      <p:ext uri="{BB962C8B-B14F-4D97-AF65-F5344CB8AC3E}">
        <p14:creationId xmlns:p14="http://schemas.microsoft.com/office/powerpoint/2010/main" val="799446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0120" y="-7919"/>
            <a:ext cx="10268712" cy="1700784"/>
          </a:xfrm>
        </p:spPr>
        <p:txBody>
          <a:bodyPr/>
          <a:lstStyle/>
          <a:p>
            <a:r>
              <a:rPr lang="en-US" b="1" dirty="0">
                <a:effectLst>
                  <a:outerShdw blurRad="50800" dist="38100" dir="2700000" algn="tl" rotWithShape="0">
                    <a:prstClr val="black">
                      <a:alpha val="40000"/>
                    </a:prstClr>
                  </a:outerShdw>
                </a:effectLst>
              </a:rPr>
              <a:t>SMART Goals</a:t>
            </a:r>
            <a:endPar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68" name="Title 1">
            <a:extLst>
              <a:ext uri="{FF2B5EF4-FFF2-40B4-BE49-F238E27FC236}">
                <a16:creationId xmlns:a16="http://schemas.microsoft.com/office/drawing/2014/main" id="{57A08C41-B191-2A3B-BA76-9677FB9D5537}"/>
              </a:ext>
            </a:extLst>
          </p:cNvPr>
          <p:cNvSpPr txBox="1">
            <a:spLocks/>
          </p:cNvSpPr>
          <p:nvPr/>
        </p:nvSpPr>
        <p:spPr>
          <a:xfrm>
            <a:off x="960120" y="1751574"/>
            <a:ext cx="115149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spc="120" baseline="0">
                <a:solidFill>
                  <a:schemeClr val="bg1"/>
                </a:solidFill>
                <a:latin typeface="Arial" panose="020B0604020202020204" pitchFamily="34" charset="0"/>
                <a:ea typeface="+mj-ea"/>
                <a:cs typeface="Arial" panose="020B0604020202020204" pitchFamily="34" charset="0"/>
              </a:defRPr>
            </a:lvl1pPr>
          </a:lstStyle>
          <a:p>
            <a:r>
              <a:rPr lang="en-US" sz="3200" cap="none" dirty="0">
                <a:solidFill>
                  <a:schemeClr val="tx1"/>
                </a:solidFill>
              </a:rPr>
              <a:t>Effective &amp; clear goal setting helps leadership with</a:t>
            </a:r>
            <a:r>
              <a:rPr lang="en-US" sz="3200" cap="none" dirty="0"/>
              <a:t>:</a:t>
            </a:r>
          </a:p>
        </p:txBody>
      </p:sp>
      <p:grpSp>
        <p:nvGrpSpPr>
          <p:cNvPr id="69" name="Group 68">
            <a:extLst>
              <a:ext uri="{FF2B5EF4-FFF2-40B4-BE49-F238E27FC236}">
                <a16:creationId xmlns:a16="http://schemas.microsoft.com/office/drawing/2014/main" id="{77A47004-C811-FD21-541D-F54F92631F7F}"/>
              </a:ext>
            </a:extLst>
          </p:cNvPr>
          <p:cNvGrpSpPr/>
          <p:nvPr/>
        </p:nvGrpSpPr>
        <p:grpSpPr>
          <a:xfrm>
            <a:off x="615935" y="3135846"/>
            <a:ext cx="10957082" cy="2765612"/>
            <a:chOff x="397347" y="2744396"/>
            <a:chExt cx="11374420" cy="3139473"/>
          </a:xfrm>
        </p:grpSpPr>
        <p:sp>
          <p:nvSpPr>
            <p:cNvPr id="70" name="Google Shape;115;p18">
              <a:extLst>
                <a:ext uri="{FF2B5EF4-FFF2-40B4-BE49-F238E27FC236}">
                  <a16:creationId xmlns:a16="http://schemas.microsoft.com/office/drawing/2014/main" id="{264DAC6A-7AFD-6ED8-7FBA-AB4EBAD2F223}"/>
                </a:ext>
              </a:extLst>
            </p:cNvPr>
            <p:cNvSpPr/>
            <p:nvPr/>
          </p:nvSpPr>
          <p:spPr>
            <a:xfrm>
              <a:off x="2668134" y="2744396"/>
              <a:ext cx="2102800" cy="527600"/>
            </a:xfrm>
            <a:prstGeom prst="rect">
              <a:avLst/>
            </a:prstGeom>
            <a:solidFill>
              <a:schemeClr val="accent1"/>
            </a:solidFill>
            <a:ln>
              <a:noFill/>
            </a:ln>
          </p:spPr>
          <p:txBody>
            <a:bodyPr spcFirstLastPara="1" wrap="square" lIns="45733" tIns="22867" rIns="45733" bIns="22867" anchor="ctr" anchorCtr="0">
              <a:noAutofit/>
            </a:bodyPr>
            <a:lstStyle/>
            <a:p>
              <a:pPr algn="ctr"/>
              <a:endParaRPr sz="1867" dirty="0">
                <a:solidFill>
                  <a:schemeClr val="bg1"/>
                </a:solidFill>
                <a:ea typeface="Lato Light"/>
                <a:cs typeface="Lato Light"/>
                <a:sym typeface="Lato Light"/>
              </a:endParaRPr>
            </a:p>
          </p:txBody>
        </p:sp>
        <p:sp>
          <p:nvSpPr>
            <p:cNvPr id="71" name="Google Shape;116;p18">
              <a:extLst>
                <a:ext uri="{FF2B5EF4-FFF2-40B4-BE49-F238E27FC236}">
                  <a16:creationId xmlns:a16="http://schemas.microsoft.com/office/drawing/2014/main" id="{9A65A3EE-0F1F-3A1A-80A1-64C6414200B4}"/>
                </a:ext>
              </a:extLst>
            </p:cNvPr>
            <p:cNvSpPr/>
            <p:nvPr/>
          </p:nvSpPr>
          <p:spPr>
            <a:xfrm>
              <a:off x="2668150" y="3448467"/>
              <a:ext cx="2102800" cy="2007964"/>
            </a:xfrm>
            <a:prstGeom prst="rect">
              <a:avLst/>
            </a:prstGeom>
            <a:solidFill>
              <a:srgbClr val="EFEFEF"/>
            </a:solidFill>
            <a:ln>
              <a:noFill/>
            </a:ln>
          </p:spPr>
          <p:txBody>
            <a:bodyPr spcFirstLastPara="1" wrap="square" lIns="45733" tIns="22867" rIns="45733" bIns="22867" anchor="ctr" anchorCtr="0">
              <a:noAutofit/>
            </a:bodyPr>
            <a:lstStyle/>
            <a:p>
              <a:pPr algn="ctr"/>
              <a:endParaRPr sz="1867" dirty="0">
                <a:solidFill>
                  <a:schemeClr val="lt1"/>
                </a:solidFill>
                <a:ea typeface="Lato Light"/>
                <a:cs typeface="Lato Light"/>
                <a:sym typeface="Lato Light"/>
              </a:endParaRPr>
            </a:p>
          </p:txBody>
        </p:sp>
        <p:sp>
          <p:nvSpPr>
            <p:cNvPr id="72" name="Google Shape;118;p18">
              <a:extLst>
                <a:ext uri="{FF2B5EF4-FFF2-40B4-BE49-F238E27FC236}">
                  <a16:creationId xmlns:a16="http://schemas.microsoft.com/office/drawing/2014/main" id="{3C88477C-082F-9D0B-84BE-EE57AABB2770}"/>
                </a:ext>
              </a:extLst>
            </p:cNvPr>
            <p:cNvSpPr txBox="1"/>
            <p:nvPr/>
          </p:nvSpPr>
          <p:spPr>
            <a:xfrm>
              <a:off x="2667947" y="2861998"/>
              <a:ext cx="2102800" cy="292400"/>
            </a:xfrm>
            <a:prstGeom prst="rect">
              <a:avLst/>
            </a:prstGeom>
            <a:noFill/>
            <a:ln>
              <a:noFill/>
            </a:ln>
          </p:spPr>
          <p:txBody>
            <a:bodyPr spcFirstLastPara="1" wrap="square" lIns="45733" tIns="22867" rIns="45733" bIns="22867" anchor="ctr" anchorCtr="0">
              <a:noAutofit/>
            </a:bodyPr>
            <a:lstStyle/>
            <a:p>
              <a:pPr algn="ctr"/>
              <a:r>
                <a:rPr lang="en" sz="1600" dirty="0">
                  <a:solidFill>
                    <a:schemeClr val="bg1"/>
                  </a:solidFill>
                  <a:ea typeface="Fira Sans Extra Condensed Medium"/>
                  <a:cs typeface="Fira Sans Extra Condensed Medium"/>
                  <a:sym typeface="Fira Sans Extra Condensed Medium"/>
                </a:rPr>
                <a:t>Strategy</a:t>
              </a:r>
              <a:endParaRPr sz="1600" dirty="0">
                <a:solidFill>
                  <a:schemeClr val="bg1"/>
                </a:solidFill>
                <a:ea typeface="Fira Sans Extra Condensed Medium"/>
                <a:cs typeface="Fira Sans Extra Condensed Medium"/>
                <a:sym typeface="Fira Sans Extra Condensed Medium"/>
              </a:endParaRPr>
            </a:p>
          </p:txBody>
        </p:sp>
        <p:sp>
          <p:nvSpPr>
            <p:cNvPr id="73" name="Google Shape;119;p18">
              <a:extLst>
                <a:ext uri="{FF2B5EF4-FFF2-40B4-BE49-F238E27FC236}">
                  <a16:creationId xmlns:a16="http://schemas.microsoft.com/office/drawing/2014/main" id="{F05E8B83-7172-B4A2-656E-41062B98877F}"/>
                </a:ext>
              </a:extLst>
            </p:cNvPr>
            <p:cNvSpPr txBox="1"/>
            <p:nvPr/>
          </p:nvSpPr>
          <p:spPr>
            <a:xfrm>
              <a:off x="2668134" y="3875905"/>
              <a:ext cx="2102800" cy="1206376"/>
            </a:xfrm>
            <a:prstGeom prst="rect">
              <a:avLst/>
            </a:prstGeom>
            <a:noFill/>
            <a:ln>
              <a:noFill/>
            </a:ln>
          </p:spPr>
          <p:txBody>
            <a:bodyPr spcFirstLastPara="1" wrap="square" lIns="121900" tIns="121900" rIns="121900" bIns="121900" anchor="ctr" anchorCtr="0">
              <a:noAutofit/>
            </a:bodyPr>
            <a:lstStyle/>
            <a:p>
              <a:pPr algn="ctr"/>
              <a:r>
                <a:rPr lang="en" dirty="0">
                  <a:ea typeface="Roboto"/>
                  <a:cs typeface="Roboto"/>
                  <a:sym typeface="Roboto"/>
                </a:rPr>
                <a:t>Execute strategy by prioritizing and aligning goals and objectives </a:t>
              </a:r>
              <a:endParaRPr dirty="0">
                <a:ea typeface="Roboto"/>
                <a:cs typeface="Roboto"/>
                <a:sym typeface="Roboto"/>
              </a:endParaRPr>
            </a:p>
          </p:txBody>
        </p:sp>
        <p:sp>
          <p:nvSpPr>
            <p:cNvPr id="74" name="Google Shape;123;p18">
              <a:extLst>
                <a:ext uri="{FF2B5EF4-FFF2-40B4-BE49-F238E27FC236}">
                  <a16:creationId xmlns:a16="http://schemas.microsoft.com/office/drawing/2014/main" id="{BF4E191E-01AE-3826-DED5-AA3A1B24EAC9}"/>
                </a:ext>
              </a:extLst>
            </p:cNvPr>
            <p:cNvSpPr/>
            <p:nvPr/>
          </p:nvSpPr>
          <p:spPr>
            <a:xfrm>
              <a:off x="4938549" y="2744396"/>
              <a:ext cx="2102800" cy="527600"/>
            </a:xfrm>
            <a:prstGeom prst="rect">
              <a:avLst/>
            </a:prstGeom>
            <a:solidFill>
              <a:schemeClr val="accent1"/>
            </a:solidFill>
            <a:ln>
              <a:noFill/>
            </a:ln>
          </p:spPr>
          <p:txBody>
            <a:bodyPr spcFirstLastPara="1" wrap="square" lIns="45733" tIns="22867" rIns="45733" bIns="22867" anchor="ctr" anchorCtr="0">
              <a:noAutofit/>
            </a:bodyPr>
            <a:lstStyle/>
            <a:p>
              <a:pPr algn="ctr"/>
              <a:endParaRPr sz="1867" dirty="0">
                <a:solidFill>
                  <a:schemeClr val="bg1"/>
                </a:solidFill>
                <a:ea typeface="Lato Light"/>
                <a:cs typeface="Lato Light"/>
                <a:sym typeface="Lato Light"/>
              </a:endParaRPr>
            </a:p>
          </p:txBody>
        </p:sp>
        <p:sp>
          <p:nvSpPr>
            <p:cNvPr id="75" name="Google Shape;124;p18">
              <a:extLst>
                <a:ext uri="{FF2B5EF4-FFF2-40B4-BE49-F238E27FC236}">
                  <a16:creationId xmlns:a16="http://schemas.microsoft.com/office/drawing/2014/main" id="{6BFEEC98-D3B5-E21D-AF75-FE35FF2FB88E}"/>
                </a:ext>
              </a:extLst>
            </p:cNvPr>
            <p:cNvSpPr/>
            <p:nvPr/>
          </p:nvSpPr>
          <p:spPr>
            <a:xfrm>
              <a:off x="4938556" y="3448467"/>
              <a:ext cx="2102800" cy="2007964"/>
            </a:xfrm>
            <a:prstGeom prst="rect">
              <a:avLst/>
            </a:prstGeom>
            <a:solidFill>
              <a:srgbClr val="EFEFEF"/>
            </a:solidFill>
            <a:ln>
              <a:noFill/>
            </a:ln>
          </p:spPr>
          <p:txBody>
            <a:bodyPr spcFirstLastPara="1" wrap="square" lIns="45733" tIns="22867" rIns="45733" bIns="22867" anchor="ctr" anchorCtr="0">
              <a:noAutofit/>
            </a:bodyPr>
            <a:lstStyle/>
            <a:p>
              <a:pPr algn="ctr"/>
              <a:endParaRPr sz="1867" dirty="0">
                <a:solidFill>
                  <a:schemeClr val="lt1"/>
                </a:solidFill>
                <a:ea typeface="Lato Light"/>
                <a:cs typeface="Lato Light"/>
                <a:sym typeface="Lato Light"/>
              </a:endParaRPr>
            </a:p>
          </p:txBody>
        </p:sp>
        <p:sp>
          <p:nvSpPr>
            <p:cNvPr id="76" name="Google Shape;126;p18">
              <a:extLst>
                <a:ext uri="{FF2B5EF4-FFF2-40B4-BE49-F238E27FC236}">
                  <a16:creationId xmlns:a16="http://schemas.microsoft.com/office/drawing/2014/main" id="{EAB88756-EC32-EBBE-8A41-F480CAC83371}"/>
                </a:ext>
              </a:extLst>
            </p:cNvPr>
            <p:cNvSpPr txBox="1"/>
            <p:nvPr/>
          </p:nvSpPr>
          <p:spPr>
            <a:xfrm>
              <a:off x="4938360" y="2886063"/>
              <a:ext cx="2075031" cy="238517"/>
            </a:xfrm>
            <a:prstGeom prst="rect">
              <a:avLst/>
            </a:prstGeom>
            <a:noFill/>
            <a:ln>
              <a:noFill/>
            </a:ln>
          </p:spPr>
          <p:txBody>
            <a:bodyPr spcFirstLastPara="1" wrap="square" lIns="45733" tIns="22867" rIns="45733" bIns="22867" anchor="ctr" anchorCtr="0">
              <a:noAutofit/>
            </a:bodyPr>
            <a:lstStyle/>
            <a:p>
              <a:pPr algn="ctr"/>
              <a:r>
                <a:rPr lang="en" sz="1600" dirty="0">
                  <a:solidFill>
                    <a:schemeClr val="bg1"/>
                  </a:solidFill>
                  <a:ea typeface="Fira Sans Extra Condensed Medium"/>
                  <a:cs typeface="Fira Sans Extra Condensed Medium"/>
                  <a:sym typeface="Fira Sans Extra Condensed Medium"/>
                </a:rPr>
                <a:t>Performance </a:t>
              </a:r>
              <a:r>
                <a:rPr lang="en-US" sz="1600" dirty="0">
                  <a:solidFill>
                    <a:schemeClr val="bg1"/>
                  </a:solidFill>
                  <a:ea typeface="Fira Sans Extra Condensed Medium"/>
                  <a:cs typeface="Fira Sans Extra Condensed Medium"/>
                  <a:sym typeface="Fira Sans Extra Condensed Medium"/>
                </a:rPr>
                <a:t>Management</a:t>
              </a:r>
              <a:r>
                <a:rPr lang="en" sz="1600" dirty="0">
                  <a:solidFill>
                    <a:schemeClr val="bg1"/>
                  </a:solidFill>
                  <a:ea typeface="Fira Sans Extra Condensed Medium"/>
                  <a:cs typeface="Fira Sans Extra Condensed Medium"/>
                  <a:sym typeface="Fira Sans Extra Condensed Medium"/>
                </a:rPr>
                <a:t> </a:t>
              </a:r>
              <a:endParaRPr sz="1600" dirty="0">
                <a:solidFill>
                  <a:schemeClr val="bg1"/>
                </a:solidFill>
                <a:ea typeface="Fira Sans Extra Condensed Medium"/>
                <a:cs typeface="Fira Sans Extra Condensed Medium"/>
                <a:sym typeface="Fira Sans Extra Condensed Medium"/>
              </a:endParaRPr>
            </a:p>
          </p:txBody>
        </p:sp>
        <p:sp>
          <p:nvSpPr>
            <p:cNvPr id="77" name="Google Shape;127;p18">
              <a:extLst>
                <a:ext uri="{FF2B5EF4-FFF2-40B4-BE49-F238E27FC236}">
                  <a16:creationId xmlns:a16="http://schemas.microsoft.com/office/drawing/2014/main" id="{FBCBF272-9B08-91FD-8ED3-0473509CCD94}"/>
                </a:ext>
              </a:extLst>
            </p:cNvPr>
            <p:cNvSpPr txBox="1"/>
            <p:nvPr/>
          </p:nvSpPr>
          <p:spPr>
            <a:xfrm>
              <a:off x="4938549" y="3875905"/>
              <a:ext cx="2102800" cy="1206376"/>
            </a:xfrm>
            <a:prstGeom prst="rect">
              <a:avLst/>
            </a:prstGeom>
            <a:noFill/>
            <a:ln>
              <a:noFill/>
            </a:ln>
          </p:spPr>
          <p:txBody>
            <a:bodyPr spcFirstLastPara="1" wrap="square" lIns="121900" tIns="121900" rIns="121900" bIns="121900" anchor="ctr" anchorCtr="0">
              <a:noAutofit/>
            </a:bodyPr>
            <a:lstStyle/>
            <a:p>
              <a:pPr algn="ctr"/>
              <a:r>
                <a:rPr lang="en" dirty="0">
                  <a:ea typeface="Roboto"/>
                  <a:cs typeface="Roboto"/>
                  <a:sym typeface="Roboto"/>
                </a:rPr>
                <a:t>Improve performance of groups and individuals</a:t>
              </a:r>
              <a:endParaRPr dirty="0">
                <a:ea typeface="Roboto"/>
                <a:cs typeface="Roboto"/>
                <a:sym typeface="Roboto"/>
              </a:endParaRPr>
            </a:p>
          </p:txBody>
        </p:sp>
        <p:sp>
          <p:nvSpPr>
            <p:cNvPr id="78" name="Google Shape;131;p18">
              <a:extLst>
                <a:ext uri="{FF2B5EF4-FFF2-40B4-BE49-F238E27FC236}">
                  <a16:creationId xmlns:a16="http://schemas.microsoft.com/office/drawing/2014/main" id="{AAE2E87B-EC46-DF35-E2D3-1F10EB2BA1FF}"/>
                </a:ext>
              </a:extLst>
            </p:cNvPr>
            <p:cNvSpPr/>
            <p:nvPr/>
          </p:nvSpPr>
          <p:spPr>
            <a:xfrm>
              <a:off x="7289779" y="2744396"/>
              <a:ext cx="2102800" cy="527600"/>
            </a:xfrm>
            <a:prstGeom prst="rect">
              <a:avLst/>
            </a:prstGeom>
            <a:solidFill>
              <a:schemeClr val="accent1"/>
            </a:solidFill>
            <a:ln>
              <a:noFill/>
            </a:ln>
          </p:spPr>
          <p:txBody>
            <a:bodyPr spcFirstLastPara="1" wrap="square" lIns="45733" tIns="22867" rIns="45733" bIns="22867" anchor="ctr" anchorCtr="0">
              <a:noAutofit/>
            </a:bodyPr>
            <a:lstStyle/>
            <a:p>
              <a:pPr algn="ctr"/>
              <a:endParaRPr sz="1867" dirty="0">
                <a:solidFill>
                  <a:schemeClr val="bg1"/>
                </a:solidFill>
                <a:ea typeface="Lato Light"/>
                <a:cs typeface="Lato Light"/>
                <a:sym typeface="Lato Light"/>
              </a:endParaRPr>
            </a:p>
          </p:txBody>
        </p:sp>
        <p:sp>
          <p:nvSpPr>
            <p:cNvPr id="79" name="Google Shape;132;p18">
              <a:extLst>
                <a:ext uri="{FF2B5EF4-FFF2-40B4-BE49-F238E27FC236}">
                  <a16:creationId xmlns:a16="http://schemas.microsoft.com/office/drawing/2014/main" id="{28CDBD7E-ACA8-4A5D-FB57-C9FA1A7470D1}"/>
                </a:ext>
              </a:extLst>
            </p:cNvPr>
            <p:cNvSpPr/>
            <p:nvPr/>
          </p:nvSpPr>
          <p:spPr>
            <a:xfrm>
              <a:off x="7289779" y="3448467"/>
              <a:ext cx="2102800" cy="2007964"/>
            </a:xfrm>
            <a:prstGeom prst="rect">
              <a:avLst/>
            </a:prstGeom>
            <a:solidFill>
              <a:srgbClr val="EFEFEF"/>
            </a:solidFill>
            <a:ln>
              <a:noFill/>
            </a:ln>
          </p:spPr>
          <p:txBody>
            <a:bodyPr spcFirstLastPara="1" wrap="square" lIns="45733" tIns="22867" rIns="45733" bIns="22867" anchor="ctr" anchorCtr="0">
              <a:noAutofit/>
            </a:bodyPr>
            <a:lstStyle/>
            <a:p>
              <a:pPr algn="ctr"/>
              <a:endParaRPr sz="1867" dirty="0">
                <a:solidFill>
                  <a:schemeClr val="lt1"/>
                </a:solidFill>
                <a:ea typeface="Lato Light"/>
                <a:cs typeface="Lato Light"/>
                <a:sym typeface="Lato Light"/>
              </a:endParaRPr>
            </a:p>
          </p:txBody>
        </p:sp>
        <p:sp>
          <p:nvSpPr>
            <p:cNvPr id="80" name="Google Shape;134;p18">
              <a:extLst>
                <a:ext uri="{FF2B5EF4-FFF2-40B4-BE49-F238E27FC236}">
                  <a16:creationId xmlns:a16="http://schemas.microsoft.com/office/drawing/2014/main" id="{330168EE-0669-62EC-F31B-8F8B00C3800E}"/>
                </a:ext>
              </a:extLst>
            </p:cNvPr>
            <p:cNvSpPr txBox="1"/>
            <p:nvPr/>
          </p:nvSpPr>
          <p:spPr>
            <a:xfrm>
              <a:off x="7289787" y="2861998"/>
              <a:ext cx="2102800" cy="292400"/>
            </a:xfrm>
            <a:prstGeom prst="rect">
              <a:avLst/>
            </a:prstGeom>
            <a:noFill/>
            <a:ln>
              <a:noFill/>
            </a:ln>
          </p:spPr>
          <p:txBody>
            <a:bodyPr spcFirstLastPara="1" wrap="square" lIns="45733" tIns="22867" rIns="45733" bIns="22867" anchor="ctr" anchorCtr="0">
              <a:noAutofit/>
            </a:bodyPr>
            <a:lstStyle/>
            <a:p>
              <a:pPr algn="ctr"/>
              <a:r>
                <a:rPr lang="en" sz="1600" dirty="0">
                  <a:solidFill>
                    <a:schemeClr val="bg1"/>
                  </a:solidFill>
                  <a:ea typeface="Fira Sans Extra Condensed Medium"/>
                  <a:cs typeface="Fira Sans Extra Condensed Medium"/>
                  <a:sym typeface="Fira Sans Extra Condensed Medium"/>
                </a:rPr>
                <a:t>Better Decisions</a:t>
              </a:r>
              <a:endParaRPr sz="1600" dirty="0">
                <a:solidFill>
                  <a:schemeClr val="bg1"/>
                </a:solidFill>
                <a:ea typeface="Fira Sans Extra Condensed Medium"/>
                <a:cs typeface="Fira Sans Extra Condensed Medium"/>
                <a:sym typeface="Fira Sans Extra Condensed Medium"/>
              </a:endParaRPr>
            </a:p>
          </p:txBody>
        </p:sp>
        <p:sp>
          <p:nvSpPr>
            <p:cNvPr id="81" name="Google Shape;135;p18">
              <a:extLst>
                <a:ext uri="{FF2B5EF4-FFF2-40B4-BE49-F238E27FC236}">
                  <a16:creationId xmlns:a16="http://schemas.microsoft.com/office/drawing/2014/main" id="{DC3271EC-066F-DE9E-A177-19CED6A61CE2}"/>
                </a:ext>
              </a:extLst>
            </p:cNvPr>
            <p:cNvSpPr txBox="1"/>
            <p:nvPr/>
          </p:nvSpPr>
          <p:spPr>
            <a:xfrm flipH="1">
              <a:off x="7289779" y="3875905"/>
              <a:ext cx="2102800" cy="1206376"/>
            </a:xfrm>
            <a:prstGeom prst="rect">
              <a:avLst/>
            </a:prstGeom>
            <a:noFill/>
            <a:ln>
              <a:noFill/>
            </a:ln>
          </p:spPr>
          <p:txBody>
            <a:bodyPr spcFirstLastPara="1" wrap="square" lIns="121900" tIns="121900" rIns="121900" bIns="121900" anchor="ctr" anchorCtr="0">
              <a:noAutofit/>
            </a:bodyPr>
            <a:lstStyle/>
            <a:p>
              <a:pPr algn="ctr"/>
              <a:r>
                <a:rPr lang="en" dirty="0">
                  <a:ea typeface="Roboto"/>
                  <a:cs typeface="Roboto"/>
                  <a:sym typeface="Roboto"/>
                </a:rPr>
                <a:t>Make better decisions based on performance and desired results</a:t>
              </a:r>
              <a:endParaRPr dirty="0">
                <a:ea typeface="Roboto"/>
                <a:cs typeface="Roboto"/>
                <a:sym typeface="Roboto"/>
              </a:endParaRPr>
            </a:p>
          </p:txBody>
        </p:sp>
        <p:sp>
          <p:nvSpPr>
            <p:cNvPr id="82" name="Google Shape;139;p18">
              <a:extLst>
                <a:ext uri="{FF2B5EF4-FFF2-40B4-BE49-F238E27FC236}">
                  <a16:creationId xmlns:a16="http://schemas.microsoft.com/office/drawing/2014/main" id="{A472F2EC-9422-1B5A-7E64-1221B784D364}"/>
                </a:ext>
              </a:extLst>
            </p:cNvPr>
            <p:cNvSpPr/>
            <p:nvPr/>
          </p:nvSpPr>
          <p:spPr>
            <a:xfrm>
              <a:off x="9668967" y="2744396"/>
              <a:ext cx="2102800" cy="527600"/>
            </a:xfrm>
            <a:prstGeom prst="rect">
              <a:avLst/>
            </a:prstGeom>
            <a:solidFill>
              <a:schemeClr val="accent1"/>
            </a:solidFill>
            <a:ln>
              <a:noFill/>
            </a:ln>
          </p:spPr>
          <p:txBody>
            <a:bodyPr spcFirstLastPara="1" wrap="square" lIns="45733" tIns="22867" rIns="45733" bIns="22867" anchor="ctr" anchorCtr="0">
              <a:noAutofit/>
            </a:bodyPr>
            <a:lstStyle/>
            <a:p>
              <a:pPr algn="ctr"/>
              <a:endParaRPr sz="1867" dirty="0">
                <a:solidFill>
                  <a:schemeClr val="bg1"/>
                </a:solidFill>
                <a:ea typeface="Lato Light"/>
                <a:cs typeface="Lato Light"/>
                <a:sym typeface="Lato Light"/>
              </a:endParaRPr>
            </a:p>
          </p:txBody>
        </p:sp>
        <p:sp>
          <p:nvSpPr>
            <p:cNvPr id="83" name="Google Shape;140;p18">
              <a:extLst>
                <a:ext uri="{FF2B5EF4-FFF2-40B4-BE49-F238E27FC236}">
                  <a16:creationId xmlns:a16="http://schemas.microsoft.com/office/drawing/2014/main" id="{546E8ACD-0FDE-5998-9C33-0B9FD216E644}"/>
                </a:ext>
              </a:extLst>
            </p:cNvPr>
            <p:cNvSpPr/>
            <p:nvPr/>
          </p:nvSpPr>
          <p:spPr>
            <a:xfrm>
              <a:off x="9668958" y="3448467"/>
              <a:ext cx="2102800" cy="2007964"/>
            </a:xfrm>
            <a:prstGeom prst="rect">
              <a:avLst/>
            </a:prstGeom>
            <a:solidFill>
              <a:srgbClr val="EFEFEF"/>
            </a:solidFill>
            <a:ln>
              <a:noFill/>
            </a:ln>
          </p:spPr>
          <p:txBody>
            <a:bodyPr spcFirstLastPara="1" wrap="square" lIns="45733" tIns="22867" rIns="45733" bIns="22867" anchor="ctr" anchorCtr="0">
              <a:noAutofit/>
            </a:bodyPr>
            <a:lstStyle/>
            <a:p>
              <a:pPr algn="ctr"/>
              <a:endParaRPr sz="1867" dirty="0">
                <a:solidFill>
                  <a:schemeClr val="lt1"/>
                </a:solidFill>
                <a:ea typeface="Lato Light"/>
                <a:cs typeface="Lato Light"/>
                <a:sym typeface="Lato Light"/>
              </a:endParaRPr>
            </a:p>
          </p:txBody>
        </p:sp>
        <p:sp>
          <p:nvSpPr>
            <p:cNvPr id="84" name="Google Shape;142;p18">
              <a:extLst>
                <a:ext uri="{FF2B5EF4-FFF2-40B4-BE49-F238E27FC236}">
                  <a16:creationId xmlns:a16="http://schemas.microsoft.com/office/drawing/2014/main" id="{DEDBCAA3-3666-8C62-B014-3D2C53AAEB9D}"/>
                </a:ext>
              </a:extLst>
            </p:cNvPr>
            <p:cNvSpPr txBox="1"/>
            <p:nvPr/>
          </p:nvSpPr>
          <p:spPr>
            <a:xfrm>
              <a:off x="9668954" y="2861998"/>
              <a:ext cx="2102800" cy="292400"/>
            </a:xfrm>
            <a:prstGeom prst="rect">
              <a:avLst/>
            </a:prstGeom>
            <a:noFill/>
            <a:ln>
              <a:noFill/>
            </a:ln>
          </p:spPr>
          <p:txBody>
            <a:bodyPr spcFirstLastPara="1" wrap="square" lIns="45733" tIns="22867" rIns="45733" bIns="22867" anchor="ctr" anchorCtr="0">
              <a:noAutofit/>
            </a:bodyPr>
            <a:lstStyle/>
            <a:p>
              <a:pPr algn="ctr"/>
              <a:r>
                <a:rPr lang="en" sz="1600" dirty="0">
                  <a:solidFill>
                    <a:schemeClr val="bg1"/>
                  </a:solidFill>
                  <a:ea typeface="Fira Sans Extra Condensed Medium"/>
                  <a:cs typeface="Fira Sans Extra Condensed Medium"/>
                  <a:sym typeface="Fira Sans Extra Condensed Medium"/>
                </a:rPr>
                <a:t>Succession</a:t>
              </a:r>
              <a:endParaRPr sz="1600" dirty="0">
                <a:solidFill>
                  <a:schemeClr val="bg1"/>
                </a:solidFill>
                <a:ea typeface="Fira Sans Extra Condensed Medium"/>
                <a:cs typeface="Fira Sans Extra Condensed Medium"/>
                <a:sym typeface="Fira Sans Extra Condensed Medium"/>
              </a:endParaRPr>
            </a:p>
          </p:txBody>
        </p:sp>
        <p:sp>
          <p:nvSpPr>
            <p:cNvPr id="85" name="Google Shape;143;p18">
              <a:extLst>
                <a:ext uri="{FF2B5EF4-FFF2-40B4-BE49-F238E27FC236}">
                  <a16:creationId xmlns:a16="http://schemas.microsoft.com/office/drawing/2014/main" id="{13C68EB0-CD62-765D-39C2-7041C66063ED}"/>
                </a:ext>
              </a:extLst>
            </p:cNvPr>
            <p:cNvSpPr txBox="1"/>
            <p:nvPr/>
          </p:nvSpPr>
          <p:spPr>
            <a:xfrm flipH="1">
              <a:off x="9668967" y="3875905"/>
              <a:ext cx="2102800" cy="1206376"/>
            </a:xfrm>
            <a:prstGeom prst="rect">
              <a:avLst/>
            </a:prstGeom>
            <a:noFill/>
            <a:ln>
              <a:noFill/>
            </a:ln>
          </p:spPr>
          <p:txBody>
            <a:bodyPr spcFirstLastPara="1" wrap="square" lIns="121900" tIns="121900" rIns="121900" bIns="121900" anchor="ctr" anchorCtr="0">
              <a:noAutofit/>
            </a:bodyPr>
            <a:lstStyle/>
            <a:p>
              <a:pPr algn="ctr"/>
              <a:r>
                <a:rPr lang="en" sz="1600" dirty="0">
                  <a:ea typeface="Roboto"/>
                  <a:cs typeface="Roboto"/>
                  <a:sym typeface="Roboto"/>
                </a:rPr>
                <a:t>Identify top performers to develop a succession plan and development opportunities</a:t>
              </a:r>
              <a:endParaRPr sz="1600" dirty="0">
                <a:ea typeface="Roboto"/>
                <a:cs typeface="Roboto"/>
                <a:sym typeface="Roboto"/>
              </a:endParaRPr>
            </a:p>
          </p:txBody>
        </p:sp>
        <p:sp>
          <p:nvSpPr>
            <p:cNvPr id="86" name="Google Shape;144;p18">
              <a:extLst>
                <a:ext uri="{FF2B5EF4-FFF2-40B4-BE49-F238E27FC236}">
                  <a16:creationId xmlns:a16="http://schemas.microsoft.com/office/drawing/2014/main" id="{348E7493-F43D-928C-3D93-90387AF5DA16}"/>
                </a:ext>
              </a:extLst>
            </p:cNvPr>
            <p:cNvSpPr/>
            <p:nvPr/>
          </p:nvSpPr>
          <p:spPr>
            <a:xfrm>
              <a:off x="2668150" y="5614867"/>
              <a:ext cx="2102800" cy="269002"/>
            </a:xfrm>
            <a:prstGeom prst="rect">
              <a:avLst/>
            </a:prstGeom>
            <a:solidFill>
              <a:schemeClr val="accent1"/>
            </a:solidFill>
            <a:ln>
              <a:noFill/>
            </a:ln>
          </p:spPr>
          <p:txBody>
            <a:bodyPr spcFirstLastPara="1" wrap="square" lIns="45733" tIns="22867" rIns="45733" bIns="22867" anchor="ctr" anchorCtr="0">
              <a:noAutofit/>
            </a:bodyPr>
            <a:lstStyle/>
            <a:p>
              <a:pPr algn="ctr"/>
              <a:endParaRPr sz="2400" dirty="0">
                <a:solidFill>
                  <a:schemeClr val="lt1"/>
                </a:solidFill>
                <a:ea typeface="Fira Sans Extra Condensed Medium"/>
                <a:cs typeface="Fira Sans Extra Condensed Medium"/>
                <a:sym typeface="Fira Sans Extra Condensed Medium"/>
              </a:endParaRPr>
            </a:p>
          </p:txBody>
        </p:sp>
        <p:sp>
          <p:nvSpPr>
            <p:cNvPr id="87" name="Google Shape;145;p18">
              <a:extLst>
                <a:ext uri="{FF2B5EF4-FFF2-40B4-BE49-F238E27FC236}">
                  <a16:creationId xmlns:a16="http://schemas.microsoft.com/office/drawing/2014/main" id="{EBC4F4D3-3AE9-7C9A-5902-86D7FA10D6D9}"/>
                </a:ext>
              </a:extLst>
            </p:cNvPr>
            <p:cNvSpPr/>
            <p:nvPr/>
          </p:nvSpPr>
          <p:spPr>
            <a:xfrm>
              <a:off x="4938554" y="5614867"/>
              <a:ext cx="2102800" cy="269002"/>
            </a:xfrm>
            <a:prstGeom prst="rect">
              <a:avLst/>
            </a:prstGeom>
            <a:solidFill>
              <a:schemeClr val="accent1"/>
            </a:solidFill>
            <a:ln>
              <a:noFill/>
            </a:ln>
          </p:spPr>
          <p:txBody>
            <a:bodyPr spcFirstLastPara="1" wrap="square" lIns="45733" tIns="22867" rIns="45733" bIns="22867" anchor="ctr" anchorCtr="0">
              <a:noAutofit/>
            </a:bodyPr>
            <a:lstStyle/>
            <a:p>
              <a:pPr algn="ctr"/>
              <a:endParaRPr sz="2400" dirty="0">
                <a:solidFill>
                  <a:schemeClr val="lt1"/>
                </a:solidFill>
                <a:ea typeface="Lato Light"/>
                <a:cs typeface="Lato Light"/>
                <a:sym typeface="Lato Light"/>
              </a:endParaRPr>
            </a:p>
          </p:txBody>
        </p:sp>
        <p:sp>
          <p:nvSpPr>
            <p:cNvPr id="88" name="Google Shape;146;p18">
              <a:extLst>
                <a:ext uri="{FF2B5EF4-FFF2-40B4-BE49-F238E27FC236}">
                  <a16:creationId xmlns:a16="http://schemas.microsoft.com/office/drawing/2014/main" id="{F02E1D5E-4368-D51F-B970-9D7EAC1BE675}"/>
                </a:ext>
              </a:extLst>
            </p:cNvPr>
            <p:cNvSpPr/>
            <p:nvPr/>
          </p:nvSpPr>
          <p:spPr>
            <a:xfrm>
              <a:off x="7289796" y="5614867"/>
              <a:ext cx="2102800" cy="269002"/>
            </a:xfrm>
            <a:prstGeom prst="rect">
              <a:avLst/>
            </a:prstGeom>
            <a:solidFill>
              <a:schemeClr val="accent1"/>
            </a:solidFill>
            <a:ln>
              <a:noFill/>
            </a:ln>
          </p:spPr>
          <p:txBody>
            <a:bodyPr spcFirstLastPara="1" wrap="square" lIns="45733" tIns="22867" rIns="45733" bIns="22867" anchor="ctr" anchorCtr="0">
              <a:noAutofit/>
            </a:bodyPr>
            <a:lstStyle/>
            <a:p>
              <a:pPr algn="ctr"/>
              <a:endParaRPr sz="2400" dirty="0">
                <a:solidFill>
                  <a:schemeClr val="lt1"/>
                </a:solidFill>
                <a:ea typeface="Lato Light"/>
                <a:cs typeface="Lato Light"/>
                <a:sym typeface="Lato Light"/>
              </a:endParaRPr>
            </a:p>
          </p:txBody>
        </p:sp>
        <p:sp>
          <p:nvSpPr>
            <p:cNvPr id="89" name="Google Shape;147;p18">
              <a:extLst>
                <a:ext uri="{FF2B5EF4-FFF2-40B4-BE49-F238E27FC236}">
                  <a16:creationId xmlns:a16="http://schemas.microsoft.com/office/drawing/2014/main" id="{7AB3B7BF-895B-63B6-D4A1-F0E867495325}"/>
                </a:ext>
              </a:extLst>
            </p:cNvPr>
            <p:cNvSpPr/>
            <p:nvPr/>
          </p:nvSpPr>
          <p:spPr>
            <a:xfrm>
              <a:off x="9668952" y="5614867"/>
              <a:ext cx="2102800" cy="269002"/>
            </a:xfrm>
            <a:prstGeom prst="rect">
              <a:avLst/>
            </a:prstGeom>
            <a:solidFill>
              <a:schemeClr val="accent1"/>
            </a:solidFill>
            <a:ln>
              <a:noFill/>
            </a:ln>
          </p:spPr>
          <p:txBody>
            <a:bodyPr spcFirstLastPara="1" wrap="square" lIns="45733" tIns="22867" rIns="45733" bIns="22867" anchor="ctr" anchorCtr="0">
              <a:noAutofit/>
            </a:bodyPr>
            <a:lstStyle/>
            <a:p>
              <a:pPr algn="ctr"/>
              <a:endParaRPr sz="2400" dirty="0">
                <a:solidFill>
                  <a:schemeClr val="lt1"/>
                </a:solidFill>
                <a:ea typeface="Lato Light"/>
                <a:cs typeface="Lato Light"/>
                <a:sym typeface="Lato Light"/>
              </a:endParaRPr>
            </a:p>
          </p:txBody>
        </p:sp>
        <p:sp>
          <p:nvSpPr>
            <p:cNvPr id="90" name="Google Shape;115;p18">
              <a:extLst>
                <a:ext uri="{FF2B5EF4-FFF2-40B4-BE49-F238E27FC236}">
                  <a16:creationId xmlns:a16="http://schemas.microsoft.com/office/drawing/2014/main" id="{54EBD75A-CACD-88CE-A5D9-C02B23542C86}"/>
                </a:ext>
              </a:extLst>
            </p:cNvPr>
            <p:cNvSpPr/>
            <p:nvPr/>
          </p:nvSpPr>
          <p:spPr>
            <a:xfrm>
              <a:off x="397534" y="2744396"/>
              <a:ext cx="2102800" cy="527600"/>
            </a:xfrm>
            <a:prstGeom prst="rect">
              <a:avLst/>
            </a:prstGeom>
            <a:solidFill>
              <a:schemeClr val="accent1"/>
            </a:solidFill>
            <a:ln>
              <a:noFill/>
            </a:ln>
          </p:spPr>
          <p:txBody>
            <a:bodyPr spcFirstLastPara="1" wrap="square" lIns="45733" tIns="22867" rIns="45733" bIns="22867" anchor="ctr" anchorCtr="0">
              <a:noAutofit/>
            </a:bodyPr>
            <a:lstStyle/>
            <a:p>
              <a:pPr algn="ctr"/>
              <a:endParaRPr sz="1867" dirty="0">
                <a:solidFill>
                  <a:schemeClr val="bg1"/>
                </a:solidFill>
                <a:ea typeface="Lato Light"/>
                <a:cs typeface="Lato Light"/>
                <a:sym typeface="Lato Light"/>
              </a:endParaRPr>
            </a:p>
          </p:txBody>
        </p:sp>
        <p:sp>
          <p:nvSpPr>
            <p:cNvPr id="91" name="Google Shape;116;p18">
              <a:extLst>
                <a:ext uri="{FF2B5EF4-FFF2-40B4-BE49-F238E27FC236}">
                  <a16:creationId xmlns:a16="http://schemas.microsoft.com/office/drawing/2014/main" id="{586B2157-094A-6418-822F-D74035B161D6}"/>
                </a:ext>
              </a:extLst>
            </p:cNvPr>
            <p:cNvSpPr/>
            <p:nvPr/>
          </p:nvSpPr>
          <p:spPr>
            <a:xfrm>
              <a:off x="397550" y="3448467"/>
              <a:ext cx="2102800" cy="2007964"/>
            </a:xfrm>
            <a:prstGeom prst="rect">
              <a:avLst/>
            </a:prstGeom>
            <a:solidFill>
              <a:srgbClr val="EFEFEF"/>
            </a:solidFill>
            <a:ln>
              <a:noFill/>
            </a:ln>
          </p:spPr>
          <p:txBody>
            <a:bodyPr spcFirstLastPara="1" wrap="square" lIns="45733" tIns="22867" rIns="45733" bIns="22867" anchor="ctr" anchorCtr="0">
              <a:noAutofit/>
            </a:bodyPr>
            <a:lstStyle/>
            <a:p>
              <a:pPr algn="ctr"/>
              <a:endParaRPr sz="1867" dirty="0">
                <a:solidFill>
                  <a:schemeClr val="lt1"/>
                </a:solidFill>
                <a:ea typeface="Lato Light"/>
                <a:cs typeface="Lato Light"/>
                <a:sym typeface="Lato Light"/>
              </a:endParaRPr>
            </a:p>
          </p:txBody>
        </p:sp>
        <p:sp>
          <p:nvSpPr>
            <p:cNvPr id="92" name="Google Shape;118;p18">
              <a:extLst>
                <a:ext uri="{FF2B5EF4-FFF2-40B4-BE49-F238E27FC236}">
                  <a16:creationId xmlns:a16="http://schemas.microsoft.com/office/drawing/2014/main" id="{9BA6C251-2FE2-EA3A-86A0-B11A83BE4A1D}"/>
                </a:ext>
              </a:extLst>
            </p:cNvPr>
            <p:cNvSpPr txBox="1"/>
            <p:nvPr/>
          </p:nvSpPr>
          <p:spPr>
            <a:xfrm>
              <a:off x="397347" y="2861998"/>
              <a:ext cx="2102800" cy="292400"/>
            </a:xfrm>
            <a:prstGeom prst="rect">
              <a:avLst/>
            </a:prstGeom>
            <a:noFill/>
            <a:ln>
              <a:noFill/>
            </a:ln>
          </p:spPr>
          <p:txBody>
            <a:bodyPr spcFirstLastPara="1" wrap="square" lIns="45733" tIns="22867" rIns="45733" bIns="22867" anchor="ctr" anchorCtr="0">
              <a:noAutofit/>
            </a:bodyPr>
            <a:lstStyle/>
            <a:p>
              <a:pPr algn="ctr"/>
              <a:r>
                <a:rPr lang="en" sz="1600" dirty="0">
                  <a:solidFill>
                    <a:schemeClr val="bg1"/>
                  </a:solidFill>
                  <a:ea typeface="Fira Sans Extra Condensed Medium"/>
                  <a:cs typeface="Fira Sans Extra Condensed Medium"/>
                  <a:sym typeface="Fira Sans Extra Condensed Medium"/>
                </a:rPr>
                <a:t>Retention</a:t>
              </a:r>
              <a:endParaRPr sz="1600" dirty="0">
                <a:solidFill>
                  <a:schemeClr val="bg1"/>
                </a:solidFill>
                <a:ea typeface="Fira Sans Extra Condensed Medium"/>
                <a:cs typeface="Fira Sans Extra Condensed Medium"/>
                <a:sym typeface="Fira Sans Extra Condensed Medium"/>
              </a:endParaRPr>
            </a:p>
          </p:txBody>
        </p:sp>
        <p:sp>
          <p:nvSpPr>
            <p:cNvPr id="93" name="Google Shape;119;p18">
              <a:extLst>
                <a:ext uri="{FF2B5EF4-FFF2-40B4-BE49-F238E27FC236}">
                  <a16:creationId xmlns:a16="http://schemas.microsoft.com/office/drawing/2014/main" id="{8CE3C07A-E912-B398-E51C-F664BD2DDF10}"/>
                </a:ext>
              </a:extLst>
            </p:cNvPr>
            <p:cNvSpPr txBox="1"/>
            <p:nvPr/>
          </p:nvSpPr>
          <p:spPr>
            <a:xfrm>
              <a:off x="397534" y="3875905"/>
              <a:ext cx="2102800" cy="1206376"/>
            </a:xfrm>
            <a:prstGeom prst="rect">
              <a:avLst/>
            </a:prstGeom>
            <a:noFill/>
            <a:ln>
              <a:noFill/>
            </a:ln>
          </p:spPr>
          <p:txBody>
            <a:bodyPr spcFirstLastPara="1" wrap="square" lIns="121900" tIns="121900" rIns="121900" bIns="121900" anchor="ctr" anchorCtr="0">
              <a:noAutofit/>
            </a:bodyPr>
            <a:lstStyle/>
            <a:p>
              <a:pPr algn="ctr"/>
              <a:r>
                <a:rPr lang="en-US" dirty="0">
                  <a:ea typeface="Roboto"/>
                  <a:cs typeface="Roboto"/>
                  <a:sym typeface="Roboto"/>
                </a:rPr>
                <a:t>Target critical talent for development and retention</a:t>
              </a:r>
            </a:p>
          </p:txBody>
        </p:sp>
        <p:sp>
          <p:nvSpPr>
            <p:cNvPr id="94" name="Google Shape;144;p18">
              <a:extLst>
                <a:ext uri="{FF2B5EF4-FFF2-40B4-BE49-F238E27FC236}">
                  <a16:creationId xmlns:a16="http://schemas.microsoft.com/office/drawing/2014/main" id="{745668FA-0ACB-6785-191D-91D697A47D3D}"/>
                </a:ext>
              </a:extLst>
            </p:cNvPr>
            <p:cNvSpPr/>
            <p:nvPr/>
          </p:nvSpPr>
          <p:spPr>
            <a:xfrm>
              <a:off x="397550" y="5614867"/>
              <a:ext cx="2102800" cy="269002"/>
            </a:xfrm>
            <a:prstGeom prst="rect">
              <a:avLst/>
            </a:prstGeom>
            <a:solidFill>
              <a:schemeClr val="accent1"/>
            </a:solidFill>
            <a:ln>
              <a:noFill/>
            </a:ln>
          </p:spPr>
          <p:txBody>
            <a:bodyPr spcFirstLastPara="1" wrap="square" lIns="45733" tIns="22867" rIns="45733" bIns="22867" anchor="ctr" anchorCtr="0">
              <a:noAutofit/>
            </a:bodyPr>
            <a:lstStyle/>
            <a:p>
              <a:pPr algn="ctr"/>
              <a:endParaRPr sz="2400" dirty="0">
                <a:solidFill>
                  <a:schemeClr val="lt1"/>
                </a:solidFill>
                <a:ea typeface="Fira Sans Extra Condensed Medium"/>
                <a:cs typeface="Fira Sans Extra Condensed Medium"/>
                <a:sym typeface="Fira Sans Extra Condensed Medium"/>
              </a:endParaRPr>
            </a:p>
          </p:txBody>
        </p:sp>
      </p:grpSp>
    </p:spTree>
    <p:extLst>
      <p:ext uri="{BB962C8B-B14F-4D97-AF65-F5344CB8AC3E}">
        <p14:creationId xmlns:p14="http://schemas.microsoft.com/office/powerpoint/2010/main" val="3401366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12657" y="0"/>
            <a:ext cx="10268712" cy="1700784"/>
          </a:xfrm>
        </p:spPr>
        <p:txBody>
          <a:bodyPr/>
          <a:lstStyle/>
          <a:p>
            <a:r>
              <a:rPr lang="en-US" b="1" dirty="0">
                <a:effectLst>
                  <a:outerShdw blurRad="50800" dist="38100" dir="2700000" algn="tl" rotWithShape="0">
                    <a:prstClr val="black">
                      <a:alpha val="40000"/>
                    </a:prstClr>
                  </a:outerShdw>
                </a:effectLst>
              </a:rPr>
              <a:t>SMART Goals</a:t>
            </a:r>
            <a:endPar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19EA662-1552-5A70-7757-C1837A53E1DA}"/>
              </a:ext>
            </a:extLst>
          </p:cNvPr>
          <p:cNvSpPr txBox="1">
            <a:spLocks/>
          </p:cNvSpPr>
          <p:nvPr/>
        </p:nvSpPr>
        <p:spPr>
          <a:xfrm>
            <a:off x="912657" y="1954512"/>
            <a:ext cx="4913993" cy="6533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spc="120" baseline="0">
                <a:solidFill>
                  <a:schemeClr val="bg1"/>
                </a:solidFill>
                <a:latin typeface="Arial" panose="020B0604020202020204" pitchFamily="34" charset="0"/>
                <a:ea typeface="+mj-ea"/>
                <a:cs typeface="Arial" panose="020B0604020202020204" pitchFamily="34" charset="0"/>
              </a:defRPr>
            </a:lvl1pPr>
          </a:lstStyle>
          <a:p>
            <a:r>
              <a:rPr lang="en-US" sz="2800" b="1" cap="none" dirty="0">
                <a:solidFill>
                  <a:schemeClr val="tx1"/>
                </a:solidFill>
              </a:rPr>
              <a:t>GOAL SETTING</a:t>
            </a:r>
          </a:p>
        </p:txBody>
      </p:sp>
      <p:sp>
        <p:nvSpPr>
          <p:cNvPr id="4" name="Rectangle 3">
            <a:extLst>
              <a:ext uri="{FF2B5EF4-FFF2-40B4-BE49-F238E27FC236}">
                <a16:creationId xmlns:a16="http://schemas.microsoft.com/office/drawing/2014/main" id="{94F9D8E6-BD7E-D974-AFC3-ACCEA693A767}"/>
              </a:ext>
            </a:extLst>
          </p:cNvPr>
          <p:cNvSpPr/>
          <p:nvPr/>
        </p:nvSpPr>
        <p:spPr>
          <a:xfrm>
            <a:off x="912657" y="5704969"/>
            <a:ext cx="10685084" cy="707886"/>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Remember: Goal setting involves the development of an </a:t>
            </a:r>
            <a:r>
              <a:rPr lang="en-US" sz="2000" b="1" dirty="0">
                <a:latin typeface="Arial" panose="020B0604020202020204" pitchFamily="34" charset="0"/>
                <a:cs typeface="Arial" panose="020B0604020202020204" pitchFamily="34" charset="0"/>
              </a:rPr>
              <a:t>action plan </a:t>
            </a:r>
            <a:r>
              <a:rPr lang="en-US" sz="2000" dirty="0">
                <a:latin typeface="Arial" panose="020B0604020202020204" pitchFamily="34" charset="0"/>
                <a:cs typeface="Arial" panose="020B0604020202020204" pitchFamily="34" charset="0"/>
              </a:rPr>
              <a:t>designed to </a:t>
            </a:r>
            <a:r>
              <a:rPr lang="en-US" sz="2000" b="1" dirty="0">
                <a:latin typeface="Arial" panose="020B0604020202020204" pitchFamily="34" charset="0"/>
                <a:cs typeface="Arial" panose="020B0604020202020204" pitchFamily="34" charset="0"/>
              </a:rPr>
              <a:t>motivate and guide </a:t>
            </a:r>
            <a:r>
              <a:rPr lang="en-US" sz="2000" dirty="0">
                <a:latin typeface="Arial" panose="020B0604020202020204" pitchFamily="34" charset="0"/>
                <a:cs typeface="Arial" panose="020B0604020202020204" pitchFamily="34" charset="0"/>
              </a:rPr>
              <a:t>a person toward a goal and is integral to successful Organizations. </a:t>
            </a:r>
          </a:p>
        </p:txBody>
      </p:sp>
      <p:sp>
        <p:nvSpPr>
          <p:cNvPr id="5" name="TextBox 4">
            <a:extLst>
              <a:ext uri="{FF2B5EF4-FFF2-40B4-BE49-F238E27FC236}">
                <a16:creationId xmlns:a16="http://schemas.microsoft.com/office/drawing/2014/main" id="{AB586369-9D6D-BB48-6FDD-F3308D1B1E98}"/>
              </a:ext>
            </a:extLst>
          </p:cNvPr>
          <p:cNvSpPr txBox="1"/>
          <p:nvPr/>
        </p:nvSpPr>
        <p:spPr>
          <a:xfrm>
            <a:off x="912657" y="2729757"/>
            <a:ext cx="10687156" cy="707886"/>
          </a:xfrm>
          <a:prstGeom prst="rect">
            <a:avLst/>
          </a:prstGeom>
          <a:noFill/>
        </p:spPr>
        <p:txBody>
          <a:bodyPr wrap="square">
            <a:spAutoFit/>
          </a:bodyPr>
          <a:lstStyle/>
          <a:p>
            <a:pPr>
              <a:spcBef>
                <a:spcPts val="2400"/>
              </a:spcBef>
            </a:pPr>
            <a:r>
              <a:rPr lang="en-US" sz="2000" b="1" dirty="0">
                <a:latin typeface="Arial" panose="020B0604020202020204" pitchFamily="34" charset="0"/>
                <a:cs typeface="Arial" panose="020B0604020202020204" pitchFamily="34" charset="0"/>
              </a:rPr>
              <a:t>Draft goals.  </a:t>
            </a:r>
            <a:r>
              <a:rPr lang="en-US" sz="2000" dirty="0">
                <a:latin typeface="Arial" panose="020B0604020202020204" pitchFamily="34" charset="0"/>
                <a:cs typeface="Arial" panose="020B0604020202020204" pitchFamily="34" charset="0"/>
              </a:rPr>
              <a:t>Work with your employees to identify 4-6 goals to work towards achieving in the upcoming year/quarter. </a:t>
            </a:r>
          </a:p>
        </p:txBody>
      </p:sp>
      <p:sp>
        <p:nvSpPr>
          <p:cNvPr id="6" name="Rectangle 5">
            <a:extLst>
              <a:ext uri="{FF2B5EF4-FFF2-40B4-BE49-F238E27FC236}">
                <a16:creationId xmlns:a16="http://schemas.microsoft.com/office/drawing/2014/main" id="{7ECFDB4A-14DD-8A6E-770E-022E93B4004F}"/>
              </a:ext>
            </a:extLst>
          </p:cNvPr>
          <p:cNvSpPr/>
          <p:nvPr/>
        </p:nvSpPr>
        <p:spPr>
          <a:xfrm>
            <a:off x="1549669" y="3973153"/>
            <a:ext cx="7813064" cy="1408784"/>
          </a:xfrm>
          <a:prstGeom prst="rect">
            <a:avLst/>
          </a:prstGeom>
        </p:spPr>
        <p:txBody>
          <a:bodyPr wrap="square">
            <a:spAutoFit/>
          </a:bodyPr>
          <a:lstStyle/>
          <a:p>
            <a:pPr marL="342900" indent="-342900">
              <a:lnSpc>
                <a:spcPct val="150000"/>
              </a:lnSpc>
              <a:buAutoNum type="arabicPeriod"/>
            </a:pPr>
            <a:r>
              <a:rPr lang="en-US" sz="2000" dirty="0">
                <a:latin typeface="Arial" panose="020B0604020202020204" pitchFamily="34" charset="0"/>
                <a:cs typeface="Arial" panose="020B0604020202020204" pitchFamily="34" charset="0"/>
              </a:rPr>
              <a:t>Goals that support Organization/Department/unit goals</a:t>
            </a:r>
          </a:p>
          <a:p>
            <a:pPr marL="342900" indent="-342900">
              <a:lnSpc>
                <a:spcPct val="150000"/>
              </a:lnSpc>
              <a:buAutoNum type="arabicPeriod"/>
            </a:pPr>
            <a:r>
              <a:rPr lang="en-US" sz="2000" dirty="0">
                <a:latin typeface="Arial" panose="020B0604020202020204" pitchFamily="34" charset="0"/>
                <a:cs typeface="Arial" panose="020B0604020202020204" pitchFamily="34" charset="0"/>
              </a:rPr>
              <a:t>Goal that support ongoing job responsibilities</a:t>
            </a:r>
          </a:p>
          <a:p>
            <a:pPr marL="342900" indent="-342900">
              <a:lnSpc>
                <a:spcPct val="150000"/>
              </a:lnSpc>
              <a:buAutoNum type="arabicPeriod"/>
            </a:pPr>
            <a:r>
              <a:rPr lang="en-US" sz="2000" dirty="0">
                <a:latin typeface="Arial" panose="020B0604020202020204" pitchFamily="34" charset="0"/>
                <a:cs typeface="Arial" panose="020B0604020202020204" pitchFamily="34" charset="0"/>
              </a:rPr>
              <a:t>Goals that support professional development</a:t>
            </a:r>
          </a:p>
        </p:txBody>
      </p:sp>
      <p:sp>
        <p:nvSpPr>
          <p:cNvPr id="7" name="Rectangle 6">
            <a:extLst>
              <a:ext uri="{FF2B5EF4-FFF2-40B4-BE49-F238E27FC236}">
                <a16:creationId xmlns:a16="http://schemas.microsoft.com/office/drawing/2014/main" id="{B5F5C405-358E-FE8E-CCD4-D7A3752C6AEE}"/>
              </a:ext>
            </a:extLst>
          </p:cNvPr>
          <p:cNvSpPr/>
          <p:nvPr/>
        </p:nvSpPr>
        <p:spPr>
          <a:xfrm>
            <a:off x="214378" y="3650121"/>
            <a:ext cx="5241823" cy="400110"/>
          </a:xfrm>
          <a:prstGeom prst="rect">
            <a:avLst/>
          </a:prstGeom>
        </p:spPr>
        <p:txBody>
          <a:bodyPr wrap="square">
            <a:spAutoFit/>
          </a:bodyPr>
          <a:lstStyle/>
          <a:p>
            <a:pPr algn="ctr"/>
            <a:r>
              <a:rPr lang="en-US" sz="2000" b="1" dirty="0">
                <a:latin typeface="Arial" panose="020B0604020202020204" pitchFamily="34" charset="0"/>
                <a:cs typeface="Arial" panose="020B0604020202020204" pitchFamily="34" charset="0"/>
              </a:rPr>
              <a:t>Goals should be split between:</a:t>
            </a:r>
          </a:p>
        </p:txBody>
      </p:sp>
    </p:spTree>
    <p:extLst>
      <p:ext uri="{BB962C8B-B14F-4D97-AF65-F5344CB8AC3E}">
        <p14:creationId xmlns:p14="http://schemas.microsoft.com/office/powerpoint/2010/main" val="145531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56776" y="81279"/>
            <a:ext cx="10268712" cy="1700784"/>
          </a:xfrm>
        </p:spPr>
        <p:txBody>
          <a:bodyPr/>
          <a:lstStyle/>
          <a:p>
            <a:r>
              <a:rPr lang="en-US" b="1" dirty="0">
                <a:effectLst>
                  <a:outerShdw blurRad="50800" dist="38100" dir="2700000" algn="tl" rotWithShape="0">
                    <a:prstClr val="black">
                      <a:alpha val="40000"/>
                    </a:prstClr>
                  </a:outerShdw>
                </a:effectLst>
              </a:rPr>
              <a:t>SMART Goals</a:t>
            </a:r>
            <a:endPar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Google Shape;699;p33">
            <a:extLst>
              <a:ext uri="{FF2B5EF4-FFF2-40B4-BE49-F238E27FC236}">
                <a16:creationId xmlns:a16="http://schemas.microsoft.com/office/drawing/2014/main" id="{80F6D2B2-E0A6-0E98-1203-0886C3F0FE61}"/>
              </a:ext>
            </a:extLst>
          </p:cNvPr>
          <p:cNvSpPr txBox="1"/>
          <p:nvPr/>
        </p:nvSpPr>
        <p:spPr>
          <a:xfrm>
            <a:off x="973932" y="2795250"/>
            <a:ext cx="9558660" cy="256679"/>
          </a:xfrm>
          <a:prstGeom prst="rect">
            <a:avLst/>
          </a:prstGeom>
          <a:noFill/>
          <a:ln>
            <a:noFill/>
          </a:ln>
        </p:spPr>
        <p:txBody>
          <a:bodyPr spcFirstLastPara="1" wrap="square" lIns="121900" tIns="121900" rIns="121900" bIns="121900" anchor="ctr" anchorCtr="0">
            <a:noAutofit/>
          </a:bodyPr>
          <a:lstStyle/>
          <a:p>
            <a:r>
              <a:rPr lang="en-US" sz="1600" b="1" dirty="0">
                <a:latin typeface="Arial" panose="020B0604020202020204" pitchFamily="34" charset="0"/>
                <a:ea typeface="Fira Sans Extra Condensed Medium"/>
                <a:cs typeface="Arial" panose="020B0604020202020204" pitchFamily="34" charset="0"/>
                <a:sym typeface="Fira Sans Extra Condensed Medium"/>
              </a:rPr>
              <a:t>Too many or too few goals</a:t>
            </a:r>
          </a:p>
        </p:txBody>
      </p:sp>
      <p:sp>
        <p:nvSpPr>
          <p:cNvPr id="5" name="Google Shape;700;p33">
            <a:extLst>
              <a:ext uri="{FF2B5EF4-FFF2-40B4-BE49-F238E27FC236}">
                <a16:creationId xmlns:a16="http://schemas.microsoft.com/office/drawing/2014/main" id="{C2D987EB-3C01-71C0-2ECE-F5A1BF452B08}"/>
              </a:ext>
            </a:extLst>
          </p:cNvPr>
          <p:cNvSpPr txBox="1"/>
          <p:nvPr/>
        </p:nvSpPr>
        <p:spPr>
          <a:xfrm>
            <a:off x="973886" y="2940164"/>
            <a:ext cx="9953524" cy="535879"/>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Limit the number of goals to 4-6 to ensure focus on the most important results</a:t>
            </a:r>
          </a:p>
        </p:txBody>
      </p:sp>
      <p:sp>
        <p:nvSpPr>
          <p:cNvPr id="6" name="Google Shape;709;p33">
            <a:extLst>
              <a:ext uri="{FF2B5EF4-FFF2-40B4-BE49-F238E27FC236}">
                <a16:creationId xmlns:a16="http://schemas.microsoft.com/office/drawing/2014/main" id="{0B88615C-BE42-E28A-4142-53A4F6CBB894}"/>
              </a:ext>
            </a:extLst>
          </p:cNvPr>
          <p:cNvSpPr txBox="1"/>
          <p:nvPr/>
        </p:nvSpPr>
        <p:spPr>
          <a:xfrm>
            <a:off x="973932" y="3537870"/>
            <a:ext cx="9558660" cy="256679"/>
          </a:xfrm>
          <a:prstGeom prst="rect">
            <a:avLst/>
          </a:prstGeom>
          <a:noFill/>
          <a:ln>
            <a:noFill/>
          </a:ln>
        </p:spPr>
        <p:txBody>
          <a:bodyPr spcFirstLastPara="1" wrap="square" lIns="121900" tIns="121900" rIns="121900" bIns="121900" anchor="ctr" anchorCtr="0">
            <a:noAutofit/>
          </a:bodyPr>
          <a:lstStyle/>
          <a:p>
            <a:r>
              <a:rPr lang="en-US" sz="1600" b="1" dirty="0">
                <a:latin typeface="Arial" panose="020B0604020202020204" pitchFamily="34" charset="0"/>
                <a:ea typeface="Fira Sans Extra Condensed Medium"/>
                <a:cs typeface="Arial" panose="020B0604020202020204" pitchFamily="34" charset="0"/>
                <a:sym typeface="Fira Sans Extra Condensed Medium"/>
              </a:rPr>
              <a:t>Unclear expected results or measurements</a:t>
            </a:r>
          </a:p>
        </p:txBody>
      </p:sp>
      <p:sp>
        <p:nvSpPr>
          <p:cNvPr id="7" name="Google Shape;710;p33">
            <a:extLst>
              <a:ext uri="{FF2B5EF4-FFF2-40B4-BE49-F238E27FC236}">
                <a16:creationId xmlns:a16="http://schemas.microsoft.com/office/drawing/2014/main" id="{8CB6607C-F7F8-DE90-F52C-06A11B2E7024}"/>
              </a:ext>
            </a:extLst>
          </p:cNvPr>
          <p:cNvSpPr txBox="1"/>
          <p:nvPr/>
        </p:nvSpPr>
        <p:spPr>
          <a:xfrm>
            <a:off x="956776" y="3666210"/>
            <a:ext cx="9953524" cy="535879"/>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Clearly agree on the qualities or measures of the expected results to reduce ambiguity</a:t>
            </a:r>
          </a:p>
        </p:txBody>
      </p:sp>
      <p:sp>
        <p:nvSpPr>
          <p:cNvPr id="8" name="Google Shape;711;p33">
            <a:extLst>
              <a:ext uri="{FF2B5EF4-FFF2-40B4-BE49-F238E27FC236}">
                <a16:creationId xmlns:a16="http://schemas.microsoft.com/office/drawing/2014/main" id="{0CB5191F-2390-B790-383C-9CD16236B776}"/>
              </a:ext>
            </a:extLst>
          </p:cNvPr>
          <p:cNvSpPr txBox="1"/>
          <p:nvPr/>
        </p:nvSpPr>
        <p:spPr>
          <a:xfrm>
            <a:off x="956776" y="4232671"/>
            <a:ext cx="9558660" cy="256679"/>
          </a:xfrm>
          <a:prstGeom prst="rect">
            <a:avLst/>
          </a:prstGeom>
          <a:noFill/>
          <a:ln>
            <a:noFill/>
          </a:ln>
        </p:spPr>
        <p:txBody>
          <a:bodyPr spcFirstLastPara="1" wrap="square" lIns="121900" tIns="121900" rIns="121900" bIns="121900" anchor="ctr" anchorCtr="0">
            <a:noAutofit/>
          </a:bodyPr>
          <a:lstStyle/>
          <a:p>
            <a:pPr>
              <a:buClr>
                <a:schemeClr val="dk1"/>
              </a:buClr>
              <a:buSzPts val="1100"/>
            </a:pPr>
            <a:r>
              <a:rPr lang="en-US" sz="1600" b="1" dirty="0">
                <a:latin typeface="Arial" panose="020B0604020202020204" pitchFamily="34" charset="0"/>
                <a:ea typeface="Fira Sans Extra Condensed Medium"/>
                <a:cs typeface="Arial" panose="020B0604020202020204" pitchFamily="34" charset="0"/>
                <a:sym typeface="Fira Sans Extra Condensed Medium"/>
              </a:rPr>
              <a:t>Accountability problems</a:t>
            </a:r>
          </a:p>
        </p:txBody>
      </p:sp>
      <p:sp>
        <p:nvSpPr>
          <p:cNvPr id="9" name="Google Shape;712;p33">
            <a:extLst>
              <a:ext uri="{FF2B5EF4-FFF2-40B4-BE49-F238E27FC236}">
                <a16:creationId xmlns:a16="http://schemas.microsoft.com/office/drawing/2014/main" id="{FC0A2BEB-C059-7EAE-66B9-2DD63873E8D4}"/>
              </a:ext>
            </a:extLst>
          </p:cNvPr>
          <p:cNvSpPr txBox="1"/>
          <p:nvPr/>
        </p:nvSpPr>
        <p:spPr>
          <a:xfrm>
            <a:off x="956776" y="4487012"/>
            <a:ext cx="8881824" cy="535879"/>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Clarify who is accountable for achieving the goal—especially important in teams or where work is highly interrelated</a:t>
            </a:r>
          </a:p>
        </p:txBody>
      </p:sp>
      <p:sp>
        <p:nvSpPr>
          <p:cNvPr id="10" name="Google Shape;713;p33">
            <a:extLst>
              <a:ext uri="{FF2B5EF4-FFF2-40B4-BE49-F238E27FC236}">
                <a16:creationId xmlns:a16="http://schemas.microsoft.com/office/drawing/2014/main" id="{3E137C63-37A5-D43D-20B1-F27D4D06BD55}"/>
              </a:ext>
            </a:extLst>
          </p:cNvPr>
          <p:cNvSpPr txBox="1"/>
          <p:nvPr/>
        </p:nvSpPr>
        <p:spPr>
          <a:xfrm>
            <a:off x="970728" y="5181045"/>
            <a:ext cx="9062666" cy="256679"/>
          </a:xfrm>
          <a:prstGeom prst="rect">
            <a:avLst/>
          </a:prstGeom>
          <a:noFill/>
          <a:ln>
            <a:noFill/>
          </a:ln>
        </p:spPr>
        <p:txBody>
          <a:bodyPr spcFirstLastPara="1" wrap="square" lIns="121900" tIns="121900" rIns="121900" bIns="121900" anchor="ctr" anchorCtr="0">
            <a:noAutofit/>
          </a:bodyPr>
          <a:lstStyle/>
          <a:p>
            <a:pPr>
              <a:buClr>
                <a:schemeClr val="dk1"/>
              </a:buClr>
              <a:buSzPts val="1100"/>
            </a:pPr>
            <a:r>
              <a:rPr lang="en-US" sz="1600" b="1" dirty="0">
                <a:latin typeface="Arial" panose="020B0604020202020204" pitchFamily="34" charset="0"/>
                <a:ea typeface="Fira Sans Extra Condensed Medium"/>
                <a:cs typeface="Arial" panose="020B0604020202020204" pitchFamily="34" charset="0"/>
                <a:sym typeface="Fira Sans Extra Condensed Medium"/>
              </a:rPr>
              <a:t>Unrealistic goals</a:t>
            </a:r>
          </a:p>
        </p:txBody>
      </p:sp>
      <p:sp>
        <p:nvSpPr>
          <p:cNvPr id="11" name="Google Shape;714;p33">
            <a:extLst>
              <a:ext uri="{FF2B5EF4-FFF2-40B4-BE49-F238E27FC236}">
                <a16:creationId xmlns:a16="http://schemas.microsoft.com/office/drawing/2014/main" id="{E4BF6ED6-66B1-5553-1DDE-CB38A72F654E}"/>
              </a:ext>
            </a:extLst>
          </p:cNvPr>
          <p:cNvSpPr txBox="1"/>
          <p:nvPr/>
        </p:nvSpPr>
        <p:spPr>
          <a:xfrm>
            <a:off x="970728" y="5446646"/>
            <a:ext cx="9953524" cy="535879"/>
          </a:xfrm>
          <a:prstGeom prst="rect">
            <a:avLst/>
          </a:prstGeom>
          <a:noFill/>
          <a:ln>
            <a:noFill/>
          </a:ln>
        </p:spPr>
        <p:txBody>
          <a:bodyPr spcFirstLastPara="1" wrap="square" lIns="121900" tIns="121900" rIns="121900" bIns="121900" anchor="ctr" anchorCtr="0">
            <a:noAutofit/>
          </a:bodyPr>
          <a:lstStyle/>
          <a:p>
            <a:r>
              <a:rPr lang="en-US" sz="1600" b="0" i="0" kern="1200" dirty="0">
                <a:solidFill>
                  <a:schemeClr val="tx1"/>
                </a:solidFill>
                <a:effectLst/>
                <a:latin typeface="Arial" panose="020B0604020202020204" pitchFamily="34" charset="0"/>
                <a:cs typeface="Arial" panose="020B0604020202020204" pitchFamily="34" charset="0"/>
              </a:rPr>
              <a:t>Ensure that the distance between where employee is now and what you want them to achieve is so great that they  feel completely overwhelmed by how to even begin.</a:t>
            </a:r>
            <a:endParaRPr lang="en-US" sz="1600" dirty="0">
              <a:solidFill>
                <a:schemeClr val="tx1"/>
              </a:solidFill>
              <a:latin typeface="Arial" panose="020B0604020202020204" pitchFamily="34" charset="0"/>
              <a:cs typeface="Arial" panose="020B0604020202020204" pitchFamily="34" charset="0"/>
            </a:endParaRPr>
          </a:p>
        </p:txBody>
      </p:sp>
      <p:sp>
        <p:nvSpPr>
          <p:cNvPr id="12" name="Title 5">
            <a:extLst>
              <a:ext uri="{FF2B5EF4-FFF2-40B4-BE49-F238E27FC236}">
                <a16:creationId xmlns:a16="http://schemas.microsoft.com/office/drawing/2014/main" id="{235D9274-3D62-5A40-271E-C583103994D7}"/>
              </a:ext>
            </a:extLst>
          </p:cNvPr>
          <p:cNvSpPr txBox="1">
            <a:spLocks/>
          </p:cNvSpPr>
          <p:nvPr/>
        </p:nvSpPr>
        <p:spPr>
          <a:xfrm>
            <a:off x="973886" y="1781439"/>
            <a:ext cx="9990627" cy="11003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spc="120" baseline="0">
                <a:solidFill>
                  <a:schemeClr val="bg1"/>
                </a:solidFill>
                <a:latin typeface="Arial" panose="020B0604020202020204" pitchFamily="34" charset="0"/>
                <a:ea typeface="+mj-ea"/>
                <a:cs typeface="Arial" panose="020B0604020202020204" pitchFamily="34" charset="0"/>
              </a:defRPr>
            </a:lvl1pPr>
          </a:lstStyle>
          <a:p>
            <a:r>
              <a:rPr lang="en-US" sz="2800" b="1" cap="none" dirty="0">
                <a:solidFill>
                  <a:schemeClr val="tx1"/>
                </a:solidFill>
              </a:rPr>
              <a:t>AVOID COMMON PITFALLS</a:t>
            </a:r>
          </a:p>
        </p:txBody>
      </p:sp>
      <p:grpSp>
        <p:nvGrpSpPr>
          <p:cNvPr id="48" name="Group 47">
            <a:extLst>
              <a:ext uri="{FF2B5EF4-FFF2-40B4-BE49-F238E27FC236}">
                <a16:creationId xmlns:a16="http://schemas.microsoft.com/office/drawing/2014/main" id="{F4D6AFA5-C881-CC80-65E0-765904C7A100}"/>
              </a:ext>
            </a:extLst>
          </p:cNvPr>
          <p:cNvGrpSpPr/>
          <p:nvPr/>
        </p:nvGrpSpPr>
        <p:grpSpPr>
          <a:xfrm>
            <a:off x="8215026" y="2121516"/>
            <a:ext cx="3624857" cy="2702851"/>
            <a:chOff x="0" y="2478194"/>
            <a:chExt cx="5821762" cy="4340959"/>
          </a:xfrm>
        </p:grpSpPr>
        <p:sp>
          <p:nvSpPr>
            <p:cNvPr id="49" name="Google Shape;691;p33">
              <a:extLst>
                <a:ext uri="{FF2B5EF4-FFF2-40B4-BE49-F238E27FC236}">
                  <a16:creationId xmlns:a16="http://schemas.microsoft.com/office/drawing/2014/main" id="{8119A348-79D3-FE45-8B6E-3460A0760A9C}"/>
                </a:ext>
              </a:extLst>
            </p:cNvPr>
            <p:cNvSpPr/>
            <p:nvPr/>
          </p:nvSpPr>
          <p:spPr>
            <a:xfrm>
              <a:off x="295835" y="3055583"/>
              <a:ext cx="5125158" cy="3437292"/>
            </a:xfrm>
            <a:custGeom>
              <a:avLst/>
              <a:gdLst/>
              <a:ahLst/>
              <a:cxnLst/>
              <a:rect l="l" t="t" r="r" b="b"/>
              <a:pathLst>
                <a:path w="11090" h="7597" extrusionOk="0">
                  <a:moveTo>
                    <a:pt x="0" y="0"/>
                  </a:moveTo>
                  <a:lnTo>
                    <a:pt x="2784" y="0"/>
                  </a:lnTo>
                  <a:lnTo>
                    <a:pt x="2784" y="0"/>
                  </a:lnTo>
                  <a:cubicBezTo>
                    <a:pt x="2842" y="0"/>
                    <a:pt x="2899" y="3"/>
                    <a:pt x="2954" y="10"/>
                  </a:cubicBezTo>
                  <a:lnTo>
                    <a:pt x="2954" y="10"/>
                  </a:lnTo>
                  <a:cubicBezTo>
                    <a:pt x="3010" y="17"/>
                    <a:pt x="3064" y="27"/>
                    <a:pt x="3116" y="39"/>
                  </a:cubicBezTo>
                  <a:lnTo>
                    <a:pt x="3116" y="39"/>
                  </a:lnTo>
                  <a:cubicBezTo>
                    <a:pt x="3168" y="52"/>
                    <a:pt x="3217" y="68"/>
                    <a:pt x="3263" y="86"/>
                  </a:cubicBezTo>
                  <a:lnTo>
                    <a:pt x="3263" y="86"/>
                  </a:lnTo>
                  <a:cubicBezTo>
                    <a:pt x="3310" y="105"/>
                    <a:pt x="3353" y="127"/>
                    <a:pt x="3393" y="152"/>
                  </a:cubicBezTo>
                  <a:lnTo>
                    <a:pt x="3393" y="152"/>
                  </a:lnTo>
                  <a:cubicBezTo>
                    <a:pt x="3430" y="175"/>
                    <a:pt x="3463" y="200"/>
                    <a:pt x="3491" y="227"/>
                  </a:cubicBezTo>
                  <a:lnTo>
                    <a:pt x="3491" y="227"/>
                  </a:lnTo>
                  <a:cubicBezTo>
                    <a:pt x="3520" y="253"/>
                    <a:pt x="3544" y="282"/>
                    <a:pt x="3563" y="311"/>
                  </a:cubicBezTo>
                  <a:lnTo>
                    <a:pt x="3563" y="311"/>
                  </a:lnTo>
                  <a:cubicBezTo>
                    <a:pt x="3584" y="342"/>
                    <a:pt x="3599" y="373"/>
                    <a:pt x="3609" y="406"/>
                  </a:cubicBezTo>
                  <a:lnTo>
                    <a:pt x="3609" y="406"/>
                  </a:lnTo>
                  <a:cubicBezTo>
                    <a:pt x="3620" y="439"/>
                    <a:pt x="3625" y="472"/>
                    <a:pt x="3625" y="507"/>
                  </a:cubicBezTo>
                  <a:lnTo>
                    <a:pt x="3624" y="2014"/>
                  </a:lnTo>
                  <a:lnTo>
                    <a:pt x="3624" y="2014"/>
                  </a:lnTo>
                  <a:cubicBezTo>
                    <a:pt x="3624" y="2068"/>
                    <a:pt x="3638" y="2120"/>
                    <a:pt x="3661" y="2169"/>
                  </a:cubicBezTo>
                  <a:lnTo>
                    <a:pt x="3661" y="2169"/>
                  </a:lnTo>
                  <a:cubicBezTo>
                    <a:pt x="3686" y="2219"/>
                    <a:pt x="3721" y="2264"/>
                    <a:pt x="3764" y="2303"/>
                  </a:cubicBezTo>
                  <a:lnTo>
                    <a:pt x="3764" y="2303"/>
                  </a:lnTo>
                  <a:cubicBezTo>
                    <a:pt x="3808" y="2342"/>
                    <a:pt x="3860" y="2374"/>
                    <a:pt x="3917" y="2396"/>
                  </a:cubicBezTo>
                  <a:lnTo>
                    <a:pt x="3917" y="2396"/>
                  </a:lnTo>
                  <a:cubicBezTo>
                    <a:pt x="3975" y="2418"/>
                    <a:pt x="4038" y="2431"/>
                    <a:pt x="4102" y="2431"/>
                  </a:cubicBezTo>
                  <a:lnTo>
                    <a:pt x="7365" y="2431"/>
                  </a:lnTo>
                  <a:lnTo>
                    <a:pt x="7365" y="2431"/>
                  </a:lnTo>
                  <a:cubicBezTo>
                    <a:pt x="7443" y="2431"/>
                    <a:pt x="7522" y="2437"/>
                    <a:pt x="7602" y="2449"/>
                  </a:cubicBezTo>
                  <a:lnTo>
                    <a:pt x="7602" y="2449"/>
                  </a:lnTo>
                  <a:cubicBezTo>
                    <a:pt x="7682" y="2461"/>
                    <a:pt x="7763" y="2478"/>
                    <a:pt x="7843" y="2501"/>
                  </a:cubicBezTo>
                  <a:lnTo>
                    <a:pt x="7843" y="2501"/>
                  </a:lnTo>
                  <a:cubicBezTo>
                    <a:pt x="7924" y="2524"/>
                    <a:pt x="8004" y="2553"/>
                    <a:pt x="8082" y="2586"/>
                  </a:cubicBezTo>
                  <a:lnTo>
                    <a:pt x="8082" y="2586"/>
                  </a:lnTo>
                  <a:cubicBezTo>
                    <a:pt x="8161" y="2620"/>
                    <a:pt x="8239" y="2659"/>
                    <a:pt x="8314" y="2704"/>
                  </a:cubicBezTo>
                  <a:lnTo>
                    <a:pt x="8314" y="2704"/>
                  </a:lnTo>
                  <a:cubicBezTo>
                    <a:pt x="8385" y="2746"/>
                    <a:pt x="8451" y="2792"/>
                    <a:pt x="8514" y="2840"/>
                  </a:cubicBezTo>
                  <a:lnTo>
                    <a:pt x="8514" y="2840"/>
                  </a:lnTo>
                  <a:cubicBezTo>
                    <a:pt x="8577" y="2889"/>
                    <a:pt x="8637" y="2941"/>
                    <a:pt x="8691" y="2996"/>
                  </a:cubicBezTo>
                  <a:lnTo>
                    <a:pt x="8691" y="2996"/>
                  </a:lnTo>
                  <a:cubicBezTo>
                    <a:pt x="8746" y="3052"/>
                    <a:pt x="8796" y="3110"/>
                    <a:pt x="8840" y="3170"/>
                  </a:cubicBezTo>
                  <a:lnTo>
                    <a:pt x="8840" y="3170"/>
                  </a:lnTo>
                  <a:cubicBezTo>
                    <a:pt x="8885" y="3231"/>
                    <a:pt x="8924" y="3295"/>
                    <a:pt x="8957" y="3359"/>
                  </a:cubicBezTo>
                  <a:lnTo>
                    <a:pt x="11089" y="7596"/>
                  </a:lnTo>
                  <a:lnTo>
                    <a:pt x="10097" y="7596"/>
                  </a:lnTo>
                  <a:lnTo>
                    <a:pt x="8249" y="3359"/>
                  </a:lnTo>
                  <a:lnTo>
                    <a:pt x="8249" y="3359"/>
                  </a:lnTo>
                  <a:cubicBezTo>
                    <a:pt x="8218" y="3288"/>
                    <a:pt x="8173" y="3222"/>
                    <a:pt x="8121" y="3160"/>
                  </a:cubicBezTo>
                  <a:lnTo>
                    <a:pt x="8121" y="3160"/>
                  </a:lnTo>
                  <a:cubicBezTo>
                    <a:pt x="8068" y="3101"/>
                    <a:pt x="8008" y="3047"/>
                    <a:pt x="7942" y="3002"/>
                  </a:cubicBezTo>
                  <a:lnTo>
                    <a:pt x="7942" y="3002"/>
                  </a:lnTo>
                  <a:cubicBezTo>
                    <a:pt x="7878" y="2957"/>
                    <a:pt x="7808" y="2921"/>
                    <a:pt x="7738" y="2897"/>
                  </a:cubicBezTo>
                  <a:lnTo>
                    <a:pt x="7738" y="2897"/>
                  </a:lnTo>
                  <a:cubicBezTo>
                    <a:pt x="7668" y="2872"/>
                    <a:pt x="7598" y="2858"/>
                    <a:pt x="7530" y="2858"/>
                  </a:cubicBezTo>
                  <a:lnTo>
                    <a:pt x="4124" y="2858"/>
                  </a:lnTo>
                  <a:lnTo>
                    <a:pt x="4124" y="2858"/>
                  </a:lnTo>
                  <a:cubicBezTo>
                    <a:pt x="4043" y="2858"/>
                    <a:pt x="3962" y="2852"/>
                    <a:pt x="3883" y="2839"/>
                  </a:cubicBezTo>
                  <a:lnTo>
                    <a:pt x="3883" y="2839"/>
                  </a:lnTo>
                  <a:cubicBezTo>
                    <a:pt x="3805" y="2826"/>
                    <a:pt x="3729" y="2808"/>
                    <a:pt x="3656" y="2783"/>
                  </a:cubicBezTo>
                  <a:lnTo>
                    <a:pt x="3656" y="2783"/>
                  </a:lnTo>
                  <a:cubicBezTo>
                    <a:pt x="3584" y="2759"/>
                    <a:pt x="3515" y="2729"/>
                    <a:pt x="3451" y="2694"/>
                  </a:cubicBezTo>
                  <a:lnTo>
                    <a:pt x="3451" y="2694"/>
                  </a:lnTo>
                  <a:cubicBezTo>
                    <a:pt x="3388" y="2659"/>
                    <a:pt x="3329" y="2620"/>
                    <a:pt x="3277" y="2577"/>
                  </a:cubicBezTo>
                  <a:lnTo>
                    <a:pt x="3277" y="2577"/>
                  </a:lnTo>
                  <a:cubicBezTo>
                    <a:pt x="3229" y="2536"/>
                    <a:pt x="3187" y="2493"/>
                    <a:pt x="3151" y="2448"/>
                  </a:cubicBezTo>
                  <a:lnTo>
                    <a:pt x="3151" y="2448"/>
                  </a:lnTo>
                  <a:cubicBezTo>
                    <a:pt x="3116" y="2403"/>
                    <a:pt x="3087" y="2356"/>
                    <a:pt x="3064" y="2308"/>
                  </a:cubicBezTo>
                  <a:lnTo>
                    <a:pt x="3064" y="2308"/>
                  </a:lnTo>
                  <a:cubicBezTo>
                    <a:pt x="3041" y="2260"/>
                    <a:pt x="3025" y="2211"/>
                    <a:pt x="3016" y="2162"/>
                  </a:cubicBezTo>
                  <a:lnTo>
                    <a:pt x="3016" y="2162"/>
                  </a:lnTo>
                  <a:cubicBezTo>
                    <a:pt x="3006" y="2112"/>
                    <a:pt x="3003" y="2063"/>
                    <a:pt x="3006" y="2014"/>
                  </a:cubicBezTo>
                  <a:lnTo>
                    <a:pt x="3108" y="507"/>
                  </a:lnTo>
                  <a:lnTo>
                    <a:pt x="3108" y="507"/>
                  </a:lnTo>
                  <a:cubicBezTo>
                    <a:pt x="3110" y="469"/>
                    <a:pt x="3102" y="433"/>
                    <a:pt x="3085" y="401"/>
                  </a:cubicBezTo>
                  <a:lnTo>
                    <a:pt x="3085" y="401"/>
                  </a:lnTo>
                  <a:cubicBezTo>
                    <a:pt x="3068" y="368"/>
                    <a:pt x="3042" y="339"/>
                    <a:pt x="3010" y="315"/>
                  </a:cubicBezTo>
                  <a:lnTo>
                    <a:pt x="3010" y="315"/>
                  </a:lnTo>
                  <a:cubicBezTo>
                    <a:pt x="2978" y="291"/>
                    <a:pt x="2940" y="271"/>
                    <a:pt x="2896" y="258"/>
                  </a:cubicBezTo>
                  <a:lnTo>
                    <a:pt x="2896" y="258"/>
                  </a:lnTo>
                  <a:cubicBezTo>
                    <a:pt x="2854" y="244"/>
                    <a:pt x="2806" y="236"/>
                    <a:pt x="2756" y="236"/>
                  </a:cubicBezTo>
                  <a:lnTo>
                    <a:pt x="0" y="236"/>
                  </a:lnTo>
                  <a:lnTo>
                    <a:pt x="0" y="0"/>
                  </a:lnTo>
                </a:path>
              </a:pathLst>
            </a:custGeom>
            <a:solidFill>
              <a:srgbClr val="D9D9D9"/>
            </a:solidFill>
            <a:ln>
              <a:noFill/>
            </a:ln>
          </p:spPr>
          <p:txBody>
            <a:bodyPr spcFirstLastPara="1" wrap="square" lIns="45733" tIns="22867" rIns="45733" bIns="22867" anchor="ctr" anchorCtr="0">
              <a:noAutofit/>
            </a:bodyPr>
            <a:lstStyle/>
            <a:p>
              <a:endParaRPr sz="3200" dirty="0">
                <a:solidFill>
                  <a:schemeClr val="dk1"/>
                </a:solidFill>
                <a:latin typeface="Lato Light"/>
                <a:ea typeface="Lato Light"/>
                <a:cs typeface="Lato Light"/>
                <a:sym typeface="Lato Light"/>
              </a:endParaRPr>
            </a:p>
          </p:txBody>
        </p:sp>
        <p:grpSp>
          <p:nvGrpSpPr>
            <p:cNvPr id="50" name="Google Shape;467;p27">
              <a:extLst>
                <a:ext uri="{FF2B5EF4-FFF2-40B4-BE49-F238E27FC236}">
                  <a16:creationId xmlns:a16="http://schemas.microsoft.com/office/drawing/2014/main" id="{4B3740CC-4FB0-51AA-D55F-1BC6D0B0D216}"/>
                </a:ext>
              </a:extLst>
            </p:cNvPr>
            <p:cNvGrpSpPr/>
            <p:nvPr/>
          </p:nvGrpSpPr>
          <p:grpSpPr>
            <a:xfrm>
              <a:off x="0" y="2478194"/>
              <a:ext cx="872052" cy="911694"/>
              <a:chOff x="1273886" y="2571751"/>
              <a:chExt cx="1142278" cy="1194204"/>
            </a:xfrm>
          </p:grpSpPr>
          <p:sp>
            <p:nvSpPr>
              <p:cNvPr id="75" name="Google Shape;468;p27">
                <a:extLst>
                  <a:ext uri="{FF2B5EF4-FFF2-40B4-BE49-F238E27FC236}">
                    <a16:creationId xmlns:a16="http://schemas.microsoft.com/office/drawing/2014/main" id="{1AE03A2F-FA90-828B-8FD6-116420D38C89}"/>
                  </a:ext>
                </a:extLst>
              </p:cNvPr>
              <p:cNvSpPr/>
              <p:nvPr/>
            </p:nvSpPr>
            <p:spPr>
              <a:xfrm>
                <a:off x="1273886" y="3067000"/>
                <a:ext cx="1142278" cy="698955"/>
              </a:xfrm>
              <a:custGeom>
                <a:avLst/>
                <a:gdLst/>
                <a:ahLst/>
                <a:cxnLst/>
                <a:rect l="l" t="t" r="r" b="b"/>
                <a:pathLst>
                  <a:path w="199699" h="122195" extrusionOk="0">
                    <a:moveTo>
                      <a:pt x="99850" y="0"/>
                    </a:moveTo>
                    <a:lnTo>
                      <a:pt x="0" y="57639"/>
                    </a:lnTo>
                    <a:lnTo>
                      <a:pt x="0" y="64522"/>
                    </a:lnTo>
                    <a:lnTo>
                      <a:pt x="99850" y="122194"/>
                    </a:lnTo>
                    <a:lnTo>
                      <a:pt x="199699" y="64522"/>
                    </a:lnTo>
                    <a:lnTo>
                      <a:pt x="199699" y="57639"/>
                    </a:lnTo>
                    <a:lnTo>
                      <a:pt x="99850" y="0"/>
                    </a:lnTo>
                    <a:close/>
                  </a:path>
                </a:pathLst>
              </a:custGeom>
              <a:solidFill>
                <a:srgbClr val="B2E7EF"/>
              </a:solidFill>
              <a:ln>
                <a:noFill/>
              </a:ln>
            </p:spPr>
            <p:txBody>
              <a:bodyPr spcFirstLastPara="1" wrap="square" lIns="121900" tIns="121900" rIns="121900" bIns="121900" anchor="ctr" anchorCtr="0">
                <a:noAutofit/>
              </a:bodyPr>
              <a:lstStyle/>
              <a:p>
                <a:endParaRPr sz="2400" dirty="0"/>
              </a:p>
            </p:txBody>
          </p:sp>
          <p:sp>
            <p:nvSpPr>
              <p:cNvPr id="76" name="Google Shape;469;p27">
                <a:extLst>
                  <a:ext uri="{FF2B5EF4-FFF2-40B4-BE49-F238E27FC236}">
                    <a16:creationId xmlns:a16="http://schemas.microsoft.com/office/drawing/2014/main" id="{18183FD7-8708-A491-A93C-06833BFAE847}"/>
                  </a:ext>
                </a:extLst>
              </p:cNvPr>
              <p:cNvSpPr/>
              <p:nvPr/>
            </p:nvSpPr>
            <p:spPr>
              <a:xfrm>
                <a:off x="1529318" y="2571751"/>
                <a:ext cx="631414" cy="997585"/>
              </a:xfrm>
              <a:custGeom>
                <a:avLst/>
                <a:gdLst/>
                <a:ahLst/>
                <a:cxnLst/>
                <a:rect l="l" t="t" r="r" b="b"/>
                <a:pathLst>
                  <a:path w="110387" h="174403" extrusionOk="0">
                    <a:moveTo>
                      <a:pt x="55194" y="1"/>
                    </a:moveTo>
                    <a:cubicBezTo>
                      <a:pt x="50048" y="1"/>
                      <a:pt x="44902" y="1134"/>
                      <a:pt x="41004" y="3401"/>
                    </a:cubicBezTo>
                    <a:cubicBezTo>
                      <a:pt x="37546" y="5391"/>
                      <a:pt x="35622" y="7968"/>
                      <a:pt x="35230" y="10578"/>
                    </a:cubicBezTo>
                    <a:lnTo>
                      <a:pt x="3719" y="137404"/>
                    </a:lnTo>
                    <a:cubicBezTo>
                      <a:pt x="1" y="147222"/>
                      <a:pt x="4731" y="157922"/>
                      <a:pt x="17876" y="165522"/>
                    </a:cubicBezTo>
                    <a:cubicBezTo>
                      <a:pt x="28135" y="171443"/>
                      <a:pt x="41664" y="174403"/>
                      <a:pt x="55194" y="174403"/>
                    </a:cubicBezTo>
                    <a:cubicBezTo>
                      <a:pt x="68723" y="174403"/>
                      <a:pt x="82252" y="171443"/>
                      <a:pt x="92511" y="165522"/>
                    </a:cubicBezTo>
                    <a:cubicBezTo>
                      <a:pt x="105656" y="157922"/>
                      <a:pt x="110386" y="147222"/>
                      <a:pt x="106668" y="137404"/>
                    </a:cubicBezTo>
                    <a:lnTo>
                      <a:pt x="75157" y="10578"/>
                    </a:lnTo>
                    <a:cubicBezTo>
                      <a:pt x="74765" y="7968"/>
                      <a:pt x="72841" y="5391"/>
                      <a:pt x="69383" y="3401"/>
                    </a:cubicBezTo>
                    <a:cubicBezTo>
                      <a:pt x="65485" y="1134"/>
                      <a:pt x="60339" y="1"/>
                      <a:pt x="55194" y="1"/>
                    </a:cubicBez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77" name="Google Shape;470;p27">
                <a:extLst>
                  <a:ext uri="{FF2B5EF4-FFF2-40B4-BE49-F238E27FC236}">
                    <a16:creationId xmlns:a16="http://schemas.microsoft.com/office/drawing/2014/main" id="{13FD3B7B-B56B-91E3-E307-E4588D13EF08}"/>
                  </a:ext>
                </a:extLst>
              </p:cNvPr>
              <p:cNvSpPr/>
              <p:nvPr/>
            </p:nvSpPr>
            <p:spPr>
              <a:xfrm>
                <a:off x="1273886" y="3396695"/>
                <a:ext cx="571142" cy="369260"/>
              </a:xfrm>
              <a:custGeom>
                <a:avLst/>
                <a:gdLst/>
                <a:ahLst/>
                <a:cxnLst/>
                <a:rect l="l" t="t" r="r" b="b"/>
                <a:pathLst>
                  <a:path w="99850" h="64556" extrusionOk="0">
                    <a:moveTo>
                      <a:pt x="0" y="0"/>
                    </a:moveTo>
                    <a:lnTo>
                      <a:pt x="0" y="6883"/>
                    </a:lnTo>
                    <a:lnTo>
                      <a:pt x="99850" y="64555"/>
                    </a:lnTo>
                    <a:lnTo>
                      <a:pt x="99850" y="57672"/>
                    </a:lnTo>
                    <a:lnTo>
                      <a:pt x="0" y="0"/>
                    </a:ln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78" name="Google Shape;471;p27">
                <a:extLst>
                  <a:ext uri="{FF2B5EF4-FFF2-40B4-BE49-F238E27FC236}">
                    <a16:creationId xmlns:a16="http://schemas.microsoft.com/office/drawing/2014/main" id="{0C3CE8CD-90F7-B0B8-2CB6-4697B35FAA80}"/>
                  </a:ext>
                </a:extLst>
              </p:cNvPr>
              <p:cNvSpPr/>
              <p:nvPr/>
            </p:nvSpPr>
            <p:spPr>
              <a:xfrm>
                <a:off x="1845022" y="3396695"/>
                <a:ext cx="571142" cy="369260"/>
              </a:xfrm>
              <a:custGeom>
                <a:avLst/>
                <a:gdLst/>
                <a:ahLst/>
                <a:cxnLst/>
                <a:rect l="l" t="t" r="r" b="b"/>
                <a:pathLst>
                  <a:path w="99850" h="64556" extrusionOk="0">
                    <a:moveTo>
                      <a:pt x="99850" y="0"/>
                    </a:moveTo>
                    <a:lnTo>
                      <a:pt x="1" y="57672"/>
                    </a:lnTo>
                    <a:lnTo>
                      <a:pt x="1" y="64555"/>
                    </a:lnTo>
                    <a:lnTo>
                      <a:pt x="99850" y="6883"/>
                    </a:lnTo>
                    <a:lnTo>
                      <a:pt x="99850" y="0"/>
                    </a:ln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79" name="Google Shape;472;p27">
                <a:extLst>
                  <a:ext uri="{FF2B5EF4-FFF2-40B4-BE49-F238E27FC236}">
                    <a16:creationId xmlns:a16="http://schemas.microsoft.com/office/drawing/2014/main" id="{F6DA1936-48BC-1AD3-F7F9-4F5D1BC52C50}"/>
                  </a:ext>
                </a:extLst>
              </p:cNvPr>
              <p:cNvSpPr/>
              <p:nvPr/>
            </p:nvSpPr>
            <p:spPr>
              <a:xfrm>
                <a:off x="1719262" y="2571751"/>
                <a:ext cx="251526" cy="132435"/>
              </a:xfrm>
              <a:custGeom>
                <a:avLst/>
                <a:gdLst/>
                <a:ahLst/>
                <a:cxnLst/>
                <a:rect l="l" t="t" r="r" b="b"/>
                <a:pathLst>
                  <a:path w="43973" h="23153" extrusionOk="0">
                    <a:moveTo>
                      <a:pt x="21987" y="1"/>
                    </a:moveTo>
                    <a:cubicBezTo>
                      <a:pt x="16841" y="1"/>
                      <a:pt x="11695" y="1134"/>
                      <a:pt x="7797" y="3401"/>
                    </a:cubicBezTo>
                    <a:cubicBezTo>
                      <a:pt x="1" y="7903"/>
                      <a:pt x="1" y="15275"/>
                      <a:pt x="7797" y="19777"/>
                    </a:cubicBezTo>
                    <a:cubicBezTo>
                      <a:pt x="11695" y="22027"/>
                      <a:pt x="16841" y="23153"/>
                      <a:pt x="21987" y="23153"/>
                    </a:cubicBezTo>
                    <a:cubicBezTo>
                      <a:pt x="27132" y="23153"/>
                      <a:pt x="32278" y="22027"/>
                      <a:pt x="36176" y="19777"/>
                    </a:cubicBezTo>
                    <a:cubicBezTo>
                      <a:pt x="43972" y="15275"/>
                      <a:pt x="43972" y="7903"/>
                      <a:pt x="36176" y="3401"/>
                    </a:cubicBezTo>
                    <a:cubicBezTo>
                      <a:pt x="32278" y="1134"/>
                      <a:pt x="27132" y="1"/>
                      <a:pt x="21987" y="1"/>
                    </a:cubicBezTo>
                    <a:close/>
                  </a:path>
                </a:pathLst>
              </a:custGeom>
              <a:solidFill>
                <a:srgbClr val="7DB9C3"/>
              </a:solidFill>
              <a:ln>
                <a:noFill/>
              </a:ln>
            </p:spPr>
            <p:txBody>
              <a:bodyPr spcFirstLastPara="1" wrap="square" lIns="121900" tIns="121900" rIns="121900" bIns="121900" anchor="ctr" anchorCtr="0">
                <a:noAutofit/>
              </a:bodyPr>
              <a:lstStyle/>
              <a:p>
                <a:endParaRPr sz="2400" dirty="0"/>
              </a:p>
            </p:txBody>
          </p:sp>
          <p:sp>
            <p:nvSpPr>
              <p:cNvPr id="80" name="Google Shape;473;p27">
                <a:extLst>
                  <a:ext uri="{FF2B5EF4-FFF2-40B4-BE49-F238E27FC236}">
                    <a16:creationId xmlns:a16="http://schemas.microsoft.com/office/drawing/2014/main" id="{EA3BD3E8-F6AD-7BA7-315B-85FEDBEA0B5A}"/>
                  </a:ext>
                </a:extLst>
              </p:cNvPr>
              <p:cNvSpPr/>
              <p:nvPr/>
            </p:nvSpPr>
            <p:spPr>
              <a:xfrm>
                <a:off x="1769644" y="2598246"/>
                <a:ext cx="150762" cy="79399"/>
              </a:xfrm>
              <a:custGeom>
                <a:avLst/>
                <a:gdLst/>
                <a:ahLst/>
                <a:cxnLst/>
                <a:rect l="l" t="t" r="r" b="b"/>
                <a:pathLst>
                  <a:path w="26357" h="13881" extrusionOk="0">
                    <a:moveTo>
                      <a:pt x="13179" y="1"/>
                    </a:moveTo>
                    <a:cubicBezTo>
                      <a:pt x="10096" y="1"/>
                      <a:pt x="7013" y="678"/>
                      <a:pt x="4665" y="2031"/>
                    </a:cubicBezTo>
                    <a:cubicBezTo>
                      <a:pt x="0" y="4739"/>
                      <a:pt x="0" y="9143"/>
                      <a:pt x="4665" y="11850"/>
                    </a:cubicBezTo>
                    <a:cubicBezTo>
                      <a:pt x="7013" y="13204"/>
                      <a:pt x="10096" y="13881"/>
                      <a:pt x="13179" y="13881"/>
                    </a:cubicBezTo>
                    <a:cubicBezTo>
                      <a:pt x="16261" y="13881"/>
                      <a:pt x="19344" y="13204"/>
                      <a:pt x="21692" y="11850"/>
                    </a:cubicBezTo>
                    <a:cubicBezTo>
                      <a:pt x="26357" y="9143"/>
                      <a:pt x="26357" y="4739"/>
                      <a:pt x="21692" y="2031"/>
                    </a:cubicBezTo>
                    <a:cubicBezTo>
                      <a:pt x="19344" y="678"/>
                      <a:pt x="16261" y="1"/>
                      <a:pt x="13179" y="1"/>
                    </a:cubicBezTo>
                    <a:close/>
                  </a:path>
                </a:pathLst>
              </a:custGeom>
              <a:solidFill>
                <a:srgbClr val="57858C"/>
              </a:solidFill>
              <a:ln>
                <a:noFill/>
              </a:ln>
            </p:spPr>
            <p:txBody>
              <a:bodyPr spcFirstLastPara="1" wrap="square" lIns="121900" tIns="121900" rIns="121900" bIns="121900" anchor="ctr" anchorCtr="0">
                <a:noAutofit/>
              </a:bodyPr>
              <a:lstStyle/>
              <a:p>
                <a:endParaRPr sz="2400" dirty="0"/>
              </a:p>
            </p:txBody>
          </p:sp>
          <p:sp>
            <p:nvSpPr>
              <p:cNvPr id="81" name="Google Shape;474;p27">
                <a:extLst>
                  <a:ext uri="{FF2B5EF4-FFF2-40B4-BE49-F238E27FC236}">
                    <a16:creationId xmlns:a16="http://schemas.microsoft.com/office/drawing/2014/main" id="{ACA8399B-D5EF-78AC-3598-DFDDF7E7C698}"/>
                  </a:ext>
                </a:extLst>
              </p:cNvPr>
              <p:cNvSpPr/>
              <p:nvPr/>
            </p:nvSpPr>
            <p:spPr>
              <a:xfrm>
                <a:off x="1595556" y="2929857"/>
                <a:ext cx="498938" cy="339917"/>
              </a:xfrm>
              <a:custGeom>
                <a:avLst/>
                <a:gdLst/>
                <a:ahLst/>
                <a:cxnLst/>
                <a:rect l="l" t="t" r="r" b="b"/>
                <a:pathLst>
                  <a:path w="87227" h="59426" extrusionOk="0">
                    <a:moveTo>
                      <a:pt x="10733" y="1"/>
                    </a:moveTo>
                    <a:lnTo>
                      <a:pt x="1" y="43157"/>
                    </a:lnTo>
                    <a:cubicBezTo>
                      <a:pt x="2056" y="45440"/>
                      <a:pt x="4568" y="47560"/>
                      <a:pt x="7503" y="49517"/>
                    </a:cubicBezTo>
                    <a:cubicBezTo>
                      <a:pt x="17436" y="56123"/>
                      <a:pt x="30525" y="59426"/>
                      <a:pt x="43614" y="59426"/>
                    </a:cubicBezTo>
                    <a:cubicBezTo>
                      <a:pt x="56702" y="59426"/>
                      <a:pt x="69791" y="56123"/>
                      <a:pt x="79724" y="49517"/>
                    </a:cubicBezTo>
                    <a:cubicBezTo>
                      <a:pt x="82660" y="47560"/>
                      <a:pt x="85171" y="45440"/>
                      <a:pt x="87226" y="43157"/>
                    </a:cubicBezTo>
                    <a:lnTo>
                      <a:pt x="76494" y="1"/>
                    </a:lnTo>
                    <a:cubicBezTo>
                      <a:pt x="75157" y="1142"/>
                      <a:pt x="73656" y="2186"/>
                      <a:pt x="71928" y="3197"/>
                    </a:cubicBezTo>
                    <a:cubicBezTo>
                      <a:pt x="64148" y="7682"/>
                      <a:pt x="53881" y="9925"/>
                      <a:pt x="43614" y="9925"/>
                    </a:cubicBezTo>
                    <a:cubicBezTo>
                      <a:pt x="33346" y="9925"/>
                      <a:pt x="23079" y="7682"/>
                      <a:pt x="15300" y="3197"/>
                    </a:cubicBezTo>
                    <a:cubicBezTo>
                      <a:pt x="13571" y="2186"/>
                      <a:pt x="12070" y="1142"/>
                      <a:pt x="10733" y="1"/>
                    </a:cubicBezTo>
                    <a:close/>
                  </a:path>
                </a:pathLst>
              </a:custGeom>
              <a:solidFill>
                <a:srgbClr val="E0E0E2"/>
              </a:solidFill>
              <a:ln>
                <a:noFill/>
              </a:ln>
            </p:spPr>
            <p:txBody>
              <a:bodyPr spcFirstLastPara="1" wrap="square" lIns="121900" tIns="121900" rIns="121900" bIns="121900" anchor="ctr" anchorCtr="0">
                <a:noAutofit/>
              </a:bodyPr>
              <a:lstStyle/>
              <a:p>
                <a:endParaRPr sz="2400" dirty="0"/>
              </a:p>
            </p:txBody>
          </p:sp>
        </p:grpSp>
        <p:grpSp>
          <p:nvGrpSpPr>
            <p:cNvPr id="51" name="Google Shape;467;p27">
              <a:extLst>
                <a:ext uri="{FF2B5EF4-FFF2-40B4-BE49-F238E27FC236}">
                  <a16:creationId xmlns:a16="http://schemas.microsoft.com/office/drawing/2014/main" id="{444F22F3-A425-1945-AB86-CD881DB49F79}"/>
                </a:ext>
              </a:extLst>
            </p:cNvPr>
            <p:cNvGrpSpPr/>
            <p:nvPr/>
          </p:nvGrpSpPr>
          <p:grpSpPr>
            <a:xfrm>
              <a:off x="3963828" y="4284416"/>
              <a:ext cx="872052" cy="911694"/>
              <a:chOff x="1273886" y="2571751"/>
              <a:chExt cx="1142278" cy="1194204"/>
            </a:xfrm>
          </p:grpSpPr>
          <p:sp>
            <p:nvSpPr>
              <p:cNvPr id="68" name="Google Shape;468;p27">
                <a:extLst>
                  <a:ext uri="{FF2B5EF4-FFF2-40B4-BE49-F238E27FC236}">
                    <a16:creationId xmlns:a16="http://schemas.microsoft.com/office/drawing/2014/main" id="{006B148E-3726-6B2F-92D3-8A7DE0C46C31}"/>
                  </a:ext>
                </a:extLst>
              </p:cNvPr>
              <p:cNvSpPr/>
              <p:nvPr/>
            </p:nvSpPr>
            <p:spPr>
              <a:xfrm>
                <a:off x="1273886" y="3067000"/>
                <a:ext cx="1142278" cy="698955"/>
              </a:xfrm>
              <a:custGeom>
                <a:avLst/>
                <a:gdLst/>
                <a:ahLst/>
                <a:cxnLst/>
                <a:rect l="l" t="t" r="r" b="b"/>
                <a:pathLst>
                  <a:path w="199699" h="122195" extrusionOk="0">
                    <a:moveTo>
                      <a:pt x="99850" y="0"/>
                    </a:moveTo>
                    <a:lnTo>
                      <a:pt x="0" y="57639"/>
                    </a:lnTo>
                    <a:lnTo>
                      <a:pt x="0" y="64522"/>
                    </a:lnTo>
                    <a:lnTo>
                      <a:pt x="99850" y="122194"/>
                    </a:lnTo>
                    <a:lnTo>
                      <a:pt x="199699" y="64522"/>
                    </a:lnTo>
                    <a:lnTo>
                      <a:pt x="199699" y="57639"/>
                    </a:lnTo>
                    <a:lnTo>
                      <a:pt x="99850" y="0"/>
                    </a:lnTo>
                    <a:close/>
                  </a:path>
                </a:pathLst>
              </a:custGeom>
              <a:solidFill>
                <a:srgbClr val="B2E7EF"/>
              </a:solidFill>
              <a:ln>
                <a:noFill/>
              </a:ln>
            </p:spPr>
            <p:txBody>
              <a:bodyPr spcFirstLastPara="1" wrap="square" lIns="121900" tIns="121900" rIns="121900" bIns="121900" anchor="ctr" anchorCtr="0">
                <a:noAutofit/>
              </a:bodyPr>
              <a:lstStyle/>
              <a:p>
                <a:endParaRPr sz="2400" dirty="0"/>
              </a:p>
            </p:txBody>
          </p:sp>
          <p:sp>
            <p:nvSpPr>
              <p:cNvPr id="69" name="Google Shape;469;p27">
                <a:extLst>
                  <a:ext uri="{FF2B5EF4-FFF2-40B4-BE49-F238E27FC236}">
                    <a16:creationId xmlns:a16="http://schemas.microsoft.com/office/drawing/2014/main" id="{F3B47977-CEB9-6B5A-17DB-FD4A0FA07834}"/>
                  </a:ext>
                </a:extLst>
              </p:cNvPr>
              <p:cNvSpPr/>
              <p:nvPr/>
            </p:nvSpPr>
            <p:spPr>
              <a:xfrm>
                <a:off x="1529318" y="2571751"/>
                <a:ext cx="631414" cy="997585"/>
              </a:xfrm>
              <a:custGeom>
                <a:avLst/>
                <a:gdLst/>
                <a:ahLst/>
                <a:cxnLst/>
                <a:rect l="l" t="t" r="r" b="b"/>
                <a:pathLst>
                  <a:path w="110387" h="174403" extrusionOk="0">
                    <a:moveTo>
                      <a:pt x="55194" y="1"/>
                    </a:moveTo>
                    <a:cubicBezTo>
                      <a:pt x="50048" y="1"/>
                      <a:pt x="44902" y="1134"/>
                      <a:pt x="41004" y="3401"/>
                    </a:cubicBezTo>
                    <a:cubicBezTo>
                      <a:pt x="37546" y="5391"/>
                      <a:pt x="35622" y="7968"/>
                      <a:pt x="35230" y="10578"/>
                    </a:cubicBezTo>
                    <a:lnTo>
                      <a:pt x="3719" y="137404"/>
                    </a:lnTo>
                    <a:cubicBezTo>
                      <a:pt x="1" y="147222"/>
                      <a:pt x="4731" y="157922"/>
                      <a:pt x="17876" y="165522"/>
                    </a:cubicBezTo>
                    <a:cubicBezTo>
                      <a:pt x="28135" y="171443"/>
                      <a:pt x="41664" y="174403"/>
                      <a:pt x="55194" y="174403"/>
                    </a:cubicBezTo>
                    <a:cubicBezTo>
                      <a:pt x="68723" y="174403"/>
                      <a:pt x="82252" y="171443"/>
                      <a:pt x="92511" y="165522"/>
                    </a:cubicBezTo>
                    <a:cubicBezTo>
                      <a:pt x="105656" y="157922"/>
                      <a:pt x="110386" y="147222"/>
                      <a:pt x="106668" y="137404"/>
                    </a:cubicBezTo>
                    <a:lnTo>
                      <a:pt x="75157" y="10578"/>
                    </a:lnTo>
                    <a:cubicBezTo>
                      <a:pt x="74765" y="7968"/>
                      <a:pt x="72841" y="5391"/>
                      <a:pt x="69383" y="3401"/>
                    </a:cubicBezTo>
                    <a:cubicBezTo>
                      <a:pt x="65485" y="1134"/>
                      <a:pt x="60339" y="1"/>
                      <a:pt x="55194" y="1"/>
                    </a:cubicBez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70" name="Google Shape;470;p27">
                <a:extLst>
                  <a:ext uri="{FF2B5EF4-FFF2-40B4-BE49-F238E27FC236}">
                    <a16:creationId xmlns:a16="http://schemas.microsoft.com/office/drawing/2014/main" id="{5EB8EA3B-9E73-628B-9C1E-1689861AEFCF}"/>
                  </a:ext>
                </a:extLst>
              </p:cNvPr>
              <p:cNvSpPr/>
              <p:nvPr/>
            </p:nvSpPr>
            <p:spPr>
              <a:xfrm>
                <a:off x="1273886" y="3396695"/>
                <a:ext cx="571142" cy="369260"/>
              </a:xfrm>
              <a:custGeom>
                <a:avLst/>
                <a:gdLst/>
                <a:ahLst/>
                <a:cxnLst/>
                <a:rect l="l" t="t" r="r" b="b"/>
                <a:pathLst>
                  <a:path w="99850" h="64556" extrusionOk="0">
                    <a:moveTo>
                      <a:pt x="0" y="0"/>
                    </a:moveTo>
                    <a:lnTo>
                      <a:pt x="0" y="6883"/>
                    </a:lnTo>
                    <a:lnTo>
                      <a:pt x="99850" y="64555"/>
                    </a:lnTo>
                    <a:lnTo>
                      <a:pt x="99850" y="57672"/>
                    </a:lnTo>
                    <a:lnTo>
                      <a:pt x="0" y="0"/>
                    </a:ln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71" name="Google Shape;471;p27">
                <a:extLst>
                  <a:ext uri="{FF2B5EF4-FFF2-40B4-BE49-F238E27FC236}">
                    <a16:creationId xmlns:a16="http://schemas.microsoft.com/office/drawing/2014/main" id="{5E8BB3E7-8D7F-2C68-DF49-43EF84E887D6}"/>
                  </a:ext>
                </a:extLst>
              </p:cNvPr>
              <p:cNvSpPr/>
              <p:nvPr/>
            </p:nvSpPr>
            <p:spPr>
              <a:xfrm>
                <a:off x="1845022" y="3396695"/>
                <a:ext cx="571142" cy="369260"/>
              </a:xfrm>
              <a:custGeom>
                <a:avLst/>
                <a:gdLst/>
                <a:ahLst/>
                <a:cxnLst/>
                <a:rect l="l" t="t" r="r" b="b"/>
                <a:pathLst>
                  <a:path w="99850" h="64556" extrusionOk="0">
                    <a:moveTo>
                      <a:pt x="99850" y="0"/>
                    </a:moveTo>
                    <a:lnTo>
                      <a:pt x="1" y="57672"/>
                    </a:lnTo>
                    <a:lnTo>
                      <a:pt x="1" y="64555"/>
                    </a:lnTo>
                    <a:lnTo>
                      <a:pt x="99850" y="6883"/>
                    </a:lnTo>
                    <a:lnTo>
                      <a:pt x="99850" y="0"/>
                    </a:ln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72" name="Google Shape;472;p27">
                <a:extLst>
                  <a:ext uri="{FF2B5EF4-FFF2-40B4-BE49-F238E27FC236}">
                    <a16:creationId xmlns:a16="http://schemas.microsoft.com/office/drawing/2014/main" id="{8342A92B-1B8E-F03B-D232-36E52CC05162}"/>
                  </a:ext>
                </a:extLst>
              </p:cNvPr>
              <p:cNvSpPr/>
              <p:nvPr/>
            </p:nvSpPr>
            <p:spPr>
              <a:xfrm>
                <a:off x="1719262" y="2571751"/>
                <a:ext cx="251526" cy="132435"/>
              </a:xfrm>
              <a:custGeom>
                <a:avLst/>
                <a:gdLst/>
                <a:ahLst/>
                <a:cxnLst/>
                <a:rect l="l" t="t" r="r" b="b"/>
                <a:pathLst>
                  <a:path w="43973" h="23153" extrusionOk="0">
                    <a:moveTo>
                      <a:pt x="21987" y="1"/>
                    </a:moveTo>
                    <a:cubicBezTo>
                      <a:pt x="16841" y="1"/>
                      <a:pt x="11695" y="1134"/>
                      <a:pt x="7797" y="3401"/>
                    </a:cubicBezTo>
                    <a:cubicBezTo>
                      <a:pt x="1" y="7903"/>
                      <a:pt x="1" y="15275"/>
                      <a:pt x="7797" y="19777"/>
                    </a:cubicBezTo>
                    <a:cubicBezTo>
                      <a:pt x="11695" y="22027"/>
                      <a:pt x="16841" y="23153"/>
                      <a:pt x="21987" y="23153"/>
                    </a:cubicBezTo>
                    <a:cubicBezTo>
                      <a:pt x="27132" y="23153"/>
                      <a:pt x="32278" y="22027"/>
                      <a:pt x="36176" y="19777"/>
                    </a:cubicBezTo>
                    <a:cubicBezTo>
                      <a:pt x="43972" y="15275"/>
                      <a:pt x="43972" y="7903"/>
                      <a:pt x="36176" y="3401"/>
                    </a:cubicBezTo>
                    <a:cubicBezTo>
                      <a:pt x="32278" y="1134"/>
                      <a:pt x="27132" y="1"/>
                      <a:pt x="21987" y="1"/>
                    </a:cubicBezTo>
                    <a:close/>
                  </a:path>
                </a:pathLst>
              </a:custGeom>
              <a:solidFill>
                <a:srgbClr val="7DB9C3"/>
              </a:solidFill>
              <a:ln>
                <a:noFill/>
              </a:ln>
            </p:spPr>
            <p:txBody>
              <a:bodyPr spcFirstLastPara="1" wrap="square" lIns="121900" tIns="121900" rIns="121900" bIns="121900" anchor="ctr" anchorCtr="0">
                <a:noAutofit/>
              </a:bodyPr>
              <a:lstStyle/>
              <a:p>
                <a:endParaRPr sz="2400" dirty="0"/>
              </a:p>
            </p:txBody>
          </p:sp>
          <p:sp>
            <p:nvSpPr>
              <p:cNvPr id="73" name="Google Shape;473;p27">
                <a:extLst>
                  <a:ext uri="{FF2B5EF4-FFF2-40B4-BE49-F238E27FC236}">
                    <a16:creationId xmlns:a16="http://schemas.microsoft.com/office/drawing/2014/main" id="{08C23B58-2F2C-E80D-29A9-681A3AFE29FD}"/>
                  </a:ext>
                </a:extLst>
              </p:cNvPr>
              <p:cNvSpPr/>
              <p:nvPr/>
            </p:nvSpPr>
            <p:spPr>
              <a:xfrm>
                <a:off x="1769644" y="2598246"/>
                <a:ext cx="150762" cy="79399"/>
              </a:xfrm>
              <a:custGeom>
                <a:avLst/>
                <a:gdLst/>
                <a:ahLst/>
                <a:cxnLst/>
                <a:rect l="l" t="t" r="r" b="b"/>
                <a:pathLst>
                  <a:path w="26357" h="13881" extrusionOk="0">
                    <a:moveTo>
                      <a:pt x="13179" y="1"/>
                    </a:moveTo>
                    <a:cubicBezTo>
                      <a:pt x="10096" y="1"/>
                      <a:pt x="7013" y="678"/>
                      <a:pt x="4665" y="2031"/>
                    </a:cubicBezTo>
                    <a:cubicBezTo>
                      <a:pt x="0" y="4739"/>
                      <a:pt x="0" y="9143"/>
                      <a:pt x="4665" y="11850"/>
                    </a:cubicBezTo>
                    <a:cubicBezTo>
                      <a:pt x="7013" y="13204"/>
                      <a:pt x="10096" y="13881"/>
                      <a:pt x="13179" y="13881"/>
                    </a:cubicBezTo>
                    <a:cubicBezTo>
                      <a:pt x="16261" y="13881"/>
                      <a:pt x="19344" y="13204"/>
                      <a:pt x="21692" y="11850"/>
                    </a:cubicBezTo>
                    <a:cubicBezTo>
                      <a:pt x="26357" y="9143"/>
                      <a:pt x="26357" y="4739"/>
                      <a:pt x="21692" y="2031"/>
                    </a:cubicBezTo>
                    <a:cubicBezTo>
                      <a:pt x="19344" y="678"/>
                      <a:pt x="16261" y="1"/>
                      <a:pt x="13179" y="1"/>
                    </a:cubicBezTo>
                    <a:close/>
                  </a:path>
                </a:pathLst>
              </a:custGeom>
              <a:solidFill>
                <a:srgbClr val="57858C"/>
              </a:solidFill>
              <a:ln>
                <a:noFill/>
              </a:ln>
            </p:spPr>
            <p:txBody>
              <a:bodyPr spcFirstLastPara="1" wrap="square" lIns="121900" tIns="121900" rIns="121900" bIns="121900" anchor="ctr" anchorCtr="0">
                <a:noAutofit/>
              </a:bodyPr>
              <a:lstStyle/>
              <a:p>
                <a:endParaRPr sz="2400" dirty="0"/>
              </a:p>
            </p:txBody>
          </p:sp>
          <p:sp>
            <p:nvSpPr>
              <p:cNvPr id="74" name="Google Shape;474;p27">
                <a:extLst>
                  <a:ext uri="{FF2B5EF4-FFF2-40B4-BE49-F238E27FC236}">
                    <a16:creationId xmlns:a16="http://schemas.microsoft.com/office/drawing/2014/main" id="{965F0EF9-CC15-FA0B-8239-0B14C8839416}"/>
                  </a:ext>
                </a:extLst>
              </p:cNvPr>
              <p:cNvSpPr/>
              <p:nvPr/>
            </p:nvSpPr>
            <p:spPr>
              <a:xfrm>
                <a:off x="1595556" y="2929857"/>
                <a:ext cx="498938" cy="339917"/>
              </a:xfrm>
              <a:custGeom>
                <a:avLst/>
                <a:gdLst/>
                <a:ahLst/>
                <a:cxnLst/>
                <a:rect l="l" t="t" r="r" b="b"/>
                <a:pathLst>
                  <a:path w="87227" h="59426" extrusionOk="0">
                    <a:moveTo>
                      <a:pt x="10733" y="1"/>
                    </a:moveTo>
                    <a:lnTo>
                      <a:pt x="1" y="43157"/>
                    </a:lnTo>
                    <a:cubicBezTo>
                      <a:pt x="2056" y="45440"/>
                      <a:pt x="4568" y="47560"/>
                      <a:pt x="7503" y="49517"/>
                    </a:cubicBezTo>
                    <a:cubicBezTo>
                      <a:pt x="17436" y="56123"/>
                      <a:pt x="30525" y="59426"/>
                      <a:pt x="43614" y="59426"/>
                    </a:cubicBezTo>
                    <a:cubicBezTo>
                      <a:pt x="56702" y="59426"/>
                      <a:pt x="69791" y="56123"/>
                      <a:pt x="79724" y="49517"/>
                    </a:cubicBezTo>
                    <a:cubicBezTo>
                      <a:pt x="82660" y="47560"/>
                      <a:pt x="85171" y="45440"/>
                      <a:pt x="87226" y="43157"/>
                    </a:cubicBezTo>
                    <a:lnTo>
                      <a:pt x="76494" y="1"/>
                    </a:lnTo>
                    <a:cubicBezTo>
                      <a:pt x="75157" y="1142"/>
                      <a:pt x="73656" y="2186"/>
                      <a:pt x="71928" y="3197"/>
                    </a:cubicBezTo>
                    <a:cubicBezTo>
                      <a:pt x="64148" y="7682"/>
                      <a:pt x="53881" y="9925"/>
                      <a:pt x="43614" y="9925"/>
                    </a:cubicBezTo>
                    <a:cubicBezTo>
                      <a:pt x="33346" y="9925"/>
                      <a:pt x="23079" y="7682"/>
                      <a:pt x="15300" y="3197"/>
                    </a:cubicBezTo>
                    <a:cubicBezTo>
                      <a:pt x="13571" y="2186"/>
                      <a:pt x="12070" y="1142"/>
                      <a:pt x="10733" y="1"/>
                    </a:cubicBezTo>
                    <a:close/>
                  </a:path>
                </a:pathLst>
              </a:custGeom>
              <a:solidFill>
                <a:srgbClr val="E0E0E2"/>
              </a:solidFill>
              <a:ln>
                <a:noFill/>
              </a:ln>
            </p:spPr>
            <p:txBody>
              <a:bodyPr spcFirstLastPara="1" wrap="square" lIns="121900" tIns="121900" rIns="121900" bIns="121900" anchor="ctr" anchorCtr="0">
                <a:noAutofit/>
              </a:bodyPr>
              <a:lstStyle/>
              <a:p>
                <a:endParaRPr sz="2400" dirty="0"/>
              </a:p>
            </p:txBody>
          </p:sp>
        </p:grpSp>
        <p:grpSp>
          <p:nvGrpSpPr>
            <p:cNvPr id="52" name="Google Shape;486;p27">
              <a:extLst>
                <a:ext uri="{FF2B5EF4-FFF2-40B4-BE49-F238E27FC236}">
                  <a16:creationId xmlns:a16="http://schemas.microsoft.com/office/drawing/2014/main" id="{221F0172-181C-5FF4-5D8B-BAB825C957C8}"/>
                </a:ext>
              </a:extLst>
            </p:cNvPr>
            <p:cNvGrpSpPr/>
            <p:nvPr/>
          </p:nvGrpSpPr>
          <p:grpSpPr>
            <a:xfrm>
              <a:off x="1494145" y="3692450"/>
              <a:ext cx="872053" cy="911695"/>
              <a:chOff x="1273886" y="2571751"/>
              <a:chExt cx="1142278" cy="1194204"/>
            </a:xfrm>
          </p:grpSpPr>
          <p:sp>
            <p:nvSpPr>
              <p:cNvPr id="61" name="Google Shape;487;p27">
                <a:extLst>
                  <a:ext uri="{FF2B5EF4-FFF2-40B4-BE49-F238E27FC236}">
                    <a16:creationId xmlns:a16="http://schemas.microsoft.com/office/drawing/2014/main" id="{818ABD35-87C2-0507-D2C6-B9EADA6DF722}"/>
                  </a:ext>
                </a:extLst>
              </p:cNvPr>
              <p:cNvSpPr/>
              <p:nvPr/>
            </p:nvSpPr>
            <p:spPr>
              <a:xfrm>
                <a:off x="1273886" y="3067000"/>
                <a:ext cx="1142278" cy="698955"/>
              </a:xfrm>
              <a:custGeom>
                <a:avLst/>
                <a:gdLst/>
                <a:ahLst/>
                <a:cxnLst/>
                <a:rect l="l" t="t" r="r" b="b"/>
                <a:pathLst>
                  <a:path w="199699" h="122195" extrusionOk="0">
                    <a:moveTo>
                      <a:pt x="99850" y="0"/>
                    </a:moveTo>
                    <a:lnTo>
                      <a:pt x="0" y="57639"/>
                    </a:lnTo>
                    <a:lnTo>
                      <a:pt x="0" y="64522"/>
                    </a:lnTo>
                    <a:lnTo>
                      <a:pt x="99850" y="122194"/>
                    </a:lnTo>
                    <a:lnTo>
                      <a:pt x="199699" y="64522"/>
                    </a:lnTo>
                    <a:lnTo>
                      <a:pt x="199699" y="57639"/>
                    </a:lnTo>
                    <a:lnTo>
                      <a:pt x="99850" y="0"/>
                    </a:lnTo>
                    <a:close/>
                  </a:path>
                </a:pathLst>
              </a:custGeom>
              <a:solidFill>
                <a:srgbClr val="6FCADC"/>
              </a:solidFill>
              <a:ln>
                <a:noFill/>
              </a:ln>
            </p:spPr>
            <p:txBody>
              <a:bodyPr spcFirstLastPara="1" wrap="square" lIns="121900" tIns="121900" rIns="121900" bIns="121900" anchor="ctr" anchorCtr="0">
                <a:noAutofit/>
              </a:bodyPr>
              <a:lstStyle/>
              <a:p>
                <a:endParaRPr sz="2400" dirty="0"/>
              </a:p>
            </p:txBody>
          </p:sp>
          <p:sp>
            <p:nvSpPr>
              <p:cNvPr id="62" name="Google Shape;488;p27">
                <a:extLst>
                  <a:ext uri="{FF2B5EF4-FFF2-40B4-BE49-F238E27FC236}">
                    <a16:creationId xmlns:a16="http://schemas.microsoft.com/office/drawing/2014/main" id="{1BF7A90C-7FB9-83E2-7FFB-CB76CCF267D3}"/>
                  </a:ext>
                </a:extLst>
              </p:cNvPr>
              <p:cNvSpPr/>
              <p:nvPr/>
            </p:nvSpPr>
            <p:spPr>
              <a:xfrm>
                <a:off x="1529318" y="2571751"/>
                <a:ext cx="631414" cy="997585"/>
              </a:xfrm>
              <a:custGeom>
                <a:avLst/>
                <a:gdLst/>
                <a:ahLst/>
                <a:cxnLst/>
                <a:rect l="l" t="t" r="r" b="b"/>
                <a:pathLst>
                  <a:path w="110387" h="174403" extrusionOk="0">
                    <a:moveTo>
                      <a:pt x="55194" y="1"/>
                    </a:moveTo>
                    <a:cubicBezTo>
                      <a:pt x="50048" y="1"/>
                      <a:pt x="44902" y="1134"/>
                      <a:pt x="41004" y="3401"/>
                    </a:cubicBezTo>
                    <a:cubicBezTo>
                      <a:pt x="37546" y="5391"/>
                      <a:pt x="35622" y="7968"/>
                      <a:pt x="35230" y="10578"/>
                    </a:cubicBezTo>
                    <a:lnTo>
                      <a:pt x="3719" y="137404"/>
                    </a:lnTo>
                    <a:cubicBezTo>
                      <a:pt x="1" y="147222"/>
                      <a:pt x="4731" y="157922"/>
                      <a:pt x="17876" y="165522"/>
                    </a:cubicBezTo>
                    <a:cubicBezTo>
                      <a:pt x="28135" y="171443"/>
                      <a:pt x="41664" y="174403"/>
                      <a:pt x="55194" y="174403"/>
                    </a:cubicBezTo>
                    <a:cubicBezTo>
                      <a:pt x="68723" y="174403"/>
                      <a:pt x="82252" y="171443"/>
                      <a:pt x="92511" y="165522"/>
                    </a:cubicBezTo>
                    <a:cubicBezTo>
                      <a:pt x="105656" y="157922"/>
                      <a:pt x="110386" y="147222"/>
                      <a:pt x="106668" y="137404"/>
                    </a:cubicBezTo>
                    <a:lnTo>
                      <a:pt x="75157" y="10578"/>
                    </a:lnTo>
                    <a:cubicBezTo>
                      <a:pt x="74765" y="7968"/>
                      <a:pt x="72841" y="5391"/>
                      <a:pt x="69383" y="3401"/>
                    </a:cubicBezTo>
                    <a:cubicBezTo>
                      <a:pt x="65485" y="1134"/>
                      <a:pt x="60339" y="1"/>
                      <a:pt x="55194" y="1"/>
                    </a:cubicBez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63" name="Google Shape;489;p27">
                <a:extLst>
                  <a:ext uri="{FF2B5EF4-FFF2-40B4-BE49-F238E27FC236}">
                    <a16:creationId xmlns:a16="http://schemas.microsoft.com/office/drawing/2014/main" id="{37754BDC-EDEF-E6E2-914A-E690756C3454}"/>
                  </a:ext>
                </a:extLst>
              </p:cNvPr>
              <p:cNvSpPr/>
              <p:nvPr/>
            </p:nvSpPr>
            <p:spPr>
              <a:xfrm>
                <a:off x="1273886" y="3396695"/>
                <a:ext cx="571142" cy="369260"/>
              </a:xfrm>
              <a:custGeom>
                <a:avLst/>
                <a:gdLst/>
                <a:ahLst/>
                <a:cxnLst/>
                <a:rect l="l" t="t" r="r" b="b"/>
                <a:pathLst>
                  <a:path w="99850" h="64556" extrusionOk="0">
                    <a:moveTo>
                      <a:pt x="0" y="0"/>
                    </a:moveTo>
                    <a:lnTo>
                      <a:pt x="0" y="6883"/>
                    </a:lnTo>
                    <a:lnTo>
                      <a:pt x="99850" y="64555"/>
                    </a:lnTo>
                    <a:lnTo>
                      <a:pt x="99850" y="57672"/>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64" name="Google Shape;490;p27">
                <a:extLst>
                  <a:ext uri="{FF2B5EF4-FFF2-40B4-BE49-F238E27FC236}">
                    <a16:creationId xmlns:a16="http://schemas.microsoft.com/office/drawing/2014/main" id="{59E02211-C732-86A9-B688-AF2857798DE3}"/>
                  </a:ext>
                </a:extLst>
              </p:cNvPr>
              <p:cNvSpPr/>
              <p:nvPr/>
            </p:nvSpPr>
            <p:spPr>
              <a:xfrm>
                <a:off x="1845022" y="3396695"/>
                <a:ext cx="571142" cy="369260"/>
              </a:xfrm>
              <a:custGeom>
                <a:avLst/>
                <a:gdLst/>
                <a:ahLst/>
                <a:cxnLst/>
                <a:rect l="l" t="t" r="r" b="b"/>
                <a:pathLst>
                  <a:path w="99850" h="64556" extrusionOk="0">
                    <a:moveTo>
                      <a:pt x="99850" y="0"/>
                    </a:moveTo>
                    <a:lnTo>
                      <a:pt x="1" y="57672"/>
                    </a:lnTo>
                    <a:lnTo>
                      <a:pt x="1" y="64555"/>
                    </a:lnTo>
                    <a:lnTo>
                      <a:pt x="99850" y="6883"/>
                    </a:lnTo>
                    <a:lnTo>
                      <a:pt x="99850" y="0"/>
                    </a:lnTo>
                    <a:close/>
                  </a:path>
                </a:pathLst>
              </a:custGeom>
              <a:solidFill>
                <a:srgbClr val="47909F"/>
              </a:solidFill>
              <a:ln>
                <a:noFill/>
              </a:ln>
            </p:spPr>
            <p:txBody>
              <a:bodyPr spcFirstLastPara="1" wrap="square" lIns="121900" tIns="121900" rIns="121900" bIns="121900" anchor="ctr" anchorCtr="0">
                <a:noAutofit/>
              </a:bodyPr>
              <a:lstStyle/>
              <a:p>
                <a:endParaRPr sz="2400" dirty="0"/>
              </a:p>
            </p:txBody>
          </p:sp>
          <p:sp>
            <p:nvSpPr>
              <p:cNvPr id="65" name="Google Shape;491;p27">
                <a:extLst>
                  <a:ext uri="{FF2B5EF4-FFF2-40B4-BE49-F238E27FC236}">
                    <a16:creationId xmlns:a16="http://schemas.microsoft.com/office/drawing/2014/main" id="{44EDB53E-2661-385A-C1B1-57EC4E4DE09E}"/>
                  </a:ext>
                </a:extLst>
              </p:cNvPr>
              <p:cNvSpPr/>
              <p:nvPr/>
            </p:nvSpPr>
            <p:spPr>
              <a:xfrm>
                <a:off x="1719262" y="2571751"/>
                <a:ext cx="251526" cy="132435"/>
              </a:xfrm>
              <a:custGeom>
                <a:avLst/>
                <a:gdLst/>
                <a:ahLst/>
                <a:cxnLst/>
                <a:rect l="l" t="t" r="r" b="b"/>
                <a:pathLst>
                  <a:path w="43973" h="23153" extrusionOk="0">
                    <a:moveTo>
                      <a:pt x="21987" y="1"/>
                    </a:moveTo>
                    <a:cubicBezTo>
                      <a:pt x="16841" y="1"/>
                      <a:pt x="11695" y="1134"/>
                      <a:pt x="7797" y="3401"/>
                    </a:cubicBezTo>
                    <a:cubicBezTo>
                      <a:pt x="1" y="7903"/>
                      <a:pt x="1" y="15275"/>
                      <a:pt x="7797" y="19777"/>
                    </a:cubicBezTo>
                    <a:cubicBezTo>
                      <a:pt x="11695" y="22027"/>
                      <a:pt x="16841" y="23153"/>
                      <a:pt x="21987" y="23153"/>
                    </a:cubicBezTo>
                    <a:cubicBezTo>
                      <a:pt x="27132" y="23153"/>
                      <a:pt x="32278" y="22027"/>
                      <a:pt x="36176" y="19777"/>
                    </a:cubicBezTo>
                    <a:cubicBezTo>
                      <a:pt x="43972" y="15275"/>
                      <a:pt x="43972" y="7903"/>
                      <a:pt x="36176" y="3401"/>
                    </a:cubicBezTo>
                    <a:cubicBezTo>
                      <a:pt x="32278" y="1134"/>
                      <a:pt x="27132" y="1"/>
                      <a:pt x="21987" y="1"/>
                    </a:cubicBezTo>
                    <a:close/>
                  </a:path>
                </a:pathLst>
              </a:custGeom>
              <a:solidFill>
                <a:srgbClr val="47909F"/>
              </a:solidFill>
              <a:ln>
                <a:noFill/>
              </a:ln>
            </p:spPr>
            <p:txBody>
              <a:bodyPr spcFirstLastPara="1" wrap="square" lIns="121900" tIns="121900" rIns="121900" bIns="121900" anchor="ctr" anchorCtr="0">
                <a:noAutofit/>
              </a:bodyPr>
              <a:lstStyle/>
              <a:p>
                <a:endParaRPr sz="2400" dirty="0"/>
              </a:p>
            </p:txBody>
          </p:sp>
          <p:sp>
            <p:nvSpPr>
              <p:cNvPr id="66" name="Google Shape;492;p27">
                <a:extLst>
                  <a:ext uri="{FF2B5EF4-FFF2-40B4-BE49-F238E27FC236}">
                    <a16:creationId xmlns:a16="http://schemas.microsoft.com/office/drawing/2014/main" id="{01342ACE-FE41-ACE2-3CA4-9AE859A15500}"/>
                  </a:ext>
                </a:extLst>
              </p:cNvPr>
              <p:cNvSpPr/>
              <p:nvPr/>
            </p:nvSpPr>
            <p:spPr>
              <a:xfrm>
                <a:off x="1769644" y="2598246"/>
                <a:ext cx="150762" cy="79399"/>
              </a:xfrm>
              <a:custGeom>
                <a:avLst/>
                <a:gdLst/>
                <a:ahLst/>
                <a:cxnLst/>
                <a:rect l="l" t="t" r="r" b="b"/>
                <a:pathLst>
                  <a:path w="26357" h="13881" extrusionOk="0">
                    <a:moveTo>
                      <a:pt x="13179" y="1"/>
                    </a:moveTo>
                    <a:cubicBezTo>
                      <a:pt x="10096" y="1"/>
                      <a:pt x="7013" y="678"/>
                      <a:pt x="4665" y="2031"/>
                    </a:cubicBezTo>
                    <a:cubicBezTo>
                      <a:pt x="0" y="4739"/>
                      <a:pt x="0" y="9143"/>
                      <a:pt x="4665" y="11850"/>
                    </a:cubicBezTo>
                    <a:cubicBezTo>
                      <a:pt x="7013" y="13204"/>
                      <a:pt x="10096" y="13881"/>
                      <a:pt x="13179" y="13881"/>
                    </a:cubicBezTo>
                    <a:cubicBezTo>
                      <a:pt x="16261" y="13881"/>
                      <a:pt x="19344" y="13204"/>
                      <a:pt x="21692" y="11850"/>
                    </a:cubicBezTo>
                    <a:cubicBezTo>
                      <a:pt x="26357" y="9143"/>
                      <a:pt x="26357" y="4739"/>
                      <a:pt x="21692" y="2031"/>
                    </a:cubicBezTo>
                    <a:cubicBezTo>
                      <a:pt x="19344" y="678"/>
                      <a:pt x="16261" y="1"/>
                      <a:pt x="13179" y="1"/>
                    </a:cubicBezTo>
                    <a:close/>
                  </a:path>
                </a:pathLst>
              </a:custGeom>
              <a:solidFill>
                <a:srgbClr val="3B727D"/>
              </a:solidFill>
              <a:ln>
                <a:noFill/>
              </a:ln>
            </p:spPr>
            <p:txBody>
              <a:bodyPr spcFirstLastPara="1" wrap="square" lIns="121900" tIns="121900" rIns="121900" bIns="121900" anchor="ctr" anchorCtr="0">
                <a:noAutofit/>
              </a:bodyPr>
              <a:lstStyle/>
              <a:p>
                <a:endParaRPr sz="2400" dirty="0"/>
              </a:p>
            </p:txBody>
          </p:sp>
          <p:sp>
            <p:nvSpPr>
              <p:cNvPr id="67" name="Google Shape;493;p27">
                <a:extLst>
                  <a:ext uri="{FF2B5EF4-FFF2-40B4-BE49-F238E27FC236}">
                    <a16:creationId xmlns:a16="http://schemas.microsoft.com/office/drawing/2014/main" id="{45BD455D-1845-B97E-685E-0F5A31830496}"/>
                  </a:ext>
                </a:extLst>
              </p:cNvPr>
              <p:cNvSpPr/>
              <p:nvPr/>
            </p:nvSpPr>
            <p:spPr>
              <a:xfrm>
                <a:off x="1595556" y="2929857"/>
                <a:ext cx="498938" cy="339917"/>
              </a:xfrm>
              <a:custGeom>
                <a:avLst/>
                <a:gdLst/>
                <a:ahLst/>
                <a:cxnLst/>
                <a:rect l="l" t="t" r="r" b="b"/>
                <a:pathLst>
                  <a:path w="87227" h="59426" extrusionOk="0">
                    <a:moveTo>
                      <a:pt x="10733" y="1"/>
                    </a:moveTo>
                    <a:lnTo>
                      <a:pt x="1" y="43157"/>
                    </a:lnTo>
                    <a:cubicBezTo>
                      <a:pt x="2056" y="45440"/>
                      <a:pt x="4568" y="47560"/>
                      <a:pt x="7503" y="49517"/>
                    </a:cubicBezTo>
                    <a:cubicBezTo>
                      <a:pt x="17436" y="56123"/>
                      <a:pt x="30525" y="59426"/>
                      <a:pt x="43614" y="59426"/>
                    </a:cubicBezTo>
                    <a:cubicBezTo>
                      <a:pt x="56702" y="59426"/>
                      <a:pt x="69791" y="56123"/>
                      <a:pt x="79724" y="49517"/>
                    </a:cubicBezTo>
                    <a:cubicBezTo>
                      <a:pt x="82660" y="47560"/>
                      <a:pt x="85171" y="45440"/>
                      <a:pt x="87226" y="43157"/>
                    </a:cubicBezTo>
                    <a:lnTo>
                      <a:pt x="76494" y="1"/>
                    </a:lnTo>
                    <a:cubicBezTo>
                      <a:pt x="75157" y="1142"/>
                      <a:pt x="73656" y="2186"/>
                      <a:pt x="71928" y="3197"/>
                    </a:cubicBezTo>
                    <a:cubicBezTo>
                      <a:pt x="64148" y="7682"/>
                      <a:pt x="53881" y="9925"/>
                      <a:pt x="43614" y="9925"/>
                    </a:cubicBezTo>
                    <a:cubicBezTo>
                      <a:pt x="33346" y="9925"/>
                      <a:pt x="23079" y="7682"/>
                      <a:pt x="15300" y="3197"/>
                    </a:cubicBezTo>
                    <a:cubicBezTo>
                      <a:pt x="13571" y="2186"/>
                      <a:pt x="12070" y="1142"/>
                      <a:pt x="10733" y="1"/>
                    </a:cubicBezTo>
                    <a:close/>
                  </a:path>
                </a:pathLst>
              </a:custGeom>
              <a:solidFill>
                <a:srgbClr val="E0E0E2"/>
              </a:solidFill>
              <a:ln>
                <a:noFill/>
              </a:ln>
            </p:spPr>
            <p:txBody>
              <a:bodyPr spcFirstLastPara="1" wrap="square" lIns="121900" tIns="121900" rIns="121900" bIns="121900" anchor="ctr" anchorCtr="0">
                <a:noAutofit/>
              </a:bodyPr>
              <a:lstStyle/>
              <a:p>
                <a:endParaRPr sz="2400" dirty="0"/>
              </a:p>
            </p:txBody>
          </p:sp>
        </p:grpSp>
        <p:grpSp>
          <p:nvGrpSpPr>
            <p:cNvPr id="53" name="Google Shape;486;p27">
              <a:extLst>
                <a:ext uri="{FF2B5EF4-FFF2-40B4-BE49-F238E27FC236}">
                  <a16:creationId xmlns:a16="http://schemas.microsoft.com/office/drawing/2014/main" id="{B8F841AA-6366-BFC2-A73D-1A48364AAEEB}"/>
                </a:ext>
              </a:extLst>
            </p:cNvPr>
            <p:cNvGrpSpPr/>
            <p:nvPr/>
          </p:nvGrpSpPr>
          <p:grpSpPr>
            <a:xfrm>
              <a:off x="4949709" y="5907458"/>
              <a:ext cx="872053" cy="911695"/>
              <a:chOff x="1273886" y="2571751"/>
              <a:chExt cx="1142278" cy="1194204"/>
            </a:xfrm>
          </p:grpSpPr>
          <p:sp>
            <p:nvSpPr>
              <p:cNvPr id="54" name="Google Shape;487;p27">
                <a:extLst>
                  <a:ext uri="{FF2B5EF4-FFF2-40B4-BE49-F238E27FC236}">
                    <a16:creationId xmlns:a16="http://schemas.microsoft.com/office/drawing/2014/main" id="{593E2D4D-54FB-6767-B59B-A1DF81DC6CAA}"/>
                  </a:ext>
                </a:extLst>
              </p:cNvPr>
              <p:cNvSpPr/>
              <p:nvPr/>
            </p:nvSpPr>
            <p:spPr>
              <a:xfrm>
                <a:off x="1273886" y="3067000"/>
                <a:ext cx="1142278" cy="698955"/>
              </a:xfrm>
              <a:custGeom>
                <a:avLst/>
                <a:gdLst/>
                <a:ahLst/>
                <a:cxnLst/>
                <a:rect l="l" t="t" r="r" b="b"/>
                <a:pathLst>
                  <a:path w="199699" h="122195" extrusionOk="0">
                    <a:moveTo>
                      <a:pt x="99850" y="0"/>
                    </a:moveTo>
                    <a:lnTo>
                      <a:pt x="0" y="57639"/>
                    </a:lnTo>
                    <a:lnTo>
                      <a:pt x="0" y="64522"/>
                    </a:lnTo>
                    <a:lnTo>
                      <a:pt x="99850" y="122194"/>
                    </a:lnTo>
                    <a:lnTo>
                      <a:pt x="199699" y="64522"/>
                    </a:lnTo>
                    <a:lnTo>
                      <a:pt x="199699" y="57639"/>
                    </a:lnTo>
                    <a:lnTo>
                      <a:pt x="99850" y="0"/>
                    </a:lnTo>
                    <a:close/>
                  </a:path>
                </a:pathLst>
              </a:custGeom>
              <a:solidFill>
                <a:srgbClr val="6FCADC"/>
              </a:solidFill>
              <a:ln>
                <a:noFill/>
              </a:ln>
            </p:spPr>
            <p:txBody>
              <a:bodyPr spcFirstLastPara="1" wrap="square" lIns="121900" tIns="121900" rIns="121900" bIns="121900" anchor="ctr" anchorCtr="0">
                <a:noAutofit/>
              </a:bodyPr>
              <a:lstStyle/>
              <a:p>
                <a:endParaRPr sz="2400" dirty="0"/>
              </a:p>
            </p:txBody>
          </p:sp>
          <p:sp>
            <p:nvSpPr>
              <p:cNvPr id="55" name="Google Shape;488;p27">
                <a:extLst>
                  <a:ext uri="{FF2B5EF4-FFF2-40B4-BE49-F238E27FC236}">
                    <a16:creationId xmlns:a16="http://schemas.microsoft.com/office/drawing/2014/main" id="{3C099FC0-D149-B9E0-1B7B-A42AFB1DF75F}"/>
                  </a:ext>
                </a:extLst>
              </p:cNvPr>
              <p:cNvSpPr/>
              <p:nvPr/>
            </p:nvSpPr>
            <p:spPr>
              <a:xfrm>
                <a:off x="1529318" y="2571751"/>
                <a:ext cx="631414" cy="997585"/>
              </a:xfrm>
              <a:custGeom>
                <a:avLst/>
                <a:gdLst/>
                <a:ahLst/>
                <a:cxnLst/>
                <a:rect l="l" t="t" r="r" b="b"/>
                <a:pathLst>
                  <a:path w="110387" h="174403" extrusionOk="0">
                    <a:moveTo>
                      <a:pt x="55194" y="1"/>
                    </a:moveTo>
                    <a:cubicBezTo>
                      <a:pt x="50048" y="1"/>
                      <a:pt x="44902" y="1134"/>
                      <a:pt x="41004" y="3401"/>
                    </a:cubicBezTo>
                    <a:cubicBezTo>
                      <a:pt x="37546" y="5391"/>
                      <a:pt x="35622" y="7968"/>
                      <a:pt x="35230" y="10578"/>
                    </a:cubicBezTo>
                    <a:lnTo>
                      <a:pt x="3719" y="137404"/>
                    </a:lnTo>
                    <a:cubicBezTo>
                      <a:pt x="1" y="147222"/>
                      <a:pt x="4731" y="157922"/>
                      <a:pt x="17876" y="165522"/>
                    </a:cubicBezTo>
                    <a:cubicBezTo>
                      <a:pt x="28135" y="171443"/>
                      <a:pt x="41664" y="174403"/>
                      <a:pt x="55194" y="174403"/>
                    </a:cubicBezTo>
                    <a:cubicBezTo>
                      <a:pt x="68723" y="174403"/>
                      <a:pt x="82252" y="171443"/>
                      <a:pt x="92511" y="165522"/>
                    </a:cubicBezTo>
                    <a:cubicBezTo>
                      <a:pt x="105656" y="157922"/>
                      <a:pt x="110386" y="147222"/>
                      <a:pt x="106668" y="137404"/>
                    </a:cubicBezTo>
                    <a:lnTo>
                      <a:pt x="75157" y="10578"/>
                    </a:lnTo>
                    <a:cubicBezTo>
                      <a:pt x="74765" y="7968"/>
                      <a:pt x="72841" y="5391"/>
                      <a:pt x="69383" y="3401"/>
                    </a:cubicBezTo>
                    <a:cubicBezTo>
                      <a:pt x="65485" y="1134"/>
                      <a:pt x="60339" y="1"/>
                      <a:pt x="55194" y="1"/>
                    </a:cubicBez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56" name="Google Shape;489;p27">
                <a:extLst>
                  <a:ext uri="{FF2B5EF4-FFF2-40B4-BE49-F238E27FC236}">
                    <a16:creationId xmlns:a16="http://schemas.microsoft.com/office/drawing/2014/main" id="{4B64686B-B048-A1E6-EADD-88377F3EC069}"/>
                  </a:ext>
                </a:extLst>
              </p:cNvPr>
              <p:cNvSpPr/>
              <p:nvPr/>
            </p:nvSpPr>
            <p:spPr>
              <a:xfrm>
                <a:off x="1273886" y="3396695"/>
                <a:ext cx="571142" cy="369260"/>
              </a:xfrm>
              <a:custGeom>
                <a:avLst/>
                <a:gdLst/>
                <a:ahLst/>
                <a:cxnLst/>
                <a:rect l="l" t="t" r="r" b="b"/>
                <a:pathLst>
                  <a:path w="99850" h="64556" extrusionOk="0">
                    <a:moveTo>
                      <a:pt x="0" y="0"/>
                    </a:moveTo>
                    <a:lnTo>
                      <a:pt x="0" y="6883"/>
                    </a:lnTo>
                    <a:lnTo>
                      <a:pt x="99850" y="64555"/>
                    </a:lnTo>
                    <a:lnTo>
                      <a:pt x="99850" y="57672"/>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57" name="Google Shape;490;p27">
                <a:extLst>
                  <a:ext uri="{FF2B5EF4-FFF2-40B4-BE49-F238E27FC236}">
                    <a16:creationId xmlns:a16="http://schemas.microsoft.com/office/drawing/2014/main" id="{E12CB907-AC24-60EC-2CE9-2FC3ABA44652}"/>
                  </a:ext>
                </a:extLst>
              </p:cNvPr>
              <p:cNvSpPr/>
              <p:nvPr/>
            </p:nvSpPr>
            <p:spPr>
              <a:xfrm>
                <a:off x="1845022" y="3396695"/>
                <a:ext cx="571142" cy="369260"/>
              </a:xfrm>
              <a:custGeom>
                <a:avLst/>
                <a:gdLst/>
                <a:ahLst/>
                <a:cxnLst/>
                <a:rect l="l" t="t" r="r" b="b"/>
                <a:pathLst>
                  <a:path w="99850" h="64556" extrusionOk="0">
                    <a:moveTo>
                      <a:pt x="99850" y="0"/>
                    </a:moveTo>
                    <a:lnTo>
                      <a:pt x="1" y="57672"/>
                    </a:lnTo>
                    <a:lnTo>
                      <a:pt x="1" y="64555"/>
                    </a:lnTo>
                    <a:lnTo>
                      <a:pt x="99850" y="6883"/>
                    </a:lnTo>
                    <a:lnTo>
                      <a:pt x="99850" y="0"/>
                    </a:lnTo>
                    <a:close/>
                  </a:path>
                </a:pathLst>
              </a:custGeom>
              <a:solidFill>
                <a:srgbClr val="47909F"/>
              </a:solidFill>
              <a:ln>
                <a:noFill/>
              </a:ln>
            </p:spPr>
            <p:txBody>
              <a:bodyPr spcFirstLastPara="1" wrap="square" lIns="121900" tIns="121900" rIns="121900" bIns="121900" anchor="ctr" anchorCtr="0">
                <a:noAutofit/>
              </a:bodyPr>
              <a:lstStyle/>
              <a:p>
                <a:endParaRPr sz="2400" dirty="0"/>
              </a:p>
            </p:txBody>
          </p:sp>
          <p:sp>
            <p:nvSpPr>
              <p:cNvPr id="58" name="Google Shape;491;p27">
                <a:extLst>
                  <a:ext uri="{FF2B5EF4-FFF2-40B4-BE49-F238E27FC236}">
                    <a16:creationId xmlns:a16="http://schemas.microsoft.com/office/drawing/2014/main" id="{3856BEA7-CB22-3CA2-6ABD-3B9A671DBEFE}"/>
                  </a:ext>
                </a:extLst>
              </p:cNvPr>
              <p:cNvSpPr/>
              <p:nvPr/>
            </p:nvSpPr>
            <p:spPr>
              <a:xfrm>
                <a:off x="1719262" y="2571751"/>
                <a:ext cx="251526" cy="132435"/>
              </a:xfrm>
              <a:custGeom>
                <a:avLst/>
                <a:gdLst/>
                <a:ahLst/>
                <a:cxnLst/>
                <a:rect l="l" t="t" r="r" b="b"/>
                <a:pathLst>
                  <a:path w="43973" h="23153" extrusionOk="0">
                    <a:moveTo>
                      <a:pt x="21987" y="1"/>
                    </a:moveTo>
                    <a:cubicBezTo>
                      <a:pt x="16841" y="1"/>
                      <a:pt x="11695" y="1134"/>
                      <a:pt x="7797" y="3401"/>
                    </a:cubicBezTo>
                    <a:cubicBezTo>
                      <a:pt x="1" y="7903"/>
                      <a:pt x="1" y="15275"/>
                      <a:pt x="7797" y="19777"/>
                    </a:cubicBezTo>
                    <a:cubicBezTo>
                      <a:pt x="11695" y="22027"/>
                      <a:pt x="16841" y="23153"/>
                      <a:pt x="21987" y="23153"/>
                    </a:cubicBezTo>
                    <a:cubicBezTo>
                      <a:pt x="27132" y="23153"/>
                      <a:pt x="32278" y="22027"/>
                      <a:pt x="36176" y="19777"/>
                    </a:cubicBezTo>
                    <a:cubicBezTo>
                      <a:pt x="43972" y="15275"/>
                      <a:pt x="43972" y="7903"/>
                      <a:pt x="36176" y="3401"/>
                    </a:cubicBezTo>
                    <a:cubicBezTo>
                      <a:pt x="32278" y="1134"/>
                      <a:pt x="27132" y="1"/>
                      <a:pt x="21987" y="1"/>
                    </a:cubicBezTo>
                    <a:close/>
                  </a:path>
                </a:pathLst>
              </a:custGeom>
              <a:solidFill>
                <a:srgbClr val="47909F"/>
              </a:solidFill>
              <a:ln>
                <a:noFill/>
              </a:ln>
            </p:spPr>
            <p:txBody>
              <a:bodyPr spcFirstLastPara="1" wrap="square" lIns="121900" tIns="121900" rIns="121900" bIns="121900" anchor="ctr" anchorCtr="0">
                <a:noAutofit/>
              </a:bodyPr>
              <a:lstStyle/>
              <a:p>
                <a:endParaRPr sz="2400" dirty="0"/>
              </a:p>
            </p:txBody>
          </p:sp>
          <p:sp>
            <p:nvSpPr>
              <p:cNvPr id="59" name="Google Shape;492;p27">
                <a:extLst>
                  <a:ext uri="{FF2B5EF4-FFF2-40B4-BE49-F238E27FC236}">
                    <a16:creationId xmlns:a16="http://schemas.microsoft.com/office/drawing/2014/main" id="{837EC260-0634-B7B1-B6EA-35169E2B5618}"/>
                  </a:ext>
                </a:extLst>
              </p:cNvPr>
              <p:cNvSpPr/>
              <p:nvPr/>
            </p:nvSpPr>
            <p:spPr>
              <a:xfrm>
                <a:off x="1769644" y="2598246"/>
                <a:ext cx="150762" cy="79399"/>
              </a:xfrm>
              <a:custGeom>
                <a:avLst/>
                <a:gdLst/>
                <a:ahLst/>
                <a:cxnLst/>
                <a:rect l="l" t="t" r="r" b="b"/>
                <a:pathLst>
                  <a:path w="26357" h="13881" extrusionOk="0">
                    <a:moveTo>
                      <a:pt x="13179" y="1"/>
                    </a:moveTo>
                    <a:cubicBezTo>
                      <a:pt x="10096" y="1"/>
                      <a:pt x="7013" y="678"/>
                      <a:pt x="4665" y="2031"/>
                    </a:cubicBezTo>
                    <a:cubicBezTo>
                      <a:pt x="0" y="4739"/>
                      <a:pt x="0" y="9143"/>
                      <a:pt x="4665" y="11850"/>
                    </a:cubicBezTo>
                    <a:cubicBezTo>
                      <a:pt x="7013" y="13204"/>
                      <a:pt x="10096" y="13881"/>
                      <a:pt x="13179" y="13881"/>
                    </a:cubicBezTo>
                    <a:cubicBezTo>
                      <a:pt x="16261" y="13881"/>
                      <a:pt x="19344" y="13204"/>
                      <a:pt x="21692" y="11850"/>
                    </a:cubicBezTo>
                    <a:cubicBezTo>
                      <a:pt x="26357" y="9143"/>
                      <a:pt x="26357" y="4739"/>
                      <a:pt x="21692" y="2031"/>
                    </a:cubicBezTo>
                    <a:cubicBezTo>
                      <a:pt x="19344" y="678"/>
                      <a:pt x="16261" y="1"/>
                      <a:pt x="13179" y="1"/>
                    </a:cubicBezTo>
                    <a:close/>
                  </a:path>
                </a:pathLst>
              </a:custGeom>
              <a:solidFill>
                <a:srgbClr val="3B727D"/>
              </a:solidFill>
              <a:ln>
                <a:noFill/>
              </a:ln>
            </p:spPr>
            <p:txBody>
              <a:bodyPr spcFirstLastPara="1" wrap="square" lIns="121900" tIns="121900" rIns="121900" bIns="121900" anchor="ctr" anchorCtr="0">
                <a:noAutofit/>
              </a:bodyPr>
              <a:lstStyle/>
              <a:p>
                <a:endParaRPr sz="2400" dirty="0"/>
              </a:p>
            </p:txBody>
          </p:sp>
          <p:sp>
            <p:nvSpPr>
              <p:cNvPr id="60" name="Google Shape;493;p27">
                <a:extLst>
                  <a:ext uri="{FF2B5EF4-FFF2-40B4-BE49-F238E27FC236}">
                    <a16:creationId xmlns:a16="http://schemas.microsoft.com/office/drawing/2014/main" id="{D04F5BDF-7F37-FBC0-C2BF-6B7AA47129FB}"/>
                  </a:ext>
                </a:extLst>
              </p:cNvPr>
              <p:cNvSpPr/>
              <p:nvPr/>
            </p:nvSpPr>
            <p:spPr>
              <a:xfrm>
                <a:off x="1595556" y="2929857"/>
                <a:ext cx="498938" cy="339917"/>
              </a:xfrm>
              <a:custGeom>
                <a:avLst/>
                <a:gdLst/>
                <a:ahLst/>
                <a:cxnLst/>
                <a:rect l="l" t="t" r="r" b="b"/>
                <a:pathLst>
                  <a:path w="87227" h="59426" extrusionOk="0">
                    <a:moveTo>
                      <a:pt x="10733" y="1"/>
                    </a:moveTo>
                    <a:lnTo>
                      <a:pt x="1" y="43157"/>
                    </a:lnTo>
                    <a:cubicBezTo>
                      <a:pt x="2056" y="45440"/>
                      <a:pt x="4568" y="47560"/>
                      <a:pt x="7503" y="49517"/>
                    </a:cubicBezTo>
                    <a:cubicBezTo>
                      <a:pt x="17436" y="56123"/>
                      <a:pt x="30525" y="59426"/>
                      <a:pt x="43614" y="59426"/>
                    </a:cubicBezTo>
                    <a:cubicBezTo>
                      <a:pt x="56702" y="59426"/>
                      <a:pt x="69791" y="56123"/>
                      <a:pt x="79724" y="49517"/>
                    </a:cubicBezTo>
                    <a:cubicBezTo>
                      <a:pt x="82660" y="47560"/>
                      <a:pt x="85171" y="45440"/>
                      <a:pt x="87226" y="43157"/>
                    </a:cubicBezTo>
                    <a:lnTo>
                      <a:pt x="76494" y="1"/>
                    </a:lnTo>
                    <a:cubicBezTo>
                      <a:pt x="75157" y="1142"/>
                      <a:pt x="73656" y="2186"/>
                      <a:pt x="71928" y="3197"/>
                    </a:cubicBezTo>
                    <a:cubicBezTo>
                      <a:pt x="64148" y="7682"/>
                      <a:pt x="53881" y="9925"/>
                      <a:pt x="43614" y="9925"/>
                    </a:cubicBezTo>
                    <a:cubicBezTo>
                      <a:pt x="33346" y="9925"/>
                      <a:pt x="23079" y="7682"/>
                      <a:pt x="15300" y="3197"/>
                    </a:cubicBezTo>
                    <a:cubicBezTo>
                      <a:pt x="13571" y="2186"/>
                      <a:pt x="12070" y="1142"/>
                      <a:pt x="10733" y="1"/>
                    </a:cubicBezTo>
                    <a:close/>
                  </a:path>
                </a:pathLst>
              </a:custGeom>
              <a:solidFill>
                <a:srgbClr val="E0E0E2"/>
              </a:solidFill>
              <a:ln>
                <a:noFill/>
              </a:ln>
            </p:spPr>
            <p:txBody>
              <a:bodyPr spcFirstLastPara="1" wrap="square" lIns="121900" tIns="121900" rIns="121900" bIns="121900" anchor="ctr" anchorCtr="0">
                <a:noAutofit/>
              </a:bodyPr>
              <a:lstStyle/>
              <a:p>
                <a:endParaRPr sz="2400" dirty="0"/>
              </a:p>
            </p:txBody>
          </p:sp>
        </p:grpSp>
      </p:grpSp>
    </p:spTree>
    <p:extLst>
      <p:ext uri="{BB962C8B-B14F-4D97-AF65-F5344CB8AC3E}">
        <p14:creationId xmlns:p14="http://schemas.microsoft.com/office/powerpoint/2010/main" val="1446084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07344-0CB6-494B-A14C-6C7C1468E2AC}"/>
              </a:ext>
            </a:extLst>
          </p:cNvPr>
          <p:cNvSpPr>
            <a:spLocks noGrp="1"/>
          </p:cNvSpPr>
          <p:nvPr>
            <p:ph type="title"/>
          </p:nvPr>
        </p:nvSpPr>
        <p:spPr>
          <a:xfrm>
            <a:off x="623224" y="370194"/>
            <a:ext cx="10945552" cy="3136392"/>
          </a:xfrm>
        </p:spPr>
        <p:txBody>
          <a:bodyPr>
            <a:noAutofit/>
          </a:bodyPr>
          <a:lstStyle/>
          <a:p>
            <a:pPr algn="ctr"/>
            <a:r>
              <a:rPr lang="en-US" sz="60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Setting Up Your Recruitment Team For Success: KPI’S Matter</a:t>
            </a:r>
          </a:p>
        </p:txBody>
      </p:sp>
      <p:sp>
        <p:nvSpPr>
          <p:cNvPr id="3" name="Text Placeholder 2">
            <a:extLst>
              <a:ext uri="{FF2B5EF4-FFF2-40B4-BE49-F238E27FC236}">
                <a16:creationId xmlns:a16="http://schemas.microsoft.com/office/drawing/2014/main" id="{EC1F92D4-9127-45F7-8DFC-A07C06032AAA}"/>
              </a:ext>
            </a:extLst>
          </p:cNvPr>
          <p:cNvSpPr>
            <a:spLocks noGrp="1"/>
          </p:cNvSpPr>
          <p:nvPr>
            <p:ph type="body" idx="1"/>
          </p:nvPr>
        </p:nvSpPr>
        <p:spPr>
          <a:xfrm>
            <a:off x="7448261" y="4944687"/>
            <a:ext cx="10268712" cy="1545336"/>
          </a:xfrm>
        </p:spPr>
        <p:txBody>
          <a:bodyPr>
            <a:normAutofit fontScale="70000" lnSpcReduction="20000"/>
          </a:bodyPr>
          <a:lstStyle/>
          <a:p>
            <a:r>
              <a:rPr lang="en-US" b="1" dirty="0">
                <a:latin typeface="Arial" panose="020B0604020202020204" pitchFamily="34" charset="0"/>
                <a:cs typeface="Arial" panose="020B0604020202020204" pitchFamily="34" charset="0"/>
              </a:rPr>
              <a:t>Clint Rosser</a:t>
            </a:r>
          </a:p>
          <a:p>
            <a:r>
              <a:rPr lang="en-US" dirty="0">
                <a:latin typeface="Arial" panose="020B0604020202020204" pitchFamily="34" charset="0"/>
                <a:cs typeface="Arial" panose="020B0604020202020204" pitchFamily="34" charset="0"/>
              </a:rPr>
              <a:t>Chief Operating Officer</a:t>
            </a:r>
          </a:p>
          <a:p>
            <a:r>
              <a:rPr lang="en-US" dirty="0">
                <a:latin typeface="Arial" panose="020B0604020202020204" pitchFamily="34" charset="0"/>
                <a:cs typeface="Arial" panose="020B0604020202020204" pitchFamily="34" charset="0"/>
              </a:rPr>
              <a:t>crosser@practicematch.com</a:t>
            </a:r>
          </a:p>
          <a:p>
            <a:pPr algn="ctr"/>
            <a:endParaRPr lang="en-US" dirty="0">
              <a:latin typeface="Arial" panose="020B0604020202020204" pitchFamily="34" charset="0"/>
              <a:cs typeface="Arial" panose="020B0604020202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E1B73B2F-C2C1-4EE4-9B2D-A53BD3F65F5E}"/>
              </a:ext>
            </a:extLst>
          </p:cNvPr>
          <p:cNvPicPr>
            <a:picLocks noChangeAspect="1"/>
          </p:cNvPicPr>
          <p:nvPr/>
        </p:nvPicPr>
        <p:blipFill>
          <a:blip r:embed="rId3"/>
          <a:stretch>
            <a:fillRect/>
          </a:stretch>
        </p:blipFill>
        <p:spPr>
          <a:xfrm>
            <a:off x="751840" y="5090409"/>
            <a:ext cx="2972262" cy="993083"/>
          </a:xfrm>
          <a:prstGeom prst="rect">
            <a:avLst/>
          </a:prstGeom>
        </p:spPr>
      </p:pic>
      <p:sp>
        <p:nvSpPr>
          <p:cNvPr id="5" name="Oval 4">
            <a:extLst>
              <a:ext uri="{FF2B5EF4-FFF2-40B4-BE49-F238E27FC236}">
                <a16:creationId xmlns:a16="http://schemas.microsoft.com/office/drawing/2014/main" id="{86A8EC5B-7408-F0FC-BEFD-8DAD1568F336}"/>
              </a:ext>
            </a:extLst>
          </p:cNvPr>
          <p:cNvSpPr/>
          <p:nvPr/>
        </p:nvSpPr>
        <p:spPr>
          <a:xfrm>
            <a:off x="5742803" y="4887148"/>
            <a:ext cx="1399683" cy="139968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6871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1644" y="6614"/>
            <a:ext cx="10268712" cy="1700784"/>
          </a:xfrm>
        </p:spPr>
        <p:txBody>
          <a:bodyPr/>
          <a:lstStyle/>
          <a:p>
            <a:r>
              <a:rPr lang="en-US" b="1" dirty="0">
                <a:effectLst>
                  <a:outerShdw blurRad="50800" dist="38100" dir="2700000" algn="tl" rotWithShape="0">
                    <a:prstClr val="black">
                      <a:alpha val="40000"/>
                    </a:prstClr>
                  </a:outerShdw>
                </a:effectLst>
              </a:rPr>
              <a:t>SMART Goals</a:t>
            </a:r>
            <a:endPar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78E15D4-DC64-BF68-0876-02AEE811CF7F}"/>
              </a:ext>
            </a:extLst>
          </p:cNvPr>
          <p:cNvSpPr txBox="1">
            <a:spLocks/>
          </p:cNvSpPr>
          <p:nvPr/>
        </p:nvSpPr>
        <p:spPr>
          <a:xfrm>
            <a:off x="961644" y="1707398"/>
            <a:ext cx="10515600" cy="12403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spc="120" baseline="0">
                <a:solidFill>
                  <a:schemeClr val="bg1"/>
                </a:solidFill>
                <a:latin typeface="Arial" panose="020B0604020202020204" pitchFamily="34" charset="0"/>
                <a:ea typeface="+mj-ea"/>
                <a:cs typeface="Arial" panose="020B0604020202020204" pitchFamily="34" charset="0"/>
              </a:defRPr>
            </a:lvl1pPr>
          </a:lstStyle>
          <a:p>
            <a:r>
              <a:rPr lang="en-US" sz="2800" b="1" dirty="0">
                <a:solidFill>
                  <a:schemeClr val="tx1"/>
                </a:solidFill>
              </a:rPr>
              <a:t>Example of SMART Goals</a:t>
            </a:r>
          </a:p>
        </p:txBody>
      </p:sp>
      <p:sp>
        <p:nvSpPr>
          <p:cNvPr id="4" name="Rectangle 3">
            <a:extLst>
              <a:ext uri="{FF2B5EF4-FFF2-40B4-BE49-F238E27FC236}">
                <a16:creationId xmlns:a16="http://schemas.microsoft.com/office/drawing/2014/main" id="{6EC1FC44-788E-AB1C-65C7-136C0806F8B5}"/>
              </a:ext>
            </a:extLst>
          </p:cNvPr>
          <p:cNvSpPr/>
          <p:nvPr/>
        </p:nvSpPr>
        <p:spPr>
          <a:xfrm>
            <a:off x="961644" y="2764169"/>
            <a:ext cx="9825176" cy="2950038"/>
          </a:xfrm>
          <a:prstGeom prst="rect">
            <a:avLst/>
          </a:prstGeom>
        </p:spPr>
        <p:txBody>
          <a:bodyPr wrap="square">
            <a:spAutoFit/>
          </a:bodyPr>
          <a:lstStyle/>
          <a:p>
            <a:pPr marL="342900" indent="-342900">
              <a:lnSpc>
                <a:spcPct val="150000"/>
              </a:lnSpc>
              <a:buFont typeface="Arial" panose="020B0604020202020204" pitchFamily="34" charset="0"/>
              <a:buChar char="•"/>
            </a:pPr>
            <a:r>
              <a:rPr lang="en-US" dirty="0"/>
              <a:t>“X” number of Marketing emails sent each week</a:t>
            </a:r>
          </a:p>
          <a:p>
            <a:pPr marL="342900" indent="-342900">
              <a:lnSpc>
                <a:spcPct val="150000"/>
              </a:lnSpc>
              <a:buFont typeface="Arial" panose="020B0604020202020204" pitchFamily="34" charset="0"/>
              <a:buChar char="•"/>
            </a:pPr>
            <a:r>
              <a:rPr lang="en-US" dirty="0"/>
              <a:t>“X” number of Search's within each recruitment tool each week for each open position</a:t>
            </a:r>
          </a:p>
          <a:p>
            <a:pPr marL="342900" indent="-342900">
              <a:lnSpc>
                <a:spcPct val="150000"/>
              </a:lnSpc>
              <a:buFont typeface="Arial" panose="020B0604020202020204" pitchFamily="34" charset="0"/>
              <a:buChar char="•"/>
            </a:pPr>
            <a:r>
              <a:rPr lang="en-US" dirty="0"/>
              <a:t>“X” number of calls placed into your candidate pool each week/month</a:t>
            </a:r>
          </a:p>
          <a:p>
            <a:pPr marL="342900" indent="-342900">
              <a:lnSpc>
                <a:spcPct val="150000"/>
              </a:lnSpc>
              <a:buFont typeface="Arial" panose="020B0604020202020204" pitchFamily="34" charset="0"/>
              <a:buChar char="•"/>
            </a:pPr>
            <a:r>
              <a:rPr lang="en-US" dirty="0"/>
              <a:t>“X” number of successfully contacts per week/month</a:t>
            </a:r>
          </a:p>
          <a:p>
            <a:pPr marL="342900" indent="-342900">
              <a:lnSpc>
                <a:spcPct val="150000"/>
              </a:lnSpc>
              <a:buFont typeface="Arial" panose="020B0604020202020204" pitchFamily="34" charset="0"/>
              <a:buChar char="•"/>
            </a:pPr>
            <a:r>
              <a:rPr lang="en-US" dirty="0"/>
              <a:t>Host “X” number of resident outreach events each year</a:t>
            </a:r>
          </a:p>
          <a:p>
            <a:pPr marL="342900" indent="-342900">
              <a:lnSpc>
                <a:spcPct val="150000"/>
              </a:lnSpc>
              <a:buFont typeface="Arial" panose="020B0604020202020204" pitchFamily="34" charset="0"/>
              <a:buChar char="•"/>
            </a:pPr>
            <a:r>
              <a:rPr lang="en-US" dirty="0"/>
              <a:t>Host “X” number of education sessions for Providers each quarter</a:t>
            </a:r>
          </a:p>
          <a:p>
            <a:pPr marL="342900" indent="-342900">
              <a:lnSpc>
                <a:spcPct val="150000"/>
              </a:lnSpc>
              <a:buFont typeface="Arial" panose="020B0604020202020204" pitchFamily="34" charset="0"/>
              <a:buChar char="•"/>
            </a:pPr>
            <a:r>
              <a:rPr lang="en-US" dirty="0"/>
              <a:t>Update job posting monthly </a:t>
            </a:r>
            <a:endParaRPr lang="en-US" sz="2400" dirty="0"/>
          </a:p>
        </p:txBody>
      </p:sp>
    </p:spTree>
    <p:extLst>
      <p:ext uri="{BB962C8B-B14F-4D97-AF65-F5344CB8AC3E}">
        <p14:creationId xmlns:p14="http://schemas.microsoft.com/office/powerpoint/2010/main" val="194260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C93097-7155-14B2-79A6-7BBF5EC64EDF}"/>
              </a:ext>
            </a:extLst>
          </p:cNvPr>
          <p:cNvPicPr>
            <a:picLocks noChangeAspect="1"/>
          </p:cNvPicPr>
          <p:nvPr/>
        </p:nvPicPr>
        <p:blipFill>
          <a:blip r:embed="rId2"/>
          <a:stretch>
            <a:fillRect/>
          </a:stretch>
        </p:blipFill>
        <p:spPr>
          <a:xfrm>
            <a:off x="2252661" y="2533650"/>
            <a:ext cx="7686675" cy="4324350"/>
          </a:xfrm>
          <a:prstGeom prst="rect">
            <a:avLst/>
          </a:prstGeom>
        </p:spPr>
      </p:pic>
      <p:sp>
        <p:nvSpPr>
          <p:cNvPr id="4" name="Title 1">
            <a:extLst>
              <a:ext uri="{FF2B5EF4-FFF2-40B4-BE49-F238E27FC236}">
                <a16:creationId xmlns:a16="http://schemas.microsoft.com/office/drawing/2014/main" id="{28139FF3-C8CD-A465-BBC6-5E0B487F7DDD}"/>
              </a:ext>
            </a:extLst>
          </p:cNvPr>
          <p:cNvSpPr>
            <a:spLocks noGrp="1"/>
          </p:cNvSpPr>
          <p:nvPr>
            <p:ph type="title"/>
          </p:nvPr>
        </p:nvSpPr>
        <p:spPr>
          <a:xfrm>
            <a:off x="961642" y="0"/>
            <a:ext cx="10268712" cy="1700784"/>
          </a:xfrm>
        </p:spPr>
        <p:txBody>
          <a:bodyPr/>
          <a:lstStyle/>
          <a:p>
            <a:pPr algn="ctr"/>
            <a:r>
              <a:rPr lang="en-US" b="1" dirty="0">
                <a:effectLst>
                  <a:outerShdw blurRad="50800" dist="38100" dir="2700000" algn="tl" rotWithShape="0">
                    <a:prstClr val="black">
                      <a:alpha val="40000"/>
                    </a:prstClr>
                  </a:outerShdw>
                </a:effectLst>
              </a:rPr>
              <a:t>questions?</a:t>
            </a:r>
            <a:endPar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118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1644" y="8971"/>
            <a:ext cx="10268712" cy="1700784"/>
          </a:xfrm>
        </p:spPr>
        <p:txBody>
          <a:bodyPr/>
          <a:lstStyle/>
          <a:p>
            <a:r>
              <a:rPr lang="en-US" b="1" dirty="0">
                <a:effectLst>
                  <a:outerShdw blurRad="50800" dist="38100" dir="2700000" algn="tl" rotWithShape="0">
                    <a:prstClr val="black">
                      <a:alpha val="40000"/>
                    </a:prstClr>
                  </a:outerShdw>
                </a:effectLst>
              </a:rPr>
              <a:t>Where To Start</a:t>
            </a:r>
            <a:endPar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136F224-F705-DF19-9FD2-865871049931}"/>
              </a:ext>
            </a:extLst>
          </p:cNvPr>
          <p:cNvSpPr txBox="1">
            <a:spLocks/>
          </p:cNvSpPr>
          <p:nvPr/>
        </p:nvSpPr>
        <p:spPr>
          <a:xfrm>
            <a:off x="961644" y="16086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spc="120" baseline="0">
                <a:solidFill>
                  <a:schemeClr val="bg1"/>
                </a:solidFill>
                <a:latin typeface="Arial" panose="020B0604020202020204" pitchFamily="34" charset="0"/>
                <a:ea typeface="+mj-ea"/>
                <a:cs typeface="Arial" panose="020B0604020202020204" pitchFamily="34" charset="0"/>
              </a:defRPr>
            </a:lvl1pPr>
          </a:lstStyle>
          <a:p>
            <a:r>
              <a:rPr lang="en-US" sz="2800" b="1" dirty="0">
                <a:solidFill>
                  <a:schemeClr val="tx1"/>
                </a:solidFill>
              </a:rPr>
              <a:t>Remember:</a:t>
            </a:r>
          </a:p>
        </p:txBody>
      </p:sp>
      <p:grpSp>
        <p:nvGrpSpPr>
          <p:cNvPr id="4" name="Group 3">
            <a:extLst>
              <a:ext uri="{FF2B5EF4-FFF2-40B4-BE49-F238E27FC236}">
                <a16:creationId xmlns:a16="http://schemas.microsoft.com/office/drawing/2014/main" id="{84B9FA70-F3FA-3A29-F9B9-5E9E2CA50D5F}"/>
              </a:ext>
            </a:extLst>
          </p:cNvPr>
          <p:cNvGrpSpPr/>
          <p:nvPr/>
        </p:nvGrpSpPr>
        <p:grpSpPr>
          <a:xfrm>
            <a:off x="961644" y="2934187"/>
            <a:ext cx="10702370" cy="3653565"/>
            <a:chOff x="304080" y="1695472"/>
            <a:chExt cx="11616000" cy="4656216"/>
          </a:xfrm>
        </p:grpSpPr>
        <p:sp>
          <p:nvSpPr>
            <p:cNvPr id="5" name="Pentagon 3">
              <a:extLst>
                <a:ext uri="{FF2B5EF4-FFF2-40B4-BE49-F238E27FC236}">
                  <a16:creationId xmlns:a16="http://schemas.microsoft.com/office/drawing/2014/main" id="{79EA2473-D6B5-7FA1-12E8-BEC073AFBA74}"/>
                </a:ext>
              </a:extLst>
            </p:cNvPr>
            <p:cNvSpPr/>
            <p:nvPr/>
          </p:nvSpPr>
          <p:spPr>
            <a:xfrm>
              <a:off x="859888" y="4818212"/>
              <a:ext cx="4425045" cy="1014413"/>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Pentagon 4">
              <a:extLst>
                <a:ext uri="{FF2B5EF4-FFF2-40B4-BE49-F238E27FC236}">
                  <a16:creationId xmlns:a16="http://schemas.microsoft.com/office/drawing/2014/main" id="{2B5EB536-F5BA-0FFE-D2F5-255E335B66AE}"/>
                </a:ext>
              </a:extLst>
            </p:cNvPr>
            <p:cNvSpPr/>
            <p:nvPr/>
          </p:nvSpPr>
          <p:spPr>
            <a:xfrm>
              <a:off x="783769" y="3231769"/>
              <a:ext cx="4425045" cy="1014413"/>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Pentagon 5">
              <a:extLst>
                <a:ext uri="{FF2B5EF4-FFF2-40B4-BE49-F238E27FC236}">
                  <a16:creationId xmlns:a16="http://schemas.microsoft.com/office/drawing/2014/main" id="{C8F7C37E-B426-59A0-91D3-A9192731A953}"/>
                </a:ext>
              </a:extLst>
            </p:cNvPr>
            <p:cNvSpPr/>
            <p:nvPr/>
          </p:nvSpPr>
          <p:spPr>
            <a:xfrm>
              <a:off x="783768" y="1695472"/>
              <a:ext cx="4419153" cy="1014413"/>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F76625E-EC5A-00C6-1B08-DB38602F407C}"/>
                </a:ext>
              </a:extLst>
            </p:cNvPr>
            <p:cNvSpPr txBox="1"/>
            <p:nvPr/>
          </p:nvSpPr>
          <p:spPr>
            <a:xfrm>
              <a:off x="1318497" y="1773238"/>
              <a:ext cx="3776017" cy="8629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1" u="none" strike="noStrike" kern="1200" cap="none" spc="0" normalizeH="0" baseline="0" noProof="0" dirty="0">
                  <a:ln>
                    <a:noFill/>
                  </a:ln>
                  <a:effectLst/>
                  <a:uLnTx/>
                  <a:uFillTx/>
                  <a:latin typeface="Arial" panose="020B0604020202020204" pitchFamily="34" charset="0"/>
                  <a:cs typeface="Arial" panose="020B0604020202020204" pitchFamily="34" charset="0"/>
                </a:rPr>
                <a:t>Review your goals for your Recruitment team</a:t>
              </a:r>
            </a:p>
          </p:txBody>
        </p:sp>
        <p:pic>
          <p:nvPicPr>
            <p:cNvPr id="9" name="Picture 8">
              <a:extLst>
                <a:ext uri="{FF2B5EF4-FFF2-40B4-BE49-F238E27FC236}">
                  <a16:creationId xmlns:a16="http://schemas.microsoft.com/office/drawing/2014/main" id="{464ADA3B-C733-D767-A456-6F4BA1CDCCA8}"/>
                </a:ext>
              </a:extLst>
            </p:cNvPr>
            <p:cNvPicPr>
              <a:picLocks noChangeAspect="1"/>
            </p:cNvPicPr>
            <p:nvPr/>
          </p:nvPicPr>
          <p:blipFill>
            <a:blip r:embed="rId3"/>
            <a:stretch>
              <a:fillRect/>
            </a:stretch>
          </p:blipFill>
          <p:spPr>
            <a:xfrm>
              <a:off x="304080" y="3227385"/>
              <a:ext cx="1014413" cy="1014413"/>
            </a:xfrm>
            <a:prstGeom prst="rect">
              <a:avLst/>
            </a:prstGeom>
          </p:spPr>
        </p:pic>
        <p:sp>
          <p:nvSpPr>
            <p:cNvPr id="10" name="TextBox 9">
              <a:extLst>
                <a:ext uri="{FF2B5EF4-FFF2-40B4-BE49-F238E27FC236}">
                  <a16:creationId xmlns:a16="http://schemas.microsoft.com/office/drawing/2014/main" id="{73B52A49-9872-B0A2-4510-8E6C101F26B7}"/>
                </a:ext>
              </a:extLst>
            </p:cNvPr>
            <p:cNvSpPr txBox="1"/>
            <p:nvPr/>
          </p:nvSpPr>
          <p:spPr>
            <a:xfrm>
              <a:off x="5394441" y="1737951"/>
              <a:ext cx="4751882" cy="941376"/>
            </a:xfrm>
            <a:prstGeom prst="rect">
              <a:avLst/>
            </a:prstGeom>
            <a:noFill/>
          </p:spPr>
          <p:txBody>
            <a:bodyPr wrap="square" rtlCol="0">
              <a:spAutoFit/>
            </a:bodyPr>
            <a:lstStyle/>
            <a:p>
              <a:pPr marL="342900" marR="0" lvl="0" indent="-34290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1400" u="none" strike="noStrike" kern="1200" cap="none" spc="0" normalizeH="0" baseline="0" noProof="0" dirty="0">
                  <a:ln>
                    <a:noFill/>
                  </a:ln>
                  <a:effectLst/>
                  <a:uLnTx/>
                  <a:uFillTx/>
                  <a:latin typeface="Arial" panose="020B0604020202020204" pitchFamily="34" charset="0"/>
                  <a:cs typeface="Arial" panose="020B0604020202020204" pitchFamily="34" charset="0"/>
                </a:rPr>
                <a:t>Are they Smart?</a:t>
              </a:r>
            </a:p>
            <a:p>
              <a:pPr marL="342900" marR="0" lvl="0" indent="-34290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1400" u="none" strike="noStrike" kern="1200" cap="none" spc="0" normalizeH="0" baseline="0" noProof="0" dirty="0">
                  <a:ln>
                    <a:noFill/>
                  </a:ln>
                  <a:effectLst/>
                  <a:uLnTx/>
                  <a:uFillTx/>
                  <a:latin typeface="Arial" panose="020B0604020202020204" pitchFamily="34" charset="0"/>
                  <a:cs typeface="Arial" panose="020B0604020202020204" pitchFamily="34" charset="0"/>
                </a:rPr>
                <a:t>Are the obtainable?</a:t>
              </a:r>
            </a:p>
            <a:p>
              <a:pPr marL="342900" marR="0" lvl="0" indent="-34290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1400" u="none" strike="noStrike" kern="1200" cap="none" spc="0" normalizeH="0" baseline="0" noProof="0" dirty="0">
                  <a:ln>
                    <a:noFill/>
                  </a:ln>
                  <a:effectLst/>
                  <a:uLnTx/>
                  <a:uFillTx/>
                  <a:latin typeface="Arial" panose="020B0604020202020204" pitchFamily="34" charset="0"/>
                  <a:cs typeface="Arial" panose="020B0604020202020204" pitchFamily="34" charset="0"/>
                </a:rPr>
                <a:t>Are you tracking?</a:t>
              </a:r>
            </a:p>
          </p:txBody>
        </p:sp>
        <p:pic>
          <p:nvPicPr>
            <p:cNvPr id="11" name="Picture 10">
              <a:extLst>
                <a:ext uri="{FF2B5EF4-FFF2-40B4-BE49-F238E27FC236}">
                  <a16:creationId xmlns:a16="http://schemas.microsoft.com/office/drawing/2014/main" id="{D3E666DE-9B8A-C2B1-D85F-57D08415FA8D}"/>
                </a:ext>
              </a:extLst>
            </p:cNvPr>
            <p:cNvPicPr>
              <a:picLocks noChangeAspect="1"/>
            </p:cNvPicPr>
            <p:nvPr/>
          </p:nvPicPr>
          <p:blipFill>
            <a:blip r:embed="rId4"/>
            <a:stretch>
              <a:fillRect/>
            </a:stretch>
          </p:blipFill>
          <p:spPr>
            <a:xfrm>
              <a:off x="304082" y="1695472"/>
              <a:ext cx="1014413" cy="1014413"/>
            </a:xfrm>
            <a:prstGeom prst="rect">
              <a:avLst/>
            </a:prstGeom>
          </p:spPr>
        </p:pic>
        <p:sp>
          <p:nvSpPr>
            <p:cNvPr id="12" name="TextBox 11">
              <a:extLst>
                <a:ext uri="{FF2B5EF4-FFF2-40B4-BE49-F238E27FC236}">
                  <a16:creationId xmlns:a16="http://schemas.microsoft.com/office/drawing/2014/main" id="{D044C304-916B-D059-348F-3DBCF37C40AD}"/>
                </a:ext>
              </a:extLst>
            </p:cNvPr>
            <p:cNvSpPr txBox="1"/>
            <p:nvPr/>
          </p:nvSpPr>
          <p:spPr>
            <a:xfrm>
              <a:off x="1318496" y="3495035"/>
              <a:ext cx="5806111" cy="4903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1" u="none" strike="noStrike" kern="1200" cap="none" spc="0" normalizeH="0" baseline="0" noProof="0" dirty="0">
                  <a:ln>
                    <a:noFill/>
                  </a:ln>
                  <a:effectLst/>
                  <a:uLnTx/>
                  <a:uFillTx/>
                  <a:latin typeface="Arial" panose="020B0604020202020204" pitchFamily="34" charset="0"/>
                  <a:cs typeface="Arial" panose="020B0604020202020204" pitchFamily="34" charset="0"/>
                </a:rPr>
                <a:t>Set KPI’s for department</a:t>
              </a:r>
            </a:p>
          </p:txBody>
        </p:sp>
        <p:sp>
          <p:nvSpPr>
            <p:cNvPr id="13" name="TextBox 12">
              <a:extLst>
                <a:ext uri="{FF2B5EF4-FFF2-40B4-BE49-F238E27FC236}">
                  <a16:creationId xmlns:a16="http://schemas.microsoft.com/office/drawing/2014/main" id="{73A4F0EF-75D3-4167-7EA3-E82EABA9DDA1}"/>
                </a:ext>
              </a:extLst>
            </p:cNvPr>
            <p:cNvSpPr txBox="1"/>
            <p:nvPr/>
          </p:nvSpPr>
          <p:spPr>
            <a:xfrm>
              <a:off x="5394441" y="3217241"/>
              <a:ext cx="6216534" cy="941376"/>
            </a:xfrm>
            <a:prstGeom prst="rect">
              <a:avLst/>
            </a:prstGeom>
            <a:noFill/>
          </p:spPr>
          <p:txBody>
            <a:bodyPr wrap="square" rtlCol="0">
              <a:spAutoFit/>
            </a:bodyPr>
            <a:lstStyle/>
            <a:p>
              <a:pPr marL="285750" marR="0" lvl="0" indent="-285750" algn="l" defTabSz="488950" rtl="0" eaLnBrk="1" fontAlgn="auto" latinLnBrk="0" hangingPunct="1">
                <a:spcBef>
                  <a:spcPct val="0"/>
                </a:spcBef>
                <a:buClrTx/>
                <a:buSzTx/>
                <a:buFont typeface="Arial" panose="020B0604020202020204" pitchFamily="34" charset="0"/>
                <a:buChar char="•"/>
                <a:tabLst/>
                <a:defRPr/>
              </a:pPr>
              <a:r>
                <a:rPr kumimoji="0" lang="en-US" sz="1400" u="none" strike="noStrike" kern="1200" cap="none" spc="0" normalizeH="0" baseline="0" noProof="0" dirty="0">
                  <a:ln>
                    <a:noFill/>
                  </a:ln>
                  <a:effectLst/>
                  <a:uLnTx/>
                  <a:uFillTx/>
                  <a:latin typeface="Arial" panose="020B0604020202020204" pitchFamily="34" charset="0"/>
                  <a:cs typeface="Arial" panose="020B0604020202020204" pitchFamily="34" charset="0"/>
                </a:rPr>
                <a:t>How do you know your team or yourself are successful?</a:t>
              </a:r>
            </a:p>
            <a:p>
              <a:pPr marL="285750" marR="0" lvl="0" indent="-285750" algn="l" defTabSz="488950" rtl="0" eaLnBrk="1" fontAlgn="auto" latinLnBrk="0" hangingPunct="1">
                <a:spcBef>
                  <a:spcPct val="0"/>
                </a:spcBef>
                <a:buClrTx/>
                <a:buSzTx/>
                <a:buFont typeface="Arial" panose="020B0604020202020204" pitchFamily="34" charset="0"/>
                <a:buChar char="•"/>
                <a:tabLst/>
                <a:defRPr/>
              </a:pPr>
              <a:r>
                <a:rPr kumimoji="0" lang="en-US" sz="1400" u="none" strike="noStrike" kern="1200" cap="none" spc="0" normalizeH="0" baseline="0" noProof="0" dirty="0">
                  <a:ln>
                    <a:noFill/>
                  </a:ln>
                  <a:effectLst/>
                  <a:uLnTx/>
                  <a:uFillTx/>
                  <a:latin typeface="Arial" panose="020B0604020202020204" pitchFamily="34" charset="0"/>
                  <a:cs typeface="Arial" panose="020B0604020202020204" pitchFamily="34" charset="0"/>
                </a:rPr>
                <a:t>Do your goals role into your KPI’s?</a:t>
              </a:r>
            </a:p>
            <a:p>
              <a:pPr marL="285750" marR="0" lvl="0" indent="-285750" algn="l" defTabSz="488950" rtl="0" eaLnBrk="1" fontAlgn="auto" latinLnBrk="0" hangingPunct="1">
                <a:spcBef>
                  <a:spcPct val="0"/>
                </a:spcBef>
                <a:buClrTx/>
                <a:buSzTx/>
                <a:buFont typeface="Arial" panose="020B0604020202020204" pitchFamily="34" charset="0"/>
                <a:buChar char="•"/>
                <a:tabLst/>
                <a:defRPr/>
              </a:pPr>
              <a:r>
                <a:rPr kumimoji="0" lang="en-US" sz="1400" u="none" strike="noStrike" kern="1200" cap="none" spc="0" normalizeH="0" baseline="0" noProof="0" dirty="0">
                  <a:ln>
                    <a:noFill/>
                  </a:ln>
                  <a:effectLst/>
                  <a:uLnTx/>
                  <a:uFillTx/>
                  <a:latin typeface="Arial" panose="020B0604020202020204" pitchFamily="34" charset="0"/>
                  <a:cs typeface="Arial" panose="020B0604020202020204" pitchFamily="34" charset="0"/>
                </a:rPr>
                <a:t>If you have KPI’s are they being monitored actively? </a:t>
              </a:r>
            </a:p>
          </p:txBody>
        </p:sp>
        <p:pic>
          <p:nvPicPr>
            <p:cNvPr id="14" name="Picture 13">
              <a:extLst>
                <a:ext uri="{FF2B5EF4-FFF2-40B4-BE49-F238E27FC236}">
                  <a16:creationId xmlns:a16="http://schemas.microsoft.com/office/drawing/2014/main" id="{3B6D97E8-5774-3116-11DD-9C61CE228297}"/>
                </a:ext>
              </a:extLst>
            </p:cNvPr>
            <p:cNvPicPr>
              <a:picLocks noChangeAspect="1"/>
            </p:cNvPicPr>
            <p:nvPr/>
          </p:nvPicPr>
          <p:blipFill>
            <a:blip r:embed="rId5"/>
            <a:stretch>
              <a:fillRect/>
            </a:stretch>
          </p:blipFill>
          <p:spPr>
            <a:xfrm>
              <a:off x="304080" y="4815252"/>
              <a:ext cx="1014413" cy="1014413"/>
            </a:xfrm>
            <a:prstGeom prst="rect">
              <a:avLst/>
            </a:prstGeom>
          </p:spPr>
        </p:pic>
        <p:sp>
          <p:nvSpPr>
            <p:cNvPr id="15" name="TextBox 14">
              <a:extLst>
                <a:ext uri="{FF2B5EF4-FFF2-40B4-BE49-F238E27FC236}">
                  <a16:creationId xmlns:a16="http://schemas.microsoft.com/office/drawing/2014/main" id="{E4E2F209-A9FE-BB63-61DD-3CEA83DE1636}"/>
                </a:ext>
              </a:extLst>
            </p:cNvPr>
            <p:cNvSpPr txBox="1"/>
            <p:nvPr/>
          </p:nvSpPr>
          <p:spPr>
            <a:xfrm>
              <a:off x="1318496" y="4895266"/>
              <a:ext cx="3335149" cy="8629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1" u="none" strike="noStrike" kern="1200" cap="none" spc="0" normalizeH="0" baseline="0" noProof="0" dirty="0">
                  <a:ln>
                    <a:noFill/>
                  </a:ln>
                  <a:effectLst/>
                  <a:uLnTx/>
                  <a:uFillTx/>
                  <a:latin typeface="Arial" panose="020B0604020202020204" pitchFamily="34" charset="0"/>
                  <a:cs typeface="Arial" panose="020B0604020202020204" pitchFamily="34" charset="0"/>
                </a:rPr>
                <a:t>Evaluate historical data to help with future goals</a:t>
              </a:r>
            </a:p>
          </p:txBody>
        </p:sp>
        <p:sp>
          <p:nvSpPr>
            <p:cNvPr id="16" name="TextBox 15">
              <a:extLst>
                <a:ext uri="{FF2B5EF4-FFF2-40B4-BE49-F238E27FC236}">
                  <a16:creationId xmlns:a16="http://schemas.microsoft.com/office/drawing/2014/main" id="{9570DF92-CD5C-FD56-1626-8D90A08F69C1}"/>
                </a:ext>
              </a:extLst>
            </p:cNvPr>
            <p:cNvSpPr txBox="1"/>
            <p:nvPr/>
          </p:nvSpPr>
          <p:spPr>
            <a:xfrm>
              <a:off x="5394441" y="4586608"/>
              <a:ext cx="6525639" cy="1765080"/>
            </a:xfrm>
            <a:prstGeom prst="rect">
              <a:avLst/>
            </a:prstGeom>
            <a:noFill/>
          </p:spPr>
          <p:txBody>
            <a:bodyPr wrap="square" rtlCol="0">
              <a:spAutoFit/>
            </a:bodyPr>
            <a:lstStyle/>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1400" u="none" strike="noStrike" kern="1200" cap="none" spc="0" normalizeH="0" baseline="0" noProof="0" dirty="0">
                  <a:ln>
                    <a:noFill/>
                  </a:ln>
                  <a:effectLst/>
                  <a:uLnTx/>
                  <a:uFillTx/>
                  <a:latin typeface="Arial" panose="020B0604020202020204" pitchFamily="34" charset="0"/>
                  <a:cs typeface="Arial" panose="020B0604020202020204" pitchFamily="34" charset="0"/>
                </a:rPr>
                <a:t>Example: Neuro takes 4 months to fill from opening</a:t>
              </a: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1400" u="none" strike="noStrike" kern="1200" cap="none" spc="0" normalizeH="0" baseline="0" noProof="0" dirty="0">
                  <a:ln>
                    <a:noFill/>
                  </a:ln>
                  <a:effectLst/>
                  <a:uLnTx/>
                  <a:uFillTx/>
                  <a:latin typeface="Arial" panose="020B0604020202020204" pitchFamily="34" charset="0"/>
                  <a:cs typeface="Arial" panose="020B0604020202020204" pitchFamily="34" charset="0"/>
                </a:rPr>
                <a:t>Averages 5 site visits for an accepted offer</a:t>
              </a: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1400" u="none" strike="noStrike" kern="1200" cap="none" spc="0" normalizeH="0" baseline="0" noProof="0" dirty="0">
                  <a:ln>
                    <a:noFill/>
                  </a:ln>
                  <a:effectLst/>
                  <a:uLnTx/>
                  <a:uFillTx/>
                  <a:latin typeface="Arial" panose="020B0604020202020204" pitchFamily="34" charset="0"/>
                  <a:cs typeface="Arial" panose="020B0604020202020204" pitchFamily="34" charset="0"/>
                </a:rPr>
                <a:t>Averages 3 phone interviews for a site visit</a:t>
              </a: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1400" u="none" strike="noStrike" kern="1200" cap="none" spc="0" normalizeH="0" baseline="0" noProof="0" dirty="0">
                  <a:ln>
                    <a:noFill/>
                  </a:ln>
                  <a:effectLst/>
                  <a:uLnTx/>
                  <a:uFillTx/>
                  <a:latin typeface="Arial" panose="020B0604020202020204" pitchFamily="34" charset="0"/>
                  <a:cs typeface="Arial" panose="020B0604020202020204" pitchFamily="34" charset="0"/>
                </a:rPr>
                <a:t>Averages 4 responses for a phone interview</a:t>
              </a: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1400" u="none" strike="noStrike" kern="1200" cap="none" spc="0" normalizeH="0" baseline="0" noProof="0" dirty="0">
                  <a:ln>
                    <a:noFill/>
                  </a:ln>
                  <a:effectLst/>
                  <a:uLnTx/>
                  <a:uFillTx/>
                  <a:latin typeface="Arial" panose="020B0604020202020204" pitchFamily="34" charset="0"/>
                  <a:cs typeface="Arial" panose="020B0604020202020204" pitchFamily="34" charset="0"/>
                </a:rPr>
                <a:t>Typically receive 1 response per 300 emails</a:t>
              </a: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en-US" sz="1400" u="none" strike="noStrike" kern="1200" cap="none" spc="0" normalizeH="0" baseline="0" noProof="0" dirty="0">
                  <a:ln>
                    <a:noFill/>
                  </a:ln>
                  <a:effectLst/>
                  <a:uLnTx/>
                  <a:uFillTx/>
                  <a:latin typeface="Arial" panose="020B0604020202020204" pitchFamily="34" charset="0"/>
                  <a:cs typeface="Arial" panose="020B0604020202020204" pitchFamily="34" charset="0"/>
                </a:rPr>
                <a:t>Now work backwards…</a:t>
              </a:r>
            </a:p>
          </p:txBody>
        </p:sp>
      </p:grpSp>
    </p:spTree>
    <p:extLst>
      <p:ext uri="{BB962C8B-B14F-4D97-AF65-F5344CB8AC3E}">
        <p14:creationId xmlns:p14="http://schemas.microsoft.com/office/powerpoint/2010/main" val="2285108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442263" y="17642"/>
            <a:ext cx="10268712" cy="1700784"/>
          </a:xfrm>
        </p:spPr>
        <p:txBody>
          <a:bodyPr/>
          <a:lstStyle/>
          <a:p>
            <a:r>
              <a:rPr lang="en-US" b="1" dirty="0">
                <a:effectLst>
                  <a:outerShdw blurRad="50800" dist="38100" dir="2700000" algn="tl" rotWithShape="0">
                    <a:prstClr val="black">
                      <a:alpha val="40000"/>
                    </a:prstClr>
                  </a:outerShdw>
                </a:effectLst>
              </a:rPr>
              <a:t>Where To Start</a:t>
            </a:r>
            <a:endPar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AA1C536-B622-6D49-63A3-48893848324D}"/>
              </a:ext>
            </a:extLst>
          </p:cNvPr>
          <p:cNvSpPr txBox="1">
            <a:spLocks/>
          </p:cNvSpPr>
          <p:nvPr/>
        </p:nvSpPr>
        <p:spPr>
          <a:xfrm>
            <a:off x="582824" y="2393985"/>
            <a:ext cx="4047565" cy="1035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spc="120" baseline="0">
                <a:solidFill>
                  <a:schemeClr val="bg1"/>
                </a:solidFill>
                <a:latin typeface="Arial" panose="020B0604020202020204" pitchFamily="34" charset="0"/>
                <a:ea typeface="+mj-ea"/>
                <a:cs typeface="Arial" panose="020B0604020202020204" pitchFamily="34" charset="0"/>
              </a:defRPr>
            </a:lvl1pPr>
          </a:lstStyle>
          <a:p>
            <a:r>
              <a:rPr lang="en-US" sz="3200" b="1" dirty="0">
                <a:solidFill>
                  <a:schemeClr val="tx1"/>
                </a:solidFill>
              </a:rPr>
              <a:t>Ask</a:t>
            </a:r>
          </a:p>
          <a:p>
            <a:r>
              <a:rPr lang="en-US" sz="3200" b="1" dirty="0">
                <a:solidFill>
                  <a:schemeClr val="tx1"/>
                </a:solidFill>
              </a:rPr>
              <a:t>Yourself</a:t>
            </a:r>
          </a:p>
        </p:txBody>
      </p:sp>
      <p:sp>
        <p:nvSpPr>
          <p:cNvPr id="4" name="Rectangle 3">
            <a:extLst>
              <a:ext uri="{FF2B5EF4-FFF2-40B4-BE49-F238E27FC236}">
                <a16:creationId xmlns:a16="http://schemas.microsoft.com/office/drawing/2014/main" id="{83C657FB-F8C7-DF29-D0A6-8A59C6634CB1}"/>
              </a:ext>
            </a:extLst>
          </p:cNvPr>
          <p:cNvSpPr/>
          <p:nvPr/>
        </p:nvSpPr>
        <p:spPr>
          <a:xfrm>
            <a:off x="3665644" y="1965041"/>
            <a:ext cx="7525078" cy="3737388"/>
          </a:xfrm>
          <a:prstGeom prst="rect">
            <a:avLst/>
          </a:prstGeom>
        </p:spPr>
        <p:txBody>
          <a:bodyPr wrap="square" numCol="1">
            <a:noAutofit/>
          </a:bodyPr>
          <a:lstStyle/>
          <a:p>
            <a:pPr>
              <a:lnSpc>
                <a:spcPct val="150000"/>
              </a:lnSpc>
            </a:pPr>
            <a:r>
              <a:rPr lang="en-US" sz="1600" b="1" dirty="0">
                <a:latin typeface="Arial" panose="020B0604020202020204" pitchFamily="34" charset="0"/>
                <a:cs typeface="Arial" panose="020B0604020202020204" pitchFamily="34" charset="0"/>
              </a:rPr>
              <a:t>• Leaders:</a:t>
            </a:r>
          </a:p>
          <a:p>
            <a:pPr marL="742950" lvl="1"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Do you have KPI’s created? </a:t>
            </a:r>
          </a:p>
          <a:p>
            <a:pPr marL="1200150" lvl="2"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If not, create them</a:t>
            </a:r>
          </a:p>
          <a:p>
            <a:pPr marL="1200150" lvl="2"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If you do, review to ensure they still meet your organizational goals</a:t>
            </a:r>
          </a:p>
          <a:p>
            <a:pPr marL="742950" lvl="1"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Review your team goals, are they SMART</a:t>
            </a:r>
            <a:endParaRPr lang="en-US" sz="1600" b="1" dirty="0">
              <a:latin typeface="Arial" panose="020B0604020202020204" pitchFamily="34" charset="0"/>
              <a:cs typeface="Arial" panose="020B0604020202020204" pitchFamily="34" charset="0"/>
            </a:endParaRPr>
          </a:p>
          <a:p>
            <a:pPr>
              <a:lnSpc>
                <a:spcPct val="150000"/>
              </a:lnSpc>
            </a:pPr>
            <a:r>
              <a:rPr lang="en-US" sz="1600" b="1" dirty="0">
                <a:latin typeface="Arial" panose="020B0604020202020204" pitchFamily="34" charset="0"/>
                <a:cs typeface="Arial" panose="020B0604020202020204" pitchFamily="34" charset="0"/>
              </a:rPr>
              <a:t>• Recruiters: </a:t>
            </a:r>
          </a:p>
          <a:p>
            <a:pPr marL="742950" lvl="1"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Do you know what your KPI or smart goals are? If not ask. </a:t>
            </a:r>
          </a:p>
          <a:p>
            <a:pPr marL="742950" lvl="1"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If your organization does not have established goals, create your own</a:t>
            </a:r>
          </a:p>
        </p:txBody>
      </p:sp>
      <p:sp>
        <p:nvSpPr>
          <p:cNvPr id="6" name="TextBox 5">
            <a:extLst>
              <a:ext uri="{FF2B5EF4-FFF2-40B4-BE49-F238E27FC236}">
                <a16:creationId xmlns:a16="http://schemas.microsoft.com/office/drawing/2014/main" id="{E0347E72-209B-3D9D-1B3B-9531741C1EC6}"/>
              </a:ext>
            </a:extLst>
          </p:cNvPr>
          <p:cNvSpPr txBox="1"/>
          <p:nvPr/>
        </p:nvSpPr>
        <p:spPr>
          <a:xfrm>
            <a:off x="3665644" y="4992180"/>
            <a:ext cx="7525078" cy="1524007"/>
          </a:xfrm>
          <a:prstGeom prst="rect">
            <a:avLst/>
          </a:prstGeom>
          <a:noFill/>
        </p:spPr>
        <p:txBody>
          <a:bodyPr wrap="square">
            <a:spAutoFit/>
          </a:bodyPr>
          <a:lstStyle/>
          <a:p>
            <a:pPr>
              <a:lnSpc>
                <a:spcPct val="150000"/>
              </a:lnSpc>
            </a:pPr>
            <a:r>
              <a:rPr lang="en-US" sz="1600" b="1" dirty="0">
                <a:latin typeface="Arial" panose="020B0604020202020204" pitchFamily="34" charset="0"/>
                <a:cs typeface="Arial" panose="020B0604020202020204" pitchFamily="34" charset="0"/>
              </a:rPr>
              <a:t>• Reset! Remember goals need to reviewed as your organization changes or</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   your role changes</a:t>
            </a:r>
            <a:endParaRPr lang="en-US" sz="1600" dirty="0">
              <a:latin typeface="Arial" panose="020B0604020202020204" pitchFamily="34" charset="0"/>
              <a:cs typeface="Arial" panose="020B0604020202020204" pitchFamily="34" charset="0"/>
            </a:endParaRPr>
          </a:p>
          <a:p>
            <a:pPr>
              <a:lnSpc>
                <a:spcPct val="150000"/>
              </a:lnSpc>
            </a:pPr>
            <a:r>
              <a:rPr lang="en-US" sz="1600" b="1" dirty="0">
                <a:latin typeface="Arial" panose="020B0604020202020204" pitchFamily="34" charset="0"/>
                <a:cs typeface="Arial" panose="020B0604020202020204" pitchFamily="34" charset="0"/>
              </a:rPr>
              <a:t>• Do not over complicate</a:t>
            </a:r>
            <a:endParaRPr lang="en-US" sz="1600" dirty="0">
              <a:latin typeface="Arial" panose="020B0604020202020204" pitchFamily="34" charset="0"/>
              <a:cs typeface="Arial" panose="020B0604020202020204" pitchFamily="34" charset="0"/>
            </a:endParaRPr>
          </a:p>
          <a:p>
            <a:pPr>
              <a:lnSpc>
                <a:spcPct val="150000"/>
              </a:lnSpc>
            </a:pPr>
            <a:r>
              <a:rPr lang="en-US" sz="1600" b="1" dirty="0">
                <a:latin typeface="Arial" panose="020B0604020202020204" pitchFamily="34" charset="0"/>
                <a:cs typeface="Arial" panose="020B0604020202020204" pitchFamily="34" charset="0"/>
              </a:rPr>
              <a:t>• Ask questions</a:t>
            </a:r>
          </a:p>
        </p:txBody>
      </p:sp>
    </p:spTree>
    <p:extLst>
      <p:ext uri="{BB962C8B-B14F-4D97-AF65-F5344CB8AC3E}">
        <p14:creationId xmlns:p14="http://schemas.microsoft.com/office/powerpoint/2010/main" val="259648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1644" y="0"/>
            <a:ext cx="10268712" cy="1700784"/>
          </a:xfrm>
        </p:spPr>
        <p:txBody>
          <a:bodyPr/>
          <a:lstStyle/>
          <a:p>
            <a:r>
              <a:rPr lang="en-US" b="1" dirty="0">
                <a:effectLst>
                  <a:outerShdw blurRad="50800" dist="38100" dir="2700000" algn="tl" rotWithShape="0">
                    <a:prstClr val="black">
                      <a:alpha val="40000"/>
                    </a:prstClr>
                  </a:outerShdw>
                </a:effectLst>
              </a:rPr>
              <a:t>Where To Start</a:t>
            </a:r>
            <a:endPar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80BCBE7F-5674-7BC3-D89D-B62E9F7B3677}"/>
              </a:ext>
            </a:extLst>
          </p:cNvPr>
          <p:cNvSpPr txBox="1">
            <a:spLocks/>
          </p:cNvSpPr>
          <p:nvPr/>
        </p:nvSpPr>
        <p:spPr>
          <a:xfrm>
            <a:off x="961644" y="18864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spc="120" baseline="0">
                <a:solidFill>
                  <a:schemeClr val="bg1"/>
                </a:solidFill>
                <a:latin typeface="Arial" panose="020B0604020202020204" pitchFamily="34" charset="0"/>
                <a:ea typeface="+mj-ea"/>
                <a:cs typeface="Arial" panose="020B0604020202020204" pitchFamily="34" charset="0"/>
              </a:defRPr>
            </a:lvl1pPr>
          </a:lstStyle>
          <a:p>
            <a:r>
              <a:rPr lang="en-US" sz="2800" b="1" dirty="0">
                <a:solidFill>
                  <a:schemeClr val="tx1"/>
                </a:solidFill>
              </a:rPr>
              <a:t>Set Goals KPIs for Your Partners</a:t>
            </a:r>
          </a:p>
        </p:txBody>
      </p:sp>
      <p:sp>
        <p:nvSpPr>
          <p:cNvPr id="4" name="Rectangle 3">
            <a:extLst>
              <a:ext uri="{FF2B5EF4-FFF2-40B4-BE49-F238E27FC236}">
                <a16:creationId xmlns:a16="http://schemas.microsoft.com/office/drawing/2014/main" id="{F2C6BCCF-B71A-8B0E-571A-916E0BEC898C}"/>
              </a:ext>
            </a:extLst>
          </p:cNvPr>
          <p:cNvSpPr/>
          <p:nvPr/>
        </p:nvSpPr>
        <p:spPr>
          <a:xfrm>
            <a:off x="961644" y="3025385"/>
            <a:ext cx="8734283" cy="2793842"/>
          </a:xfrm>
          <a:prstGeom prst="rect">
            <a:avLst/>
          </a:prstGeom>
        </p:spPr>
        <p:txBody>
          <a:bodyPr wrap="square">
            <a:spAutoFit/>
          </a:bodyPr>
          <a:lstStyle/>
          <a:p>
            <a:pPr marL="285750" lvl="0" indent="-285750" defTabSz="488950">
              <a:lnSpc>
                <a:spcPct val="150000"/>
              </a:lnSpc>
              <a:spcBef>
                <a:spcPct val="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Have you communicated with your Partners what you expect with ROI?</a:t>
            </a:r>
          </a:p>
          <a:p>
            <a:pPr marL="285750" lvl="0" indent="-285750" defTabSz="488950">
              <a:lnSpc>
                <a:spcPct val="150000"/>
              </a:lnSpc>
              <a:spcBef>
                <a:spcPct val="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Have you communicated your goals? </a:t>
            </a:r>
          </a:p>
          <a:p>
            <a:pPr marL="285750" lvl="0" indent="-285750" defTabSz="488950">
              <a:lnSpc>
                <a:spcPct val="150000"/>
              </a:lnSpc>
              <a:spcBef>
                <a:spcPct val="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Are you partnering with them to ensure each of you know how things are going? </a:t>
            </a:r>
          </a:p>
        </p:txBody>
      </p:sp>
    </p:spTree>
    <p:extLst>
      <p:ext uri="{BB962C8B-B14F-4D97-AF65-F5344CB8AC3E}">
        <p14:creationId xmlns:p14="http://schemas.microsoft.com/office/powerpoint/2010/main" val="104979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CEB845D9-890B-484B-975B-B5F85434B469}"/>
              </a:ext>
            </a:extLst>
          </p:cNvPr>
          <p:cNvSpPr>
            <a:spLocks noGrp="1"/>
          </p:cNvSpPr>
          <p:nvPr>
            <p:ph type="title"/>
          </p:nvPr>
        </p:nvSpPr>
        <p:spPr>
          <a:xfrm>
            <a:off x="565123" y="276385"/>
            <a:ext cx="5704228" cy="868334"/>
          </a:xfrm>
        </p:spPr>
        <p:txBody>
          <a:bodyPr>
            <a:normAutofit/>
          </a:bodyPr>
          <a:lstStyle/>
          <a:p>
            <a:r>
              <a:rPr lang="en-US" sz="4400" b="1" dirty="0"/>
              <a:t>In Conclusion</a:t>
            </a:r>
            <a:endParaRPr lang="en-US" sz="4400" b="1" dirty="0">
              <a:latin typeface="Arial" panose="020B0604020202020204" pitchFamily="34" charset="0"/>
              <a:cs typeface="Arial" panose="020B0604020202020204" pitchFamily="34" charset="0"/>
            </a:endParaRPr>
          </a:p>
        </p:txBody>
      </p:sp>
      <p:sp>
        <p:nvSpPr>
          <p:cNvPr id="15" name="Text Placeholder 14">
            <a:extLst>
              <a:ext uri="{FF2B5EF4-FFF2-40B4-BE49-F238E27FC236}">
                <a16:creationId xmlns:a16="http://schemas.microsoft.com/office/drawing/2014/main" id="{AEFAE7A4-BFF2-4F94-9264-0C5D1205E8D4}"/>
              </a:ext>
            </a:extLst>
          </p:cNvPr>
          <p:cNvSpPr>
            <a:spLocks noGrp="1"/>
          </p:cNvSpPr>
          <p:nvPr>
            <p:ph type="body" sz="quarter" idx="18"/>
          </p:nvPr>
        </p:nvSpPr>
        <p:spPr>
          <a:xfrm>
            <a:off x="565123" y="1569607"/>
            <a:ext cx="4889434" cy="4822078"/>
          </a:xfrm>
        </p:spPr>
        <p:txBody>
          <a:bodyPr>
            <a:noAutofit/>
          </a:bodyPr>
          <a:lstStyle/>
          <a:p>
            <a:pPr marL="342900" lvl="0" indent="-342900" defTabSz="457200">
              <a:spcBef>
                <a:spcPct val="20000"/>
              </a:spcBef>
              <a:spcAft>
                <a:spcPts val="600"/>
              </a:spcAft>
              <a:buSzPct val="92000"/>
              <a:buFont typeface="Arial" panose="020B0604020202020204" pitchFamily="34" charset="0"/>
              <a:buChar char="•"/>
              <a:defRPr/>
            </a:pPr>
            <a:r>
              <a:rPr lang="en-US" sz="2000" dirty="0"/>
              <a:t>What do I need to do differently now?</a:t>
            </a:r>
          </a:p>
          <a:p>
            <a:pPr marL="342900" lvl="0" indent="-342900" defTabSz="457200">
              <a:spcBef>
                <a:spcPct val="20000"/>
              </a:spcBef>
              <a:spcAft>
                <a:spcPts val="600"/>
              </a:spcAft>
              <a:buSzPct val="92000"/>
              <a:buFont typeface="Arial" panose="020B0604020202020204" pitchFamily="34" charset="0"/>
              <a:buChar char="•"/>
              <a:defRPr/>
            </a:pPr>
            <a:r>
              <a:rPr lang="en-US" sz="2000" dirty="0"/>
              <a:t>Get started with setting goals and measuring your team or yourself</a:t>
            </a:r>
          </a:p>
          <a:p>
            <a:pPr marL="342900" lvl="0" indent="-342900" defTabSz="457200">
              <a:spcBef>
                <a:spcPct val="20000"/>
              </a:spcBef>
              <a:spcAft>
                <a:spcPts val="600"/>
              </a:spcAft>
              <a:buSzPct val="92000"/>
              <a:buFont typeface="Arial" panose="020B0604020202020204" pitchFamily="34" charset="0"/>
              <a:buChar char="•"/>
              <a:defRPr/>
            </a:pPr>
            <a:r>
              <a:rPr lang="en-US" sz="2000" dirty="0"/>
              <a:t>Am I leveraging all resources available to ensure you are successful? </a:t>
            </a:r>
          </a:p>
          <a:p>
            <a:pPr marL="342900" lvl="0" indent="-342900" defTabSz="457200">
              <a:spcBef>
                <a:spcPct val="20000"/>
              </a:spcBef>
              <a:spcAft>
                <a:spcPts val="600"/>
              </a:spcAft>
              <a:buSzPct val="92000"/>
              <a:buFont typeface="Arial" panose="020B0604020202020204" pitchFamily="34" charset="0"/>
              <a:buChar char="•"/>
              <a:defRPr/>
            </a:pPr>
            <a:r>
              <a:rPr lang="en-US" sz="2000" dirty="0"/>
              <a:t>Do my current tools support this new or changing strategy? If not, want do I need to change? </a:t>
            </a:r>
          </a:p>
          <a:p>
            <a:pPr marL="342900" lvl="0" indent="-342900" defTabSz="457200">
              <a:spcBef>
                <a:spcPct val="20000"/>
              </a:spcBef>
              <a:spcAft>
                <a:spcPts val="600"/>
              </a:spcAft>
              <a:buSzPct val="92000"/>
              <a:buFont typeface="Arial" panose="020B0604020202020204" pitchFamily="34" charset="0"/>
              <a:buChar char="•"/>
              <a:defRPr/>
            </a:pPr>
            <a:r>
              <a:rPr lang="en-US" sz="2000" dirty="0"/>
              <a:t>What part of our recruitment strategy is going to change moving forward?</a:t>
            </a:r>
          </a:p>
        </p:txBody>
      </p:sp>
      <p:pic>
        <p:nvPicPr>
          <p:cNvPr id="8" name="Picture 2" descr="How to Determine Key Performance Indicators | The Legal Examiner">
            <a:extLst>
              <a:ext uri="{FF2B5EF4-FFF2-40B4-BE49-F238E27FC236}">
                <a16:creationId xmlns:a16="http://schemas.microsoft.com/office/drawing/2014/main" id="{03E5961E-45AF-39C4-AE84-15F460AC1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7443" y="1144719"/>
            <a:ext cx="4889434" cy="14970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12B6FD0-80A7-1479-59DA-95F26D0D1B59}"/>
              </a:ext>
            </a:extLst>
          </p:cNvPr>
          <p:cNvPicPr>
            <a:picLocks noChangeAspect="1"/>
          </p:cNvPicPr>
          <p:nvPr/>
        </p:nvPicPr>
        <p:blipFill>
          <a:blip r:embed="rId4"/>
          <a:stretch>
            <a:fillRect/>
          </a:stretch>
        </p:blipFill>
        <p:spPr>
          <a:xfrm>
            <a:off x="6737443" y="3602182"/>
            <a:ext cx="4889434" cy="2336282"/>
          </a:xfrm>
          <a:prstGeom prst="rect">
            <a:avLst/>
          </a:prstGeom>
        </p:spPr>
      </p:pic>
    </p:spTree>
    <p:extLst>
      <p:ext uri="{BB962C8B-B14F-4D97-AF65-F5344CB8AC3E}">
        <p14:creationId xmlns:p14="http://schemas.microsoft.com/office/powerpoint/2010/main" val="1836265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07344-0CB6-494B-A14C-6C7C1468E2AC}"/>
              </a:ext>
            </a:extLst>
          </p:cNvPr>
          <p:cNvSpPr>
            <a:spLocks noGrp="1"/>
          </p:cNvSpPr>
          <p:nvPr>
            <p:ph type="title"/>
          </p:nvPr>
        </p:nvSpPr>
        <p:spPr>
          <a:xfrm>
            <a:off x="623224" y="1584824"/>
            <a:ext cx="10945552" cy="1535734"/>
          </a:xfrm>
        </p:spPr>
        <p:txBody>
          <a:bodyPr>
            <a:noAutofit/>
          </a:bodyPr>
          <a:lstStyle/>
          <a:p>
            <a:pPr algn="ctr"/>
            <a:r>
              <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THANK YOU</a:t>
            </a:r>
          </a:p>
        </p:txBody>
      </p:sp>
      <p:sp>
        <p:nvSpPr>
          <p:cNvPr id="3" name="Text Placeholder 2">
            <a:extLst>
              <a:ext uri="{FF2B5EF4-FFF2-40B4-BE49-F238E27FC236}">
                <a16:creationId xmlns:a16="http://schemas.microsoft.com/office/drawing/2014/main" id="{EC1F92D4-9127-45F7-8DFC-A07C06032AAA}"/>
              </a:ext>
            </a:extLst>
          </p:cNvPr>
          <p:cNvSpPr>
            <a:spLocks noGrp="1"/>
          </p:cNvSpPr>
          <p:nvPr>
            <p:ph type="body" idx="1"/>
          </p:nvPr>
        </p:nvSpPr>
        <p:spPr>
          <a:xfrm>
            <a:off x="4358869" y="5332378"/>
            <a:ext cx="5882411" cy="1076111"/>
          </a:xfrm>
        </p:spPr>
        <p:txBody>
          <a:bodyPr>
            <a:noAutofit/>
          </a:bodyPr>
          <a:lstStyle/>
          <a:p>
            <a:r>
              <a:rPr lang="en-US" sz="2400" b="1" dirty="0">
                <a:latin typeface="Arial" panose="020B0604020202020204" pitchFamily="34" charset="0"/>
                <a:cs typeface="Arial" panose="020B0604020202020204" pitchFamily="34" charset="0"/>
              </a:rPr>
              <a:t>Clint Rosser | Chief Operating Officer</a:t>
            </a:r>
          </a:p>
          <a:p>
            <a:r>
              <a:rPr lang="en-US" sz="2400" dirty="0">
                <a:latin typeface="Arial" panose="020B0604020202020204" pitchFamily="34" charset="0"/>
                <a:cs typeface="Arial" panose="020B0604020202020204" pitchFamily="34" charset="0"/>
              </a:rPr>
              <a:t>crosser@practicematch.com</a:t>
            </a:r>
          </a:p>
          <a:p>
            <a:pPr algn="ctr"/>
            <a:endParaRPr lang="en-US" sz="2400" dirty="0">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86A8EC5B-7408-F0FC-BEFD-8DAD1568F336}"/>
              </a:ext>
            </a:extLst>
          </p:cNvPr>
          <p:cNvSpPr/>
          <p:nvPr/>
        </p:nvSpPr>
        <p:spPr>
          <a:xfrm>
            <a:off x="2637747" y="4825926"/>
            <a:ext cx="1399683" cy="139968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8764338-8175-784C-51BF-181651E7B946}"/>
              </a:ext>
            </a:extLst>
          </p:cNvPr>
          <p:cNvPicPr>
            <a:picLocks noChangeAspect="1"/>
          </p:cNvPicPr>
          <p:nvPr/>
        </p:nvPicPr>
        <p:blipFill>
          <a:blip r:embed="rId4"/>
          <a:stretch>
            <a:fillRect/>
          </a:stretch>
        </p:blipFill>
        <p:spPr>
          <a:xfrm>
            <a:off x="4358869" y="4505309"/>
            <a:ext cx="2880620" cy="641234"/>
          </a:xfrm>
          <a:prstGeom prst="rect">
            <a:avLst/>
          </a:prstGeom>
        </p:spPr>
      </p:pic>
    </p:spTree>
    <p:extLst>
      <p:ext uri="{BB962C8B-B14F-4D97-AF65-F5344CB8AC3E}">
        <p14:creationId xmlns:p14="http://schemas.microsoft.com/office/powerpoint/2010/main" val="2232457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742A82AB-F005-49A7-9C16-0AF17C1E992A}"/>
              </a:ext>
            </a:extLst>
          </p:cNvPr>
          <p:cNvSpPr>
            <a:spLocks noGrp="1"/>
          </p:cNvSpPr>
          <p:nvPr>
            <p:ph type="title"/>
          </p:nvPr>
        </p:nvSpPr>
        <p:spPr>
          <a:xfrm>
            <a:off x="966213" y="336958"/>
            <a:ext cx="10616187" cy="1700784"/>
          </a:xfrm>
          <a:ln>
            <a:noFill/>
          </a:ln>
        </p:spPr>
        <p:txBody>
          <a:bodyPr/>
          <a:lstStyle/>
          <a:p>
            <a:r>
              <a:rPr lang="en-US"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AGENDA</a:t>
            </a:r>
          </a:p>
        </p:txBody>
      </p:sp>
      <p:sp>
        <p:nvSpPr>
          <p:cNvPr id="29" name="Content Placeholder 28">
            <a:extLst>
              <a:ext uri="{FF2B5EF4-FFF2-40B4-BE49-F238E27FC236}">
                <a16:creationId xmlns:a16="http://schemas.microsoft.com/office/drawing/2014/main" id="{72142BC0-18E5-42CE-A02F-AC348DDCE465}"/>
              </a:ext>
            </a:extLst>
          </p:cNvPr>
          <p:cNvSpPr>
            <a:spLocks noGrp="1"/>
          </p:cNvSpPr>
          <p:nvPr>
            <p:ph idx="1"/>
          </p:nvPr>
        </p:nvSpPr>
        <p:spPr>
          <a:xfrm>
            <a:off x="966213" y="2585060"/>
            <a:ext cx="6231314" cy="3259927"/>
          </a:xfrm>
        </p:spPr>
        <p:txBody>
          <a:bodyPr anchor="ctr">
            <a:normAutofit fontScale="77500" lnSpcReduction="20000"/>
          </a:bodyPr>
          <a:lstStyle/>
          <a:p>
            <a:pPr marL="571500" indent="-571500">
              <a:buFont typeface="Arial" panose="020B0604020202020204" pitchFamily="34" charset="0"/>
              <a:buChar char="•"/>
            </a:pPr>
            <a:r>
              <a:rPr lang="en-US" dirty="0">
                <a:solidFill>
                  <a:schemeClr val="tx1"/>
                </a:solidFill>
              </a:rPr>
              <a:t>Discuss KPIs</a:t>
            </a:r>
          </a:p>
          <a:p>
            <a:pPr marL="571500" indent="-571500">
              <a:buFont typeface="Arial" panose="020B0604020202020204" pitchFamily="34" charset="0"/>
              <a:buChar char="•"/>
            </a:pPr>
            <a:r>
              <a:rPr lang="en-US" dirty="0">
                <a:solidFill>
                  <a:schemeClr val="tx1"/>
                </a:solidFill>
              </a:rPr>
              <a:t>SMART Goals</a:t>
            </a:r>
          </a:p>
          <a:p>
            <a:pPr marL="571500" indent="-571500">
              <a:buFont typeface="Arial" panose="020B0604020202020204" pitchFamily="34" charset="0"/>
              <a:buChar char="•"/>
            </a:pPr>
            <a:r>
              <a:rPr lang="en-US" dirty="0">
                <a:solidFill>
                  <a:schemeClr val="tx1"/>
                </a:solidFill>
              </a:rPr>
              <a:t>Effective Goal Setting</a:t>
            </a:r>
          </a:p>
          <a:p>
            <a:pPr marL="571500" indent="-571500">
              <a:buFont typeface="Arial" panose="020B0604020202020204" pitchFamily="34" charset="0"/>
              <a:buChar char="•"/>
            </a:pPr>
            <a:r>
              <a:rPr lang="en-US" dirty="0">
                <a:solidFill>
                  <a:schemeClr val="tx1"/>
                </a:solidFill>
              </a:rPr>
              <a:t>Common Goal Setting Pitfalls</a:t>
            </a:r>
          </a:p>
          <a:p>
            <a:pPr marL="571500" indent="-571500">
              <a:buFont typeface="Arial" panose="020B0604020202020204" pitchFamily="34" charset="0"/>
              <a:buChar char="•"/>
            </a:pPr>
            <a:r>
              <a:rPr lang="en-US" dirty="0">
                <a:solidFill>
                  <a:schemeClr val="tx1"/>
                </a:solidFill>
              </a:rPr>
              <a:t>Steps to take when goal setting</a:t>
            </a:r>
          </a:p>
          <a:p>
            <a:pPr marL="571500" indent="-571500">
              <a:buFont typeface="Arial" panose="020B0604020202020204" pitchFamily="34" charset="0"/>
              <a:buChar char="•"/>
            </a:pPr>
            <a:r>
              <a:rPr lang="en-US" dirty="0">
                <a:solidFill>
                  <a:schemeClr val="tx1"/>
                </a:solidFill>
              </a:rPr>
              <a:t>Where to begin</a:t>
            </a:r>
          </a:p>
        </p:txBody>
      </p:sp>
    </p:spTree>
    <p:extLst>
      <p:ext uri="{BB962C8B-B14F-4D97-AF65-F5344CB8AC3E}">
        <p14:creationId xmlns:p14="http://schemas.microsoft.com/office/powerpoint/2010/main" val="2593787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0119" y="0"/>
            <a:ext cx="10268712" cy="1700784"/>
          </a:xfrm>
        </p:spPr>
        <p:txBody>
          <a:bodyPr/>
          <a:lstStyle/>
          <a:p>
            <a:r>
              <a:rPr lang="en-US" b="1" dirty="0">
                <a:effectLst>
                  <a:outerShdw blurRad="50800" dist="38100" dir="2700000" algn="tl" rotWithShape="0">
                    <a:prstClr val="black">
                      <a:alpha val="40000"/>
                    </a:prstClr>
                  </a:outerShdw>
                </a:effectLst>
              </a:rPr>
              <a:t>Performance</a:t>
            </a:r>
            <a:endPar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821C5C5C-11A8-46D0-EA71-D9B8643479EF}"/>
              </a:ext>
            </a:extLst>
          </p:cNvPr>
          <p:cNvSpPr txBox="1">
            <a:spLocks/>
          </p:cNvSpPr>
          <p:nvPr/>
        </p:nvSpPr>
        <p:spPr>
          <a:xfrm>
            <a:off x="960119" y="1899402"/>
            <a:ext cx="8927799" cy="4374777"/>
          </a:xfrm>
          <a:prstGeom prst="rect">
            <a:avLst/>
          </a:prstGeom>
        </p:spPr>
        <p:txBody>
          <a:bodyPr vert="horz" lIns="91440" tIns="45720" rIns="91440" bIns="45720" rtlCol="0" anchor="ctr">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b="0" kern="1200" cap="all" spc="5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1000"/>
              </a:lnSpc>
              <a:spcBef>
                <a:spcPts val="400"/>
              </a:spcBef>
              <a:spcAft>
                <a:spcPts val="400"/>
              </a:spcAft>
              <a:buClrTx/>
              <a:buFont typeface="Wingdings" panose="05000000000000000000" pitchFamily="2" charset="2"/>
              <a:buNone/>
              <a:defRPr sz="2000" b="1" kern="1200" spc="50" baseline="0">
                <a:solidFill>
                  <a:schemeClr val="tx1"/>
                </a:solidFill>
                <a:latin typeface="Decotura ICG" panose="00000400000000000000" pitchFamily="2" charset="0"/>
                <a:ea typeface="+mn-ea"/>
                <a:cs typeface="+mn-cs"/>
              </a:defRPr>
            </a:lvl2pPr>
            <a:lvl3pPr marL="91440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Decotura ICG" panose="00000400000000000000" pitchFamily="2" charset="0"/>
                <a:ea typeface="+mn-ea"/>
                <a:cs typeface="+mn-cs"/>
              </a:defRPr>
            </a:lvl3pPr>
            <a:lvl4pPr marL="1371600" indent="0" algn="l" defTabSz="914400" rtl="0" eaLnBrk="1" latinLnBrk="0" hangingPunct="1">
              <a:lnSpc>
                <a:spcPct val="101000"/>
              </a:lnSpc>
              <a:spcBef>
                <a:spcPts val="400"/>
              </a:spcBef>
              <a:spcAft>
                <a:spcPts val="400"/>
              </a:spcAft>
              <a:buClrTx/>
              <a:buFont typeface="Wingdings" panose="05000000000000000000" pitchFamily="2" charset="2"/>
              <a:buNone/>
              <a:defRPr sz="1600" b="1" kern="1200" spc="50" baseline="0">
                <a:solidFill>
                  <a:schemeClr val="tx1"/>
                </a:solidFill>
                <a:latin typeface="Decotura ICG" panose="00000400000000000000" pitchFamily="2" charset="0"/>
                <a:ea typeface="+mn-ea"/>
                <a:cs typeface="+mn-cs"/>
              </a:defRPr>
            </a:lvl4pPr>
            <a:lvl5pPr marL="1828800" indent="0" algn="l"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solidFill>
                <a:latin typeface="Decotura ICG" panose="000004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buFont typeface="Arial" panose="020B0604020202020204" pitchFamily="34" charset="0"/>
              <a:buChar char="•"/>
            </a:pPr>
            <a:r>
              <a:rPr lang="en-US" sz="2400" cap="none" dirty="0">
                <a:solidFill>
                  <a:srgbClr val="333333"/>
                </a:solidFill>
              </a:rPr>
              <a:t>Why is measuring performance important</a:t>
            </a:r>
          </a:p>
          <a:p>
            <a:pPr marL="342900" indent="-342900">
              <a:buFont typeface="Arial" panose="020B0604020202020204" pitchFamily="34" charset="0"/>
              <a:buChar char="•"/>
            </a:pPr>
            <a:r>
              <a:rPr lang="en-US" sz="2400" cap="none" dirty="0">
                <a:solidFill>
                  <a:srgbClr val="333333"/>
                </a:solidFill>
              </a:rPr>
              <a:t>What goals should you set as a Director/VP (leader), Recruiter, Sourcer, etc.</a:t>
            </a:r>
            <a:endParaRPr lang="en-US" sz="2400" dirty="0">
              <a:solidFill>
                <a:srgbClr val="333333"/>
              </a:solidFill>
            </a:endParaRPr>
          </a:p>
          <a:p>
            <a:pPr marL="342900" indent="-342900">
              <a:buFont typeface="Arial" panose="020B0604020202020204" pitchFamily="34" charset="0"/>
              <a:buChar char="•"/>
            </a:pPr>
            <a:r>
              <a:rPr lang="en-US" sz="2400" cap="none" dirty="0">
                <a:solidFill>
                  <a:srgbClr val="333333"/>
                </a:solidFill>
              </a:rPr>
              <a:t>Setting key performance indicators (KPI)</a:t>
            </a:r>
          </a:p>
          <a:p>
            <a:pPr marL="800100" lvl="1" indent="-342900">
              <a:buFont typeface="Arial" panose="020B0604020202020204" pitchFamily="34" charset="0"/>
              <a:buChar char="•"/>
            </a:pPr>
            <a:r>
              <a:rPr lang="en-US" dirty="0">
                <a:solidFill>
                  <a:srgbClr val="333333"/>
                </a:solidFill>
              </a:rPr>
              <a:t>Do your goals help achieve your KPI’s?</a:t>
            </a:r>
          </a:p>
          <a:p>
            <a:pPr marL="342900" indent="-342900">
              <a:buFont typeface="Arial" panose="020B0604020202020204" pitchFamily="34" charset="0"/>
              <a:buChar char="•"/>
            </a:pPr>
            <a:r>
              <a:rPr lang="en-US" sz="2400" cap="none" dirty="0">
                <a:solidFill>
                  <a:srgbClr val="333333"/>
                </a:solidFill>
              </a:rPr>
              <a:t>Setting smart goals (specific, measurable, attainable, realistic, time-bound)</a:t>
            </a:r>
          </a:p>
        </p:txBody>
      </p:sp>
      <p:pic>
        <p:nvPicPr>
          <p:cNvPr id="16" name="Picture 15" descr="A close-up of a cd&#10;&#10;Description automatically generated with low confidence">
            <a:extLst>
              <a:ext uri="{FF2B5EF4-FFF2-40B4-BE49-F238E27FC236}">
                <a16:creationId xmlns:a16="http://schemas.microsoft.com/office/drawing/2014/main" id="{EC15C308-8F79-9BC1-BD22-6579D044C160}"/>
              </a:ext>
            </a:extLst>
          </p:cNvPr>
          <p:cNvPicPr>
            <a:picLocks noChangeAspect="1"/>
          </p:cNvPicPr>
          <p:nvPr/>
        </p:nvPicPr>
        <p:blipFill>
          <a:blip r:embed="rId3"/>
          <a:stretch>
            <a:fillRect/>
          </a:stretch>
        </p:blipFill>
        <p:spPr>
          <a:xfrm rot="5400000">
            <a:off x="8969952" y="3187161"/>
            <a:ext cx="3033634" cy="1799259"/>
          </a:xfrm>
          <a:prstGeom prst="rect">
            <a:avLst/>
          </a:prstGeom>
        </p:spPr>
      </p:pic>
    </p:spTree>
    <p:extLst>
      <p:ext uri="{BB962C8B-B14F-4D97-AF65-F5344CB8AC3E}">
        <p14:creationId xmlns:p14="http://schemas.microsoft.com/office/powerpoint/2010/main" val="2563119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0120" y="0"/>
            <a:ext cx="11791604" cy="1700784"/>
          </a:xfrm>
        </p:spPr>
        <p:txBody>
          <a:bodyPr>
            <a:normAutofit/>
          </a:bodyPr>
          <a:lstStyle/>
          <a:p>
            <a:r>
              <a:rPr lang="en-US" sz="4000" b="1" dirty="0">
                <a:effectLst>
                  <a:outerShdw blurRad="50800" dist="38100" dir="2700000" algn="tl" rotWithShape="0">
                    <a:prstClr val="black">
                      <a:alpha val="40000"/>
                    </a:prstClr>
                  </a:outerShdw>
                </a:effectLst>
              </a:rPr>
              <a:t>Key Performance Indicator (KPI)</a:t>
            </a:r>
            <a:endParaRPr lang="en-US" sz="40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793B9C3-4BEE-A6A9-B677-C5111B8E1E79}"/>
              </a:ext>
            </a:extLst>
          </p:cNvPr>
          <p:cNvSpPr txBox="1">
            <a:spLocks/>
          </p:cNvSpPr>
          <p:nvPr/>
        </p:nvSpPr>
        <p:spPr>
          <a:xfrm>
            <a:off x="960120" y="2254332"/>
            <a:ext cx="7331765" cy="4351338"/>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b="0" kern="1200" cap="all" spc="5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1000"/>
              </a:lnSpc>
              <a:spcBef>
                <a:spcPts val="400"/>
              </a:spcBef>
              <a:spcAft>
                <a:spcPts val="400"/>
              </a:spcAft>
              <a:buClrTx/>
              <a:buFont typeface="Wingdings" panose="05000000000000000000" pitchFamily="2" charset="2"/>
              <a:buNone/>
              <a:defRPr sz="2000" b="1" kern="1200" spc="50" baseline="0">
                <a:solidFill>
                  <a:schemeClr val="tx1"/>
                </a:solidFill>
                <a:latin typeface="Decotura ICG" panose="00000400000000000000" pitchFamily="2" charset="0"/>
                <a:ea typeface="+mn-ea"/>
                <a:cs typeface="+mn-cs"/>
              </a:defRPr>
            </a:lvl2pPr>
            <a:lvl3pPr marL="91440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Decotura ICG" panose="00000400000000000000" pitchFamily="2" charset="0"/>
                <a:ea typeface="+mn-ea"/>
                <a:cs typeface="+mn-cs"/>
              </a:defRPr>
            </a:lvl3pPr>
            <a:lvl4pPr marL="1371600" indent="0" algn="l" defTabSz="914400" rtl="0" eaLnBrk="1" latinLnBrk="0" hangingPunct="1">
              <a:lnSpc>
                <a:spcPct val="101000"/>
              </a:lnSpc>
              <a:spcBef>
                <a:spcPts val="400"/>
              </a:spcBef>
              <a:spcAft>
                <a:spcPts val="400"/>
              </a:spcAft>
              <a:buClrTx/>
              <a:buFont typeface="Wingdings" panose="05000000000000000000" pitchFamily="2" charset="2"/>
              <a:buNone/>
              <a:defRPr sz="1600" b="1" kern="1200" spc="50" baseline="0">
                <a:solidFill>
                  <a:schemeClr val="tx1"/>
                </a:solidFill>
                <a:latin typeface="Decotura ICG" panose="00000400000000000000" pitchFamily="2" charset="0"/>
                <a:ea typeface="+mn-ea"/>
                <a:cs typeface="+mn-cs"/>
              </a:defRPr>
            </a:lvl4pPr>
            <a:lvl5pPr marL="1828800" indent="0" algn="l"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solidFill>
                <a:latin typeface="Decotura ICG" panose="000004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7000"/>
              </a:lnSpc>
              <a:spcBef>
                <a:spcPts val="0"/>
              </a:spcBef>
              <a:spcAft>
                <a:spcPts val="800"/>
              </a:spcAft>
            </a:pPr>
            <a:r>
              <a:rPr lang="en-US" sz="2400" cap="none" dirty="0">
                <a:ea typeface="Calibri" panose="020F0502020204030204" pitchFamily="34" charset="0"/>
                <a:cs typeface="Times New Roman" panose="02020603050405020304" pitchFamily="18" charset="0"/>
              </a:rPr>
              <a:t>Definition: </a:t>
            </a:r>
            <a:r>
              <a:rPr lang="en-US" sz="2400" cap="none" dirty="0">
                <a:solidFill>
                  <a:srgbClr val="202124"/>
                </a:solidFill>
              </a:rPr>
              <a:t>KPI stands for key performance indicator, </a:t>
            </a:r>
            <a:r>
              <a:rPr lang="en-US" sz="2400" b="1" cap="none" dirty="0">
                <a:solidFill>
                  <a:srgbClr val="202124"/>
                </a:solidFill>
              </a:rPr>
              <a:t>a quantifiable measure of performance over time for a specific objective</a:t>
            </a:r>
            <a:r>
              <a:rPr lang="en-US" sz="2400" cap="none" dirty="0">
                <a:solidFill>
                  <a:srgbClr val="202124"/>
                </a:solidFill>
              </a:rPr>
              <a:t>. KPIs provide targets for teams to shoot for, milestones to gauge progress, and insights that help people across the organization make better decisions.</a:t>
            </a:r>
            <a:endParaRPr lang="en-US" sz="2400" cap="none" dirty="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3200" b="1" dirty="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3200" b="1" dirty="0">
                <a:ea typeface="Calibri" panose="020F0502020204030204" pitchFamily="34" charset="0"/>
                <a:cs typeface="Times New Roman" panose="02020603050405020304" pitchFamily="18" charset="0"/>
              </a:rPr>
              <a:t>DO NOT OVERCOMPLICATE</a:t>
            </a:r>
          </a:p>
          <a:p>
            <a:pPr>
              <a:lnSpc>
                <a:spcPct val="107000"/>
              </a:lnSpc>
              <a:spcBef>
                <a:spcPts val="0"/>
              </a:spcBef>
              <a:spcAft>
                <a:spcPts val="800"/>
              </a:spcAft>
            </a:pPr>
            <a:r>
              <a:rPr lang="en-US" sz="3200" b="1" dirty="0">
                <a:ea typeface="Calibri" panose="020F0502020204030204" pitchFamily="34" charset="0"/>
                <a:cs typeface="Times New Roman" panose="02020603050405020304" pitchFamily="18" charset="0"/>
              </a:rPr>
              <a:t>THIS PROCESS.</a:t>
            </a:r>
            <a:br>
              <a:rPr lang="en-US" sz="3200" dirty="0">
                <a:ea typeface="Calibri" panose="020F0502020204030204" pitchFamily="34" charset="0"/>
                <a:cs typeface="Times New Roman" panose="02020603050405020304" pitchFamily="18" charset="0"/>
              </a:rPr>
            </a:br>
            <a:endParaRPr lang="en-US" sz="3200" b="1" dirty="0">
              <a:ea typeface="Calibri" panose="020F0502020204030204" pitchFamily="34" charset="0"/>
              <a:cs typeface="Times New Roman" panose="02020603050405020304" pitchFamily="18" charset="0"/>
            </a:endParaRPr>
          </a:p>
        </p:txBody>
      </p:sp>
      <p:pic>
        <p:nvPicPr>
          <p:cNvPr id="4" name="Picture 3" descr="A picture containing text&#10;&#10;Description automatically generated">
            <a:extLst>
              <a:ext uri="{FF2B5EF4-FFF2-40B4-BE49-F238E27FC236}">
                <a16:creationId xmlns:a16="http://schemas.microsoft.com/office/drawing/2014/main" id="{C51CD25B-79AE-B63B-F299-1F6DF8259081}"/>
              </a:ext>
            </a:extLst>
          </p:cNvPr>
          <p:cNvPicPr>
            <a:picLocks noChangeAspect="1"/>
          </p:cNvPicPr>
          <p:nvPr/>
        </p:nvPicPr>
        <p:blipFill rotWithShape="1">
          <a:blip r:embed="rId3">
            <a:extLst>
              <a:ext uri="{28A0092B-C50C-407E-A947-70E740481C1C}">
                <a14:useLocalDpi xmlns:a14="http://schemas.microsoft.com/office/drawing/2010/main" val="0"/>
              </a:ext>
            </a:extLst>
          </a:blip>
          <a:srcRect l="50394" r="6003"/>
          <a:stretch/>
        </p:blipFill>
        <p:spPr>
          <a:xfrm>
            <a:off x="9176629" y="2254332"/>
            <a:ext cx="2549206" cy="3897594"/>
          </a:xfrm>
          <a:prstGeom prst="rect">
            <a:avLst/>
          </a:prstGeom>
        </p:spPr>
      </p:pic>
    </p:spTree>
    <p:extLst>
      <p:ext uri="{BB962C8B-B14F-4D97-AF65-F5344CB8AC3E}">
        <p14:creationId xmlns:p14="http://schemas.microsoft.com/office/powerpoint/2010/main" val="3183018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0120" y="0"/>
            <a:ext cx="10268712" cy="1700784"/>
          </a:xfrm>
        </p:spPr>
        <p:txBody>
          <a:bodyPr/>
          <a:lstStyle/>
          <a:p>
            <a:r>
              <a:rPr lang="en-US" b="1" dirty="0">
                <a:effectLst>
                  <a:outerShdw blurRad="50800" dist="38100" dir="2700000" algn="tl" rotWithShape="0">
                    <a:prstClr val="black">
                      <a:alpha val="40000"/>
                    </a:prstClr>
                  </a:outerShdw>
                </a:effectLst>
              </a:rPr>
              <a:t>Why Create KPI’s?</a:t>
            </a:r>
            <a:endPar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CFAFA6A-6AA4-8AF4-90BB-ACC7AC60B35B}"/>
              </a:ext>
            </a:extLst>
          </p:cNvPr>
          <p:cNvSpPr txBox="1">
            <a:spLocks/>
          </p:cNvSpPr>
          <p:nvPr/>
        </p:nvSpPr>
        <p:spPr>
          <a:xfrm>
            <a:off x="960120" y="2291287"/>
            <a:ext cx="5342709" cy="4351338"/>
          </a:xfrm>
          <a:prstGeom prst="rect">
            <a:avLst/>
          </a:prstGeom>
        </p:spPr>
        <p:txBody>
          <a:bodyPr vert="horz" wrap="square" lIns="91440" tIns="45720" rIns="91440" bIns="45720" rtlCol="0" anchor="ctr">
            <a:normAutofit fontScale="85000" lnSpcReduction="20000"/>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b="0" kern="1200" cap="all" spc="5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1000"/>
              </a:lnSpc>
              <a:spcBef>
                <a:spcPts val="400"/>
              </a:spcBef>
              <a:spcAft>
                <a:spcPts val="400"/>
              </a:spcAft>
              <a:buClrTx/>
              <a:buFont typeface="Wingdings" panose="05000000000000000000" pitchFamily="2" charset="2"/>
              <a:buNone/>
              <a:defRPr sz="2000" b="1" kern="1200" spc="50" baseline="0">
                <a:solidFill>
                  <a:schemeClr val="tx1"/>
                </a:solidFill>
                <a:latin typeface="Decotura ICG" panose="00000400000000000000" pitchFamily="2" charset="0"/>
                <a:ea typeface="+mn-ea"/>
                <a:cs typeface="+mn-cs"/>
              </a:defRPr>
            </a:lvl2pPr>
            <a:lvl3pPr marL="91440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Decotura ICG" panose="00000400000000000000" pitchFamily="2" charset="0"/>
                <a:ea typeface="+mn-ea"/>
                <a:cs typeface="+mn-cs"/>
              </a:defRPr>
            </a:lvl3pPr>
            <a:lvl4pPr marL="1371600" indent="0" algn="l" defTabSz="914400" rtl="0" eaLnBrk="1" latinLnBrk="0" hangingPunct="1">
              <a:lnSpc>
                <a:spcPct val="101000"/>
              </a:lnSpc>
              <a:spcBef>
                <a:spcPts val="400"/>
              </a:spcBef>
              <a:spcAft>
                <a:spcPts val="400"/>
              </a:spcAft>
              <a:buClrTx/>
              <a:buFont typeface="Wingdings" panose="05000000000000000000" pitchFamily="2" charset="2"/>
              <a:buNone/>
              <a:defRPr sz="1600" b="1" kern="1200" spc="50" baseline="0">
                <a:solidFill>
                  <a:schemeClr val="tx1"/>
                </a:solidFill>
                <a:latin typeface="Decotura ICG" panose="00000400000000000000" pitchFamily="2" charset="0"/>
                <a:ea typeface="+mn-ea"/>
                <a:cs typeface="+mn-cs"/>
              </a:defRPr>
            </a:lvl4pPr>
            <a:lvl5pPr marL="1828800" indent="0" algn="l"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solidFill>
                <a:latin typeface="Decotura ICG" panose="000004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50000"/>
              </a:lnSpc>
            </a:pPr>
            <a:r>
              <a:rPr lang="en-US" sz="2400" cap="none" dirty="0"/>
              <a:t>Organizations use KPI’s to</a:t>
            </a:r>
            <a:r>
              <a:rPr lang="en-US" sz="2400" b="1" cap="none" dirty="0"/>
              <a:t> help individuals at all levels focus their work towards achieving</a:t>
            </a:r>
            <a:r>
              <a:rPr lang="en-US" sz="2400" cap="none" dirty="0"/>
              <a:t> a common goal. KPI’s also help businesses understand whether they're spending utilizing their time, and budget and talent on the right strategies, tasks and tools in order to achieve its goals.</a:t>
            </a:r>
          </a:p>
          <a:p>
            <a:pPr>
              <a:lnSpc>
                <a:spcPct val="107000"/>
              </a:lnSpc>
              <a:spcBef>
                <a:spcPts val="0"/>
              </a:spcBef>
              <a:spcAft>
                <a:spcPts val="800"/>
              </a:spcAft>
            </a:pPr>
            <a:br>
              <a:rPr lang="en-US" sz="3200" dirty="0">
                <a:ea typeface="Calibri" panose="020F0502020204030204" pitchFamily="34" charset="0"/>
                <a:cs typeface="Times New Roman" panose="02020603050405020304" pitchFamily="18" charset="0"/>
              </a:rPr>
            </a:br>
            <a:endParaRPr lang="en-US" sz="3200" b="1" dirty="0">
              <a:ea typeface="Calibri" panose="020F0502020204030204" pitchFamily="34" charset="0"/>
              <a:cs typeface="Times New Roman" panose="02020603050405020304" pitchFamily="18" charset="0"/>
            </a:endParaRPr>
          </a:p>
        </p:txBody>
      </p:sp>
      <p:pic>
        <p:nvPicPr>
          <p:cNvPr id="4" name="Picture 2" descr="How to Determine Key Performance Indicators | The Legal Examiner">
            <a:extLst>
              <a:ext uri="{FF2B5EF4-FFF2-40B4-BE49-F238E27FC236}">
                <a16:creationId xmlns:a16="http://schemas.microsoft.com/office/drawing/2014/main" id="{F0763B7A-1801-4917-FFE9-BDB655B74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772" y="3203061"/>
            <a:ext cx="4889434" cy="1497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073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1644" y="2437"/>
            <a:ext cx="10268712" cy="1700784"/>
          </a:xfrm>
        </p:spPr>
        <p:txBody>
          <a:bodyPr/>
          <a:lstStyle/>
          <a:p>
            <a:r>
              <a:rPr lang="en-US" b="1" dirty="0">
                <a:effectLst>
                  <a:outerShdw blurRad="50800" dist="38100" dir="2700000" algn="tl" rotWithShape="0">
                    <a:prstClr val="black">
                      <a:alpha val="40000"/>
                    </a:prstClr>
                  </a:outerShdw>
                </a:effectLst>
              </a:rPr>
              <a:t>The Importance of KPI’s</a:t>
            </a:r>
            <a:endPar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Content Placeholder 12">
            <a:extLst>
              <a:ext uri="{FF2B5EF4-FFF2-40B4-BE49-F238E27FC236}">
                <a16:creationId xmlns:a16="http://schemas.microsoft.com/office/drawing/2014/main" id="{10089E3D-C4C4-1D0E-C841-A0C583F1ED1A}"/>
              </a:ext>
            </a:extLst>
          </p:cNvPr>
          <p:cNvSpPr txBox="1">
            <a:spLocks/>
          </p:cNvSpPr>
          <p:nvPr/>
        </p:nvSpPr>
        <p:spPr>
          <a:xfrm>
            <a:off x="1099081" y="292818"/>
            <a:ext cx="8032697" cy="8385822"/>
          </a:xfrm>
          <a:prstGeom prst="rect">
            <a:avLst/>
          </a:prstGeom>
        </p:spPr>
        <p:txBody>
          <a:bodyPr vert="horz" lIns="91440" tIns="45720" rIns="91440" bIns="45720" rtlCol="0" anchor="ctr">
            <a:no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b="0" kern="1200" cap="all" spc="5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1000"/>
              </a:lnSpc>
              <a:spcBef>
                <a:spcPts val="400"/>
              </a:spcBef>
              <a:spcAft>
                <a:spcPts val="400"/>
              </a:spcAft>
              <a:buClrTx/>
              <a:buFont typeface="Wingdings" panose="05000000000000000000" pitchFamily="2" charset="2"/>
              <a:buNone/>
              <a:defRPr sz="2000" b="1" kern="1200" spc="50" baseline="0">
                <a:solidFill>
                  <a:schemeClr val="tx1"/>
                </a:solidFill>
                <a:latin typeface="Decotura ICG" panose="00000400000000000000" pitchFamily="2" charset="0"/>
                <a:ea typeface="+mn-ea"/>
                <a:cs typeface="+mn-cs"/>
              </a:defRPr>
            </a:lvl2pPr>
            <a:lvl3pPr marL="91440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Decotura ICG" panose="00000400000000000000" pitchFamily="2" charset="0"/>
                <a:ea typeface="+mn-ea"/>
                <a:cs typeface="+mn-cs"/>
              </a:defRPr>
            </a:lvl3pPr>
            <a:lvl4pPr marL="1371600" indent="0" algn="l" defTabSz="914400" rtl="0" eaLnBrk="1" latinLnBrk="0" hangingPunct="1">
              <a:lnSpc>
                <a:spcPct val="101000"/>
              </a:lnSpc>
              <a:spcBef>
                <a:spcPts val="400"/>
              </a:spcBef>
              <a:spcAft>
                <a:spcPts val="400"/>
              </a:spcAft>
              <a:buClrTx/>
              <a:buFont typeface="Wingdings" panose="05000000000000000000" pitchFamily="2" charset="2"/>
              <a:buNone/>
              <a:defRPr sz="1600" b="1" kern="1200" spc="50" baseline="0">
                <a:solidFill>
                  <a:schemeClr val="tx1"/>
                </a:solidFill>
                <a:latin typeface="Decotura ICG" panose="00000400000000000000" pitchFamily="2" charset="0"/>
                <a:ea typeface="+mn-ea"/>
                <a:cs typeface="+mn-cs"/>
              </a:defRPr>
            </a:lvl4pPr>
            <a:lvl5pPr marL="1828800" indent="0" algn="l"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solidFill>
                <a:latin typeface="Decotura ICG" panose="000004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457200" indent="-457200">
              <a:lnSpc>
                <a:spcPct val="150000"/>
              </a:lnSpc>
              <a:buFont typeface="Arial" panose="020B0604020202020204" pitchFamily="34" charset="0"/>
              <a:buChar char="•"/>
            </a:pPr>
            <a:r>
              <a:rPr lang="en-US" sz="2000" cap="none" dirty="0"/>
              <a:t>To monitor company / department</a:t>
            </a:r>
            <a:br>
              <a:rPr lang="en-US" sz="2000" cap="none" dirty="0"/>
            </a:br>
            <a:r>
              <a:rPr lang="en-US" sz="2000" cap="none" dirty="0"/>
              <a:t>/ individual health</a:t>
            </a:r>
          </a:p>
          <a:p>
            <a:pPr marL="457200" indent="-457200">
              <a:lnSpc>
                <a:spcPct val="150000"/>
              </a:lnSpc>
              <a:buFont typeface="Arial" panose="020B0604020202020204" pitchFamily="34" charset="0"/>
              <a:buChar char="•"/>
            </a:pPr>
            <a:r>
              <a:rPr lang="en-US" sz="2000" cap="none" dirty="0"/>
              <a:t>To measure progress over time</a:t>
            </a:r>
          </a:p>
          <a:p>
            <a:pPr marL="457200" indent="-457200">
              <a:lnSpc>
                <a:spcPct val="150000"/>
              </a:lnSpc>
              <a:buFont typeface="Arial" panose="020B0604020202020204" pitchFamily="34" charset="0"/>
              <a:buChar char="•"/>
            </a:pPr>
            <a:r>
              <a:rPr lang="en-US" sz="2000" cap="none" dirty="0"/>
              <a:t>To make adjustments &amp; stay on track</a:t>
            </a:r>
          </a:p>
          <a:p>
            <a:pPr marL="457200" indent="-457200">
              <a:lnSpc>
                <a:spcPct val="150000"/>
              </a:lnSpc>
              <a:buFont typeface="Arial" panose="020B0604020202020204" pitchFamily="34" charset="0"/>
              <a:buChar char="•"/>
            </a:pPr>
            <a:r>
              <a:rPr lang="en-US" sz="2000" cap="none" dirty="0"/>
              <a:t>To problem solve / tackle problems</a:t>
            </a:r>
          </a:p>
          <a:p>
            <a:pPr marL="457200" indent="-457200">
              <a:lnSpc>
                <a:spcPct val="150000"/>
              </a:lnSpc>
              <a:buFont typeface="Arial" panose="020B0604020202020204" pitchFamily="34" charset="0"/>
              <a:buChar char="•"/>
            </a:pPr>
            <a:r>
              <a:rPr lang="en-US" sz="2000" cap="none" dirty="0"/>
              <a:t>To analyze patterns over time</a:t>
            </a:r>
          </a:p>
          <a:p>
            <a:pPr>
              <a:lnSpc>
                <a:spcPct val="150000"/>
              </a:lnSpc>
            </a:pPr>
            <a:endParaRPr lang="en-US" sz="2000" cap="none" dirty="0"/>
          </a:p>
        </p:txBody>
      </p:sp>
      <p:pic>
        <p:nvPicPr>
          <p:cNvPr id="4" name="Picture 3">
            <a:extLst>
              <a:ext uri="{FF2B5EF4-FFF2-40B4-BE49-F238E27FC236}">
                <a16:creationId xmlns:a16="http://schemas.microsoft.com/office/drawing/2014/main" id="{6F55F569-2F56-0493-949E-1F677BBB9E61}"/>
              </a:ext>
            </a:extLst>
          </p:cNvPr>
          <p:cNvPicPr>
            <a:picLocks noChangeAspect="1"/>
          </p:cNvPicPr>
          <p:nvPr/>
        </p:nvPicPr>
        <p:blipFill>
          <a:blip r:embed="rId3"/>
          <a:stretch>
            <a:fillRect/>
          </a:stretch>
        </p:blipFill>
        <p:spPr>
          <a:xfrm>
            <a:off x="7839904" y="2560444"/>
            <a:ext cx="2858622" cy="3451558"/>
          </a:xfrm>
          <a:prstGeom prst="rect">
            <a:avLst/>
          </a:prstGeom>
        </p:spPr>
      </p:pic>
    </p:spTree>
    <p:extLst>
      <p:ext uri="{BB962C8B-B14F-4D97-AF65-F5344CB8AC3E}">
        <p14:creationId xmlns:p14="http://schemas.microsoft.com/office/powerpoint/2010/main" val="2103715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836676" y="0"/>
            <a:ext cx="10268712" cy="1700784"/>
          </a:xfrm>
        </p:spPr>
        <p:txBody>
          <a:bodyPr/>
          <a:lstStyle/>
          <a:p>
            <a:r>
              <a:rPr lang="en-US" b="1" dirty="0">
                <a:effectLst>
                  <a:outerShdw blurRad="50800" dist="38100" dir="2700000" algn="tl" rotWithShape="0">
                    <a:prstClr val="black">
                      <a:alpha val="40000"/>
                    </a:prstClr>
                  </a:outerShdw>
                </a:effectLst>
              </a:rPr>
              <a:t>Getting Started</a:t>
            </a:r>
            <a:endPar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C9262DE-1441-DD46-9F40-168CB08822C3}"/>
              </a:ext>
            </a:extLst>
          </p:cNvPr>
          <p:cNvSpPr txBox="1">
            <a:spLocks/>
          </p:cNvSpPr>
          <p:nvPr/>
        </p:nvSpPr>
        <p:spPr>
          <a:xfrm>
            <a:off x="836676" y="2314599"/>
            <a:ext cx="6200938" cy="4351338"/>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b="0" kern="1200" cap="all" spc="5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1000"/>
              </a:lnSpc>
              <a:spcBef>
                <a:spcPts val="400"/>
              </a:spcBef>
              <a:spcAft>
                <a:spcPts val="400"/>
              </a:spcAft>
              <a:buClrTx/>
              <a:buFont typeface="Wingdings" panose="05000000000000000000" pitchFamily="2" charset="2"/>
              <a:buNone/>
              <a:defRPr sz="2000" b="1" kern="1200" spc="50" baseline="0">
                <a:solidFill>
                  <a:schemeClr val="tx1"/>
                </a:solidFill>
                <a:latin typeface="Decotura ICG" panose="00000400000000000000" pitchFamily="2" charset="0"/>
                <a:ea typeface="+mn-ea"/>
                <a:cs typeface="+mn-cs"/>
              </a:defRPr>
            </a:lvl2pPr>
            <a:lvl3pPr marL="91440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Decotura ICG" panose="00000400000000000000" pitchFamily="2" charset="0"/>
                <a:ea typeface="+mn-ea"/>
                <a:cs typeface="+mn-cs"/>
              </a:defRPr>
            </a:lvl3pPr>
            <a:lvl4pPr marL="1371600" indent="0" algn="l" defTabSz="914400" rtl="0" eaLnBrk="1" latinLnBrk="0" hangingPunct="1">
              <a:lnSpc>
                <a:spcPct val="101000"/>
              </a:lnSpc>
              <a:spcBef>
                <a:spcPts val="400"/>
              </a:spcBef>
              <a:spcAft>
                <a:spcPts val="400"/>
              </a:spcAft>
              <a:buClrTx/>
              <a:buFont typeface="Wingdings" panose="05000000000000000000" pitchFamily="2" charset="2"/>
              <a:buNone/>
              <a:defRPr sz="1600" b="1" kern="1200" spc="50" baseline="0">
                <a:solidFill>
                  <a:schemeClr val="tx1"/>
                </a:solidFill>
                <a:latin typeface="Decotura ICG" panose="00000400000000000000" pitchFamily="2" charset="0"/>
                <a:ea typeface="+mn-ea"/>
                <a:cs typeface="+mn-cs"/>
              </a:defRPr>
            </a:lvl4pPr>
            <a:lvl5pPr marL="1828800" indent="0" algn="l"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solidFill>
                <a:latin typeface="Decotura ICG" panose="000004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10000"/>
              </a:lnSpc>
            </a:pPr>
            <a:r>
              <a:rPr lang="en-US" sz="2400" b="1" dirty="0"/>
              <a:t>Apply a Balanced Approach</a:t>
            </a:r>
            <a:endParaRPr lang="en-US" dirty="0"/>
          </a:p>
          <a:p>
            <a:pPr marL="800100" lvl="1" indent="-342900">
              <a:lnSpc>
                <a:spcPct val="110000"/>
              </a:lnSpc>
              <a:buFont typeface="Arial" panose="020B0604020202020204" pitchFamily="34" charset="0"/>
              <a:buChar char="•"/>
            </a:pPr>
            <a:r>
              <a:rPr lang="en-US" b="0" dirty="0">
                <a:latin typeface="Arial" panose="020B0604020202020204" pitchFamily="34" charset="0"/>
                <a:cs typeface="Arial" panose="020B0604020202020204" pitchFamily="34" charset="0"/>
              </a:rPr>
              <a:t>Are your employees engaged, productive, delivering results and excited about the future?</a:t>
            </a:r>
          </a:p>
          <a:p>
            <a:pPr marL="800100" lvl="1" indent="-342900">
              <a:lnSpc>
                <a:spcPct val="110000"/>
              </a:lnSpc>
              <a:buFont typeface="Arial" panose="020B0604020202020204" pitchFamily="34" charset="0"/>
              <a:buChar char="•"/>
            </a:pPr>
            <a:r>
              <a:rPr lang="en-US" b="0" dirty="0">
                <a:latin typeface="Arial" panose="020B0604020202020204" pitchFamily="34" charset="0"/>
                <a:cs typeface="Arial" panose="020B0604020202020204" pitchFamily="34" charset="0"/>
              </a:rPr>
              <a:t>Do your customers (Providers) love, appreciate and refer you?</a:t>
            </a:r>
          </a:p>
          <a:p>
            <a:pPr marL="800100" lvl="1" indent="-342900">
              <a:lnSpc>
                <a:spcPct val="110000"/>
              </a:lnSpc>
              <a:buFont typeface="Arial" panose="020B0604020202020204" pitchFamily="34" charset="0"/>
              <a:buChar char="•"/>
            </a:pPr>
            <a:r>
              <a:rPr lang="en-US" b="0" dirty="0">
                <a:latin typeface="Arial" panose="020B0604020202020204" pitchFamily="34" charset="0"/>
                <a:cs typeface="Arial" panose="020B0604020202020204" pitchFamily="34" charset="0"/>
              </a:rPr>
              <a:t>Do you have healthy operations and disciplines that you can scale for the future?</a:t>
            </a:r>
          </a:p>
          <a:p>
            <a:pPr marL="800100" lvl="1" indent="-342900">
              <a:lnSpc>
                <a:spcPct val="110000"/>
              </a:lnSpc>
              <a:buFont typeface="Arial" panose="020B0604020202020204" pitchFamily="34" charset="0"/>
              <a:buChar char="•"/>
            </a:pPr>
            <a:r>
              <a:rPr lang="en-US" b="0" dirty="0">
                <a:latin typeface="Arial" panose="020B0604020202020204" pitchFamily="34" charset="0"/>
                <a:cs typeface="Arial" panose="020B0604020202020204" pitchFamily="34" charset="0"/>
              </a:rPr>
              <a:t>Do you have the right offerings and do all you marketing strategies support your current and future goals?</a:t>
            </a:r>
          </a:p>
          <a:p>
            <a:pPr>
              <a:lnSpc>
                <a:spcPct val="110000"/>
              </a:lnSpc>
              <a:spcBef>
                <a:spcPts val="0"/>
              </a:spcBef>
              <a:spcAft>
                <a:spcPts val="800"/>
              </a:spcAft>
            </a:pPr>
            <a:endParaRPr lang="en-US" sz="3200" b="1" dirty="0">
              <a:ea typeface="Calibri" panose="020F0502020204030204" pitchFamily="34" charset="0"/>
            </a:endParaRPr>
          </a:p>
        </p:txBody>
      </p:sp>
      <p:pic>
        <p:nvPicPr>
          <p:cNvPr id="4" name="Picture 2" descr="How to Determine Key Performance Indicators | The Legal Examiner">
            <a:extLst>
              <a:ext uri="{FF2B5EF4-FFF2-40B4-BE49-F238E27FC236}">
                <a16:creationId xmlns:a16="http://schemas.microsoft.com/office/drawing/2014/main" id="{00A31042-D6C1-BCD4-7C45-91D3C455A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4131" y="3429000"/>
            <a:ext cx="4061193" cy="124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523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5231DFA-CFAC-5F92-A5CA-622322AC94FE}"/>
              </a:ext>
            </a:extLst>
          </p:cNvPr>
          <p:cNvSpPr txBox="1">
            <a:spLocks/>
          </p:cNvSpPr>
          <p:nvPr/>
        </p:nvSpPr>
        <p:spPr>
          <a:xfrm>
            <a:off x="1112520" y="0"/>
            <a:ext cx="10268712" cy="17007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spc="120" baseline="0">
                <a:solidFill>
                  <a:schemeClr val="bg1"/>
                </a:solidFill>
                <a:latin typeface="Arial" panose="020B0604020202020204" pitchFamily="34" charset="0"/>
                <a:ea typeface="+mj-ea"/>
                <a:cs typeface="Arial" panose="020B0604020202020204" pitchFamily="34" charset="0"/>
              </a:defRPr>
            </a:lvl1pPr>
          </a:lstStyle>
          <a:p>
            <a:r>
              <a:rPr lang="en-US" b="1" dirty="0">
                <a:effectLst>
                  <a:outerShdw blurRad="50800" dist="38100" dir="2700000" algn="tl" rotWithShape="0">
                    <a:prstClr val="black">
                      <a:alpha val="40000"/>
                    </a:prstClr>
                  </a:outerShdw>
                </a:effectLst>
              </a:rPr>
              <a:t>Getting Started</a:t>
            </a:r>
          </a:p>
        </p:txBody>
      </p:sp>
      <p:sp>
        <p:nvSpPr>
          <p:cNvPr id="6" name="Content Placeholder 2">
            <a:extLst>
              <a:ext uri="{FF2B5EF4-FFF2-40B4-BE49-F238E27FC236}">
                <a16:creationId xmlns:a16="http://schemas.microsoft.com/office/drawing/2014/main" id="{8CFC35D7-5B82-0320-DBA1-7A8B6911294B}"/>
              </a:ext>
            </a:extLst>
          </p:cNvPr>
          <p:cNvSpPr txBox="1">
            <a:spLocks/>
          </p:cNvSpPr>
          <p:nvPr/>
        </p:nvSpPr>
        <p:spPr>
          <a:xfrm>
            <a:off x="1112520" y="2287266"/>
            <a:ext cx="10515600" cy="4351338"/>
          </a:xfrm>
          <a:prstGeom prst="rect">
            <a:avLst/>
          </a:prstGeom>
        </p:spPr>
        <p:txBody>
          <a:bodyPr vert="horz" lIns="91440" tIns="45720" rIns="91440" bIns="45720" rtlCol="0" anchor="ctr">
            <a:normAutofit fontScale="85000" lnSpcReduction="20000"/>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b="0" kern="1200" cap="all" spc="5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1000"/>
              </a:lnSpc>
              <a:spcBef>
                <a:spcPts val="400"/>
              </a:spcBef>
              <a:spcAft>
                <a:spcPts val="400"/>
              </a:spcAft>
              <a:buClrTx/>
              <a:buFont typeface="Wingdings" panose="05000000000000000000" pitchFamily="2" charset="2"/>
              <a:buNone/>
              <a:defRPr sz="2000" b="1" kern="1200" spc="50" baseline="0">
                <a:solidFill>
                  <a:schemeClr val="tx1"/>
                </a:solidFill>
                <a:latin typeface="Decotura ICG" panose="00000400000000000000" pitchFamily="2" charset="0"/>
                <a:ea typeface="+mn-ea"/>
                <a:cs typeface="+mn-cs"/>
              </a:defRPr>
            </a:lvl2pPr>
            <a:lvl3pPr marL="91440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Decotura ICG" panose="00000400000000000000" pitchFamily="2" charset="0"/>
                <a:ea typeface="+mn-ea"/>
                <a:cs typeface="+mn-cs"/>
              </a:defRPr>
            </a:lvl3pPr>
            <a:lvl4pPr marL="1371600" indent="0" algn="l" defTabSz="914400" rtl="0" eaLnBrk="1" latinLnBrk="0" hangingPunct="1">
              <a:lnSpc>
                <a:spcPct val="101000"/>
              </a:lnSpc>
              <a:spcBef>
                <a:spcPts val="400"/>
              </a:spcBef>
              <a:spcAft>
                <a:spcPts val="400"/>
              </a:spcAft>
              <a:buClrTx/>
              <a:buFont typeface="Wingdings" panose="05000000000000000000" pitchFamily="2" charset="2"/>
              <a:buNone/>
              <a:defRPr sz="1600" b="1" kern="1200" spc="50" baseline="0">
                <a:solidFill>
                  <a:schemeClr val="tx1"/>
                </a:solidFill>
                <a:latin typeface="Decotura ICG" panose="00000400000000000000" pitchFamily="2" charset="0"/>
                <a:ea typeface="+mn-ea"/>
                <a:cs typeface="+mn-cs"/>
              </a:defRPr>
            </a:lvl4pPr>
            <a:lvl5pPr marL="1828800" indent="0" algn="l"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solidFill>
                <a:latin typeface="Decotura ICG" panose="000004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400" b="1" dirty="0"/>
              <a:t>Good KPIs (Performance Measures):</a:t>
            </a:r>
            <a:endParaRPr lang="en-US" sz="2400" dirty="0"/>
          </a:p>
          <a:p>
            <a:pPr marL="342900" indent="-342900">
              <a:lnSpc>
                <a:spcPct val="120000"/>
              </a:lnSpc>
              <a:buFont typeface="Arial" panose="020B0604020202020204" pitchFamily="34" charset="0"/>
              <a:buChar char="•"/>
            </a:pPr>
            <a:r>
              <a:rPr lang="en-US" sz="2400" cap="none" dirty="0"/>
              <a:t>Provide objective evidence of progress on achieving a strategic objective or goal</a:t>
            </a:r>
          </a:p>
          <a:p>
            <a:pPr marL="342900" indent="-342900">
              <a:lnSpc>
                <a:spcPct val="120000"/>
              </a:lnSpc>
              <a:buFont typeface="Arial" panose="020B0604020202020204" pitchFamily="34" charset="0"/>
              <a:buChar char="•"/>
            </a:pPr>
            <a:r>
              <a:rPr lang="en-US" sz="2400" cap="none" dirty="0"/>
              <a:t>Measure what is intended to be measured, to help inform better decision making</a:t>
            </a:r>
          </a:p>
          <a:p>
            <a:pPr marL="342900" indent="-342900">
              <a:lnSpc>
                <a:spcPct val="120000"/>
              </a:lnSpc>
              <a:buFont typeface="Arial" panose="020B0604020202020204" pitchFamily="34" charset="0"/>
              <a:buChar char="•"/>
            </a:pPr>
            <a:r>
              <a:rPr lang="en-US" sz="2400" cap="none" dirty="0"/>
              <a:t>Offer a comparison that gauges the degree of performance change over time</a:t>
            </a:r>
          </a:p>
          <a:p>
            <a:pPr marL="342900" indent="-342900">
              <a:lnSpc>
                <a:spcPct val="120000"/>
              </a:lnSpc>
              <a:buFont typeface="Arial" panose="020B0604020202020204" pitchFamily="34" charset="0"/>
              <a:buChar char="•"/>
            </a:pPr>
            <a:r>
              <a:rPr lang="en-US" sz="2400" cap="none" dirty="0"/>
              <a:t>Track organization progress – organizations efficiency and effectiveness. Quality, timeliness, safety and security, governance, compliance, behaviors, economics, project performance, personnel performance, and resource utilization </a:t>
            </a:r>
          </a:p>
          <a:p>
            <a:pPr marL="342900" indent="-342900">
              <a:lnSpc>
                <a:spcPct val="120000"/>
              </a:lnSpc>
              <a:buFont typeface="Arial" panose="020B0604020202020204" pitchFamily="34" charset="0"/>
              <a:buChar char="•"/>
            </a:pPr>
            <a:r>
              <a:rPr lang="en-US" sz="2400" cap="none" dirty="0"/>
              <a:t>Are they valid, verifiable and balanced between leading and lagging indicators</a:t>
            </a:r>
          </a:p>
          <a:p>
            <a:pPr>
              <a:lnSpc>
                <a:spcPct val="110000"/>
              </a:lnSpc>
              <a:spcBef>
                <a:spcPts val="0"/>
              </a:spcBef>
              <a:spcAft>
                <a:spcPts val="800"/>
              </a:spcAft>
            </a:pPr>
            <a:br>
              <a:rPr lang="en-US" sz="3200" dirty="0">
                <a:ea typeface="Calibri" panose="020F0502020204030204" pitchFamily="34" charset="0"/>
                <a:cs typeface="Times New Roman" panose="02020603050405020304" pitchFamily="18" charset="0"/>
              </a:rPr>
            </a:br>
            <a:endParaRPr lang="en-US" sz="32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5088039"/>
      </p:ext>
    </p:extLst>
  </p:cSld>
  <p:clrMapOvr>
    <a:masterClrMapping/>
  </p:clrMapOvr>
</p:sld>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33878E47-D7B4-44CA-8507-24783F79A5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0EFE35-5C2D-4EEC-93CA-7B3D4088735C}">
  <ds:schemaRefs>
    <ds:schemaRef ds:uri="http://schemas.microsoft.com/sharepoint/v3/contenttype/forms"/>
  </ds:schemaRefs>
</ds:datastoreItem>
</file>

<file path=customXml/itemProps3.xml><?xml version="1.0" encoding="utf-8"?>
<ds:datastoreItem xmlns:ds="http://schemas.openxmlformats.org/officeDocument/2006/customXml" ds:itemID="{6251B918-0091-4E96-9E28-42B87D9557A7}">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Fracture design</Template>
  <TotalTime>17541</TotalTime>
  <Words>3248</Words>
  <Application>Microsoft Office PowerPoint</Application>
  <PresentationFormat>Widescreen</PresentationFormat>
  <Paragraphs>277</Paragraphs>
  <Slides>26</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Calibri</vt:lpstr>
      <vt:lpstr>Catamaran</vt:lpstr>
      <vt:lpstr>Decotura ICG</vt:lpstr>
      <vt:lpstr>Franklin Gothic Medium</vt:lpstr>
      <vt:lpstr>Gibson</vt:lpstr>
      <vt:lpstr>Gibson Light</vt:lpstr>
      <vt:lpstr>Gibson SemBd</vt:lpstr>
      <vt:lpstr>Lato Light</vt:lpstr>
      <vt:lpstr>Wingdings</vt:lpstr>
      <vt:lpstr>JuxtaposeVTI</vt:lpstr>
      <vt:lpstr>26th Annual Conference</vt:lpstr>
      <vt:lpstr>Setting Up Your Recruitment Team For Success: KPI’S Matter</vt:lpstr>
      <vt:lpstr>AGENDA</vt:lpstr>
      <vt:lpstr>Performance</vt:lpstr>
      <vt:lpstr>Key Performance Indicator (KPI)</vt:lpstr>
      <vt:lpstr>Why Create KPI’s?</vt:lpstr>
      <vt:lpstr>The Importance of KPI’s</vt:lpstr>
      <vt:lpstr>Getting Started</vt:lpstr>
      <vt:lpstr>PowerPoint Presentation</vt:lpstr>
      <vt:lpstr>Getting Started</vt:lpstr>
      <vt:lpstr>Measuring / Auditing</vt:lpstr>
      <vt:lpstr>Example of Recruitment KPI’s</vt:lpstr>
      <vt:lpstr>Final Thoughts</vt:lpstr>
      <vt:lpstr>Questions? </vt:lpstr>
      <vt:lpstr>PowerPoint Presentation</vt:lpstr>
      <vt:lpstr>SMART Goals</vt:lpstr>
      <vt:lpstr>SMART Goals</vt:lpstr>
      <vt:lpstr>SMART Goals</vt:lpstr>
      <vt:lpstr>SMART Goals</vt:lpstr>
      <vt:lpstr>SMART Goals</vt:lpstr>
      <vt:lpstr>questions?</vt:lpstr>
      <vt:lpstr>Where To Start</vt:lpstr>
      <vt:lpstr>Where To Start</vt:lpstr>
      <vt:lpstr>Where To Start</vt:lpstr>
      <vt:lpstr>In 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Fernandez</dc:creator>
  <cp:lastModifiedBy>Clint Rosser</cp:lastModifiedBy>
  <cp:revision>26</cp:revision>
  <dcterms:created xsi:type="dcterms:W3CDTF">2022-03-04T01:08:52Z</dcterms:created>
  <dcterms:modified xsi:type="dcterms:W3CDTF">2022-08-05T11:44:38Z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