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3.jpg" ContentType="image/jpeg"/>
  <Override PartName="/ppt/media/image28.jpg" ContentType="image/jpeg"/>
  <Override PartName="/ppt/media/image29.jpg" ContentType="image/jpeg"/>
  <Override PartName="/ppt/media/image43.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62" r:id="rId4"/>
    <p:sldId id="268" r:id="rId5"/>
    <p:sldId id="269" r:id="rId6"/>
    <p:sldId id="275" r:id="rId7"/>
    <p:sldId id="270" r:id="rId8"/>
    <p:sldId id="271" r:id="rId9"/>
    <p:sldId id="266" r:id="rId10"/>
    <p:sldId id="261" r:id="rId11"/>
    <p:sldId id="273" r:id="rId12"/>
    <p:sldId id="298" r:id="rId13"/>
    <p:sldId id="297" r:id="rId14"/>
    <p:sldId id="276" r:id="rId15"/>
    <p:sldId id="277" r:id="rId16"/>
    <p:sldId id="278" r:id="rId17"/>
    <p:sldId id="291" r:id="rId18"/>
    <p:sldId id="292" r:id="rId19"/>
    <p:sldId id="293" r:id="rId20"/>
    <p:sldId id="272" r:id="rId21"/>
    <p:sldId id="264" r:id="rId22"/>
    <p:sldId id="284" r:id="rId23"/>
    <p:sldId id="290" r:id="rId24"/>
    <p:sldId id="279" r:id="rId25"/>
    <p:sldId id="285" r:id="rId26"/>
    <p:sldId id="283" r:id="rId27"/>
    <p:sldId id="286" r:id="rId28"/>
    <p:sldId id="282" r:id="rId29"/>
    <p:sldId id="287" r:id="rId30"/>
    <p:sldId id="281" r:id="rId31"/>
    <p:sldId id="288" r:id="rId32"/>
    <p:sldId id="280" r:id="rId33"/>
    <p:sldId id="294" r:id="rId34"/>
    <p:sldId id="289" r:id="rId35"/>
    <p:sldId id="299" r:id="rId36"/>
    <p:sldId id="296" r:id="rId37"/>
    <p:sldId id="295" r:id="rId38"/>
    <p:sldId id="301" r:id="rId39"/>
    <p:sldId id="300" r:id="rId40"/>
    <p:sldId id="267" r:id="rId41"/>
  </p:sldIdLst>
  <p:sldSz cx="12192000" cy="6858000"/>
  <p:notesSz cx="12192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4" d="100"/>
          <a:sy n="74" d="100"/>
        </p:scale>
        <p:origin x="187" y="5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4225290"/>
          </a:xfrm>
          <a:prstGeom prst="rect">
            <a:avLst/>
          </a:prstGeom>
        </p:spPr>
      </p:pic>
      <p:sp>
        <p:nvSpPr>
          <p:cNvPr id="2" name="Holder 2"/>
          <p:cNvSpPr>
            <a:spLocks noGrp="1"/>
          </p:cNvSpPr>
          <p:nvPr>
            <p:ph type="ctrTitle"/>
          </p:nvPr>
        </p:nvSpPr>
        <p:spPr>
          <a:xfrm>
            <a:off x="1038860" y="1102037"/>
            <a:ext cx="9019571" cy="2741998"/>
          </a:xfrm>
          <a:prstGeom prst="rect">
            <a:avLst/>
          </a:prstGeom>
        </p:spPr>
        <p:txBody>
          <a:bodyPr wrap="square" lIns="0" tIns="0" rIns="0" bIns="0">
            <a:spAutoFit/>
          </a:bodyPr>
          <a:lstStyle>
            <a:lvl1pPr>
              <a:defRPr sz="8000" b="0" i="0">
                <a:solidFill>
                  <a:schemeClr val="bg1"/>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2281428"/>
          </a:xfrm>
          <a:prstGeom prst="rect">
            <a:avLst/>
          </a:prstGeom>
        </p:spPr>
      </p:pic>
      <p:sp>
        <p:nvSpPr>
          <p:cNvPr id="2" name="Holder 2"/>
          <p:cNvSpPr>
            <a:spLocks noGrp="1"/>
          </p:cNvSpPr>
          <p:nvPr>
            <p:ph type="title"/>
          </p:nvPr>
        </p:nvSpPr>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2265426"/>
          </a:xfrm>
          <a:prstGeom prst="rect">
            <a:avLst/>
          </a:prstGeom>
        </p:spPr>
      </p:pic>
      <p:pic>
        <p:nvPicPr>
          <p:cNvPr id="17" name="bg object 17"/>
          <p:cNvPicPr/>
          <p:nvPr/>
        </p:nvPicPr>
        <p:blipFill>
          <a:blip r:embed="rId3" cstate="print"/>
          <a:stretch>
            <a:fillRect/>
          </a:stretch>
        </p:blipFill>
        <p:spPr>
          <a:xfrm>
            <a:off x="116586" y="6084570"/>
            <a:ext cx="718565" cy="653033"/>
          </a:xfrm>
          <a:prstGeom prst="rect">
            <a:avLst/>
          </a:prstGeom>
        </p:spPr>
      </p:pic>
      <p:sp>
        <p:nvSpPr>
          <p:cNvPr id="2" name="Holder 2"/>
          <p:cNvSpPr>
            <a:spLocks noGrp="1"/>
          </p:cNvSpPr>
          <p:nvPr>
            <p:ph type="title"/>
          </p:nvPr>
        </p:nvSpPr>
        <p:spPr/>
        <p:txBody>
          <a:bodyPr lIns="0" tIns="0" rIns="0" bIns="0"/>
          <a:lstStyle>
            <a:lvl1pPr>
              <a:defRPr sz="48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5133" y="579433"/>
            <a:ext cx="8425506" cy="1319978"/>
          </a:xfrm>
          <a:prstGeom prst="rect">
            <a:avLst/>
          </a:prstGeom>
        </p:spPr>
        <p:txBody>
          <a:bodyPr wrap="square" lIns="0" tIns="0" rIns="0" bIns="0">
            <a:spAutoFit/>
          </a:bodyPr>
          <a:lstStyle>
            <a:lvl1pPr>
              <a:defRPr sz="4800" b="0" i="0">
                <a:solidFill>
                  <a:schemeClr val="tx1"/>
                </a:solidFill>
                <a:latin typeface="Arial"/>
                <a:cs typeface="Arial"/>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9/23/2022</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14.png"/><Relationship Id="rId7" Type="http://schemas.openxmlformats.org/officeDocument/2006/relationships/image" Target="../media/image29.jpg"/><Relationship Id="rId12"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28.jp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6.jpe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4.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16.jpe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47.jpe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image" Target="../media/image52.emf"/><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51.emf"/><Relationship Id="rId5" Type="http://schemas.openxmlformats.org/officeDocument/2006/relationships/image" Target="../media/image50.emf"/><Relationship Id="rId10" Type="http://schemas.openxmlformats.org/officeDocument/2006/relationships/image" Target="../media/image16.jpeg"/><Relationship Id="rId4" Type="http://schemas.openxmlformats.org/officeDocument/2006/relationships/image" Target="../media/image49.emf"/><Relationship Id="rId9" Type="http://schemas.openxmlformats.org/officeDocument/2006/relationships/image" Target="../media/image54.em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5.pn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5.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2186940"/>
          </a:xfrm>
          <a:prstGeom prst="rect">
            <a:avLst/>
          </a:prstGeom>
        </p:spPr>
      </p:pic>
      <p:grpSp>
        <p:nvGrpSpPr>
          <p:cNvPr id="3" name="object 3"/>
          <p:cNvGrpSpPr/>
          <p:nvPr/>
        </p:nvGrpSpPr>
        <p:grpSpPr>
          <a:xfrm>
            <a:off x="0" y="0"/>
            <a:ext cx="12192000" cy="6858000"/>
            <a:chOff x="0" y="0"/>
            <a:chExt cx="12192000" cy="6858000"/>
          </a:xfrm>
        </p:grpSpPr>
        <p:pic>
          <p:nvPicPr>
            <p:cNvPr id="4" name="object 4"/>
            <p:cNvPicPr/>
            <p:nvPr/>
          </p:nvPicPr>
          <p:blipFill>
            <a:blip r:embed="rId3" cstate="print"/>
            <a:stretch>
              <a:fillRect/>
            </a:stretch>
          </p:blipFill>
          <p:spPr>
            <a:xfrm>
              <a:off x="116586" y="6084570"/>
              <a:ext cx="718565" cy="653033"/>
            </a:xfrm>
            <a:prstGeom prst="rect">
              <a:avLst/>
            </a:prstGeom>
          </p:spPr>
        </p:pic>
        <p:pic>
          <p:nvPicPr>
            <p:cNvPr id="5" name="object 5"/>
            <p:cNvPicPr/>
            <p:nvPr/>
          </p:nvPicPr>
          <p:blipFill>
            <a:blip r:embed="rId4" cstate="print"/>
            <a:stretch>
              <a:fillRect/>
            </a:stretch>
          </p:blipFill>
          <p:spPr>
            <a:xfrm>
              <a:off x="0" y="0"/>
              <a:ext cx="12191999" cy="6857999"/>
            </a:xfrm>
            <a:prstGeom prst="rect">
              <a:avLst/>
            </a:prstGeom>
          </p:spPr>
        </p:pic>
      </p:grpSp>
      <p:sp>
        <p:nvSpPr>
          <p:cNvPr id="6" name="object 6"/>
          <p:cNvSpPr txBox="1"/>
          <p:nvPr/>
        </p:nvSpPr>
        <p:spPr>
          <a:xfrm>
            <a:off x="5494225" y="1487948"/>
            <a:ext cx="6581775" cy="574040"/>
          </a:xfrm>
          <a:prstGeom prst="rect">
            <a:avLst/>
          </a:prstGeom>
        </p:spPr>
        <p:txBody>
          <a:bodyPr vert="horz" wrap="square" lIns="0" tIns="12700" rIns="0" bIns="0" rtlCol="0">
            <a:spAutoFit/>
          </a:bodyPr>
          <a:lstStyle/>
          <a:p>
            <a:pPr marL="38100">
              <a:lnSpc>
                <a:spcPct val="100000"/>
              </a:lnSpc>
              <a:spcBef>
                <a:spcPts val="100"/>
              </a:spcBef>
            </a:pPr>
            <a:r>
              <a:rPr sz="3600" spc="75" dirty="0">
                <a:solidFill>
                  <a:srgbClr val="FFFFFF"/>
                </a:solidFill>
                <a:latin typeface="Arial"/>
                <a:cs typeface="Arial"/>
              </a:rPr>
              <a:t>26</a:t>
            </a:r>
            <a:r>
              <a:rPr sz="3600" spc="112" baseline="25462" dirty="0">
                <a:solidFill>
                  <a:srgbClr val="FFFFFF"/>
                </a:solidFill>
                <a:latin typeface="Arial"/>
                <a:cs typeface="Arial"/>
              </a:rPr>
              <a:t>TH</a:t>
            </a:r>
            <a:r>
              <a:rPr sz="3600" spc="502" baseline="25462" dirty="0">
                <a:solidFill>
                  <a:srgbClr val="FFFFFF"/>
                </a:solidFill>
                <a:latin typeface="Arial"/>
                <a:cs typeface="Arial"/>
              </a:rPr>
              <a:t> </a:t>
            </a:r>
            <a:r>
              <a:rPr sz="3600" spc="95" dirty="0">
                <a:solidFill>
                  <a:srgbClr val="FFFFFF"/>
                </a:solidFill>
                <a:latin typeface="Arial"/>
                <a:cs typeface="Arial"/>
              </a:rPr>
              <a:t>ANNUAL</a:t>
            </a:r>
            <a:r>
              <a:rPr sz="3600" spc="125" dirty="0">
                <a:solidFill>
                  <a:srgbClr val="FFFFFF"/>
                </a:solidFill>
                <a:latin typeface="Arial"/>
                <a:cs typeface="Arial"/>
              </a:rPr>
              <a:t> </a:t>
            </a:r>
            <a:r>
              <a:rPr sz="3600" spc="105" dirty="0">
                <a:solidFill>
                  <a:srgbClr val="FFFFFF"/>
                </a:solidFill>
                <a:latin typeface="Arial"/>
                <a:cs typeface="Arial"/>
              </a:rPr>
              <a:t>CONFERENCE</a:t>
            </a:r>
            <a:endParaRPr sz="3600">
              <a:latin typeface="Arial"/>
              <a:cs typeface="Arial"/>
            </a:endParaRPr>
          </a:p>
        </p:txBody>
      </p:sp>
      <p:grpSp>
        <p:nvGrpSpPr>
          <p:cNvPr id="7" name="object 7"/>
          <p:cNvGrpSpPr/>
          <p:nvPr/>
        </p:nvGrpSpPr>
        <p:grpSpPr>
          <a:xfrm>
            <a:off x="0" y="70104"/>
            <a:ext cx="10575290" cy="6788150"/>
            <a:chOff x="0" y="70104"/>
            <a:chExt cx="10575290" cy="6788150"/>
          </a:xfrm>
        </p:grpSpPr>
        <p:pic>
          <p:nvPicPr>
            <p:cNvPr id="8" name="object 8"/>
            <p:cNvPicPr/>
            <p:nvPr/>
          </p:nvPicPr>
          <p:blipFill>
            <a:blip r:embed="rId5" cstate="print"/>
            <a:stretch>
              <a:fillRect/>
            </a:stretch>
          </p:blipFill>
          <p:spPr>
            <a:xfrm>
              <a:off x="5926835" y="70104"/>
              <a:ext cx="4648199" cy="1552426"/>
            </a:xfrm>
            <a:prstGeom prst="rect">
              <a:avLst/>
            </a:prstGeom>
          </p:spPr>
        </p:pic>
        <p:pic>
          <p:nvPicPr>
            <p:cNvPr id="9" name="object 9"/>
            <p:cNvPicPr/>
            <p:nvPr/>
          </p:nvPicPr>
          <p:blipFill>
            <a:blip r:embed="rId6" cstate="print"/>
            <a:stretch>
              <a:fillRect/>
            </a:stretch>
          </p:blipFill>
          <p:spPr>
            <a:xfrm>
              <a:off x="0" y="5917691"/>
              <a:ext cx="4763261" cy="940308"/>
            </a:xfrm>
            <a:prstGeom prst="rect">
              <a:avLst/>
            </a:prstGeom>
          </p:spPr>
        </p:pic>
      </p:grpSp>
      <p:sp>
        <p:nvSpPr>
          <p:cNvPr id="10" name="object 10"/>
          <p:cNvSpPr txBox="1"/>
          <p:nvPr/>
        </p:nvSpPr>
        <p:spPr>
          <a:xfrm>
            <a:off x="70942" y="6061097"/>
            <a:ext cx="4364355" cy="635635"/>
          </a:xfrm>
          <a:prstGeom prst="rect">
            <a:avLst/>
          </a:prstGeom>
        </p:spPr>
        <p:txBody>
          <a:bodyPr vert="horz" wrap="square" lIns="0" tIns="12700" rIns="0" bIns="0" rtlCol="0">
            <a:spAutoFit/>
          </a:bodyPr>
          <a:lstStyle/>
          <a:p>
            <a:pPr marL="12700">
              <a:lnSpc>
                <a:spcPct val="100000"/>
              </a:lnSpc>
              <a:spcBef>
                <a:spcPts val="100"/>
              </a:spcBef>
            </a:pPr>
            <a:r>
              <a:rPr sz="4000" dirty="0">
                <a:solidFill>
                  <a:srgbClr val="FFFFFF"/>
                </a:solidFill>
                <a:latin typeface="Arial"/>
                <a:cs typeface="Arial"/>
              </a:rPr>
              <a:t>San</a:t>
            </a:r>
            <a:r>
              <a:rPr sz="4000" spc="-254" dirty="0">
                <a:solidFill>
                  <a:srgbClr val="FFFFFF"/>
                </a:solidFill>
                <a:latin typeface="Arial"/>
                <a:cs typeface="Arial"/>
              </a:rPr>
              <a:t> </a:t>
            </a:r>
            <a:r>
              <a:rPr sz="4000" dirty="0">
                <a:solidFill>
                  <a:srgbClr val="FFFFFF"/>
                </a:solidFill>
                <a:latin typeface="Arial"/>
                <a:cs typeface="Arial"/>
              </a:rPr>
              <a:t>Antonio,</a:t>
            </a:r>
            <a:r>
              <a:rPr sz="4000" spc="-95" dirty="0">
                <a:solidFill>
                  <a:srgbClr val="FFFFFF"/>
                </a:solidFill>
                <a:latin typeface="Arial"/>
                <a:cs typeface="Arial"/>
              </a:rPr>
              <a:t> </a:t>
            </a:r>
            <a:r>
              <a:rPr sz="4000" spc="-80" dirty="0">
                <a:solidFill>
                  <a:srgbClr val="FFFFFF"/>
                </a:solidFill>
                <a:latin typeface="Arial"/>
                <a:cs typeface="Arial"/>
              </a:rPr>
              <a:t>Texas</a:t>
            </a:r>
            <a:endParaRPr sz="4000">
              <a:latin typeface="Arial"/>
              <a:cs typeface="Arial"/>
            </a:endParaRPr>
          </a:p>
        </p:txBody>
      </p:sp>
      <p:grpSp>
        <p:nvGrpSpPr>
          <p:cNvPr id="11" name="object 11"/>
          <p:cNvGrpSpPr/>
          <p:nvPr/>
        </p:nvGrpSpPr>
        <p:grpSpPr>
          <a:xfrm>
            <a:off x="9028176" y="6107429"/>
            <a:ext cx="3164205" cy="750570"/>
            <a:chOff x="9028176" y="6107429"/>
            <a:chExt cx="3164205" cy="750570"/>
          </a:xfrm>
        </p:grpSpPr>
        <p:pic>
          <p:nvPicPr>
            <p:cNvPr id="12" name="object 12"/>
            <p:cNvPicPr/>
            <p:nvPr/>
          </p:nvPicPr>
          <p:blipFill>
            <a:blip r:embed="rId7" cstate="print"/>
            <a:stretch>
              <a:fillRect/>
            </a:stretch>
          </p:blipFill>
          <p:spPr>
            <a:xfrm>
              <a:off x="9028176" y="6107429"/>
              <a:ext cx="2705861" cy="750570"/>
            </a:xfrm>
            <a:prstGeom prst="rect">
              <a:avLst/>
            </a:prstGeom>
          </p:spPr>
        </p:pic>
        <p:pic>
          <p:nvPicPr>
            <p:cNvPr id="13" name="object 13"/>
            <p:cNvPicPr/>
            <p:nvPr/>
          </p:nvPicPr>
          <p:blipFill>
            <a:blip r:embed="rId8" cstate="print"/>
            <a:stretch>
              <a:fillRect/>
            </a:stretch>
          </p:blipFill>
          <p:spPr>
            <a:xfrm>
              <a:off x="11266170" y="6107429"/>
              <a:ext cx="586739" cy="750570"/>
            </a:xfrm>
            <a:prstGeom prst="rect">
              <a:avLst/>
            </a:prstGeom>
          </p:spPr>
        </p:pic>
        <p:pic>
          <p:nvPicPr>
            <p:cNvPr id="14" name="object 14"/>
            <p:cNvPicPr/>
            <p:nvPr/>
          </p:nvPicPr>
          <p:blipFill>
            <a:blip r:embed="rId9" cstate="print"/>
            <a:stretch>
              <a:fillRect/>
            </a:stretch>
          </p:blipFill>
          <p:spPr>
            <a:xfrm>
              <a:off x="11385042" y="6107429"/>
              <a:ext cx="806957" cy="750570"/>
            </a:xfrm>
            <a:prstGeom prst="rect">
              <a:avLst/>
            </a:prstGeom>
          </p:spPr>
        </p:pic>
      </p:grpSp>
      <p:sp>
        <p:nvSpPr>
          <p:cNvPr id="15" name="object 15"/>
          <p:cNvSpPr txBox="1"/>
          <p:nvPr/>
        </p:nvSpPr>
        <p:spPr>
          <a:xfrm>
            <a:off x="9242794" y="6205046"/>
            <a:ext cx="2778760" cy="452755"/>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FFFFFF"/>
                </a:solidFill>
                <a:latin typeface="Arial"/>
                <a:cs typeface="Arial"/>
              </a:rPr>
              <a:t>September 26-</a:t>
            </a:r>
            <a:r>
              <a:rPr sz="2800" spc="-25" dirty="0">
                <a:solidFill>
                  <a:srgbClr val="FFFFFF"/>
                </a:solidFill>
                <a:latin typeface="Arial"/>
                <a:cs typeface="Arial"/>
              </a:rPr>
              <a:t>28</a:t>
            </a:r>
            <a:endParaRPr sz="28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509463" rIns="0" bIns="0" rtlCol="0">
            <a:spAutoFit/>
          </a:bodyPr>
          <a:lstStyle/>
          <a:p>
            <a:pPr marL="12700">
              <a:lnSpc>
                <a:spcPct val="100000"/>
              </a:lnSpc>
              <a:spcBef>
                <a:spcPts val="95"/>
              </a:spcBef>
            </a:pPr>
            <a:r>
              <a:rPr lang="en-US" b="1" dirty="0"/>
              <a:t>Subjective Hiring</a:t>
            </a:r>
            <a:endParaRPr b="1" spc="-25" dirty="0"/>
          </a:p>
        </p:txBody>
      </p:sp>
      <p:sp>
        <p:nvSpPr>
          <p:cNvPr id="3" name="object 3"/>
          <p:cNvSpPr txBox="1"/>
          <p:nvPr/>
        </p:nvSpPr>
        <p:spPr>
          <a:xfrm>
            <a:off x="1038860" y="4535678"/>
            <a:ext cx="7038340" cy="566822"/>
          </a:xfrm>
          <a:prstGeom prst="rect">
            <a:avLst/>
          </a:prstGeom>
        </p:spPr>
        <p:txBody>
          <a:bodyPr vert="horz" wrap="square" lIns="0" tIns="12700" rIns="0" bIns="0" rtlCol="0">
            <a:spAutoFit/>
          </a:bodyPr>
          <a:lstStyle/>
          <a:p>
            <a:pPr marL="12700">
              <a:lnSpc>
                <a:spcPct val="100000"/>
              </a:lnSpc>
              <a:spcBef>
                <a:spcPts val="100"/>
              </a:spcBef>
            </a:pPr>
            <a:r>
              <a:rPr lang="en-US" sz="3600" b="1" i="1" spc="-10" dirty="0">
                <a:latin typeface="Arial"/>
                <a:cs typeface="Arial"/>
              </a:rPr>
              <a:t>The Way We’ve Always Done It</a:t>
            </a:r>
            <a:endParaRPr sz="3600" b="1" i="1" dirty="0">
              <a:latin typeface="Arial"/>
              <a:cs typeface="Arial"/>
            </a:endParaRPr>
          </a:p>
        </p:txBody>
      </p:sp>
      <p:pic>
        <p:nvPicPr>
          <p:cNvPr id="4" name="object 4"/>
          <p:cNvPicPr/>
          <p:nvPr/>
        </p:nvPicPr>
        <p:blipFill>
          <a:blip r:embed="rId2" cstate="print"/>
          <a:stretch>
            <a:fillRect/>
          </a:stretch>
        </p:blipFill>
        <p:spPr>
          <a:xfrm>
            <a:off x="116586" y="6084570"/>
            <a:ext cx="718565" cy="653033"/>
          </a:xfrm>
          <a:prstGeom prst="rect">
            <a:avLst/>
          </a:prstGeom>
        </p:spPr>
      </p:pic>
      <p:pic>
        <p:nvPicPr>
          <p:cNvPr id="5" name="Picture 4" descr="A picture containing qr code&#10;&#10;Description automatically generated">
            <a:extLst>
              <a:ext uri="{FF2B5EF4-FFF2-40B4-BE49-F238E27FC236}">
                <a16:creationId xmlns:a16="http://schemas.microsoft.com/office/drawing/2014/main" id="{D82DE4C0-91D6-86B4-FCED-014B02EE00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Components of Subjective Hiring</a:t>
            </a:r>
          </a:p>
        </p:txBody>
      </p:sp>
      <p:pic>
        <p:nvPicPr>
          <p:cNvPr id="2" name="Picture 1" descr="A picture containing qr code&#10;&#10;Description automatically generated">
            <a:extLst>
              <a:ext uri="{FF2B5EF4-FFF2-40B4-BE49-F238E27FC236}">
                <a16:creationId xmlns:a16="http://schemas.microsoft.com/office/drawing/2014/main" id="{5CE4B7E1-281D-388B-B6F5-7E9E732C9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21" name="TextBox 20">
            <a:extLst>
              <a:ext uri="{FF2B5EF4-FFF2-40B4-BE49-F238E27FC236}">
                <a16:creationId xmlns:a16="http://schemas.microsoft.com/office/drawing/2014/main" id="{58E5534F-A529-D43B-0CA6-CF03EC41C6E2}"/>
              </a:ext>
            </a:extLst>
          </p:cNvPr>
          <p:cNvSpPr txBox="1"/>
          <p:nvPr/>
        </p:nvSpPr>
        <p:spPr>
          <a:xfrm>
            <a:off x="762000" y="1779925"/>
            <a:ext cx="10668000" cy="3477875"/>
          </a:xfrm>
          <a:prstGeom prst="rect">
            <a:avLst/>
          </a:prstGeom>
          <a:noFill/>
        </p:spPr>
        <p:txBody>
          <a:bodyPr wrap="square" rtlCol="0">
            <a:spAutoFit/>
          </a:bodyPr>
          <a:lstStyle/>
          <a:p>
            <a:pPr marL="457200" indent="-457200">
              <a:buClr>
                <a:srgbClr val="FFC000"/>
              </a:buClr>
              <a:buFont typeface="Wingdings" panose="05000000000000000000" pitchFamily="2" charset="2"/>
              <a:buChar char="Ø"/>
            </a:pPr>
            <a:r>
              <a:rPr lang="en-US" sz="4400" dirty="0">
                <a:latin typeface="Arial" panose="020B0604020202020204" pitchFamily="34" charset="0"/>
                <a:cs typeface="Arial" panose="020B0604020202020204" pitchFamily="34" charset="0"/>
              </a:rPr>
              <a:t>Applicant Tracking Systems (ATS)</a:t>
            </a:r>
          </a:p>
          <a:p>
            <a:pPr marL="457200" indent="-457200">
              <a:buClr>
                <a:srgbClr val="FFC000"/>
              </a:buClr>
              <a:buFont typeface="Wingdings" panose="05000000000000000000" pitchFamily="2" charset="2"/>
              <a:buChar char="Ø"/>
            </a:pPr>
            <a:r>
              <a:rPr lang="en-US" sz="4400" dirty="0">
                <a:latin typeface="Arial" panose="020B0604020202020204" pitchFamily="34" charset="0"/>
                <a:cs typeface="Arial" panose="020B0604020202020204" pitchFamily="34" charset="0"/>
              </a:rPr>
              <a:t>Job Boards</a:t>
            </a:r>
          </a:p>
          <a:p>
            <a:pPr marL="457200" indent="-457200">
              <a:buClr>
                <a:srgbClr val="FFC000"/>
              </a:buClr>
              <a:buFont typeface="Wingdings" panose="05000000000000000000" pitchFamily="2" charset="2"/>
              <a:buChar char="Ø"/>
            </a:pPr>
            <a:r>
              <a:rPr lang="en-US" sz="4400" dirty="0">
                <a:latin typeface="Arial" panose="020B0604020202020204" pitchFamily="34" charset="0"/>
                <a:cs typeface="Arial" panose="020B0604020202020204" pitchFamily="34" charset="0"/>
              </a:rPr>
              <a:t>Resumes</a:t>
            </a:r>
          </a:p>
          <a:p>
            <a:pPr marL="457200" indent="-457200">
              <a:buClr>
                <a:srgbClr val="FFC000"/>
              </a:buClr>
              <a:buFont typeface="Wingdings" panose="05000000000000000000" pitchFamily="2" charset="2"/>
              <a:buChar char="Ø"/>
            </a:pPr>
            <a:r>
              <a:rPr lang="en-US" sz="4400" dirty="0">
                <a:latin typeface="Arial" panose="020B0604020202020204" pitchFamily="34" charset="0"/>
                <a:cs typeface="Arial" panose="020B0604020202020204" pitchFamily="34" charset="0"/>
              </a:rPr>
              <a:t>Personality Tests</a:t>
            </a:r>
          </a:p>
          <a:p>
            <a:pPr marL="457200" indent="-457200">
              <a:buClr>
                <a:srgbClr val="FFC000"/>
              </a:buClr>
              <a:buFont typeface="Wingdings" panose="05000000000000000000" pitchFamily="2" charset="2"/>
              <a:buChar char="Ø"/>
            </a:pPr>
            <a:r>
              <a:rPr lang="en-US" sz="4400" dirty="0">
                <a:latin typeface="Arial" panose="020B0604020202020204" pitchFamily="34" charset="0"/>
                <a:cs typeface="Arial" panose="020B0604020202020204" pitchFamily="34" charset="0"/>
              </a:rPr>
              <a:t>Interviews</a:t>
            </a:r>
          </a:p>
        </p:txBody>
      </p:sp>
    </p:spTree>
    <p:extLst>
      <p:ext uri="{BB962C8B-B14F-4D97-AF65-F5344CB8AC3E}">
        <p14:creationId xmlns:p14="http://schemas.microsoft.com/office/powerpoint/2010/main" val="622924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Applicant Tracking Systems - ATS</a:t>
            </a:r>
          </a:p>
        </p:txBody>
      </p:sp>
      <p:pic>
        <p:nvPicPr>
          <p:cNvPr id="2" name="Picture 1" descr="A picture containing qr code&#10;&#10;Description automatically generated">
            <a:extLst>
              <a:ext uri="{FF2B5EF4-FFF2-40B4-BE49-F238E27FC236}">
                <a16:creationId xmlns:a16="http://schemas.microsoft.com/office/drawing/2014/main" id="{5CE4B7E1-281D-388B-B6F5-7E9E732C92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pic>
        <p:nvPicPr>
          <p:cNvPr id="20" name="Picture 19">
            <a:extLst>
              <a:ext uri="{FF2B5EF4-FFF2-40B4-BE49-F238E27FC236}">
                <a16:creationId xmlns:a16="http://schemas.microsoft.com/office/drawing/2014/main" id="{AADB4EDD-6974-77E2-260B-B1899DA77AF8}"/>
              </a:ext>
            </a:extLst>
          </p:cNvPr>
          <p:cNvPicPr>
            <a:picLocks noChangeAspect="1"/>
          </p:cNvPicPr>
          <p:nvPr/>
        </p:nvPicPr>
        <p:blipFill>
          <a:blip r:embed="rId5"/>
          <a:stretch>
            <a:fillRect/>
          </a:stretch>
        </p:blipFill>
        <p:spPr>
          <a:xfrm>
            <a:off x="116586" y="1189275"/>
            <a:ext cx="9116404" cy="4831435"/>
          </a:xfrm>
          <a:prstGeom prst="rect">
            <a:avLst/>
          </a:prstGeom>
        </p:spPr>
      </p:pic>
      <p:sp>
        <p:nvSpPr>
          <p:cNvPr id="7" name="TextBox 6">
            <a:extLst>
              <a:ext uri="{FF2B5EF4-FFF2-40B4-BE49-F238E27FC236}">
                <a16:creationId xmlns:a16="http://schemas.microsoft.com/office/drawing/2014/main" id="{C38E1F0B-434A-5D1A-6014-E704560808A5}"/>
              </a:ext>
            </a:extLst>
          </p:cNvPr>
          <p:cNvSpPr txBox="1"/>
          <p:nvPr/>
        </p:nvSpPr>
        <p:spPr>
          <a:xfrm>
            <a:off x="9489811" y="1638092"/>
            <a:ext cx="2537979" cy="4247317"/>
          </a:xfrm>
          <a:prstGeom prst="rect">
            <a:avLst/>
          </a:prstGeom>
          <a:noFill/>
        </p:spPr>
        <p:txBody>
          <a:bodyPr wrap="square">
            <a:spAutoFit/>
          </a:bodyPr>
          <a:lstStyle/>
          <a:p>
            <a:r>
              <a:rPr lang="en-US" sz="1800" b="1" i="1" dirty="0">
                <a:latin typeface="Arial" panose="020B0604020202020204" pitchFamily="34" charset="0"/>
                <a:cs typeface="Arial" panose="020B0604020202020204" pitchFamily="34" charset="0"/>
              </a:rPr>
              <a:t>ATS Flaws - </a:t>
            </a:r>
            <a:r>
              <a:rPr lang="en-US" sz="1800" dirty="0">
                <a:latin typeface="Arial" panose="020B0604020202020204" pitchFamily="34" charset="0"/>
                <a:cs typeface="Arial" panose="020B0604020202020204" pitchFamily="34" charset="0"/>
              </a:rPr>
              <a:t>Harvard Business School this year suggested that flaws in automated resume-screening tech are causing millions of workers to be overlooked during the hiring process. The software focused on specific skills listed in the job description instead of what a person could bring to the role.</a:t>
            </a:r>
          </a:p>
        </p:txBody>
      </p:sp>
      <p:pic>
        <p:nvPicPr>
          <p:cNvPr id="8" name="Picture 7">
            <a:extLst>
              <a:ext uri="{FF2B5EF4-FFF2-40B4-BE49-F238E27FC236}">
                <a16:creationId xmlns:a16="http://schemas.microsoft.com/office/drawing/2014/main" id="{B95D9483-0798-A7A4-D484-7A22249989A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9600" y="1578013"/>
            <a:ext cx="949244" cy="273383"/>
          </a:xfrm>
          <a:prstGeom prst="rect">
            <a:avLst/>
          </a:prstGeom>
          <a:solidFill>
            <a:schemeClr val="bg1"/>
          </a:solidFill>
        </p:spPr>
      </p:pic>
    </p:spTree>
    <p:extLst>
      <p:ext uri="{BB962C8B-B14F-4D97-AF65-F5344CB8AC3E}">
        <p14:creationId xmlns:p14="http://schemas.microsoft.com/office/powerpoint/2010/main" val="29338313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Posting Jobs On Job Boards</a:t>
            </a:r>
          </a:p>
        </p:txBody>
      </p:sp>
      <p:pic>
        <p:nvPicPr>
          <p:cNvPr id="3" name="Picture 2" descr="A picture containing graphical user interface&#10;&#10;Description automatically generated">
            <a:extLst>
              <a:ext uri="{FF2B5EF4-FFF2-40B4-BE49-F238E27FC236}">
                <a16:creationId xmlns:a16="http://schemas.microsoft.com/office/drawing/2014/main" id="{898E8929-39E7-F87E-E3FA-C4D2A208998A}"/>
              </a:ext>
            </a:extLst>
          </p:cNvPr>
          <p:cNvPicPr>
            <a:picLocks noChangeAspect="1"/>
          </p:cNvPicPr>
          <p:nvPr/>
        </p:nvPicPr>
        <p:blipFill>
          <a:blip r:embed="rId4"/>
          <a:stretch>
            <a:fillRect/>
          </a:stretch>
        </p:blipFill>
        <p:spPr>
          <a:xfrm>
            <a:off x="498218" y="1468230"/>
            <a:ext cx="2638425" cy="1733550"/>
          </a:xfrm>
          <a:prstGeom prst="rect">
            <a:avLst/>
          </a:prstGeom>
        </p:spPr>
      </p:pic>
      <p:pic>
        <p:nvPicPr>
          <p:cNvPr id="7" name="Picture 6" descr="Logo&#10;&#10;Description automatically generated">
            <a:extLst>
              <a:ext uri="{FF2B5EF4-FFF2-40B4-BE49-F238E27FC236}">
                <a16:creationId xmlns:a16="http://schemas.microsoft.com/office/drawing/2014/main" id="{7652D44B-F6BE-CEC3-88DC-D333CDE1C920}"/>
              </a:ext>
            </a:extLst>
          </p:cNvPr>
          <p:cNvPicPr>
            <a:picLocks noChangeAspect="1"/>
          </p:cNvPicPr>
          <p:nvPr/>
        </p:nvPicPr>
        <p:blipFill>
          <a:blip r:embed="rId5"/>
          <a:stretch>
            <a:fillRect/>
          </a:stretch>
        </p:blipFill>
        <p:spPr>
          <a:xfrm>
            <a:off x="5029200" y="1182920"/>
            <a:ext cx="2962275" cy="1543050"/>
          </a:xfrm>
          <a:prstGeom prst="rect">
            <a:avLst/>
          </a:prstGeom>
        </p:spPr>
      </p:pic>
      <p:pic>
        <p:nvPicPr>
          <p:cNvPr id="8" name="Picture 7" descr="Icon&#10;&#10;Description automatically generated">
            <a:extLst>
              <a:ext uri="{FF2B5EF4-FFF2-40B4-BE49-F238E27FC236}">
                <a16:creationId xmlns:a16="http://schemas.microsoft.com/office/drawing/2014/main" id="{54817283-0BA7-0DA6-426F-408733DD2169}"/>
              </a:ext>
            </a:extLst>
          </p:cNvPr>
          <p:cNvPicPr>
            <a:picLocks noChangeAspect="1"/>
          </p:cNvPicPr>
          <p:nvPr/>
        </p:nvPicPr>
        <p:blipFill>
          <a:blip r:embed="rId6"/>
          <a:stretch>
            <a:fillRect/>
          </a:stretch>
        </p:blipFill>
        <p:spPr>
          <a:xfrm>
            <a:off x="8809324" y="1262724"/>
            <a:ext cx="2962275" cy="1658874"/>
          </a:xfrm>
          <a:prstGeom prst="rect">
            <a:avLst/>
          </a:prstGeom>
        </p:spPr>
      </p:pic>
      <p:pic>
        <p:nvPicPr>
          <p:cNvPr id="9" name="Picture 8" descr="Icon&#10;&#10;Description automatically generated">
            <a:extLst>
              <a:ext uri="{FF2B5EF4-FFF2-40B4-BE49-F238E27FC236}">
                <a16:creationId xmlns:a16="http://schemas.microsoft.com/office/drawing/2014/main" id="{6AA55555-D974-A77A-DFE4-A7736CE3DC35}"/>
              </a:ext>
            </a:extLst>
          </p:cNvPr>
          <p:cNvPicPr>
            <a:picLocks noChangeAspect="1"/>
          </p:cNvPicPr>
          <p:nvPr/>
        </p:nvPicPr>
        <p:blipFill>
          <a:blip r:embed="rId7"/>
          <a:stretch>
            <a:fillRect/>
          </a:stretch>
        </p:blipFill>
        <p:spPr>
          <a:xfrm>
            <a:off x="8990567" y="4422339"/>
            <a:ext cx="2143125" cy="2143125"/>
          </a:xfrm>
          <a:prstGeom prst="rect">
            <a:avLst/>
          </a:prstGeom>
        </p:spPr>
      </p:pic>
      <p:pic>
        <p:nvPicPr>
          <p:cNvPr id="10" name="Picture 9" descr="Text&#10;&#10;Description automatically generated with medium confidence">
            <a:extLst>
              <a:ext uri="{FF2B5EF4-FFF2-40B4-BE49-F238E27FC236}">
                <a16:creationId xmlns:a16="http://schemas.microsoft.com/office/drawing/2014/main" id="{FD063850-AD29-289D-7297-E9DF8C6AF898}"/>
              </a:ext>
            </a:extLst>
          </p:cNvPr>
          <p:cNvPicPr>
            <a:picLocks noChangeAspect="1"/>
          </p:cNvPicPr>
          <p:nvPr/>
        </p:nvPicPr>
        <p:blipFill>
          <a:blip r:embed="rId8"/>
          <a:stretch>
            <a:fillRect/>
          </a:stretch>
        </p:blipFill>
        <p:spPr>
          <a:xfrm>
            <a:off x="4697448" y="2932484"/>
            <a:ext cx="2962275" cy="1543050"/>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C09A88CA-CD1A-8111-9BCD-8EFE48AFA11B}"/>
              </a:ext>
            </a:extLst>
          </p:cNvPr>
          <p:cNvPicPr>
            <a:picLocks noChangeAspect="1"/>
          </p:cNvPicPr>
          <p:nvPr/>
        </p:nvPicPr>
        <p:blipFill>
          <a:blip r:embed="rId9"/>
          <a:stretch>
            <a:fillRect/>
          </a:stretch>
        </p:blipFill>
        <p:spPr>
          <a:xfrm>
            <a:off x="7848600" y="2910712"/>
            <a:ext cx="3601779" cy="1500741"/>
          </a:xfrm>
          <a:prstGeom prst="rect">
            <a:avLst/>
          </a:prstGeom>
        </p:spPr>
      </p:pic>
      <p:pic>
        <p:nvPicPr>
          <p:cNvPr id="12" name="Picture 11" descr="A blue background with white text&#10;&#10;Description automatically generated with low confidence">
            <a:extLst>
              <a:ext uri="{FF2B5EF4-FFF2-40B4-BE49-F238E27FC236}">
                <a16:creationId xmlns:a16="http://schemas.microsoft.com/office/drawing/2014/main" id="{F5695A69-EE2A-687A-4E2B-B4E40907A87B}"/>
              </a:ext>
            </a:extLst>
          </p:cNvPr>
          <p:cNvPicPr>
            <a:picLocks noChangeAspect="1"/>
          </p:cNvPicPr>
          <p:nvPr/>
        </p:nvPicPr>
        <p:blipFill>
          <a:blip r:embed="rId10"/>
          <a:stretch>
            <a:fillRect/>
          </a:stretch>
        </p:blipFill>
        <p:spPr>
          <a:xfrm>
            <a:off x="4999748" y="4903555"/>
            <a:ext cx="2962275" cy="1543050"/>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3722E866-0F70-F4F7-74FA-E2E2DB1BBA24}"/>
              </a:ext>
            </a:extLst>
          </p:cNvPr>
          <p:cNvPicPr>
            <a:picLocks noChangeAspect="1"/>
          </p:cNvPicPr>
          <p:nvPr/>
        </p:nvPicPr>
        <p:blipFill>
          <a:blip r:embed="rId11"/>
          <a:stretch>
            <a:fillRect/>
          </a:stretch>
        </p:blipFill>
        <p:spPr>
          <a:xfrm>
            <a:off x="835151" y="3429000"/>
            <a:ext cx="2857500" cy="1600200"/>
          </a:xfrm>
          <a:prstGeom prst="rect">
            <a:avLst/>
          </a:prstGeom>
        </p:spPr>
      </p:pic>
      <p:pic>
        <p:nvPicPr>
          <p:cNvPr id="2" name="Picture 1" descr="A picture containing qr code&#10;&#10;Description automatically generated">
            <a:extLst>
              <a:ext uri="{FF2B5EF4-FFF2-40B4-BE49-F238E27FC236}">
                <a16:creationId xmlns:a16="http://schemas.microsoft.com/office/drawing/2014/main" id="{5CE4B7E1-281D-388B-B6F5-7E9E732C926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pic>
        <p:nvPicPr>
          <p:cNvPr id="15" name="Picture 14" descr="Logo, company name&#10;&#10;Description automatically generated">
            <a:extLst>
              <a:ext uri="{FF2B5EF4-FFF2-40B4-BE49-F238E27FC236}">
                <a16:creationId xmlns:a16="http://schemas.microsoft.com/office/drawing/2014/main" id="{1F518775-C14B-0BA5-2824-44D37151ECD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64103" y="5256420"/>
            <a:ext cx="1380729" cy="1374592"/>
          </a:xfrm>
          <a:prstGeom prst="rect">
            <a:avLst/>
          </a:prstGeom>
        </p:spPr>
      </p:pic>
    </p:spTree>
    <p:extLst>
      <p:ext uri="{BB962C8B-B14F-4D97-AF65-F5344CB8AC3E}">
        <p14:creationId xmlns:p14="http://schemas.microsoft.com/office/powerpoint/2010/main" val="476547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Resumes</a:t>
            </a:r>
          </a:p>
        </p:txBody>
      </p:sp>
      <p:sp>
        <p:nvSpPr>
          <p:cNvPr id="2" name="TextBox 1">
            <a:extLst>
              <a:ext uri="{FF2B5EF4-FFF2-40B4-BE49-F238E27FC236}">
                <a16:creationId xmlns:a16="http://schemas.microsoft.com/office/drawing/2014/main" id="{60CA2AF9-348F-C1EC-963E-871AE554CC78}"/>
              </a:ext>
            </a:extLst>
          </p:cNvPr>
          <p:cNvSpPr txBox="1"/>
          <p:nvPr/>
        </p:nvSpPr>
        <p:spPr>
          <a:xfrm>
            <a:off x="248355" y="1266292"/>
            <a:ext cx="5198533" cy="110799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SzTx/>
              <a:buFont typeface="Wingdings" panose="05000000000000000000" pitchFamily="2" charset="2"/>
              <a:buChar char="Ø"/>
              <a:tabLst/>
              <a:defRPr/>
            </a:pPr>
            <a:r>
              <a:rPr kumimoji="0" lang="en-US" sz="2200" i="0" u="none" strike="noStrike" kern="1200" cap="none" spc="0" normalizeH="0" baseline="0" noProof="0" dirty="0">
                <a:ln>
                  <a:noFill/>
                </a:ln>
                <a:solidFill>
                  <a:prstClr val="black"/>
                </a:solidFill>
                <a:effectLst/>
                <a:uLnTx/>
                <a:uFillTx/>
                <a:latin typeface="+mj-lt"/>
              </a:rPr>
              <a:t>The first documented resume was created by Leonardo da Vinci in 1482</a:t>
            </a:r>
          </a:p>
          <a:p>
            <a:pPr marR="0" lvl="0" algn="l" defTabSz="457200" rtl="0" eaLnBrk="1" fontAlgn="auto" latinLnBrk="0" hangingPunct="1">
              <a:lnSpc>
                <a:spcPct val="100000"/>
              </a:lnSpc>
              <a:spcBef>
                <a:spcPts val="0"/>
              </a:spcBef>
              <a:spcAft>
                <a:spcPts val="0"/>
              </a:spcAft>
              <a:buSzTx/>
              <a:tabLst/>
              <a:defRPr/>
            </a:pPr>
            <a:r>
              <a:rPr lang="en-US" sz="2200" kern="1200" dirty="0">
                <a:solidFill>
                  <a:prstClr val="black"/>
                </a:solidFill>
                <a:latin typeface="+mj-lt"/>
              </a:rPr>
              <a:t>	</a:t>
            </a:r>
            <a:r>
              <a:rPr lang="en-US" sz="2200" b="1" i="1" kern="1200" dirty="0">
                <a:solidFill>
                  <a:prstClr val="black"/>
                </a:solidFill>
                <a:latin typeface="+mj-lt"/>
              </a:rPr>
              <a:t>A 540-year-old hiring tradition</a:t>
            </a:r>
            <a:endParaRPr kumimoji="0" lang="en-US" sz="2200" b="1" i="1" u="none" strike="noStrike" kern="1200" cap="none" spc="0" normalizeH="0" baseline="0" noProof="0" dirty="0">
              <a:ln>
                <a:noFill/>
              </a:ln>
              <a:solidFill>
                <a:prstClr val="black"/>
              </a:solidFill>
              <a:effectLst/>
              <a:uLnTx/>
              <a:uFillTx/>
              <a:latin typeface="+mj-lt"/>
            </a:endParaRPr>
          </a:p>
        </p:txBody>
      </p:sp>
      <p:sp>
        <p:nvSpPr>
          <p:cNvPr id="3" name="TextBox 2">
            <a:extLst>
              <a:ext uri="{FF2B5EF4-FFF2-40B4-BE49-F238E27FC236}">
                <a16:creationId xmlns:a16="http://schemas.microsoft.com/office/drawing/2014/main" id="{393EB5DE-F8C8-054F-A6ED-F3269919CB5E}"/>
              </a:ext>
            </a:extLst>
          </p:cNvPr>
          <p:cNvSpPr txBox="1"/>
          <p:nvPr/>
        </p:nvSpPr>
        <p:spPr>
          <a:xfrm>
            <a:off x="266286" y="2569164"/>
            <a:ext cx="5847645" cy="1754326"/>
          </a:xfrm>
          <a:prstGeom prst="rect">
            <a:avLst/>
          </a:prstGeom>
          <a:no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SzTx/>
              <a:buFont typeface="Wingdings" panose="05000000000000000000" pitchFamily="2" charset="2"/>
              <a:buChar char="Ø"/>
              <a:tabLst/>
              <a:defRPr/>
            </a:pPr>
            <a:r>
              <a:rPr kumimoji="0" lang="en-US" sz="2000" b="0" i="0" u="none" strike="noStrike" kern="1200" cap="none" spc="0" normalizeH="0" baseline="0" noProof="0" dirty="0">
                <a:ln>
                  <a:noFill/>
                </a:ln>
                <a:solidFill>
                  <a:prstClr val="black"/>
                </a:solidFill>
                <a:effectLst/>
                <a:uLnTx/>
                <a:uFillTx/>
                <a:latin typeface="Calibri" panose="020F0502020204030204"/>
              </a:rPr>
              <a:t>                     </a:t>
            </a:r>
            <a:r>
              <a:rPr kumimoji="0" lang="en-US" sz="2200" b="0" i="0" u="none" strike="noStrike" kern="1200" cap="none" spc="0" normalizeH="0" baseline="0" noProof="0" dirty="0">
                <a:ln>
                  <a:noFill/>
                </a:ln>
                <a:solidFill>
                  <a:prstClr val="black"/>
                </a:solidFill>
                <a:effectLst/>
                <a:uLnTx/>
                <a:uFillTx/>
                <a:latin typeface="Calibri" panose="020F0502020204030204"/>
              </a:rPr>
              <a:t>-  </a:t>
            </a:r>
            <a:r>
              <a:rPr kumimoji="0" lang="en-US" sz="2200" b="0" i="0" u="none" strike="noStrike" kern="1200" cap="none" spc="0" normalizeH="0" baseline="0" noProof="0" dirty="0">
                <a:ln>
                  <a:noFill/>
                </a:ln>
                <a:solidFill>
                  <a:prstClr val="black"/>
                </a:solidFill>
                <a:effectLst/>
                <a:uLnTx/>
                <a:uFillTx/>
                <a:latin typeface="+mj-lt"/>
              </a:rPr>
              <a:t>If you type “How to write the perfect resume” in the search bar, you’ll get more than 4 </a:t>
            </a:r>
            <a:r>
              <a:rPr kumimoji="0" lang="en-US" sz="2200" b="1" i="1" u="none" strike="noStrike" kern="1200" cap="none" spc="0" normalizeH="0" baseline="0" noProof="0" dirty="0">
                <a:ln>
                  <a:noFill/>
                </a:ln>
                <a:solidFill>
                  <a:prstClr val="black"/>
                </a:solidFill>
                <a:effectLst/>
                <a:uLnTx/>
                <a:uFillTx/>
                <a:latin typeface="+mj-lt"/>
              </a:rPr>
              <a:t>Billion </a:t>
            </a:r>
            <a:r>
              <a:rPr kumimoji="0" lang="en-US" sz="2200" b="0" i="0" u="none" strike="noStrike" kern="1200" cap="none" spc="0" normalizeH="0" baseline="0" noProof="0" dirty="0">
                <a:ln>
                  <a:noFill/>
                </a:ln>
                <a:solidFill>
                  <a:prstClr val="black"/>
                </a:solidFill>
                <a:effectLst/>
                <a:uLnTx/>
                <a:uFillTx/>
                <a:latin typeface="+mj-lt"/>
              </a:rPr>
              <a:t>options in less than one second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ndParaRPr>
          </a:p>
        </p:txBody>
      </p:sp>
      <p:pic>
        <p:nvPicPr>
          <p:cNvPr id="7" name="Picture 6">
            <a:extLst>
              <a:ext uri="{FF2B5EF4-FFF2-40B4-BE49-F238E27FC236}">
                <a16:creationId xmlns:a16="http://schemas.microsoft.com/office/drawing/2014/main" id="{B32D7A19-A287-0B29-DB00-39D033AEEEAF}"/>
              </a:ext>
            </a:extLst>
          </p:cNvPr>
          <p:cNvPicPr>
            <a:picLocks noChangeAspect="1"/>
          </p:cNvPicPr>
          <p:nvPr/>
        </p:nvPicPr>
        <p:blipFill>
          <a:blip r:embed="rId4"/>
          <a:stretch>
            <a:fillRect/>
          </a:stretch>
        </p:blipFill>
        <p:spPr>
          <a:xfrm>
            <a:off x="609600" y="2571878"/>
            <a:ext cx="1183972" cy="423808"/>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55095C2C-2D31-205D-2241-45431741BCA2}"/>
              </a:ext>
            </a:extLst>
          </p:cNvPr>
          <p:cNvPicPr>
            <a:picLocks noChangeAspect="1"/>
          </p:cNvPicPr>
          <p:nvPr/>
        </p:nvPicPr>
        <p:blipFill>
          <a:blip r:embed="rId5"/>
          <a:stretch>
            <a:fillRect/>
          </a:stretch>
        </p:blipFill>
        <p:spPr>
          <a:xfrm>
            <a:off x="5867400" y="1191222"/>
            <a:ext cx="6248401" cy="2862729"/>
          </a:xfrm>
          <a:prstGeom prst="rect">
            <a:avLst/>
          </a:prstGeom>
        </p:spPr>
      </p:pic>
      <p:sp>
        <p:nvSpPr>
          <p:cNvPr id="9" name="TextBox 8">
            <a:extLst>
              <a:ext uri="{FF2B5EF4-FFF2-40B4-BE49-F238E27FC236}">
                <a16:creationId xmlns:a16="http://schemas.microsoft.com/office/drawing/2014/main" id="{C2FDD7F8-2D58-D1B7-6275-7F5D9F25D595}"/>
              </a:ext>
            </a:extLst>
          </p:cNvPr>
          <p:cNvSpPr txBox="1"/>
          <p:nvPr/>
        </p:nvSpPr>
        <p:spPr>
          <a:xfrm>
            <a:off x="5562600" y="1211941"/>
            <a:ext cx="1636890" cy="461665"/>
          </a:xfrm>
          <a:prstGeom prst="rect">
            <a:avLst/>
          </a:prstGeom>
          <a:noFill/>
        </p:spPr>
        <p:txBody>
          <a:bodyPr wrap="square" rtlCol="0">
            <a:spAutoFit/>
          </a:bodyPr>
          <a:lstStyle/>
          <a:p>
            <a:pPr marL="342900" indent="-342900">
              <a:buFont typeface="Wingdings" panose="05000000000000000000" pitchFamily="2" charset="2"/>
              <a:buChar char="Ø"/>
            </a:pPr>
            <a:r>
              <a:rPr lang="en-US" sz="2400" dirty="0"/>
              <a:t> </a:t>
            </a:r>
          </a:p>
        </p:txBody>
      </p:sp>
      <p:pic>
        <p:nvPicPr>
          <p:cNvPr id="10" name="Picture 9" descr="A picture containing qr code&#10;&#10;Description automatically generated">
            <a:extLst>
              <a:ext uri="{FF2B5EF4-FFF2-40B4-BE49-F238E27FC236}">
                <a16:creationId xmlns:a16="http://schemas.microsoft.com/office/drawing/2014/main" id="{1F0AAFA3-3514-B27E-FF64-6358EA616D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11" name="TextBox 10">
            <a:extLst>
              <a:ext uri="{FF2B5EF4-FFF2-40B4-BE49-F238E27FC236}">
                <a16:creationId xmlns:a16="http://schemas.microsoft.com/office/drawing/2014/main" id="{66BA6366-931C-B081-8F16-3BDC7E41C249}"/>
              </a:ext>
            </a:extLst>
          </p:cNvPr>
          <p:cNvSpPr txBox="1"/>
          <p:nvPr/>
        </p:nvSpPr>
        <p:spPr>
          <a:xfrm>
            <a:off x="266286" y="4256523"/>
            <a:ext cx="11849514" cy="1938992"/>
          </a:xfrm>
          <a:prstGeom prst="rect">
            <a:avLst/>
          </a:prstGeom>
          <a:noFill/>
        </p:spPr>
        <p:txBody>
          <a:bodyPr wrap="square">
            <a:spAutoFit/>
          </a:bodyPr>
          <a:lstStyle/>
          <a:p>
            <a:pPr marL="285750" indent="-285750">
              <a:buFont typeface="Wingdings" panose="05000000000000000000" pitchFamily="2" charset="2"/>
              <a:buChar char="Ø"/>
            </a:pPr>
            <a:endParaRPr lang="en-US" sz="2000" b="1"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i="1" dirty="0">
                <a:latin typeface="Arial" panose="020B0604020202020204" pitchFamily="34" charset="0"/>
                <a:cs typeface="Arial" panose="020B0604020202020204" pitchFamily="34" charset="0"/>
              </a:rPr>
              <a:t>Resumes might contain false information</a:t>
            </a:r>
            <a:r>
              <a:rPr lang="en-US" sz="2000" dirty="0">
                <a:latin typeface="Arial" panose="020B0604020202020204" pitchFamily="34" charset="0"/>
                <a:cs typeface="Arial" panose="020B0604020202020204" pitchFamily="34" charset="0"/>
              </a:rPr>
              <a:t> – estimated that 40% contain errors</a:t>
            </a:r>
          </a:p>
          <a:p>
            <a:endParaRPr lang="en-US" sz="2000" b="1"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000" b="1" i="1" dirty="0">
                <a:latin typeface="Arial" panose="020B0604020202020204" pitchFamily="34" charset="0"/>
                <a:cs typeface="Arial" panose="020B0604020202020204" pitchFamily="34" charset="0"/>
              </a:rPr>
              <a:t>Resumes leave too much room for bias </a:t>
            </a:r>
            <a:r>
              <a:rPr lang="en-US" sz="2000" dirty="0">
                <a:latin typeface="Arial" panose="020B0604020202020204" pitchFamily="34" charset="0"/>
                <a:cs typeface="Arial" panose="020B0604020202020204" pitchFamily="34" charset="0"/>
              </a:rPr>
              <a:t>– various factors can create “first impression” bias, based on certain criteria listed on the resume. This bias is one of the leading causes of hiring mistakes.</a:t>
            </a:r>
          </a:p>
          <a:p>
            <a:pPr marL="285750" indent="-285750">
              <a:buFont typeface="Wingdings" panose="05000000000000000000" pitchFamily="2" charset="2"/>
              <a:buChar char="Ø"/>
            </a:pPr>
            <a:endParaRPr lang="en-US" sz="2000"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7334CB60-F5F3-C2E2-3451-A14769AA3516}"/>
              </a:ext>
            </a:extLst>
          </p:cNvPr>
          <p:cNvSpPr/>
          <p:nvPr/>
        </p:nvSpPr>
        <p:spPr>
          <a:xfrm>
            <a:off x="248355" y="4483713"/>
            <a:ext cx="11791245" cy="1422870"/>
          </a:xfrm>
          <a:prstGeom prst="rect">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5218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1" end="1"/>
                                            </p:txEl>
                                          </p:spTgt>
                                        </p:tgtEl>
                                        <p:attrNameLst>
                                          <p:attrName>style.visibility</p:attrName>
                                        </p:attrNameLst>
                                      </p:cBhvr>
                                      <p:to>
                                        <p:strVal val="visible"/>
                                      </p:to>
                                    </p:set>
                                    <p:animEffect transition="in" filter="fade">
                                      <p:cBhvr>
                                        <p:cTn id="28" dur="1000"/>
                                        <p:tgtEl>
                                          <p:spTgt spid="11">
                                            <p:txEl>
                                              <p:pRg st="1" end="1"/>
                                            </p:txEl>
                                          </p:spTgt>
                                        </p:tgtEl>
                                      </p:cBhvr>
                                    </p:animEffect>
                                    <p:anim calcmode="lin" valueType="num">
                                      <p:cBhvr>
                                        <p:cTn id="29"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animEffect transition="in" filter="fade">
                                      <p:cBhvr>
                                        <p:cTn id="37" dur="1000"/>
                                        <p:tgtEl>
                                          <p:spTgt spid="11">
                                            <p:txEl>
                                              <p:pRg st="3" end="3"/>
                                            </p:txEl>
                                          </p:spTgt>
                                        </p:tgtEl>
                                      </p:cBhvr>
                                    </p:animEffect>
                                    <p:anim calcmode="lin" valueType="num">
                                      <p:cBhvr>
                                        <p:cTn id="38"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Behavioral Testing</a:t>
            </a:r>
          </a:p>
        </p:txBody>
      </p:sp>
      <p:pic>
        <p:nvPicPr>
          <p:cNvPr id="10" name="Picture 9">
            <a:extLst>
              <a:ext uri="{FF2B5EF4-FFF2-40B4-BE49-F238E27FC236}">
                <a16:creationId xmlns:a16="http://schemas.microsoft.com/office/drawing/2014/main" id="{A6E4DDA3-5150-7129-E799-EBF2F7B9C4D4}"/>
              </a:ext>
            </a:extLst>
          </p:cNvPr>
          <p:cNvPicPr>
            <a:picLocks noChangeAspect="1"/>
          </p:cNvPicPr>
          <p:nvPr/>
        </p:nvPicPr>
        <p:blipFill>
          <a:blip r:embed="rId4"/>
          <a:stretch>
            <a:fillRect/>
          </a:stretch>
        </p:blipFill>
        <p:spPr>
          <a:xfrm>
            <a:off x="597909" y="1651288"/>
            <a:ext cx="2486025" cy="1838325"/>
          </a:xfrm>
          <a:prstGeom prst="rect">
            <a:avLst/>
          </a:prstGeom>
        </p:spPr>
      </p:pic>
      <p:pic>
        <p:nvPicPr>
          <p:cNvPr id="12" name="Picture 11">
            <a:extLst>
              <a:ext uri="{FF2B5EF4-FFF2-40B4-BE49-F238E27FC236}">
                <a16:creationId xmlns:a16="http://schemas.microsoft.com/office/drawing/2014/main" id="{F351DA98-EABC-92BA-9239-C6DC23BF2647}"/>
              </a:ext>
            </a:extLst>
          </p:cNvPr>
          <p:cNvPicPr>
            <a:picLocks noChangeAspect="1"/>
          </p:cNvPicPr>
          <p:nvPr/>
        </p:nvPicPr>
        <p:blipFill>
          <a:blip r:embed="rId5"/>
          <a:stretch>
            <a:fillRect/>
          </a:stretch>
        </p:blipFill>
        <p:spPr>
          <a:xfrm>
            <a:off x="828224" y="4229027"/>
            <a:ext cx="2665941" cy="1238278"/>
          </a:xfrm>
          <a:prstGeom prst="rect">
            <a:avLst/>
          </a:prstGeom>
        </p:spPr>
      </p:pic>
      <p:pic>
        <p:nvPicPr>
          <p:cNvPr id="13" name="Picture 12">
            <a:extLst>
              <a:ext uri="{FF2B5EF4-FFF2-40B4-BE49-F238E27FC236}">
                <a16:creationId xmlns:a16="http://schemas.microsoft.com/office/drawing/2014/main" id="{B4DD570D-815B-BD1E-5066-D9B53A0EFDA1}"/>
              </a:ext>
            </a:extLst>
          </p:cNvPr>
          <p:cNvPicPr>
            <a:picLocks noChangeAspect="1"/>
          </p:cNvPicPr>
          <p:nvPr/>
        </p:nvPicPr>
        <p:blipFill>
          <a:blip r:embed="rId6"/>
          <a:stretch>
            <a:fillRect/>
          </a:stretch>
        </p:blipFill>
        <p:spPr>
          <a:xfrm>
            <a:off x="8153400" y="3978760"/>
            <a:ext cx="2466975" cy="1847850"/>
          </a:xfrm>
          <a:prstGeom prst="rect">
            <a:avLst/>
          </a:prstGeom>
        </p:spPr>
      </p:pic>
      <p:pic>
        <p:nvPicPr>
          <p:cNvPr id="14" name="Picture 13">
            <a:extLst>
              <a:ext uri="{FF2B5EF4-FFF2-40B4-BE49-F238E27FC236}">
                <a16:creationId xmlns:a16="http://schemas.microsoft.com/office/drawing/2014/main" id="{35C44FAA-584F-B123-7A9D-CDAA1A7BE112}"/>
              </a:ext>
            </a:extLst>
          </p:cNvPr>
          <p:cNvPicPr>
            <a:picLocks noChangeAspect="1"/>
          </p:cNvPicPr>
          <p:nvPr/>
        </p:nvPicPr>
        <p:blipFill>
          <a:blip r:embed="rId7"/>
          <a:stretch>
            <a:fillRect/>
          </a:stretch>
        </p:blipFill>
        <p:spPr>
          <a:xfrm>
            <a:off x="4572001" y="4038600"/>
            <a:ext cx="1925348" cy="1925348"/>
          </a:xfrm>
          <a:prstGeom prst="rect">
            <a:avLst/>
          </a:prstGeom>
        </p:spPr>
      </p:pic>
      <p:pic>
        <p:nvPicPr>
          <p:cNvPr id="15" name="Picture 14">
            <a:extLst>
              <a:ext uri="{FF2B5EF4-FFF2-40B4-BE49-F238E27FC236}">
                <a16:creationId xmlns:a16="http://schemas.microsoft.com/office/drawing/2014/main" id="{5557BFCD-E429-7724-60B1-7AEB550DC395}"/>
              </a:ext>
            </a:extLst>
          </p:cNvPr>
          <p:cNvPicPr>
            <a:picLocks noChangeAspect="1"/>
          </p:cNvPicPr>
          <p:nvPr/>
        </p:nvPicPr>
        <p:blipFill>
          <a:blip r:embed="rId8"/>
          <a:stretch>
            <a:fillRect/>
          </a:stretch>
        </p:blipFill>
        <p:spPr>
          <a:xfrm>
            <a:off x="4038600" y="1624011"/>
            <a:ext cx="2609850" cy="1752600"/>
          </a:xfrm>
          <a:prstGeom prst="rect">
            <a:avLst/>
          </a:prstGeom>
        </p:spPr>
      </p:pic>
      <p:pic>
        <p:nvPicPr>
          <p:cNvPr id="17" name="Picture 16">
            <a:extLst>
              <a:ext uri="{FF2B5EF4-FFF2-40B4-BE49-F238E27FC236}">
                <a16:creationId xmlns:a16="http://schemas.microsoft.com/office/drawing/2014/main" id="{3B164DDC-EF18-B033-04D6-EF0934974DEC}"/>
              </a:ext>
            </a:extLst>
          </p:cNvPr>
          <p:cNvPicPr>
            <a:picLocks noChangeAspect="1"/>
          </p:cNvPicPr>
          <p:nvPr/>
        </p:nvPicPr>
        <p:blipFill>
          <a:blip r:embed="rId9"/>
          <a:stretch>
            <a:fillRect/>
          </a:stretch>
        </p:blipFill>
        <p:spPr>
          <a:xfrm>
            <a:off x="7423440" y="1836570"/>
            <a:ext cx="4170651" cy="1592430"/>
          </a:xfrm>
          <a:prstGeom prst="rect">
            <a:avLst/>
          </a:prstGeom>
        </p:spPr>
      </p:pic>
      <p:pic>
        <p:nvPicPr>
          <p:cNvPr id="2" name="Picture 1" descr="A picture containing qr code&#10;&#10;Description automatically generated">
            <a:extLst>
              <a:ext uri="{FF2B5EF4-FFF2-40B4-BE49-F238E27FC236}">
                <a16:creationId xmlns:a16="http://schemas.microsoft.com/office/drawing/2014/main" id="{7849D468-45AB-CBBF-C3B6-31EAE57EBA1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extLst>
      <p:ext uri="{BB962C8B-B14F-4D97-AF65-F5344CB8AC3E}">
        <p14:creationId xmlns:p14="http://schemas.microsoft.com/office/powerpoint/2010/main" val="33242077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pic>
        <p:nvPicPr>
          <p:cNvPr id="2" name="Picture 1" descr="A grey and white cat with its mouth open&#10;&#10;Description automatically generated">
            <a:extLst>
              <a:ext uri="{FF2B5EF4-FFF2-40B4-BE49-F238E27FC236}">
                <a16:creationId xmlns:a16="http://schemas.microsoft.com/office/drawing/2014/main" id="{B345E68A-2FE8-D634-A987-F1EB1450E750}"/>
              </a:ext>
            </a:extLst>
          </p:cNvPr>
          <p:cNvPicPr>
            <a:picLocks noChangeAspect="1"/>
          </p:cNvPicPr>
          <p:nvPr/>
        </p:nvPicPr>
        <p:blipFill>
          <a:blip r:embed="rId4"/>
          <a:stretch>
            <a:fillRect/>
          </a:stretch>
        </p:blipFill>
        <p:spPr>
          <a:xfrm>
            <a:off x="5943600" y="1676400"/>
            <a:ext cx="4078572" cy="4078572"/>
          </a:xfrm>
          <a:prstGeom prst="rect">
            <a:avLst/>
          </a:prstGeom>
        </p:spPr>
      </p:pic>
      <p:sp>
        <p:nvSpPr>
          <p:cNvPr id="3" name="TextBox 2">
            <a:extLst>
              <a:ext uri="{FF2B5EF4-FFF2-40B4-BE49-F238E27FC236}">
                <a16:creationId xmlns:a16="http://schemas.microsoft.com/office/drawing/2014/main" id="{AFA99181-9641-F257-247C-D895A93AFE96}"/>
              </a:ext>
            </a:extLst>
          </p:cNvPr>
          <p:cNvSpPr txBox="1"/>
          <p:nvPr/>
        </p:nvSpPr>
        <p:spPr>
          <a:xfrm>
            <a:off x="1710431" y="2992411"/>
            <a:ext cx="4385569" cy="1446550"/>
          </a:xfrm>
          <a:prstGeom prst="rect">
            <a:avLst/>
          </a:prstGeom>
          <a:noFill/>
        </p:spPr>
        <p:txBody>
          <a:bodyPr wrap="square" rtlCol="0">
            <a:spAutoFit/>
          </a:bodyPr>
          <a:lstStyle/>
          <a:p>
            <a:pPr algn="l" defTabSz="457200" rtl="0"/>
            <a:r>
              <a:rPr lang="en-US" sz="8800" kern="1200" dirty="0">
                <a:solidFill>
                  <a:prstClr val="black"/>
                </a:solidFill>
                <a:latin typeface="Arial" panose="020B0604020202020204" pitchFamily="34" charset="0"/>
                <a:ea typeface="+mn-ea"/>
                <a:cs typeface="Arial" panose="020B0604020202020204" pitchFamily="34" charset="0"/>
              </a:rPr>
              <a:t>CAT</a:t>
            </a:r>
          </a:p>
        </p:txBody>
      </p:sp>
      <p:pic>
        <p:nvPicPr>
          <p:cNvPr id="7" name="Picture 6" descr="A picture containing qr code&#10;&#10;Description automatically generated">
            <a:extLst>
              <a:ext uri="{FF2B5EF4-FFF2-40B4-BE49-F238E27FC236}">
                <a16:creationId xmlns:a16="http://schemas.microsoft.com/office/drawing/2014/main" id="{6250CBBC-97DC-7D95-5D2D-861ED6E340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extLst>
      <p:ext uri="{BB962C8B-B14F-4D97-AF65-F5344CB8AC3E}">
        <p14:creationId xmlns:p14="http://schemas.microsoft.com/office/powerpoint/2010/main" val="1371810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3" name="TextBox 2">
            <a:extLst>
              <a:ext uri="{FF2B5EF4-FFF2-40B4-BE49-F238E27FC236}">
                <a16:creationId xmlns:a16="http://schemas.microsoft.com/office/drawing/2014/main" id="{AFA99181-9641-F257-247C-D895A93AFE96}"/>
              </a:ext>
            </a:extLst>
          </p:cNvPr>
          <p:cNvSpPr txBox="1"/>
          <p:nvPr/>
        </p:nvSpPr>
        <p:spPr>
          <a:xfrm>
            <a:off x="1710431" y="2881717"/>
            <a:ext cx="4385569" cy="1446550"/>
          </a:xfrm>
          <a:prstGeom prst="rect">
            <a:avLst/>
          </a:prstGeom>
          <a:noFill/>
        </p:spPr>
        <p:txBody>
          <a:bodyPr wrap="square" rtlCol="0">
            <a:spAutoFit/>
          </a:bodyPr>
          <a:lstStyle/>
          <a:p>
            <a:pPr algn="l" defTabSz="457200" rtl="0"/>
            <a:r>
              <a:rPr lang="en-US" sz="8800" kern="1200" dirty="0">
                <a:solidFill>
                  <a:prstClr val="black"/>
                </a:solidFill>
                <a:latin typeface="Arial" panose="020B0604020202020204" pitchFamily="34" charset="0"/>
                <a:ea typeface="+mn-ea"/>
                <a:cs typeface="Arial" panose="020B0604020202020204" pitchFamily="34" charset="0"/>
              </a:rPr>
              <a:t>DOG</a:t>
            </a:r>
          </a:p>
        </p:txBody>
      </p:sp>
      <p:pic>
        <p:nvPicPr>
          <p:cNvPr id="7" name="Picture 6">
            <a:extLst>
              <a:ext uri="{FF2B5EF4-FFF2-40B4-BE49-F238E27FC236}">
                <a16:creationId xmlns:a16="http://schemas.microsoft.com/office/drawing/2014/main" id="{CAE943F5-E820-39AE-9C76-87C1116DA727}"/>
              </a:ext>
            </a:extLst>
          </p:cNvPr>
          <p:cNvPicPr>
            <a:picLocks noChangeAspect="1"/>
          </p:cNvPicPr>
          <p:nvPr/>
        </p:nvPicPr>
        <p:blipFill>
          <a:blip r:embed="rId4"/>
          <a:stretch>
            <a:fillRect/>
          </a:stretch>
        </p:blipFill>
        <p:spPr>
          <a:xfrm>
            <a:off x="5638800" y="2010235"/>
            <a:ext cx="4923477" cy="3276600"/>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97477248-45C7-87F9-F892-A46033D0E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extLst>
      <p:ext uri="{BB962C8B-B14F-4D97-AF65-F5344CB8AC3E}">
        <p14:creationId xmlns:p14="http://schemas.microsoft.com/office/powerpoint/2010/main" val="4249660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pic>
        <p:nvPicPr>
          <p:cNvPr id="8" name="Picture 7" descr="A picture containing qr code&#10;&#10;Description automatically generated">
            <a:extLst>
              <a:ext uri="{FF2B5EF4-FFF2-40B4-BE49-F238E27FC236}">
                <a16:creationId xmlns:a16="http://schemas.microsoft.com/office/drawing/2014/main" id="{97477248-45C7-87F9-F892-A46033D0E7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2" name="TextBox 1">
            <a:extLst>
              <a:ext uri="{FF2B5EF4-FFF2-40B4-BE49-F238E27FC236}">
                <a16:creationId xmlns:a16="http://schemas.microsoft.com/office/drawing/2014/main" id="{6350430C-6C44-C4CB-0C2D-E48EE861987B}"/>
              </a:ext>
            </a:extLst>
          </p:cNvPr>
          <p:cNvSpPr txBox="1"/>
          <p:nvPr/>
        </p:nvSpPr>
        <p:spPr>
          <a:xfrm>
            <a:off x="266698" y="1752068"/>
            <a:ext cx="11658600" cy="4832092"/>
          </a:xfrm>
          <a:prstGeom prst="rect">
            <a:avLst/>
          </a:prstGeom>
          <a:noFill/>
        </p:spPr>
        <p:txBody>
          <a:bodyPr wrap="square">
            <a:spAutoFit/>
          </a:bodyPr>
          <a:lstStyle/>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DOG &amp; CAT - </a:t>
            </a:r>
            <a:r>
              <a:rPr lang="en-US" sz="2400" i="1" dirty="0">
                <a:latin typeface="Arial" panose="020B0604020202020204" pitchFamily="34" charset="0"/>
                <a:cs typeface="Arial" panose="020B0604020202020204" pitchFamily="34" charset="0"/>
              </a:rPr>
              <a:t>Simple words = wide range of interpretations</a:t>
            </a:r>
          </a:p>
          <a:p>
            <a:pPr marL="285750" indent="-285750">
              <a:buFont typeface="Wingdings" panose="05000000000000000000" pitchFamily="2" charset="2"/>
              <a:buChar char="Ø"/>
            </a:pPr>
            <a:endParaRPr lang="en-US" sz="2400" b="1"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b="1" i="1" dirty="0">
                <a:latin typeface="Arial" panose="020B0604020202020204" pitchFamily="34" charset="0"/>
                <a:cs typeface="Arial" panose="020B0604020202020204" pitchFamily="34" charset="0"/>
              </a:rPr>
              <a:t>Hiring is far more complex and offers much greater challenges</a:t>
            </a:r>
            <a:endParaRPr lang="en-US" sz="2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400" b="1" i="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en-US" sz="2400" dirty="0">
                <a:latin typeface="Arial" panose="020B0604020202020204" pitchFamily="34" charset="0"/>
                <a:cs typeface="Arial" panose="020B0604020202020204" pitchFamily="34" charset="0"/>
              </a:rPr>
              <a:t>Recent survey by </a:t>
            </a:r>
            <a:r>
              <a:rPr lang="en-US" sz="2400" dirty="0" err="1">
                <a:latin typeface="Arial" panose="020B0604020202020204" pitchFamily="34" charset="0"/>
                <a:cs typeface="Arial" panose="020B0604020202020204" pitchFamily="34" charset="0"/>
              </a:rPr>
              <a:t>HireVue</a:t>
            </a:r>
            <a:r>
              <a:rPr lang="en-US" sz="2400" dirty="0">
                <a:latin typeface="Arial" panose="020B0604020202020204" pitchFamily="34" charset="0"/>
                <a:cs typeface="Arial" panose="020B0604020202020204" pitchFamily="34" charset="0"/>
              </a:rPr>
              <a:t> demonstrated:</a:t>
            </a:r>
          </a:p>
          <a:p>
            <a:pPr lvl="3"/>
            <a:r>
              <a:rPr lang="en-US" sz="2400" dirty="0">
                <a:latin typeface="Arial" panose="020B0604020202020204" pitchFamily="34" charset="0"/>
                <a:cs typeface="Arial" panose="020B0604020202020204" pitchFamily="34" charset="0"/>
              </a:rPr>
              <a:t>	- 38% of hiring is done based on “gut instinct”</a:t>
            </a:r>
          </a:p>
          <a:p>
            <a:pPr lvl="4"/>
            <a:r>
              <a:rPr lang="en-US" sz="2400" dirty="0">
                <a:latin typeface="Arial" panose="020B0604020202020204" pitchFamily="34" charset="0"/>
                <a:cs typeface="Arial" panose="020B0604020202020204" pitchFamily="34" charset="0"/>
              </a:rPr>
              <a:t>	- 31% of hiring is done based on personal connection</a:t>
            </a:r>
          </a:p>
          <a:p>
            <a:pPr lvl="4"/>
            <a:endParaRPr lang="en-US" sz="2400" dirty="0">
              <a:latin typeface="Arial" panose="020B0604020202020204" pitchFamily="34" charset="0"/>
              <a:cs typeface="Arial" panose="020B0604020202020204" pitchFamily="34" charset="0"/>
            </a:endParaRPr>
          </a:p>
          <a:p>
            <a:pPr marL="342900" lvl="4" indent="-342900">
              <a:buFont typeface="Wingdings" panose="05000000000000000000" pitchFamily="2" charset="2"/>
              <a:buChar char="Ø"/>
            </a:pPr>
            <a:r>
              <a:rPr lang="en-US" sz="2400" dirty="0">
                <a:latin typeface="Arial" panose="020B0604020202020204" pitchFamily="34" charset="0"/>
                <a:cs typeface="Arial" panose="020B0604020202020204" pitchFamily="34" charset="0"/>
              </a:rPr>
              <a:t>Organizations state that they are good at interviewing, using behavioral questions and resumes combined with their instincts, yet applicant flow struggles continue, and turnover remains at all time highs. And it’s costly $$$!</a:t>
            </a:r>
          </a:p>
          <a:p>
            <a:pPr marL="342900" lvl="3"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endParaRPr lang="en-US" sz="22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AD7FCDE-93C4-76D5-6508-D971DBBA55F4}"/>
              </a:ext>
            </a:extLst>
          </p:cNvPr>
          <p:cNvSpPr txBox="1"/>
          <p:nvPr/>
        </p:nvSpPr>
        <p:spPr>
          <a:xfrm>
            <a:off x="266698" y="192606"/>
            <a:ext cx="7277101" cy="738664"/>
          </a:xfrm>
          <a:prstGeom prst="rect">
            <a:avLst/>
          </a:prstGeom>
          <a:noFill/>
        </p:spPr>
        <p:txBody>
          <a:bodyPr wrap="square">
            <a:spAutoFit/>
          </a:bodyPr>
          <a:lstStyle/>
          <a:p>
            <a:r>
              <a:rPr lang="en-US" sz="4200" dirty="0">
                <a:solidFill>
                  <a:prstClr val="white"/>
                </a:solidFill>
              </a:rPr>
              <a:t>The Risk Of Subjective Hiring</a:t>
            </a:r>
            <a:r>
              <a:rPr kumimoji="0" lang="en-US" sz="4200" b="0" i="0" u="none" strike="noStrike" kern="0" cap="none" spc="0" normalizeH="0" baseline="0" noProof="0" dirty="0">
                <a:ln>
                  <a:noFill/>
                </a:ln>
                <a:solidFill>
                  <a:prstClr val="white"/>
                </a:solidFill>
                <a:effectLst/>
                <a:uLnTx/>
                <a:uFillTx/>
              </a:rPr>
              <a:t> </a:t>
            </a:r>
            <a:endParaRPr lang="en-US" dirty="0"/>
          </a:p>
        </p:txBody>
      </p:sp>
    </p:spTree>
    <p:extLst>
      <p:ext uri="{BB962C8B-B14F-4D97-AF65-F5344CB8AC3E}">
        <p14:creationId xmlns:p14="http://schemas.microsoft.com/office/powerpoint/2010/main" val="20220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barn(inVertical)">
                                      <p:cBhvr>
                                        <p:cTn id="14" dur="500"/>
                                        <p:tgtEl>
                                          <p:spTgt spid="2">
                                            <p:txEl>
                                              <p:pRg st="4" end="4"/>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barn(inVertical)">
                                      <p:cBhvr>
                                        <p:cTn id="17" dur="500"/>
                                        <p:tgtEl>
                                          <p:spTgt spid="2">
                                            <p:txEl>
                                              <p:pRg st="5" end="5"/>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6" end="6"/>
                                            </p:txEl>
                                          </p:spTgt>
                                        </p:tgtEl>
                                        <p:attrNameLst>
                                          <p:attrName>style.visibility</p:attrName>
                                        </p:attrNameLst>
                                      </p:cBhvr>
                                      <p:to>
                                        <p:strVal val="visible"/>
                                      </p:to>
                                    </p:set>
                                    <p:animEffect transition="in" filter="barn(inVertical)">
                                      <p:cBhvr>
                                        <p:cTn id="20" dur="500"/>
                                        <p:tgtEl>
                                          <p:spTgt spid="2">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animEffect transition="in" filter="randombar(horizontal)">
                                      <p:cBhvr>
                                        <p:cTn id="25"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How It Applies To Hiring…</a:t>
            </a:r>
          </a:p>
        </p:txBody>
      </p:sp>
      <p:sp>
        <p:nvSpPr>
          <p:cNvPr id="7" name="TextBox 6">
            <a:extLst>
              <a:ext uri="{FF2B5EF4-FFF2-40B4-BE49-F238E27FC236}">
                <a16:creationId xmlns:a16="http://schemas.microsoft.com/office/drawing/2014/main" id="{6630E50A-9E0A-652F-8921-5DAD51CEB2EB}"/>
              </a:ext>
            </a:extLst>
          </p:cNvPr>
          <p:cNvSpPr txBox="1"/>
          <p:nvPr/>
        </p:nvSpPr>
        <p:spPr>
          <a:xfrm>
            <a:off x="685800" y="1229554"/>
            <a:ext cx="11819105" cy="1785104"/>
          </a:xfrm>
          <a:prstGeom prst="rect">
            <a:avLst/>
          </a:prstGeom>
          <a:noFill/>
        </p:spPr>
        <p:txBody>
          <a:bodyPr wrap="square">
            <a:spAutoFit/>
          </a:bodyPr>
          <a:lstStyle/>
          <a:p>
            <a:r>
              <a:rPr lang="en-US" sz="2200" b="1" i="1" dirty="0"/>
              <a:t>Subjective Hiring – </a:t>
            </a:r>
            <a:r>
              <a:rPr lang="en-US" sz="2200" dirty="0"/>
              <a:t>hiring decisions made based on resume, interview, and application process. Applicant paints a picture of themselves that they want you to see.</a:t>
            </a:r>
          </a:p>
          <a:p>
            <a:endParaRPr lang="en-US" sz="2200" dirty="0"/>
          </a:p>
          <a:p>
            <a:r>
              <a:rPr lang="en-US" sz="2200" b="1" i="1" dirty="0"/>
              <a:t>Objective Hiring – </a:t>
            </a:r>
            <a:r>
              <a:rPr lang="en-US" sz="2200" dirty="0"/>
              <a:t>hiring decisions made based on whether or not a candidate is internally wired for a position. Applicant’s hard wiring (that never changes) is what is seen first.</a:t>
            </a:r>
            <a:endParaRPr lang="en-US" sz="2200" b="1" i="1" dirty="0"/>
          </a:p>
        </p:txBody>
      </p:sp>
      <p:pic>
        <p:nvPicPr>
          <p:cNvPr id="8" name="Picture 7" descr="A picture containing qr code&#10;&#10;Description automatically generated">
            <a:extLst>
              <a:ext uri="{FF2B5EF4-FFF2-40B4-BE49-F238E27FC236}">
                <a16:creationId xmlns:a16="http://schemas.microsoft.com/office/drawing/2014/main" id="{C5A171ED-4092-B790-1127-4B8FBA32AF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TextBox 8">
            <a:extLst>
              <a:ext uri="{FF2B5EF4-FFF2-40B4-BE49-F238E27FC236}">
                <a16:creationId xmlns:a16="http://schemas.microsoft.com/office/drawing/2014/main" id="{FAB933E7-937F-5FD0-8A6F-BEB8635E1B89}"/>
              </a:ext>
            </a:extLst>
          </p:cNvPr>
          <p:cNvSpPr txBox="1"/>
          <p:nvPr/>
        </p:nvSpPr>
        <p:spPr>
          <a:xfrm>
            <a:off x="1609591" y="6171900"/>
            <a:ext cx="8686800" cy="430887"/>
          </a:xfrm>
          <a:prstGeom prst="rect">
            <a:avLst/>
          </a:prstGeom>
          <a:noFill/>
        </p:spPr>
        <p:txBody>
          <a:bodyPr wrap="square" rtlCol="0">
            <a:spAutoFit/>
          </a:bodyPr>
          <a:lstStyle/>
          <a:p>
            <a:r>
              <a:rPr lang="en-US" sz="2200" b="1" i="1" dirty="0">
                <a:latin typeface="Arial" panose="020B0604020202020204" pitchFamily="34" charset="0"/>
                <a:cs typeface="Arial" panose="020B0604020202020204" pitchFamily="34" charset="0"/>
              </a:rPr>
              <a:t>Applicants that are wired for the job train faster and stay longer</a:t>
            </a:r>
          </a:p>
        </p:txBody>
      </p:sp>
      <p:sp>
        <p:nvSpPr>
          <p:cNvPr id="3" name="TextBox 2">
            <a:extLst>
              <a:ext uri="{FF2B5EF4-FFF2-40B4-BE49-F238E27FC236}">
                <a16:creationId xmlns:a16="http://schemas.microsoft.com/office/drawing/2014/main" id="{E8C7EEB5-0DD9-DCDE-405F-4042B6FBE26F}"/>
              </a:ext>
            </a:extLst>
          </p:cNvPr>
          <p:cNvSpPr txBox="1"/>
          <p:nvPr/>
        </p:nvSpPr>
        <p:spPr>
          <a:xfrm>
            <a:off x="685800" y="3429000"/>
            <a:ext cx="4343400"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Think of it like a car:</a:t>
            </a:r>
          </a:p>
        </p:txBody>
      </p:sp>
      <p:pic>
        <p:nvPicPr>
          <p:cNvPr id="11" name="Picture 10">
            <a:extLst>
              <a:ext uri="{FF2B5EF4-FFF2-40B4-BE49-F238E27FC236}">
                <a16:creationId xmlns:a16="http://schemas.microsoft.com/office/drawing/2014/main" id="{ADEE3FB9-CAC8-9D63-CAF8-D63DDE33450B}"/>
              </a:ext>
            </a:extLst>
          </p:cNvPr>
          <p:cNvPicPr>
            <a:picLocks noChangeAspect="1"/>
          </p:cNvPicPr>
          <p:nvPr/>
        </p:nvPicPr>
        <p:blipFill rotWithShape="1">
          <a:blip r:embed="rId5"/>
          <a:srcRect r="1645"/>
          <a:stretch/>
        </p:blipFill>
        <p:spPr>
          <a:xfrm>
            <a:off x="475868" y="4195327"/>
            <a:ext cx="2724532" cy="1398391"/>
          </a:xfrm>
          <a:prstGeom prst="rect">
            <a:avLst/>
          </a:prstGeom>
        </p:spPr>
      </p:pic>
      <p:pic>
        <p:nvPicPr>
          <p:cNvPr id="13" name="Picture 12">
            <a:extLst>
              <a:ext uri="{FF2B5EF4-FFF2-40B4-BE49-F238E27FC236}">
                <a16:creationId xmlns:a16="http://schemas.microsoft.com/office/drawing/2014/main" id="{E344FF49-1ED6-14B1-7452-6973454392F9}"/>
              </a:ext>
            </a:extLst>
          </p:cNvPr>
          <p:cNvPicPr>
            <a:picLocks noChangeAspect="1"/>
          </p:cNvPicPr>
          <p:nvPr/>
        </p:nvPicPr>
        <p:blipFill>
          <a:blip r:embed="rId6"/>
          <a:stretch>
            <a:fillRect/>
          </a:stretch>
        </p:blipFill>
        <p:spPr>
          <a:xfrm>
            <a:off x="3429000" y="4139871"/>
            <a:ext cx="2523991" cy="1453847"/>
          </a:xfrm>
          <a:prstGeom prst="rect">
            <a:avLst/>
          </a:prstGeom>
        </p:spPr>
      </p:pic>
      <p:sp>
        <p:nvSpPr>
          <p:cNvPr id="14" name="Arrow: Right 13">
            <a:extLst>
              <a:ext uri="{FF2B5EF4-FFF2-40B4-BE49-F238E27FC236}">
                <a16:creationId xmlns:a16="http://schemas.microsoft.com/office/drawing/2014/main" id="{82BA310F-6B1A-CE65-8BB5-80DD7816C80E}"/>
              </a:ext>
            </a:extLst>
          </p:cNvPr>
          <p:cNvSpPr/>
          <p:nvPr/>
        </p:nvSpPr>
        <p:spPr>
          <a:xfrm>
            <a:off x="6502771" y="4280432"/>
            <a:ext cx="1634248" cy="8992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6" descr="What Is The Average Lifespan Of A Car's Engine?">
            <a:extLst>
              <a:ext uri="{FF2B5EF4-FFF2-40B4-BE49-F238E27FC236}">
                <a16:creationId xmlns:a16="http://schemas.microsoft.com/office/drawing/2014/main" id="{6BDCAABE-6B42-1982-5EFD-48B377427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6800" y="389066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730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anim calcmode="lin" valueType="num">
                                      <p:cBhvr>
                                        <p:cTn id="16" dur="2000" fill="hold"/>
                                        <p:tgtEl>
                                          <p:spTgt spid="11"/>
                                        </p:tgtEl>
                                        <p:attrNameLst>
                                          <p:attrName>ppt_w</p:attrName>
                                        </p:attrNameLst>
                                      </p:cBhvr>
                                      <p:tavLst>
                                        <p:tav tm="0" fmla="#ppt_w*sin(2.5*pi*$)">
                                          <p:val>
                                            <p:fltVal val="0"/>
                                          </p:val>
                                        </p:tav>
                                        <p:tav tm="100000">
                                          <p:val>
                                            <p:fltVal val="1"/>
                                          </p:val>
                                        </p:tav>
                                      </p:tavLst>
                                    </p:anim>
                                    <p:anim calcmode="lin" valueType="num">
                                      <p:cBhvr>
                                        <p:cTn id="17"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5"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0"/>
                                        <p:tgtEl>
                                          <p:spTgt spid="13"/>
                                        </p:tgtEl>
                                      </p:cBhvr>
                                    </p:animEffect>
                                    <p:anim calcmode="lin" valueType="num">
                                      <p:cBhvr>
                                        <p:cTn id="23" dur="2000" fill="hold"/>
                                        <p:tgtEl>
                                          <p:spTgt spid="13"/>
                                        </p:tgtEl>
                                        <p:attrNameLst>
                                          <p:attrName>ppt_w</p:attrName>
                                        </p:attrNameLst>
                                      </p:cBhvr>
                                      <p:tavLst>
                                        <p:tav tm="0" fmla="#ppt_w*sin(2.5*pi*$)">
                                          <p:val>
                                            <p:fltVal val="0"/>
                                          </p:val>
                                        </p:tav>
                                        <p:tav tm="100000">
                                          <p:val>
                                            <p:fltVal val="1"/>
                                          </p:val>
                                        </p:tav>
                                      </p:tavLst>
                                    </p:anim>
                                    <p:anim calcmode="lin" valueType="num">
                                      <p:cBhvr>
                                        <p:cTn id="24" dur="20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6781800" y="4500910"/>
            <a:ext cx="4876800" cy="1133644"/>
          </a:xfrm>
          <a:prstGeom prst="rect">
            <a:avLst/>
          </a:prstGeom>
        </p:spPr>
        <p:txBody>
          <a:bodyPr vert="horz" wrap="square" lIns="0" tIns="12700" rIns="0" bIns="0" rtlCol="0">
            <a:spAutoFit/>
          </a:bodyPr>
          <a:lstStyle/>
          <a:p>
            <a:pPr marL="12700" algn="ctr">
              <a:lnSpc>
                <a:spcPct val="100000"/>
              </a:lnSpc>
              <a:spcBef>
                <a:spcPts val="100"/>
              </a:spcBef>
            </a:pPr>
            <a:r>
              <a:rPr lang="en-US" sz="3600" dirty="0">
                <a:latin typeface="Arial" panose="020B0604020202020204" pitchFamily="34" charset="0"/>
                <a:cs typeface="Arial" panose="020B0604020202020204" pitchFamily="34" charset="0"/>
              </a:rPr>
              <a:t>Jeff Yates</a:t>
            </a:r>
          </a:p>
          <a:p>
            <a:pPr marL="12700" algn="ctr">
              <a:lnSpc>
                <a:spcPct val="100000"/>
              </a:lnSpc>
              <a:spcBef>
                <a:spcPts val="100"/>
              </a:spcBef>
            </a:pPr>
            <a:r>
              <a:rPr lang="en-US" sz="3600" dirty="0">
                <a:latin typeface="Arial" panose="020B0604020202020204" pitchFamily="34" charset="0"/>
                <a:cs typeface="Arial" panose="020B0604020202020204" pitchFamily="34" charset="0"/>
              </a:rPr>
              <a:t>S3 Management Group</a:t>
            </a:r>
            <a:endParaRPr sz="3600" dirty="0">
              <a:latin typeface="Arial" panose="020B0604020202020204" pitchFamily="34" charset="0"/>
              <a:cs typeface="Arial" panose="020B0604020202020204" pitchFamily="34" charset="0"/>
            </a:endParaRPr>
          </a:p>
        </p:txBody>
      </p:sp>
      <p:pic>
        <p:nvPicPr>
          <p:cNvPr id="4" name="object 4"/>
          <p:cNvPicPr/>
          <p:nvPr/>
        </p:nvPicPr>
        <p:blipFill>
          <a:blip r:embed="rId2" cstate="print"/>
          <a:stretch>
            <a:fillRect/>
          </a:stretch>
        </p:blipFill>
        <p:spPr>
          <a:xfrm>
            <a:off x="1295400" y="4953000"/>
            <a:ext cx="3752849" cy="1254251"/>
          </a:xfrm>
          <a:prstGeom prst="rect">
            <a:avLst/>
          </a:prstGeom>
        </p:spPr>
      </p:pic>
      <p:sp>
        <p:nvSpPr>
          <p:cNvPr id="12" name="TextBox 11">
            <a:extLst>
              <a:ext uri="{FF2B5EF4-FFF2-40B4-BE49-F238E27FC236}">
                <a16:creationId xmlns:a16="http://schemas.microsoft.com/office/drawing/2014/main" id="{FCBAC911-12F9-8196-2BCA-AEBF6385AF51}"/>
              </a:ext>
            </a:extLst>
          </p:cNvPr>
          <p:cNvSpPr txBox="1"/>
          <p:nvPr/>
        </p:nvSpPr>
        <p:spPr>
          <a:xfrm>
            <a:off x="0" y="815401"/>
            <a:ext cx="12192000" cy="2277547"/>
          </a:xfrm>
          <a:prstGeom prst="rect">
            <a:avLst/>
          </a:prstGeom>
          <a:noFill/>
        </p:spPr>
        <p:txBody>
          <a:bodyPr wrap="square" rtlCol="0">
            <a:spAutoFit/>
          </a:bodyPr>
          <a:lstStyle/>
          <a:p>
            <a:r>
              <a:rPr lang="en-US" sz="5400" b="0" i="0" dirty="0">
                <a:solidFill>
                  <a:schemeClr val="bg1"/>
                </a:solidFill>
                <a:effectLst/>
                <a:latin typeface="Arial" panose="020B0604020202020204" pitchFamily="34" charset="0"/>
                <a:cs typeface="Arial" panose="020B0604020202020204" pitchFamily="34" charset="0"/>
              </a:rPr>
              <a:t>Successful Hiring for Tribal Employers:</a:t>
            </a:r>
          </a:p>
          <a:p>
            <a:pPr algn="ctr"/>
            <a:r>
              <a:rPr lang="en-US" sz="4400" b="0" i="1" dirty="0">
                <a:solidFill>
                  <a:schemeClr val="bg1"/>
                </a:solidFill>
                <a:effectLst/>
                <a:latin typeface="Arial" panose="020B0604020202020204" pitchFamily="34" charset="0"/>
                <a:cs typeface="Arial" panose="020B0604020202020204" pitchFamily="34" charset="0"/>
              </a:rPr>
              <a:t>Is it an Art or a Science?</a:t>
            </a:r>
          </a:p>
          <a:p>
            <a:pPr algn="ctr"/>
            <a:r>
              <a:rPr lang="en-US" sz="4400" b="0" i="1" dirty="0">
                <a:solidFill>
                  <a:schemeClr val="bg1"/>
                </a:solidFill>
                <a:effectLst/>
                <a:latin typeface="Arial" panose="020B0604020202020204" pitchFamily="34" charset="0"/>
                <a:cs typeface="Arial" panose="020B0604020202020204" pitchFamily="34" charset="0"/>
              </a:rPr>
              <a:t> Is it Even Possible Anymore?</a:t>
            </a:r>
            <a:endParaRPr lang="en-US" sz="4400" i="1" dirty="0">
              <a:solidFill>
                <a:schemeClr val="bg1"/>
              </a:solidFill>
              <a:latin typeface="Arial" panose="020B0604020202020204" pitchFamily="34" charset="0"/>
              <a:cs typeface="Arial" panose="020B0604020202020204" pitchFamily="34" charset="0"/>
            </a:endParaRPr>
          </a:p>
        </p:txBody>
      </p:sp>
      <p:pic>
        <p:nvPicPr>
          <p:cNvPr id="5" name="Picture 4" descr="A picture containing qr code&#10;&#10;Description automatically generated">
            <a:extLst>
              <a:ext uri="{FF2B5EF4-FFF2-40B4-BE49-F238E27FC236}">
                <a16:creationId xmlns:a16="http://schemas.microsoft.com/office/drawing/2014/main" id="{A28344D9-1630-347D-5518-60C11151F2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7690" y="5780531"/>
            <a:ext cx="2065020" cy="85344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prstGeom prst="rect">
            <a:avLst/>
          </a:prstGeom>
        </p:spPr>
        <p:txBody>
          <a:bodyPr vert="horz" wrap="square" lIns="0" tIns="1509463" rIns="0" bIns="0" rtlCol="0">
            <a:spAutoFit/>
          </a:bodyPr>
          <a:lstStyle/>
          <a:p>
            <a:pPr marL="12700">
              <a:lnSpc>
                <a:spcPct val="100000"/>
              </a:lnSpc>
              <a:spcBef>
                <a:spcPts val="95"/>
              </a:spcBef>
            </a:pPr>
            <a:r>
              <a:rPr lang="en-US" b="1" dirty="0"/>
              <a:t>Objective Hiring</a:t>
            </a:r>
            <a:endParaRPr b="1" spc="-25" dirty="0"/>
          </a:p>
        </p:txBody>
      </p:sp>
      <p:sp>
        <p:nvSpPr>
          <p:cNvPr id="3" name="object 3"/>
          <p:cNvSpPr txBox="1"/>
          <p:nvPr/>
        </p:nvSpPr>
        <p:spPr>
          <a:xfrm>
            <a:off x="1038860" y="4572000"/>
            <a:ext cx="10467340" cy="1120820"/>
          </a:xfrm>
          <a:prstGeom prst="rect">
            <a:avLst/>
          </a:prstGeom>
        </p:spPr>
        <p:txBody>
          <a:bodyPr vert="horz" wrap="square" lIns="0" tIns="12700" rIns="0" bIns="0" rtlCol="0">
            <a:spAutoFit/>
          </a:bodyPr>
          <a:lstStyle/>
          <a:p>
            <a:pPr marL="12700">
              <a:lnSpc>
                <a:spcPct val="100000"/>
              </a:lnSpc>
              <a:spcBef>
                <a:spcPts val="100"/>
              </a:spcBef>
            </a:pPr>
            <a:r>
              <a:rPr lang="en-US" sz="3600" b="1" i="1" spc="-10" dirty="0">
                <a:latin typeface="Arial"/>
                <a:cs typeface="Arial"/>
              </a:rPr>
              <a:t>Identify Applicants Truly Wired For Success In a Particular Job</a:t>
            </a:r>
            <a:endParaRPr sz="3600" b="1" i="1" dirty="0">
              <a:latin typeface="Arial"/>
              <a:cs typeface="Arial"/>
            </a:endParaRPr>
          </a:p>
        </p:txBody>
      </p:sp>
      <p:pic>
        <p:nvPicPr>
          <p:cNvPr id="4" name="object 4"/>
          <p:cNvPicPr/>
          <p:nvPr/>
        </p:nvPicPr>
        <p:blipFill>
          <a:blip r:embed="rId2" cstate="print"/>
          <a:stretch>
            <a:fillRect/>
          </a:stretch>
        </p:blipFill>
        <p:spPr>
          <a:xfrm>
            <a:off x="116586" y="6084570"/>
            <a:ext cx="718565" cy="653033"/>
          </a:xfrm>
          <a:prstGeom prst="rect">
            <a:avLst/>
          </a:prstGeom>
        </p:spPr>
      </p:pic>
      <p:pic>
        <p:nvPicPr>
          <p:cNvPr id="5" name="Picture 4" descr="A picture containing qr code&#10;&#10;Description automatically generated">
            <a:extLst>
              <a:ext uri="{FF2B5EF4-FFF2-40B4-BE49-F238E27FC236}">
                <a16:creationId xmlns:a16="http://schemas.microsoft.com/office/drawing/2014/main" id="{283DE1CD-34EC-B056-C4FC-1C8AA99974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extLst>
      <p:ext uri="{BB962C8B-B14F-4D97-AF65-F5344CB8AC3E}">
        <p14:creationId xmlns:p14="http://schemas.microsoft.com/office/powerpoint/2010/main" val="2694448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0"/>
            <a:ext cx="12192000" cy="2281428"/>
          </a:xfrm>
          <a:prstGeom prst="rect">
            <a:avLst/>
          </a:prstGeom>
        </p:spPr>
      </p:pic>
      <p:pic>
        <p:nvPicPr>
          <p:cNvPr id="3" name="object 3"/>
          <p:cNvPicPr/>
          <p:nvPr/>
        </p:nvPicPr>
        <p:blipFill>
          <a:blip r:embed="rId3" cstate="print"/>
          <a:stretch>
            <a:fillRect/>
          </a:stretch>
        </p:blipFill>
        <p:spPr>
          <a:xfrm>
            <a:off x="108965" y="6096000"/>
            <a:ext cx="718565" cy="652271"/>
          </a:xfrm>
          <a:prstGeom prst="rect">
            <a:avLst/>
          </a:prstGeom>
        </p:spPr>
      </p:pic>
      <p:sp>
        <p:nvSpPr>
          <p:cNvPr id="4" name="object 4"/>
          <p:cNvSpPr txBox="1">
            <a:spLocks noGrp="1"/>
          </p:cNvSpPr>
          <p:nvPr>
            <p:ph type="title"/>
          </p:nvPr>
        </p:nvSpPr>
        <p:spPr>
          <a:xfrm>
            <a:off x="505132" y="579433"/>
            <a:ext cx="8715067" cy="949234"/>
          </a:xfrm>
          <a:prstGeom prst="rect">
            <a:avLst/>
          </a:prstGeom>
        </p:spPr>
        <p:txBody>
          <a:bodyPr vert="horz" wrap="square" lIns="0" tIns="117094" rIns="0" bIns="0" rtlCol="0">
            <a:spAutoFit/>
          </a:bodyPr>
          <a:lstStyle/>
          <a:p>
            <a:pPr marL="546100">
              <a:lnSpc>
                <a:spcPct val="100000"/>
              </a:lnSpc>
              <a:spcBef>
                <a:spcPts val="100"/>
              </a:spcBef>
            </a:pPr>
            <a:r>
              <a:rPr lang="en-US" sz="5400" spc="105" dirty="0">
                <a:solidFill>
                  <a:srgbClr val="FFFFFF"/>
                </a:solidFill>
              </a:rPr>
              <a:t>What Are Objective Traits</a:t>
            </a:r>
            <a:endParaRPr sz="5400" dirty="0"/>
          </a:p>
        </p:txBody>
      </p:sp>
      <p:pic>
        <p:nvPicPr>
          <p:cNvPr id="9" name="Picture 8">
            <a:extLst>
              <a:ext uri="{FF2B5EF4-FFF2-40B4-BE49-F238E27FC236}">
                <a16:creationId xmlns:a16="http://schemas.microsoft.com/office/drawing/2014/main" id="{0BF5B69C-77EE-6691-FA5E-3B2B78283ACB}"/>
              </a:ext>
            </a:extLst>
          </p:cNvPr>
          <p:cNvPicPr>
            <a:picLocks noChangeAspect="1"/>
          </p:cNvPicPr>
          <p:nvPr/>
        </p:nvPicPr>
        <p:blipFill>
          <a:blip r:embed="rId4"/>
          <a:stretch>
            <a:fillRect/>
          </a:stretch>
        </p:blipFill>
        <p:spPr>
          <a:xfrm>
            <a:off x="3505200" y="2667000"/>
            <a:ext cx="1133341" cy="1139780"/>
          </a:xfrm>
          <a:prstGeom prst="rect">
            <a:avLst/>
          </a:prstGeom>
        </p:spPr>
      </p:pic>
      <p:sp>
        <p:nvSpPr>
          <p:cNvPr id="10" name="TextBox 9">
            <a:extLst>
              <a:ext uri="{FF2B5EF4-FFF2-40B4-BE49-F238E27FC236}">
                <a16:creationId xmlns:a16="http://schemas.microsoft.com/office/drawing/2014/main" id="{CCE02A40-B474-977E-327D-521140CBD242}"/>
              </a:ext>
            </a:extLst>
          </p:cNvPr>
          <p:cNvSpPr txBox="1"/>
          <p:nvPr/>
        </p:nvSpPr>
        <p:spPr>
          <a:xfrm>
            <a:off x="1120347" y="2860861"/>
            <a:ext cx="2590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Realistic</a:t>
            </a:r>
          </a:p>
        </p:txBody>
      </p:sp>
      <p:sp>
        <p:nvSpPr>
          <p:cNvPr id="11" name="TextBox 10">
            <a:extLst>
              <a:ext uri="{FF2B5EF4-FFF2-40B4-BE49-F238E27FC236}">
                <a16:creationId xmlns:a16="http://schemas.microsoft.com/office/drawing/2014/main" id="{46FE9743-99D6-F585-C8B2-BE5B5B3AEAAA}"/>
              </a:ext>
            </a:extLst>
          </p:cNvPr>
          <p:cNvSpPr txBox="1"/>
          <p:nvPr/>
        </p:nvSpPr>
        <p:spPr>
          <a:xfrm>
            <a:off x="1120347" y="4191851"/>
            <a:ext cx="2590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Social</a:t>
            </a:r>
          </a:p>
        </p:txBody>
      </p:sp>
      <p:sp>
        <p:nvSpPr>
          <p:cNvPr id="12" name="TextBox 11">
            <a:extLst>
              <a:ext uri="{FF2B5EF4-FFF2-40B4-BE49-F238E27FC236}">
                <a16:creationId xmlns:a16="http://schemas.microsoft.com/office/drawing/2014/main" id="{671D7ADA-0594-B110-FDC5-612B0B020FDF}"/>
              </a:ext>
            </a:extLst>
          </p:cNvPr>
          <p:cNvSpPr txBox="1"/>
          <p:nvPr/>
        </p:nvSpPr>
        <p:spPr>
          <a:xfrm>
            <a:off x="1120347" y="5598116"/>
            <a:ext cx="2590800"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Artistic</a:t>
            </a:r>
          </a:p>
        </p:txBody>
      </p:sp>
      <p:sp>
        <p:nvSpPr>
          <p:cNvPr id="13" name="TextBox 12">
            <a:extLst>
              <a:ext uri="{FF2B5EF4-FFF2-40B4-BE49-F238E27FC236}">
                <a16:creationId xmlns:a16="http://schemas.microsoft.com/office/drawing/2014/main" id="{5E0E940C-1874-1009-B35F-BB4C71E55B38}"/>
              </a:ext>
            </a:extLst>
          </p:cNvPr>
          <p:cNvSpPr txBox="1"/>
          <p:nvPr/>
        </p:nvSpPr>
        <p:spPr>
          <a:xfrm>
            <a:off x="5562600" y="5540723"/>
            <a:ext cx="344978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Conventional</a:t>
            </a:r>
          </a:p>
        </p:txBody>
      </p:sp>
      <p:sp>
        <p:nvSpPr>
          <p:cNvPr id="14" name="TextBox 13">
            <a:extLst>
              <a:ext uri="{FF2B5EF4-FFF2-40B4-BE49-F238E27FC236}">
                <a16:creationId xmlns:a16="http://schemas.microsoft.com/office/drawing/2014/main" id="{164C0220-D192-45C6-CAB2-F563538230F2}"/>
              </a:ext>
            </a:extLst>
          </p:cNvPr>
          <p:cNvSpPr txBox="1"/>
          <p:nvPr/>
        </p:nvSpPr>
        <p:spPr>
          <a:xfrm>
            <a:off x="5562600" y="4191849"/>
            <a:ext cx="3373582"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Investigating</a:t>
            </a:r>
          </a:p>
        </p:txBody>
      </p:sp>
      <p:sp>
        <p:nvSpPr>
          <p:cNvPr id="15" name="TextBox 14">
            <a:extLst>
              <a:ext uri="{FF2B5EF4-FFF2-40B4-BE49-F238E27FC236}">
                <a16:creationId xmlns:a16="http://schemas.microsoft.com/office/drawing/2014/main" id="{64C9A486-AE38-9C35-DFAB-0890489EBAAF}"/>
              </a:ext>
            </a:extLst>
          </p:cNvPr>
          <p:cNvSpPr txBox="1"/>
          <p:nvPr/>
        </p:nvSpPr>
        <p:spPr>
          <a:xfrm>
            <a:off x="5562600" y="2860861"/>
            <a:ext cx="3221181"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Enterprising</a:t>
            </a:r>
          </a:p>
        </p:txBody>
      </p:sp>
      <p:pic>
        <p:nvPicPr>
          <p:cNvPr id="17" name="Picture 16">
            <a:extLst>
              <a:ext uri="{FF2B5EF4-FFF2-40B4-BE49-F238E27FC236}">
                <a16:creationId xmlns:a16="http://schemas.microsoft.com/office/drawing/2014/main" id="{7237940E-738E-9850-9F69-9C862BB712CC}"/>
              </a:ext>
            </a:extLst>
          </p:cNvPr>
          <p:cNvPicPr>
            <a:picLocks noChangeAspect="1"/>
          </p:cNvPicPr>
          <p:nvPr/>
        </p:nvPicPr>
        <p:blipFill>
          <a:blip r:embed="rId5"/>
          <a:stretch>
            <a:fillRect/>
          </a:stretch>
        </p:blipFill>
        <p:spPr>
          <a:xfrm>
            <a:off x="9409089" y="2666748"/>
            <a:ext cx="1313645" cy="1139780"/>
          </a:xfrm>
          <a:prstGeom prst="rect">
            <a:avLst/>
          </a:prstGeom>
        </p:spPr>
      </p:pic>
      <p:pic>
        <p:nvPicPr>
          <p:cNvPr id="19" name="Picture 18">
            <a:extLst>
              <a:ext uri="{FF2B5EF4-FFF2-40B4-BE49-F238E27FC236}">
                <a16:creationId xmlns:a16="http://schemas.microsoft.com/office/drawing/2014/main" id="{33A401C3-370E-3B42-32CB-A517E42B38FE}"/>
              </a:ext>
            </a:extLst>
          </p:cNvPr>
          <p:cNvPicPr>
            <a:picLocks noChangeAspect="1"/>
          </p:cNvPicPr>
          <p:nvPr/>
        </p:nvPicPr>
        <p:blipFill>
          <a:blip r:embed="rId6"/>
          <a:stretch>
            <a:fillRect/>
          </a:stretch>
        </p:blipFill>
        <p:spPr>
          <a:xfrm>
            <a:off x="3454254" y="3960922"/>
            <a:ext cx="1235231" cy="1231297"/>
          </a:xfrm>
          <a:prstGeom prst="rect">
            <a:avLst/>
          </a:prstGeom>
        </p:spPr>
      </p:pic>
      <p:pic>
        <p:nvPicPr>
          <p:cNvPr id="21" name="Picture 20">
            <a:extLst>
              <a:ext uri="{FF2B5EF4-FFF2-40B4-BE49-F238E27FC236}">
                <a16:creationId xmlns:a16="http://schemas.microsoft.com/office/drawing/2014/main" id="{8C42FADF-9780-B0BD-B416-5AC81AB7C6D2}"/>
              </a:ext>
            </a:extLst>
          </p:cNvPr>
          <p:cNvPicPr>
            <a:picLocks noChangeAspect="1"/>
          </p:cNvPicPr>
          <p:nvPr/>
        </p:nvPicPr>
        <p:blipFill>
          <a:blip r:embed="rId7"/>
          <a:stretch>
            <a:fillRect/>
          </a:stretch>
        </p:blipFill>
        <p:spPr>
          <a:xfrm>
            <a:off x="3427925" y="5423148"/>
            <a:ext cx="1287887" cy="1275008"/>
          </a:xfrm>
          <a:prstGeom prst="rect">
            <a:avLst/>
          </a:prstGeom>
        </p:spPr>
      </p:pic>
      <p:pic>
        <p:nvPicPr>
          <p:cNvPr id="23" name="Picture 22">
            <a:extLst>
              <a:ext uri="{FF2B5EF4-FFF2-40B4-BE49-F238E27FC236}">
                <a16:creationId xmlns:a16="http://schemas.microsoft.com/office/drawing/2014/main" id="{E7F6FC64-411F-37F2-D889-756CE951E085}"/>
              </a:ext>
            </a:extLst>
          </p:cNvPr>
          <p:cNvPicPr>
            <a:picLocks noChangeAspect="1"/>
          </p:cNvPicPr>
          <p:nvPr/>
        </p:nvPicPr>
        <p:blipFill>
          <a:blip r:embed="rId8"/>
          <a:stretch>
            <a:fillRect/>
          </a:stretch>
        </p:blipFill>
        <p:spPr>
          <a:xfrm>
            <a:off x="9525000" y="3872134"/>
            <a:ext cx="1081825" cy="1320085"/>
          </a:xfrm>
          <a:prstGeom prst="rect">
            <a:avLst/>
          </a:prstGeom>
        </p:spPr>
      </p:pic>
      <p:pic>
        <p:nvPicPr>
          <p:cNvPr id="25" name="Picture 24">
            <a:extLst>
              <a:ext uri="{FF2B5EF4-FFF2-40B4-BE49-F238E27FC236}">
                <a16:creationId xmlns:a16="http://schemas.microsoft.com/office/drawing/2014/main" id="{6BC94735-4ABE-8063-6F46-1CFFEF7906ED}"/>
              </a:ext>
            </a:extLst>
          </p:cNvPr>
          <p:cNvPicPr>
            <a:picLocks noChangeAspect="1"/>
          </p:cNvPicPr>
          <p:nvPr/>
        </p:nvPicPr>
        <p:blipFill>
          <a:blip r:embed="rId9"/>
          <a:stretch>
            <a:fillRect/>
          </a:stretch>
        </p:blipFill>
        <p:spPr>
          <a:xfrm>
            <a:off x="9252200" y="5287939"/>
            <a:ext cx="2085304" cy="1275008"/>
          </a:xfrm>
          <a:prstGeom prst="rect">
            <a:avLst/>
          </a:prstGeom>
        </p:spPr>
      </p:pic>
      <p:pic>
        <p:nvPicPr>
          <p:cNvPr id="5" name="Picture 4" descr="A picture containing qr code&#10;&#10;Description automatically generated">
            <a:extLst>
              <a:ext uri="{FF2B5EF4-FFF2-40B4-BE49-F238E27FC236}">
                <a16:creationId xmlns:a16="http://schemas.microsoft.com/office/drawing/2014/main" id="{2B78238D-DC97-7C3E-E69C-B0EE9E8F51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Realistic</a:t>
            </a:r>
          </a:p>
        </p:txBody>
      </p:sp>
      <p:pic>
        <p:nvPicPr>
          <p:cNvPr id="2" name="Picture 1">
            <a:extLst>
              <a:ext uri="{FF2B5EF4-FFF2-40B4-BE49-F238E27FC236}">
                <a16:creationId xmlns:a16="http://schemas.microsoft.com/office/drawing/2014/main" id="{1AE0352D-5DD5-408E-D7D1-2FB62012C8FF}"/>
              </a:ext>
            </a:extLst>
          </p:cNvPr>
          <p:cNvPicPr>
            <a:picLocks noChangeAspect="1"/>
          </p:cNvPicPr>
          <p:nvPr/>
        </p:nvPicPr>
        <p:blipFill>
          <a:blip r:embed="rId4"/>
          <a:stretch>
            <a:fillRect/>
          </a:stretch>
        </p:blipFill>
        <p:spPr>
          <a:xfrm>
            <a:off x="2667000" y="88993"/>
            <a:ext cx="947428" cy="947428"/>
          </a:xfrm>
          <a:prstGeom prst="rect">
            <a:avLst/>
          </a:prstGeom>
        </p:spPr>
      </p:pic>
      <p:sp>
        <p:nvSpPr>
          <p:cNvPr id="7" name="TextBox 6">
            <a:extLst>
              <a:ext uri="{FF2B5EF4-FFF2-40B4-BE49-F238E27FC236}">
                <a16:creationId xmlns:a16="http://schemas.microsoft.com/office/drawing/2014/main" id="{6630E50A-9E0A-652F-8921-5DAD51CEB2EB}"/>
              </a:ext>
            </a:extLst>
          </p:cNvPr>
          <p:cNvSpPr txBox="1"/>
          <p:nvPr/>
        </p:nvSpPr>
        <p:spPr>
          <a:xfrm>
            <a:off x="224547" y="1112475"/>
            <a:ext cx="11819105" cy="4832092"/>
          </a:xfrm>
          <a:prstGeom prst="rect">
            <a:avLst/>
          </a:prstGeom>
          <a:noFill/>
        </p:spPr>
        <p:txBody>
          <a:bodyPr wrap="square">
            <a:spAutoFit/>
          </a:bodyPr>
          <a:lstStyle/>
          <a:p>
            <a:r>
              <a:rPr lang="en-US" sz="2200" b="1" i="1" dirty="0"/>
              <a:t>Stable, Practical, Determined, Focused, Independent, Persistent, Genuine.</a:t>
            </a:r>
          </a:p>
          <a:p>
            <a:endParaRPr lang="en-US" sz="2200" dirty="0"/>
          </a:p>
          <a:p>
            <a:pPr marL="342900" indent="-342900">
              <a:buFont typeface="Arial" panose="020B0604020202020204" pitchFamily="34" charset="0"/>
              <a:buChar char="•"/>
            </a:pPr>
            <a:r>
              <a:rPr lang="en-US" sz="2200" dirty="0"/>
              <a:t>Continuously thinks or asks “why?” either internally or verbally depending on Behavioral Profile.</a:t>
            </a:r>
          </a:p>
          <a:p>
            <a:endParaRPr lang="en-US" sz="2200" dirty="0"/>
          </a:p>
          <a:p>
            <a:pPr marL="342900" indent="-342900">
              <a:buFont typeface="Arial" panose="020B0604020202020204" pitchFamily="34" charset="0"/>
              <a:buChar char="•"/>
            </a:pPr>
            <a:r>
              <a:rPr lang="en-US" sz="2200" dirty="0"/>
              <a:t>Usually take longer to train as they need the chance to ask why and understand the subject.</a:t>
            </a:r>
          </a:p>
          <a:p>
            <a:endParaRPr lang="en-US" sz="2200" dirty="0"/>
          </a:p>
          <a:p>
            <a:pPr marL="342900" indent="-342900">
              <a:buFont typeface="Arial" panose="020B0604020202020204" pitchFamily="34" charset="0"/>
              <a:buChar char="•"/>
            </a:pPr>
            <a:r>
              <a:rPr lang="en-US" sz="2200" dirty="0"/>
              <a:t>Once the “why” is clear they are very loyal to the mission and organization.</a:t>
            </a:r>
          </a:p>
          <a:p>
            <a:endParaRPr lang="en-US" sz="2200" dirty="0"/>
          </a:p>
          <a:p>
            <a:pPr marL="342900" indent="-342900">
              <a:buFont typeface="Arial" panose="020B0604020202020204" pitchFamily="34" charset="0"/>
              <a:buChar char="•"/>
            </a:pPr>
            <a:r>
              <a:rPr lang="en-US" sz="2200" dirty="0"/>
              <a:t>Need to understand every aspect of an assignment, issue or product to support it.</a:t>
            </a:r>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r>
              <a:rPr lang="en-US" sz="2200" dirty="0"/>
              <a:t>Often like working with their hands because they can clearly see the “why” and the results.</a:t>
            </a:r>
          </a:p>
          <a:p>
            <a:endParaRPr lang="en-US" sz="2200" dirty="0"/>
          </a:p>
        </p:txBody>
      </p:sp>
      <p:pic>
        <p:nvPicPr>
          <p:cNvPr id="8" name="Picture 7" descr="A picture containing qr code&#10;&#10;Description automatically generated">
            <a:extLst>
              <a:ext uri="{FF2B5EF4-FFF2-40B4-BE49-F238E27FC236}">
                <a16:creationId xmlns:a16="http://schemas.microsoft.com/office/drawing/2014/main" id="{C5A171ED-4092-B790-1127-4B8FBA32AF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TextBox 8">
            <a:extLst>
              <a:ext uri="{FF2B5EF4-FFF2-40B4-BE49-F238E27FC236}">
                <a16:creationId xmlns:a16="http://schemas.microsoft.com/office/drawing/2014/main" id="{FAB933E7-937F-5FD0-8A6F-BEB8635E1B89}"/>
              </a:ext>
            </a:extLst>
          </p:cNvPr>
          <p:cNvSpPr txBox="1"/>
          <p:nvPr/>
        </p:nvSpPr>
        <p:spPr>
          <a:xfrm>
            <a:off x="1981200" y="6084570"/>
            <a:ext cx="8305800" cy="430887"/>
          </a:xfrm>
          <a:prstGeom prst="rect">
            <a:avLst/>
          </a:prstGeom>
          <a:noFill/>
        </p:spPr>
        <p:txBody>
          <a:bodyPr wrap="square" rtlCol="0">
            <a:spAutoFit/>
          </a:bodyPr>
          <a:lstStyle/>
          <a:p>
            <a:r>
              <a:rPr lang="en-US" sz="2200" b="1" i="1" dirty="0">
                <a:latin typeface="Arial" panose="020B0604020202020204" pitchFamily="34" charset="0"/>
                <a:cs typeface="Arial" panose="020B0604020202020204" pitchFamily="34" charset="0"/>
              </a:rPr>
              <a:t>Knowing an applicant is realistic is critical to their success!</a:t>
            </a:r>
          </a:p>
        </p:txBody>
      </p:sp>
    </p:spTree>
    <p:extLst>
      <p:ext uri="{BB962C8B-B14F-4D97-AF65-F5344CB8AC3E}">
        <p14:creationId xmlns:p14="http://schemas.microsoft.com/office/powerpoint/2010/main" val="1755724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Realistic</a:t>
            </a:r>
          </a:p>
        </p:txBody>
      </p:sp>
      <p:pic>
        <p:nvPicPr>
          <p:cNvPr id="2" name="Picture 1">
            <a:extLst>
              <a:ext uri="{FF2B5EF4-FFF2-40B4-BE49-F238E27FC236}">
                <a16:creationId xmlns:a16="http://schemas.microsoft.com/office/drawing/2014/main" id="{1AE0352D-5DD5-408E-D7D1-2FB62012C8FF}"/>
              </a:ext>
            </a:extLst>
          </p:cNvPr>
          <p:cNvPicPr>
            <a:picLocks noChangeAspect="1"/>
          </p:cNvPicPr>
          <p:nvPr/>
        </p:nvPicPr>
        <p:blipFill>
          <a:blip r:embed="rId4"/>
          <a:stretch>
            <a:fillRect/>
          </a:stretch>
        </p:blipFill>
        <p:spPr>
          <a:xfrm>
            <a:off x="2667000" y="88993"/>
            <a:ext cx="947428" cy="947428"/>
          </a:xfrm>
          <a:prstGeom prst="rect">
            <a:avLst/>
          </a:prstGeom>
        </p:spPr>
      </p:pic>
      <p:sp>
        <p:nvSpPr>
          <p:cNvPr id="7" name="TextBox 6">
            <a:extLst>
              <a:ext uri="{FF2B5EF4-FFF2-40B4-BE49-F238E27FC236}">
                <a16:creationId xmlns:a16="http://schemas.microsoft.com/office/drawing/2014/main" id="{8C5F0137-8CE9-985A-8C6A-9E585502CAAE}"/>
              </a:ext>
            </a:extLst>
          </p:cNvPr>
          <p:cNvSpPr txBox="1"/>
          <p:nvPr/>
        </p:nvSpPr>
        <p:spPr>
          <a:xfrm>
            <a:off x="144295" y="4114800"/>
            <a:ext cx="11903410" cy="1785104"/>
          </a:xfrm>
          <a:prstGeom prst="rect">
            <a:avLst/>
          </a:prstGeom>
          <a:noFill/>
        </p:spPr>
        <p:txBody>
          <a:bodyPr wrap="square">
            <a:spAutoFit/>
          </a:bodyPr>
          <a:lstStyle/>
          <a:p>
            <a:r>
              <a:rPr lang="en-US" sz="2200" b="1" dirty="0"/>
              <a:t>Interview Questions</a:t>
            </a:r>
          </a:p>
          <a:p>
            <a:pPr marL="342900" indent="-342900">
              <a:buFont typeface="Arial" panose="020B0604020202020204" pitchFamily="34" charset="0"/>
              <a:buChar char="•"/>
            </a:pPr>
            <a:r>
              <a:rPr lang="en-US" sz="2200" dirty="0"/>
              <a:t>Tell me about a time when you found a better way of doing something which proved to be an improvement on the existing system.</a:t>
            </a:r>
          </a:p>
          <a:p>
            <a:pPr marL="342900" indent="-342900">
              <a:buFont typeface="Arial" panose="020B0604020202020204" pitchFamily="34" charset="0"/>
              <a:buChar char="•"/>
            </a:pPr>
            <a:r>
              <a:rPr lang="en-US" sz="2200" dirty="0"/>
              <a:t>What is your approach to managing important projects? When you need to create a list of job tasks that need to be completed, how do you decide which task has priority?</a:t>
            </a:r>
          </a:p>
        </p:txBody>
      </p:sp>
      <p:pic>
        <p:nvPicPr>
          <p:cNvPr id="8" name="Picture 7" descr="A picture containing qr code&#10;&#10;Description automatically generated">
            <a:extLst>
              <a:ext uri="{FF2B5EF4-FFF2-40B4-BE49-F238E27FC236}">
                <a16:creationId xmlns:a16="http://schemas.microsoft.com/office/drawing/2014/main" id="{EB1403D2-AB5F-F385-F8E4-220836FD1D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Rectangle 8">
            <a:extLst>
              <a:ext uri="{FF2B5EF4-FFF2-40B4-BE49-F238E27FC236}">
                <a16:creationId xmlns:a16="http://schemas.microsoft.com/office/drawing/2014/main" id="{68221DCD-859A-1F39-952C-FEB70DE859E4}"/>
              </a:ext>
            </a:extLst>
          </p:cNvPr>
          <p:cNvSpPr/>
          <p:nvPr/>
        </p:nvSpPr>
        <p:spPr>
          <a:xfrm>
            <a:off x="116586" y="4092952"/>
            <a:ext cx="11742905" cy="1828800"/>
          </a:xfrm>
          <a:prstGeom prst="rect">
            <a:avLst/>
          </a:prstGeom>
          <a:solidFill>
            <a:schemeClr val="bg2">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8CD1BF2-08E1-EFED-1046-AFEF720A4E8E}"/>
              </a:ext>
            </a:extLst>
          </p:cNvPr>
          <p:cNvSpPr txBox="1"/>
          <p:nvPr/>
        </p:nvSpPr>
        <p:spPr>
          <a:xfrm>
            <a:off x="7543800" y="1375589"/>
            <a:ext cx="4876801"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Strengths – determined, hands-on, focused, loyal, independent</a:t>
            </a:r>
          </a:p>
          <a:p>
            <a:pPr marL="0" marR="0" lvl="0" indent="0" defTabSz="914400" eaLnBrk="1" fontAlgn="auto" latinLnBrk="0" hangingPunct="1">
              <a:lnSpc>
                <a:spcPct val="100000"/>
              </a:lnSpc>
              <a:spcBef>
                <a:spcPts val="0"/>
              </a:spcBef>
              <a:spcAft>
                <a:spcPts val="0"/>
              </a:spcAft>
              <a:buClrTx/>
              <a:buSzTx/>
              <a:buFontTx/>
              <a:buNone/>
              <a:tabLst/>
              <a:defRPr/>
            </a:pPr>
            <a:endParaRPr lang="en-US" sz="2000" noProof="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ysClr val="windowText" lastClr="000000"/>
                </a:solidFill>
                <a:effectLst/>
                <a:uLnTx/>
                <a:uFillTx/>
              </a:rPr>
              <a:t>May </a:t>
            </a:r>
            <a:r>
              <a:rPr lang="en-US" sz="2000" dirty="0"/>
              <a:t>struggle with – over-questioning, confinement, vagueness, creativity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t>Needed Support – Social, Artistic, Investigative</a:t>
            </a:r>
            <a:endParaRPr kumimoji="0" lang="en-US" sz="2000" b="0" i="0" u="none" strike="noStrike" kern="0" cap="none" spc="0" normalizeH="0" baseline="0" noProof="0" dirty="0">
              <a:ln>
                <a:noFill/>
              </a:ln>
              <a:solidFill>
                <a:sysClr val="windowText" lastClr="000000"/>
              </a:solidFill>
              <a:effectLst/>
              <a:uLnTx/>
              <a:uFillTx/>
            </a:endParaRPr>
          </a:p>
        </p:txBody>
      </p:sp>
      <p:sp>
        <p:nvSpPr>
          <p:cNvPr id="16" name="TextBox 15">
            <a:extLst>
              <a:ext uri="{FF2B5EF4-FFF2-40B4-BE49-F238E27FC236}">
                <a16:creationId xmlns:a16="http://schemas.microsoft.com/office/drawing/2014/main" id="{780106A2-945F-6008-6A24-5D1CF28B4965}"/>
              </a:ext>
            </a:extLst>
          </p:cNvPr>
          <p:cNvSpPr txBox="1"/>
          <p:nvPr/>
        </p:nvSpPr>
        <p:spPr>
          <a:xfrm>
            <a:off x="304800" y="1728432"/>
            <a:ext cx="6970014" cy="1846659"/>
          </a:xfrm>
          <a:prstGeom prst="rect">
            <a:avLst/>
          </a:prstGeom>
          <a:solidFill>
            <a:schemeClr val="tx1"/>
          </a:solidFill>
        </p:spPr>
        <p:txBody>
          <a:bodyPr wrap="square" rtlCol="0">
            <a:spAutoFit/>
          </a:bodyPr>
          <a:lstStyle/>
          <a:p>
            <a:pPr algn="ctr"/>
            <a:r>
              <a:rPr lang="en-US" sz="1900" dirty="0">
                <a:solidFill>
                  <a:schemeClr val="bg1"/>
                </a:solidFill>
                <a:latin typeface="Arial" panose="020B0604020202020204" pitchFamily="34" charset="0"/>
                <a:cs typeface="Arial" panose="020B0604020202020204" pitchFamily="34" charset="0"/>
              </a:rPr>
              <a:t>Stable, Practical, Determined, Focused</a:t>
            </a:r>
          </a:p>
          <a:p>
            <a:pPr algn="ctr"/>
            <a:endParaRPr lang="en-US" sz="19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Continuously asks why</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 take longer to train</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Must be given the chance to ask why and understand</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Once they get the “why”, they will be your most loyal people</a:t>
            </a:r>
          </a:p>
        </p:txBody>
      </p:sp>
    </p:spTree>
    <p:extLst>
      <p:ext uri="{BB962C8B-B14F-4D97-AF65-F5344CB8AC3E}">
        <p14:creationId xmlns:p14="http://schemas.microsoft.com/office/powerpoint/2010/main" val="2428740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Enterprising</a:t>
            </a:r>
          </a:p>
        </p:txBody>
      </p:sp>
      <p:pic>
        <p:nvPicPr>
          <p:cNvPr id="11" name="Picture 10">
            <a:extLst>
              <a:ext uri="{FF2B5EF4-FFF2-40B4-BE49-F238E27FC236}">
                <a16:creationId xmlns:a16="http://schemas.microsoft.com/office/drawing/2014/main" id="{B1013D0F-650C-B39D-D508-F698C3002873}"/>
              </a:ext>
            </a:extLst>
          </p:cNvPr>
          <p:cNvPicPr>
            <a:picLocks noChangeAspect="1"/>
          </p:cNvPicPr>
          <p:nvPr/>
        </p:nvPicPr>
        <p:blipFill>
          <a:blip r:embed="rId4"/>
          <a:stretch>
            <a:fillRect/>
          </a:stretch>
        </p:blipFill>
        <p:spPr>
          <a:xfrm>
            <a:off x="3505200" y="87194"/>
            <a:ext cx="1098510" cy="951025"/>
          </a:xfrm>
          <a:prstGeom prst="rect">
            <a:avLst/>
          </a:prstGeom>
        </p:spPr>
      </p:pic>
      <p:sp>
        <p:nvSpPr>
          <p:cNvPr id="8" name="TextBox 7">
            <a:extLst>
              <a:ext uri="{FF2B5EF4-FFF2-40B4-BE49-F238E27FC236}">
                <a16:creationId xmlns:a16="http://schemas.microsoft.com/office/drawing/2014/main" id="{BC65BC18-FC86-18D5-42ED-B97B9227BFA7}"/>
              </a:ext>
            </a:extLst>
          </p:cNvPr>
          <p:cNvSpPr txBox="1"/>
          <p:nvPr/>
        </p:nvSpPr>
        <p:spPr>
          <a:xfrm>
            <a:off x="464982" y="1205670"/>
            <a:ext cx="10972800" cy="4493538"/>
          </a:xfrm>
          <a:prstGeom prst="rect">
            <a:avLst/>
          </a:prstGeom>
          <a:noFill/>
        </p:spPr>
        <p:txBody>
          <a:bodyPr wrap="square">
            <a:spAutoFit/>
          </a:bodyPr>
          <a:lstStyle/>
          <a:p>
            <a:r>
              <a:rPr lang="en-US" sz="2200" b="1" i="1" dirty="0">
                <a:latin typeface="Arial" panose="020B0604020202020204" pitchFamily="34" charset="0"/>
                <a:cs typeface="Arial" panose="020B0604020202020204" pitchFamily="34" charset="0"/>
              </a:rPr>
              <a:t>Ambitious, Energetic, Risk-taker, Assertive, Sociable, Confident, Optimistic</a:t>
            </a:r>
          </a:p>
          <a:p>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Prefers to make things happen right now.</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Will adventurously move forward without knowing exactly how to get there.</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May occasionally go so fast they might overlook the details.</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Do not particularly like structure and realize they often need it to excel.</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Big picture thinker who focuses on the endless possibilities.</a:t>
            </a:r>
          </a:p>
          <a:p>
            <a:pPr marL="285750" indent="-28575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Enjoys influencing others and might exhibit dominance in doing so.</a:t>
            </a:r>
          </a:p>
        </p:txBody>
      </p:sp>
      <p:pic>
        <p:nvPicPr>
          <p:cNvPr id="9" name="Picture 8" descr="A picture containing qr code&#10;&#10;Description automatically generated">
            <a:extLst>
              <a:ext uri="{FF2B5EF4-FFF2-40B4-BE49-F238E27FC236}">
                <a16:creationId xmlns:a16="http://schemas.microsoft.com/office/drawing/2014/main" id="{E7282740-F017-E9F9-3A38-8A690661D4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10" name="TextBox 9">
            <a:extLst>
              <a:ext uri="{FF2B5EF4-FFF2-40B4-BE49-F238E27FC236}">
                <a16:creationId xmlns:a16="http://schemas.microsoft.com/office/drawing/2014/main" id="{8C04625A-44D0-8FFA-5440-CDE558130459}"/>
              </a:ext>
            </a:extLst>
          </p:cNvPr>
          <p:cNvSpPr txBox="1"/>
          <p:nvPr/>
        </p:nvSpPr>
        <p:spPr>
          <a:xfrm>
            <a:off x="1981200" y="6084570"/>
            <a:ext cx="8305800" cy="430887"/>
          </a:xfrm>
          <a:prstGeom prst="rect">
            <a:avLst/>
          </a:prstGeom>
          <a:noFill/>
        </p:spPr>
        <p:txBody>
          <a:bodyPr wrap="square" rtlCol="0">
            <a:spAutoFit/>
          </a:bodyPr>
          <a:lstStyle/>
          <a:p>
            <a:r>
              <a:rPr lang="en-US" sz="2200" b="1" i="1" dirty="0">
                <a:latin typeface="Arial" panose="020B0604020202020204" pitchFamily="34" charset="0"/>
                <a:cs typeface="Arial" panose="020B0604020202020204" pitchFamily="34" charset="0"/>
              </a:rPr>
              <a:t>Enterprising is different than “competitiveness” externally</a:t>
            </a:r>
          </a:p>
        </p:txBody>
      </p:sp>
    </p:spTree>
    <p:extLst>
      <p:ext uri="{BB962C8B-B14F-4D97-AF65-F5344CB8AC3E}">
        <p14:creationId xmlns:p14="http://schemas.microsoft.com/office/powerpoint/2010/main" val="37119669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Enterprising</a:t>
            </a:r>
          </a:p>
        </p:txBody>
      </p:sp>
      <p:pic>
        <p:nvPicPr>
          <p:cNvPr id="11" name="Picture 10">
            <a:extLst>
              <a:ext uri="{FF2B5EF4-FFF2-40B4-BE49-F238E27FC236}">
                <a16:creationId xmlns:a16="http://schemas.microsoft.com/office/drawing/2014/main" id="{B1013D0F-650C-B39D-D508-F698C3002873}"/>
              </a:ext>
            </a:extLst>
          </p:cNvPr>
          <p:cNvPicPr>
            <a:picLocks noChangeAspect="1"/>
          </p:cNvPicPr>
          <p:nvPr/>
        </p:nvPicPr>
        <p:blipFill>
          <a:blip r:embed="rId4"/>
          <a:stretch>
            <a:fillRect/>
          </a:stretch>
        </p:blipFill>
        <p:spPr>
          <a:xfrm>
            <a:off x="3505200" y="87194"/>
            <a:ext cx="1098510" cy="951025"/>
          </a:xfrm>
          <a:prstGeom prst="rect">
            <a:avLst/>
          </a:prstGeom>
        </p:spPr>
      </p:pic>
      <p:sp>
        <p:nvSpPr>
          <p:cNvPr id="3" name="TextBox 2">
            <a:extLst>
              <a:ext uri="{FF2B5EF4-FFF2-40B4-BE49-F238E27FC236}">
                <a16:creationId xmlns:a16="http://schemas.microsoft.com/office/drawing/2014/main" id="{71E6E12C-EA41-F6AA-187D-E40E0A400A52}"/>
              </a:ext>
            </a:extLst>
          </p:cNvPr>
          <p:cNvSpPr txBox="1"/>
          <p:nvPr/>
        </p:nvSpPr>
        <p:spPr>
          <a:xfrm>
            <a:off x="144295" y="3935271"/>
            <a:ext cx="11999214" cy="2062103"/>
          </a:xfrm>
          <a:prstGeom prst="rect">
            <a:avLst/>
          </a:prstGeom>
          <a:noFill/>
        </p:spPr>
        <p:txBody>
          <a:bodyPr wrap="square">
            <a:spAutoFit/>
          </a:bodyPr>
          <a:lstStyle/>
          <a:p>
            <a:pPr algn="l"/>
            <a:r>
              <a:rPr lang="en-US" sz="2200" b="1" i="0" dirty="0">
                <a:solidFill>
                  <a:schemeClr val="tx1"/>
                </a:solidFill>
                <a:effectLst/>
                <a:latin typeface="Arial" panose="020B0604020202020204" pitchFamily="34" charset="0"/>
                <a:cs typeface="Arial" panose="020B0604020202020204" pitchFamily="34" charset="0"/>
              </a:rPr>
              <a:t>Interview Questions</a:t>
            </a:r>
          </a:p>
          <a:p>
            <a:pPr marL="342900" indent="-342900" algn="l">
              <a:buFont typeface="Arial" panose="020B0604020202020204" pitchFamily="34" charset="0"/>
              <a:buChar char="•"/>
            </a:pPr>
            <a:r>
              <a:rPr lang="en-US" sz="2200" b="0" i="0" dirty="0">
                <a:solidFill>
                  <a:schemeClr val="tx1"/>
                </a:solidFill>
                <a:effectLst/>
                <a:latin typeface="Arial" panose="020B0604020202020204" pitchFamily="34" charset="0"/>
                <a:cs typeface="Arial" panose="020B0604020202020204" pitchFamily="34" charset="0"/>
              </a:rPr>
              <a:t>Have you had an experience where you realized that you had to be more positive and persuasive when selling your ideas to others?</a:t>
            </a:r>
          </a:p>
          <a:p>
            <a:pPr marL="342900" indent="-342900" algn="l">
              <a:buFont typeface="Arial" panose="020B0604020202020204" pitchFamily="34" charset="0"/>
              <a:buChar char="•"/>
            </a:pPr>
            <a:r>
              <a:rPr lang="en-US" sz="2200" b="0" i="0" dirty="0">
                <a:solidFill>
                  <a:schemeClr val="tx1"/>
                </a:solidFill>
                <a:effectLst/>
                <a:latin typeface="Arial" panose="020B0604020202020204" pitchFamily="34" charset="0"/>
                <a:cs typeface="Arial" panose="020B0604020202020204" pitchFamily="34" charset="0"/>
              </a:rPr>
              <a:t>What did you learn from this experience? What steps do you take to promote a business idea to your manager?</a:t>
            </a:r>
          </a:p>
          <a:p>
            <a:endParaRPr lang="en-US" dirty="0"/>
          </a:p>
        </p:txBody>
      </p:sp>
      <p:pic>
        <p:nvPicPr>
          <p:cNvPr id="7" name="Picture 6" descr="A picture containing qr code&#10;&#10;Description automatically generated">
            <a:extLst>
              <a:ext uri="{FF2B5EF4-FFF2-40B4-BE49-F238E27FC236}">
                <a16:creationId xmlns:a16="http://schemas.microsoft.com/office/drawing/2014/main" id="{5CCE9687-66BA-CBDE-71CC-2A3372EDAA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8" name="Rectangle 7">
            <a:extLst>
              <a:ext uri="{FF2B5EF4-FFF2-40B4-BE49-F238E27FC236}">
                <a16:creationId xmlns:a16="http://schemas.microsoft.com/office/drawing/2014/main" id="{61AFAB9C-3E9B-E9FB-4B3E-162D8FE5BA1B}"/>
              </a:ext>
            </a:extLst>
          </p:cNvPr>
          <p:cNvSpPr/>
          <p:nvPr/>
        </p:nvSpPr>
        <p:spPr>
          <a:xfrm>
            <a:off x="144295" y="3934727"/>
            <a:ext cx="11742905" cy="1828800"/>
          </a:xfrm>
          <a:prstGeom prst="rect">
            <a:avLst/>
          </a:prstGeom>
          <a:solidFill>
            <a:schemeClr val="bg2">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624584-7787-2156-3D05-FFBCF68CE2E7}"/>
              </a:ext>
            </a:extLst>
          </p:cNvPr>
          <p:cNvSpPr txBox="1"/>
          <p:nvPr/>
        </p:nvSpPr>
        <p:spPr>
          <a:xfrm>
            <a:off x="7220009" y="1202739"/>
            <a:ext cx="4656305"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Strengths – leadership, driven, energetic, visionary, risk-taker</a:t>
            </a:r>
          </a:p>
          <a:p>
            <a:pPr marL="0" marR="0" lvl="0" indent="0" defTabSz="914400" eaLnBrk="1" fontAlgn="auto" latinLnBrk="0" hangingPunct="1">
              <a:lnSpc>
                <a:spcPct val="100000"/>
              </a:lnSpc>
              <a:spcBef>
                <a:spcPts val="0"/>
              </a:spcBef>
              <a:spcAft>
                <a:spcPts val="0"/>
              </a:spcAft>
              <a:buClrTx/>
              <a:buSzTx/>
              <a:buFontTx/>
              <a:buNone/>
              <a:tabLst/>
              <a:defRPr/>
            </a:pPr>
            <a:endParaRPr lang="en-US" sz="2000" noProof="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ysClr val="windowText" lastClr="000000"/>
                </a:solidFill>
                <a:effectLst/>
                <a:uLnTx/>
                <a:uFillTx/>
              </a:rPr>
              <a:t>May </a:t>
            </a:r>
            <a:r>
              <a:rPr lang="en-US" sz="2000" dirty="0"/>
              <a:t>struggle with – following, details, relaxing, mundane tasks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t>Needed Support – Investigative, Conventional, Artistic</a:t>
            </a:r>
            <a:endParaRPr kumimoji="0" lang="en-US" sz="2000" b="0" i="0" u="none" strike="noStrike" kern="0" cap="none" spc="0" normalizeH="0" baseline="0" noProof="0" dirty="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05A62733-47FB-83B3-0C46-F4F213876B21}"/>
              </a:ext>
            </a:extLst>
          </p:cNvPr>
          <p:cNvSpPr txBox="1"/>
          <p:nvPr/>
        </p:nvSpPr>
        <p:spPr>
          <a:xfrm>
            <a:off x="312222" y="1556681"/>
            <a:ext cx="6629400" cy="1846659"/>
          </a:xfrm>
          <a:prstGeom prst="rect">
            <a:avLst/>
          </a:prstGeom>
          <a:solidFill>
            <a:schemeClr val="tx1"/>
          </a:solidFill>
        </p:spPr>
        <p:txBody>
          <a:bodyPr wrap="square" rtlCol="0">
            <a:spAutoFit/>
          </a:bodyPr>
          <a:lstStyle/>
          <a:p>
            <a:pPr algn="ctr"/>
            <a:r>
              <a:rPr lang="en-US" sz="1900" dirty="0">
                <a:solidFill>
                  <a:schemeClr val="bg1"/>
                </a:solidFill>
                <a:latin typeface="Arial" panose="020B0604020202020204" pitchFamily="34" charset="0"/>
                <a:cs typeface="Arial" panose="020B0604020202020204" pitchFamily="34" charset="0"/>
              </a:rPr>
              <a:t>Ambitious, Adventurous, Energetic, Risk-taker</a:t>
            </a:r>
          </a:p>
          <a:p>
            <a:pPr algn="ctr"/>
            <a:endParaRPr lang="en-US" sz="19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Like to make things happen right now</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 go without knowing how to get there</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 go so fast they overlook the details</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Do not like structure and often need it to </a:t>
            </a:r>
            <a:r>
              <a:rPr lang="en-US" sz="1900" dirty="0" err="1">
                <a:solidFill>
                  <a:schemeClr val="bg1"/>
                </a:solidFill>
                <a:latin typeface="Arial" panose="020B0604020202020204" pitchFamily="34" charset="0"/>
                <a:cs typeface="Arial" panose="020B0604020202020204" pitchFamily="34" charset="0"/>
              </a:rPr>
              <a:t>excell</a:t>
            </a:r>
            <a:endParaRPr lang="en-US" sz="19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25396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Social</a:t>
            </a:r>
          </a:p>
        </p:txBody>
      </p:sp>
      <p:pic>
        <p:nvPicPr>
          <p:cNvPr id="2" name="Picture 1">
            <a:extLst>
              <a:ext uri="{FF2B5EF4-FFF2-40B4-BE49-F238E27FC236}">
                <a16:creationId xmlns:a16="http://schemas.microsoft.com/office/drawing/2014/main" id="{B66CE3AC-A7FC-0F37-AA8A-3A039ED7724F}"/>
              </a:ext>
            </a:extLst>
          </p:cNvPr>
          <p:cNvPicPr>
            <a:picLocks noChangeAspect="1"/>
          </p:cNvPicPr>
          <p:nvPr/>
        </p:nvPicPr>
        <p:blipFill>
          <a:blip r:embed="rId4"/>
          <a:stretch>
            <a:fillRect/>
          </a:stretch>
        </p:blipFill>
        <p:spPr>
          <a:xfrm>
            <a:off x="1981200" y="80334"/>
            <a:ext cx="964746" cy="964746"/>
          </a:xfrm>
          <a:prstGeom prst="rect">
            <a:avLst/>
          </a:prstGeom>
        </p:spPr>
      </p:pic>
      <p:sp>
        <p:nvSpPr>
          <p:cNvPr id="7" name="TextBox 6">
            <a:extLst>
              <a:ext uri="{FF2B5EF4-FFF2-40B4-BE49-F238E27FC236}">
                <a16:creationId xmlns:a16="http://schemas.microsoft.com/office/drawing/2014/main" id="{E856B83B-E819-163F-37D5-A6047CAA2A0F}"/>
              </a:ext>
            </a:extLst>
          </p:cNvPr>
          <p:cNvSpPr txBox="1"/>
          <p:nvPr/>
        </p:nvSpPr>
        <p:spPr>
          <a:xfrm>
            <a:off x="155181" y="1223067"/>
            <a:ext cx="11903410" cy="4493538"/>
          </a:xfrm>
          <a:prstGeom prst="rect">
            <a:avLst/>
          </a:prstGeom>
          <a:noFill/>
        </p:spPr>
        <p:txBody>
          <a:bodyPr wrap="square">
            <a:spAutoFit/>
          </a:bodyPr>
          <a:lstStyle/>
          <a:p>
            <a:r>
              <a:rPr lang="en-US" sz="2200" b="1" i="1" dirty="0">
                <a:latin typeface="Arial" panose="020B0604020202020204" pitchFamily="34" charset="0"/>
                <a:cs typeface="Arial" panose="020B0604020202020204" pitchFamily="34" charset="0"/>
              </a:rPr>
              <a:t>Friendly, Inspiring, Kind, Empathetic, Caring</a:t>
            </a:r>
          </a:p>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Knows how to engage well with people as they genuinely care.</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Great at building relationships.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Willing to ask for and accept help as they feel teamwork is valuable and beneficial.</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Sensitive and empathetic to the needs of others and genuinely concerned.</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Tactful in their approach to others in problem solving and addressing tasks.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Often make informative teachers, counselors and trainers.</a:t>
            </a:r>
          </a:p>
        </p:txBody>
      </p:sp>
      <p:pic>
        <p:nvPicPr>
          <p:cNvPr id="8" name="Picture 7" descr="A picture containing qr code&#10;&#10;Description automatically generated">
            <a:extLst>
              <a:ext uri="{FF2B5EF4-FFF2-40B4-BE49-F238E27FC236}">
                <a16:creationId xmlns:a16="http://schemas.microsoft.com/office/drawing/2014/main" id="{2935FFBC-50B0-1012-B142-A22B7A7140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TextBox 8">
            <a:extLst>
              <a:ext uri="{FF2B5EF4-FFF2-40B4-BE49-F238E27FC236}">
                <a16:creationId xmlns:a16="http://schemas.microsoft.com/office/drawing/2014/main" id="{2B60D5F8-8C73-C4A3-DF4B-F97D3894E009}"/>
              </a:ext>
            </a:extLst>
          </p:cNvPr>
          <p:cNvSpPr txBox="1"/>
          <p:nvPr/>
        </p:nvSpPr>
        <p:spPr>
          <a:xfrm>
            <a:off x="1981200" y="6084570"/>
            <a:ext cx="8305800" cy="430887"/>
          </a:xfrm>
          <a:prstGeom prst="rect">
            <a:avLst/>
          </a:prstGeom>
          <a:noFill/>
        </p:spPr>
        <p:txBody>
          <a:bodyPr wrap="square" rtlCol="0">
            <a:spAutoFit/>
          </a:bodyPr>
          <a:lstStyle/>
          <a:p>
            <a:r>
              <a:rPr lang="en-US" sz="2200" b="1" i="1" dirty="0">
                <a:latin typeface="Arial" panose="020B0604020202020204" pitchFamily="34" charset="0"/>
                <a:cs typeface="Arial" panose="020B0604020202020204" pitchFamily="34" charset="0"/>
              </a:rPr>
              <a:t>Social is different than “communicator” externally</a:t>
            </a:r>
          </a:p>
        </p:txBody>
      </p:sp>
    </p:spTree>
    <p:extLst>
      <p:ext uri="{BB962C8B-B14F-4D97-AF65-F5344CB8AC3E}">
        <p14:creationId xmlns:p14="http://schemas.microsoft.com/office/powerpoint/2010/main" val="10991974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Social</a:t>
            </a:r>
          </a:p>
        </p:txBody>
      </p:sp>
      <p:pic>
        <p:nvPicPr>
          <p:cNvPr id="2" name="Picture 1">
            <a:extLst>
              <a:ext uri="{FF2B5EF4-FFF2-40B4-BE49-F238E27FC236}">
                <a16:creationId xmlns:a16="http://schemas.microsoft.com/office/drawing/2014/main" id="{B66CE3AC-A7FC-0F37-AA8A-3A039ED7724F}"/>
              </a:ext>
            </a:extLst>
          </p:cNvPr>
          <p:cNvPicPr>
            <a:picLocks noChangeAspect="1"/>
          </p:cNvPicPr>
          <p:nvPr/>
        </p:nvPicPr>
        <p:blipFill>
          <a:blip r:embed="rId4"/>
          <a:stretch>
            <a:fillRect/>
          </a:stretch>
        </p:blipFill>
        <p:spPr>
          <a:xfrm>
            <a:off x="1981200" y="80334"/>
            <a:ext cx="964746" cy="964746"/>
          </a:xfrm>
          <a:prstGeom prst="rect">
            <a:avLst/>
          </a:prstGeom>
        </p:spPr>
      </p:pic>
      <p:sp>
        <p:nvSpPr>
          <p:cNvPr id="7" name="TextBox 6">
            <a:extLst>
              <a:ext uri="{FF2B5EF4-FFF2-40B4-BE49-F238E27FC236}">
                <a16:creationId xmlns:a16="http://schemas.microsoft.com/office/drawing/2014/main" id="{B766076C-AE2E-EFE5-786D-8A23ABACAE6D}"/>
              </a:ext>
            </a:extLst>
          </p:cNvPr>
          <p:cNvSpPr txBox="1"/>
          <p:nvPr/>
        </p:nvSpPr>
        <p:spPr>
          <a:xfrm>
            <a:off x="283029" y="4140911"/>
            <a:ext cx="11999214" cy="1785104"/>
          </a:xfrm>
          <a:prstGeom prst="rect">
            <a:avLst/>
          </a:prstGeom>
          <a:noFill/>
        </p:spPr>
        <p:txBody>
          <a:bodyPr wrap="square">
            <a:spAutoFit/>
          </a:bodyPr>
          <a:lstStyle/>
          <a:p>
            <a:r>
              <a:rPr lang="en-US" sz="2200" b="1" dirty="0">
                <a:latin typeface="Arial" panose="020B0604020202020204" pitchFamily="34" charset="0"/>
                <a:cs typeface="Arial" panose="020B0604020202020204" pitchFamily="34" charset="0"/>
              </a:rPr>
              <a:t>Interview Questions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Have you ever volunteered for a community cause or a special project at your place of employment? If so, why?</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Do you prefer to work by yourself or on teams?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Have you ever had a disagreement with a co-worker? How was this resolved?</a:t>
            </a:r>
          </a:p>
        </p:txBody>
      </p:sp>
      <p:pic>
        <p:nvPicPr>
          <p:cNvPr id="8" name="Picture 7" descr="A picture containing qr code&#10;&#10;Description automatically generated">
            <a:extLst>
              <a:ext uri="{FF2B5EF4-FFF2-40B4-BE49-F238E27FC236}">
                <a16:creationId xmlns:a16="http://schemas.microsoft.com/office/drawing/2014/main" id="{5DFFD4F1-F44A-B0B4-EEC4-8CDD843B1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10" name="Rectangle 9">
            <a:extLst>
              <a:ext uri="{FF2B5EF4-FFF2-40B4-BE49-F238E27FC236}">
                <a16:creationId xmlns:a16="http://schemas.microsoft.com/office/drawing/2014/main" id="{BB2C84A4-596F-6F22-027C-D2C9D9C7D8E4}"/>
              </a:ext>
            </a:extLst>
          </p:cNvPr>
          <p:cNvSpPr/>
          <p:nvPr/>
        </p:nvSpPr>
        <p:spPr>
          <a:xfrm>
            <a:off x="166066" y="4152251"/>
            <a:ext cx="11742905" cy="1828800"/>
          </a:xfrm>
          <a:prstGeom prst="rect">
            <a:avLst/>
          </a:prstGeom>
          <a:solidFill>
            <a:schemeClr val="bg2">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1ADFB51-8E4B-AF27-D81B-716896BDCEBC}"/>
              </a:ext>
            </a:extLst>
          </p:cNvPr>
          <p:cNvSpPr txBox="1"/>
          <p:nvPr/>
        </p:nvSpPr>
        <p:spPr>
          <a:xfrm>
            <a:off x="7162800" y="1151526"/>
            <a:ext cx="4656305" cy="286232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Strengths – empathetic, relational, teaching, inspiring, tactful</a:t>
            </a:r>
          </a:p>
          <a:p>
            <a:pPr marL="0" marR="0" lvl="0" indent="0" defTabSz="914400" eaLnBrk="1" fontAlgn="auto" latinLnBrk="0" hangingPunct="1">
              <a:lnSpc>
                <a:spcPct val="100000"/>
              </a:lnSpc>
              <a:spcBef>
                <a:spcPts val="0"/>
              </a:spcBef>
              <a:spcAft>
                <a:spcPts val="0"/>
              </a:spcAft>
              <a:buClrTx/>
              <a:buSzTx/>
              <a:buFontTx/>
              <a:buNone/>
              <a:tabLst/>
              <a:defRPr/>
            </a:pPr>
            <a:endParaRPr lang="en-US" sz="2000" noProof="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ysClr val="windowText" lastClr="000000"/>
                </a:solidFill>
                <a:effectLst/>
                <a:uLnTx/>
                <a:uFillTx/>
              </a:rPr>
              <a:t>May </a:t>
            </a:r>
            <a:r>
              <a:rPr lang="en-US" sz="2000" dirty="0"/>
              <a:t>struggle with – compliance enforcement, focus on task, data analysis, implementation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t>Needed Support – Conventional, Investigative, Realistic</a:t>
            </a:r>
            <a:endParaRPr kumimoji="0" lang="en-US" sz="2000" b="0" i="0" u="none" strike="noStrike" kern="0" cap="none" spc="0" normalizeH="0" baseline="0" noProof="0" dirty="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9F1AD428-FBC1-BFCC-2122-5304632CAE43}"/>
              </a:ext>
            </a:extLst>
          </p:cNvPr>
          <p:cNvSpPr txBox="1"/>
          <p:nvPr/>
        </p:nvSpPr>
        <p:spPr>
          <a:xfrm>
            <a:off x="283029" y="1659357"/>
            <a:ext cx="6629400" cy="1846659"/>
          </a:xfrm>
          <a:prstGeom prst="rect">
            <a:avLst/>
          </a:prstGeom>
          <a:solidFill>
            <a:schemeClr val="tx1"/>
          </a:solidFill>
        </p:spPr>
        <p:txBody>
          <a:bodyPr wrap="square" rtlCol="0">
            <a:spAutoFit/>
          </a:bodyPr>
          <a:lstStyle/>
          <a:p>
            <a:pPr algn="ctr"/>
            <a:r>
              <a:rPr lang="en-US" sz="1900" dirty="0">
                <a:solidFill>
                  <a:schemeClr val="bg1"/>
                </a:solidFill>
                <a:latin typeface="Arial" panose="020B0604020202020204" pitchFamily="34" charset="0"/>
                <a:cs typeface="Arial" panose="020B0604020202020204" pitchFamily="34" charset="0"/>
              </a:rPr>
              <a:t>Cooperative, Friendly, Humanistic, Inspiring</a:t>
            </a:r>
          </a:p>
          <a:p>
            <a:pPr algn="ctr"/>
            <a:endParaRPr lang="en-US" sz="19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Know how to engage well with people</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Are typically good teachers and mentors</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Willing to ask for and accept help</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Feel teamwork is valuable and beneficial</a:t>
            </a:r>
          </a:p>
        </p:txBody>
      </p:sp>
    </p:spTree>
    <p:extLst>
      <p:ext uri="{BB962C8B-B14F-4D97-AF65-F5344CB8AC3E}">
        <p14:creationId xmlns:p14="http://schemas.microsoft.com/office/powerpoint/2010/main" val="778359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Artistic</a:t>
            </a:r>
          </a:p>
        </p:txBody>
      </p:sp>
      <p:pic>
        <p:nvPicPr>
          <p:cNvPr id="2" name="Picture 1">
            <a:extLst>
              <a:ext uri="{FF2B5EF4-FFF2-40B4-BE49-F238E27FC236}">
                <a16:creationId xmlns:a16="http://schemas.microsoft.com/office/drawing/2014/main" id="{84E5FB47-93EF-6241-C9B9-058B79D38E9B}"/>
              </a:ext>
            </a:extLst>
          </p:cNvPr>
          <p:cNvPicPr>
            <a:picLocks noChangeAspect="1"/>
          </p:cNvPicPr>
          <p:nvPr/>
        </p:nvPicPr>
        <p:blipFill>
          <a:blip r:embed="rId4"/>
          <a:stretch>
            <a:fillRect/>
          </a:stretch>
        </p:blipFill>
        <p:spPr>
          <a:xfrm>
            <a:off x="2209800" y="114895"/>
            <a:ext cx="908479" cy="895623"/>
          </a:xfrm>
          <a:prstGeom prst="rect">
            <a:avLst/>
          </a:prstGeom>
        </p:spPr>
      </p:pic>
      <p:sp>
        <p:nvSpPr>
          <p:cNvPr id="7" name="TextBox 6">
            <a:extLst>
              <a:ext uri="{FF2B5EF4-FFF2-40B4-BE49-F238E27FC236}">
                <a16:creationId xmlns:a16="http://schemas.microsoft.com/office/drawing/2014/main" id="{0F668449-FEC7-1014-07DF-FD5B7501405E}"/>
              </a:ext>
            </a:extLst>
          </p:cNvPr>
          <p:cNvSpPr txBox="1"/>
          <p:nvPr/>
        </p:nvSpPr>
        <p:spPr>
          <a:xfrm>
            <a:off x="381000" y="1125413"/>
            <a:ext cx="11931119" cy="5170646"/>
          </a:xfrm>
          <a:prstGeom prst="rect">
            <a:avLst/>
          </a:prstGeom>
          <a:noFill/>
        </p:spPr>
        <p:txBody>
          <a:bodyPr wrap="square">
            <a:spAutoFit/>
          </a:bodyPr>
          <a:lstStyle/>
          <a:p>
            <a:r>
              <a:rPr lang="en-US" sz="2200" b="1" i="1" dirty="0">
                <a:latin typeface="Arial" panose="020B0604020202020204" pitchFamily="34" charset="0"/>
                <a:cs typeface="Arial" panose="020B0604020202020204" pitchFamily="34" charset="0"/>
              </a:rPr>
              <a:t>Expressive, Creative, Spontaneous, Intuitive, Imaginative, Visual</a:t>
            </a:r>
          </a:p>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Creative thinker and problem solver.</a:t>
            </a:r>
          </a:p>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Seeks out ways to be self-expressive at work.</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Clearly sees the big picture in full color and not necessarily the details.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Thrives in an environment where you are supported by a detail person to map out the processes.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Constantly looking for a new way.</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Great at developing new approaches, sometimes to excess.</a:t>
            </a:r>
          </a:p>
          <a:p>
            <a:endParaRPr lang="en-US" sz="2200" dirty="0">
              <a:latin typeface="Arial" panose="020B0604020202020204" pitchFamily="34" charset="0"/>
              <a:cs typeface="Arial" panose="020B0604020202020204" pitchFamily="34" charset="0"/>
            </a:endParaRPr>
          </a:p>
        </p:txBody>
      </p:sp>
      <p:pic>
        <p:nvPicPr>
          <p:cNvPr id="8" name="Picture 7" descr="A picture containing qr code&#10;&#10;Description automatically generated">
            <a:extLst>
              <a:ext uri="{FF2B5EF4-FFF2-40B4-BE49-F238E27FC236}">
                <a16:creationId xmlns:a16="http://schemas.microsoft.com/office/drawing/2014/main" id="{15F010EC-E03A-C007-D231-74E95DB635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extLst>
      <p:ext uri="{BB962C8B-B14F-4D97-AF65-F5344CB8AC3E}">
        <p14:creationId xmlns:p14="http://schemas.microsoft.com/office/powerpoint/2010/main" val="3547792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Artistic</a:t>
            </a:r>
          </a:p>
        </p:txBody>
      </p:sp>
      <p:pic>
        <p:nvPicPr>
          <p:cNvPr id="2" name="Picture 1">
            <a:extLst>
              <a:ext uri="{FF2B5EF4-FFF2-40B4-BE49-F238E27FC236}">
                <a16:creationId xmlns:a16="http://schemas.microsoft.com/office/drawing/2014/main" id="{84E5FB47-93EF-6241-C9B9-058B79D38E9B}"/>
              </a:ext>
            </a:extLst>
          </p:cNvPr>
          <p:cNvPicPr>
            <a:picLocks noChangeAspect="1"/>
          </p:cNvPicPr>
          <p:nvPr/>
        </p:nvPicPr>
        <p:blipFill>
          <a:blip r:embed="rId4"/>
          <a:stretch>
            <a:fillRect/>
          </a:stretch>
        </p:blipFill>
        <p:spPr>
          <a:xfrm>
            <a:off x="2209800" y="114895"/>
            <a:ext cx="908479" cy="895623"/>
          </a:xfrm>
          <a:prstGeom prst="rect">
            <a:avLst/>
          </a:prstGeom>
        </p:spPr>
      </p:pic>
      <p:sp>
        <p:nvSpPr>
          <p:cNvPr id="7" name="TextBox 6">
            <a:extLst>
              <a:ext uri="{FF2B5EF4-FFF2-40B4-BE49-F238E27FC236}">
                <a16:creationId xmlns:a16="http://schemas.microsoft.com/office/drawing/2014/main" id="{C51FE790-E724-21B3-D641-02D680D9E60C}"/>
              </a:ext>
            </a:extLst>
          </p:cNvPr>
          <p:cNvSpPr txBox="1"/>
          <p:nvPr/>
        </p:nvSpPr>
        <p:spPr>
          <a:xfrm>
            <a:off x="220495" y="3866106"/>
            <a:ext cx="11895305" cy="2123658"/>
          </a:xfrm>
          <a:prstGeom prst="rect">
            <a:avLst/>
          </a:prstGeom>
          <a:noFill/>
        </p:spPr>
        <p:txBody>
          <a:bodyPr wrap="square">
            <a:spAutoFit/>
          </a:bodyPr>
          <a:lstStyle/>
          <a:p>
            <a:r>
              <a:rPr lang="en-US" sz="2200" b="1" dirty="0">
                <a:latin typeface="Arial" panose="020B0604020202020204" pitchFamily="34" charset="0"/>
                <a:cs typeface="Arial" panose="020B0604020202020204" pitchFamily="34" charset="0"/>
              </a:rPr>
              <a:t>Interview Questions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Can you tell me about a situation where you used your imaginative skills to solve a very difficult problem?</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Can you tell me about a time when you tried to solve a problem with methods that had not been tried before?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When do rules &amp; regulations promote more creativity in employees, rather than less?</a:t>
            </a:r>
          </a:p>
        </p:txBody>
      </p:sp>
      <p:pic>
        <p:nvPicPr>
          <p:cNvPr id="8" name="Picture 7" descr="A picture containing qr code&#10;&#10;Description automatically generated">
            <a:extLst>
              <a:ext uri="{FF2B5EF4-FFF2-40B4-BE49-F238E27FC236}">
                <a16:creationId xmlns:a16="http://schemas.microsoft.com/office/drawing/2014/main" id="{73107D40-3198-B721-7260-0ABAAE2EA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Rectangle 8">
            <a:extLst>
              <a:ext uri="{FF2B5EF4-FFF2-40B4-BE49-F238E27FC236}">
                <a16:creationId xmlns:a16="http://schemas.microsoft.com/office/drawing/2014/main" id="{C2A1BB1C-672E-F024-2F01-EDDD15B85A57}"/>
              </a:ext>
            </a:extLst>
          </p:cNvPr>
          <p:cNvSpPr/>
          <p:nvPr/>
        </p:nvSpPr>
        <p:spPr>
          <a:xfrm>
            <a:off x="144295" y="3886198"/>
            <a:ext cx="11742905" cy="2083473"/>
          </a:xfrm>
          <a:prstGeom prst="rect">
            <a:avLst/>
          </a:prstGeom>
          <a:solidFill>
            <a:schemeClr val="bg2">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0BB0C1B-7D49-4E7A-11CE-D3F3C565048C}"/>
              </a:ext>
            </a:extLst>
          </p:cNvPr>
          <p:cNvSpPr txBox="1"/>
          <p:nvPr/>
        </p:nvSpPr>
        <p:spPr>
          <a:xfrm>
            <a:off x="7252666" y="1218488"/>
            <a:ext cx="4863134"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Strengths – big picture thinker, creative, seeks new ways, expressive</a:t>
            </a:r>
            <a:endParaRPr lang="en-US" sz="2000" noProof="0" dirty="0"/>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ysClr val="windowText" lastClr="000000"/>
                </a:solidFill>
                <a:effectLst/>
                <a:uLnTx/>
                <a:uFillTx/>
              </a:rPr>
              <a:t>May </a:t>
            </a:r>
            <a:r>
              <a:rPr lang="en-US" sz="2000" dirty="0"/>
              <a:t>struggle with – details, mundane tasks, over-creativity, data analysis</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t>Needed Support – Investigative, Conventional, Realistic</a:t>
            </a:r>
            <a:endParaRPr kumimoji="0" lang="en-US" sz="2000" b="0" i="0" u="none" strike="noStrike" kern="0" cap="none" spc="0" normalizeH="0" baseline="0" noProof="0" dirty="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E9201E61-F575-170A-200C-3C5F8618F21F}"/>
              </a:ext>
            </a:extLst>
          </p:cNvPr>
          <p:cNvSpPr txBox="1"/>
          <p:nvPr/>
        </p:nvSpPr>
        <p:spPr>
          <a:xfrm>
            <a:off x="220495" y="1572430"/>
            <a:ext cx="6789905" cy="1846659"/>
          </a:xfrm>
          <a:prstGeom prst="rect">
            <a:avLst/>
          </a:prstGeom>
          <a:solidFill>
            <a:schemeClr val="tx1"/>
          </a:solidFill>
        </p:spPr>
        <p:txBody>
          <a:bodyPr wrap="square" rtlCol="0">
            <a:spAutoFit/>
          </a:bodyPr>
          <a:lstStyle/>
          <a:p>
            <a:pPr algn="ctr"/>
            <a:r>
              <a:rPr lang="en-US" sz="1900" dirty="0">
                <a:solidFill>
                  <a:schemeClr val="bg1"/>
                </a:solidFill>
                <a:latin typeface="Arial" panose="020B0604020202020204" pitchFamily="34" charset="0"/>
                <a:cs typeface="Arial" panose="020B0604020202020204" pitchFamily="34" charset="0"/>
              </a:rPr>
              <a:t>Expressive, Creative, Spontaneous, Intuitive</a:t>
            </a:r>
          </a:p>
          <a:p>
            <a:pPr algn="ctr"/>
            <a:endParaRPr lang="en-US" sz="19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These are creative thinkers and problem solvers</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 volunteer to write on the whiteboard when planning</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They see the big picture but not necessarily the details</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Support them with a detailed person to map the processes</a:t>
            </a:r>
          </a:p>
        </p:txBody>
      </p:sp>
    </p:spTree>
    <p:extLst>
      <p:ext uri="{BB962C8B-B14F-4D97-AF65-F5344CB8AC3E}">
        <p14:creationId xmlns:p14="http://schemas.microsoft.com/office/powerpoint/2010/main" val="1147126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pic>
        <p:nvPicPr>
          <p:cNvPr id="7" name="Picture 6">
            <a:extLst>
              <a:ext uri="{FF2B5EF4-FFF2-40B4-BE49-F238E27FC236}">
                <a16:creationId xmlns:a16="http://schemas.microsoft.com/office/drawing/2014/main" id="{DE7345C2-B65B-4C53-EC7C-0C193D614BDE}"/>
              </a:ext>
            </a:extLst>
          </p:cNvPr>
          <p:cNvPicPr>
            <a:picLocks noChangeAspect="1"/>
          </p:cNvPicPr>
          <p:nvPr/>
        </p:nvPicPr>
        <p:blipFill>
          <a:blip r:embed="rId4"/>
          <a:stretch>
            <a:fillRect/>
          </a:stretch>
        </p:blipFill>
        <p:spPr>
          <a:xfrm>
            <a:off x="1726552" y="1447800"/>
            <a:ext cx="8738896" cy="5114835"/>
          </a:xfrm>
          <a:prstGeom prst="rect">
            <a:avLst/>
          </a:prstGeom>
        </p:spPr>
      </p:pic>
      <p:sp>
        <p:nvSpPr>
          <p:cNvPr id="8" name="TextBox 7">
            <a:extLst>
              <a:ext uri="{FF2B5EF4-FFF2-40B4-BE49-F238E27FC236}">
                <a16:creationId xmlns:a16="http://schemas.microsoft.com/office/drawing/2014/main" id="{69A864F1-EE67-A39A-76C3-7DD510A506D7}"/>
              </a:ext>
            </a:extLst>
          </p:cNvPr>
          <p:cNvSpPr txBox="1"/>
          <p:nvPr/>
        </p:nvSpPr>
        <p:spPr>
          <a:xfrm>
            <a:off x="144294" y="177987"/>
            <a:ext cx="9228305" cy="769441"/>
          </a:xfrm>
          <a:prstGeom prst="rect">
            <a:avLst/>
          </a:prstGeom>
          <a:noFill/>
        </p:spPr>
        <p:txBody>
          <a:bodyPr wrap="square">
            <a:spAutoFit/>
          </a:bodyPr>
          <a:lstStyle/>
          <a:p>
            <a:r>
              <a:rPr lang="en-US" sz="4400" dirty="0">
                <a:solidFill>
                  <a:schemeClr val="bg1"/>
                </a:solidFill>
              </a:rPr>
              <a:t>Top Challenges Heading Into 2022</a:t>
            </a:r>
          </a:p>
        </p:txBody>
      </p:sp>
      <p:pic>
        <p:nvPicPr>
          <p:cNvPr id="3" name="Picture 2" descr="A picture containing qr code&#10;&#10;Description automatically generated">
            <a:extLst>
              <a:ext uri="{FF2B5EF4-FFF2-40B4-BE49-F238E27FC236}">
                <a16:creationId xmlns:a16="http://schemas.microsoft.com/office/drawing/2014/main" id="{56F09D59-C31B-8119-466D-11B69EB2C3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Investigative</a:t>
            </a:r>
          </a:p>
        </p:txBody>
      </p:sp>
      <p:pic>
        <p:nvPicPr>
          <p:cNvPr id="2" name="Picture 1">
            <a:extLst>
              <a:ext uri="{FF2B5EF4-FFF2-40B4-BE49-F238E27FC236}">
                <a16:creationId xmlns:a16="http://schemas.microsoft.com/office/drawing/2014/main" id="{6E6A17AE-BBAF-A541-E5C9-DA2A03C1DC25}"/>
              </a:ext>
            </a:extLst>
          </p:cNvPr>
          <p:cNvPicPr>
            <a:picLocks noChangeAspect="1"/>
          </p:cNvPicPr>
          <p:nvPr/>
        </p:nvPicPr>
        <p:blipFill>
          <a:blip r:embed="rId4"/>
          <a:stretch>
            <a:fillRect/>
          </a:stretch>
        </p:blipFill>
        <p:spPr>
          <a:xfrm>
            <a:off x="3550789" y="100527"/>
            <a:ext cx="792611" cy="966273"/>
          </a:xfrm>
          <a:prstGeom prst="rect">
            <a:avLst/>
          </a:prstGeom>
        </p:spPr>
      </p:pic>
      <p:sp>
        <p:nvSpPr>
          <p:cNvPr id="7" name="TextBox 6">
            <a:extLst>
              <a:ext uri="{FF2B5EF4-FFF2-40B4-BE49-F238E27FC236}">
                <a16:creationId xmlns:a16="http://schemas.microsoft.com/office/drawing/2014/main" id="{B8675654-4C79-77F4-EF8E-847437327013}"/>
              </a:ext>
            </a:extLst>
          </p:cNvPr>
          <p:cNvSpPr txBox="1"/>
          <p:nvPr/>
        </p:nvSpPr>
        <p:spPr>
          <a:xfrm>
            <a:off x="260881" y="1202875"/>
            <a:ext cx="11931119" cy="4493538"/>
          </a:xfrm>
          <a:prstGeom prst="rect">
            <a:avLst/>
          </a:prstGeom>
          <a:noFill/>
        </p:spPr>
        <p:txBody>
          <a:bodyPr wrap="square">
            <a:spAutoFit/>
          </a:bodyPr>
          <a:lstStyle/>
          <a:p>
            <a:r>
              <a:rPr lang="en-US" sz="2200" b="1" i="1" dirty="0">
                <a:latin typeface="Arial" panose="020B0604020202020204" pitchFamily="34" charset="0"/>
                <a:cs typeface="Arial" panose="020B0604020202020204" pitchFamily="34" charset="0"/>
              </a:rPr>
              <a:t>Scholarly, Intellectual, Critical, Curious, Mathematical, Systematic, Analytical</a:t>
            </a:r>
          </a:p>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Excels at identifying exact steps to accomplish the ideas you hear from the team.</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Crucial in helping the big picture thinkers drill down to the details.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Essential to every organization to establish the “how”.</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Generally good at mathematics and solving for missing variables.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Highly analytical and scientific in their approach to work.</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Employs analytical and scientific processes in problem solving.</a:t>
            </a:r>
          </a:p>
        </p:txBody>
      </p:sp>
      <p:pic>
        <p:nvPicPr>
          <p:cNvPr id="8" name="Picture 7" descr="A picture containing qr code&#10;&#10;Description automatically generated">
            <a:extLst>
              <a:ext uri="{FF2B5EF4-FFF2-40B4-BE49-F238E27FC236}">
                <a16:creationId xmlns:a16="http://schemas.microsoft.com/office/drawing/2014/main" id="{9B72CADE-352E-DEE8-2054-DE70ACD5F1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TextBox 8">
            <a:extLst>
              <a:ext uri="{FF2B5EF4-FFF2-40B4-BE49-F238E27FC236}">
                <a16:creationId xmlns:a16="http://schemas.microsoft.com/office/drawing/2014/main" id="{FCE135A5-0F99-EEC4-FABA-647B814E9B26}"/>
              </a:ext>
            </a:extLst>
          </p:cNvPr>
          <p:cNvSpPr txBox="1"/>
          <p:nvPr/>
        </p:nvSpPr>
        <p:spPr>
          <a:xfrm>
            <a:off x="1828800" y="6084570"/>
            <a:ext cx="8458200" cy="430887"/>
          </a:xfrm>
          <a:prstGeom prst="rect">
            <a:avLst/>
          </a:prstGeom>
          <a:noFill/>
        </p:spPr>
        <p:txBody>
          <a:bodyPr wrap="square" rtlCol="0">
            <a:spAutoFit/>
          </a:bodyPr>
          <a:lstStyle/>
          <a:p>
            <a:r>
              <a:rPr lang="en-US" sz="2200" b="1" i="1" dirty="0">
                <a:latin typeface="Arial" panose="020B0604020202020204" pitchFamily="34" charset="0"/>
                <a:cs typeface="Arial" panose="020B0604020202020204" pitchFamily="34" charset="0"/>
              </a:rPr>
              <a:t>Investigative is different than “being a coordinator” externally</a:t>
            </a:r>
          </a:p>
        </p:txBody>
      </p:sp>
    </p:spTree>
    <p:extLst>
      <p:ext uri="{BB962C8B-B14F-4D97-AF65-F5344CB8AC3E}">
        <p14:creationId xmlns:p14="http://schemas.microsoft.com/office/powerpoint/2010/main" val="1851893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Investigative</a:t>
            </a:r>
          </a:p>
        </p:txBody>
      </p:sp>
      <p:pic>
        <p:nvPicPr>
          <p:cNvPr id="2" name="Picture 1">
            <a:extLst>
              <a:ext uri="{FF2B5EF4-FFF2-40B4-BE49-F238E27FC236}">
                <a16:creationId xmlns:a16="http://schemas.microsoft.com/office/drawing/2014/main" id="{6E6A17AE-BBAF-A541-E5C9-DA2A03C1DC25}"/>
              </a:ext>
            </a:extLst>
          </p:cNvPr>
          <p:cNvPicPr>
            <a:picLocks noChangeAspect="1"/>
          </p:cNvPicPr>
          <p:nvPr/>
        </p:nvPicPr>
        <p:blipFill>
          <a:blip r:embed="rId4"/>
          <a:stretch>
            <a:fillRect/>
          </a:stretch>
        </p:blipFill>
        <p:spPr>
          <a:xfrm>
            <a:off x="3550789" y="100527"/>
            <a:ext cx="792611" cy="966273"/>
          </a:xfrm>
          <a:prstGeom prst="rect">
            <a:avLst/>
          </a:prstGeom>
        </p:spPr>
      </p:pic>
      <p:sp>
        <p:nvSpPr>
          <p:cNvPr id="7" name="TextBox 6">
            <a:extLst>
              <a:ext uri="{FF2B5EF4-FFF2-40B4-BE49-F238E27FC236}">
                <a16:creationId xmlns:a16="http://schemas.microsoft.com/office/drawing/2014/main" id="{43E2B5C3-CC4A-E628-CA09-5DB6F25E9656}"/>
              </a:ext>
            </a:extLst>
          </p:cNvPr>
          <p:cNvSpPr txBox="1"/>
          <p:nvPr/>
        </p:nvSpPr>
        <p:spPr>
          <a:xfrm>
            <a:off x="133408" y="3908125"/>
            <a:ext cx="11895305" cy="1785104"/>
          </a:xfrm>
          <a:prstGeom prst="rect">
            <a:avLst/>
          </a:prstGeom>
          <a:noFill/>
        </p:spPr>
        <p:txBody>
          <a:bodyPr wrap="square">
            <a:spAutoFit/>
          </a:bodyPr>
          <a:lstStyle/>
          <a:p>
            <a:r>
              <a:rPr lang="en-US" sz="2200" b="1" dirty="0">
                <a:latin typeface="Arial" panose="020B0604020202020204" pitchFamily="34" charset="0"/>
                <a:cs typeface="Arial" panose="020B0604020202020204" pitchFamily="34" charset="0"/>
              </a:rPr>
              <a:t>Interview Questions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When a logical approach to a problem is ineffective, how do you arrive at an effective solution to solve the issue?</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How can you determine that enough analysis has been done, and a course of action must be taken? Please describe an example from your experience.</a:t>
            </a:r>
          </a:p>
        </p:txBody>
      </p:sp>
      <p:pic>
        <p:nvPicPr>
          <p:cNvPr id="8" name="Picture 7" descr="A picture containing qr code&#10;&#10;Description automatically generated">
            <a:extLst>
              <a:ext uri="{FF2B5EF4-FFF2-40B4-BE49-F238E27FC236}">
                <a16:creationId xmlns:a16="http://schemas.microsoft.com/office/drawing/2014/main" id="{0546C0A9-24A2-8B69-EFEC-90528E9CF6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Rectangle 8">
            <a:extLst>
              <a:ext uri="{FF2B5EF4-FFF2-40B4-BE49-F238E27FC236}">
                <a16:creationId xmlns:a16="http://schemas.microsoft.com/office/drawing/2014/main" id="{26CB8D27-4EFD-1549-C06E-1B31E824E5DC}"/>
              </a:ext>
            </a:extLst>
          </p:cNvPr>
          <p:cNvSpPr/>
          <p:nvPr/>
        </p:nvSpPr>
        <p:spPr>
          <a:xfrm>
            <a:off x="116586" y="3875082"/>
            <a:ext cx="11742905" cy="1828800"/>
          </a:xfrm>
          <a:prstGeom prst="rect">
            <a:avLst/>
          </a:prstGeom>
          <a:solidFill>
            <a:schemeClr val="bg2">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4044815-E8BC-BC84-B38E-1836C83CCA8E}"/>
              </a:ext>
            </a:extLst>
          </p:cNvPr>
          <p:cNvSpPr txBox="1"/>
          <p:nvPr/>
        </p:nvSpPr>
        <p:spPr>
          <a:xfrm>
            <a:off x="7693232" y="1233590"/>
            <a:ext cx="4365360"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Strengths – detailed, systematic, mathematical, analytical, curious</a:t>
            </a:r>
          </a:p>
          <a:p>
            <a:pPr marL="0" marR="0" lvl="0" indent="0" defTabSz="914400" eaLnBrk="1" fontAlgn="auto" latinLnBrk="0" hangingPunct="1">
              <a:lnSpc>
                <a:spcPct val="100000"/>
              </a:lnSpc>
              <a:spcBef>
                <a:spcPts val="0"/>
              </a:spcBef>
              <a:spcAft>
                <a:spcPts val="0"/>
              </a:spcAft>
              <a:buClrTx/>
              <a:buSzTx/>
              <a:buFontTx/>
              <a:buNone/>
              <a:tabLst/>
              <a:defRPr/>
            </a:pPr>
            <a:endParaRPr lang="en-US" sz="2000" noProof="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ysClr val="windowText" lastClr="000000"/>
                </a:solidFill>
                <a:effectLst/>
                <a:uLnTx/>
                <a:uFillTx/>
              </a:rPr>
              <a:t>May </a:t>
            </a:r>
            <a:r>
              <a:rPr lang="en-US" sz="2000" dirty="0"/>
              <a:t>struggle with – creativity, self-expression, leading, vision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t>Needed Support – Artistic, Social,</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Enterprising</a:t>
            </a:r>
          </a:p>
        </p:txBody>
      </p:sp>
      <p:sp>
        <p:nvSpPr>
          <p:cNvPr id="11" name="TextBox 10">
            <a:extLst>
              <a:ext uri="{FF2B5EF4-FFF2-40B4-BE49-F238E27FC236}">
                <a16:creationId xmlns:a16="http://schemas.microsoft.com/office/drawing/2014/main" id="{20593E4B-9055-E87C-7136-24E8C2548D0E}"/>
              </a:ext>
            </a:extLst>
          </p:cNvPr>
          <p:cNvSpPr txBox="1"/>
          <p:nvPr/>
        </p:nvSpPr>
        <p:spPr>
          <a:xfrm>
            <a:off x="218209" y="1441338"/>
            <a:ext cx="7325591" cy="2139047"/>
          </a:xfrm>
          <a:prstGeom prst="rect">
            <a:avLst/>
          </a:prstGeom>
          <a:solidFill>
            <a:schemeClr val="tx1"/>
          </a:solidFill>
        </p:spPr>
        <p:txBody>
          <a:bodyPr wrap="square" rtlCol="0">
            <a:spAutoFit/>
          </a:bodyPr>
          <a:lstStyle/>
          <a:p>
            <a:pPr algn="ctr"/>
            <a:r>
              <a:rPr lang="en-US" sz="1900" dirty="0">
                <a:solidFill>
                  <a:schemeClr val="bg1"/>
                </a:solidFill>
                <a:latin typeface="Arial" panose="020B0604020202020204" pitchFamily="34" charset="0"/>
                <a:cs typeface="Arial" panose="020B0604020202020204" pitchFamily="34" charset="0"/>
              </a:rPr>
              <a:t>Scholarly, Intellectual, Critical, Curious</a:t>
            </a:r>
          </a:p>
          <a:p>
            <a:pPr algn="ctr"/>
            <a:endParaRPr lang="en-US" sz="19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 identify exact steps to accomplish the ideas they hear from the team</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Will help the big picture thinkers drill down to the details</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Critical to every organization to establish the “how”</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In the absence of these people, big dreams remain big dreams</a:t>
            </a:r>
          </a:p>
        </p:txBody>
      </p:sp>
    </p:spTree>
    <p:extLst>
      <p:ext uri="{BB962C8B-B14F-4D97-AF65-F5344CB8AC3E}">
        <p14:creationId xmlns:p14="http://schemas.microsoft.com/office/powerpoint/2010/main" val="18498367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Conventional</a:t>
            </a:r>
          </a:p>
        </p:txBody>
      </p:sp>
      <p:pic>
        <p:nvPicPr>
          <p:cNvPr id="2" name="Picture 1">
            <a:extLst>
              <a:ext uri="{FF2B5EF4-FFF2-40B4-BE49-F238E27FC236}">
                <a16:creationId xmlns:a16="http://schemas.microsoft.com/office/drawing/2014/main" id="{DBF85D23-7B7B-E1CB-4C12-279EDB76DCA5}"/>
              </a:ext>
            </a:extLst>
          </p:cNvPr>
          <p:cNvPicPr>
            <a:picLocks noChangeAspect="1"/>
          </p:cNvPicPr>
          <p:nvPr/>
        </p:nvPicPr>
        <p:blipFill>
          <a:blip r:embed="rId4"/>
          <a:stretch>
            <a:fillRect/>
          </a:stretch>
        </p:blipFill>
        <p:spPr>
          <a:xfrm>
            <a:off x="3733800" y="84139"/>
            <a:ext cx="1369625" cy="957135"/>
          </a:xfrm>
          <a:prstGeom prst="rect">
            <a:avLst/>
          </a:prstGeom>
        </p:spPr>
      </p:pic>
      <p:sp>
        <p:nvSpPr>
          <p:cNvPr id="7" name="TextBox 6">
            <a:extLst>
              <a:ext uri="{FF2B5EF4-FFF2-40B4-BE49-F238E27FC236}">
                <a16:creationId xmlns:a16="http://schemas.microsoft.com/office/drawing/2014/main" id="{8DD02649-8BF2-3B51-385E-057AEBD59BA2}"/>
              </a:ext>
            </a:extLst>
          </p:cNvPr>
          <p:cNvSpPr txBox="1"/>
          <p:nvPr/>
        </p:nvSpPr>
        <p:spPr>
          <a:xfrm>
            <a:off x="293538" y="1219261"/>
            <a:ext cx="11931119" cy="4493538"/>
          </a:xfrm>
          <a:prstGeom prst="rect">
            <a:avLst/>
          </a:prstGeom>
          <a:noFill/>
        </p:spPr>
        <p:txBody>
          <a:bodyPr wrap="square">
            <a:spAutoFit/>
          </a:bodyPr>
          <a:lstStyle/>
          <a:p>
            <a:r>
              <a:rPr lang="en-US" sz="2200" b="1" i="1" dirty="0">
                <a:latin typeface="Arial" panose="020B0604020202020204" pitchFamily="34" charset="0"/>
                <a:cs typeface="Arial" panose="020B0604020202020204" pitchFamily="34" charset="0"/>
              </a:rPr>
              <a:t>Stable, Efficient, Dependable, Controlled, Careful, Conforming, Conservative</a:t>
            </a:r>
          </a:p>
          <a:p>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Traditional thinker and typically resistant to change.</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Excels in a support role and is comfortable with consistent and repetitive work.</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Gladly follows a set of procedures and routines.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Prefer working with accurate data and detail, rather than with ideas.</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Values others who are orderly, self-controlled, and follow a structured plan.</a:t>
            </a:r>
          </a:p>
          <a:p>
            <a:pPr marL="342900" indent="-342900">
              <a:buFont typeface="Arial" panose="020B0604020202020204" pitchFamily="34" charset="0"/>
              <a:buChar char="•"/>
            </a:pP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Works best when the lines of authority are established and clear.</a:t>
            </a:r>
          </a:p>
        </p:txBody>
      </p:sp>
      <p:pic>
        <p:nvPicPr>
          <p:cNvPr id="8" name="Picture 7" descr="A picture containing qr code&#10;&#10;Description automatically generated">
            <a:extLst>
              <a:ext uri="{FF2B5EF4-FFF2-40B4-BE49-F238E27FC236}">
                <a16:creationId xmlns:a16="http://schemas.microsoft.com/office/drawing/2014/main" id="{E7DC6F45-C6CE-EDE8-8030-76F981D904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Tree>
    <p:extLst>
      <p:ext uri="{BB962C8B-B14F-4D97-AF65-F5344CB8AC3E}">
        <p14:creationId xmlns:p14="http://schemas.microsoft.com/office/powerpoint/2010/main" val="3029569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Conventional</a:t>
            </a:r>
          </a:p>
        </p:txBody>
      </p:sp>
      <p:pic>
        <p:nvPicPr>
          <p:cNvPr id="2" name="Picture 1">
            <a:extLst>
              <a:ext uri="{FF2B5EF4-FFF2-40B4-BE49-F238E27FC236}">
                <a16:creationId xmlns:a16="http://schemas.microsoft.com/office/drawing/2014/main" id="{DBF85D23-7B7B-E1CB-4C12-279EDB76DCA5}"/>
              </a:ext>
            </a:extLst>
          </p:cNvPr>
          <p:cNvPicPr>
            <a:picLocks noChangeAspect="1"/>
          </p:cNvPicPr>
          <p:nvPr/>
        </p:nvPicPr>
        <p:blipFill>
          <a:blip r:embed="rId4"/>
          <a:stretch>
            <a:fillRect/>
          </a:stretch>
        </p:blipFill>
        <p:spPr>
          <a:xfrm>
            <a:off x="3733800" y="84139"/>
            <a:ext cx="1369625" cy="957135"/>
          </a:xfrm>
          <a:prstGeom prst="rect">
            <a:avLst/>
          </a:prstGeom>
        </p:spPr>
      </p:pic>
      <p:sp>
        <p:nvSpPr>
          <p:cNvPr id="7" name="TextBox 6">
            <a:extLst>
              <a:ext uri="{FF2B5EF4-FFF2-40B4-BE49-F238E27FC236}">
                <a16:creationId xmlns:a16="http://schemas.microsoft.com/office/drawing/2014/main" id="{DC74DED5-4571-1464-BA1D-670D605E446B}"/>
              </a:ext>
            </a:extLst>
          </p:cNvPr>
          <p:cNvSpPr txBox="1"/>
          <p:nvPr/>
        </p:nvSpPr>
        <p:spPr>
          <a:xfrm>
            <a:off x="116586" y="4191000"/>
            <a:ext cx="11999214" cy="1785104"/>
          </a:xfrm>
          <a:prstGeom prst="rect">
            <a:avLst/>
          </a:prstGeom>
          <a:noFill/>
        </p:spPr>
        <p:txBody>
          <a:bodyPr wrap="square">
            <a:spAutoFit/>
          </a:bodyPr>
          <a:lstStyle/>
          <a:p>
            <a:r>
              <a:rPr lang="en-US" sz="2200" b="1" dirty="0">
                <a:latin typeface="Arial" panose="020B0604020202020204" pitchFamily="34" charset="0"/>
                <a:cs typeface="Arial" panose="020B0604020202020204" pitchFamily="34" charset="0"/>
              </a:rPr>
              <a:t>Interview Questions</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How do you accommodate last minute changes that have to be incorporated into your work?</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Tell me about a time when you worked with others, but felt they were too sloppy in their work. What, specifically, was the problem: Too much wasted time? Too little attention to detail? How did you handle the situation?</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9" name="Rectangle 8">
            <a:extLst>
              <a:ext uri="{FF2B5EF4-FFF2-40B4-BE49-F238E27FC236}">
                <a16:creationId xmlns:a16="http://schemas.microsoft.com/office/drawing/2014/main" id="{E08904E3-8A4B-39ED-0835-8DB6755C7D81}"/>
              </a:ext>
            </a:extLst>
          </p:cNvPr>
          <p:cNvSpPr/>
          <p:nvPr/>
        </p:nvSpPr>
        <p:spPr>
          <a:xfrm>
            <a:off x="144295" y="4143117"/>
            <a:ext cx="11931119" cy="1828800"/>
          </a:xfrm>
          <a:prstGeom prst="rect">
            <a:avLst/>
          </a:prstGeom>
          <a:solidFill>
            <a:schemeClr val="bg2">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37979CF-7DED-F0F5-7DC9-4C8E23FB4CB9}"/>
              </a:ext>
            </a:extLst>
          </p:cNvPr>
          <p:cNvSpPr txBox="1"/>
          <p:nvPr/>
        </p:nvSpPr>
        <p:spPr>
          <a:xfrm>
            <a:off x="7274813" y="1333052"/>
            <a:ext cx="5077691" cy="255454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Text" lastClr="000000"/>
                </a:solidFill>
                <a:effectLst/>
                <a:uLnTx/>
                <a:uFillTx/>
              </a:rPr>
              <a:t>Strengths – implementer, consistent, process driven, controlled approach</a:t>
            </a:r>
          </a:p>
          <a:p>
            <a:pPr marL="0" marR="0" lvl="0" indent="0" defTabSz="914400" eaLnBrk="1" fontAlgn="auto" latinLnBrk="0" hangingPunct="1">
              <a:lnSpc>
                <a:spcPct val="100000"/>
              </a:lnSpc>
              <a:spcBef>
                <a:spcPts val="0"/>
              </a:spcBef>
              <a:spcAft>
                <a:spcPts val="0"/>
              </a:spcAft>
              <a:buClrTx/>
              <a:buSzTx/>
              <a:buFontTx/>
              <a:buNone/>
              <a:tabLst/>
              <a:defRPr/>
            </a:pPr>
            <a:endParaRPr lang="en-US" sz="2000" noProof="0" dirty="0"/>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dirty="0">
                <a:ln>
                  <a:noFill/>
                </a:ln>
                <a:solidFill>
                  <a:sysClr val="windowText" lastClr="000000"/>
                </a:solidFill>
                <a:effectLst/>
                <a:uLnTx/>
                <a:uFillTx/>
              </a:rPr>
              <a:t>May </a:t>
            </a:r>
            <a:r>
              <a:rPr lang="en-US" sz="2000" dirty="0"/>
              <a:t>struggle with – social engagement, taking risks, spontaneity, creativity</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lang="en-US" sz="2000" dirty="0"/>
              <a:t>Needed Support – Enterprising, Social, Artistic</a:t>
            </a:r>
            <a:endParaRPr kumimoji="0" lang="en-US" sz="2000" b="0" i="0" u="none" strike="noStrike" kern="0" cap="none" spc="0" normalizeH="0" baseline="0" noProof="0" dirty="0">
              <a:ln>
                <a:noFill/>
              </a:ln>
              <a:solidFill>
                <a:sysClr val="windowText" lastClr="000000"/>
              </a:solidFill>
              <a:effectLst/>
              <a:uLnTx/>
              <a:uFillTx/>
            </a:endParaRPr>
          </a:p>
        </p:txBody>
      </p:sp>
      <p:sp>
        <p:nvSpPr>
          <p:cNvPr id="12" name="TextBox 11">
            <a:extLst>
              <a:ext uri="{FF2B5EF4-FFF2-40B4-BE49-F238E27FC236}">
                <a16:creationId xmlns:a16="http://schemas.microsoft.com/office/drawing/2014/main" id="{8795BC62-4D0B-D6DF-A708-767764C1364A}"/>
              </a:ext>
            </a:extLst>
          </p:cNvPr>
          <p:cNvSpPr txBox="1"/>
          <p:nvPr/>
        </p:nvSpPr>
        <p:spPr>
          <a:xfrm>
            <a:off x="304800" y="1686994"/>
            <a:ext cx="6781800" cy="1846659"/>
          </a:xfrm>
          <a:prstGeom prst="rect">
            <a:avLst/>
          </a:prstGeom>
          <a:solidFill>
            <a:schemeClr val="tx1"/>
          </a:solidFill>
        </p:spPr>
        <p:txBody>
          <a:bodyPr wrap="square" rtlCol="0">
            <a:spAutoFit/>
          </a:bodyPr>
          <a:lstStyle/>
          <a:p>
            <a:pPr algn="ctr"/>
            <a:r>
              <a:rPr lang="en-US" sz="1900" dirty="0">
                <a:solidFill>
                  <a:schemeClr val="bg1"/>
                </a:solidFill>
                <a:latin typeface="Arial" panose="020B0604020202020204" pitchFamily="34" charset="0"/>
                <a:cs typeface="Arial" panose="020B0604020202020204" pitchFamily="34" charset="0"/>
              </a:rPr>
              <a:t>Efficient, Stable, Dependable, Controlled</a:t>
            </a:r>
          </a:p>
          <a:p>
            <a:pPr algn="ctr"/>
            <a:endParaRPr lang="en-US" sz="1900" dirty="0">
              <a:solidFill>
                <a:schemeClr val="bg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Traditional thinker and resistant to change</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Believe round pegs go in round holes</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They like consistency and doing a process over and over</a:t>
            </a:r>
          </a:p>
          <a:p>
            <a:pPr marL="342900" indent="-342900" algn="l">
              <a:buFont typeface="Arial" panose="020B0604020202020204" pitchFamily="34" charset="0"/>
              <a:buChar char="•"/>
            </a:pPr>
            <a:r>
              <a:rPr lang="en-US" sz="1900" dirty="0">
                <a:solidFill>
                  <a:schemeClr val="bg1"/>
                </a:solidFill>
                <a:latin typeface="Arial" panose="020B0604020202020204" pitchFamily="34" charset="0"/>
                <a:cs typeface="Arial" panose="020B0604020202020204" pitchFamily="34" charset="0"/>
              </a:rPr>
              <a:t>Often support staff that is comfortable with repetitive work</a:t>
            </a:r>
          </a:p>
        </p:txBody>
      </p:sp>
    </p:spTree>
    <p:extLst>
      <p:ext uri="{BB962C8B-B14F-4D97-AF65-F5344CB8AC3E}">
        <p14:creationId xmlns:p14="http://schemas.microsoft.com/office/powerpoint/2010/main" val="40073322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05700" y="177986"/>
            <a:ext cx="11971506" cy="769441"/>
          </a:xfrm>
          <a:prstGeom prst="rect">
            <a:avLst/>
          </a:prstGeom>
          <a:noFill/>
        </p:spPr>
        <p:txBody>
          <a:bodyPr wrap="square">
            <a:spAutoFit/>
          </a:bodyPr>
          <a:lstStyle/>
          <a:p>
            <a:r>
              <a:rPr lang="en-US" sz="4400" dirty="0">
                <a:solidFill>
                  <a:schemeClr val="bg1"/>
                </a:solidFill>
              </a:rPr>
              <a:t>Objective Hiring – Step 1 – The Job Description</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11" name="TextBox 10">
            <a:extLst>
              <a:ext uri="{FF2B5EF4-FFF2-40B4-BE49-F238E27FC236}">
                <a16:creationId xmlns:a16="http://schemas.microsoft.com/office/drawing/2014/main" id="{AFAD90AF-09EF-276F-7FF6-19B8E5655B3D}"/>
              </a:ext>
            </a:extLst>
          </p:cNvPr>
          <p:cNvSpPr txBox="1"/>
          <p:nvPr/>
        </p:nvSpPr>
        <p:spPr>
          <a:xfrm>
            <a:off x="856922" y="1125662"/>
            <a:ext cx="9290957" cy="5732338"/>
          </a:xfrm>
          <a:prstGeom prst="rect">
            <a:avLst/>
          </a:prstGeom>
          <a:noFill/>
        </p:spPr>
        <p:txBody>
          <a:bodyPr wrap="square">
            <a:spAutoFit/>
          </a:bodyPr>
          <a:lstStyle/>
          <a:p>
            <a:pPr marL="0" marR="0" algn="l">
              <a:spcBef>
                <a:spcPts val="0"/>
              </a:spcBef>
              <a:spcAft>
                <a:spcPts val="0"/>
              </a:spcAft>
            </a:pPr>
            <a:r>
              <a:rPr lang="en-US" sz="1400" b="1" i="0" dirty="0">
                <a:solidFill>
                  <a:srgbClr val="000000"/>
                </a:solidFill>
                <a:effectLst/>
                <a:latin typeface="Calibri" panose="020F0502020204030204" pitchFamily="34" charset="0"/>
              </a:rPr>
              <a:t>Job Summary:</a:t>
            </a:r>
            <a:endParaRPr lang="en-US" sz="1400" b="1" i="0" dirty="0">
              <a:solidFill>
                <a:srgbClr val="494949"/>
              </a:solidFill>
              <a:effectLst/>
              <a:latin typeface="proxima-nova"/>
            </a:endParaRPr>
          </a:p>
          <a:p>
            <a:pPr marL="0" marR="0" algn="l">
              <a:spcBef>
                <a:spcPts val="0"/>
              </a:spcBef>
              <a:spcAft>
                <a:spcPts val="300"/>
              </a:spcAft>
            </a:pPr>
            <a:r>
              <a:rPr lang="en-US" sz="1400" b="0" i="0" dirty="0">
                <a:solidFill>
                  <a:srgbClr val="000000"/>
                </a:solidFill>
                <a:effectLst/>
                <a:latin typeface="Calibri" panose="020F0502020204030204" pitchFamily="34" charset="0"/>
              </a:rPr>
              <a:t>The Accountant will prepare financial reports to track the organizations assets, liabilities, profit and loss, tax liabilities, and other related financial activities.</a:t>
            </a:r>
            <a:endParaRPr lang="en-US" sz="1400" b="0" i="0" dirty="0">
              <a:solidFill>
                <a:srgbClr val="494949"/>
              </a:solidFill>
              <a:effectLst/>
              <a:latin typeface="proxima-nova"/>
            </a:endParaRPr>
          </a:p>
          <a:p>
            <a:pPr marL="0" marR="0" algn="l">
              <a:spcBef>
                <a:spcPts val="0"/>
              </a:spcBef>
              <a:spcAft>
                <a:spcPts val="0"/>
              </a:spcAft>
            </a:pPr>
            <a:r>
              <a:rPr lang="en-US" sz="1400" b="1" i="1" dirty="0">
                <a:solidFill>
                  <a:srgbClr val="000000"/>
                </a:solidFill>
                <a:effectLst/>
                <a:latin typeface="Calibri" panose="020F0502020204030204" pitchFamily="34" charset="0"/>
              </a:rPr>
              <a:t>Supervisory Responsibilities:</a:t>
            </a:r>
            <a:endParaRPr lang="en-US" sz="1400" b="1" i="0" dirty="0">
              <a:solidFill>
                <a:srgbClr val="494949"/>
              </a:solidFill>
              <a:effectLst/>
              <a:latin typeface="proxima-nova"/>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None.</a:t>
            </a:r>
            <a:endParaRPr lang="en-US" sz="1400" b="0" i="0" dirty="0">
              <a:solidFill>
                <a:srgbClr val="000000"/>
              </a:solidFill>
              <a:effectLst/>
              <a:latin typeface="Arial" panose="020B0604020202020204" pitchFamily="34" charset="0"/>
            </a:endParaRPr>
          </a:p>
          <a:p>
            <a:pPr marL="0" marR="0" algn="l">
              <a:spcBef>
                <a:spcPts val="0"/>
              </a:spcBef>
              <a:spcAft>
                <a:spcPts val="0"/>
              </a:spcAft>
            </a:pPr>
            <a:r>
              <a:rPr lang="en-US" sz="1400" b="1" i="1" dirty="0">
                <a:solidFill>
                  <a:srgbClr val="000000"/>
                </a:solidFill>
                <a:effectLst/>
                <a:latin typeface="Calibri" panose="020F0502020204030204" pitchFamily="34" charset="0"/>
              </a:rPr>
              <a:t>Duties/Responsibilities:</a:t>
            </a:r>
            <a:endParaRPr lang="en-US" sz="1400" b="1" i="0" dirty="0">
              <a:solidFill>
                <a:srgbClr val="494949"/>
              </a:solidFill>
              <a:effectLst/>
              <a:latin typeface="proxima-nova"/>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Performs general cost accounting and other related duties in the accounting department.</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Prepares</a:t>
            </a:r>
            <a:r>
              <a:rPr lang="en-US" sz="1400" b="0" i="0" dirty="0">
                <a:solidFill>
                  <a:srgbClr val="000000"/>
                </a:solidFill>
                <a:effectLst/>
                <a:latin typeface="Calibri" panose="020F0502020204030204" pitchFamily="34" charset="0"/>
              </a:rPr>
              <a:t> periodic (monthly) balance sheets, income statements, and profit and loss statements.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Maintains the general ledger.</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Codes</a:t>
            </a:r>
            <a:r>
              <a:rPr lang="en-US" sz="1400" b="0" i="0" dirty="0">
                <a:solidFill>
                  <a:srgbClr val="000000"/>
                </a:solidFill>
                <a:effectLst/>
                <a:latin typeface="Calibri" panose="020F0502020204030204" pitchFamily="34" charset="0"/>
              </a:rPr>
              <a:t> invoices, </a:t>
            </a:r>
            <a:r>
              <a:rPr lang="en-US" sz="1400" b="0" i="0" dirty="0">
                <a:solidFill>
                  <a:srgbClr val="000000"/>
                </a:solidFill>
                <a:effectLst/>
                <a:highlight>
                  <a:srgbClr val="FFFF00"/>
                </a:highlight>
                <a:latin typeface="Calibri" panose="020F0502020204030204" pitchFamily="34" charset="0"/>
              </a:rPr>
              <a:t>sets up </a:t>
            </a:r>
            <a:r>
              <a:rPr lang="en-US" sz="1400" b="0" i="0" dirty="0">
                <a:solidFill>
                  <a:srgbClr val="000000"/>
                </a:solidFill>
                <a:effectLst/>
                <a:latin typeface="Calibri" panose="020F0502020204030204" pitchFamily="34" charset="0"/>
              </a:rPr>
              <a:t>new accounts, </a:t>
            </a:r>
            <a:r>
              <a:rPr lang="en-US" sz="1400" b="0" i="0" dirty="0">
                <a:solidFill>
                  <a:srgbClr val="000000"/>
                </a:solidFill>
                <a:effectLst/>
                <a:highlight>
                  <a:srgbClr val="FFFF00"/>
                </a:highlight>
                <a:latin typeface="Calibri" panose="020F0502020204030204" pitchFamily="34" charset="0"/>
              </a:rPr>
              <a:t>reconciles</a:t>
            </a:r>
            <a:r>
              <a:rPr lang="en-US" sz="1400" b="0" i="0" dirty="0">
                <a:solidFill>
                  <a:srgbClr val="000000"/>
                </a:solidFill>
                <a:effectLst/>
                <a:latin typeface="Calibri" panose="020F0502020204030204" pitchFamily="34" charset="0"/>
              </a:rPr>
              <a:t> accounts, and </a:t>
            </a:r>
            <a:r>
              <a:rPr lang="en-US" sz="1400" b="0" i="0" dirty="0">
                <a:solidFill>
                  <a:srgbClr val="000000"/>
                </a:solidFill>
                <a:effectLst/>
                <a:highlight>
                  <a:srgbClr val="FFFF00"/>
                </a:highlight>
                <a:latin typeface="Calibri" panose="020F0502020204030204" pitchFamily="34" charset="0"/>
              </a:rPr>
              <a:t>closes</a:t>
            </a:r>
            <a:r>
              <a:rPr lang="en-US" sz="1400" b="0" i="0" dirty="0">
                <a:solidFill>
                  <a:srgbClr val="000000"/>
                </a:solidFill>
                <a:effectLst/>
                <a:latin typeface="Calibri" panose="020F0502020204030204" pitchFamily="34" charset="0"/>
              </a:rPr>
              <a:t> the monthly books.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Reconciles</a:t>
            </a:r>
            <a:r>
              <a:rPr lang="en-US" sz="1400" b="0" i="0" dirty="0">
                <a:solidFill>
                  <a:srgbClr val="000000"/>
                </a:solidFill>
                <a:effectLst/>
                <a:latin typeface="Calibri" panose="020F0502020204030204" pitchFamily="34" charset="0"/>
              </a:rPr>
              <a:t> bank accounts at least monthly, </a:t>
            </a:r>
            <a:r>
              <a:rPr lang="en-US" sz="1400" i="0" dirty="0">
                <a:solidFill>
                  <a:srgbClr val="000000"/>
                </a:solidFill>
                <a:effectLst/>
                <a:highlight>
                  <a:srgbClr val="FFFF00"/>
                </a:highlight>
                <a:latin typeface="Calibri" panose="020F0502020204030204" pitchFamily="34" charset="0"/>
              </a:rPr>
              <a:t>verifies</a:t>
            </a:r>
            <a:r>
              <a:rPr lang="en-US" sz="1400" b="0" i="0" dirty="0">
                <a:solidFill>
                  <a:srgbClr val="000000"/>
                </a:solidFill>
                <a:effectLst/>
                <a:latin typeface="Calibri" panose="020F0502020204030204" pitchFamily="34" charset="0"/>
              </a:rPr>
              <a:t> deposits, and addresses inquiries from banks.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Reconciles</a:t>
            </a:r>
            <a:r>
              <a:rPr lang="en-US" sz="1400" b="0" i="0" dirty="0">
                <a:solidFill>
                  <a:srgbClr val="000000"/>
                </a:solidFill>
                <a:effectLst/>
                <a:latin typeface="Calibri" panose="020F0502020204030204" pitchFamily="34" charset="0"/>
              </a:rPr>
              <a:t> customer accounts and manages accounts receivable collections.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Verifies</a:t>
            </a:r>
            <a:r>
              <a:rPr lang="en-US" sz="1400" b="0" i="0" dirty="0">
                <a:solidFill>
                  <a:srgbClr val="000000"/>
                </a:solidFill>
                <a:effectLst/>
                <a:latin typeface="Calibri" panose="020F0502020204030204" pitchFamily="34" charset="0"/>
              </a:rPr>
              <a:t> payment of invoices associated with accounts payable and ensures payments are charged to the appropriate accounts.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Provides outside auditors with assistance</a:t>
            </a:r>
            <a:r>
              <a:rPr lang="en-US" sz="1400" b="0" i="0" dirty="0">
                <a:solidFill>
                  <a:srgbClr val="000000"/>
                </a:solidFill>
                <a:effectLst/>
                <a:latin typeface="Calibri" panose="020F0502020204030204" pitchFamily="34" charset="0"/>
              </a:rPr>
              <a:t>; gathers necessary account information and documents to perform annual audit.</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Files</a:t>
            </a:r>
            <a:r>
              <a:rPr lang="en-US" sz="1400" b="0" i="0" dirty="0">
                <a:solidFill>
                  <a:srgbClr val="000000"/>
                </a:solidFill>
                <a:effectLst/>
                <a:latin typeface="Calibri" panose="020F0502020204030204" pitchFamily="34" charset="0"/>
              </a:rPr>
              <a:t> required tax forms with federal, state, and local government agencies.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As appropriate, </a:t>
            </a:r>
            <a:r>
              <a:rPr lang="en-US" sz="1400" b="0" i="0" dirty="0">
                <a:solidFill>
                  <a:srgbClr val="000000"/>
                </a:solidFill>
                <a:effectLst/>
                <a:highlight>
                  <a:srgbClr val="FFFF00"/>
                </a:highlight>
                <a:latin typeface="Calibri" panose="020F0502020204030204" pitchFamily="34" charset="0"/>
              </a:rPr>
              <a:t>coordinates with software vendor </a:t>
            </a:r>
            <a:r>
              <a:rPr lang="en-US" sz="1400" b="0" i="0" dirty="0">
                <a:solidFill>
                  <a:srgbClr val="000000"/>
                </a:solidFill>
                <a:effectLst/>
                <a:latin typeface="Calibri" panose="020F0502020204030204" pitchFamily="34" charset="0"/>
              </a:rPr>
              <a:t>to maintain accounting software system; recommends updates to enhance the accounting software.</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Performs other related duties as assigned.</a:t>
            </a:r>
            <a:endParaRPr lang="en-US" sz="1400" b="0" i="0" dirty="0">
              <a:solidFill>
                <a:srgbClr val="000000"/>
              </a:solidFill>
              <a:effectLst/>
              <a:latin typeface="Arial" panose="020B0604020202020204" pitchFamily="34" charset="0"/>
            </a:endParaRPr>
          </a:p>
          <a:p>
            <a:pPr marL="0" marR="0" algn="l">
              <a:spcBef>
                <a:spcPts val="0"/>
              </a:spcBef>
              <a:spcAft>
                <a:spcPts val="0"/>
              </a:spcAft>
            </a:pPr>
            <a:r>
              <a:rPr lang="en-US" sz="1400" b="1" i="1" dirty="0">
                <a:solidFill>
                  <a:srgbClr val="000000"/>
                </a:solidFill>
                <a:effectLst/>
                <a:latin typeface="Calibri" panose="020F0502020204030204" pitchFamily="34" charset="0"/>
              </a:rPr>
              <a:t>Required Skills/Abilities:</a:t>
            </a:r>
            <a:endParaRPr lang="en-US" sz="1400" b="1" i="0" dirty="0">
              <a:solidFill>
                <a:srgbClr val="494949"/>
              </a:solidFill>
              <a:effectLst/>
              <a:latin typeface="proxima-nova"/>
            </a:endParaRPr>
          </a:p>
          <a:p>
            <a:pPr marL="0" marR="0" algn="l">
              <a:spcBef>
                <a:spcPts val="0"/>
              </a:spcBef>
              <a:spcAft>
                <a:spcPts val="0"/>
              </a:spcAft>
              <a:buFont typeface="Arial" panose="020B0604020202020204" pitchFamily="34" charset="0"/>
              <a:buChar char="•"/>
            </a:pPr>
            <a:r>
              <a:rPr lang="en-US" sz="1400" b="0" i="0" u="none" strike="noStrike" dirty="0">
                <a:solidFill>
                  <a:srgbClr val="000000"/>
                </a:solidFill>
                <a:effectLst/>
                <a:latin typeface="Calibri" panose="020F0502020204030204" pitchFamily="34" charset="0"/>
              </a:rPr>
              <a:t>Extensive knowledge of general financial accounting and cost accounting.</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Understanding of and ability to adhere to generally accepted accounting principles.</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Highly proficient with accounting software.</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Excellent organizational skills and attention to detail</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highlight>
                  <a:srgbClr val="FFFF00"/>
                </a:highlight>
                <a:latin typeface="Calibri" panose="020F0502020204030204" pitchFamily="34" charset="0"/>
              </a:rPr>
              <a:t>Excellent written and verbal communication skills</a:t>
            </a:r>
            <a:r>
              <a:rPr lang="en-US" sz="1400" b="0" i="0" dirty="0">
                <a:solidFill>
                  <a:srgbClr val="000000"/>
                </a:solidFill>
                <a:effectLst/>
                <a:latin typeface="Calibri" panose="020F0502020204030204" pitchFamily="34" charset="0"/>
              </a:rPr>
              <a:t>.</a:t>
            </a:r>
            <a:endParaRPr lang="en-US" sz="1400" b="0" i="0" dirty="0">
              <a:solidFill>
                <a:srgbClr val="000000"/>
              </a:solidFill>
              <a:effectLst/>
              <a:latin typeface="Arial" panose="020B0604020202020204" pitchFamily="34" charset="0"/>
            </a:endParaRPr>
          </a:p>
          <a:p>
            <a:pPr marL="0" marR="0" algn="l">
              <a:spcBef>
                <a:spcPts val="0"/>
              </a:spcBef>
              <a:spcAft>
                <a:spcPts val="0"/>
              </a:spcAft>
              <a:buFont typeface="Arial" panose="020B0604020202020204" pitchFamily="34" charset="0"/>
              <a:buChar char="•"/>
            </a:pPr>
            <a:r>
              <a:rPr lang="en-US" sz="1400" b="0" i="0" dirty="0">
                <a:solidFill>
                  <a:srgbClr val="000000"/>
                </a:solidFill>
                <a:effectLst/>
                <a:latin typeface="Calibri" panose="020F0502020204030204" pitchFamily="34" charset="0"/>
              </a:rPr>
              <a:t>Proficient in Microsoft Office Suite or similar software.</a:t>
            </a:r>
            <a:endParaRPr lang="en-US" sz="1400" b="0" i="0" dirty="0">
              <a:solidFill>
                <a:srgbClr val="000000"/>
              </a:solidFill>
              <a:effectLst/>
              <a:latin typeface="Arial" panose="020B0604020202020204" pitchFamily="34" charset="0"/>
            </a:endParaRPr>
          </a:p>
        </p:txBody>
      </p:sp>
      <p:sp>
        <p:nvSpPr>
          <p:cNvPr id="12" name="TextBox 11">
            <a:extLst>
              <a:ext uri="{FF2B5EF4-FFF2-40B4-BE49-F238E27FC236}">
                <a16:creationId xmlns:a16="http://schemas.microsoft.com/office/drawing/2014/main" id="{36567334-881F-671F-D0A5-F76A611A01EC}"/>
              </a:ext>
            </a:extLst>
          </p:cNvPr>
          <p:cNvSpPr txBox="1"/>
          <p:nvPr/>
        </p:nvSpPr>
        <p:spPr>
          <a:xfrm>
            <a:off x="10058400" y="1758333"/>
            <a:ext cx="2133600" cy="3693319"/>
          </a:xfrm>
          <a:prstGeom prst="rect">
            <a:avLst/>
          </a:prstGeom>
          <a:noFill/>
        </p:spPr>
        <p:txBody>
          <a:bodyPr wrap="square" rtlCol="0">
            <a:spAutoFit/>
          </a:bodyPr>
          <a:lstStyle/>
          <a:p>
            <a:pPr algn="ctr"/>
            <a:r>
              <a:rPr lang="en-US" dirty="0"/>
              <a:t>Key Traits</a:t>
            </a:r>
          </a:p>
          <a:p>
            <a:pPr algn="ctr"/>
            <a:endParaRPr lang="en-US" dirty="0"/>
          </a:p>
          <a:p>
            <a:r>
              <a:rPr lang="en-US" b="1" dirty="0"/>
              <a:t>Investigative:</a:t>
            </a:r>
            <a:r>
              <a:rPr lang="en-US" dirty="0"/>
              <a:t> math, analytical, systematic</a:t>
            </a:r>
          </a:p>
          <a:p>
            <a:endParaRPr lang="en-US" dirty="0"/>
          </a:p>
          <a:p>
            <a:r>
              <a:rPr lang="en-US" b="1" dirty="0"/>
              <a:t>Realistic:</a:t>
            </a:r>
          </a:p>
          <a:p>
            <a:r>
              <a:rPr lang="en-US" dirty="0"/>
              <a:t>practical, stable, focused</a:t>
            </a:r>
          </a:p>
          <a:p>
            <a:endParaRPr lang="en-US" dirty="0"/>
          </a:p>
          <a:p>
            <a:r>
              <a:rPr lang="en-US" b="1" dirty="0"/>
              <a:t>Social:</a:t>
            </a:r>
          </a:p>
          <a:p>
            <a:r>
              <a:rPr lang="en-US" dirty="0"/>
              <a:t>friendly, kind, caring</a:t>
            </a:r>
          </a:p>
        </p:txBody>
      </p:sp>
      <p:sp>
        <p:nvSpPr>
          <p:cNvPr id="13" name="Rectangle 12">
            <a:extLst>
              <a:ext uri="{FF2B5EF4-FFF2-40B4-BE49-F238E27FC236}">
                <a16:creationId xmlns:a16="http://schemas.microsoft.com/office/drawing/2014/main" id="{8BFA3328-EE19-3D3D-531A-1305735F3189}"/>
              </a:ext>
            </a:extLst>
          </p:cNvPr>
          <p:cNvSpPr/>
          <p:nvPr/>
        </p:nvSpPr>
        <p:spPr>
          <a:xfrm>
            <a:off x="856922" y="1125413"/>
            <a:ext cx="9147049" cy="568207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1019427-A559-A076-5C09-096A7B9B591D}"/>
              </a:ext>
            </a:extLst>
          </p:cNvPr>
          <p:cNvSpPr/>
          <p:nvPr/>
        </p:nvSpPr>
        <p:spPr>
          <a:xfrm>
            <a:off x="10103140" y="1758333"/>
            <a:ext cx="1974066" cy="3728067"/>
          </a:xfrm>
          <a:prstGeom prst="rect">
            <a:avLst/>
          </a:prstGeom>
          <a:solidFill>
            <a:schemeClr val="bg2">
              <a:lumMod val="90000"/>
              <a:alpha val="2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5923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4" y="177987"/>
            <a:ext cx="11971505" cy="769441"/>
          </a:xfrm>
          <a:prstGeom prst="rect">
            <a:avLst/>
          </a:prstGeom>
          <a:noFill/>
        </p:spPr>
        <p:txBody>
          <a:bodyPr wrap="square">
            <a:spAutoFit/>
          </a:bodyPr>
          <a:lstStyle/>
          <a:p>
            <a:r>
              <a:rPr lang="en-US" sz="4400" dirty="0">
                <a:solidFill>
                  <a:schemeClr val="bg1"/>
                </a:solidFill>
              </a:rPr>
              <a:t>Objective Hiring – Step 2 – Interview Questions</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10" name="TextBox 9">
            <a:extLst>
              <a:ext uri="{FF2B5EF4-FFF2-40B4-BE49-F238E27FC236}">
                <a16:creationId xmlns:a16="http://schemas.microsoft.com/office/drawing/2014/main" id="{3684F97F-1C76-3516-849A-F3350AEA8ED0}"/>
              </a:ext>
            </a:extLst>
          </p:cNvPr>
          <p:cNvSpPr txBox="1"/>
          <p:nvPr/>
        </p:nvSpPr>
        <p:spPr>
          <a:xfrm>
            <a:off x="1" y="1204335"/>
            <a:ext cx="12191999" cy="4247317"/>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Interview Question – Investigative</a:t>
            </a:r>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When a logical approach to a problem is ineffective, how do you arrive at an effective solution to solve the issue?</a:t>
            </a:r>
          </a:p>
          <a:p>
            <a:endParaRPr lang="en-US" dirty="0">
              <a:solidFill>
                <a:srgbClr val="0070C0"/>
              </a:solidFill>
              <a:latin typeface="Arial" panose="020B0604020202020204" pitchFamily="34" charset="0"/>
              <a:cs typeface="Arial" panose="020B0604020202020204" pitchFamily="34" charset="0"/>
            </a:endParaRPr>
          </a:p>
          <a:p>
            <a:r>
              <a:rPr lang="en-US" dirty="0">
                <a:solidFill>
                  <a:srgbClr val="0070C0"/>
                </a:solidFill>
                <a:latin typeface="Arial" panose="020B0604020202020204" pitchFamily="34" charset="0"/>
                <a:cs typeface="Arial" panose="020B0604020202020204" pitchFamily="34" charset="0"/>
              </a:rPr>
              <a:t>Applicant #1     						</a:t>
            </a:r>
            <a:r>
              <a:rPr lang="en-US" sz="1800" dirty="0">
                <a:solidFill>
                  <a:srgbClr val="00B050"/>
                </a:solidFill>
                <a:latin typeface="Arial" panose="020B0604020202020204" pitchFamily="34" charset="0"/>
                <a:cs typeface="Arial" panose="020B0604020202020204" pitchFamily="34" charset="0"/>
              </a:rPr>
              <a:t> Applicant #2</a:t>
            </a:r>
            <a:endParaRPr lang="en-US" dirty="0">
              <a:solidFill>
                <a:srgbClr val="0070C0"/>
              </a:solidFill>
              <a:latin typeface="Arial" panose="020B0604020202020204" pitchFamily="34" charset="0"/>
              <a:cs typeface="Arial" panose="020B0604020202020204" pitchFamily="34" charset="0"/>
            </a:endParaRPr>
          </a:p>
          <a:p>
            <a:endParaRPr lang="en-US" dirty="0">
              <a:solidFill>
                <a:srgbClr val="0070C0"/>
              </a:solidFill>
              <a:latin typeface="Arial" panose="020B0604020202020204" pitchFamily="34" charset="0"/>
              <a:cs typeface="Arial" panose="020B0604020202020204" pitchFamily="34" charset="0"/>
            </a:endParaRPr>
          </a:p>
          <a:p>
            <a:r>
              <a:rPr lang="en-US" dirty="0">
                <a:solidFill>
                  <a:srgbClr val="0070C0"/>
                </a:solidFill>
                <a:latin typeface="Arial" panose="020B0604020202020204" pitchFamily="34" charset="0"/>
                <a:cs typeface="Arial" panose="020B0604020202020204" pitchFamily="34" charset="0"/>
              </a:rPr>
              <a:t>						</a:t>
            </a:r>
            <a:endParaRPr lang="en-US" sz="1800" dirty="0">
              <a:solidFill>
                <a:srgbClr val="00B050"/>
              </a:solidFill>
              <a:latin typeface="Arial" panose="020B0604020202020204" pitchFamily="34" charset="0"/>
              <a:cs typeface="Arial" panose="020B0604020202020204" pitchFamily="34" charset="0"/>
            </a:endParaRPr>
          </a:p>
          <a:p>
            <a:endParaRPr lang="en-US" dirty="0">
              <a:solidFill>
                <a:srgbClr val="00B050"/>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a:p>
            <a:endParaRPr lang="en-US" b="1" dirty="0">
              <a:solidFill>
                <a:schemeClr val="tx1"/>
              </a:solidFill>
              <a:latin typeface="Arial" panose="020B0604020202020204" pitchFamily="34" charset="0"/>
              <a:cs typeface="Arial" panose="020B0604020202020204" pitchFamily="34" charset="0"/>
            </a:endParaRPr>
          </a:p>
        </p:txBody>
      </p:sp>
      <p:sp>
        <p:nvSpPr>
          <p:cNvPr id="2" name="Flowchart: Sequential Access Storage 1">
            <a:extLst>
              <a:ext uri="{FF2B5EF4-FFF2-40B4-BE49-F238E27FC236}">
                <a16:creationId xmlns:a16="http://schemas.microsoft.com/office/drawing/2014/main" id="{ACA69D9C-B1DC-871C-5BC4-BE0EA5DB97FC}"/>
              </a:ext>
            </a:extLst>
          </p:cNvPr>
          <p:cNvSpPr/>
          <p:nvPr/>
        </p:nvSpPr>
        <p:spPr>
          <a:xfrm flipH="1" flipV="1">
            <a:off x="51763" y="2711209"/>
            <a:ext cx="5761207" cy="2968958"/>
          </a:xfrm>
          <a:prstGeom prst="flowChartMagneticTap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94C4C3-066D-7C87-7DFF-732B55C71E79}"/>
              </a:ext>
            </a:extLst>
          </p:cNvPr>
          <p:cNvSpPr txBox="1"/>
          <p:nvPr/>
        </p:nvSpPr>
        <p:spPr>
          <a:xfrm>
            <a:off x="835151" y="3132038"/>
            <a:ext cx="4572000" cy="1938992"/>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I would prefer to use logic, and my ideal hope is that there is already a structure in place so that I don’t have to create a new process from scratch. I’d prefer to manage a well-defined process versus create a new solution</a:t>
            </a:r>
            <a:endParaRPr lang="en-US" sz="2000" dirty="0"/>
          </a:p>
        </p:txBody>
      </p:sp>
      <p:sp>
        <p:nvSpPr>
          <p:cNvPr id="7" name="Flowchart: Sequential Access Storage 6">
            <a:extLst>
              <a:ext uri="{FF2B5EF4-FFF2-40B4-BE49-F238E27FC236}">
                <a16:creationId xmlns:a16="http://schemas.microsoft.com/office/drawing/2014/main" id="{97C786B7-7046-481C-7B21-D425582CBD0F}"/>
              </a:ext>
            </a:extLst>
          </p:cNvPr>
          <p:cNvSpPr/>
          <p:nvPr/>
        </p:nvSpPr>
        <p:spPr>
          <a:xfrm flipH="1" flipV="1">
            <a:off x="6477000" y="2669233"/>
            <a:ext cx="5519058" cy="3933554"/>
          </a:xfrm>
          <a:prstGeom prst="flowChartMagneticTape">
            <a:avLst/>
          </a:prstGeom>
          <a:solidFill>
            <a:srgbClr val="00B05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98D441-C986-BE45-763D-222D8CECDAFA}"/>
              </a:ext>
            </a:extLst>
          </p:cNvPr>
          <p:cNvSpPr txBox="1"/>
          <p:nvPr/>
        </p:nvSpPr>
        <p:spPr>
          <a:xfrm>
            <a:off x="7312150" y="2960409"/>
            <a:ext cx="3733800" cy="3170099"/>
          </a:xfrm>
          <a:prstGeom prst="rect">
            <a:avLst/>
          </a:prstGeom>
          <a:noFill/>
        </p:spPr>
        <p:txBody>
          <a:bodyPr wrap="square" rtlCol="0">
            <a:spAutoFit/>
          </a:bodyPr>
          <a:lstStyle/>
          <a:p>
            <a:r>
              <a:rPr lang="en-US" sz="2000" dirty="0">
                <a:solidFill>
                  <a:srgbClr val="00B050"/>
                </a:solidFill>
                <a:latin typeface="Arial" panose="020B0604020202020204" pitchFamily="34" charset="0"/>
                <a:cs typeface="Arial" panose="020B0604020202020204" pitchFamily="34" charset="0"/>
              </a:rPr>
              <a:t>While logic is helpful, I prefer to take a problem and dissect it. I prefer to create a plan of action that defines the outcome expected, and then I work backward to create each step in the process. The outcome drives the process, and the process must be tested to ensure that no flaws exist</a:t>
            </a:r>
            <a:endParaRPr lang="en-US" sz="2000" dirty="0"/>
          </a:p>
        </p:txBody>
      </p:sp>
    </p:spTree>
    <p:extLst>
      <p:ext uri="{BB962C8B-B14F-4D97-AF65-F5344CB8AC3E}">
        <p14:creationId xmlns:p14="http://schemas.microsoft.com/office/powerpoint/2010/main" val="195175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4" y="177987"/>
            <a:ext cx="11971505" cy="769441"/>
          </a:xfrm>
          <a:prstGeom prst="rect">
            <a:avLst/>
          </a:prstGeom>
          <a:noFill/>
        </p:spPr>
        <p:txBody>
          <a:bodyPr wrap="square">
            <a:spAutoFit/>
          </a:bodyPr>
          <a:lstStyle/>
          <a:p>
            <a:r>
              <a:rPr lang="en-US" sz="4400" dirty="0">
                <a:solidFill>
                  <a:schemeClr val="bg1"/>
                </a:solidFill>
              </a:rPr>
              <a:t>Objective Hiring – Step 2 – Interview Questions</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10" name="TextBox 9">
            <a:extLst>
              <a:ext uri="{FF2B5EF4-FFF2-40B4-BE49-F238E27FC236}">
                <a16:creationId xmlns:a16="http://schemas.microsoft.com/office/drawing/2014/main" id="{3684F97F-1C76-3516-849A-F3350AEA8ED0}"/>
              </a:ext>
            </a:extLst>
          </p:cNvPr>
          <p:cNvSpPr txBox="1"/>
          <p:nvPr/>
        </p:nvSpPr>
        <p:spPr>
          <a:xfrm>
            <a:off x="1" y="1204335"/>
            <a:ext cx="12191999" cy="1477328"/>
          </a:xfrm>
          <a:prstGeom prst="rect">
            <a:avLst/>
          </a:prstGeom>
          <a:noFill/>
        </p:spPr>
        <p:txBody>
          <a:bodyPr wrap="square">
            <a:spAutoFit/>
          </a:bodyPr>
          <a:lstStyle/>
          <a:p>
            <a:r>
              <a:rPr lang="en-US" b="1" dirty="0">
                <a:solidFill>
                  <a:schemeClr val="tx1"/>
                </a:solidFill>
                <a:latin typeface="Arial" panose="020B0604020202020204" pitchFamily="34" charset="0"/>
                <a:cs typeface="Arial" panose="020B0604020202020204" pitchFamily="34" charset="0"/>
              </a:rPr>
              <a:t>Interview Question – Realistic</a:t>
            </a:r>
          </a:p>
          <a:p>
            <a:endParaRPr lang="en-US" sz="1800" dirty="0"/>
          </a:p>
          <a:p>
            <a:r>
              <a:rPr lang="en-US" sz="1800" dirty="0"/>
              <a:t>When you need to create a list of job tasks that need to be completed, how do you decide which task has priority?</a:t>
            </a:r>
          </a:p>
          <a:p>
            <a:endParaRPr lang="en-US" dirty="0">
              <a:solidFill>
                <a:srgbClr val="0070C0"/>
              </a:solidFill>
              <a:latin typeface="Arial" panose="020B0604020202020204" pitchFamily="34" charset="0"/>
              <a:cs typeface="Arial" panose="020B0604020202020204" pitchFamily="34" charset="0"/>
            </a:endParaRPr>
          </a:p>
          <a:p>
            <a:r>
              <a:rPr lang="en-US" dirty="0">
                <a:solidFill>
                  <a:srgbClr val="0070C0"/>
                </a:solidFill>
                <a:latin typeface="Arial" panose="020B0604020202020204" pitchFamily="34" charset="0"/>
                <a:cs typeface="Arial" panose="020B0604020202020204" pitchFamily="34" charset="0"/>
              </a:rPr>
              <a:t>Applicant #1 						</a:t>
            </a:r>
            <a:r>
              <a:rPr lang="en-US" sz="1800" dirty="0">
                <a:solidFill>
                  <a:srgbClr val="00B050"/>
                </a:solidFill>
                <a:latin typeface="Arial" panose="020B0604020202020204" pitchFamily="34" charset="0"/>
                <a:cs typeface="Arial" panose="020B0604020202020204" pitchFamily="34" charset="0"/>
              </a:rPr>
              <a:t>Applicant #2</a:t>
            </a:r>
            <a:endParaRPr lang="en-US" sz="1800" b="1" dirty="0">
              <a:solidFill>
                <a:schemeClr val="tx1"/>
              </a:solidFill>
              <a:latin typeface="Arial" panose="020B0604020202020204" pitchFamily="34" charset="0"/>
              <a:cs typeface="Arial" panose="020B0604020202020204" pitchFamily="34" charset="0"/>
            </a:endParaRPr>
          </a:p>
        </p:txBody>
      </p:sp>
      <p:sp>
        <p:nvSpPr>
          <p:cNvPr id="2" name="Flowchart: Sequential Access Storage 1">
            <a:extLst>
              <a:ext uri="{FF2B5EF4-FFF2-40B4-BE49-F238E27FC236}">
                <a16:creationId xmlns:a16="http://schemas.microsoft.com/office/drawing/2014/main" id="{ACA69D9C-B1DC-871C-5BC4-BE0EA5DB97FC}"/>
              </a:ext>
            </a:extLst>
          </p:cNvPr>
          <p:cNvSpPr/>
          <p:nvPr/>
        </p:nvSpPr>
        <p:spPr>
          <a:xfrm flipH="1" flipV="1">
            <a:off x="116586" y="2690438"/>
            <a:ext cx="5163746" cy="2971800"/>
          </a:xfrm>
          <a:prstGeom prst="flowChartMagneticTape">
            <a:avLst/>
          </a:prstGeom>
          <a:solidFill>
            <a:schemeClr val="accent1">
              <a:alpha val="1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E94C4C3-066D-7C87-7DFF-732B55C71E79}"/>
              </a:ext>
            </a:extLst>
          </p:cNvPr>
          <p:cNvSpPr txBox="1"/>
          <p:nvPr/>
        </p:nvSpPr>
        <p:spPr>
          <a:xfrm>
            <a:off x="996910" y="3200400"/>
            <a:ext cx="3773426" cy="1938992"/>
          </a:xfrm>
          <a:prstGeom prst="rect">
            <a:avLst/>
          </a:prstGeom>
          <a:noFill/>
        </p:spPr>
        <p:txBody>
          <a:bodyPr wrap="square" rtlCol="0">
            <a:spAutoFit/>
          </a:bodyPr>
          <a:lstStyle/>
          <a:p>
            <a:r>
              <a:rPr lang="en-US" sz="2000" dirty="0">
                <a:solidFill>
                  <a:srgbClr val="0070C0"/>
                </a:solidFill>
                <a:latin typeface="Arial" panose="020B0604020202020204" pitchFamily="34" charset="0"/>
                <a:cs typeface="Arial" panose="020B0604020202020204" pitchFamily="34" charset="0"/>
              </a:rPr>
              <a:t>I tend to tackle the items that will be accomplished most quickly. I feel it’s best to knock out tasks as fast as possible, so if I get those done first, I feel a sense of accomplishment.</a:t>
            </a:r>
          </a:p>
        </p:txBody>
      </p:sp>
      <p:sp>
        <p:nvSpPr>
          <p:cNvPr id="7" name="Flowchart: Sequential Access Storage 6">
            <a:extLst>
              <a:ext uri="{FF2B5EF4-FFF2-40B4-BE49-F238E27FC236}">
                <a16:creationId xmlns:a16="http://schemas.microsoft.com/office/drawing/2014/main" id="{97C786B7-7046-481C-7B21-D425582CBD0F}"/>
              </a:ext>
            </a:extLst>
          </p:cNvPr>
          <p:cNvSpPr/>
          <p:nvPr/>
        </p:nvSpPr>
        <p:spPr>
          <a:xfrm flipH="1" flipV="1">
            <a:off x="6460671" y="2681663"/>
            <a:ext cx="5519058" cy="3846810"/>
          </a:xfrm>
          <a:prstGeom prst="flowChartMagneticTape">
            <a:avLst/>
          </a:prstGeom>
          <a:solidFill>
            <a:srgbClr val="00B050">
              <a:alpha val="18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998D441-C986-BE45-763D-222D8CECDAFA}"/>
              </a:ext>
            </a:extLst>
          </p:cNvPr>
          <p:cNvSpPr txBox="1"/>
          <p:nvPr/>
        </p:nvSpPr>
        <p:spPr>
          <a:xfrm>
            <a:off x="7353300" y="3327795"/>
            <a:ext cx="4267200" cy="2554545"/>
          </a:xfrm>
          <a:prstGeom prst="rect">
            <a:avLst/>
          </a:prstGeom>
          <a:noFill/>
        </p:spPr>
        <p:txBody>
          <a:bodyPr wrap="square" rtlCol="0">
            <a:spAutoFit/>
          </a:bodyPr>
          <a:lstStyle/>
          <a:p>
            <a:r>
              <a:rPr lang="en-US" sz="2000" dirty="0">
                <a:solidFill>
                  <a:srgbClr val="00B050"/>
                </a:solidFill>
                <a:latin typeface="Arial" panose="020B0604020202020204" pitchFamily="34" charset="0"/>
                <a:cs typeface="Arial" panose="020B0604020202020204" pitchFamily="34" charset="0"/>
              </a:rPr>
              <a:t>I look at all the tasks, and then I process from a tactical approach. I continuously ask questions related to what is most important, what makes the biggest impact, what is most critical. As I define where each task fits best within the process, then I rank them based on priority.</a:t>
            </a:r>
            <a:endParaRPr lang="en-US" sz="2000" dirty="0"/>
          </a:p>
        </p:txBody>
      </p:sp>
    </p:spTree>
    <p:extLst>
      <p:ext uri="{BB962C8B-B14F-4D97-AF65-F5344CB8AC3E}">
        <p14:creationId xmlns:p14="http://schemas.microsoft.com/office/powerpoint/2010/main" val="345323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4" y="177987"/>
            <a:ext cx="11666705" cy="769441"/>
          </a:xfrm>
          <a:prstGeom prst="rect">
            <a:avLst/>
          </a:prstGeom>
          <a:noFill/>
        </p:spPr>
        <p:txBody>
          <a:bodyPr wrap="square">
            <a:spAutoFit/>
          </a:bodyPr>
          <a:lstStyle/>
          <a:p>
            <a:r>
              <a:rPr lang="en-US" sz="4400" dirty="0">
                <a:solidFill>
                  <a:schemeClr val="bg1"/>
                </a:solidFill>
              </a:rPr>
              <a:t>Objective Hiring – Step 3 – Ranking Results</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pic>
        <p:nvPicPr>
          <p:cNvPr id="12" name="Picture 11">
            <a:extLst>
              <a:ext uri="{FF2B5EF4-FFF2-40B4-BE49-F238E27FC236}">
                <a16:creationId xmlns:a16="http://schemas.microsoft.com/office/drawing/2014/main" id="{6506C03C-3D9F-4D18-DFEB-B91BE1E8E632}"/>
              </a:ext>
            </a:extLst>
          </p:cNvPr>
          <p:cNvPicPr>
            <a:picLocks noChangeAspect="1"/>
          </p:cNvPicPr>
          <p:nvPr/>
        </p:nvPicPr>
        <p:blipFill>
          <a:blip r:embed="rId5"/>
          <a:stretch>
            <a:fillRect/>
          </a:stretch>
        </p:blipFill>
        <p:spPr>
          <a:xfrm>
            <a:off x="116586" y="1440008"/>
            <a:ext cx="5616427" cy="1988992"/>
          </a:xfrm>
          <a:prstGeom prst="rect">
            <a:avLst/>
          </a:prstGeom>
          <a:ln w="15875">
            <a:solidFill>
              <a:schemeClr val="tx1"/>
            </a:solidFill>
          </a:ln>
        </p:spPr>
      </p:pic>
      <p:pic>
        <p:nvPicPr>
          <p:cNvPr id="14" name="Picture 13">
            <a:extLst>
              <a:ext uri="{FF2B5EF4-FFF2-40B4-BE49-F238E27FC236}">
                <a16:creationId xmlns:a16="http://schemas.microsoft.com/office/drawing/2014/main" id="{CFBCA64A-0367-592E-E628-DDB362D8C924}"/>
              </a:ext>
            </a:extLst>
          </p:cNvPr>
          <p:cNvPicPr>
            <a:picLocks noChangeAspect="1"/>
          </p:cNvPicPr>
          <p:nvPr/>
        </p:nvPicPr>
        <p:blipFill>
          <a:blip r:embed="rId6"/>
          <a:stretch>
            <a:fillRect/>
          </a:stretch>
        </p:blipFill>
        <p:spPr>
          <a:xfrm>
            <a:off x="116586" y="3653531"/>
            <a:ext cx="5616427" cy="2042337"/>
          </a:xfrm>
          <a:prstGeom prst="rect">
            <a:avLst/>
          </a:prstGeom>
          <a:ln w="15875">
            <a:solidFill>
              <a:schemeClr val="tx1"/>
            </a:solidFill>
          </a:ln>
        </p:spPr>
      </p:pic>
      <p:sp>
        <p:nvSpPr>
          <p:cNvPr id="15" name="TextBox 14">
            <a:extLst>
              <a:ext uri="{FF2B5EF4-FFF2-40B4-BE49-F238E27FC236}">
                <a16:creationId xmlns:a16="http://schemas.microsoft.com/office/drawing/2014/main" id="{B0609AE2-B4A1-45F8-8DB0-3BFAC00EE97D}"/>
              </a:ext>
            </a:extLst>
          </p:cNvPr>
          <p:cNvSpPr txBox="1"/>
          <p:nvPr/>
        </p:nvSpPr>
        <p:spPr>
          <a:xfrm>
            <a:off x="6242957" y="1440008"/>
            <a:ext cx="5410200" cy="5078313"/>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		Applicant 1	Applicant 2</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Realistic		       - 6		        +1</a:t>
            </a:r>
          </a:p>
          <a:p>
            <a:r>
              <a:rPr lang="en-US" dirty="0">
                <a:latin typeface="Arial" panose="020B0604020202020204" pitchFamily="34" charset="0"/>
                <a:cs typeface="Arial" panose="020B0604020202020204" pitchFamily="34" charset="0"/>
              </a:rPr>
              <a:t>Social		       +2		        - 2</a:t>
            </a:r>
          </a:p>
          <a:p>
            <a:r>
              <a:rPr lang="en-US" dirty="0">
                <a:latin typeface="Arial" panose="020B0604020202020204" pitchFamily="34" charset="0"/>
                <a:cs typeface="Arial" panose="020B0604020202020204" pitchFamily="34" charset="0"/>
              </a:rPr>
              <a:t>Enterprising	       +1		          0</a:t>
            </a:r>
          </a:p>
          <a:p>
            <a:r>
              <a:rPr lang="en-US" dirty="0">
                <a:latin typeface="Arial" panose="020B0604020202020204" pitchFamily="34" charset="0"/>
                <a:cs typeface="Arial" panose="020B0604020202020204" pitchFamily="34" charset="0"/>
              </a:rPr>
              <a:t>Artistic		       +3		        - 1</a:t>
            </a:r>
          </a:p>
          <a:p>
            <a:r>
              <a:rPr lang="en-US" dirty="0">
                <a:latin typeface="Arial" panose="020B0604020202020204" pitchFamily="34" charset="0"/>
                <a:cs typeface="Arial" panose="020B0604020202020204" pitchFamily="34" charset="0"/>
              </a:rPr>
              <a:t>Investigative	       - 6		        +1</a:t>
            </a:r>
          </a:p>
          <a:p>
            <a:r>
              <a:rPr lang="en-US" dirty="0">
                <a:latin typeface="Arial" panose="020B0604020202020204" pitchFamily="34" charset="0"/>
                <a:cs typeface="Arial" panose="020B0604020202020204" pitchFamily="34" charset="0"/>
              </a:rPr>
              <a:t>Conventional	       - 2		          0</a:t>
            </a:r>
          </a:p>
          <a:p>
            <a:endParaRPr lang="en-US" dirty="0">
              <a:latin typeface="Arial" panose="020B0604020202020204" pitchFamily="34" charset="0"/>
              <a:cs typeface="Arial" panose="020B0604020202020204" pitchFamily="34" charset="0"/>
            </a:endParaRPr>
          </a:p>
          <a:p>
            <a:r>
              <a:rPr lang="en-US" dirty="0">
                <a:highlight>
                  <a:srgbClr val="FFFF00"/>
                </a:highlight>
                <a:latin typeface="Arial" panose="020B0604020202020204" pitchFamily="34" charset="0"/>
                <a:cs typeface="Arial" panose="020B0604020202020204" pitchFamily="34" charset="0"/>
              </a:rPr>
              <a:t>Total Variance	       - 8		        - 1</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Applicant 2 demonstrates the objective traits that are most closely aligned with the job description for the accounting position.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Applicant 2 would be the person that should be intentionally engaged with to continue the application process for the job.</a:t>
            </a:r>
          </a:p>
        </p:txBody>
      </p:sp>
    </p:spTree>
    <p:extLst>
      <p:ext uri="{BB962C8B-B14F-4D97-AF65-F5344CB8AC3E}">
        <p14:creationId xmlns:p14="http://schemas.microsoft.com/office/powerpoint/2010/main" val="2169329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4" y="177987"/>
            <a:ext cx="11666705" cy="769441"/>
          </a:xfrm>
          <a:prstGeom prst="rect">
            <a:avLst/>
          </a:prstGeom>
          <a:noFill/>
        </p:spPr>
        <p:txBody>
          <a:bodyPr wrap="square">
            <a:spAutoFit/>
          </a:bodyPr>
          <a:lstStyle/>
          <a:p>
            <a:r>
              <a:rPr lang="en-US" sz="4400" dirty="0">
                <a:solidFill>
                  <a:schemeClr val="bg1"/>
                </a:solidFill>
              </a:rPr>
              <a:t>How to Hire Objectively</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2" name="TextBox 1">
            <a:extLst>
              <a:ext uri="{FF2B5EF4-FFF2-40B4-BE49-F238E27FC236}">
                <a16:creationId xmlns:a16="http://schemas.microsoft.com/office/drawing/2014/main" id="{7A3C15ED-44C5-1BD8-4875-061AE65D6BA6}"/>
              </a:ext>
            </a:extLst>
          </p:cNvPr>
          <p:cNvSpPr txBox="1"/>
          <p:nvPr/>
        </p:nvSpPr>
        <p:spPr>
          <a:xfrm>
            <a:off x="58293" y="1271371"/>
            <a:ext cx="12075414" cy="4154984"/>
          </a:xfrm>
          <a:prstGeom prst="rect">
            <a:avLst/>
          </a:prstGeom>
          <a:noFill/>
        </p:spPr>
        <p:txBody>
          <a:bodyPr wrap="square" rtlCol="0">
            <a:spAutoFit/>
          </a:bodyPr>
          <a:lstStyle/>
          <a:p>
            <a:pPr marL="285750" indent="-285750">
              <a:buClr>
                <a:srgbClr val="FFC000"/>
              </a:buClr>
              <a:buFont typeface="Wingdings" panose="05000000000000000000" pitchFamily="2" charset="2"/>
              <a:buChar char="Ø"/>
            </a:pPr>
            <a:r>
              <a:rPr lang="en-US" sz="2400" dirty="0">
                <a:latin typeface="Arial" panose="020B0604020202020204" pitchFamily="34" charset="0"/>
                <a:cs typeface="Arial" panose="020B0604020202020204" pitchFamily="34" charset="0"/>
              </a:rPr>
              <a:t>Clearly define your requirements in the job description – especially consider things such as degree requirements and previous experience</a:t>
            </a:r>
          </a:p>
          <a:p>
            <a:pPr marL="285750" indent="-285750">
              <a:buClr>
                <a:srgbClr val="FFC000"/>
              </a:buCl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r>
              <a:rPr lang="en-US" sz="2400" dirty="0">
                <a:latin typeface="Arial" panose="020B0604020202020204" pitchFamily="34" charset="0"/>
                <a:cs typeface="Arial" panose="020B0604020202020204" pitchFamily="34" charset="0"/>
              </a:rPr>
              <a:t>Use a standard set of </a:t>
            </a:r>
            <a:r>
              <a:rPr lang="en-US" sz="2400" b="1" i="1" dirty="0">
                <a:latin typeface="Arial" panose="020B0604020202020204" pitchFamily="34" charset="0"/>
                <a:cs typeface="Arial" panose="020B0604020202020204" pitchFamily="34" charset="0"/>
              </a:rPr>
              <a:t>objective</a:t>
            </a:r>
            <a:r>
              <a:rPr lang="en-US" sz="2400" dirty="0">
                <a:latin typeface="Arial" panose="020B0604020202020204" pitchFamily="34" charset="0"/>
                <a:cs typeface="Arial" panose="020B0604020202020204" pitchFamily="34" charset="0"/>
              </a:rPr>
              <a:t> interview questions with each candidate – ensuring that every applicant is treated fairly and similarly during the process</a:t>
            </a:r>
          </a:p>
          <a:p>
            <a:pPr marL="285750" indent="-285750">
              <a:buClr>
                <a:srgbClr val="FFC000"/>
              </a:buClr>
              <a:buFont typeface="Wingdings" panose="05000000000000000000" pitchFamily="2" charset="2"/>
              <a:buChar char="Ø"/>
            </a:pPr>
            <a:endParaRPr lang="en-US" sz="2400"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r>
              <a:rPr lang="en-US" sz="2400" dirty="0">
                <a:latin typeface="Arial" panose="020B0604020202020204" pitchFamily="34" charset="0"/>
                <a:cs typeface="Arial" panose="020B0604020202020204" pitchFamily="34" charset="0"/>
              </a:rPr>
              <a:t>Intentionally focus on the applicant’s actions during the interview, keeping the objective traits in mind. They will demonstrate these traits in how they respond.</a:t>
            </a:r>
          </a:p>
          <a:p>
            <a:pPr marL="285750" indent="-285750">
              <a:buClr>
                <a:srgbClr val="FFC000"/>
              </a:buClr>
              <a:buFont typeface="Wingdings" panose="05000000000000000000" pitchFamily="2" charset="2"/>
              <a:buChar char="Ø"/>
            </a:pPr>
            <a:endParaRPr lang="en-US" sz="2400" b="1" i="1" dirty="0">
              <a:latin typeface="Arial" panose="020B0604020202020204" pitchFamily="34" charset="0"/>
              <a:cs typeface="Arial" panose="020B0604020202020204" pitchFamily="34" charset="0"/>
            </a:endParaRPr>
          </a:p>
          <a:p>
            <a:pPr marL="285750" indent="-285750">
              <a:buClr>
                <a:srgbClr val="FFC000"/>
              </a:buClr>
              <a:buFont typeface="Wingdings" panose="05000000000000000000" pitchFamily="2" charset="2"/>
              <a:buChar char="Ø"/>
            </a:pPr>
            <a:r>
              <a:rPr lang="en-US" sz="2400" b="1" i="1" dirty="0">
                <a:latin typeface="Arial" panose="020B0604020202020204" pitchFamily="34" charset="0"/>
                <a:cs typeface="Arial" panose="020B0604020202020204" pitchFamily="34" charset="0"/>
              </a:rPr>
              <a:t>Explore unique assessment tools that identify the internal traits of an applicant. Often these tools can compare applicants to current top performers as well.</a:t>
            </a:r>
          </a:p>
        </p:txBody>
      </p:sp>
      <p:sp>
        <p:nvSpPr>
          <p:cNvPr id="3" name="Rectangle 2">
            <a:extLst>
              <a:ext uri="{FF2B5EF4-FFF2-40B4-BE49-F238E27FC236}">
                <a16:creationId xmlns:a16="http://schemas.microsoft.com/office/drawing/2014/main" id="{BEF6A932-6F6E-3DA1-E781-21A0952BA4CE}"/>
              </a:ext>
            </a:extLst>
          </p:cNvPr>
          <p:cNvSpPr/>
          <p:nvPr/>
        </p:nvSpPr>
        <p:spPr>
          <a:xfrm>
            <a:off x="1555466" y="5562600"/>
            <a:ext cx="8991600" cy="990600"/>
          </a:xfrm>
          <a:prstGeom prst="rect">
            <a:avLst/>
          </a:prstGeom>
          <a:solidFill>
            <a:schemeClr val="bg2">
              <a:lumMod val="75000"/>
              <a:alpha val="2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24F9D3A-077E-A220-949D-A8BAA45F5B8B}"/>
              </a:ext>
            </a:extLst>
          </p:cNvPr>
          <p:cNvSpPr txBox="1"/>
          <p:nvPr/>
        </p:nvSpPr>
        <p:spPr>
          <a:xfrm>
            <a:off x="1555466" y="5611941"/>
            <a:ext cx="9573198" cy="923330"/>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Indeed SVP: “We encourage hiring tools that use objective screening, such as skills assessments or screener questions, as these technologies make it easy to identify candidates based on their ability to do the job vs. what is listed solely on their resumes”</a:t>
            </a:r>
          </a:p>
        </p:txBody>
      </p:sp>
    </p:spTree>
    <p:extLst>
      <p:ext uri="{BB962C8B-B14F-4D97-AF65-F5344CB8AC3E}">
        <p14:creationId xmlns:p14="http://schemas.microsoft.com/office/powerpoint/2010/main" val="197677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randombar(horizontal)">
                                      <p:cBhvr>
                                        <p:cTn id="24" dur="500"/>
                                        <p:tgtEl>
                                          <p:spTgt spid="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4" y="177987"/>
            <a:ext cx="11666705" cy="769441"/>
          </a:xfrm>
          <a:prstGeom prst="rect">
            <a:avLst/>
          </a:prstGeom>
          <a:noFill/>
        </p:spPr>
        <p:txBody>
          <a:bodyPr wrap="square">
            <a:spAutoFit/>
          </a:bodyPr>
          <a:lstStyle/>
          <a:p>
            <a:r>
              <a:rPr lang="en-US" sz="4400" dirty="0">
                <a:solidFill>
                  <a:schemeClr val="bg1"/>
                </a:solidFill>
              </a:rPr>
              <a:t>Something To Think About…</a:t>
            </a:r>
          </a:p>
        </p:txBody>
      </p:sp>
      <p:pic>
        <p:nvPicPr>
          <p:cNvPr id="8" name="Picture 7" descr="A picture containing qr code&#10;&#10;Description automatically generated">
            <a:extLst>
              <a:ext uri="{FF2B5EF4-FFF2-40B4-BE49-F238E27FC236}">
                <a16:creationId xmlns:a16="http://schemas.microsoft.com/office/drawing/2014/main" id="{1B70FE95-6801-B3EA-75BB-66E3AB5BAB3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sp>
        <p:nvSpPr>
          <p:cNvPr id="3" name="TextBox 2">
            <a:extLst>
              <a:ext uri="{FF2B5EF4-FFF2-40B4-BE49-F238E27FC236}">
                <a16:creationId xmlns:a16="http://schemas.microsoft.com/office/drawing/2014/main" id="{151B5DE7-6FF9-A949-4792-CA73DD3EDC3D}"/>
              </a:ext>
            </a:extLst>
          </p:cNvPr>
          <p:cNvSpPr txBox="1"/>
          <p:nvPr/>
        </p:nvSpPr>
        <p:spPr>
          <a:xfrm>
            <a:off x="948446" y="2286000"/>
            <a:ext cx="10058400" cy="523220"/>
          </a:xfrm>
          <a:prstGeom prst="rect">
            <a:avLst/>
          </a:prstGeom>
          <a:solidFill>
            <a:schemeClr val="bg2">
              <a:lumMod val="90000"/>
            </a:schemeClr>
          </a:solidFill>
          <a:ln w="19050">
            <a:solidFill>
              <a:schemeClr val="tx1"/>
            </a:solidFill>
          </a:ln>
        </p:spPr>
        <p:txBody>
          <a:bodyPr wrap="square" rtlCol="0">
            <a:spAutoFit/>
          </a:bodyPr>
          <a:lstStyle/>
          <a:p>
            <a:r>
              <a:rPr lang="en-US" sz="2800" b="1" i="1" dirty="0"/>
              <a:t>If you aim at nothing, you will hit it every time! – Zig Ziglar</a:t>
            </a:r>
          </a:p>
        </p:txBody>
      </p:sp>
      <p:sp>
        <p:nvSpPr>
          <p:cNvPr id="7" name="TextBox 6">
            <a:extLst>
              <a:ext uri="{FF2B5EF4-FFF2-40B4-BE49-F238E27FC236}">
                <a16:creationId xmlns:a16="http://schemas.microsoft.com/office/drawing/2014/main" id="{10320D1B-D851-43D0-EB1D-87736B2BBAE5}"/>
              </a:ext>
            </a:extLst>
          </p:cNvPr>
          <p:cNvSpPr txBox="1"/>
          <p:nvPr/>
        </p:nvSpPr>
        <p:spPr>
          <a:xfrm>
            <a:off x="948446" y="3733800"/>
            <a:ext cx="10058400" cy="1077218"/>
          </a:xfrm>
          <a:prstGeom prst="rect">
            <a:avLst/>
          </a:prstGeom>
          <a:solidFill>
            <a:schemeClr val="bg2">
              <a:lumMod val="90000"/>
            </a:schemeClr>
          </a:solidFill>
          <a:ln w="19050">
            <a:solidFill>
              <a:schemeClr val="tx1"/>
            </a:solidFill>
          </a:ln>
        </p:spPr>
        <p:txBody>
          <a:bodyPr wrap="square" rtlCol="0">
            <a:spAutoFit/>
          </a:bodyPr>
          <a:lstStyle/>
          <a:p>
            <a:pPr algn="ctr"/>
            <a:r>
              <a:rPr lang="en-US" sz="3200" dirty="0">
                <a:latin typeface="Arial" panose="020B0604020202020204" pitchFamily="34" charset="0"/>
                <a:cs typeface="Arial" panose="020B0604020202020204" pitchFamily="34" charset="0"/>
              </a:rPr>
              <a:t>The definition of insanity is doing the same thing over and over and expecting a different result</a:t>
            </a:r>
          </a:p>
        </p:txBody>
      </p:sp>
    </p:spTree>
    <p:extLst>
      <p:ext uri="{BB962C8B-B14F-4D97-AF65-F5344CB8AC3E}">
        <p14:creationId xmlns:p14="http://schemas.microsoft.com/office/powerpoint/2010/main" val="18877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pic>
        <p:nvPicPr>
          <p:cNvPr id="6" name="Picture 5">
            <a:extLst>
              <a:ext uri="{FF2B5EF4-FFF2-40B4-BE49-F238E27FC236}">
                <a16:creationId xmlns:a16="http://schemas.microsoft.com/office/drawing/2014/main" id="{F4AEB663-9E7E-D4D0-CBCB-B9F7225C845A}"/>
              </a:ext>
            </a:extLst>
          </p:cNvPr>
          <p:cNvPicPr>
            <a:picLocks noChangeAspect="1"/>
          </p:cNvPicPr>
          <p:nvPr/>
        </p:nvPicPr>
        <p:blipFill>
          <a:blip r:embed="rId3"/>
          <a:stretch>
            <a:fillRect/>
          </a:stretch>
        </p:blipFill>
        <p:spPr>
          <a:xfrm>
            <a:off x="0" y="0"/>
            <a:ext cx="12192000" cy="1125415"/>
          </a:xfrm>
          <a:prstGeom prst="rect">
            <a:avLst/>
          </a:prstGeom>
        </p:spPr>
      </p:pic>
      <p:pic>
        <p:nvPicPr>
          <p:cNvPr id="2" name="Picture 1" descr="Timeline">
            <a:extLst>
              <a:ext uri="{FF2B5EF4-FFF2-40B4-BE49-F238E27FC236}">
                <a16:creationId xmlns:a16="http://schemas.microsoft.com/office/drawing/2014/main" id="{B6CEDB7E-74D4-BFBB-76C5-7101B38430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81300" y="1289789"/>
            <a:ext cx="6629400" cy="5492011"/>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Top Business Risks of 2022</a:t>
            </a:r>
          </a:p>
        </p:txBody>
      </p:sp>
      <p:pic>
        <p:nvPicPr>
          <p:cNvPr id="3" name="Picture 2">
            <a:extLst>
              <a:ext uri="{FF2B5EF4-FFF2-40B4-BE49-F238E27FC236}">
                <a16:creationId xmlns:a16="http://schemas.microsoft.com/office/drawing/2014/main" id="{6C55BAB3-7A8D-2BA3-F11D-6821DC9A2305}"/>
              </a:ext>
            </a:extLst>
          </p:cNvPr>
          <p:cNvPicPr>
            <a:picLocks noChangeAspect="1"/>
          </p:cNvPicPr>
          <p:nvPr/>
        </p:nvPicPr>
        <p:blipFill>
          <a:blip r:embed="rId5"/>
          <a:stretch>
            <a:fillRect/>
          </a:stretch>
        </p:blipFill>
        <p:spPr>
          <a:xfrm>
            <a:off x="11122066" y="6395104"/>
            <a:ext cx="993734" cy="408467"/>
          </a:xfrm>
          <a:prstGeom prst="rect">
            <a:avLst/>
          </a:prstGeom>
        </p:spPr>
      </p:pic>
    </p:spTree>
    <p:extLst>
      <p:ext uri="{BB962C8B-B14F-4D97-AF65-F5344CB8AC3E}">
        <p14:creationId xmlns:p14="http://schemas.microsoft.com/office/powerpoint/2010/main" val="22987816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374387" y="0"/>
            <a:ext cx="6817613" cy="2895600"/>
          </a:xfrm>
          <a:prstGeom prst="rect">
            <a:avLst/>
          </a:prstGeom>
        </p:spPr>
      </p:pic>
      <p:pic>
        <p:nvPicPr>
          <p:cNvPr id="3" name="object 3"/>
          <p:cNvPicPr/>
          <p:nvPr/>
        </p:nvPicPr>
        <p:blipFill>
          <a:blip r:embed="rId3" cstate="print"/>
          <a:stretch>
            <a:fillRect/>
          </a:stretch>
        </p:blipFill>
        <p:spPr>
          <a:xfrm>
            <a:off x="116586" y="6084570"/>
            <a:ext cx="718565" cy="653033"/>
          </a:xfrm>
          <a:prstGeom prst="rect">
            <a:avLst/>
          </a:prstGeom>
        </p:spPr>
      </p:pic>
      <p:sp>
        <p:nvSpPr>
          <p:cNvPr id="4" name="object 4"/>
          <p:cNvSpPr txBox="1"/>
          <p:nvPr/>
        </p:nvSpPr>
        <p:spPr>
          <a:xfrm>
            <a:off x="6707378" y="1023620"/>
            <a:ext cx="4151629" cy="848360"/>
          </a:xfrm>
          <a:prstGeom prst="rect">
            <a:avLst/>
          </a:prstGeom>
        </p:spPr>
        <p:txBody>
          <a:bodyPr vert="horz" wrap="square" lIns="0" tIns="12700" rIns="0" bIns="0" rtlCol="0">
            <a:spAutoFit/>
          </a:bodyPr>
          <a:lstStyle/>
          <a:p>
            <a:pPr marL="12700">
              <a:lnSpc>
                <a:spcPct val="100000"/>
              </a:lnSpc>
              <a:spcBef>
                <a:spcPts val="100"/>
              </a:spcBef>
            </a:pPr>
            <a:r>
              <a:rPr sz="5400" spc="95" dirty="0">
                <a:solidFill>
                  <a:srgbClr val="FFFFFF"/>
                </a:solidFill>
                <a:latin typeface="Arial"/>
                <a:cs typeface="Arial"/>
              </a:rPr>
              <a:t>THANK</a:t>
            </a:r>
            <a:r>
              <a:rPr sz="5400" spc="145" dirty="0">
                <a:solidFill>
                  <a:srgbClr val="FFFFFF"/>
                </a:solidFill>
                <a:latin typeface="Arial"/>
                <a:cs typeface="Arial"/>
              </a:rPr>
              <a:t> </a:t>
            </a:r>
            <a:r>
              <a:rPr sz="5400" spc="90" dirty="0">
                <a:solidFill>
                  <a:srgbClr val="FFFFFF"/>
                </a:solidFill>
                <a:latin typeface="Arial"/>
                <a:cs typeface="Arial"/>
              </a:rPr>
              <a:t>YOU</a:t>
            </a:r>
            <a:endParaRPr sz="5400" dirty="0">
              <a:latin typeface="Arial"/>
              <a:cs typeface="Arial"/>
            </a:endParaRPr>
          </a:p>
        </p:txBody>
      </p:sp>
      <p:pic>
        <p:nvPicPr>
          <p:cNvPr id="8" name="Picture 7" descr="A picture containing qr code&#10;&#10;Description automatically generated">
            <a:extLst>
              <a:ext uri="{FF2B5EF4-FFF2-40B4-BE49-F238E27FC236}">
                <a16:creationId xmlns:a16="http://schemas.microsoft.com/office/drawing/2014/main" id="{6C46BAAF-2674-9742-F10D-C6C5A0F305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6931" y="862605"/>
            <a:ext cx="2953287" cy="1220549"/>
          </a:xfrm>
          <a:prstGeom prst="rect">
            <a:avLst/>
          </a:prstGeom>
        </p:spPr>
      </p:pic>
      <p:pic>
        <p:nvPicPr>
          <p:cNvPr id="10" name="Picture 9" descr="Timeline&#10;&#10;Description automatically generated">
            <a:extLst>
              <a:ext uri="{FF2B5EF4-FFF2-40B4-BE49-F238E27FC236}">
                <a16:creationId xmlns:a16="http://schemas.microsoft.com/office/drawing/2014/main" id="{F9433997-6835-A1AD-AAAC-9E205EE49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2636" y="3690369"/>
            <a:ext cx="6442778" cy="3091431"/>
          </a:xfrm>
          <a:prstGeom prst="rect">
            <a:avLst/>
          </a:prstGeom>
        </p:spPr>
      </p:pic>
      <p:sp>
        <p:nvSpPr>
          <p:cNvPr id="11" name="TextBox 10">
            <a:extLst>
              <a:ext uri="{FF2B5EF4-FFF2-40B4-BE49-F238E27FC236}">
                <a16:creationId xmlns:a16="http://schemas.microsoft.com/office/drawing/2014/main" id="{6DC9D6C2-8B21-6F05-4A9A-029E43B16B50}"/>
              </a:ext>
            </a:extLst>
          </p:cNvPr>
          <p:cNvSpPr txBox="1"/>
          <p:nvPr/>
        </p:nvSpPr>
        <p:spPr>
          <a:xfrm>
            <a:off x="6834725" y="3200400"/>
            <a:ext cx="4038600"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The S3 Sentinel</a:t>
            </a:r>
          </a:p>
        </p:txBody>
      </p:sp>
      <p:sp>
        <p:nvSpPr>
          <p:cNvPr id="13" name="TextBox 12">
            <a:extLst>
              <a:ext uri="{FF2B5EF4-FFF2-40B4-BE49-F238E27FC236}">
                <a16:creationId xmlns:a16="http://schemas.microsoft.com/office/drawing/2014/main" id="{62B39EA5-124E-D958-D394-18BCC1310F5B}"/>
              </a:ext>
            </a:extLst>
          </p:cNvPr>
          <p:cNvSpPr txBox="1"/>
          <p:nvPr/>
        </p:nvSpPr>
        <p:spPr>
          <a:xfrm>
            <a:off x="512374" y="2433866"/>
            <a:ext cx="3962400" cy="2308324"/>
          </a:xfrm>
          <a:prstGeom prst="rect">
            <a:avLst/>
          </a:prstGeom>
          <a:noFill/>
        </p:spPr>
        <p:txBody>
          <a:bodyPr wrap="square">
            <a:spAutoFit/>
          </a:bodyPr>
          <a:lstStyle/>
          <a:p>
            <a:pPr algn="ctr"/>
            <a:r>
              <a:rPr lang="en-US" dirty="0"/>
              <a:t>S3 Management Group has been serving Indian Country for more than a decade. It was founded with an industry-changing belief that human capital risk is not simply a burden to be tolerated. Instead, we see it as an opportunity to make a difference – for employers and their people!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454DE5B-226A-ED2F-8CFD-BE1FCCAC0F10}"/>
              </a:ext>
            </a:extLst>
          </p:cNvPr>
          <p:cNvPicPr>
            <a:picLocks noChangeAspect="1"/>
          </p:cNvPicPr>
          <p:nvPr/>
        </p:nvPicPr>
        <p:blipFill rotWithShape="1">
          <a:blip r:embed="rId2"/>
          <a:srcRect r="3238"/>
          <a:stretch/>
        </p:blipFill>
        <p:spPr>
          <a:xfrm>
            <a:off x="1" y="10"/>
            <a:ext cx="6005512" cy="6857990"/>
          </a:xfrm>
          <a:prstGeom prst="rect">
            <a:avLst/>
          </a:prstGeom>
        </p:spPr>
      </p:pic>
      <p:pic>
        <p:nvPicPr>
          <p:cNvPr id="9" name="object 4">
            <a:extLst>
              <a:ext uri="{FF2B5EF4-FFF2-40B4-BE49-F238E27FC236}">
                <a16:creationId xmlns:a16="http://schemas.microsoft.com/office/drawing/2014/main" id="{85C1D5A9-F3C9-9028-E1DF-FC2EC979CC66}"/>
              </a:ext>
            </a:extLst>
          </p:cNvPr>
          <p:cNvPicPr/>
          <p:nvPr/>
        </p:nvPicPr>
        <p:blipFill>
          <a:blip r:embed="rId3" cstate="print"/>
          <a:stretch>
            <a:fillRect/>
          </a:stretch>
        </p:blipFill>
        <p:spPr>
          <a:xfrm>
            <a:off x="116586" y="6084570"/>
            <a:ext cx="718565" cy="653033"/>
          </a:xfrm>
          <a:prstGeom prst="rect">
            <a:avLst/>
          </a:prstGeom>
        </p:spPr>
      </p:pic>
      <p:sp>
        <p:nvSpPr>
          <p:cNvPr id="11" name="TextBox 10">
            <a:extLst>
              <a:ext uri="{FF2B5EF4-FFF2-40B4-BE49-F238E27FC236}">
                <a16:creationId xmlns:a16="http://schemas.microsoft.com/office/drawing/2014/main" id="{56FD83E6-0324-A6E3-25DD-E7951C16A9CC}"/>
              </a:ext>
            </a:extLst>
          </p:cNvPr>
          <p:cNvSpPr txBox="1"/>
          <p:nvPr/>
        </p:nvSpPr>
        <p:spPr>
          <a:xfrm>
            <a:off x="0" y="381000"/>
            <a:ext cx="6005512" cy="5016758"/>
          </a:xfrm>
          <a:prstGeom prst="rect">
            <a:avLst/>
          </a:prstGeom>
          <a:noFill/>
        </p:spPr>
        <p:txBody>
          <a:bodyPr wrap="square">
            <a:spAutoFit/>
          </a:bodyPr>
          <a:lstStyle/>
          <a:p>
            <a:pPr algn="ctr"/>
            <a:endParaRPr lang="en-US" sz="40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HR-Related Employee Risk Related To Hiring</a:t>
            </a:r>
            <a:br>
              <a:rPr lang="en-US" sz="4000" dirty="0">
                <a:solidFill>
                  <a:schemeClr val="bg1"/>
                </a:solidFill>
                <a:latin typeface="Arial" panose="020B0604020202020204" pitchFamily="34" charset="0"/>
                <a:cs typeface="Arial" panose="020B0604020202020204" pitchFamily="34" charset="0"/>
              </a:rPr>
            </a:br>
            <a:r>
              <a:rPr lang="en-US" sz="4000" dirty="0">
                <a:solidFill>
                  <a:schemeClr val="bg1"/>
                </a:solidFill>
                <a:latin typeface="Arial" panose="020B0604020202020204" pitchFamily="34" charset="0"/>
                <a:cs typeface="Arial" panose="020B0604020202020204" pitchFamily="34" charset="0"/>
              </a:rPr>
              <a:t>	</a:t>
            </a:r>
          </a:p>
          <a:p>
            <a:pPr algn="ctr"/>
            <a:endParaRPr lang="en-US" sz="4000" dirty="0">
              <a:solidFill>
                <a:schemeClr val="bg1"/>
              </a:solidFill>
              <a:latin typeface="Arial" panose="020B0604020202020204" pitchFamily="34" charset="0"/>
              <a:cs typeface="Arial" panose="020B0604020202020204" pitchFamily="34" charset="0"/>
            </a:endParaRPr>
          </a:p>
          <a:p>
            <a:pPr algn="ctr"/>
            <a:endParaRPr lang="en-US" sz="4000" dirty="0">
              <a:solidFill>
                <a:schemeClr val="bg1"/>
              </a:solidFill>
              <a:latin typeface="Arial" panose="020B0604020202020204" pitchFamily="34" charset="0"/>
              <a:cs typeface="Arial" panose="020B0604020202020204" pitchFamily="34" charset="0"/>
            </a:endParaRPr>
          </a:p>
          <a:p>
            <a:pPr algn="ctr"/>
            <a:endParaRPr lang="en-US" sz="4000" dirty="0">
              <a:solidFill>
                <a:schemeClr val="bg1"/>
              </a:solidFill>
              <a:latin typeface="Arial" panose="020B0604020202020204" pitchFamily="34" charset="0"/>
              <a:cs typeface="Arial" panose="020B0604020202020204" pitchFamily="34" charset="0"/>
            </a:endParaRPr>
          </a:p>
          <a:p>
            <a:pPr algn="ctr"/>
            <a:r>
              <a:rPr lang="en-US" sz="4000" dirty="0">
                <a:solidFill>
                  <a:schemeClr val="bg1"/>
                </a:solidFill>
                <a:latin typeface="Arial" panose="020B0604020202020204" pitchFamily="34" charset="0"/>
                <a:cs typeface="Arial" panose="020B0604020202020204" pitchFamily="34" charset="0"/>
              </a:rPr>
              <a:t>Why it matters for you…</a:t>
            </a:r>
          </a:p>
        </p:txBody>
      </p:sp>
      <p:sp>
        <p:nvSpPr>
          <p:cNvPr id="14" name="TextBox 13">
            <a:extLst>
              <a:ext uri="{FF2B5EF4-FFF2-40B4-BE49-F238E27FC236}">
                <a16:creationId xmlns:a16="http://schemas.microsoft.com/office/drawing/2014/main" id="{2FDC5E12-4595-6671-0E76-60CF45AAC9AC}"/>
              </a:ext>
            </a:extLst>
          </p:cNvPr>
          <p:cNvSpPr txBox="1"/>
          <p:nvPr/>
        </p:nvSpPr>
        <p:spPr>
          <a:xfrm>
            <a:off x="6063511" y="990600"/>
            <a:ext cx="6125440" cy="5227072"/>
          </a:xfrm>
          <a:prstGeom prst="rect">
            <a:avLst/>
          </a:prstGeom>
          <a:noFill/>
        </p:spPr>
        <p:txBody>
          <a:bodyPr wrap="square">
            <a:spAutoFit/>
          </a:bodyPr>
          <a:lstStyle/>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Employees are your greatest asset</a:t>
            </a:r>
          </a:p>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Employees are your greatest risk</a:t>
            </a:r>
          </a:p>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…and the landscape has drastically</a:t>
            </a:r>
            <a:r>
              <a:rPr kumimoji="0" lang="en-US" sz="28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changed!</a:t>
            </a:r>
          </a:p>
          <a:p>
            <a:pPr marR="0" lvl="0" algn="l" defTabSz="914400" rtl="0" eaLnBrk="1" fontAlgn="auto" latinLnBrk="0" hangingPunct="1">
              <a:lnSpc>
                <a:spcPct val="90000"/>
              </a:lnSpc>
              <a:spcBef>
                <a:spcPts val="1200"/>
              </a:spcBef>
              <a:spcAft>
                <a:spcPts val="200"/>
              </a:spcAft>
              <a:buClr>
                <a:srgbClr val="FFC000"/>
              </a:buClr>
              <a:buSzPct val="100000"/>
              <a:tabLst/>
              <a:defRPr/>
            </a:pPr>
            <a:endParaRPr lang="en-US" sz="2800" kern="1200" dirty="0">
              <a:solidFill>
                <a:prstClr val="black">
                  <a:lumMod val="75000"/>
                  <a:lumOff val="25000"/>
                </a:prstClr>
              </a:solidFill>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endParaRPr lang="en-US" sz="2800" kern="1200" dirty="0">
              <a:solidFill>
                <a:prstClr val="black">
                  <a:lumMod val="75000"/>
                  <a:lumOff val="25000"/>
                </a:prstClr>
              </a:solidFill>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r>
              <a:rPr lang="en-US" sz="2800" kern="1200" dirty="0">
                <a:solidFill>
                  <a:prstClr val="black">
                    <a:lumMod val="75000"/>
                    <a:lumOff val="25000"/>
                  </a:prstClr>
                </a:solidFill>
                <a:latin typeface="Calibri" panose="020F0502020204030204"/>
                <a:ea typeface="+mn-ea"/>
                <a:cs typeface="+mn-cs"/>
              </a:rPr>
              <a:t> Job seekers are better equipped</a:t>
            </a:r>
          </a:p>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r>
              <a:rPr kumimoji="0" lang="en-US" sz="2800" b="0" i="0" u="none" strike="noStrike" kern="1200" cap="none" spc="0" normalizeH="0" noProof="0" dirty="0">
                <a:ln>
                  <a:noFill/>
                </a:ln>
                <a:solidFill>
                  <a:prstClr val="black">
                    <a:lumMod val="75000"/>
                    <a:lumOff val="25000"/>
                  </a:prstClr>
                </a:solidFill>
                <a:effectLst/>
                <a:uLnTx/>
                <a:uFillTx/>
                <a:latin typeface="Calibri" panose="020F0502020204030204"/>
                <a:ea typeface="+mn-ea"/>
                <a:cs typeface="+mn-cs"/>
              </a:rPr>
              <a:t> Companies face rapid hiring pressures</a:t>
            </a:r>
          </a:p>
          <a:p>
            <a:pPr marL="91440" marR="0" lvl="0" indent="-91440" algn="l" defTabSz="914400" rtl="0" eaLnBrk="1" fontAlgn="auto" latinLnBrk="0" hangingPunct="1">
              <a:lnSpc>
                <a:spcPct val="90000"/>
              </a:lnSpc>
              <a:spcBef>
                <a:spcPts val="1200"/>
              </a:spcBef>
              <a:spcAft>
                <a:spcPts val="200"/>
              </a:spcAft>
              <a:buClr>
                <a:srgbClr val="FFC000"/>
              </a:buClr>
              <a:buSzPct val="100000"/>
              <a:buFont typeface="Wingdings" panose="05000000000000000000" pitchFamily="2" charset="2"/>
              <a:buChar char="Ø"/>
              <a:tabLst/>
              <a:defRPr/>
            </a:pPr>
            <a:r>
              <a:rPr lang="en-US" sz="2800" kern="1200" baseline="0" dirty="0">
                <a:solidFill>
                  <a:prstClr val="black">
                    <a:lumMod val="75000"/>
                    <a:lumOff val="25000"/>
                  </a:prstClr>
                </a:solidFill>
                <a:latin typeface="Calibri" panose="020F0502020204030204"/>
                <a:ea typeface="+mn-ea"/>
                <a:cs typeface="+mn-cs"/>
              </a:rPr>
              <a:t> HR is stretched with more responsibilities</a:t>
            </a:r>
            <a:r>
              <a:rPr lang="en-US" sz="2800" kern="1200" dirty="0">
                <a:solidFill>
                  <a:prstClr val="black">
                    <a:lumMod val="75000"/>
                    <a:lumOff val="25000"/>
                  </a:prstClr>
                </a:solidFill>
                <a:latin typeface="Calibri" panose="020F0502020204030204"/>
                <a:ea typeface="+mn-ea"/>
                <a:cs typeface="+mn-cs"/>
              </a:rPr>
              <a:t> than ever before</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 name="Picture 1" descr="A picture containing qr code&#10;&#10;Description automatically generated">
            <a:extLst>
              <a:ext uri="{FF2B5EF4-FFF2-40B4-BE49-F238E27FC236}">
                <a16:creationId xmlns:a16="http://schemas.microsoft.com/office/drawing/2014/main" id="{E5B7BED7-A28E-AF24-F559-ED1110C824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25200" y="6398087"/>
            <a:ext cx="990600" cy="409400"/>
          </a:xfrm>
          <a:prstGeom prst="rect">
            <a:avLst/>
          </a:prstGeom>
        </p:spPr>
      </p:pic>
      <p:cxnSp>
        <p:nvCxnSpPr>
          <p:cNvPr id="4" name="Straight Connector 3">
            <a:extLst>
              <a:ext uri="{FF2B5EF4-FFF2-40B4-BE49-F238E27FC236}">
                <a16:creationId xmlns:a16="http://schemas.microsoft.com/office/drawing/2014/main" id="{008299D3-5EEC-A44D-B1EA-EDE3EEDC10B6}"/>
              </a:ext>
            </a:extLst>
          </p:cNvPr>
          <p:cNvCxnSpPr>
            <a:cxnSpLocks/>
          </p:cNvCxnSpPr>
          <p:nvPr/>
        </p:nvCxnSpPr>
        <p:spPr>
          <a:xfrm flipV="1">
            <a:off x="-1" y="3505200"/>
            <a:ext cx="12188952" cy="178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6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 calcmode="lin" valueType="num">
                                      <p:cBhvr additive="base">
                                        <p:cTn id="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anim calcmode="lin" valueType="num">
                                      <p:cBhvr additive="base">
                                        <p:cTn id="13"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xEl>
                                              <p:pRg st="2" end="2"/>
                                            </p:txEl>
                                          </p:spTgt>
                                        </p:tgtEl>
                                        <p:attrNameLst>
                                          <p:attrName>style.visibility</p:attrName>
                                        </p:attrNameLst>
                                      </p:cBhvr>
                                      <p:to>
                                        <p:strVal val="visible"/>
                                      </p:to>
                                    </p:set>
                                    <p:anim calcmode="lin" valueType="num">
                                      <p:cBhvr additive="base">
                                        <p:cTn id="19"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4">
                                            <p:txEl>
                                              <p:pRg st="5" end="5"/>
                                            </p:txEl>
                                          </p:spTgt>
                                        </p:tgtEl>
                                        <p:attrNameLst>
                                          <p:attrName>style.visibility</p:attrName>
                                        </p:attrNameLst>
                                      </p:cBhvr>
                                      <p:to>
                                        <p:strVal val="visible"/>
                                      </p:to>
                                    </p:set>
                                    <p:animEffect transition="in" filter="fade">
                                      <p:cBhvr>
                                        <p:cTn id="25" dur="600"/>
                                        <p:tgtEl>
                                          <p:spTgt spid="14">
                                            <p:txEl>
                                              <p:pRg st="5" end="5"/>
                                            </p:txEl>
                                          </p:spTgt>
                                        </p:tgtEl>
                                      </p:cBhvr>
                                    </p:animEffect>
                                    <p:anim calcmode="lin" valueType="num">
                                      <p:cBhvr>
                                        <p:cTn id="26" dur="6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27" dur="6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animEffect transition="in" filter="fade">
                                      <p:cBhvr>
                                        <p:cTn id="32" dur="600"/>
                                        <p:tgtEl>
                                          <p:spTgt spid="14">
                                            <p:txEl>
                                              <p:pRg st="6" end="6"/>
                                            </p:txEl>
                                          </p:spTgt>
                                        </p:tgtEl>
                                      </p:cBhvr>
                                    </p:animEffect>
                                    <p:anim calcmode="lin" valueType="num">
                                      <p:cBhvr>
                                        <p:cTn id="33" dur="6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34" dur="600" fill="hold"/>
                                        <p:tgtEl>
                                          <p:spTgt spid="1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7" end="7"/>
                                            </p:txEl>
                                          </p:spTgt>
                                        </p:tgtEl>
                                        <p:attrNameLst>
                                          <p:attrName>style.visibility</p:attrName>
                                        </p:attrNameLst>
                                      </p:cBhvr>
                                      <p:to>
                                        <p:strVal val="visible"/>
                                      </p:to>
                                    </p:set>
                                    <p:animEffect transition="in" filter="fade">
                                      <p:cBhvr>
                                        <p:cTn id="39" dur="600"/>
                                        <p:tgtEl>
                                          <p:spTgt spid="14">
                                            <p:txEl>
                                              <p:pRg st="7" end="7"/>
                                            </p:txEl>
                                          </p:spTgt>
                                        </p:tgtEl>
                                      </p:cBhvr>
                                    </p:animEffect>
                                    <p:anim calcmode="lin" valueType="num">
                                      <p:cBhvr>
                                        <p:cTn id="40" dur="6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41" dur="6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Top Business Risks of 2022</a:t>
            </a:r>
          </a:p>
        </p:txBody>
      </p:sp>
      <p:pic>
        <p:nvPicPr>
          <p:cNvPr id="3" name="Picture 2">
            <a:extLst>
              <a:ext uri="{FF2B5EF4-FFF2-40B4-BE49-F238E27FC236}">
                <a16:creationId xmlns:a16="http://schemas.microsoft.com/office/drawing/2014/main" id="{84DF5422-FAAF-6DE2-6363-2B1E1AE2BA3F}"/>
              </a:ext>
            </a:extLst>
          </p:cNvPr>
          <p:cNvPicPr>
            <a:picLocks noChangeAspect="1"/>
          </p:cNvPicPr>
          <p:nvPr/>
        </p:nvPicPr>
        <p:blipFill>
          <a:blip r:embed="rId3"/>
          <a:stretch>
            <a:fillRect/>
          </a:stretch>
        </p:blipFill>
        <p:spPr>
          <a:xfrm>
            <a:off x="1618100" y="911134"/>
            <a:ext cx="8955800" cy="5035732"/>
          </a:xfrm>
          <a:prstGeom prst="rect">
            <a:avLst/>
          </a:prstGeom>
        </p:spPr>
      </p:pic>
    </p:spTree>
    <p:extLst>
      <p:ext uri="{BB962C8B-B14F-4D97-AF65-F5344CB8AC3E}">
        <p14:creationId xmlns:p14="http://schemas.microsoft.com/office/powerpoint/2010/main" val="398031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Top Business Risks of 2022</a:t>
            </a:r>
          </a:p>
        </p:txBody>
      </p:sp>
      <p:pic>
        <p:nvPicPr>
          <p:cNvPr id="2" name="Picture 1">
            <a:extLst>
              <a:ext uri="{FF2B5EF4-FFF2-40B4-BE49-F238E27FC236}">
                <a16:creationId xmlns:a16="http://schemas.microsoft.com/office/drawing/2014/main" id="{E9DE0636-4238-CD5B-6D56-AEEA0587974D}"/>
              </a:ext>
            </a:extLst>
          </p:cNvPr>
          <p:cNvPicPr>
            <a:picLocks noChangeAspect="1"/>
          </p:cNvPicPr>
          <p:nvPr/>
        </p:nvPicPr>
        <p:blipFill>
          <a:blip r:embed="rId3"/>
          <a:stretch>
            <a:fillRect/>
          </a:stretch>
        </p:blipFill>
        <p:spPr>
          <a:xfrm>
            <a:off x="1632244" y="905933"/>
            <a:ext cx="8959516" cy="5039728"/>
          </a:xfrm>
          <a:prstGeom prst="rect">
            <a:avLst/>
          </a:prstGeom>
        </p:spPr>
      </p:pic>
    </p:spTree>
    <p:extLst>
      <p:ext uri="{BB962C8B-B14F-4D97-AF65-F5344CB8AC3E}">
        <p14:creationId xmlns:p14="http://schemas.microsoft.com/office/powerpoint/2010/main" val="24911548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ject 4"/>
          <p:cNvPicPr/>
          <p:nvPr/>
        </p:nvPicPr>
        <p:blipFill>
          <a:blip r:embed="rId2" cstate="print"/>
          <a:stretch>
            <a:fillRect/>
          </a:stretch>
        </p:blipFill>
        <p:spPr>
          <a:xfrm>
            <a:off x="116586" y="6084570"/>
            <a:ext cx="718565" cy="653033"/>
          </a:xfrm>
          <a:prstGeom prst="rect">
            <a:avLst/>
          </a:prstGeom>
        </p:spPr>
      </p:pic>
      <p:sp>
        <p:nvSpPr>
          <p:cNvPr id="5" name="TextBox 4">
            <a:extLst>
              <a:ext uri="{FF2B5EF4-FFF2-40B4-BE49-F238E27FC236}">
                <a16:creationId xmlns:a16="http://schemas.microsoft.com/office/drawing/2014/main" id="{C120220D-F394-81B9-5C15-29EEE6E3451A}"/>
              </a:ext>
            </a:extLst>
          </p:cNvPr>
          <p:cNvSpPr txBox="1"/>
          <p:nvPr/>
        </p:nvSpPr>
        <p:spPr>
          <a:xfrm>
            <a:off x="144295" y="177987"/>
            <a:ext cx="8686800" cy="769441"/>
          </a:xfrm>
          <a:prstGeom prst="rect">
            <a:avLst/>
          </a:prstGeom>
          <a:noFill/>
        </p:spPr>
        <p:txBody>
          <a:bodyPr wrap="square">
            <a:spAutoFit/>
          </a:bodyPr>
          <a:lstStyle/>
          <a:p>
            <a:r>
              <a:rPr lang="en-US" sz="4400" dirty="0">
                <a:solidFill>
                  <a:schemeClr val="bg1"/>
                </a:solidFill>
              </a:rPr>
              <a:t>Top Business Risks of 2022</a:t>
            </a:r>
          </a:p>
        </p:txBody>
      </p:sp>
      <p:pic>
        <p:nvPicPr>
          <p:cNvPr id="2" name="Picture 1">
            <a:extLst>
              <a:ext uri="{FF2B5EF4-FFF2-40B4-BE49-F238E27FC236}">
                <a16:creationId xmlns:a16="http://schemas.microsoft.com/office/drawing/2014/main" id="{A4C4D369-7823-D0B3-605B-E59E7DF3CDDD}"/>
              </a:ext>
            </a:extLst>
          </p:cNvPr>
          <p:cNvPicPr>
            <a:picLocks noChangeAspect="1"/>
          </p:cNvPicPr>
          <p:nvPr/>
        </p:nvPicPr>
        <p:blipFill>
          <a:blip r:embed="rId3"/>
          <a:stretch>
            <a:fillRect/>
          </a:stretch>
        </p:blipFill>
        <p:spPr>
          <a:xfrm>
            <a:off x="1618100" y="911134"/>
            <a:ext cx="8955800" cy="5035732"/>
          </a:xfrm>
          <a:prstGeom prst="rect">
            <a:avLst/>
          </a:prstGeom>
        </p:spPr>
      </p:pic>
    </p:spTree>
    <p:extLst>
      <p:ext uri="{BB962C8B-B14F-4D97-AF65-F5344CB8AC3E}">
        <p14:creationId xmlns:p14="http://schemas.microsoft.com/office/powerpoint/2010/main" val="2938029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24" y="10886"/>
            <a:ext cx="6094476" cy="6858000"/>
          </a:xfrm>
          <a:prstGeom prst="rect">
            <a:avLst/>
          </a:prstGeom>
        </p:spPr>
      </p:pic>
      <p:pic>
        <p:nvPicPr>
          <p:cNvPr id="3" name="object 3"/>
          <p:cNvPicPr/>
          <p:nvPr/>
        </p:nvPicPr>
        <p:blipFill>
          <a:blip r:embed="rId3" cstate="print"/>
          <a:stretch>
            <a:fillRect/>
          </a:stretch>
        </p:blipFill>
        <p:spPr>
          <a:xfrm>
            <a:off x="116586" y="6084570"/>
            <a:ext cx="718565" cy="653033"/>
          </a:xfrm>
          <a:prstGeom prst="rect">
            <a:avLst/>
          </a:prstGeom>
        </p:spPr>
      </p:pic>
      <p:sp>
        <p:nvSpPr>
          <p:cNvPr id="8" name="TextBox 7">
            <a:extLst>
              <a:ext uri="{FF2B5EF4-FFF2-40B4-BE49-F238E27FC236}">
                <a16:creationId xmlns:a16="http://schemas.microsoft.com/office/drawing/2014/main" id="{866F807B-5D57-BEF8-8DED-9C0F1EA5CB64}"/>
              </a:ext>
            </a:extLst>
          </p:cNvPr>
          <p:cNvSpPr txBox="1"/>
          <p:nvPr/>
        </p:nvSpPr>
        <p:spPr>
          <a:xfrm>
            <a:off x="475868" y="762000"/>
            <a:ext cx="5162932" cy="4247317"/>
          </a:xfrm>
          <a:prstGeom prst="rect">
            <a:avLst/>
          </a:prstGeom>
          <a:noFill/>
        </p:spPr>
        <p:txBody>
          <a:bodyPr wrap="square" rtlCol="0">
            <a:spAutoFit/>
          </a:bodyPr>
          <a:lstStyle/>
          <a:p>
            <a:pPr algn="l"/>
            <a:r>
              <a:rPr lang="en-US" sz="5400" dirty="0">
                <a:solidFill>
                  <a:schemeClr val="bg1"/>
                </a:solidFill>
                <a:latin typeface="Arial" panose="020B0604020202020204" pitchFamily="34" charset="0"/>
                <a:cs typeface="Arial" panose="020B0604020202020204" pitchFamily="34" charset="0"/>
              </a:rPr>
              <a:t>What is the difference between Subjective and Objective?</a:t>
            </a:r>
          </a:p>
        </p:txBody>
      </p:sp>
      <p:sp>
        <p:nvSpPr>
          <p:cNvPr id="9" name="TextBox 8">
            <a:extLst>
              <a:ext uri="{FF2B5EF4-FFF2-40B4-BE49-F238E27FC236}">
                <a16:creationId xmlns:a16="http://schemas.microsoft.com/office/drawing/2014/main" id="{641E3B9B-8EA5-7586-839A-2D6AB0EA1E5D}"/>
              </a:ext>
            </a:extLst>
          </p:cNvPr>
          <p:cNvSpPr txBox="1"/>
          <p:nvPr/>
        </p:nvSpPr>
        <p:spPr>
          <a:xfrm>
            <a:off x="6629400" y="335850"/>
            <a:ext cx="4953000" cy="640175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By Definition:</a:t>
            </a:r>
          </a:p>
          <a:p>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Subjective (adjective):</a:t>
            </a:r>
          </a:p>
          <a:p>
            <a:r>
              <a:rPr lang="en-US" sz="2800" b="0" i="1" dirty="0">
                <a:solidFill>
                  <a:srgbClr val="202124"/>
                </a:solidFill>
                <a:effectLst/>
                <a:latin typeface="Roboto" panose="02000000000000000000" pitchFamily="2" charset="0"/>
              </a:rPr>
              <a:t>based on or influenced by personal feelings, tastes, or opinions.</a:t>
            </a:r>
            <a:endParaRPr lang="en-US" sz="2800" i="1" dirty="0">
              <a:latin typeface="Arial" panose="020B0604020202020204" pitchFamily="34" charset="0"/>
              <a:cs typeface="Arial" panose="020B0604020202020204" pitchFamily="34" charset="0"/>
            </a:endParaRPr>
          </a:p>
          <a:p>
            <a:endParaRPr lang="en-US" sz="2800" i="1" dirty="0">
              <a:latin typeface="Arial" panose="020B0604020202020204" pitchFamily="34" charset="0"/>
              <a:cs typeface="Arial" panose="020B0604020202020204" pitchFamily="34" charset="0"/>
            </a:endParaRPr>
          </a:p>
          <a:p>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Objective (adjective):</a:t>
            </a:r>
          </a:p>
          <a:p>
            <a:r>
              <a:rPr lang="en-US" sz="2800" b="0" i="1" dirty="0">
                <a:solidFill>
                  <a:srgbClr val="202124"/>
                </a:solidFill>
                <a:effectLst/>
                <a:latin typeface="Roboto" panose="02000000000000000000" pitchFamily="2" charset="0"/>
              </a:rPr>
              <a:t>(of a person or their judgment) not influenced by personal feelings or opinions in considering and representing facts.</a:t>
            </a:r>
            <a:endParaRPr lang="en-US" sz="2800" i="1" dirty="0">
              <a:latin typeface="Arial" panose="020B0604020202020204" pitchFamily="34" charset="0"/>
              <a:cs typeface="Arial" panose="020B0604020202020204" pitchFamily="34" charset="0"/>
            </a:endParaRP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down)">
                                      <p:cBhvr>
                                        <p:cTn id="7" dur="580">
                                          <p:stCondLst>
                                            <p:cond delay="0"/>
                                          </p:stCondLst>
                                        </p:cTn>
                                        <p:tgtEl>
                                          <p:spTgt spid="9">
                                            <p:txEl>
                                              <p:pRg st="2" end="2"/>
                                            </p:txEl>
                                          </p:spTgt>
                                        </p:tgtEl>
                                      </p:cBhvr>
                                    </p:animEffect>
                                    <p:anim calcmode="lin" valueType="num">
                                      <p:cBhvr>
                                        <p:cTn id="8" dur="1822" tmFilter="0,0; 0.14,0.36; 0.43,0.73; 0.71,0.91; 1.0,1.0">
                                          <p:stCondLst>
                                            <p:cond delay="0"/>
                                          </p:stCondLst>
                                        </p:cTn>
                                        <p:tgtEl>
                                          <p:spTgt spid="9">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xEl>
                                              <p:pRg st="2" end="2"/>
                                            </p:txEl>
                                          </p:spTgt>
                                        </p:tgtEl>
                                      </p:cBhvr>
                                      <p:to x="100000" y="60000"/>
                                    </p:animScale>
                                    <p:animScale>
                                      <p:cBhvr>
                                        <p:cTn id="14" dur="166" decel="50000">
                                          <p:stCondLst>
                                            <p:cond delay="676"/>
                                          </p:stCondLst>
                                        </p:cTn>
                                        <p:tgtEl>
                                          <p:spTgt spid="9">
                                            <p:txEl>
                                              <p:pRg st="2" end="2"/>
                                            </p:txEl>
                                          </p:spTgt>
                                        </p:tgtEl>
                                      </p:cBhvr>
                                      <p:to x="100000" y="100000"/>
                                    </p:animScale>
                                    <p:animScale>
                                      <p:cBhvr>
                                        <p:cTn id="15" dur="26">
                                          <p:stCondLst>
                                            <p:cond delay="1312"/>
                                          </p:stCondLst>
                                        </p:cTn>
                                        <p:tgtEl>
                                          <p:spTgt spid="9">
                                            <p:txEl>
                                              <p:pRg st="2" end="2"/>
                                            </p:txEl>
                                          </p:spTgt>
                                        </p:tgtEl>
                                      </p:cBhvr>
                                      <p:to x="100000" y="80000"/>
                                    </p:animScale>
                                    <p:animScale>
                                      <p:cBhvr>
                                        <p:cTn id="16" dur="166" decel="50000">
                                          <p:stCondLst>
                                            <p:cond delay="1338"/>
                                          </p:stCondLst>
                                        </p:cTn>
                                        <p:tgtEl>
                                          <p:spTgt spid="9">
                                            <p:txEl>
                                              <p:pRg st="2" end="2"/>
                                            </p:txEl>
                                          </p:spTgt>
                                        </p:tgtEl>
                                      </p:cBhvr>
                                      <p:to x="100000" y="100000"/>
                                    </p:animScale>
                                    <p:animScale>
                                      <p:cBhvr>
                                        <p:cTn id="17" dur="26">
                                          <p:stCondLst>
                                            <p:cond delay="1642"/>
                                          </p:stCondLst>
                                        </p:cTn>
                                        <p:tgtEl>
                                          <p:spTgt spid="9">
                                            <p:txEl>
                                              <p:pRg st="2" end="2"/>
                                            </p:txEl>
                                          </p:spTgt>
                                        </p:tgtEl>
                                      </p:cBhvr>
                                      <p:to x="100000" y="90000"/>
                                    </p:animScale>
                                    <p:animScale>
                                      <p:cBhvr>
                                        <p:cTn id="18" dur="166" decel="50000">
                                          <p:stCondLst>
                                            <p:cond delay="1668"/>
                                          </p:stCondLst>
                                        </p:cTn>
                                        <p:tgtEl>
                                          <p:spTgt spid="9">
                                            <p:txEl>
                                              <p:pRg st="2" end="2"/>
                                            </p:txEl>
                                          </p:spTgt>
                                        </p:tgtEl>
                                      </p:cBhvr>
                                      <p:to x="100000" y="100000"/>
                                    </p:animScale>
                                    <p:animScale>
                                      <p:cBhvr>
                                        <p:cTn id="19" dur="26">
                                          <p:stCondLst>
                                            <p:cond delay="1808"/>
                                          </p:stCondLst>
                                        </p:cTn>
                                        <p:tgtEl>
                                          <p:spTgt spid="9">
                                            <p:txEl>
                                              <p:pRg st="2" end="2"/>
                                            </p:txEl>
                                          </p:spTgt>
                                        </p:tgtEl>
                                      </p:cBhvr>
                                      <p:to x="100000" y="95000"/>
                                    </p:animScale>
                                    <p:animScale>
                                      <p:cBhvr>
                                        <p:cTn id="20" dur="166" decel="50000">
                                          <p:stCondLst>
                                            <p:cond delay="1834"/>
                                          </p:stCondLst>
                                        </p:cTn>
                                        <p:tgtEl>
                                          <p:spTgt spid="9">
                                            <p:txEl>
                                              <p:pRg st="2" end="2"/>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9">
                                            <p:txEl>
                                              <p:pRg st="3" end="3"/>
                                            </p:txEl>
                                          </p:spTgt>
                                        </p:tgtEl>
                                        <p:attrNameLst>
                                          <p:attrName>style.visibility</p:attrName>
                                        </p:attrNameLst>
                                      </p:cBhvr>
                                      <p:to>
                                        <p:strVal val="visible"/>
                                      </p:to>
                                    </p:set>
                                    <p:animEffect transition="in" filter="wipe(down)">
                                      <p:cBhvr>
                                        <p:cTn id="23" dur="580">
                                          <p:stCondLst>
                                            <p:cond delay="0"/>
                                          </p:stCondLst>
                                        </p:cTn>
                                        <p:tgtEl>
                                          <p:spTgt spid="9">
                                            <p:txEl>
                                              <p:pRg st="3" end="3"/>
                                            </p:txEl>
                                          </p:spTgt>
                                        </p:tgtEl>
                                      </p:cBhvr>
                                    </p:animEffect>
                                    <p:anim calcmode="lin" valueType="num">
                                      <p:cBhvr>
                                        <p:cTn id="24" dur="1822" tmFilter="0,0; 0.14,0.36; 0.43,0.73; 0.71,0.91; 1.0,1.0">
                                          <p:stCondLst>
                                            <p:cond delay="0"/>
                                          </p:stCondLst>
                                        </p:cTn>
                                        <p:tgtEl>
                                          <p:spTgt spid="9">
                                            <p:txEl>
                                              <p:pRg st="3" end="3"/>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9">
                                            <p:txEl>
                                              <p:pRg st="3" end="3"/>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9">
                                            <p:txEl>
                                              <p:pRg st="3" end="3"/>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9">
                                            <p:txEl>
                                              <p:pRg st="3" end="3"/>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9">
                                            <p:txEl>
                                              <p:pRg st="3" end="3"/>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9">
                                            <p:txEl>
                                              <p:pRg st="3" end="3"/>
                                            </p:txEl>
                                          </p:spTgt>
                                        </p:tgtEl>
                                      </p:cBhvr>
                                      <p:to x="100000" y="60000"/>
                                    </p:animScale>
                                    <p:animScale>
                                      <p:cBhvr>
                                        <p:cTn id="30" dur="166" decel="50000">
                                          <p:stCondLst>
                                            <p:cond delay="676"/>
                                          </p:stCondLst>
                                        </p:cTn>
                                        <p:tgtEl>
                                          <p:spTgt spid="9">
                                            <p:txEl>
                                              <p:pRg st="3" end="3"/>
                                            </p:txEl>
                                          </p:spTgt>
                                        </p:tgtEl>
                                      </p:cBhvr>
                                      <p:to x="100000" y="100000"/>
                                    </p:animScale>
                                    <p:animScale>
                                      <p:cBhvr>
                                        <p:cTn id="31" dur="26">
                                          <p:stCondLst>
                                            <p:cond delay="1312"/>
                                          </p:stCondLst>
                                        </p:cTn>
                                        <p:tgtEl>
                                          <p:spTgt spid="9">
                                            <p:txEl>
                                              <p:pRg st="3" end="3"/>
                                            </p:txEl>
                                          </p:spTgt>
                                        </p:tgtEl>
                                      </p:cBhvr>
                                      <p:to x="100000" y="80000"/>
                                    </p:animScale>
                                    <p:animScale>
                                      <p:cBhvr>
                                        <p:cTn id="32" dur="166" decel="50000">
                                          <p:stCondLst>
                                            <p:cond delay="1338"/>
                                          </p:stCondLst>
                                        </p:cTn>
                                        <p:tgtEl>
                                          <p:spTgt spid="9">
                                            <p:txEl>
                                              <p:pRg st="3" end="3"/>
                                            </p:txEl>
                                          </p:spTgt>
                                        </p:tgtEl>
                                      </p:cBhvr>
                                      <p:to x="100000" y="100000"/>
                                    </p:animScale>
                                    <p:animScale>
                                      <p:cBhvr>
                                        <p:cTn id="33" dur="26">
                                          <p:stCondLst>
                                            <p:cond delay="1642"/>
                                          </p:stCondLst>
                                        </p:cTn>
                                        <p:tgtEl>
                                          <p:spTgt spid="9">
                                            <p:txEl>
                                              <p:pRg st="3" end="3"/>
                                            </p:txEl>
                                          </p:spTgt>
                                        </p:tgtEl>
                                      </p:cBhvr>
                                      <p:to x="100000" y="90000"/>
                                    </p:animScale>
                                    <p:animScale>
                                      <p:cBhvr>
                                        <p:cTn id="34" dur="166" decel="50000">
                                          <p:stCondLst>
                                            <p:cond delay="1668"/>
                                          </p:stCondLst>
                                        </p:cTn>
                                        <p:tgtEl>
                                          <p:spTgt spid="9">
                                            <p:txEl>
                                              <p:pRg st="3" end="3"/>
                                            </p:txEl>
                                          </p:spTgt>
                                        </p:tgtEl>
                                      </p:cBhvr>
                                      <p:to x="100000" y="100000"/>
                                    </p:animScale>
                                    <p:animScale>
                                      <p:cBhvr>
                                        <p:cTn id="35" dur="26">
                                          <p:stCondLst>
                                            <p:cond delay="1808"/>
                                          </p:stCondLst>
                                        </p:cTn>
                                        <p:tgtEl>
                                          <p:spTgt spid="9">
                                            <p:txEl>
                                              <p:pRg st="3" end="3"/>
                                            </p:txEl>
                                          </p:spTgt>
                                        </p:tgtEl>
                                      </p:cBhvr>
                                      <p:to x="100000" y="95000"/>
                                    </p:animScale>
                                    <p:animScale>
                                      <p:cBhvr>
                                        <p:cTn id="36" dur="166" decel="50000">
                                          <p:stCondLst>
                                            <p:cond delay="1834"/>
                                          </p:stCondLst>
                                        </p:cTn>
                                        <p:tgtEl>
                                          <p:spTgt spid="9">
                                            <p:txEl>
                                              <p:pRg st="3" end="3"/>
                                            </p:txEl>
                                          </p:spTgt>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6" presetClass="entr" presetSubtype="0" fill="hold" nodeType="clickEffect">
                                  <p:stCondLst>
                                    <p:cond delay="0"/>
                                  </p:stCondLst>
                                  <p:childTnLst>
                                    <p:set>
                                      <p:cBhvr>
                                        <p:cTn id="40" dur="1" fill="hold">
                                          <p:stCondLst>
                                            <p:cond delay="0"/>
                                          </p:stCondLst>
                                        </p:cTn>
                                        <p:tgtEl>
                                          <p:spTgt spid="9">
                                            <p:txEl>
                                              <p:pRg st="6" end="6"/>
                                            </p:txEl>
                                          </p:spTgt>
                                        </p:tgtEl>
                                        <p:attrNameLst>
                                          <p:attrName>style.visibility</p:attrName>
                                        </p:attrNameLst>
                                      </p:cBhvr>
                                      <p:to>
                                        <p:strVal val="visible"/>
                                      </p:to>
                                    </p:set>
                                    <p:animEffect transition="in" filter="wipe(down)">
                                      <p:cBhvr>
                                        <p:cTn id="41" dur="580">
                                          <p:stCondLst>
                                            <p:cond delay="0"/>
                                          </p:stCondLst>
                                        </p:cTn>
                                        <p:tgtEl>
                                          <p:spTgt spid="9">
                                            <p:txEl>
                                              <p:pRg st="6" end="6"/>
                                            </p:txEl>
                                          </p:spTgt>
                                        </p:tgtEl>
                                      </p:cBhvr>
                                    </p:animEffect>
                                    <p:anim calcmode="lin" valueType="num">
                                      <p:cBhvr>
                                        <p:cTn id="42" dur="1822" tmFilter="0,0; 0.14,0.36; 0.43,0.73; 0.71,0.91; 1.0,1.0">
                                          <p:stCondLst>
                                            <p:cond delay="0"/>
                                          </p:stCondLst>
                                        </p:cTn>
                                        <p:tgtEl>
                                          <p:spTgt spid="9">
                                            <p:txEl>
                                              <p:pRg st="6" end="6"/>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9">
                                            <p:txEl>
                                              <p:pRg st="6" end="6"/>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9">
                                            <p:txEl>
                                              <p:pRg st="6" end="6"/>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9">
                                            <p:txEl>
                                              <p:pRg st="6" end="6"/>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9">
                                            <p:txEl>
                                              <p:pRg st="6" end="6"/>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9">
                                            <p:txEl>
                                              <p:pRg st="6" end="6"/>
                                            </p:txEl>
                                          </p:spTgt>
                                        </p:tgtEl>
                                      </p:cBhvr>
                                      <p:to x="100000" y="60000"/>
                                    </p:animScale>
                                    <p:animScale>
                                      <p:cBhvr>
                                        <p:cTn id="48" dur="166" decel="50000">
                                          <p:stCondLst>
                                            <p:cond delay="676"/>
                                          </p:stCondLst>
                                        </p:cTn>
                                        <p:tgtEl>
                                          <p:spTgt spid="9">
                                            <p:txEl>
                                              <p:pRg st="6" end="6"/>
                                            </p:txEl>
                                          </p:spTgt>
                                        </p:tgtEl>
                                      </p:cBhvr>
                                      <p:to x="100000" y="100000"/>
                                    </p:animScale>
                                    <p:animScale>
                                      <p:cBhvr>
                                        <p:cTn id="49" dur="26">
                                          <p:stCondLst>
                                            <p:cond delay="1312"/>
                                          </p:stCondLst>
                                        </p:cTn>
                                        <p:tgtEl>
                                          <p:spTgt spid="9">
                                            <p:txEl>
                                              <p:pRg st="6" end="6"/>
                                            </p:txEl>
                                          </p:spTgt>
                                        </p:tgtEl>
                                      </p:cBhvr>
                                      <p:to x="100000" y="80000"/>
                                    </p:animScale>
                                    <p:animScale>
                                      <p:cBhvr>
                                        <p:cTn id="50" dur="166" decel="50000">
                                          <p:stCondLst>
                                            <p:cond delay="1338"/>
                                          </p:stCondLst>
                                        </p:cTn>
                                        <p:tgtEl>
                                          <p:spTgt spid="9">
                                            <p:txEl>
                                              <p:pRg st="6" end="6"/>
                                            </p:txEl>
                                          </p:spTgt>
                                        </p:tgtEl>
                                      </p:cBhvr>
                                      <p:to x="100000" y="100000"/>
                                    </p:animScale>
                                    <p:animScale>
                                      <p:cBhvr>
                                        <p:cTn id="51" dur="26">
                                          <p:stCondLst>
                                            <p:cond delay="1642"/>
                                          </p:stCondLst>
                                        </p:cTn>
                                        <p:tgtEl>
                                          <p:spTgt spid="9">
                                            <p:txEl>
                                              <p:pRg st="6" end="6"/>
                                            </p:txEl>
                                          </p:spTgt>
                                        </p:tgtEl>
                                      </p:cBhvr>
                                      <p:to x="100000" y="90000"/>
                                    </p:animScale>
                                    <p:animScale>
                                      <p:cBhvr>
                                        <p:cTn id="52" dur="166" decel="50000">
                                          <p:stCondLst>
                                            <p:cond delay="1668"/>
                                          </p:stCondLst>
                                        </p:cTn>
                                        <p:tgtEl>
                                          <p:spTgt spid="9">
                                            <p:txEl>
                                              <p:pRg st="6" end="6"/>
                                            </p:txEl>
                                          </p:spTgt>
                                        </p:tgtEl>
                                      </p:cBhvr>
                                      <p:to x="100000" y="100000"/>
                                    </p:animScale>
                                    <p:animScale>
                                      <p:cBhvr>
                                        <p:cTn id="53" dur="26">
                                          <p:stCondLst>
                                            <p:cond delay="1808"/>
                                          </p:stCondLst>
                                        </p:cTn>
                                        <p:tgtEl>
                                          <p:spTgt spid="9">
                                            <p:txEl>
                                              <p:pRg st="6" end="6"/>
                                            </p:txEl>
                                          </p:spTgt>
                                        </p:tgtEl>
                                      </p:cBhvr>
                                      <p:to x="100000" y="95000"/>
                                    </p:animScale>
                                    <p:animScale>
                                      <p:cBhvr>
                                        <p:cTn id="54" dur="166" decel="50000">
                                          <p:stCondLst>
                                            <p:cond delay="1834"/>
                                          </p:stCondLst>
                                        </p:cTn>
                                        <p:tgtEl>
                                          <p:spTgt spid="9">
                                            <p:txEl>
                                              <p:pRg st="6" end="6"/>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9">
                                            <p:txEl>
                                              <p:pRg st="7" end="7"/>
                                            </p:txEl>
                                          </p:spTgt>
                                        </p:tgtEl>
                                        <p:attrNameLst>
                                          <p:attrName>style.visibility</p:attrName>
                                        </p:attrNameLst>
                                      </p:cBhvr>
                                      <p:to>
                                        <p:strVal val="visible"/>
                                      </p:to>
                                    </p:set>
                                    <p:animEffect transition="in" filter="wipe(down)">
                                      <p:cBhvr>
                                        <p:cTn id="57" dur="580">
                                          <p:stCondLst>
                                            <p:cond delay="0"/>
                                          </p:stCondLst>
                                        </p:cTn>
                                        <p:tgtEl>
                                          <p:spTgt spid="9">
                                            <p:txEl>
                                              <p:pRg st="7" end="7"/>
                                            </p:txEl>
                                          </p:spTgt>
                                        </p:tgtEl>
                                      </p:cBhvr>
                                    </p:animEffect>
                                    <p:anim calcmode="lin" valueType="num">
                                      <p:cBhvr>
                                        <p:cTn id="58" dur="1822" tmFilter="0,0; 0.14,0.36; 0.43,0.73; 0.71,0.91; 1.0,1.0">
                                          <p:stCondLst>
                                            <p:cond delay="0"/>
                                          </p:stCondLst>
                                        </p:cTn>
                                        <p:tgtEl>
                                          <p:spTgt spid="9">
                                            <p:txEl>
                                              <p:pRg st="7" end="7"/>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9">
                                            <p:txEl>
                                              <p:pRg st="7" end="7"/>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9">
                                            <p:txEl>
                                              <p:pRg st="7" end="7"/>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9">
                                            <p:txEl>
                                              <p:pRg st="7" end="7"/>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9">
                                            <p:txEl>
                                              <p:pRg st="7" end="7"/>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9">
                                            <p:txEl>
                                              <p:pRg st="7" end="7"/>
                                            </p:txEl>
                                          </p:spTgt>
                                        </p:tgtEl>
                                      </p:cBhvr>
                                      <p:to x="100000" y="60000"/>
                                    </p:animScale>
                                    <p:animScale>
                                      <p:cBhvr>
                                        <p:cTn id="64" dur="166" decel="50000">
                                          <p:stCondLst>
                                            <p:cond delay="676"/>
                                          </p:stCondLst>
                                        </p:cTn>
                                        <p:tgtEl>
                                          <p:spTgt spid="9">
                                            <p:txEl>
                                              <p:pRg st="7" end="7"/>
                                            </p:txEl>
                                          </p:spTgt>
                                        </p:tgtEl>
                                      </p:cBhvr>
                                      <p:to x="100000" y="100000"/>
                                    </p:animScale>
                                    <p:animScale>
                                      <p:cBhvr>
                                        <p:cTn id="65" dur="26">
                                          <p:stCondLst>
                                            <p:cond delay="1312"/>
                                          </p:stCondLst>
                                        </p:cTn>
                                        <p:tgtEl>
                                          <p:spTgt spid="9">
                                            <p:txEl>
                                              <p:pRg st="7" end="7"/>
                                            </p:txEl>
                                          </p:spTgt>
                                        </p:tgtEl>
                                      </p:cBhvr>
                                      <p:to x="100000" y="80000"/>
                                    </p:animScale>
                                    <p:animScale>
                                      <p:cBhvr>
                                        <p:cTn id="66" dur="166" decel="50000">
                                          <p:stCondLst>
                                            <p:cond delay="1338"/>
                                          </p:stCondLst>
                                        </p:cTn>
                                        <p:tgtEl>
                                          <p:spTgt spid="9">
                                            <p:txEl>
                                              <p:pRg st="7" end="7"/>
                                            </p:txEl>
                                          </p:spTgt>
                                        </p:tgtEl>
                                      </p:cBhvr>
                                      <p:to x="100000" y="100000"/>
                                    </p:animScale>
                                    <p:animScale>
                                      <p:cBhvr>
                                        <p:cTn id="67" dur="26">
                                          <p:stCondLst>
                                            <p:cond delay="1642"/>
                                          </p:stCondLst>
                                        </p:cTn>
                                        <p:tgtEl>
                                          <p:spTgt spid="9">
                                            <p:txEl>
                                              <p:pRg st="7" end="7"/>
                                            </p:txEl>
                                          </p:spTgt>
                                        </p:tgtEl>
                                      </p:cBhvr>
                                      <p:to x="100000" y="90000"/>
                                    </p:animScale>
                                    <p:animScale>
                                      <p:cBhvr>
                                        <p:cTn id="68" dur="166" decel="50000">
                                          <p:stCondLst>
                                            <p:cond delay="1668"/>
                                          </p:stCondLst>
                                        </p:cTn>
                                        <p:tgtEl>
                                          <p:spTgt spid="9">
                                            <p:txEl>
                                              <p:pRg st="7" end="7"/>
                                            </p:txEl>
                                          </p:spTgt>
                                        </p:tgtEl>
                                      </p:cBhvr>
                                      <p:to x="100000" y="100000"/>
                                    </p:animScale>
                                    <p:animScale>
                                      <p:cBhvr>
                                        <p:cTn id="69" dur="26">
                                          <p:stCondLst>
                                            <p:cond delay="1808"/>
                                          </p:stCondLst>
                                        </p:cTn>
                                        <p:tgtEl>
                                          <p:spTgt spid="9">
                                            <p:txEl>
                                              <p:pRg st="7" end="7"/>
                                            </p:txEl>
                                          </p:spTgt>
                                        </p:tgtEl>
                                      </p:cBhvr>
                                      <p:to x="100000" y="95000"/>
                                    </p:animScale>
                                    <p:animScale>
                                      <p:cBhvr>
                                        <p:cTn id="70" dur="166" decel="50000">
                                          <p:stCondLst>
                                            <p:cond delay="1834"/>
                                          </p:stCondLst>
                                        </p:cTn>
                                        <p:tgtEl>
                                          <p:spTgt spid="9">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3560</TotalTime>
  <Words>2843</Words>
  <Application>Microsoft Office PowerPoint</Application>
  <PresentationFormat>Widescreen</PresentationFormat>
  <Paragraphs>350</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proxima-nova</vt:lpstr>
      <vt:lpstr>Roboto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Subjective Hiring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 Hiring</vt:lpstr>
      <vt:lpstr>What Are Objective Traits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Fernandez</dc:creator>
  <cp:lastModifiedBy>Jeff Yates</cp:lastModifiedBy>
  <cp:revision>30</cp:revision>
  <dcterms:created xsi:type="dcterms:W3CDTF">2022-09-19T02:51:30Z</dcterms:created>
  <dcterms:modified xsi:type="dcterms:W3CDTF">2022-09-23T17:14:46Z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Created">
    <vt:filetime>2022-09-19T00:00:00Z</vt:filetime>
  </property>
  <property fmtid="{D5CDD505-2E9C-101B-9397-08002B2CF9AE}" pid="4" name="Creator">
    <vt:lpwstr>Acrobat PDFMaker 21 for PowerPoint</vt:lpwstr>
  </property>
  <property fmtid="{D5CDD505-2E9C-101B-9397-08002B2CF9AE}" pid="5" name="LastSaved">
    <vt:filetime>2022-09-19T00:00:00Z</vt:filetime>
  </property>
  <property fmtid="{D5CDD505-2E9C-101B-9397-08002B2CF9AE}" pid="6" name="Producer">
    <vt:lpwstr>Adobe PDF Library 21.1.174</vt:lpwstr>
  </property>
</Properties>
</file>