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A29FA0"/>
                </a:solidFill>
                <a:latin typeface="Century Gothic"/>
                <a:cs typeface="Century Gothic"/>
              </a:defRPr>
            </a:lvl1pPr>
          </a:lstStyle>
          <a:p>
            <a:pPr marL="6858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10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50FF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0050FF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A29FA0"/>
                </a:solidFill>
                <a:latin typeface="Century Gothic"/>
                <a:cs typeface="Century Gothic"/>
              </a:defRPr>
            </a:lvl1pPr>
          </a:lstStyle>
          <a:p>
            <a:pPr marL="6858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10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50FF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A29FA0"/>
                </a:solidFill>
                <a:latin typeface="Century Gothic"/>
                <a:cs typeface="Century Gothic"/>
              </a:defRPr>
            </a:lvl1pPr>
          </a:lstStyle>
          <a:p>
            <a:pPr marL="6858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10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50FF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A29FA0"/>
                </a:solidFill>
                <a:latin typeface="Century Gothic"/>
                <a:cs typeface="Century Gothic"/>
              </a:defRPr>
            </a:lvl1pPr>
          </a:lstStyle>
          <a:p>
            <a:pPr marL="6858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10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A29FA0"/>
                </a:solidFill>
                <a:latin typeface="Century Gothic"/>
                <a:cs typeface="Century Gothic"/>
              </a:defRPr>
            </a:lvl1pPr>
          </a:lstStyle>
          <a:p>
            <a:pPr marL="6858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10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8831" y="122631"/>
            <a:ext cx="10742777" cy="8336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50FF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58088" y="1298829"/>
            <a:ext cx="6418580" cy="19608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0050FF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409933" y="6195466"/>
            <a:ext cx="194945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A29FA0"/>
                </a:solidFill>
                <a:latin typeface="Century Gothic"/>
                <a:cs typeface="Century Gothic"/>
              </a:defRPr>
            </a:lvl1pPr>
          </a:lstStyle>
          <a:p>
            <a:pPr marL="6858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10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0.jp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93623" rIns="0" bIns="0" rtlCol="0" vert="horz">
            <a:spAutoFit/>
          </a:bodyPr>
          <a:lstStyle/>
          <a:p>
            <a:pPr marL="441325">
              <a:lnSpc>
                <a:spcPct val="100000"/>
              </a:lnSpc>
              <a:spcBef>
                <a:spcPts val="95"/>
              </a:spcBef>
            </a:pPr>
            <a:r>
              <a:rPr dirty="0" spc="145"/>
              <a:t>Wipfli</a:t>
            </a:r>
            <a:r>
              <a:rPr dirty="0" spc="-40"/>
              <a:t> </a:t>
            </a:r>
            <a:r>
              <a:rPr dirty="0" spc="105"/>
              <a:t>Presenters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619755" y="3418332"/>
            <a:ext cx="1961514" cy="1069975"/>
          </a:xfrm>
          <a:prstGeom prst="rect">
            <a:avLst/>
          </a:prstGeom>
          <a:solidFill>
            <a:srgbClr val="0050FF"/>
          </a:solidFill>
        </p:spPr>
        <p:txBody>
          <a:bodyPr wrap="square" lIns="0" tIns="130810" rIns="0" bIns="0" rtlCol="0" vert="horz">
            <a:spAutoFit/>
          </a:bodyPr>
          <a:lstStyle/>
          <a:p>
            <a:pPr marL="182880">
              <a:lnSpc>
                <a:spcPct val="100000"/>
              </a:lnSpc>
              <a:spcBef>
                <a:spcPts val="1030"/>
              </a:spcBef>
            </a:pPr>
            <a:r>
              <a:rPr dirty="0" sz="1400" spc="110">
                <a:solidFill>
                  <a:srgbClr val="FFFFFF"/>
                </a:solidFill>
                <a:latin typeface="Century Gothic"/>
                <a:cs typeface="Century Gothic"/>
              </a:rPr>
              <a:t>Tom</a:t>
            </a:r>
            <a:r>
              <a:rPr dirty="0" sz="1400" spc="-2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110">
                <a:solidFill>
                  <a:srgbClr val="FFFFFF"/>
                </a:solidFill>
                <a:latin typeface="Century Gothic"/>
                <a:cs typeface="Century Gothic"/>
              </a:rPr>
              <a:t>Wilkins</a:t>
            </a:r>
            <a:endParaRPr sz="1400">
              <a:latin typeface="Century Gothic"/>
              <a:cs typeface="Century Gothic"/>
            </a:endParaRPr>
          </a:p>
          <a:p>
            <a:pPr marL="182880">
              <a:lnSpc>
                <a:spcPct val="100000"/>
              </a:lnSpc>
              <a:spcBef>
                <a:spcPts val="1455"/>
              </a:spcBef>
            </a:pPr>
            <a:r>
              <a:rPr dirty="0" sz="1000" spc="55">
                <a:solidFill>
                  <a:srgbClr val="FFFFFF"/>
                </a:solidFill>
                <a:latin typeface="Century Gothic"/>
                <a:cs typeface="Century Gothic"/>
              </a:rPr>
              <a:t>Wipfli</a:t>
            </a:r>
            <a:r>
              <a:rPr dirty="0" sz="100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Director</a:t>
            </a:r>
            <a:endParaRPr sz="1000">
              <a:latin typeface="Century Gothic"/>
              <a:cs typeface="Century Gothic"/>
            </a:endParaRPr>
          </a:p>
          <a:p>
            <a:pPr marL="182880">
              <a:lnSpc>
                <a:spcPct val="100000"/>
              </a:lnSpc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Tribal</a:t>
            </a:r>
            <a:r>
              <a:rPr dirty="0" sz="1000" spc="30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Consulting</a:t>
            </a:r>
            <a:r>
              <a:rPr dirty="0" sz="1000" spc="3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Services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852796" y="3596995"/>
            <a:ext cx="4243070" cy="1031240"/>
          </a:xfrm>
          <a:prstGeom prst="rect">
            <a:avLst/>
          </a:prstGeom>
        </p:spPr>
        <p:txBody>
          <a:bodyPr wrap="square" lIns="0" tIns="9652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100">
                <a:solidFill>
                  <a:srgbClr val="343434"/>
                </a:solidFill>
                <a:latin typeface="Century Gothic"/>
                <a:cs typeface="Century Gothic"/>
              </a:rPr>
              <a:t>20+</a:t>
            </a:r>
            <a:r>
              <a:rPr dirty="0" sz="1100" spc="80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43434"/>
                </a:solidFill>
                <a:latin typeface="Century Gothic"/>
                <a:cs typeface="Century Gothic"/>
              </a:rPr>
              <a:t>Years</a:t>
            </a:r>
            <a:r>
              <a:rPr dirty="0" sz="1100" spc="55">
                <a:solidFill>
                  <a:srgbClr val="343434"/>
                </a:solidFill>
                <a:latin typeface="Century Gothic"/>
                <a:cs typeface="Century Gothic"/>
              </a:rPr>
              <a:t> working</a:t>
            </a:r>
            <a:r>
              <a:rPr dirty="0" sz="1100" spc="65">
                <a:solidFill>
                  <a:srgbClr val="343434"/>
                </a:solidFill>
                <a:latin typeface="Century Gothic"/>
                <a:cs typeface="Century Gothic"/>
              </a:rPr>
              <a:t> with</a:t>
            </a:r>
            <a:r>
              <a:rPr dirty="0" sz="1100" spc="85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43434"/>
                </a:solidFill>
                <a:latin typeface="Century Gothic"/>
                <a:cs typeface="Century Gothic"/>
              </a:rPr>
              <a:t>Tribal</a:t>
            </a:r>
            <a:r>
              <a:rPr dirty="0" sz="1100" spc="80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343434"/>
                </a:solidFill>
                <a:latin typeface="Century Gothic"/>
                <a:cs typeface="Century Gothic"/>
              </a:rPr>
              <a:t>Organizations</a:t>
            </a:r>
            <a:endParaRPr sz="1100">
              <a:latin typeface="Century Gothic"/>
              <a:cs typeface="Century Gothic"/>
            </a:endParaRPr>
          </a:p>
          <a:p>
            <a:pPr marL="299085" marR="5080" indent="-287020">
              <a:lnSpc>
                <a:spcPct val="15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100" spc="90">
                <a:solidFill>
                  <a:srgbClr val="343434"/>
                </a:solidFill>
                <a:latin typeface="Century Gothic"/>
                <a:cs typeface="Century Gothic"/>
              </a:rPr>
              <a:t>Works</a:t>
            </a:r>
            <a:r>
              <a:rPr dirty="0" sz="1100" spc="20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 spc="65">
                <a:solidFill>
                  <a:srgbClr val="343434"/>
                </a:solidFill>
                <a:latin typeface="Century Gothic"/>
                <a:cs typeface="Century Gothic"/>
              </a:rPr>
              <a:t>with</a:t>
            </a:r>
            <a:r>
              <a:rPr dirty="0" sz="1100" spc="35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43434"/>
                </a:solidFill>
                <a:latin typeface="Century Gothic"/>
                <a:cs typeface="Century Gothic"/>
              </a:rPr>
              <a:t>casino,</a:t>
            </a:r>
            <a:r>
              <a:rPr dirty="0" sz="1100" spc="45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43434"/>
                </a:solidFill>
                <a:latin typeface="Century Gothic"/>
                <a:cs typeface="Century Gothic"/>
              </a:rPr>
              <a:t>government,</a:t>
            </a:r>
            <a:r>
              <a:rPr dirty="0" sz="1100" spc="-5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43434"/>
                </a:solidFill>
                <a:latin typeface="Century Gothic"/>
                <a:cs typeface="Century Gothic"/>
              </a:rPr>
              <a:t>EDC</a:t>
            </a:r>
            <a:r>
              <a:rPr dirty="0" sz="1100" spc="15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43434"/>
                </a:solidFill>
                <a:latin typeface="Century Gothic"/>
                <a:cs typeface="Century Gothic"/>
              </a:rPr>
              <a:t>and</a:t>
            </a:r>
            <a:r>
              <a:rPr dirty="0" sz="1100" spc="60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 spc="45">
                <a:solidFill>
                  <a:srgbClr val="343434"/>
                </a:solidFill>
                <a:latin typeface="Century Gothic"/>
                <a:cs typeface="Century Gothic"/>
              </a:rPr>
              <a:t>housing </a:t>
            </a:r>
            <a:r>
              <a:rPr dirty="0" sz="1100">
                <a:solidFill>
                  <a:srgbClr val="343434"/>
                </a:solidFill>
                <a:latin typeface="Century Gothic"/>
                <a:cs typeface="Century Gothic"/>
              </a:rPr>
              <a:t>authority</a:t>
            </a:r>
            <a:r>
              <a:rPr dirty="0" sz="1100" spc="175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43434"/>
                </a:solidFill>
                <a:latin typeface="Century Gothic"/>
                <a:cs typeface="Century Gothic"/>
              </a:rPr>
              <a:t>prospects</a:t>
            </a:r>
            <a:r>
              <a:rPr dirty="0" sz="1100" spc="160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43434"/>
                </a:solidFill>
                <a:latin typeface="Century Gothic"/>
                <a:cs typeface="Century Gothic"/>
              </a:rPr>
              <a:t>to</a:t>
            </a:r>
            <a:r>
              <a:rPr dirty="0" sz="1100" spc="190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43434"/>
                </a:solidFill>
                <a:latin typeface="Century Gothic"/>
                <a:cs typeface="Century Gothic"/>
              </a:rPr>
              <a:t>understand</a:t>
            </a:r>
            <a:r>
              <a:rPr dirty="0" sz="1100" spc="180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43434"/>
                </a:solidFill>
                <a:latin typeface="Century Gothic"/>
                <a:cs typeface="Century Gothic"/>
              </a:rPr>
              <a:t>functional</a:t>
            </a:r>
            <a:r>
              <a:rPr dirty="0" sz="1100" spc="200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43434"/>
                </a:solidFill>
                <a:latin typeface="Century Gothic"/>
                <a:cs typeface="Century Gothic"/>
              </a:rPr>
              <a:t>needs</a:t>
            </a:r>
            <a:r>
              <a:rPr dirty="0" sz="1100" spc="165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343434"/>
                </a:solidFill>
                <a:latin typeface="Century Gothic"/>
                <a:cs typeface="Century Gothic"/>
              </a:rPr>
              <a:t>and </a:t>
            </a:r>
            <a:r>
              <a:rPr dirty="0" sz="1100">
                <a:solidFill>
                  <a:srgbClr val="343434"/>
                </a:solidFill>
                <a:latin typeface="Century Gothic"/>
                <a:cs typeface="Century Gothic"/>
              </a:rPr>
              <a:t>pair</a:t>
            </a:r>
            <a:r>
              <a:rPr dirty="0" sz="1100" spc="100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 spc="65">
                <a:solidFill>
                  <a:srgbClr val="343434"/>
                </a:solidFill>
                <a:latin typeface="Century Gothic"/>
                <a:cs typeface="Century Gothic"/>
              </a:rPr>
              <a:t>with</a:t>
            </a:r>
            <a:r>
              <a:rPr dirty="0" sz="1100" spc="100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43434"/>
                </a:solidFill>
                <a:latin typeface="Century Gothic"/>
                <a:cs typeface="Century Gothic"/>
              </a:rPr>
              <a:t>appropriate</a:t>
            </a:r>
            <a:r>
              <a:rPr dirty="0" sz="1100" spc="105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43434"/>
                </a:solidFill>
                <a:latin typeface="Century Gothic"/>
                <a:cs typeface="Century Gothic"/>
              </a:rPr>
              <a:t>tribal</a:t>
            </a:r>
            <a:r>
              <a:rPr dirty="0" sz="1100" spc="120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43434"/>
                </a:solidFill>
                <a:latin typeface="Century Gothic"/>
                <a:cs typeface="Century Gothic"/>
              </a:rPr>
              <a:t>consulting</a:t>
            </a:r>
            <a:r>
              <a:rPr dirty="0" sz="1100" spc="75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343434"/>
                </a:solidFill>
                <a:latin typeface="Century Gothic"/>
                <a:cs typeface="Century Gothic"/>
              </a:rPr>
              <a:t>practice</a:t>
            </a:r>
            <a:r>
              <a:rPr dirty="0" sz="1100" spc="105">
                <a:solidFill>
                  <a:srgbClr val="343434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343434"/>
                </a:solidFill>
                <a:latin typeface="Century Gothic"/>
                <a:cs typeface="Century Gothic"/>
              </a:rPr>
              <a:t>leads</a:t>
            </a:r>
            <a:endParaRPr sz="1100">
              <a:latin typeface="Century Gothic"/>
              <a:cs typeface="Century Gothic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35579" y="1684020"/>
            <a:ext cx="1456944" cy="145694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0916" rIns="0" bIns="0" rtlCol="0" vert="horz">
            <a:spAutoFit/>
          </a:bodyPr>
          <a:lstStyle/>
          <a:p>
            <a:pPr marL="271145">
              <a:lnSpc>
                <a:spcPct val="100000"/>
              </a:lnSpc>
              <a:spcBef>
                <a:spcPts val="95"/>
              </a:spcBef>
            </a:pPr>
            <a:r>
              <a:rPr dirty="0" spc="50"/>
              <a:t>Realistic</a:t>
            </a:r>
            <a:r>
              <a:rPr dirty="0" spc="-30"/>
              <a:t> </a:t>
            </a:r>
            <a:r>
              <a:rPr dirty="0" spc="235"/>
              <a:t>DEI</a:t>
            </a:r>
            <a:r>
              <a:rPr dirty="0" spc="-50"/>
              <a:t> </a:t>
            </a:r>
            <a:r>
              <a:rPr dirty="0" spc="-35"/>
              <a:t>Approach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29208" y="1088542"/>
            <a:ext cx="10262870" cy="16262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6100"/>
              </a:lnSpc>
              <a:spcBef>
                <a:spcPts val="95"/>
              </a:spcBef>
            </a:pPr>
            <a:r>
              <a:rPr dirty="0" sz="2200" spc="80">
                <a:solidFill>
                  <a:srgbClr val="6C666A"/>
                </a:solidFill>
                <a:latin typeface="Century Gothic"/>
                <a:cs typeface="Century Gothic"/>
              </a:rPr>
              <a:t>While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we</a:t>
            </a:r>
            <a:r>
              <a:rPr dirty="0" sz="22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35">
                <a:solidFill>
                  <a:srgbClr val="6C666A"/>
                </a:solidFill>
                <a:latin typeface="Century Gothic"/>
                <a:cs typeface="Century Gothic"/>
              </a:rPr>
              <a:t>can’t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change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many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35">
                <a:solidFill>
                  <a:srgbClr val="6C666A"/>
                </a:solidFill>
                <a:latin typeface="Century Gothic"/>
                <a:cs typeface="Century Gothic"/>
              </a:rPr>
              <a:t>of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the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systemic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90">
                <a:solidFill>
                  <a:srgbClr val="6C666A"/>
                </a:solidFill>
                <a:latin typeface="Century Gothic"/>
                <a:cs typeface="Century Gothic"/>
              </a:rPr>
              <a:t>issues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110">
                <a:solidFill>
                  <a:srgbClr val="6C666A"/>
                </a:solidFill>
                <a:latin typeface="Century Gothic"/>
                <a:cs typeface="Century Gothic"/>
              </a:rPr>
              <a:t>in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60">
                <a:solidFill>
                  <a:srgbClr val="6C666A"/>
                </a:solidFill>
                <a:latin typeface="Century Gothic"/>
                <a:cs typeface="Century Gothic"/>
              </a:rPr>
              <a:t>our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country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and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world overnight,</a:t>
            </a:r>
            <a:r>
              <a:rPr dirty="0" sz="2200" spc="-14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we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30">
                <a:solidFill>
                  <a:srgbClr val="6C666A"/>
                </a:solidFill>
                <a:latin typeface="Century Gothic"/>
                <a:cs typeface="Century Gothic"/>
              </a:rPr>
              <a:t>can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do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60">
                <a:solidFill>
                  <a:srgbClr val="6C666A"/>
                </a:solidFill>
                <a:latin typeface="Century Gothic"/>
                <a:cs typeface="Century Gothic"/>
              </a:rPr>
              <a:t>our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part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by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60">
                <a:solidFill>
                  <a:srgbClr val="6C666A"/>
                </a:solidFill>
                <a:latin typeface="Century Gothic"/>
                <a:cs typeface="Century Gothic"/>
              </a:rPr>
              <a:t>ensuring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your</a:t>
            </a:r>
            <a:r>
              <a:rPr dirty="0" sz="2200" spc="-12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organization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has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20">
                <a:solidFill>
                  <a:srgbClr val="6C666A"/>
                </a:solidFill>
                <a:latin typeface="Century Gothic"/>
                <a:cs typeface="Century Gothic"/>
              </a:rPr>
              <a:t>a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35">
                <a:solidFill>
                  <a:srgbClr val="6C666A"/>
                </a:solidFill>
                <a:latin typeface="Century Gothic"/>
                <a:cs typeface="Century Gothic"/>
              </a:rPr>
              <a:t>seat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and 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voice</a:t>
            </a:r>
            <a:r>
              <a:rPr dirty="0" sz="22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60">
                <a:solidFill>
                  <a:srgbClr val="6C666A"/>
                </a:solidFill>
                <a:latin typeface="Century Gothic"/>
                <a:cs typeface="Century Gothic"/>
              </a:rPr>
              <a:t>at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the</a:t>
            </a:r>
            <a:r>
              <a:rPr dirty="0" sz="22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0">
                <a:solidFill>
                  <a:srgbClr val="6C666A"/>
                </a:solidFill>
                <a:latin typeface="Century Gothic"/>
                <a:cs typeface="Century Gothic"/>
              </a:rPr>
              <a:t>tables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where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those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90">
                <a:solidFill>
                  <a:srgbClr val="6C666A"/>
                </a:solidFill>
                <a:latin typeface="Century Gothic"/>
                <a:cs typeface="Century Gothic"/>
              </a:rPr>
              <a:t>issues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80">
                <a:solidFill>
                  <a:srgbClr val="6C666A"/>
                </a:solidFill>
                <a:latin typeface="Century Gothic"/>
                <a:cs typeface="Century Gothic"/>
              </a:rPr>
              <a:t>are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being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discussed.</a:t>
            </a:r>
            <a:endParaRPr sz="2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dirty="0" sz="2200" spc="70">
                <a:solidFill>
                  <a:srgbClr val="6C666A"/>
                </a:solidFill>
                <a:latin typeface="Century Gothic"/>
                <a:cs typeface="Century Gothic"/>
              </a:rPr>
              <a:t>We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35">
                <a:solidFill>
                  <a:srgbClr val="6C666A"/>
                </a:solidFill>
                <a:latin typeface="Century Gothic"/>
                <a:cs typeface="Century Gothic"/>
              </a:rPr>
              <a:t>can</a:t>
            </a:r>
            <a:r>
              <a:rPr dirty="0" sz="22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70">
                <a:solidFill>
                  <a:srgbClr val="6C666A"/>
                </a:solidFill>
                <a:latin typeface="Century Gothic"/>
                <a:cs typeface="Century Gothic"/>
              </a:rPr>
              <a:t>work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to</a:t>
            </a:r>
            <a:r>
              <a:rPr dirty="0" sz="2200" spc="-13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address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90">
                <a:solidFill>
                  <a:srgbClr val="6C666A"/>
                </a:solidFill>
                <a:latin typeface="Century Gothic"/>
                <a:cs typeface="Century Gothic"/>
              </a:rPr>
              <a:t>issues</a:t>
            </a:r>
            <a:r>
              <a:rPr dirty="0" sz="2200" spc="-14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110">
                <a:solidFill>
                  <a:srgbClr val="6C666A"/>
                </a:solidFill>
                <a:latin typeface="Century Gothic"/>
                <a:cs typeface="Century Gothic"/>
              </a:rPr>
              <a:t>in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55">
                <a:solidFill>
                  <a:srgbClr val="6C666A"/>
                </a:solidFill>
                <a:latin typeface="Century Gothic"/>
                <a:cs typeface="Century Gothic"/>
              </a:rPr>
              <a:t>our</a:t>
            </a:r>
            <a:r>
              <a:rPr dirty="0" sz="2200" spc="-14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70">
                <a:solidFill>
                  <a:srgbClr val="6C666A"/>
                </a:solidFill>
                <a:latin typeface="Century Gothic"/>
                <a:cs typeface="Century Gothic"/>
              </a:rPr>
              <a:t>work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environment.</a:t>
            </a:r>
            <a:endParaRPr sz="220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57657" y="6411874"/>
            <a:ext cx="21367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1458193" y="6191808"/>
            <a:ext cx="1079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55">
                <a:solidFill>
                  <a:srgbClr val="A29FA0"/>
                </a:solidFill>
                <a:latin typeface="Century Gothic"/>
                <a:cs typeface="Century Gothic"/>
              </a:rPr>
              <a:t>11</a:t>
            </a:r>
            <a:endParaRPr sz="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6448" rIns="0" bIns="0" rtlCol="0" vert="horz">
            <a:spAutoFit/>
          </a:bodyPr>
          <a:lstStyle/>
          <a:p>
            <a:pPr marL="442595">
              <a:lnSpc>
                <a:spcPct val="100000"/>
              </a:lnSpc>
              <a:spcBef>
                <a:spcPts val="95"/>
              </a:spcBef>
            </a:pPr>
            <a:r>
              <a:rPr dirty="0" spc="130"/>
              <a:t>Highlighting</a:t>
            </a:r>
            <a:r>
              <a:rPr dirty="0" spc="-30"/>
              <a:t> </a:t>
            </a:r>
            <a:r>
              <a:rPr dirty="0" spc="45"/>
              <a:t>different</a:t>
            </a:r>
            <a:r>
              <a:rPr dirty="0" spc="-20"/>
              <a:t> </a:t>
            </a:r>
            <a:r>
              <a:rPr dirty="0"/>
              <a:t>perspectives:</a:t>
            </a:r>
            <a:r>
              <a:rPr dirty="0" spc="-20"/>
              <a:t> </a:t>
            </a:r>
            <a:r>
              <a:rPr dirty="0" spc="145"/>
              <a:t>8-</a:t>
            </a:r>
            <a:r>
              <a:rPr dirty="0" spc="-145"/>
              <a:t>10</a:t>
            </a:r>
            <a:r>
              <a:rPr dirty="0" spc="-55"/>
              <a:t> </a:t>
            </a:r>
            <a:r>
              <a:rPr dirty="0"/>
              <a:t>years</a:t>
            </a:r>
            <a:r>
              <a:rPr dirty="0" spc="-40"/>
              <a:t> </a:t>
            </a:r>
            <a:r>
              <a:rPr dirty="0" spc="-25"/>
              <a:t>ago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1028700" y="2237232"/>
            <a:ext cx="10521950" cy="2498090"/>
            <a:chOff x="1028700" y="2237232"/>
            <a:chExt cx="10521950" cy="2498090"/>
          </a:xfrm>
        </p:grpSpPr>
        <p:sp>
          <p:nvSpPr>
            <p:cNvPr id="4" name="object 4" descr=""/>
            <p:cNvSpPr/>
            <p:nvPr/>
          </p:nvSpPr>
          <p:spPr>
            <a:xfrm>
              <a:off x="1028700" y="2855976"/>
              <a:ext cx="10521950" cy="1109980"/>
            </a:xfrm>
            <a:custGeom>
              <a:avLst/>
              <a:gdLst/>
              <a:ahLst/>
              <a:cxnLst/>
              <a:rect l="l" t="t" r="r" b="b"/>
              <a:pathLst>
                <a:path w="10521950" h="1109979">
                  <a:moveTo>
                    <a:pt x="9966960" y="0"/>
                  </a:moveTo>
                  <a:lnTo>
                    <a:pt x="9966960" y="277368"/>
                  </a:lnTo>
                  <a:lnTo>
                    <a:pt x="554736" y="277368"/>
                  </a:lnTo>
                  <a:lnTo>
                    <a:pt x="554736" y="0"/>
                  </a:lnTo>
                  <a:lnTo>
                    <a:pt x="0" y="554736"/>
                  </a:lnTo>
                  <a:lnTo>
                    <a:pt x="554736" y="1109472"/>
                  </a:lnTo>
                  <a:lnTo>
                    <a:pt x="554736" y="832104"/>
                  </a:lnTo>
                  <a:lnTo>
                    <a:pt x="9966960" y="832104"/>
                  </a:lnTo>
                  <a:lnTo>
                    <a:pt x="9966960" y="1109472"/>
                  </a:lnTo>
                  <a:lnTo>
                    <a:pt x="10521696" y="554736"/>
                  </a:lnTo>
                  <a:lnTo>
                    <a:pt x="9966960" y="0"/>
                  </a:lnTo>
                  <a:close/>
                </a:path>
              </a:pathLst>
            </a:custGeom>
            <a:solidFill>
              <a:srgbClr val="005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227064" y="2237232"/>
              <a:ext cx="0" cy="2383790"/>
            </a:xfrm>
            <a:custGeom>
              <a:avLst/>
              <a:gdLst/>
              <a:ahLst/>
              <a:cxnLst/>
              <a:rect l="l" t="t" r="r" b="b"/>
              <a:pathLst>
                <a:path w="0" h="2383790">
                  <a:moveTo>
                    <a:pt x="0" y="0"/>
                  </a:moveTo>
                  <a:lnTo>
                    <a:pt x="0" y="2383662"/>
                  </a:lnTo>
                </a:path>
              </a:pathLst>
            </a:custGeom>
            <a:ln w="76200">
              <a:solidFill>
                <a:srgbClr val="6C666A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78879" y="3136392"/>
              <a:ext cx="1828800" cy="585216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06823" y="3136392"/>
              <a:ext cx="1889760" cy="562355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5095748" y="3842003"/>
              <a:ext cx="2251710" cy="893444"/>
            </a:xfrm>
            <a:custGeom>
              <a:avLst/>
              <a:gdLst/>
              <a:ahLst/>
              <a:cxnLst/>
              <a:rect l="l" t="t" r="r" b="b"/>
              <a:pathLst>
                <a:path w="2251709" h="893445">
                  <a:moveTo>
                    <a:pt x="398145" y="826897"/>
                  </a:moveTo>
                  <a:lnTo>
                    <a:pt x="40208" y="66255"/>
                  </a:lnTo>
                  <a:lnTo>
                    <a:pt x="64643" y="54737"/>
                  </a:lnTo>
                  <a:lnTo>
                    <a:pt x="68961" y="52705"/>
                  </a:lnTo>
                  <a:lnTo>
                    <a:pt x="2032" y="0"/>
                  </a:lnTo>
                  <a:lnTo>
                    <a:pt x="0" y="85217"/>
                  </a:lnTo>
                  <a:lnTo>
                    <a:pt x="28752" y="71666"/>
                  </a:lnTo>
                  <a:lnTo>
                    <a:pt x="386715" y="832358"/>
                  </a:lnTo>
                  <a:lnTo>
                    <a:pt x="398145" y="826897"/>
                  </a:lnTo>
                  <a:close/>
                </a:path>
                <a:path w="2251709" h="893445">
                  <a:moveTo>
                    <a:pt x="2251583" y="84074"/>
                  </a:moveTo>
                  <a:lnTo>
                    <a:pt x="2247506" y="58674"/>
                  </a:lnTo>
                  <a:lnTo>
                    <a:pt x="2238121" y="0"/>
                  </a:lnTo>
                  <a:lnTo>
                    <a:pt x="2178939" y="61214"/>
                  </a:lnTo>
                  <a:lnTo>
                    <a:pt x="2209165" y="70739"/>
                  </a:lnTo>
                  <a:lnTo>
                    <a:pt x="1951228" y="889381"/>
                  </a:lnTo>
                  <a:lnTo>
                    <a:pt x="1963420" y="893191"/>
                  </a:lnTo>
                  <a:lnTo>
                    <a:pt x="2221357" y="74574"/>
                  </a:lnTo>
                  <a:lnTo>
                    <a:pt x="2251583" y="84074"/>
                  </a:lnTo>
                  <a:close/>
                </a:path>
              </a:pathLst>
            </a:custGeom>
            <a:solidFill>
              <a:srgbClr val="6C666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8008" y="3130296"/>
              <a:ext cx="458723" cy="562355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512552" y="3130296"/>
              <a:ext cx="467868" cy="563879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1709928" y="3759707"/>
              <a:ext cx="9074150" cy="397510"/>
            </a:xfrm>
            <a:custGeom>
              <a:avLst/>
              <a:gdLst/>
              <a:ahLst/>
              <a:cxnLst/>
              <a:rect l="l" t="t" r="r" b="b"/>
              <a:pathLst>
                <a:path w="9074150" h="397510">
                  <a:moveTo>
                    <a:pt x="76200" y="76200"/>
                  </a:moveTo>
                  <a:lnTo>
                    <a:pt x="69850" y="63500"/>
                  </a:lnTo>
                  <a:lnTo>
                    <a:pt x="38100" y="0"/>
                  </a:lnTo>
                  <a:lnTo>
                    <a:pt x="0" y="76200"/>
                  </a:lnTo>
                  <a:lnTo>
                    <a:pt x="31750" y="76200"/>
                  </a:lnTo>
                  <a:lnTo>
                    <a:pt x="31750" y="345440"/>
                  </a:lnTo>
                  <a:lnTo>
                    <a:pt x="44450" y="345440"/>
                  </a:lnTo>
                  <a:lnTo>
                    <a:pt x="44450" y="76200"/>
                  </a:lnTo>
                  <a:lnTo>
                    <a:pt x="76200" y="76200"/>
                  </a:lnTo>
                  <a:close/>
                </a:path>
                <a:path w="9074150" h="397510">
                  <a:moveTo>
                    <a:pt x="9073896" y="128016"/>
                  </a:moveTo>
                  <a:lnTo>
                    <a:pt x="9067546" y="115316"/>
                  </a:lnTo>
                  <a:lnTo>
                    <a:pt x="9035796" y="51816"/>
                  </a:lnTo>
                  <a:lnTo>
                    <a:pt x="8997696" y="128016"/>
                  </a:lnTo>
                  <a:lnTo>
                    <a:pt x="9029446" y="128016"/>
                  </a:lnTo>
                  <a:lnTo>
                    <a:pt x="9029446" y="397256"/>
                  </a:lnTo>
                  <a:lnTo>
                    <a:pt x="9042146" y="397256"/>
                  </a:lnTo>
                  <a:lnTo>
                    <a:pt x="9042146" y="128016"/>
                  </a:lnTo>
                  <a:lnTo>
                    <a:pt x="9073896" y="128016"/>
                  </a:lnTo>
                  <a:close/>
                </a:path>
              </a:pathLst>
            </a:custGeom>
            <a:solidFill>
              <a:srgbClr val="6C666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5280786" y="4748910"/>
            <a:ext cx="2107565" cy="594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>
                <a:solidFill>
                  <a:srgbClr val="6C666A"/>
                </a:solidFill>
                <a:latin typeface="Century Gothic"/>
                <a:cs typeface="Century Gothic"/>
              </a:rPr>
              <a:t>Moderate</a:t>
            </a:r>
            <a:r>
              <a:rPr dirty="0" sz="1400" spc="12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6C666A"/>
                </a:solidFill>
                <a:latin typeface="Century Gothic"/>
                <a:cs typeface="Century Gothic"/>
              </a:rPr>
              <a:t>viewpoints</a:t>
            </a:r>
            <a:r>
              <a:rPr dirty="0" sz="1400" spc="13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400" spc="-25">
                <a:solidFill>
                  <a:srgbClr val="6C666A"/>
                </a:solidFill>
                <a:latin typeface="Century Gothic"/>
                <a:cs typeface="Century Gothic"/>
              </a:rPr>
              <a:t>or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dirty="0" sz="1400" spc="-10">
                <a:solidFill>
                  <a:srgbClr val="6C666A"/>
                </a:solidFill>
                <a:latin typeface="Century Gothic"/>
                <a:cs typeface="Century Gothic"/>
              </a:rPr>
              <a:t>ideology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27684" y="6195466"/>
            <a:ext cx="2136775" cy="16510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25"/>
              <a:t>12</a:t>
            </a:r>
          </a:p>
        </p:txBody>
      </p:sp>
      <p:sp>
        <p:nvSpPr>
          <p:cNvPr id="13" name="object 13" descr=""/>
          <p:cNvSpPr txBox="1"/>
          <p:nvPr/>
        </p:nvSpPr>
        <p:spPr>
          <a:xfrm>
            <a:off x="348488" y="4181094"/>
            <a:ext cx="23679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65">
                <a:solidFill>
                  <a:srgbClr val="6C666A"/>
                </a:solidFill>
                <a:latin typeface="Century Gothic"/>
                <a:cs typeface="Century Gothic"/>
              </a:rPr>
              <a:t>Strong</a:t>
            </a:r>
            <a:r>
              <a:rPr dirty="0" sz="1400" spc="-4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6C666A"/>
                </a:solidFill>
                <a:latin typeface="Century Gothic"/>
                <a:cs typeface="Century Gothic"/>
              </a:rPr>
              <a:t>ideology</a:t>
            </a:r>
            <a:r>
              <a:rPr dirty="0" sz="1400" spc="-3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6C666A"/>
                </a:solidFill>
                <a:latin typeface="Century Gothic"/>
                <a:cs typeface="Century Gothic"/>
              </a:rPr>
              <a:t>or</a:t>
            </a:r>
            <a:r>
              <a:rPr dirty="0" sz="1400" spc="-1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6C666A"/>
                </a:solidFill>
                <a:latin typeface="Century Gothic"/>
                <a:cs typeface="Century Gothic"/>
              </a:rPr>
              <a:t>opinion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9975342" y="4250563"/>
            <a:ext cx="1649730" cy="594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65">
                <a:solidFill>
                  <a:srgbClr val="6C666A"/>
                </a:solidFill>
                <a:latin typeface="Century Gothic"/>
                <a:cs typeface="Century Gothic"/>
              </a:rPr>
              <a:t>Strong</a:t>
            </a:r>
            <a:r>
              <a:rPr dirty="0" sz="14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6C666A"/>
                </a:solidFill>
                <a:latin typeface="Century Gothic"/>
                <a:cs typeface="Century Gothic"/>
              </a:rPr>
              <a:t>ideology</a:t>
            </a:r>
            <a:r>
              <a:rPr dirty="0" sz="1400" spc="-6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400" spc="-25">
                <a:solidFill>
                  <a:srgbClr val="6C666A"/>
                </a:solidFill>
                <a:latin typeface="Century Gothic"/>
                <a:cs typeface="Century Gothic"/>
              </a:rPr>
              <a:t>or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dirty="0" sz="1400" spc="-10">
                <a:solidFill>
                  <a:srgbClr val="6C666A"/>
                </a:solidFill>
                <a:latin typeface="Century Gothic"/>
                <a:cs typeface="Century Gothic"/>
              </a:rPr>
              <a:t>opinion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6448" rIns="0" bIns="0" rtlCol="0" vert="horz">
            <a:spAutoFit/>
          </a:bodyPr>
          <a:lstStyle/>
          <a:p>
            <a:pPr marL="442595">
              <a:lnSpc>
                <a:spcPct val="100000"/>
              </a:lnSpc>
              <a:spcBef>
                <a:spcPts val="95"/>
              </a:spcBef>
            </a:pPr>
            <a:r>
              <a:rPr dirty="0" spc="130"/>
              <a:t>Highlighting</a:t>
            </a:r>
            <a:r>
              <a:rPr dirty="0" spc="-35"/>
              <a:t> </a:t>
            </a:r>
            <a:r>
              <a:rPr dirty="0" spc="45"/>
              <a:t>different</a:t>
            </a:r>
            <a:r>
              <a:rPr dirty="0" spc="-25"/>
              <a:t> </a:t>
            </a:r>
            <a:r>
              <a:rPr dirty="0"/>
              <a:t>perspectives:</a:t>
            </a:r>
            <a:r>
              <a:rPr dirty="0" spc="-30"/>
              <a:t> </a:t>
            </a:r>
            <a:r>
              <a:rPr dirty="0" spc="25"/>
              <a:t>Now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1028700" y="2237232"/>
            <a:ext cx="10521950" cy="2414905"/>
            <a:chOff x="1028700" y="2237232"/>
            <a:chExt cx="10521950" cy="2414905"/>
          </a:xfrm>
        </p:grpSpPr>
        <p:sp>
          <p:nvSpPr>
            <p:cNvPr id="4" name="object 4" descr=""/>
            <p:cNvSpPr/>
            <p:nvPr/>
          </p:nvSpPr>
          <p:spPr>
            <a:xfrm>
              <a:off x="1028700" y="2855976"/>
              <a:ext cx="10521950" cy="1109980"/>
            </a:xfrm>
            <a:custGeom>
              <a:avLst/>
              <a:gdLst/>
              <a:ahLst/>
              <a:cxnLst/>
              <a:rect l="l" t="t" r="r" b="b"/>
              <a:pathLst>
                <a:path w="10521950" h="1109979">
                  <a:moveTo>
                    <a:pt x="9966960" y="0"/>
                  </a:moveTo>
                  <a:lnTo>
                    <a:pt x="9966960" y="277368"/>
                  </a:lnTo>
                  <a:lnTo>
                    <a:pt x="554736" y="277368"/>
                  </a:lnTo>
                  <a:lnTo>
                    <a:pt x="554736" y="0"/>
                  </a:lnTo>
                  <a:lnTo>
                    <a:pt x="0" y="554736"/>
                  </a:lnTo>
                  <a:lnTo>
                    <a:pt x="554736" y="1109472"/>
                  </a:lnTo>
                  <a:lnTo>
                    <a:pt x="554736" y="832104"/>
                  </a:lnTo>
                  <a:lnTo>
                    <a:pt x="9966960" y="832104"/>
                  </a:lnTo>
                  <a:lnTo>
                    <a:pt x="9966960" y="1109472"/>
                  </a:lnTo>
                  <a:lnTo>
                    <a:pt x="10521696" y="554736"/>
                  </a:lnTo>
                  <a:lnTo>
                    <a:pt x="9966960" y="0"/>
                  </a:lnTo>
                  <a:close/>
                </a:path>
              </a:pathLst>
            </a:custGeom>
            <a:solidFill>
              <a:srgbClr val="005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227064" y="2237232"/>
              <a:ext cx="0" cy="2383790"/>
            </a:xfrm>
            <a:custGeom>
              <a:avLst/>
              <a:gdLst/>
              <a:ahLst/>
              <a:cxnLst/>
              <a:rect l="l" t="t" r="r" b="b"/>
              <a:pathLst>
                <a:path w="0" h="2383790">
                  <a:moveTo>
                    <a:pt x="0" y="0"/>
                  </a:moveTo>
                  <a:lnTo>
                    <a:pt x="0" y="2383662"/>
                  </a:lnTo>
                </a:path>
              </a:pathLst>
            </a:custGeom>
            <a:ln w="76200">
              <a:solidFill>
                <a:srgbClr val="6C666A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57716" y="3136392"/>
              <a:ext cx="1828800" cy="585216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95627" y="3127248"/>
              <a:ext cx="1889760" cy="562356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5926836" y="3848099"/>
              <a:ext cx="641985" cy="803910"/>
            </a:xfrm>
            <a:custGeom>
              <a:avLst/>
              <a:gdLst/>
              <a:ahLst/>
              <a:cxnLst/>
              <a:rect l="l" t="t" r="r" b="b"/>
              <a:pathLst>
                <a:path w="641984" h="803910">
                  <a:moveTo>
                    <a:pt x="76200" y="77724"/>
                  </a:moveTo>
                  <a:lnTo>
                    <a:pt x="69850" y="65024"/>
                  </a:lnTo>
                  <a:lnTo>
                    <a:pt x="38100" y="1524"/>
                  </a:lnTo>
                  <a:lnTo>
                    <a:pt x="0" y="77724"/>
                  </a:lnTo>
                  <a:lnTo>
                    <a:pt x="31750" y="77724"/>
                  </a:lnTo>
                  <a:lnTo>
                    <a:pt x="31750" y="800354"/>
                  </a:lnTo>
                  <a:lnTo>
                    <a:pt x="44450" y="800354"/>
                  </a:lnTo>
                  <a:lnTo>
                    <a:pt x="44450" y="77724"/>
                  </a:lnTo>
                  <a:lnTo>
                    <a:pt x="76200" y="77724"/>
                  </a:lnTo>
                  <a:close/>
                </a:path>
                <a:path w="641984" h="803910">
                  <a:moveTo>
                    <a:pt x="641604" y="76200"/>
                  </a:moveTo>
                  <a:lnTo>
                    <a:pt x="635254" y="63500"/>
                  </a:lnTo>
                  <a:lnTo>
                    <a:pt x="603504" y="0"/>
                  </a:lnTo>
                  <a:lnTo>
                    <a:pt x="565404" y="76200"/>
                  </a:lnTo>
                  <a:lnTo>
                    <a:pt x="597154" y="76200"/>
                  </a:lnTo>
                  <a:lnTo>
                    <a:pt x="597154" y="803910"/>
                  </a:lnTo>
                  <a:lnTo>
                    <a:pt x="609854" y="803910"/>
                  </a:lnTo>
                  <a:lnTo>
                    <a:pt x="609854" y="76200"/>
                  </a:lnTo>
                  <a:lnTo>
                    <a:pt x="641604" y="76200"/>
                  </a:lnTo>
                  <a:close/>
                </a:path>
              </a:pathLst>
            </a:custGeom>
            <a:solidFill>
              <a:srgbClr val="6C666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34811" y="3136392"/>
              <a:ext cx="458724" cy="562355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274308" y="3127248"/>
              <a:ext cx="469391" cy="562356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1709928" y="3759707"/>
              <a:ext cx="9074150" cy="397510"/>
            </a:xfrm>
            <a:custGeom>
              <a:avLst/>
              <a:gdLst/>
              <a:ahLst/>
              <a:cxnLst/>
              <a:rect l="l" t="t" r="r" b="b"/>
              <a:pathLst>
                <a:path w="9074150" h="397510">
                  <a:moveTo>
                    <a:pt x="76200" y="76200"/>
                  </a:moveTo>
                  <a:lnTo>
                    <a:pt x="69850" y="63500"/>
                  </a:lnTo>
                  <a:lnTo>
                    <a:pt x="38100" y="0"/>
                  </a:lnTo>
                  <a:lnTo>
                    <a:pt x="0" y="76200"/>
                  </a:lnTo>
                  <a:lnTo>
                    <a:pt x="31750" y="76200"/>
                  </a:lnTo>
                  <a:lnTo>
                    <a:pt x="31750" y="345440"/>
                  </a:lnTo>
                  <a:lnTo>
                    <a:pt x="44450" y="345440"/>
                  </a:lnTo>
                  <a:lnTo>
                    <a:pt x="44450" y="76200"/>
                  </a:lnTo>
                  <a:lnTo>
                    <a:pt x="76200" y="76200"/>
                  </a:lnTo>
                  <a:close/>
                </a:path>
                <a:path w="9074150" h="397510">
                  <a:moveTo>
                    <a:pt x="9073896" y="128016"/>
                  </a:moveTo>
                  <a:lnTo>
                    <a:pt x="9067546" y="115316"/>
                  </a:lnTo>
                  <a:lnTo>
                    <a:pt x="9035796" y="51816"/>
                  </a:lnTo>
                  <a:lnTo>
                    <a:pt x="8997696" y="128016"/>
                  </a:lnTo>
                  <a:lnTo>
                    <a:pt x="9029446" y="128016"/>
                  </a:lnTo>
                  <a:lnTo>
                    <a:pt x="9029446" y="397256"/>
                  </a:lnTo>
                  <a:lnTo>
                    <a:pt x="9042146" y="397256"/>
                  </a:lnTo>
                  <a:lnTo>
                    <a:pt x="9042146" y="128016"/>
                  </a:lnTo>
                  <a:lnTo>
                    <a:pt x="9073896" y="128016"/>
                  </a:lnTo>
                  <a:close/>
                </a:path>
              </a:pathLst>
            </a:custGeom>
            <a:solidFill>
              <a:srgbClr val="6C666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5280786" y="4748910"/>
            <a:ext cx="2107565" cy="594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>
                <a:solidFill>
                  <a:srgbClr val="6C666A"/>
                </a:solidFill>
                <a:latin typeface="Century Gothic"/>
                <a:cs typeface="Century Gothic"/>
              </a:rPr>
              <a:t>Moderate</a:t>
            </a:r>
            <a:r>
              <a:rPr dirty="0" sz="1400" spc="12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6C666A"/>
                </a:solidFill>
                <a:latin typeface="Century Gothic"/>
                <a:cs typeface="Century Gothic"/>
              </a:rPr>
              <a:t>viewpoints</a:t>
            </a:r>
            <a:r>
              <a:rPr dirty="0" sz="1400" spc="13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400" spc="-25">
                <a:solidFill>
                  <a:srgbClr val="6C666A"/>
                </a:solidFill>
                <a:latin typeface="Century Gothic"/>
                <a:cs typeface="Century Gothic"/>
              </a:rPr>
              <a:t>or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dirty="0" sz="1400" spc="-10">
                <a:solidFill>
                  <a:srgbClr val="6C666A"/>
                </a:solidFill>
                <a:latin typeface="Century Gothic"/>
                <a:cs typeface="Century Gothic"/>
              </a:rPr>
              <a:t>ideology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27684" y="6195466"/>
            <a:ext cx="2136775" cy="16510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25"/>
              <a:t>13</a:t>
            </a:r>
          </a:p>
        </p:txBody>
      </p:sp>
      <p:sp>
        <p:nvSpPr>
          <p:cNvPr id="13" name="object 13" descr=""/>
          <p:cNvSpPr txBox="1"/>
          <p:nvPr/>
        </p:nvSpPr>
        <p:spPr>
          <a:xfrm>
            <a:off x="348488" y="4181094"/>
            <a:ext cx="23679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65">
                <a:solidFill>
                  <a:srgbClr val="6C666A"/>
                </a:solidFill>
                <a:latin typeface="Century Gothic"/>
                <a:cs typeface="Century Gothic"/>
              </a:rPr>
              <a:t>Strong</a:t>
            </a:r>
            <a:r>
              <a:rPr dirty="0" sz="1400" spc="-4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6C666A"/>
                </a:solidFill>
                <a:latin typeface="Century Gothic"/>
                <a:cs typeface="Century Gothic"/>
              </a:rPr>
              <a:t>ideology</a:t>
            </a:r>
            <a:r>
              <a:rPr dirty="0" sz="1400" spc="-3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6C666A"/>
                </a:solidFill>
                <a:latin typeface="Century Gothic"/>
                <a:cs typeface="Century Gothic"/>
              </a:rPr>
              <a:t>or</a:t>
            </a:r>
            <a:r>
              <a:rPr dirty="0" sz="1400" spc="-1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6C666A"/>
                </a:solidFill>
                <a:latin typeface="Century Gothic"/>
                <a:cs typeface="Century Gothic"/>
              </a:rPr>
              <a:t>opinion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9146793" y="4250563"/>
            <a:ext cx="23679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65">
                <a:solidFill>
                  <a:srgbClr val="6C666A"/>
                </a:solidFill>
                <a:latin typeface="Century Gothic"/>
                <a:cs typeface="Century Gothic"/>
              </a:rPr>
              <a:t>Strong</a:t>
            </a:r>
            <a:r>
              <a:rPr dirty="0" sz="1400" spc="-4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6C666A"/>
                </a:solidFill>
                <a:latin typeface="Century Gothic"/>
                <a:cs typeface="Century Gothic"/>
              </a:rPr>
              <a:t>ideology</a:t>
            </a:r>
            <a:r>
              <a:rPr dirty="0" sz="1400" spc="-3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6C666A"/>
                </a:solidFill>
                <a:latin typeface="Century Gothic"/>
                <a:cs typeface="Century Gothic"/>
              </a:rPr>
              <a:t>or</a:t>
            </a:r>
            <a:r>
              <a:rPr dirty="0" sz="1400" spc="-1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6C666A"/>
                </a:solidFill>
                <a:latin typeface="Century Gothic"/>
                <a:cs typeface="Century Gothic"/>
              </a:rPr>
              <a:t>opinion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70"/>
              </a:spcBef>
            </a:pPr>
            <a:r>
              <a:rPr dirty="0" spc="-25"/>
              <a:t>14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162255" y="6449059"/>
            <a:ext cx="2136775" cy="16510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004" y="168655"/>
            <a:ext cx="571119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Navigating</a:t>
            </a:r>
            <a:r>
              <a:rPr dirty="0" spc="15"/>
              <a:t> </a:t>
            </a:r>
            <a:r>
              <a:rPr dirty="0" spc="235"/>
              <a:t>DEI</a:t>
            </a:r>
            <a:r>
              <a:rPr dirty="0" spc="-30"/>
              <a:t> </a:t>
            </a:r>
            <a:r>
              <a:rPr dirty="0" spc="170"/>
              <a:t>in</a:t>
            </a:r>
            <a:r>
              <a:rPr dirty="0" spc="-25"/>
              <a:t> </a:t>
            </a:r>
            <a:r>
              <a:rPr dirty="0" spc="55"/>
              <a:t>the</a:t>
            </a:r>
            <a:r>
              <a:rPr dirty="0" spc="-40"/>
              <a:t> </a:t>
            </a:r>
            <a:r>
              <a:rPr dirty="0" spc="-10"/>
              <a:t>workplace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86004" y="802664"/>
            <a:ext cx="10612120" cy="4155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9395" marR="829944" indent="-227329">
              <a:lnSpc>
                <a:spcPct val="105900"/>
              </a:lnSpc>
              <a:spcBef>
                <a:spcPts val="10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65">
                <a:solidFill>
                  <a:srgbClr val="6C666A"/>
                </a:solidFill>
                <a:latin typeface="Century Gothic"/>
                <a:cs typeface="Century Gothic"/>
              </a:rPr>
              <a:t>How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do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we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35">
                <a:solidFill>
                  <a:srgbClr val="6C666A"/>
                </a:solidFill>
                <a:latin typeface="Century Gothic"/>
                <a:cs typeface="Century Gothic"/>
              </a:rPr>
              <a:t>define</a:t>
            </a:r>
            <a:r>
              <a:rPr dirty="0" sz="2200" spc="-13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what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150">
                <a:solidFill>
                  <a:srgbClr val="6C666A"/>
                </a:solidFill>
                <a:latin typeface="Century Gothic"/>
                <a:cs typeface="Century Gothic"/>
              </a:rPr>
              <a:t>is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30">
                <a:solidFill>
                  <a:srgbClr val="6C666A"/>
                </a:solidFill>
                <a:latin typeface="Century Gothic"/>
                <a:cs typeface="Century Gothic"/>
              </a:rPr>
              <a:t>acceptable</a:t>
            </a:r>
            <a:r>
              <a:rPr dirty="0" sz="22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110">
                <a:solidFill>
                  <a:srgbClr val="6C666A"/>
                </a:solidFill>
                <a:latin typeface="Century Gothic"/>
                <a:cs typeface="Century Gothic"/>
              </a:rPr>
              <a:t>in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the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5">
                <a:solidFill>
                  <a:srgbClr val="6C666A"/>
                </a:solidFill>
                <a:latin typeface="Century Gothic"/>
                <a:cs typeface="Century Gothic"/>
              </a:rPr>
              <a:t>workplace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60">
                <a:solidFill>
                  <a:srgbClr val="6C666A"/>
                </a:solidFill>
                <a:latin typeface="Century Gothic"/>
                <a:cs typeface="Century Gothic"/>
              </a:rPr>
              <a:t>during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20">
                <a:solidFill>
                  <a:srgbClr val="6C666A"/>
                </a:solidFill>
                <a:latin typeface="Century Gothic"/>
                <a:cs typeface="Century Gothic"/>
              </a:rPr>
              <a:t>a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65">
                <a:solidFill>
                  <a:srgbClr val="6C666A"/>
                </a:solidFill>
                <a:latin typeface="Century Gothic"/>
                <a:cs typeface="Century Gothic"/>
              </a:rPr>
              <a:t>time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of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heightened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divisiveness</a:t>
            </a:r>
            <a:r>
              <a:rPr dirty="0" sz="2200" spc="-6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110">
                <a:solidFill>
                  <a:srgbClr val="6C666A"/>
                </a:solidFill>
                <a:latin typeface="Century Gothic"/>
                <a:cs typeface="Century Gothic"/>
              </a:rPr>
              <a:t>in</a:t>
            </a:r>
            <a:r>
              <a:rPr dirty="0" sz="2200" spc="-3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the</a:t>
            </a:r>
            <a:r>
              <a:rPr dirty="0" sz="2200" spc="-5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U.S.</a:t>
            </a:r>
            <a:r>
              <a:rPr dirty="0" sz="2200" spc="-6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70">
                <a:solidFill>
                  <a:srgbClr val="6C666A"/>
                </a:solidFill>
                <a:latin typeface="Century Gothic"/>
                <a:cs typeface="Century Gothic"/>
              </a:rPr>
              <a:t>and</a:t>
            </a:r>
            <a:r>
              <a:rPr dirty="0" sz="2200" spc="-4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the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world</a:t>
            </a:r>
            <a:endParaRPr sz="2200">
              <a:latin typeface="Century Gothic"/>
              <a:cs typeface="Century Gothic"/>
            </a:endParaRPr>
          </a:p>
          <a:p>
            <a:pPr marL="239395">
              <a:lnSpc>
                <a:spcPct val="100000"/>
              </a:lnSpc>
              <a:spcBef>
                <a:spcPts val="1360"/>
              </a:spcBef>
            </a:pPr>
            <a:r>
              <a:rPr dirty="0" sz="1700">
                <a:solidFill>
                  <a:srgbClr val="0050FF"/>
                </a:solidFill>
                <a:latin typeface="Wingdings 3"/>
                <a:cs typeface="Wingdings 3"/>
              </a:rPr>
              <a:t></a:t>
            </a:r>
            <a:r>
              <a:rPr dirty="0" sz="1700" spc="350">
                <a:solidFill>
                  <a:srgbClr val="0050FF"/>
                </a:solidFill>
                <a:latin typeface="Times New Roman"/>
                <a:cs typeface="Times New Roman"/>
              </a:rPr>
              <a:t> </a:t>
            </a:r>
            <a:r>
              <a:rPr dirty="0" sz="1800" spc="-30">
                <a:solidFill>
                  <a:srgbClr val="0050FF"/>
                </a:solidFill>
                <a:latin typeface="Century Gothic"/>
                <a:cs typeface="Century Gothic"/>
              </a:rPr>
              <a:t>Respect</a:t>
            </a:r>
            <a:r>
              <a:rPr dirty="0" sz="1800" spc="-12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60">
                <a:solidFill>
                  <a:srgbClr val="0050FF"/>
                </a:solidFill>
                <a:latin typeface="Century Gothic"/>
                <a:cs typeface="Century Gothic"/>
              </a:rPr>
              <a:t>at</a:t>
            </a:r>
            <a:r>
              <a:rPr dirty="0" sz="1800" spc="-12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30">
                <a:solidFill>
                  <a:srgbClr val="0050FF"/>
                </a:solidFill>
                <a:latin typeface="Century Gothic"/>
                <a:cs typeface="Century Gothic"/>
              </a:rPr>
              <a:t>work</a:t>
            </a:r>
            <a:endParaRPr sz="1800">
              <a:latin typeface="Century Gothic"/>
              <a:cs typeface="Century Gothic"/>
            </a:endParaRPr>
          </a:p>
          <a:p>
            <a:pPr lvl="1" marL="755015" indent="-227965">
              <a:lnSpc>
                <a:spcPct val="100000"/>
              </a:lnSpc>
              <a:spcBef>
                <a:spcPts val="1345"/>
              </a:spcBef>
              <a:buClr>
                <a:srgbClr val="0050FF"/>
              </a:buClr>
              <a:buFont typeface="Wingdings"/>
              <a:buChar char=""/>
              <a:tabLst>
                <a:tab pos="755650" algn="l"/>
              </a:tabLst>
            </a:pPr>
            <a:r>
              <a:rPr dirty="0" sz="1800" spc="-30">
                <a:solidFill>
                  <a:srgbClr val="6C666A"/>
                </a:solidFill>
                <a:latin typeface="Century Gothic"/>
                <a:cs typeface="Century Gothic"/>
              </a:rPr>
              <a:t>Are</a:t>
            </a:r>
            <a:r>
              <a:rPr dirty="0" sz="18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40">
                <a:solidFill>
                  <a:srgbClr val="6C666A"/>
                </a:solidFill>
                <a:latin typeface="Century Gothic"/>
                <a:cs typeface="Century Gothic"/>
              </a:rPr>
              <a:t>we</a:t>
            </a:r>
            <a:r>
              <a:rPr dirty="0" sz="1800" spc="-6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showing</a:t>
            </a:r>
            <a:r>
              <a:rPr dirty="0" sz="18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35">
                <a:solidFill>
                  <a:srgbClr val="6C666A"/>
                </a:solidFill>
                <a:latin typeface="Century Gothic"/>
                <a:cs typeface="Century Gothic"/>
              </a:rPr>
              <a:t>respect</a:t>
            </a:r>
            <a:r>
              <a:rPr dirty="0" sz="18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6C666A"/>
                </a:solidFill>
                <a:latin typeface="Century Gothic"/>
                <a:cs typeface="Century Gothic"/>
              </a:rPr>
              <a:t>towards</a:t>
            </a:r>
            <a:r>
              <a:rPr dirty="0" sz="18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others</a:t>
            </a:r>
            <a:r>
              <a:rPr dirty="0" sz="18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65">
                <a:solidFill>
                  <a:srgbClr val="6C666A"/>
                </a:solidFill>
                <a:latin typeface="Century Gothic"/>
                <a:cs typeface="Century Gothic"/>
              </a:rPr>
              <a:t>and</a:t>
            </a:r>
            <a:r>
              <a:rPr dirty="0" sz="18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treating</a:t>
            </a:r>
            <a:r>
              <a:rPr dirty="0" sz="18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70">
                <a:solidFill>
                  <a:srgbClr val="6C666A"/>
                </a:solidFill>
                <a:latin typeface="Century Gothic"/>
                <a:cs typeface="Century Gothic"/>
              </a:rPr>
              <a:t>people</a:t>
            </a:r>
            <a:r>
              <a:rPr dirty="0" sz="18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90">
                <a:solidFill>
                  <a:srgbClr val="6C666A"/>
                </a:solidFill>
                <a:latin typeface="Century Gothic"/>
                <a:cs typeface="Century Gothic"/>
              </a:rPr>
              <a:t>in</a:t>
            </a:r>
            <a:r>
              <a:rPr dirty="0" sz="1800" spc="-6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180">
                <a:solidFill>
                  <a:srgbClr val="6C666A"/>
                </a:solidFill>
                <a:latin typeface="Century Gothic"/>
                <a:cs typeface="Century Gothic"/>
              </a:rPr>
              <a:t>a</a:t>
            </a:r>
            <a:r>
              <a:rPr dirty="0" sz="1800" spc="-6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70">
                <a:solidFill>
                  <a:srgbClr val="6C666A"/>
                </a:solidFill>
                <a:latin typeface="Century Gothic"/>
                <a:cs typeface="Century Gothic"/>
              </a:rPr>
              <a:t>way</a:t>
            </a:r>
            <a:r>
              <a:rPr dirty="0" sz="18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that</a:t>
            </a:r>
            <a:r>
              <a:rPr dirty="0" sz="18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120">
                <a:solidFill>
                  <a:srgbClr val="6C666A"/>
                </a:solidFill>
                <a:latin typeface="Century Gothic"/>
                <a:cs typeface="Century Gothic"/>
              </a:rPr>
              <a:t>is</a:t>
            </a:r>
            <a:r>
              <a:rPr dirty="0" sz="1800" spc="-5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6C666A"/>
                </a:solidFill>
                <a:latin typeface="Century Gothic"/>
                <a:cs typeface="Century Gothic"/>
              </a:rPr>
              <a:t>inclusive</a:t>
            </a:r>
            <a:endParaRPr sz="1800">
              <a:latin typeface="Century Gothic"/>
              <a:cs typeface="Century Gothic"/>
            </a:endParaRPr>
          </a:p>
          <a:p>
            <a:pPr marL="239395">
              <a:lnSpc>
                <a:spcPct val="100000"/>
              </a:lnSpc>
              <a:spcBef>
                <a:spcPts val="1345"/>
              </a:spcBef>
            </a:pPr>
            <a:r>
              <a:rPr dirty="0" sz="1700">
                <a:solidFill>
                  <a:srgbClr val="0050FF"/>
                </a:solidFill>
                <a:latin typeface="Wingdings 3"/>
                <a:cs typeface="Wingdings 3"/>
              </a:rPr>
              <a:t></a:t>
            </a:r>
            <a:r>
              <a:rPr dirty="0" sz="1700" spc="385">
                <a:solidFill>
                  <a:srgbClr val="0050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Focus</a:t>
            </a:r>
            <a:r>
              <a:rPr dirty="0" sz="1800" spc="-11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on</a:t>
            </a:r>
            <a:r>
              <a:rPr dirty="0" sz="1800" spc="-10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0050FF"/>
                </a:solidFill>
                <a:latin typeface="Century Gothic"/>
                <a:cs typeface="Century Gothic"/>
              </a:rPr>
              <a:t>behavior</a:t>
            </a:r>
            <a:endParaRPr sz="1800">
              <a:latin typeface="Century Gothic"/>
              <a:cs typeface="Century Gothic"/>
            </a:endParaRPr>
          </a:p>
          <a:p>
            <a:pPr lvl="1" marL="755015" indent="-227965">
              <a:lnSpc>
                <a:spcPct val="100000"/>
              </a:lnSpc>
              <a:spcBef>
                <a:spcPts val="1330"/>
              </a:spcBef>
              <a:buClr>
                <a:srgbClr val="0050FF"/>
              </a:buClr>
              <a:buFont typeface="Wingdings"/>
              <a:buChar char=""/>
              <a:tabLst>
                <a:tab pos="755650" algn="l"/>
              </a:tabLst>
            </a:pPr>
            <a:r>
              <a:rPr dirty="0" sz="1800" spc="60">
                <a:solidFill>
                  <a:srgbClr val="6C666A"/>
                </a:solidFill>
                <a:latin typeface="Century Gothic"/>
                <a:cs typeface="Century Gothic"/>
              </a:rPr>
              <a:t>We</a:t>
            </a:r>
            <a:r>
              <a:rPr dirty="0" sz="18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65">
                <a:solidFill>
                  <a:srgbClr val="6C666A"/>
                </a:solidFill>
                <a:latin typeface="Century Gothic"/>
                <a:cs typeface="Century Gothic"/>
              </a:rPr>
              <a:t>aren’t</a:t>
            </a:r>
            <a:r>
              <a:rPr dirty="0" sz="18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50">
                <a:solidFill>
                  <a:srgbClr val="6C666A"/>
                </a:solidFill>
                <a:latin typeface="Century Gothic"/>
                <a:cs typeface="Century Gothic"/>
              </a:rPr>
              <a:t>trying</a:t>
            </a:r>
            <a:r>
              <a:rPr dirty="0" sz="18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to</a:t>
            </a:r>
            <a:r>
              <a:rPr dirty="0" sz="18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70">
                <a:solidFill>
                  <a:srgbClr val="6C666A"/>
                </a:solidFill>
                <a:latin typeface="Century Gothic"/>
                <a:cs typeface="Century Gothic"/>
              </a:rPr>
              <a:t>change</a:t>
            </a:r>
            <a:r>
              <a:rPr dirty="0" sz="18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6C666A"/>
                </a:solidFill>
                <a:latin typeface="Century Gothic"/>
                <a:cs typeface="Century Gothic"/>
              </a:rPr>
              <a:t>beliefs</a:t>
            </a:r>
            <a:r>
              <a:rPr dirty="0" sz="18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but</a:t>
            </a:r>
            <a:r>
              <a:rPr dirty="0" sz="18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65">
                <a:solidFill>
                  <a:srgbClr val="6C666A"/>
                </a:solidFill>
                <a:latin typeface="Century Gothic"/>
                <a:cs typeface="Century Gothic"/>
              </a:rPr>
              <a:t>are</a:t>
            </a:r>
            <a:r>
              <a:rPr dirty="0" sz="18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50">
                <a:solidFill>
                  <a:srgbClr val="6C666A"/>
                </a:solidFill>
                <a:latin typeface="Century Gothic"/>
                <a:cs typeface="Century Gothic"/>
              </a:rPr>
              <a:t>focused</a:t>
            </a:r>
            <a:r>
              <a:rPr dirty="0" sz="18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on</a:t>
            </a:r>
            <a:r>
              <a:rPr dirty="0" sz="18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the</a:t>
            </a:r>
            <a:r>
              <a:rPr dirty="0" sz="18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45">
                <a:solidFill>
                  <a:srgbClr val="6C666A"/>
                </a:solidFill>
                <a:latin typeface="Century Gothic"/>
                <a:cs typeface="Century Gothic"/>
              </a:rPr>
              <a:t>behavior</a:t>
            </a:r>
            <a:r>
              <a:rPr dirty="0" sz="18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6C666A"/>
                </a:solidFill>
                <a:latin typeface="Century Gothic"/>
                <a:cs typeface="Century Gothic"/>
              </a:rPr>
              <a:t>being</a:t>
            </a:r>
            <a:r>
              <a:rPr dirty="0" sz="18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6C666A"/>
                </a:solidFill>
                <a:latin typeface="Century Gothic"/>
                <a:cs typeface="Century Gothic"/>
              </a:rPr>
              <a:t>demonstrated</a:t>
            </a:r>
            <a:endParaRPr sz="1800">
              <a:latin typeface="Century Gothic"/>
              <a:cs typeface="Century Gothic"/>
            </a:endParaRPr>
          </a:p>
          <a:p>
            <a:pPr marL="239395">
              <a:lnSpc>
                <a:spcPct val="100000"/>
              </a:lnSpc>
              <a:spcBef>
                <a:spcPts val="1350"/>
              </a:spcBef>
            </a:pPr>
            <a:r>
              <a:rPr dirty="0" sz="1700">
                <a:solidFill>
                  <a:srgbClr val="0050FF"/>
                </a:solidFill>
                <a:latin typeface="Wingdings 3"/>
                <a:cs typeface="Wingdings 3"/>
              </a:rPr>
              <a:t></a:t>
            </a:r>
            <a:r>
              <a:rPr dirty="0" sz="1700" spc="370">
                <a:solidFill>
                  <a:srgbClr val="0050FF"/>
                </a:solidFill>
                <a:latin typeface="Times New Roman"/>
                <a:cs typeface="Times New Roman"/>
              </a:rPr>
              <a:t> </a:t>
            </a:r>
            <a:r>
              <a:rPr dirty="0" sz="1800" spc="-25">
                <a:solidFill>
                  <a:srgbClr val="0050FF"/>
                </a:solidFill>
                <a:latin typeface="Century Gothic"/>
                <a:cs typeface="Century Gothic"/>
              </a:rPr>
              <a:t>Values</a:t>
            </a:r>
            <a:r>
              <a:rPr dirty="0" sz="1800" spc="-12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65">
                <a:solidFill>
                  <a:srgbClr val="0050FF"/>
                </a:solidFill>
                <a:latin typeface="Century Gothic"/>
                <a:cs typeface="Century Gothic"/>
              </a:rPr>
              <a:t>&amp;</a:t>
            </a:r>
            <a:r>
              <a:rPr dirty="0" sz="1800" spc="-9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employment</a:t>
            </a:r>
            <a:r>
              <a:rPr dirty="0" sz="1800" spc="-12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25">
                <a:solidFill>
                  <a:srgbClr val="0050FF"/>
                </a:solidFill>
                <a:latin typeface="Century Gothic"/>
                <a:cs typeface="Century Gothic"/>
              </a:rPr>
              <a:t>law</a:t>
            </a:r>
            <a:endParaRPr sz="1800">
              <a:latin typeface="Century Gothic"/>
              <a:cs typeface="Century Gothic"/>
            </a:endParaRPr>
          </a:p>
          <a:p>
            <a:pPr lvl="1" marL="755015" marR="5080" indent="-227329">
              <a:lnSpc>
                <a:spcPct val="111100"/>
              </a:lnSpc>
              <a:spcBef>
                <a:spcPts val="1105"/>
              </a:spcBef>
              <a:buClr>
                <a:srgbClr val="0050FF"/>
              </a:buClr>
              <a:buFont typeface="Wingdings"/>
              <a:buChar char=""/>
              <a:tabLst>
                <a:tab pos="755650" algn="l"/>
              </a:tabLst>
            </a:pPr>
            <a:r>
              <a:rPr dirty="0" sz="1800" spc="60">
                <a:solidFill>
                  <a:srgbClr val="6C666A"/>
                </a:solidFill>
                <a:latin typeface="Century Gothic"/>
                <a:cs typeface="Century Gothic"/>
              </a:rPr>
              <a:t>We</a:t>
            </a:r>
            <a:r>
              <a:rPr dirty="0" sz="18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114">
                <a:solidFill>
                  <a:srgbClr val="6C666A"/>
                </a:solidFill>
                <a:latin typeface="Century Gothic"/>
                <a:cs typeface="Century Gothic"/>
              </a:rPr>
              <a:t>can’t</a:t>
            </a:r>
            <a:r>
              <a:rPr dirty="0" sz="18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50">
                <a:solidFill>
                  <a:srgbClr val="6C666A"/>
                </a:solidFill>
                <a:latin typeface="Century Gothic"/>
                <a:cs typeface="Century Gothic"/>
              </a:rPr>
              <a:t>anticipate</a:t>
            </a:r>
            <a:r>
              <a:rPr dirty="0" sz="18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6C666A"/>
                </a:solidFill>
                <a:latin typeface="Century Gothic"/>
                <a:cs typeface="Century Gothic"/>
              </a:rPr>
              <a:t>everything</a:t>
            </a:r>
            <a:r>
              <a:rPr dirty="0" sz="18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that</a:t>
            </a:r>
            <a:r>
              <a:rPr dirty="0" sz="1800" spc="-12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50">
                <a:solidFill>
                  <a:srgbClr val="6C666A"/>
                </a:solidFill>
                <a:latin typeface="Century Gothic"/>
                <a:cs typeface="Century Gothic"/>
              </a:rPr>
              <a:t>could</a:t>
            </a:r>
            <a:r>
              <a:rPr dirty="0" sz="18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85">
                <a:solidFill>
                  <a:srgbClr val="6C666A"/>
                </a:solidFill>
                <a:latin typeface="Century Gothic"/>
                <a:cs typeface="Century Gothic"/>
              </a:rPr>
              <a:t>be</a:t>
            </a:r>
            <a:r>
              <a:rPr dirty="0" sz="18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20">
                <a:solidFill>
                  <a:srgbClr val="6C666A"/>
                </a:solidFill>
                <a:latin typeface="Century Gothic"/>
                <a:cs typeface="Century Gothic"/>
              </a:rPr>
              <a:t>said</a:t>
            </a:r>
            <a:r>
              <a:rPr dirty="0" sz="18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or</a:t>
            </a:r>
            <a:r>
              <a:rPr dirty="0" sz="18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55">
                <a:solidFill>
                  <a:srgbClr val="6C666A"/>
                </a:solidFill>
                <a:latin typeface="Century Gothic"/>
                <a:cs typeface="Century Gothic"/>
              </a:rPr>
              <a:t>done</a:t>
            </a:r>
            <a:r>
              <a:rPr dirty="0" sz="18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90">
                <a:solidFill>
                  <a:srgbClr val="6C666A"/>
                </a:solidFill>
                <a:latin typeface="Century Gothic"/>
                <a:cs typeface="Century Gothic"/>
              </a:rPr>
              <a:t>in</a:t>
            </a:r>
            <a:r>
              <a:rPr dirty="0" sz="18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the</a:t>
            </a:r>
            <a:r>
              <a:rPr dirty="0" sz="18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45">
                <a:solidFill>
                  <a:srgbClr val="6C666A"/>
                </a:solidFill>
                <a:latin typeface="Century Gothic"/>
                <a:cs typeface="Century Gothic"/>
              </a:rPr>
              <a:t>workplace</a:t>
            </a:r>
            <a:r>
              <a:rPr dirty="0" sz="1800" spc="-6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but</a:t>
            </a:r>
            <a:r>
              <a:rPr dirty="0" sz="18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110">
                <a:solidFill>
                  <a:srgbClr val="6C666A"/>
                </a:solidFill>
                <a:latin typeface="Century Gothic"/>
                <a:cs typeface="Century Gothic"/>
              </a:rPr>
              <a:t>can</a:t>
            </a:r>
            <a:r>
              <a:rPr dirty="0" sz="18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use</a:t>
            </a:r>
            <a:r>
              <a:rPr dirty="0" sz="18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25">
                <a:solidFill>
                  <a:srgbClr val="6C666A"/>
                </a:solidFill>
                <a:latin typeface="Century Gothic"/>
                <a:cs typeface="Century Gothic"/>
              </a:rPr>
              <a:t>our organization’s</a:t>
            </a:r>
            <a:r>
              <a:rPr dirty="0" sz="1800" spc="-13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30">
                <a:solidFill>
                  <a:srgbClr val="6C666A"/>
                </a:solidFill>
                <a:latin typeface="Century Gothic"/>
                <a:cs typeface="Century Gothic"/>
              </a:rPr>
              <a:t>values</a:t>
            </a:r>
            <a:r>
              <a:rPr dirty="0" sz="18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to</a:t>
            </a:r>
            <a:r>
              <a:rPr dirty="0" sz="18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6C666A"/>
                </a:solidFill>
                <a:latin typeface="Century Gothic"/>
                <a:cs typeface="Century Gothic"/>
              </a:rPr>
              <a:t>help</a:t>
            </a:r>
            <a:r>
              <a:rPr dirty="0" sz="18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20">
                <a:solidFill>
                  <a:srgbClr val="6C666A"/>
                </a:solidFill>
                <a:latin typeface="Century Gothic"/>
                <a:cs typeface="Century Gothic"/>
              </a:rPr>
              <a:t>guide</a:t>
            </a:r>
            <a:r>
              <a:rPr dirty="0" sz="1800" spc="-7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us,</a:t>
            </a:r>
            <a:r>
              <a:rPr dirty="0" sz="1800" spc="-6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30">
                <a:solidFill>
                  <a:srgbClr val="6C666A"/>
                </a:solidFill>
                <a:latin typeface="Century Gothic"/>
                <a:cs typeface="Century Gothic"/>
              </a:rPr>
              <a:t>as</a:t>
            </a:r>
            <a:r>
              <a:rPr dirty="0" sz="1800" spc="-80">
                <a:solidFill>
                  <a:srgbClr val="6C666A"/>
                </a:solidFill>
                <a:latin typeface="Century Gothic"/>
                <a:cs typeface="Century Gothic"/>
              </a:rPr>
              <a:t> applicable</a:t>
            </a:r>
            <a:r>
              <a:rPr dirty="0" sz="1800" spc="-7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employment</a:t>
            </a:r>
            <a:r>
              <a:rPr dirty="0" sz="18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20">
                <a:solidFill>
                  <a:srgbClr val="6C666A"/>
                </a:solidFill>
                <a:latin typeface="Century Gothic"/>
                <a:cs typeface="Century Gothic"/>
              </a:rPr>
              <a:t>law.</a:t>
            </a:r>
            <a:endParaRPr sz="1800">
              <a:latin typeface="Century Gothic"/>
              <a:cs typeface="Century Gothic"/>
            </a:endParaRPr>
          </a:p>
          <a:p>
            <a:pPr lvl="1" marL="755015" indent="-227965">
              <a:lnSpc>
                <a:spcPct val="100000"/>
              </a:lnSpc>
              <a:spcBef>
                <a:spcPts val="1330"/>
              </a:spcBef>
              <a:buClr>
                <a:srgbClr val="0050FF"/>
              </a:buClr>
              <a:buFont typeface="Wingdings"/>
              <a:buChar char=""/>
              <a:tabLst>
                <a:tab pos="755650" algn="l"/>
              </a:tabLst>
            </a:pPr>
            <a:r>
              <a:rPr dirty="0" sz="1800" spc="130">
                <a:solidFill>
                  <a:srgbClr val="6C666A"/>
                </a:solidFill>
                <a:latin typeface="Century Gothic"/>
                <a:cs typeface="Century Gothic"/>
              </a:rPr>
              <a:t>Is</a:t>
            </a:r>
            <a:r>
              <a:rPr dirty="0" sz="18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the</a:t>
            </a:r>
            <a:r>
              <a:rPr dirty="0" sz="18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45">
                <a:solidFill>
                  <a:srgbClr val="6C666A"/>
                </a:solidFill>
                <a:latin typeface="Century Gothic"/>
                <a:cs typeface="Century Gothic"/>
              </a:rPr>
              <a:t>behavior</a:t>
            </a:r>
            <a:r>
              <a:rPr dirty="0" sz="18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90">
                <a:solidFill>
                  <a:srgbClr val="6C666A"/>
                </a:solidFill>
                <a:latin typeface="Century Gothic"/>
                <a:cs typeface="Century Gothic"/>
              </a:rPr>
              <a:t>in</a:t>
            </a:r>
            <a:r>
              <a:rPr dirty="0" sz="18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line</a:t>
            </a:r>
            <a:r>
              <a:rPr dirty="0" sz="18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65">
                <a:solidFill>
                  <a:srgbClr val="6C666A"/>
                </a:solidFill>
                <a:latin typeface="Century Gothic"/>
                <a:cs typeface="Century Gothic"/>
              </a:rPr>
              <a:t>with</a:t>
            </a:r>
            <a:r>
              <a:rPr dirty="0" sz="18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the</a:t>
            </a:r>
            <a:r>
              <a:rPr dirty="0" sz="18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30">
                <a:solidFill>
                  <a:srgbClr val="6C666A"/>
                </a:solidFill>
                <a:latin typeface="Century Gothic"/>
                <a:cs typeface="Century Gothic"/>
              </a:rPr>
              <a:t>values</a:t>
            </a:r>
            <a:r>
              <a:rPr dirty="0" sz="18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40">
                <a:solidFill>
                  <a:srgbClr val="6C666A"/>
                </a:solidFill>
                <a:latin typeface="Century Gothic"/>
                <a:cs typeface="Century Gothic"/>
              </a:rPr>
              <a:t>of</a:t>
            </a:r>
            <a:r>
              <a:rPr dirty="0" sz="18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the</a:t>
            </a:r>
            <a:r>
              <a:rPr dirty="0" sz="18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60">
                <a:solidFill>
                  <a:srgbClr val="6C666A"/>
                </a:solidFill>
                <a:latin typeface="Century Gothic"/>
                <a:cs typeface="Century Gothic"/>
              </a:rPr>
              <a:t>company</a:t>
            </a:r>
            <a:r>
              <a:rPr dirty="0" sz="18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60">
                <a:solidFill>
                  <a:srgbClr val="6C666A"/>
                </a:solidFill>
                <a:latin typeface="Century Gothic"/>
                <a:cs typeface="Century Gothic"/>
              </a:rPr>
              <a:t>and</a:t>
            </a:r>
            <a:r>
              <a:rPr dirty="0" sz="18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6C666A"/>
                </a:solidFill>
                <a:latin typeface="Century Gothic"/>
                <a:cs typeface="Century Gothic"/>
              </a:rPr>
              <a:t>the</a:t>
            </a:r>
            <a:r>
              <a:rPr dirty="0" sz="18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800" spc="-20">
                <a:solidFill>
                  <a:srgbClr val="6C666A"/>
                </a:solidFill>
                <a:latin typeface="Century Gothic"/>
                <a:cs typeface="Century Gothic"/>
              </a:rPr>
              <a:t>law?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5147" y="274700"/>
            <a:ext cx="355663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Actions</a:t>
            </a:r>
            <a:r>
              <a:rPr dirty="0" spc="25"/>
              <a:t> </a:t>
            </a:r>
            <a:r>
              <a:rPr dirty="0"/>
              <a:t>we</a:t>
            </a:r>
            <a:r>
              <a:rPr dirty="0" spc="-10"/>
              <a:t> </a:t>
            </a:r>
            <a:r>
              <a:rPr dirty="0" spc="-135"/>
              <a:t>can</a:t>
            </a:r>
            <a:r>
              <a:rPr dirty="0" spc="15"/>
              <a:t> </a:t>
            </a:r>
            <a:r>
              <a:rPr dirty="0" spc="-20"/>
              <a:t>take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95147" y="745896"/>
            <a:ext cx="7319645" cy="2719070"/>
          </a:xfrm>
          <a:prstGeom prst="rect">
            <a:avLst/>
          </a:prstGeom>
        </p:spPr>
        <p:txBody>
          <a:bodyPr wrap="square" lIns="0" tIns="180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dirty="0" sz="1900">
                <a:solidFill>
                  <a:srgbClr val="6C666A"/>
                </a:solidFill>
                <a:latin typeface="Century Gothic"/>
                <a:cs typeface="Century Gothic"/>
              </a:rPr>
              <a:t>What</a:t>
            </a:r>
            <a:r>
              <a:rPr dirty="0" sz="1900" spc="-4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900" spc="-120">
                <a:solidFill>
                  <a:srgbClr val="6C666A"/>
                </a:solidFill>
                <a:latin typeface="Century Gothic"/>
                <a:cs typeface="Century Gothic"/>
              </a:rPr>
              <a:t>can</a:t>
            </a:r>
            <a:r>
              <a:rPr dirty="0" sz="1900" spc="-2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900" spc="-40">
                <a:solidFill>
                  <a:srgbClr val="6C666A"/>
                </a:solidFill>
                <a:latin typeface="Century Gothic"/>
                <a:cs typeface="Century Gothic"/>
              </a:rPr>
              <a:t>we</a:t>
            </a:r>
            <a:r>
              <a:rPr dirty="0" sz="1900" spc="-3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900" spc="-25">
                <a:solidFill>
                  <a:srgbClr val="6C666A"/>
                </a:solidFill>
                <a:latin typeface="Century Gothic"/>
                <a:cs typeface="Century Gothic"/>
              </a:rPr>
              <a:t>as</a:t>
            </a:r>
            <a:r>
              <a:rPr dirty="0" sz="1900" spc="-4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900">
                <a:solidFill>
                  <a:srgbClr val="6C666A"/>
                </a:solidFill>
                <a:latin typeface="Century Gothic"/>
                <a:cs typeface="Century Gothic"/>
              </a:rPr>
              <a:t>individuals</a:t>
            </a:r>
            <a:r>
              <a:rPr dirty="0" sz="19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900">
                <a:solidFill>
                  <a:srgbClr val="6C666A"/>
                </a:solidFill>
                <a:latin typeface="Century Gothic"/>
                <a:cs typeface="Century Gothic"/>
              </a:rPr>
              <a:t>or</a:t>
            </a:r>
            <a:r>
              <a:rPr dirty="0" sz="1900" spc="-6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900" spc="-35">
                <a:solidFill>
                  <a:srgbClr val="6C666A"/>
                </a:solidFill>
                <a:latin typeface="Century Gothic"/>
                <a:cs typeface="Century Gothic"/>
              </a:rPr>
              <a:t>leaders</a:t>
            </a:r>
            <a:r>
              <a:rPr dirty="0" sz="1900" spc="-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1900" spc="-25">
                <a:solidFill>
                  <a:srgbClr val="6C666A"/>
                </a:solidFill>
                <a:latin typeface="Century Gothic"/>
                <a:cs typeface="Century Gothic"/>
              </a:rPr>
              <a:t>do:</a:t>
            </a:r>
            <a:endParaRPr sz="1900">
              <a:latin typeface="Century Gothic"/>
              <a:cs typeface="Century Gothic"/>
            </a:endParaRPr>
          </a:p>
          <a:p>
            <a:pPr marL="240029">
              <a:lnSpc>
                <a:spcPct val="100000"/>
              </a:lnSpc>
              <a:spcBef>
                <a:spcPts val="1320"/>
              </a:spcBef>
            </a:pPr>
            <a:r>
              <a:rPr dirty="0" sz="1800">
                <a:solidFill>
                  <a:srgbClr val="0050FF"/>
                </a:solidFill>
                <a:latin typeface="Wingdings 3"/>
                <a:cs typeface="Wingdings 3"/>
              </a:rPr>
              <a:t></a:t>
            </a:r>
            <a:r>
              <a:rPr dirty="0" sz="1800" spc="320">
                <a:solidFill>
                  <a:srgbClr val="0050FF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0050FF"/>
                </a:solidFill>
                <a:latin typeface="Century Gothic"/>
                <a:cs typeface="Century Gothic"/>
              </a:rPr>
              <a:t>Demonstrate</a:t>
            </a:r>
            <a:r>
              <a:rPr dirty="0" sz="1900" spc="-2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>
                <a:solidFill>
                  <a:srgbClr val="0050FF"/>
                </a:solidFill>
                <a:latin typeface="Century Gothic"/>
                <a:cs typeface="Century Gothic"/>
              </a:rPr>
              <a:t>Inclusive</a:t>
            </a:r>
            <a:r>
              <a:rPr dirty="0" sz="1900" spc="-7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 spc="-10">
                <a:solidFill>
                  <a:srgbClr val="0050FF"/>
                </a:solidFill>
                <a:latin typeface="Century Gothic"/>
                <a:cs typeface="Century Gothic"/>
              </a:rPr>
              <a:t>leadership</a:t>
            </a:r>
            <a:endParaRPr sz="1900">
              <a:latin typeface="Century Gothic"/>
              <a:cs typeface="Century Gothic"/>
            </a:endParaRPr>
          </a:p>
          <a:p>
            <a:pPr marL="240029">
              <a:lnSpc>
                <a:spcPct val="100000"/>
              </a:lnSpc>
              <a:spcBef>
                <a:spcPts val="1225"/>
              </a:spcBef>
            </a:pPr>
            <a:r>
              <a:rPr dirty="0" sz="1800">
                <a:solidFill>
                  <a:srgbClr val="0050FF"/>
                </a:solidFill>
                <a:latin typeface="Wingdings 3"/>
                <a:cs typeface="Wingdings 3"/>
              </a:rPr>
              <a:t></a:t>
            </a:r>
            <a:r>
              <a:rPr dirty="0" sz="1800" spc="270">
                <a:solidFill>
                  <a:srgbClr val="0050FF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0050FF"/>
                </a:solidFill>
                <a:latin typeface="Century Gothic"/>
                <a:cs typeface="Century Gothic"/>
              </a:rPr>
              <a:t>Seek</a:t>
            </a:r>
            <a:r>
              <a:rPr dirty="0" sz="1900" spc="-8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>
                <a:solidFill>
                  <a:srgbClr val="0050FF"/>
                </a:solidFill>
                <a:latin typeface="Century Gothic"/>
                <a:cs typeface="Century Gothic"/>
              </a:rPr>
              <a:t>to</a:t>
            </a:r>
            <a:r>
              <a:rPr dirty="0" sz="1900" spc="-8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>
                <a:solidFill>
                  <a:srgbClr val="0050FF"/>
                </a:solidFill>
                <a:latin typeface="Century Gothic"/>
                <a:cs typeface="Century Gothic"/>
              </a:rPr>
              <a:t>understand</a:t>
            </a:r>
            <a:r>
              <a:rPr dirty="0" sz="1900" spc="-6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 spc="-70">
                <a:solidFill>
                  <a:srgbClr val="0050FF"/>
                </a:solidFill>
                <a:latin typeface="Century Gothic"/>
                <a:cs typeface="Century Gothic"/>
              </a:rPr>
              <a:t>and</a:t>
            </a:r>
            <a:r>
              <a:rPr dirty="0" sz="1900" spc="-8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>
                <a:solidFill>
                  <a:srgbClr val="0050FF"/>
                </a:solidFill>
                <a:latin typeface="Century Gothic"/>
                <a:cs typeface="Century Gothic"/>
              </a:rPr>
              <a:t>show</a:t>
            </a:r>
            <a:r>
              <a:rPr dirty="0" sz="1900" spc="-8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 spc="-10">
                <a:solidFill>
                  <a:srgbClr val="0050FF"/>
                </a:solidFill>
                <a:latin typeface="Century Gothic"/>
                <a:cs typeface="Century Gothic"/>
              </a:rPr>
              <a:t>empathy</a:t>
            </a:r>
            <a:endParaRPr sz="1900">
              <a:latin typeface="Century Gothic"/>
              <a:cs typeface="Century Gothic"/>
            </a:endParaRPr>
          </a:p>
          <a:p>
            <a:pPr marL="240029">
              <a:lnSpc>
                <a:spcPct val="100000"/>
              </a:lnSpc>
              <a:spcBef>
                <a:spcPts val="1215"/>
              </a:spcBef>
            </a:pPr>
            <a:r>
              <a:rPr dirty="0" sz="1800">
                <a:solidFill>
                  <a:srgbClr val="0050FF"/>
                </a:solidFill>
                <a:latin typeface="Wingdings 3"/>
                <a:cs typeface="Wingdings 3"/>
              </a:rPr>
              <a:t></a:t>
            </a:r>
            <a:r>
              <a:rPr dirty="0" sz="1800" spc="235">
                <a:solidFill>
                  <a:srgbClr val="0050FF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0050FF"/>
                </a:solidFill>
                <a:latin typeface="Century Gothic"/>
                <a:cs typeface="Century Gothic"/>
              </a:rPr>
              <a:t>Live</a:t>
            </a:r>
            <a:r>
              <a:rPr dirty="0" sz="1900" spc="-11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>
                <a:solidFill>
                  <a:srgbClr val="0050FF"/>
                </a:solidFill>
                <a:latin typeface="Century Gothic"/>
                <a:cs typeface="Century Gothic"/>
              </a:rPr>
              <a:t>up</a:t>
            </a:r>
            <a:r>
              <a:rPr dirty="0" sz="1900" spc="-12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>
                <a:solidFill>
                  <a:srgbClr val="0050FF"/>
                </a:solidFill>
                <a:latin typeface="Century Gothic"/>
                <a:cs typeface="Century Gothic"/>
              </a:rPr>
              <a:t>to</a:t>
            </a:r>
            <a:r>
              <a:rPr dirty="0" sz="1900" spc="-10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>
                <a:solidFill>
                  <a:srgbClr val="0050FF"/>
                </a:solidFill>
                <a:latin typeface="Century Gothic"/>
                <a:cs typeface="Century Gothic"/>
              </a:rPr>
              <a:t>your</a:t>
            </a:r>
            <a:r>
              <a:rPr dirty="0" sz="1900" spc="-12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 spc="-25">
                <a:solidFill>
                  <a:srgbClr val="0050FF"/>
                </a:solidFill>
                <a:latin typeface="Century Gothic"/>
                <a:cs typeface="Century Gothic"/>
              </a:rPr>
              <a:t>stated</a:t>
            </a:r>
            <a:r>
              <a:rPr dirty="0" sz="1900" spc="-8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>
                <a:solidFill>
                  <a:srgbClr val="0050FF"/>
                </a:solidFill>
                <a:latin typeface="Century Gothic"/>
                <a:cs typeface="Century Gothic"/>
              </a:rPr>
              <a:t>values</a:t>
            </a:r>
            <a:r>
              <a:rPr dirty="0" sz="1900" spc="35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 spc="-70">
                <a:solidFill>
                  <a:srgbClr val="0050FF"/>
                </a:solidFill>
                <a:latin typeface="Century Gothic"/>
                <a:cs typeface="Century Gothic"/>
              </a:rPr>
              <a:t>and</a:t>
            </a:r>
            <a:r>
              <a:rPr dirty="0" sz="1900" spc="-10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 spc="-10">
                <a:solidFill>
                  <a:srgbClr val="0050FF"/>
                </a:solidFill>
                <a:latin typeface="Century Gothic"/>
                <a:cs typeface="Century Gothic"/>
              </a:rPr>
              <a:t>desired</a:t>
            </a:r>
            <a:r>
              <a:rPr dirty="0" sz="1900" spc="-9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 spc="-65">
                <a:solidFill>
                  <a:srgbClr val="0050FF"/>
                </a:solidFill>
                <a:latin typeface="Century Gothic"/>
                <a:cs typeface="Century Gothic"/>
              </a:rPr>
              <a:t>company</a:t>
            </a:r>
            <a:r>
              <a:rPr dirty="0" sz="1900" spc="-114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 spc="-10">
                <a:solidFill>
                  <a:srgbClr val="0050FF"/>
                </a:solidFill>
                <a:latin typeface="Century Gothic"/>
                <a:cs typeface="Century Gothic"/>
              </a:rPr>
              <a:t>culture</a:t>
            </a:r>
            <a:endParaRPr sz="1900">
              <a:latin typeface="Century Gothic"/>
              <a:cs typeface="Century Gothic"/>
            </a:endParaRPr>
          </a:p>
          <a:p>
            <a:pPr marL="240029">
              <a:lnSpc>
                <a:spcPct val="100000"/>
              </a:lnSpc>
              <a:spcBef>
                <a:spcPts val="1220"/>
              </a:spcBef>
            </a:pPr>
            <a:r>
              <a:rPr dirty="0" sz="1800">
                <a:solidFill>
                  <a:srgbClr val="0050FF"/>
                </a:solidFill>
                <a:latin typeface="Wingdings 3"/>
                <a:cs typeface="Wingdings 3"/>
              </a:rPr>
              <a:t></a:t>
            </a:r>
            <a:r>
              <a:rPr dirty="0" sz="1800" spc="250">
                <a:solidFill>
                  <a:srgbClr val="0050FF"/>
                </a:solidFill>
                <a:latin typeface="Times New Roman"/>
                <a:cs typeface="Times New Roman"/>
              </a:rPr>
              <a:t> </a:t>
            </a:r>
            <a:r>
              <a:rPr dirty="0" sz="1900" spc="90">
                <a:solidFill>
                  <a:srgbClr val="0050FF"/>
                </a:solidFill>
                <a:latin typeface="Century Gothic"/>
                <a:cs typeface="Century Gothic"/>
              </a:rPr>
              <a:t>Be</a:t>
            </a:r>
            <a:r>
              <a:rPr dirty="0" sz="1900" spc="-9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 spc="-35">
                <a:solidFill>
                  <a:srgbClr val="0050FF"/>
                </a:solidFill>
                <a:latin typeface="Century Gothic"/>
                <a:cs typeface="Century Gothic"/>
              </a:rPr>
              <a:t>fair,</a:t>
            </a:r>
            <a:r>
              <a:rPr dirty="0" sz="1900" spc="-9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 spc="-70">
                <a:solidFill>
                  <a:srgbClr val="0050FF"/>
                </a:solidFill>
                <a:latin typeface="Century Gothic"/>
                <a:cs typeface="Century Gothic"/>
              </a:rPr>
              <a:t>and</a:t>
            </a:r>
            <a:r>
              <a:rPr dirty="0" sz="1900" spc="-9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 spc="-40">
                <a:solidFill>
                  <a:srgbClr val="0050FF"/>
                </a:solidFill>
                <a:latin typeface="Century Gothic"/>
                <a:cs typeface="Century Gothic"/>
              </a:rPr>
              <a:t>equitable</a:t>
            </a:r>
            <a:r>
              <a:rPr dirty="0" sz="1900" spc="-7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 spc="100">
                <a:solidFill>
                  <a:srgbClr val="0050FF"/>
                </a:solidFill>
                <a:latin typeface="Century Gothic"/>
                <a:cs typeface="Century Gothic"/>
              </a:rPr>
              <a:t>in</a:t>
            </a:r>
            <a:r>
              <a:rPr dirty="0" sz="1900" spc="-10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>
                <a:solidFill>
                  <a:srgbClr val="0050FF"/>
                </a:solidFill>
                <a:latin typeface="Century Gothic"/>
                <a:cs typeface="Century Gothic"/>
              </a:rPr>
              <a:t>your</a:t>
            </a:r>
            <a:r>
              <a:rPr dirty="0" sz="1900" spc="-114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 spc="-20">
                <a:solidFill>
                  <a:srgbClr val="0050FF"/>
                </a:solidFill>
                <a:latin typeface="Century Gothic"/>
                <a:cs typeface="Century Gothic"/>
              </a:rPr>
              <a:t>processes</a:t>
            </a:r>
            <a:r>
              <a:rPr dirty="0" sz="1900" spc="-8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 spc="-70">
                <a:solidFill>
                  <a:srgbClr val="0050FF"/>
                </a:solidFill>
                <a:latin typeface="Century Gothic"/>
                <a:cs typeface="Century Gothic"/>
              </a:rPr>
              <a:t>and</a:t>
            </a:r>
            <a:r>
              <a:rPr dirty="0" sz="1900" spc="-9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 spc="-10">
                <a:solidFill>
                  <a:srgbClr val="0050FF"/>
                </a:solidFill>
                <a:latin typeface="Century Gothic"/>
                <a:cs typeface="Century Gothic"/>
              </a:rPr>
              <a:t>actions</a:t>
            </a:r>
            <a:endParaRPr sz="1900">
              <a:latin typeface="Century Gothic"/>
              <a:cs typeface="Century Gothic"/>
            </a:endParaRPr>
          </a:p>
          <a:p>
            <a:pPr marL="240029">
              <a:lnSpc>
                <a:spcPct val="100000"/>
              </a:lnSpc>
              <a:spcBef>
                <a:spcPts val="1225"/>
              </a:spcBef>
            </a:pPr>
            <a:r>
              <a:rPr dirty="0" sz="1800">
                <a:solidFill>
                  <a:srgbClr val="0050FF"/>
                </a:solidFill>
                <a:latin typeface="Wingdings 3"/>
                <a:cs typeface="Wingdings 3"/>
              </a:rPr>
              <a:t></a:t>
            </a:r>
            <a:r>
              <a:rPr dirty="0" sz="1800" spc="285">
                <a:solidFill>
                  <a:srgbClr val="0050FF"/>
                </a:solidFill>
                <a:latin typeface="Times New Roman"/>
                <a:cs typeface="Times New Roman"/>
              </a:rPr>
              <a:t> </a:t>
            </a:r>
            <a:r>
              <a:rPr dirty="0" sz="1900" spc="-90">
                <a:solidFill>
                  <a:srgbClr val="0050FF"/>
                </a:solidFill>
                <a:latin typeface="Century Gothic"/>
                <a:cs typeface="Century Gothic"/>
              </a:rPr>
              <a:t>Create</a:t>
            </a:r>
            <a:r>
              <a:rPr dirty="0" sz="1900" spc="-5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>
                <a:solidFill>
                  <a:srgbClr val="0050FF"/>
                </a:solidFill>
                <a:latin typeface="Century Gothic"/>
                <a:cs typeface="Century Gothic"/>
              </a:rPr>
              <a:t>support</a:t>
            </a:r>
            <a:r>
              <a:rPr dirty="0" sz="1900" spc="-8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 spc="-70">
                <a:solidFill>
                  <a:srgbClr val="0050FF"/>
                </a:solidFill>
                <a:latin typeface="Century Gothic"/>
                <a:cs typeface="Century Gothic"/>
              </a:rPr>
              <a:t>and</a:t>
            </a:r>
            <a:r>
              <a:rPr dirty="0" sz="1900" spc="-7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900" spc="-10">
                <a:solidFill>
                  <a:srgbClr val="0050FF"/>
                </a:solidFill>
                <a:latin typeface="Century Gothic"/>
                <a:cs typeface="Century Gothic"/>
              </a:rPr>
              <a:t>resources</a:t>
            </a:r>
            <a:endParaRPr sz="1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0385" rIns="0" bIns="0" rtlCol="0" vert="horz">
            <a:spAutoFit/>
          </a:bodyPr>
          <a:lstStyle/>
          <a:p>
            <a:pPr marL="156210">
              <a:lnSpc>
                <a:spcPct val="100000"/>
              </a:lnSpc>
              <a:spcBef>
                <a:spcPts val="95"/>
              </a:spcBef>
            </a:pPr>
            <a:r>
              <a:rPr dirty="0"/>
              <a:t>Foundational</a:t>
            </a:r>
            <a:r>
              <a:rPr dirty="0" spc="55"/>
              <a:t> </a:t>
            </a:r>
            <a:r>
              <a:rPr dirty="0" spc="65"/>
              <a:t>elements</a:t>
            </a:r>
            <a:r>
              <a:rPr dirty="0" spc="35"/>
              <a:t> </a:t>
            </a:r>
            <a:r>
              <a:rPr dirty="0"/>
              <a:t>of </a:t>
            </a:r>
            <a:r>
              <a:rPr dirty="0" spc="-270"/>
              <a:t>a</a:t>
            </a:r>
            <a:r>
              <a:rPr dirty="0" spc="5"/>
              <a:t> </a:t>
            </a:r>
            <a:r>
              <a:rPr dirty="0" spc="235"/>
              <a:t>DEI</a:t>
            </a:r>
            <a:r>
              <a:rPr dirty="0" spc="25"/>
              <a:t> </a:t>
            </a:r>
            <a:r>
              <a:rPr dirty="0" spc="-10"/>
              <a:t>strategy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416051" y="1048511"/>
            <a:ext cx="11433810" cy="5034915"/>
            <a:chOff x="416051" y="1048511"/>
            <a:chExt cx="11433810" cy="50349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5591" y="1048511"/>
              <a:ext cx="11304270" cy="5034537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6051" y="2555747"/>
              <a:ext cx="1594866" cy="2099310"/>
            </a:xfrm>
            <a:prstGeom prst="rect">
              <a:avLst/>
            </a:prstGeom>
          </p:spPr>
        </p:pic>
      </p:grpSp>
      <p:sp>
        <p:nvSpPr>
          <p:cNvPr id="6" name="object 6" descr=""/>
          <p:cNvSpPr txBox="1"/>
          <p:nvPr/>
        </p:nvSpPr>
        <p:spPr>
          <a:xfrm>
            <a:off x="679805" y="2810636"/>
            <a:ext cx="1059815" cy="462915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marL="12700" marR="5080" indent="121920">
              <a:lnSpc>
                <a:spcPts val="1639"/>
              </a:lnSpc>
              <a:spcBef>
                <a:spcPts val="285"/>
              </a:spcBef>
            </a:pPr>
            <a:r>
              <a:rPr dirty="0" sz="1500" spc="-10">
                <a:solidFill>
                  <a:srgbClr val="FFFFFF"/>
                </a:solidFill>
                <a:latin typeface="Century Gothic"/>
                <a:cs typeface="Century Gothic"/>
              </a:rPr>
              <a:t>Develop </a:t>
            </a:r>
            <a:r>
              <a:rPr dirty="0" sz="1500">
                <a:solidFill>
                  <a:srgbClr val="FFFFFF"/>
                </a:solidFill>
                <a:latin typeface="Century Gothic"/>
                <a:cs typeface="Century Gothic"/>
              </a:rPr>
              <a:t>buy-</a:t>
            </a:r>
            <a:r>
              <a:rPr dirty="0" sz="1500" spc="95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dirty="0" sz="1500" spc="1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500" spc="-25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endParaRPr sz="150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03605" y="3227908"/>
            <a:ext cx="1212850" cy="1091565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algn="ctr" marL="12065" marR="5080" indent="635">
              <a:lnSpc>
                <a:spcPct val="91500"/>
              </a:lnSpc>
              <a:spcBef>
                <a:spcPts val="254"/>
              </a:spcBef>
            </a:pPr>
            <a:r>
              <a:rPr dirty="0" sz="1500" spc="45">
                <a:solidFill>
                  <a:srgbClr val="FFFFFF"/>
                </a:solidFill>
                <a:latin typeface="Century Gothic"/>
                <a:cs typeface="Century Gothic"/>
              </a:rPr>
              <a:t>support </a:t>
            </a:r>
            <a:r>
              <a:rPr dirty="0" sz="1500" spc="75">
                <a:solidFill>
                  <a:srgbClr val="FFFFFF"/>
                </a:solidFill>
                <a:latin typeface="Century Gothic"/>
                <a:cs typeface="Century Gothic"/>
              </a:rPr>
              <a:t>from</a:t>
            </a:r>
            <a:r>
              <a:rPr dirty="0" sz="1500" spc="-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500" spc="-40">
                <a:solidFill>
                  <a:srgbClr val="FFFFFF"/>
                </a:solidFill>
                <a:latin typeface="Century Gothic"/>
                <a:cs typeface="Century Gothic"/>
              </a:rPr>
              <a:t>C-</a:t>
            </a:r>
            <a:r>
              <a:rPr dirty="0" sz="1500" spc="60">
                <a:solidFill>
                  <a:srgbClr val="FFFFFF"/>
                </a:solidFill>
                <a:latin typeface="Century Gothic"/>
                <a:cs typeface="Century Gothic"/>
              </a:rPr>
              <a:t>suite </a:t>
            </a:r>
            <a:r>
              <a:rPr dirty="0" sz="1500" spc="-10">
                <a:solidFill>
                  <a:srgbClr val="FFFFFF"/>
                </a:solidFill>
                <a:latin typeface="Century Gothic"/>
                <a:cs typeface="Century Gothic"/>
              </a:rPr>
              <a:t>leaders; identify champions</a:t>
            </a:r>
            <a:endParaRPr sz="1500">
              <a:latin typeface="Century Gothic"/>
              <a:cs typeface="Century Gothic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72055" y="2542032"/>
            <a:ext cx="1587245" cy="2099310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2502789" y="2692400"/>
            <a:ext cx="52578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45">
                <a:solidFill>
                  <a:srgbClr val="FFFFFF"/>
                </a:solidFill>
                <a:latin typeface="Century Gothic"/>
                <a:cs typeface="Century Gothic"/>
              </a:rPr>
              <a:t>Align</a:t>
            </a:r>
            <a:endParaRPr sz="15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209926" y="2901188"/>
            <a:ext cx="1113790" cy="1508760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 algn="ctr" marL="12700" marR="5080" indent="-1905">
              <a:lnSpc>
                <a:spcPct val="91500"/>
              </a:lnSpc>
              <a:spcBef>
                <a:spcPts val="250"/>
              </a:spcBef>
            </a:pPr>
            <a:r>
              <a:rPr dirty="0" sz="1500" spc="45">
                <a:solidFill>
                  <a:srgbClr val="FFFFFF"/>
                </a:solidFill>
                <a:latin typeface="Century Gothic"/>
                <a:cs typeface="Century Gothic"/>
              </a:rPr>
              <a:t>diversity efforts</a:t>
            </a:r>
            <a:r>
              <a:rPr dirty="0" sz="1500" spc="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500" spc="70">
                <a:solidFill>
                  <a:srgbClr val="FFFFFF"/>
                </a:solidFill>
                <a:latin typeface="Century Gothic"/>
                <a:cs typeface="Century Gothic"/>
              </a:rPr>
              <a:t>with business </a:t>
            </a:r>
            <a:r>
              <a:rPr dirty="0" sz="1500">
                <a:solidFill>
                  <a:srgbClr val="FFFFFF"/>
                </a:solidFill>
                <a:latin typeface="Century Gothic"/>
                <a:cs typeface="Century Gothic"/>
              </a:rPr>
              <a:t>needs</a:t>
            </a:r>
            <a:r>
              <a:rPr dirty="0" sz="150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500" spc="-25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dirty="0" sz="1500" spc="-10">
                <a:solidFill>
                  <a:srgbClr val="FFFFFF"/>
                </a:solidFill>
                <a:latin typeface="Century Gothic"/>
                <a:cs typeface="Century Gothic"/>
              </a:rPr>
              <a:t>strategy, </a:t>
            </a:r>
            <a:r>
              <a:rPr dirty="0" sz="1500" spc="-30">
                <a:solidFill>
                  <a:srgbClr val="FFFFFF"/>
                </a:solidFill>
                <a:latin typeface="Century Gothic"/>
                <a:cs typeface="Century Gothic"/>
              </a:rPr>
              <a:t>backed</a:t>
            </a:r>
            <a:r>
              <a:rPr dirty="0" sz="15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500" spc="-25">
                <a:solidFill>
                  <a:srgbClr val="FFFFFF"/>
                </a:solidFill>
                <a:latin typeface="Century Gothic"/>
                <a:cs typeface="Century Gothic"/>
              </a:rPr>
              <a:t>by </a:t>
            </a:r>
            <a:r>
              <a:rPr dirty="0" sz="1500" spc="-20">
                <a:solidFill>
                  <a:srgbClr val="FFFFFF"/>
                </a:solidFill>
                <a:latin typeface="Century Gothic"/>
                <a:cs typeface="Century Gothic"/>
              </a:rPr>
              <a:t>data</a:t>
            </a:r>
            <a:endParaRPr sz="1500">
              <a:latin typeface="Century Gothic"/>
              <a:cs typeface="Century Gothic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69208" y="2542032"/>
            <a:ext cx="1587246" cy="2099310"/>
          </a:xfrm>
          <a:prstGeom prst="rect">
            <a:avLst/>
          </a:prstGeom>
        </p:spPr>
      </p:pic>
      <p:sp>
        <p:nvSpPr>
          <p:cNvPr id="12" name="object 12" descr=""/>
          <p:cNvSpPr txBox="1"/>
          <p:nvPr/>
        </p:nvSpPr>
        <p:spPr>
          <a:xfrm>
            <a:off x="3750690" y="2944749"/>
            <a:ext cx="1227455" cy="1215390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algn="ctr" marL="12700" marR="5080" indent="-1905">
              <a:lnSpc>
                <a:spcPts val="1540"/>
              </a:lnSpc>
              <a:spcBef>
                <a:spcPts val="270"/>
              </a:spcBef>
            </a:pPr>
            <a:r>
              <a:rPr dirty="0" sz="1400" spc="-10">
                <a:solidFill>
                  <a:srgbClr val="FFFFFF"/>
                </a:solidFill>
                <a:latin typeface="Century Gothic"/>
                <a:cs typeface="Century Gothic"/>
              </a:rPr>
              <a:t>Proactive </a:t>
            </a:r>
            <a:r>
              <a:rPr dirty="0" sz="1400" spc="45">
                <a:solidFill>
                  <a:srgbClr val="FFFFFF"/>
                </a:solidFill>
                <a:latin typeface="Century Gothic"/>
                <a:cs typeface="Century Gothic"/>
              </a:rPr>
              <a:t>recruiting </a:t>
            </a:r>
            <a:r>
              <a:rPr dirty="0" sz="1400" spc="-10">
                <a:solidFill>
                  <a:srgbClr val="FFFFFF"/>
                </a:solidFill>
                <a:latin typeface="Century Gothic"/>
                <a:cs typeface="Century Gothic"/>
              </a:rPr>
              <a:t>efforts, external </a:t>
            </a:r>
            <a:r>
              <a:rPr dirty="0" sz="1400" spc="40">
                <a:solidFill>
                  <a:srgbClr val="FFFFFF"/>
                </a:solidFill>
                <a:latin typeface="Century Gothic"/>
                <a:cs typeface="Century Gothic"/>
              </a:rPr>
              <a:t>partnership </a:t>
            </a:r>
            <a:r>
              <a:rPr dirty="0" sz="1400" spc="-10">
                <a:solidFill>
                  <a:srgbClr val="FFFFFF"/>
                </a:solidFill>
                <a:latin typeface="Century Gothic"/>
                <a:cs typeface="Century Gothic"/>
              </a:rPr>
              <a:t>development</a:t>
            </a:r>
            <a:endParaRPr sz="1400">
              <a:latin typeface="Century Gothic"/>
              <a:cs typeface="Century Gothic"/>
            </a:endParaRPr>
          </a:p>
        </p:txBody>
      </p:sp>
      <p:pic>
        <p:nvPicPr>
          <p:cNvPr id="13" name="object 13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116067" y="2542032"/>
            <a:ext cx="1588769" cy="2099310"/>
          </a:xfrm>
          <a:prstGeom prst="rect">
            <a:avLst/>
          </a:prstGeom>
        </p:spPr>
      </p:pic>
      <p:sp>
        <p:nvSpPr>
          <p:cNvPr id="14" name="object 14" descr=""/>
          <p:cNvSpPr txBox="1"/>
          <p:nvPr/>
        </p:nvSpPr>
        <p:spPr>
          <a:xfrm>
            <a:off x="5401436" y="3045967"/>
            <a:ext cx="1021715" cy="129984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 algn="ctr" marL="12700" marR="5080" indent="-1905">
              <a:lnSpc>
                <a:spcPct val="91500"/>
              </a:lnSpc>
              <a:spcBef>
                <a:spcPts val="250"/>
              </a:spcBef>
            </a:pPr>
            <a:r>
              <a:rPr dirty="0" sz="1500" spc="-10">
                <a:solidFill>
                  <a:srgbClr val="FFFFFF"/>
                </a:solidFill>
                <a:latin typeface="Century Gothic"/>
                <a:cs typeface="Century Gothic"/>
              </a:rPr>
              <a:t>Create </a:t>
            </a:r>
            <a:r>
              <a:rPr dirty="0" sz="1500" spc="100">
                <a:solidFill>
                  <a:srgbClr val="FFFFFF"/>
                </a:solidFill>
                <a:latin typeface="Century Gothic"/>
                <a:cs typeface="Century Gothic"/>
              </a:rPr>
              <a:t>Business </a:t>
            </a:r>
            <a:r>
              <a:rPr dirty="0" sz="1500" spc="-10">
                <a:solidFill>
                  <a:srgbClr val="FFFFFF"/>
                </a:solidFill>
                <a:latin typeface="Century Gothic"/>
                <a:cs typeface="Century Gothic"/>
              </a:rPr>
              <a:t>Resource Groups; leverage</a:t>
            </a:r>
            <a:r>
              <a:rPr dirty="0" sz="1500" spc="-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500" spc="-145">
                <a:solidFill>
                  <a:srgbClr val="FFFFFF"/>
                </a:solidFill>
                <a:latin typeface="Century Gothic"/>
                <a:cs typeface="Century Gothic"/>
              </a:rPr>
              <a:t>&amp; </a:t>
            </a:r>
            <a:r>
              <a:rPr dirty="0" sz="1500" spc="-20">
                <a:solidFill>
                  <a:srgbClr val="FFFFFF"/>
                </a:solidFill>
                <a:latin typeface="Century Gothic"/>
                <a:cs typeface="Century Gothic"/>
              </a:rPr>
              <a:t>grow</a:t>
            </a:r>
            <a:endParaRPr sz="1500">
              <a:latin typeface="Century Gothic"/>
              <a:cs typeface="Century Gothic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6688835" y="2517648"/>
            <a:ext cx="3594735" cy="2148205"/>
            <a:chOff x="6688835" y="2517648"/>
            <a:chExt cx="3594735" cy="2148205"/>
          </a:xfrm>
        </p:grpSpPr>
        <p:pic>
          <p:nvPicPr>
            <p:cNvPr id="16" name="object 16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688835" y="2542032"/>
              <a:ext cx="1943862" cy="2099310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609075" y="2517648"/>
              <a:ext cx="1674114" cy="2148078"/>
            </a:xfrm>
            <a:prstGeom prst="rect">
              <a:avLst/>
            </a:prstGeom>
          </p:spPr>
        </p:pic>
      </p:grpSp>
      <p:sp>
        <p:nvSpPr>
          <p:cNvPr id="18" name="object 18" descr=""/>
          <p:cNvSpPr txBox="1"/>
          <p:nvPr/>
        </p:nvSpPr>
        <p:spPr>
          <a:xfrm>
            <a:off x="8776461" y="3006090"/>
            <a:ext cx="1323340" cy="1089660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algn="ctr" marL="15240" marR="10160">
              <a:lnSpc>
                <a:spcPts val="1639"/>
              </a:lnSpc>
              <a:spcBef>
                <a:spcPts val="285"/>
              </a:spcBef>
            </a:pPr>
            <a:r>
              <a:rPr dirty="0" sz="1500" spc="-10">
                <a:solidFill>
                  <a:srgbClr val="FFFFFF"/>
                </a:solidFill>
                <a:latin typeface="Century Gothic"/>
                <a:cs typeface="Century Gothic"/>
              </a:rPr>
              <a:t>Provide </a:t>
            </a:r>
            <a:r>
              <a:rPr dirty="0" sz="1500" spc="35">
                <a:solidFill>
                  <a:srgbClr val="FFFFFF"/>
                </a:solidFill>
                <a:latin typeface="Century Gothic"/>
                <a:cs typeface="Century Gothic"/>
              </a:rPr>
              <a:t>training, </a:t>
            </a:r>
            <a:r>
              <a:rPr dirty="0" sz="1500" spc="-10">
                <a:solidFill>
                  <a:srgbClr val="FFFFFF"/>
                </a:solidFill>
                <a:latin typeface="Century Gothic"/>
                <a:cs typeface="Century Gothic"/>
              </a:rPr>
              <a:t>development</a:t>
            </a:r>
            <a:endParaRPr sz="1500">
              <a:latin typeface="Century Gothic"/>
              <a:cs typeface="Century Gothic"/>
            </a:endParaRPr>
          </a:p>
          <a:p>
            <a:pPr algn="ctr" marL="12700" marR="5080" indent="-2540">
              <a:lnSpc>
                <a:spcPts val="1639"/>
              </a:lnSpc>
              <a:spcBef>
                <a:spcPts val="15"/>
              </a:spcBef>
            </a:pPr>
            <a:r>
              <a:rPr dirty="0" sz="1500" spc="-105">
                <a:solidFill>
                  <a:srgbClr val="FFFFFF"/>
                </a:solidFill>
                <a:latin typeface="Century Gothic"/>
                <a:cs typeface="Century Gothic"/>
              </a:rPr>
              <a:t>,</a:t>
            </a:r>
            <a:r>
              <a:rPr dirty="0" sz="1500" spc="-2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500" spc="55">
                <a:solidFill>
                  <a:srgbClr val="FFFFFF"/>
                </a:solidFill>
                <a:latin typeface="Century Gothic"/>
                <a:cs typeface="Century Gothic"/>
              </a:rPr>
              <a:t>mentoring </a:t>
            </a:r>
            <a:r>
              <a:rPr dirty="0" sz="1500" spc="40">
                <a:solidFill>
                  <a:srgbClr val="FFFFFF"/>
                </a:solidFill>
                <a:latin typeface="Century Gothic"/>
                <a:cs typeface="Century Gothic"/>
              </a:rPr>
              <a:t>opportunities</a:t>
            </a:r>
            <a:endParaRPr sz="1500">
              <a:latin typeface="Century Gothic"/>
              <a:cs typeface="Century Gothic"/>
            </a:endParaRPr>
          </a:p>
        </p:txBody>
      </p:sp>
      <p:pic>
        <p:nvPicPr>
          <p:cNvPr id="19" name="object 19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241280" y="2542032"/>
            <a:ext cx="1587246" cy="2099310"/>
          </a:xfrm>
          <a:prstGeom prst="rect">
            <a:avLst/>
          </a:prstGeom>
        </p:spPr>
      </p:pic>
      <p:sp>
        <p:nvSpPr>
          <p:cNvPr id="20" name="object 20" descr=""/>
          <p:cNvSpPr txBox="1"/>
          <p:nvPr/>
        </p:nvSpPr>
        <p:spPr>
          <a:xfrm>
            <a:off x="10582402" y="2901441"/>
            <a:ext cx="908050" cy="1298575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algn="ctr" marL="12700" marR="5080">
              <a:lnSpc>
                <a:spcPct val="91400"/>
              </a:lnSpc>
              <a:spcBef>
                <a:spcPts val="254"/>
              </a:spcBef>
            </a:pPr>
            <a:r>
              <a:rPr dirty="0" sz="1500" spc="-10">
                <a:solidFill>
                  <a:srgbClr val="FFFFFF"/>
                </a:solidFill>
                <a:latin typeface="Century Gothic"/>
                <a:cs typeface="Century Gothic"/>
              </a:rPr>
              <a:t>Measure </a:t>
            </a:r>
            <a:r>
              <a:rPr dirty="0" sz="1500" spc="-25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dirty="0" sz="1500" spc="70">
                <a:solidFill>
                  <a:srgbClr val="FFFFFF"/>
                </a:solidFill>
                <a:latin typeface="Century Gothic"/>
                <a:cs typeface="Century Gothic"/>
              </a:rPr>
              <a:t>highlight </a:t>
            </a:r>
            <a:r>
              <a:rPr dirty="0" sz="1500" spc="-10">
                <a:solidFill>
                  <a:srgbClr val="FFFFFF"/>
                </a:solidFill>
                <a:latin typeface="Century Gothic"/>
                <a:cs typeface="Century Gothic"/>
              </a:rPr>
              <a:t>efforts; </a:t>
            </a:r>
            <a:r>
              <a:rPr dirty="0" sz="1500">
                <a:solidFill>
                  <a:srgbClr val="FFFFFF"/>
                </a:solidFill>
                <a:latin typeface="Century Gothic"/>
                <a:cs typeface="Century Gothic"/>
              </a:rPr>
              <a:t>adjust</a:t>
            </a:r>
            <a:r>
              <a:rPr dirty="0" sz="1500" spc="2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500" spc="-25">
                <a:solidFill>
                  <a:srgbClr val="FFFFFF"/>
                </a:solidFill>
                <a:latin typeface="Century Gothic"/>
                <a:cs typeface="Century Gothic"/>
              </a:rPr>
              <a:t>as </a:t>
            </a:r>
            <a:r>
              <a:rPr dirty="0" sz="1500" spc="-10">
                <a:solidFill>
                  <a:srgbClr val="FFFFFF"/>
                </a:solidFill>
                <a:latin typeface="Century Gothic"/>
                <a:cs typeface="Century Gothic"/>
              </a:rPr>
              <a:t>needed</a:t>
            </a:r>
            <a:endParaRPr sz="1500">
              <a:latin typeface="Century Gothic"/>
              <a:cs typeface="Century Gothic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8572754" y="2423414"/>
            <a:ext cx="462915" cy="507365"/>
            <a:chOff x="8572754" y="2423414"/>
            <a:chExt cx="462915" cy="507365"/>
          </a:xfrm>
        </p:grpSpPr>
        <p:sp>
          <p:nvSpPr>
            <p:cNvPr id="22" name="object 22" descr=""/>
            <p:cNvSpPr/>
            <p:nvPr/>
          </p:nvSpPr>
          <p:spPr>
            <a:xfrm>
              <a:off x="8585454" y="2436114"/>
              <a:ext cx="437515" cy="481965"/>
            </a:xfrm>
            <a:custGeom>
              <a:avLst/>
              <a:gdLst/>
              <a:ahLst/>
              <a:cxnLst/>
              <a:rect l="l" t="t" r="r" b="b"/>
              <a:pathLst>
                <a:path w="437515" h="481964">
                  <a:moveTo>
                    <a:pt x="218694" y="0"/>
                  </a:moveTo>
                  <a:lnTo>
                    <a:pt x="174620" y="4892"/>
                  </a:lnTo>
                  <a:lnTo>
                    <a:pt x="133570" y="18924"/>
                  </a:lnTo>
                  <a:lnTo>
                    <a:pt x="96422" y="41127"/>
                  </a:lnTo>
                  <a:lnTo>
                    <a:pt x="64055" y="70532"/>
                  </a:lnTo>
                  <a:lnTo>
                    <a:pt x="37350" y="106170"/>
                  </a:lnTo>
                  <a:lnTo>
                    <a:pt x="17186" y="147071"/>
                  </a:lnTo>
                  <a:lnTo>
                    <a:pt x="4443" y="192268"/>
                  </a:lnTo>
                  <a:lnTo>
                    <a:pt x="0" y="240791"/>
                  </a:lnTo>
                  <a:lnTo>
                    <a:pt x="4443" y="289315"/>
                  </a:lnTo>
                  <a:lnTo>
                    <a:pt x="17186" y="334512"/>
                  </a:lnTo>
                  <a:lnTo>
                    <a:pt x="37350" y="375413"/>
                  </a:lnTo>
                  <a:lnTo>
                    <a:pt x="64055" y="411051"/>
                  </a:lnTo>
                  <a:lnTo>
                    <a:pt x="96422" y="440456"/>
                  </a:lnTo>
                  <a:lnTo>
                    <a:pt x="133570" y="462659"/>
                  </a:lnTo>
                  <a:lnTo>
                    <a:pt x="174620" y="476691"/>
                  </a:lnTo>
                  <a:lnTo>
                    <a:pt x="218694" y="481584"/>
                  </a:lnTo>
                  <a:lnTo>
                    <a:pt x="262767" y="476691"/>
                  </a:lnTo>
                  <a:lnTo>
                    <a:pt x="303817" y="462659"/>
                  </a:lnTo>
                  <a:lnTo>
                    <a:pt x="340965" y="440456"/>
                  </a:lnTo>
                  <a:lnTo>
                    <a:pt x="373332" y="411051"/>
                  </a:lnTo>
                  <a:lnTo>
                    <a:pt x="400037" y="375413"/>
                  </a:lnTo>
                  <a:lnTo>
                    <a:pt x="420201" y="334512"/>
                  </a:lnTo>
                  <a:lnTo>
                    <a:pt x="432944" y="289315"/>
                  </a:lnTo>
                  <a:lnTo>
                    <a:pt x="437388" y="240791"/>
                  </a:lnTo>
                  <a:lnTo>
                    <a:pt x="432944" y="192268"/>
                  </a:lnTo>
                  <a:lnTo>
                    <a:pt x="420201" y="147071"/>
                  </a:lnTo>
                  <a:lnTo>
                    <a:pt x="400037" y="106170"/>
                  </a:lnTo>
                  <a:lnTo>
                    <a:pt x="373332" y="70532"/>
                  </a:lnTo>
                  <a:lnTo>
                    <a:pt x="340965" y="41127"/>
                  </a:lnTo>
                  <a:lnTo>
                    <a:pt x="303817" y="18924"/>
                  </a:lnTo>
                  <a:lnTo>
                    <a:pt x="262767" y="4892"/>
                  </a:lnTo>
                  <a:lnTo>
                    <a:pt x="218694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8585454" y="2436114"/>
              <a:ext cx="437515" cy="481965"/>
            </a:xfrm>
            <a:custGeom>
              <a:avLst/>
              <a:gdLst/>
              <a:ahLst/>
              <a:cxnLst/>
              <a:rect l="l" t="t" r="r" b="b"/>
              <a:pathLst>
                <a:path w="437515" h="481964">
                  <a:moveTo>
                    <a:pt x="0" y="240791"/>
                  </a:moveTo>
                  <a:lnTo>
                    <a:pt x="4443" y="192268"/>
                  </a:lnTo>
                  <a:lnTo>
                    <a:pt x="17186" y="147071"/>
                  </a:lnTo>
                  <a:lnTo>
                    <a:pt x="37350" y="106170"/>
                  </a:lnTo>
                  <a:lnTo>
                    <a:pt x="64055" y="70532"/>
                  </a:lnTo>
                  <a:lnTo>
                    <a:pt x="96422" y="41127"/>
                  </a:lnTo>
                  <a:lnTo>
                    <a:pt x="133570" y="18924"/>
                  </a:lnTo>
                  <a:lnTo>
                    <a:pt x="174620" y="4892"/>
                  </a:lnTo>
                  <a:lnTo>
                    <a:pt x="218694" y="0"/>
                  </a:lnTo>
                  <a:lnTo>
                    <a:pt x="262767" y="4892"/>
                  </a:lnTo>
                  <a:lnTo>
                    <a:pt x="303817" y="18924"/>
                  </a:lnTo>
                  <a:lnTo>
                    <a:pt x="340965" y="41127"/>
                  </a:lnTo>
                  <a:lnTo>
                    <a:pt x="373332" y="70532"/>
                  </a:lnTo>
                  <a:lnTo>
                    <a:pt x="400037" y="106170"/>
                  </a:lnTo>
                  <a:lnTo>
                    <a:pt x="420201" y="147071"/>
                  </a:lnTo>
                  <a:lnTo>
                    <a:pt x="432944" y="192268"/>
                  </a:lnTo>
                  <a:lnTo>
                    <a:pt x="437388" y="240791"/>
                  </a:lnTo>
                  <a:lnTo>
                    <a:pt x="432944" y="289315"/>
                  </a:lnTo>
                  <a:lnTo>
                    <a:pt x="420201" y="334512"/>
                  </a:lnTo>
                  <a:lnTo>
                    <a:pt x="400037" y="375413"/>
                  </a:lnTo>
                  <a:lnTo>
                    <a:pt x="373332" y="411051"/>
                  </a:lnTo>
                  <a:lnTo>
                    <a:pt x="340965" y="440456"/>
                  </a:lnTo>
                  <a:lnTo>
                    <a:pt x="303817" y="462659"/>
                  </a:lnTo>
                  <a:lnTo>
                    <a:pt x="262767" y="476691"/>
                  </a:lnTo>
                  <a:lnTo>
                    <a:pt x="218694" y="481584"/>
                  </a:lnTo>
                  <a:lnTo>
                    <a:pt x="174620" y="476691"/>
                  </a:lnTo>
                  <a:lnTo>
                    <a:pt x="133570" y="462659"/>
                  </a:lnTo>
                  <a:lnTo>
                    <a:pt x="96422" y="440456"/>
                  </a:lnTo>
                  <a:lnTo>
                    <a:pt x="64055" y="411051"/>
                  </a:lnTo>
                  <a:lnTo>
                    <a:pt x="37350" y="375413"/>
                  </a:lnTo>
                  <a:lnTo>
                    <a:pt x="17186" y="334512"/>
                  </a:lnTo>
                  <a:lnTo>
                    <a:pt x="4443" y="289315"/>
                  </a:lnTo>
                  <a:lnTo>
                    <a:pt x="0" y="240791"/>
                  </a:lnTo>
                  <a:close/>
                </a:path>
              </a:pathLst>
            </a:custGeom>
            <a:ln w="25400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8735694" y="2471673"/>
            <a:ext cx="1651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95">
                <a:solidFill>
                  <a:srgbClr val="FFFFFF"/>
                </a:solidFill>
                <a:latin typeface="Century Gothic"/>
                <a:cs typeface="Century Gothic"/>
              </a:rPr>
              <a:t>6</a:t>
            </a:r>
            <a:endParaRPr sz="1800">
              <a:latin typeface="Century Gothic"/>
              <a:cs typeface="Century Gothic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3609085" y="2441701"/>
            <a:ext cx="462915" cy="505459"/>
            <a:chOff x="3609085" y="2441701"/>
            <a:chExt cx="462915" cy="505459"/>
          </a:xfrm>
        </p:grpSpPr>
        <p:sp>
          <p:nvSpPr>
            <p:cNvPr id="26" name="object 26" descr=""/>
            <p:cNvSpPr/>
            <p:nvPr/>
          </p:nvSpPr>
          <p:spPr>
            <a:xfrm>
              <a:off x="3621785" y="2454401"/>
              <a:ext cx="437515" cy="480059"/>
            </a:xfrm>
            <a:custGeom>
              <a:avLst/>
              <a:gdLst/>
              <a:ahLst/>
              <a:cxnLst/>
              <a:rect l="l" t="t" r="r" b="b"/>
              <a:pathLst>
                <a:path w="437514" h="480060">
                  <a:moveTo>
                    <a:pt x="218693" y="0"/>
                  </a:moveTo>
                  <a:lnTo>
                    <a:pt x="174620" y="4875"/>
                  </a:lnTo>
                  <a:lnTo>
                    <a:pt x="133570" y="18859"/>
                  </a:lnTo>
                  <a:lnTo>
                    <a:pt x="96422" y="40987"/>
                  </a:lnTo>
                  <a:lnTo>
                    <a:pt x="64055" y="70294"/>
                  </a:lnTo>
                  <a:lnTo>
                    <a:pt x="37350" y="105816"/>
                  </a:lnTo>
                  <a:lnTo>
                    <a:pt x="17186" y="146589"/>
                  </a:lnTo>
                  <a:lnTo>
                    <a:pt x="4443" y="191648"/>
                  </a:lnTo>
                  <a:lnTo>
                    <a:pt x="0" y="240030"/>
                  </a:lnTo>
                  <a:lnTo>
                    <a:pt x="4443" y="288411"/>
                  </a:lnTo>
                  <a:lnTo>
                    <a:pt x="17186" y="333470"/>
                  </a:lnTo>
                  <a:lnTo>
                    <a:pt x="37350" y="374243"/>
                  </a:lnTo>
                  <a:lnTo>
                    <a:pt x="64055" y="409765"/>
                  </a:lnTo>
                  <a:lnTo>
                    <a:pt x="96422" y="439072"/>
                  </a:lnTo>
                  <a:lnTo>
                    <a:pt x="133570" y="461200"/>
                  </a:lnTo>
                  <a:lnTo>
                    <a:pt x="174620" y="475184"/>
                  </a:lnTo>
                  <a:lnTo>
                    <a:pt x="218693" y="480060"/>
                  </a:lnTo>
                  <a:lnTo>
                    <a:pt x="262767" y="475184"/>
                  </a:lnTo>
                  <a:lnTo>
                    <a:pt x="303817" y="461200"/>
                  </a:lnTo>
                  <a:lnTo>
                    <a:pt x="340965" y="439072"/>
                  </a:lnTo>
                  <a:lnTo>
                    <a:pt x="373332" y="409765"/>
                  </a:lnTo>
                  <a:lnTo>
                    <a:pt x="400037" y="374243"/>
                  </a:lnTo>
                  <a:lnTo>
                    <a:pt x="420201" y="333470"/>
                  </a:lnTo>
                  <a:lnTo>
                    <a:pt x="432944" y="288411"/>
                  </a:lnTo>
                  <a:lnTo>
                    <a:pt x="437388" y="240030"/>
                  </a:lnTo>
                  <a:lnTo>
                    <a:pt x="432944" y="191648"/>
                  </a:lnTo>
                  <a:lnTo>
                    <a:pt x="420201" y="146589"/>
                  </a:lnTo>
                  <a:lnTo>
                    <a:pt x="400037" y="105816"/>
                  </a:lnTo>
                  <a:lnTo>
                    <a:pt x="373332" y="70294"/>
                  </a:lnTo>
                  <a:lnTo>
                    <a:pt x="340965" y="40987"/>
                  </a:lnTo>
                  <a:lnTo>
                    <a:pt x="303817" y="18859"/>
                  </a:lnTo>
                  <a:lnTo>
                    <a:pt x="262767" y="4875"/>
                  </a:lnTo>
                  <a:lnTo>
                    <a:pt x="218693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3621785" y="2454401"/>
              <a:ext cx="437515" cy="480059"/>
            </a:xfrm>
            <a:custGeom>
              <a:avLst/>
              <a:gdLst/>
              <a:ahLst/>
              <a:cxnLst/>
              <a:rect l="l" t="t" r="r" b="b"/>
              <a:pathLst>
                <a:path w="437514" h="480060">
                  <a:moveTo>
                    <a:pt x="0" y="240030"/>
                  </a:moveTo>
                  <a:lnTo>
                    <a:pt x="4443" y="191648"/>
                  </a:lnTo>
                  <a:lnTo>
                    <a:pt x="17186" y="146589"/>
                  </a:lnTo>
                  <a:lnTo>
                    <a:pt x="37350" y="105816"/>
                  </a:lnTo>
                  <a:lnTo>
                    <a:pt x="64055" y="70294"/>
                  </a:lnTo>
                  <a:lnTo>
                    <a:pt x="96422" y="40987"/>
                  </a:lnTo>
                  <a:lnTo>
                    <a:pt x="133570" y="18859"/>
                  </a:lnTo>
                  <a:lnTo>
                    <a:pt x="174620" y="4875"/>
                  </a:lnTo>
                  <a:lnTo>
                    <a:pt x="218693" y="0"/>
                  </a:lnTo>
                  <a:lnTo>
                    <a:pt x="262767" y="4875"/>
                  </a:lnTo>
                  <a:lnTo>
                    <a:pt x="303817" y="18859"/>
                  </a:lnTo>
                  <a:lnTo>
                    <a:pt x="340965" y="40987"/>
                  </a:lnTo>
                  <a:lnTo>
                    <a:pt x="373332" y="70294"/>
                  </a:lnTo>
                  <a:lnTo>
                    <a:pt x="400037" y="105816"/>
                  </a:lnTo>
                  <a:lnTo>
                    <a:pt x="420201" y="146589"/>
                  </a:lnTo>
                  <a:lnTo>
                    <a:pt x="432944" y="191648"/>
                  </a:lnTo>
                  <a:lnTo>
                    <a:pt x="437388" y="240030"/>
                  </a:lnTo>
                  <a:lnTo>
                    <a:pt x="432944" y="288411"/>
                  </a:lnTo>
                  <a:lnTo>
                    <a:pt x="420201" y="333470"/>
                  </a:lnTo>
                  <a:lnTo>
                    <a:pt x="400037" y="374243"/>
                  </a:lnTo>
                  <a:lnTo>
                    <a:pt x="373332" y="409765"/>
                  </a:lnTo>
                  <a:lnTo>
                    <a:pt x="340965" y="439072"/>
                  </a:lnTo>
                  <a:lnTo>
                    <a:pt x="303817" y="461200"/>
                  </a:lnTo>
                  <a:lnTo>
                    <a:pt x="262767" y="475184"/>
                  </a:lnTo>
                  <a:lnTo>
                    <a:pt x="218693" y="480060"/>
                  </a:lnTo>
                  <a:lnTo>
                    <a:pt x="174620" y="475184"/>
                  </a:lnTo>
                  <a:lnTo>
                    <a:pt x="133570" y="461200"/>
                  </a:lnTo>
                  <a:lnTo>
                    <a:pt x="96422" y="439072"/>
                  </a:lnTo>
                  <a:lnTo>
                    <a:pt x="64055" y="409765"/>
                  </a:lnTo>
                  <a:lnTo>
                    <a:pt x="37350" y="374243"/>
                  </a:lnTo>
                  <a:lnTo>
                    <a:pt x="17186" y="333470"/>
                  </a:lnTo>
                  <a:lnTo>
                    <a:pt x="4443" y="288411"/>
                  </a:lnTo>
                  <a:lnTo>
                    <a:pt x="0" y="240030"/>
                  </a:lnTo>
                  <a:close/>
                </a:path>
              </a:pathLst>
            </a:custGeom>
            <a:ln w="25400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3775964" y="2527172"/>
            <a:ext cx="1549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5">
                <a:solidFill>
                  <a:srgbClr val="FFFFFF"/>
                </a:solidFill>
                <a:latin typeface="Century Gothic"/>
                <a:cs typeface="Century Gothic"/>
              </a:rPr>
              <a:t>3</a:t>
            </a:r>
            <a:endParaRPr sz="1800">
              <a:latin typeface="Century Gothic"/>
              <a:cs typeface="Century Gothic"/>
            </a:endParaRPr>
          </a:p>
        </p:txBody>
      </p:sp>
      <p:grpSp>
        <p:nvGrpSpPr>
          <p:cNvPr id="29" name="object 29" descr=""/>
          <p:cNvGrpSpPr/>
          <p:nvPr/>
        </p:nvGrpSpPr>
        <p:grpSpPr>
          <a:xfrm>
            <a:off x="1964689" y="2426461"/>
            <a:ext cx="462915" cy="507365"/>
            <a:chOff x="1964689" y="2426461"/>
            <a:chExt cx="462915" cy="507365"/>
          </a:xfrm>
        </p:grpSpPr>
        <p:sp>
          <p:nvSpPr>
            <p:cNvPr id="30" name="object 30" descr=""/>
            <p:cNvSpPr/>
            <p:nvPr/>
          </p:nvSpPr>
          <p:spPr>
            <a:xfrm>
              <a:off x="1977389" y="2439161"/>
              <a:ext cx="437515" cy="481965"/>
            </a:xfrm>
            <a:custGeom>
              <a:avLst/>
              <a:gdLst/>
              <a:ahLst/>
              <a:cxnLst/>
              <a:rect l="l" t="t" r="r" b="b"/>
              <a:pathLst>
                <a:path w="437514" h="481964">
                  <a:moveTo>
                    <a:pt x="218694" y="0"/>
                  </a:moveTo>
                  <a:lnTo>
                    <a:pt x="174620" y="4892"/>
                  </a:lnTo>
                  <a:lnTo>
                    <a:pt x="133570" y="18924"/>
                  </a:lnTo>
                  <a:lnTo>
                    <a:pt x="96422" y="41127"/>
                  </a:lnTo>
                  <a:lnTo>
                    <a:pt x="64055" y="70532"/>
                  </a:lnTo>
                  <a:lnTo>
                    <a:pt x="37350" y="106170"/>
                  </a:lnTo>
                  <a:lnTo>
                    <a:pt x="17186" y="147071"/>
                  </a:lnTo>
                  <a:lnTo>
                    <a:pt x="4443" y="192268"/>
                  </a:lnTo>
                  <a:lnTo>
                    <a:pt x="0" y="240791"/>
                  </a:lnTo>
                  <a:lnTo>
                    <a:pt x="4443" y="289315"/>
                  </a:lnTo>
                  <a:lnTo>
                    <a:pt x="17186" y="334512"/>
                  </a:lnTo>
                  <a:lnTo>
                    <a:pt x="37350" y="375413"/>
                  </a:lnTo>
                  <a:lnTo>
                    <a:pt x="64055" y="411051"/>
                  </a:lnTo>
                  <a:lnTo>
                    <a:pt x="96422" y="440456"/>
                  </a:lnTo>
                  <a:lnTo>
                    <a:pt x="133570" y="462659"/>
                  </a:lnTo>
                  <a:lnTo>
                    <a:pt x="174620" y="476691"/>
                  </a:lnTo>
                  <a:lnTo>
                    <a:pt x="218694" y="481584"/>
                  </a:lnTo>
                  <a:lnTo>
                    <a:pt x="262767" y="476691"/>
                  </a:lnTo>
                  <a:lnTo>
                    <a:pt x="303817" y="462659"/>
                  </a:lnTo>
                  <a:lnTo>
                    <a:pt x="340965" y="440456"/>
                  </a:lnTo>
                  <a:lnTo>
                    <a:pt x="373332" y="411051"/>
                  </a:lnTo>
                  <a:lnTo>
                    <a:pt x="400037" y="375413"/>
                  </a:lnTo>
                  <a:lnTo>
                    <a:pt x="420201" y="334512"/>
                  </a:lnTo>
                  <a:lnTo>
                    <a:pt x="432944" y="289315"/>
                  </a:lnTo>
                  <a:lnTo>
                    <a:pt x="437388" y="240791"/>
                  </a:lnTo>
                  <a:lnTo>
                    <a:pt x="432944" y="192268"/>
                  </a:lnTo>
                  <a:lnTo>
                    <a:pt x="420201" y="147071"/>
                  </a:lnTo>
                  <a:lnTo>
                    <a:pt x="400037" y="106170"/>
                  </a:lnTo>
                  <a:lnTo>
                    <a:pt x="373332" y="70532"/>
                  </a:lnTo>
                  <a:lnTo>
                    <a:pt x="340965" y="41127"/>
                  </a:lnTo>
                  <a:lnTo>
                    <a:pt x="303817" y="18924"/>
                  </a:lnTo>
                  <a:lnTo>
                    <a:pt x="262767" y="4892"/>
                  </a:lnTo>
                  <a:lnTo>
                    <a:pt x="218694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1977389" y="2439161"/>
              <a:ext cx="437515" cy="481965"/>
            </a:xfrm>
            <a:custGeom>
              <a:avLst/>
              <a:gdLst/>
              <a:ahLst/>
              <a:cxnLst/>
              <a:rect l="l" t="t" r="r" b="b"/>
              <a:pathLst>
                <a:path w="437514" h="481964">
                  <a:moveTo>
                    <a:pt x="0" y="240791"/>
                  </a:moveTo>
                  <a:lnTo>
                    <a:pt x="4443" y="192268"/>
                  </a:lnTo>
                  <a:lnTo>
                    <a:pt x="17186" y="147071"/>
                  </a:lnTo>
                  <a:lnTo>
                    <a:pt x="37350" y="106170"/>
                  </a:lnTo>
                  <a:lnTo>
                    <a:pt x="64055" y="70532"/>
                  </a:lnTo>
                  <a:lnTo>
                    <a:pt x="96422" y="41127"/>
                  </a:lnTo>
                  <a:lnTo>
                    <a:pt x="133570" y="18924"/>
                  </a:lnTo>
                  <a:lnTo>
                    <a:pt x="174620" y="4892"/>
                  </a:lnTo>
                  <a:lnTo>
                    <a:pt x="218694" y="0"/>
                  </a:lnTo>
                  <a:lnTo>
                    <a:pt x="262767" y="4892"/>
                  </a:lnTo>
                  <a:lnTo>
                    <a:pt x="303817" y="18924"/>
                  </a:lnTo>
                  <a:lnTo>
                    <a:pt x="340965" y="41127"/>
                  </a:lnTo>
                  <a:lnTo>
                    <a:pt x="373332" y="70532"/>
                  </a:lnTo>
                  <a:lnTo>
                    <a:pt x="400037" y="106170"/>
                  </a:lnTo>
                  <a:lnTo>
                    <a:pt x="420201" y="147071"/>
                  </a:lnTo>
                  <a:lnTo>
                    <a:pt x="432944" y="192268"/>
                  </a:lnTo>
                  <a:lnTo>
                    <a:pt x="437388" y="240791"/>
                  </a:lnTo>
                  <a:lnTo>
                    <a:pt x="432944" y="289315"/>
                  </a:lnTo>
                  <a:lnTo>
                    <a:pt x="420201" y="334512"/>
                  </a:lnTo>
                  <a:lnTo>
                    <a:pt x="400037" y="375413"/>
                  </a:lnTo>
                  <a:lnTo>
                    <a:pt x="373332" y="411051"/>
                  </a:lnTo>
                  <a:lnTo>
                    <a:pt x="340965" y="440456"/>
                  </a:lnTo>
                  <a:lnTo>
                    <a:pt x="303817" y="462659"/>
                  </a:lnTo>
                  <a:lnTo>
                    <a:pt x="262767" y="476691"/>
                  </a:lnTo>
                  <a:lnTo>
                    <a:pt x="218694" y="481584"/>
                  </a:lnTo>
                  <a:lnTo>
                    <a:pt x="174620" y="476691"/>
                  </a:lnTo>
                  <a:lnTo>
                    <a:pt x="133570" y="462659"/>
                  </a:lnTo>
                  <a:lnTo>
                    <a:pt x="96422" y="440456"/>
                  </a:lnTo>
                  <a:lnTo>
                    <a:pt x="64055" y="411051"/>
                  </a:lnTo>
                  <a:lnTo>
                    <a:pt x="37350" y="375413"/>
                  </a:lnTo>
                  <a:lnTo>
                    <a:pt x="17186" y="334512"/>
                  </a:lnTo>
                  <a:lnTo>
                    <a:pt x="4443" y="289315"/>
                  </a:lnTo>
                  <a:lnTo>
                    <a:pt x="0" y="240791"/>
                  </a:lnTo>
                  <a:close/>
                </a:path>
              </a:pathLst>
            </a:custGeom>
            <a:ln w="25400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 descr=""/>
          <p:cNvSpPr txBox="1"/>
          <p:nvPr/>
        </p:nvSpPr>
        <p:spPr>
          <a:xfrm>
            <a:off x="2132457" y="2527172"/>
            <a:ext cx="1555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2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endParaRPr sz="1800">
              <a:latin typeface="Century Gothic"/>
              <a:cs typeface="Century Gothic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5178805" y="2450845"/>
            <a:ext cx="462915" cy="507365"/>
            <a:chOff x="5178805" y="2450845"/>
            <a:chExt cx="462915" cy="507365"/>
          </a:xfrm>
        </p:grpSpPr>
        <p:sp>
          <p:nvSpPr>
            <p:cNvPr id="34" name="object 34" descr=""/>
            <p:cNvSpPr/>
            <p:nvPr/>
          </p:nvSpPr>
          <p:spPr>
            <a:xfrm>
              <a:off x="5191505" y="2463545"/>
              <a:ext cx="437515" cy="481965"/>
            </a:xfrm>
            <a:custGeom>
              <a:avLst/>
              <a:gdLst/>
              <a:ahLst/>
              <a:cxnLst/>
              <a:rect l="l" t="t" r="r" b="b"/>
              <a:pathLst>
                <a:path w="437514" h="481964">
                  <a:moveTo>
                    <a:pt x="218694" y="0"/>
                  </a:moveTo>
                  <a:lnTo>
                    <a:pt x="174620" y="4892"/>
                  </a:lnTo>
                  <a:lnTo>
                    <a:pt x="133570" y="18924"/>
                  </a:lnTo>
                  <a:lnTo>
                    <a:pt x="96422" y="41127"/>
                  </a:lnTo>
                  <a:lnTo>
                    <a:pt x="64055" y="70532"/>
                  </a:lnTo>
                  <a:lnTo>
                    <a:pt x="37350" y="106170"/>
                  </a:lnTo>
                  <a:lnTo>
                    <a:pt x="17186" y="147071"/>
                  </a:lnTo>
                  <a:lnTo>
                    <a:pt x="4443" y="192268"/>
                  </a:lnTo>
                  <a:lnTo>
                    <a:pt x="0" y="240791"/>
                  </a:lnTo>
                  <a:lnTo>
                    <a:pt x="4443" y="289315"/>
                  </a:lnTo>
                  <a:lnTo>
                    <a:pt x="17186" y="334512"/>
                  </a:lnTo>
                  <a:lnTo>
                    <a:pt x="37350" y="375413"/>
                  </a:lnTo>
                  <a:lnTo>
                    <a:pt x="64055" y="411051"/>
                  </a:lnTo>
                  <a:lnTo>
                    <a:pt x="96422" y="440456"/>
                  </a:lnTo>
                  <a:lnTo>
                    <a:pt x="133570" y="462659"/>
                  </a:lnTo>
                  <a:lnTo>
                    <a:pt x="174620" y="476691"/>
                  </a:lnTo>
                  <a:lnTo>
                    <a:pt x="218694" y="481583"/>
                  </a:lnTo>
                  <a:lnTo>
                    <a:pt x="262767" y="476691"/>
                  </a:lnTo>
                  <a:lnTo>
                    <a:pt x="303817" y="462659"/>
                  </a:lnTo>
                  <a:lnTo>
                    <a:pt x="340965" y="440456"/>
                  </a:lnTo>
                  <a:lnTo>
                    <a:pt x="373332" y="411051"/>
                  </a:lnTo>
                  <a:lnTo>
                    <a:pt x="400037" y="375413"/>
                  </a:lnTo>
                  <a:lnTo>
                    <a:pt x="420201" y="334512"/>
                  </a:lnTo>
                  <a:lnTo>
                    <a:pt x="432944" y="289315"/>
                  </a:lnTo>
                  <a:lnTo>
                    <a:pt x="437388" y="240791"/>
                  </a:lnTo>
                  <a:lnTo>
                    <a:pt x="432944" y="192268"/>
                  </a:lnTo>
                  <a:lnTo>
                    <a:pt x="420201" y="147071"/>
                  </a:lnTo>
                  <a:lnTo>
                    <a:pt x="400037" y="106170"/>
                  </a:lnTo>
                  <a:lnTo>
                    <a:pt x="373332" y="70532"/>
                  </a:lnTo>
                  <a:lnTo>
                    <a:pt x="340965" y="41127"/>
                  </a:lnTo>
                  <a:lnTo>
                    <a:pt x="303817" y="18924"/>
                  </a:lnTo>
                  <a:lnTo>
                    <a:pt x="262767" y="4892"/>
                  </a:lnTo>
                  <a:lnTo>
                    <a:pt x="218694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5191505" y="2463545"/>
              <a:ext cx="437515" cy="481965"/>
            </a:xfrm>
            <a:custGeom>
              <a:avLst/>
              <a:gdLst/>
              <a:ahLst/>
              <a:cxnLst/>
              <a:rect l="l" t="t" r="r" b="b"/>
              <a:pathLst>
                <a:path w="437514" h="481964">
                  <a:moveTo>
                    <a:pt x="0" y="240791"/>
                  </a:moveTo>
                  <a:lnTo>
                    <a:pt x="4443" y="192268"/>
                  </a:lnTo>
                  <a:lnTo>
                    <a:pt x="17186" y="147071"/>
                  </a:lnTo>
                  <a:lnTo>
                    <a:pt x="37350" y="106170"/>
                  </a:lnTo>
                  <a:lnTo>
                    <a:pt x="64055" y="70532"/>
                  </a:lnTo>
                  <a:lnTo>
                    <a:pt x="96422" y="41127"/>
                  </a:lnTo>
                  <a:lnTo>
                    <a:pt x="133570" y="18924"/>
                  </a:lnTo>
                  <a:lnTo>
                    <a:pt x="174620" y="4892"/>
                  </a:lnTo>
                  <a:lnTo>
                    <a:pt x="218694" y="0"/>
                  </a:lnTo>
                  <a:lnTo>
                    <a:pt x="262767" y="4892"/>
                  </a:lnTo>
                  <a:lnTo>
                    <a:pt x="303817" y="18924"/>
                  </a:lnTo>
                  <a:lnTo>
                    <a:pt x="340965" y="41127"/>
                  </a:lnTo>
                  <a:lnTo>
                    <a:pt x="373332" y="70532"/>
                  </a:lnTo>
                  <a:lnTo>
                    <a:pt x="400037" y="106170"/>
                  </a:lnTo>
                  <a:lnTo>
                    <a:pt x="420201" y="147071"/>
                  </a:lnTo>
                  <a:lnTo>
                    <a:pt x="432944" y="192268"/>
                  </a:lnTo>
                  <a:lnTo>
                    <a:pt x="437388" y="240791"/>
                  </a:lnTo>
                  <a:lnTo>
                    <a:pt x="432944" y="289315"/>
                  </a:lnTo>
                  <a:lnTo>
                    <a:pt x="420201" y="334512"/>
                  </a:lnTo>
                  <a:lnTo>
                    <a:pt x="400037" y="375413"/>
                  </a:lnTo>
                  <a:lnTo>
                    <a:pt x="373332" y="411051"/>
                  </a:lnTo>
                  <a:lnTo>
                    <a:pt x="340965" y="440456"/>
                  </a:lnTo>
                  <a:lnTo>
                    <a:pt x="303817" y="462659"/>
                  </a:lnTo>
                  <a:lnTo>
                    <a:pt x="262767" y="476691"/>
                  </a:lnTo>
                  <a:lnTo>
                    <a:pt x="218694" y="481583"/>
                  </a:lnTo>
                  <a:lnTo>
                    <a:pt x="174620" y="476691"/>
                  </a:lnTo>
                  <a:lnTo>
                    <a:pt x="133570" y="462659"/>
                  </a:lnTo>
                  <a:lnTo>
                    <a:pt x="96422" y="440456"/>
                  </a:lnTo>
                  <a:lnTo>
                    <a:pt x="64055" y="411051"/>
                  </a:lnTo>
                  <a:lnTo>
                    <a:pt x="37350" y="375413"/>
                  </a:lnTo>
                  <a:lnTo>
                    <a:pt x="17186" y="334512"/>
                  </a:lnTo>
                  <a:lnTo>
                    <a:pt x="4443" y="289315"/>
                  </a:lnTo>
                  <a:lnTo>
                    <a:pt x="0" y="240791"/>
                  </a:lnTo>
                  <a:close/>
                </a:path>
              </a:pathLst>
            </a:custGeom>
            <a:ln w="25399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5293614" y="2475991"/>
            <a:ext cx="1765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90">
                <a:solidFill>
                  <a:srgbClr val="FFFFFF"/>
                </a:solidFill>
                <a:latin typeface="Century Gothic"/>
                <a:cs typeface="Century Gothic"/>
              </a:rPr>
              <a:t>4</a:t>
            </a:r>
            <a:endParaRPr sz="1800">
              <a:latin typeface="Century Gothic"/>
              <a:cs typeface="Century Gothic"/>
            </a:endParaRPr>
          </a:p>
        </p:txBody>
      </p:sp>
      <p:grpSp>
        <p:nvGrpSpPr>
          <p:cNvPr id="37" name="object 37" descr=""/>
          <p:cNvGrpSpPr/>
          <p:nvPr/>
        </p:nvGrpSpPr>
        <p:grpSpPr>
          <a:xfrm>
            <a:off x="401065" y="2450845"/>
            <a:ext cx="462915" cy="507365"/>
            <a:chOff x="401065" y="2450845"/>
            <a:chExt cx="462915" cy="507365"/>
          </a:xfrm>
        </p:grpSpPr>
        <p:sp>
          <p:nvSpPr>
            <p:cNvPr id="38" name="object 38" descr=""/>
            <p:cNvSpPr/>
            <p:nvPr/>
          </p:nvSpPr>
          <p:spPr>
            <a:xfrm>
              <a:off x="413765" y="2463545"/>
              <a:ext cx="437515" cy="481965"/>
            </a:xfrm>
            <a:custGeom>
              <a:avLst/>
              <a:gdLst/>
              <a:ahLst/>
              <a:cxnLst/>
              <a:rect l="l" t="t" r="r" b="b"/>
              <a:pathLst>
                <a:path w="437515" h="481964">
                  <a:moveTo>
                    <a:pt x="218694" y="0"/>
                  </a:moveTo>
                  <a:lnTo>
                    <a:pt x="174620" y="4892"/>
                  </a:lnTo>
                  <a:lnTo>
                    <a:pt x="133570" y="18924"/>
                  </a:lnTo>
                  <a:lnTo>
                    <a:pt x="96422" y="41127"/>
                  </a:lnTo>
                  <a:lnTo>
                    <a:pt x="64055" y="70532"/>
                  </a:lnTo>
                  <a:lnTo>
                    <a:pt x="37350" y="106170"/>
                  </a:lnTo>
                  <a:lnTo>
                    <a:pt x="17186" y="147071"/>
                  </a:lnTo>
                  <a:lnTo>
                    <a:pt x="4443" y="192268"/>
                  </a:lnTo>
                  <a:lnTo>
                    <a:pt x="0" y="240791"/>
                  </a:lnTo>
                  <a:lnTo>
                    <a:pt x="4443" y="289315"/>
                  </a:lnTo>
                  <a:lnTo>
                    <a:pt x="17186" y="334512"/>
                  </a:lnTo>
                  <a:lnTo>
                    <a:pt x="37350" y="375413"/>
                  </a:lnTo>
                  <a:lnTo>
                    <a:pt x="64055" y="411051"/>
                  </a:lnTo>
                  <a:lnTo>
                    <a:pt x="96422" y="440456"/>
                  </a:lnTo>
                  <a:lnTo>
                    <a:pt x="133570" y="462659"/>
                  </a:lnTo>
                  <a:lnTo>
                    <a:pt x="174620" y="476691"/>
                  </a:lnTo>
                  <a:lnTo>
                    <a:pt x="218694" y="481583"/>
                  </a:lnTo>
                  <a:lnTo>
                    <a:pt x="262767" y="476691"/>
                  </a:lnTo>
                  <a:lnTo>
                    <a:pt x="303817" y="462659"/>
                  </a:lnTo>
                  <a:lnTo>
                    <a:pt x="340965" y="440456"/>
                  </a:lnTo>
                  <a:lnTo>
                    <a:pt x="373332" y="411051"/>
                  </a:lnTo>
                  <a:lnTo>
                    <a:pt x="400037" y="375413"/>
                  </a:lnTo>
                  <a:lnTo>
                    <a:pt x="420201" y="334512"/>
                  </a:lnTo>
                  <a:lnTo>
                    <a:pt x="432944" y="289315"/>
                  </a:lnTo>
                  <a:lnTo>
                    <a:pt x="437388" y="240791"/>
                  </a:lnTo>
                  <a:lnTo>
                    <a:pt x="432944" y="192268"/>
                  </a:lnTo>
                  <a:lnTo>
                    <a:pt x="420201" y="147071"/>
                  </a:lnTo>
                  <a:lnTo>
                    <a:pt x="400037" y="106170"/>
                  </a:lnTo>
                  <a:lnTo>
                    <a:pt x="373332" y="70532"/>
                  </a:lnTo>
                  <a:lnTo>
                    <a:pt x="340965" y="41127"/>
                  </a:lnTo>
                  <a:lnTo>
                    <a:pt x="303817" y="18924"/>
                  </a:lnTo>
                  <a:lnTo>
                    <a:pt x="262767" y="4892"/>
                  </a:lnTo>
                  <a:lnTo>
                    <a:pt x="218694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413765" y="2463545"/>
              <a:ext cx="437515" cy="481965"/>
            </a:xfrm>
            <a:custGeom>
              <a:avLst/>
              <a:gdLst/>
              <a:ahLst/>
              <a:cxnLst/>
              <a:rect l="l" t="t" r="r" b="b"/>
              <a:pathLst>
                <a:path w="437515" h="481964">
                  <a:moveTo>
                    <a:pt x="0" y="240791"/>
                  </a:moveTo>
                  <a:lnTo>
                    <a:pt x="4443" y="192268"/>
                  </a:lnTo>
                  <a:lnTo>
                    <a:pt x="17186" y="147071"/>
                  </a:lnTo>
                  <a:lnTo>
                    <a:pt x="37350" y="106170"/>
                  </a:lnTo>
                  <a:lnTo>
                    <a:pt x="64055" y="70532"/>
                  </a:lnTo>
                  <a:lnTo>
                    <a:pt x="96422" y="41127"/>
                  </a:lnTo>
                  <a:lnTo>
                    <a:pt x="133570" y="18924"/>
                  </a:lnTo>
                  <a:lnTo>
                    <a:pt x="174620" y="4892"/>
                  </a:lnTo>
                  <a:lnTo>
                    <a:pt x="218694" y="0"/>
                  </a:lnTo>
                  <a:lnTo>
                    <a:pt x="262767" y="4892"/>
                  </a:lnTo>
                  <a:lnTo>
                    <a:pt x="303817" y="18924"/>
                  </a:lnTo>
                  <a:lnTo>
                    <a:pt x="340965" y="41127"/>
                  </a:lnTo>
                  <a:lnTo>
                    <a:pt x="373332" y="70532"/>
                  </a:lnTo>
                  <a:lnTo>
                    <a:pt x="400037" y="106170"/>
                  </a:lnTo>
                  <a:lnTo>
                    <a:pt x="420201" y="147071"/>
                  </a:lnTo>
                  <a:lnTo>
                    <a:pt x="432944" y="192268"/>
                  </a:lnTo>
                  <a:lnTo>
                    <a:pt x="437388" y="240791"/>
                  </a:lnTo>
                  <a:lnTo>
                    <a:pt x="432944" y="289315"/>
                  </a:lnTo>
                  <a:lnTo>
                    <a:pt x="420201" y="334512"/>
                  </a:lnTo>
                  <a:lnTo>
                    <a:pt x="400037" y="375413"/>
                  </a:lnTo>
                  <a:lnTo>
                    <a:pt x="373332" y="411051"/>
                  </a:lnTo>
                  <a:lnTo>
                    <a:pt x="340965" y="440456"/>
                  </a:lnTo>
                  <a:lnTo>
                    <a:pt x="303817" y="462659"/>
                  </a:lnTo>
                  <a:lnTo>
                    <a:pt x="262767" y="476691"/>
                  </a:lnTo>
                  <a:lnTo>
                    <a:pt x="218694" y="481583"/>
                  </a:lnTo>
                  <a:lnTo>
                    <a:pt x="174620" y="476691"/>
                  </a:lnTo>
                  <a:lnTo>
                    <a:pt x="133570" y="462659"/>
                  </a:lnTo>
                  <a:lnTo>
                    <a:pt x="96422" y="440456"/>
                  </a:lnTo>
                  <a:lnTo>
                    <a:pt x="64055" y="411051"/>
                  </a:lnTo>
                  <a:lnTo>
                    <a:pt x="37350" y="375413"/>
                  </a:lnTo>
                  <a:lnTo>
                    <a:pt x="17186" y="334512"/>
                  </a:lnTo>
                  <a:lnTo>
                    <a:pt x="4443" y="289315"/>
                  </a:lnTo>
                  <a:lnTo>
                    <a:pt x="0" y="240791"/>
                  </a:lnTo>
                  <a:close/>
                </a:path>
              </a:pathLst>
            </a:custGeom>
            <a:ln w="25400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 descr=""/>
          <p:cNvSpPr txBox="1"/>
          <p:nvPr/>
        </p:nvSpPr>
        <p:spPr>
          <a:xfrm>
            <a:off x="576783" y="2559811"/>
            <a:ext cx="1079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350">
                <a:solidFill>
                  <a:srgbClr val="FFFFFF"/>
                </a:solidFill>
                <a:latin typeface="Century Gothic"/>
                <a:cs typeface="Century Gothic"/>
              </a:rPr>
              <a:t>1</a:t>
            </a:r>
            <a:endParaRPr sz="1800">
              <a:latin typeface="Century Gothic"/>
              <a:cs typeface="Century Gothic"/>
            </a:endParaRPr>
          </a:p>
        </p:txBody>
      </p:sp>
      <p:grpSp>
        <p:nvGrpSpPr>
          <p:cNvPr id="41" name="object 41" descr=""/>
          <p:cNvGrpSpPr/>
          <p:nvPr/>
        </p:nvGrpSpPr>
        <p:grpSpPr>
          <a:xfrm>
            <a:off x="6698233" y="2423414"/>
            <a:ext cx="462915" cy="507365"/>
            <a:chOff x="6698233" y="2423414"/>
            <a:chExt cx="462915" cy="507365"/>
          </a:xfrm>
        </p:grpSpPr>
        <p:sp>
          <p:nvSpPr>
            <p:cNvPr id="42" name="object 42" descr=""/>
            <p:cNvSpPr/>
            <p:nvPr/>
          </p:nvSpPr>
          <p:spPr>
            <a:xfrm>
              <a:off x="6710933" y="2436114"/>
              <a:ext cx="437515" cy="481965"/>
            </a:xfrm>
            <a:custGeom>
              <a:avLst/>
              <a:gdLst/>
              <a:ahLst/>
              <a:cxnLst/>
              <a:rect l="l" t="t" r="r" b="b"/>
              <a:pathLst>
                <a:path w="437515" h="481964">
                  <a:moveTo>
                    <a:pt x="218694" y="0"/>
                  </a:moveTo>
                  <a:lnTo>
                    <a:pt x="174620" y="4892"/>
                  </a:lnTo>
                  <a:lnTo>
                    <a:pt x="133570" y="18924"/>
                  </a:lnTo>
                  <a:lnTo>
                    <a:pt x="96422" y="41127"/>
                  </a:lnTo>
                  <a:lnTo>
                    <a:pt x="64055" y="70532"/>
                  </a:lnTo>
                  <a:lnTo>
                    <a:pt x="37350" y="106170"/>
                  </a:lnTo>
                  <a:lnTo>
                    <a:pt x="17186" y="147071"/>
                  </a:lnTo>
                  <a:lnTo>
                    <a:pt x="4443" y="192268"/>
                  </a:lnTo>
                  <a:lnTo>
                    <a:pt x="0" y="240791"/>
                  </a:lnTo>
                  <a:lnTo>
                    <a:pt x="4443" y="289315"/>
                  </a:lnTo>
                  <a:lnTo>
                    <a:pt x="17186" y="334512"/>
                  </a:lnTo>
                  <a:lnTo>
                    <a:pt x="37350" y="375413"/>
                  </a:lnTo>
                  <a:lnTo>
                    <a:pt x="64055" y="411051"/>
                  </a:lnTo>
                  <a:lnTo>
                    <a:pt x="96422" y="440456"/>
                  </a:lnTo>
                  <a:lnTo>
                    <a:pt x="133570" y="462659"/>
                  </a:lnTo>
                  <a:lnTo>
                    <a:pt x="174620" y="476691"/>
                  </a:lnTo>
                  <a:lnTo>
                    <a:pt x="218694" y="481584"/>
                  </a:lnTo>
                  <a:lnTo>
                    <a:pt x="262767" y="476691"/>
                  </a:lnTo>
                  <a:lnTo>
                    <a:pt x="303817" y="462659"/>
                  </a:lnTo>
                  <a:lnTo>
                    <a:pt x="340965" y="440456"/>
                  </a:lnTo>
                  <a:lnTo>
                    <a:pt x="373332" y="411051"/>
                  </a:lnTo>
                  <a:lnTo>
                    <a:pt x="400037" y="375413"/>
                  </a:lnTo>
                  <a:lnTo>
                    <a:pt x="420201" y="334512"/>
                  </a:lnTo>
                  <a:lnTo>
                    <a:pt x="432944" y="289315"/>
                  </a:lnTo>
                  <a:lnTo>
                    <a:pt x="437388" y="240791"/>
                  </a:lnTo>
                  <a:lnTo>
                    <a:pt x="432944" y="192268"/>
                  </a:lnTo>
                  <a:lnTo>
                    <a:pt x="420201" y="147071"/>
                  </a:lnTo>
                  <a:lnTo>
                    <a:pt x="400037" y="106170"/>
                  </a:lnTo>
                  <a:lnTo>
                    <a:pt x="373332" y="70532"/>
                  </a:lnTo>
                  <a:lnTo>
                    <a:pt x="340965" y="41127"/>
                  </a:lnTo>
                  <a:lnTo>
                    <a:pt x="303817" y="18924"/>
                  </a:lnTo>
                  <a:lnTo>
                    <a:pt x="262767" y="4892"/>
                  </a:lnTo>
                  <a:lnTo>
                    <a:pt x="218694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6710933" y="2436114"/>
              <a:ext cx="437515" cy="481965"/>
            </a:xfrm>
            <a:custGeom>
              <a:avLst/>
              <a:gdLst/>
              <a:ahLst/>
              <a:cxnLst/>
              <a:rect l="l" t="t" r="r" b="b"/>
              <a:pathLst>
                <a:path w="437515" h="481964">
                  <a:moveTo>
                    <a:pt x="0" y="240791"/>
                  </a:moveTo>
                  <a:lnTo>
                    <a:pt x="4443" y="192268"/>
                  </a:lnTo>
                  <a:lnTo>
                    <a:pt x="17186" y="147071"/>
                  </a:lnTo>
                  <a:lnTo>
                    <a:pt x="37350" y="106170"/>
                  </a:lnTo>
                  <a:lnTo>
                    <a:pt x="64055" y="70532"/>
                  </a:lnTo>
                  <a:lnTo>
                    <a:pt x="96422" y="41127"/>
                  </a:lnTo>
                  <a:lnTo>
                    <a:pt x="133570" y="18924"/>
                  </a:lnTo>
                  <a:lnTo>
                    <a:pt x="174620" y="4892"/>
                  </a:lnTo>
                  <a:lnTo>
                    <a:pt x="218694" y="0"/>
                  </a:lnTo>
                  <a:lnTo>
                    <a:pt x="262767" y="4892"/>
                  </a:lnTo>
                  <a:lnTo>
                    <a:pt x="303817" y="18924"/>
                  </a:lnTo>
                  <a:lnTo>
                    <a:pt x="340965" y="41127"/>
                  </a:lnTo>
                  <a:lnTo>
                    <a:pt x="373332" y="70532"/>
                  </a:lnTo>
                  <a:lnTo>
                    <a:pt x="400037" y="106170"/>
                  </a:lnTo>
                  <a:lnTo>
                    <a:pt x="420201" y="147071"/>
                  </a:lnTo>
                  <a:lnTo>
                    <a:pt x="432944" y="192268"/>
                  </a:lnTo>
                  <a:lnTo>
                    <a:pt x="437388" y="240791"/>
                  </a:lnTo>
                  <a:lnTo>
                    <a:pt x="432944" y="289315"/>
                  </a:lnTo>
                  <a:lnTo>
                    <a:pt x="420201" y="334512"/>
                  </a:lnTo>
                  <a:lnTo>
                    <a:pt x="400037" y="375413"/>
                  </a:lnTo>
                  <a:lnTo>
                    <a:pt x="373332" y="411051"/>
                  </a:lnTo>
                  <a:lnTo>
                    <a:pt x="340965" y="440456"/>
                  </a:lnTo>
                  <a:lnTo>
                    <a:pt x="303817" y="462659"/>
                  </a:lnTo>
                  <a:lnTo>
                    <a:pt x="262767" y="476691"/>
                  </a:lnTo>
                  <a:lnTo>
                    <a:pt x="218694" y="481584"/>
                  </a:lnTo>
                  <a:lnTo>
                    <a:pt x="174620" y="476691"/>
                  </a:lnTo>
                  <a:lnTo>
                    <a:pt x="133570" y="462659"/>
                  </a:lnTo>
                  <a:lnTo>
                    <a:pt x="96422" y="440456"/>
                  </a:lnTo>
                  <a:lnTo>
                    <a:pt x="64055" y="411051"/>
                  </a:lnTo>
                  <a:lnTo>
                    <a:pt x="37350" y="375413"/>
                  </a:lnTo>
                  <a:lnTo>
                    <a:pt x="17186" y="334512"/>
                  </a:lnTo>
                  <a:lnTo>
                    <a:pt x="4443" y="289315"/>
                  </a:lnTo>
                  <a:lnTo>
                    <a:pt x="0" y="240791"/>
                  </a:lnTo>
                  <a:close/>
                </a:path>
              </a:pathLst>
            </a:custGeom>
            <a:ln w="25400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 descr=""/>
          <p:cNvSpPr txBox="1"/>
          <p:nvPr/>
        </p:nvSpPr>
        <p:spPr>
          <a:xfrm>
            <a:off x="6863588" y="2341805"/>
            <a:ext cx="1530985" cy="1928495"/>
          </a:xfrm>
          <a:prstGeom prst="rect">
            <a:avLst/>
          </a:prstGeom>
        </p:spPr>
        <p:txBody>
          <a:bodyPr wrap="square" lIns="0" tIns="142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dirty="0" sz="1800" spc="20">
                <a:solidFill>
                  <a:srgbClr val="FFFFFF"/>
                </a:solidFill>
                <a:latin typeface="Century Gothic"/>
                <a:cs typeface="Century Gothic"/>
              </a:rPr>
              <a:t>5</a:t>
            </a:r>
            <a:endParaRPr sz="1800">
              <a:latin typeface="Century Gothic"/>
              <a:cs typeface="Century Gothic"/>
            </a:endParaRPr>
          </a:p>
          <a:p>
            <a:pPr algn="ctr" marL="79375" marR="5080">
              <a:lnSpc>
                <a:spcPct val="101600"/>
              </a:lnSpc>
              <a:spcBef>
                <a:spcPts val="819"/>
              </a:spcBef>
            </a:pPr>
            <a:r>
              <a:rPr dirty="0" sz="1500" spc="-10">
                <a:solidFill>
                  <a:srgbClr val="FFFFFF"/>
                </a:solidFill>
                <a:latin typeface="Century Gothic"/>
                <a:cs typeface="Century Gothic"/>
              </a:rPr>
              <a:t>Communicatio </a:t>
            </a:r>
            <a:r>
              <a:rPr dirty="0" sz="1500" spc="10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dirty="0" sz="1500" spc="-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500">
                <a:solidFill>
                  <a:srgbClr val="FFFFFF"/>
                </a:solidFill>
                <a:latin typeface="Century Gothic"/>
                <a:cs typeface="Century Gothic"/>
              </a:rPr>
              <a:t>plan;</a:t>
            </a:r>
            <a:r>
              <a:rPr dirty="0" sz="1500" spc="-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500" spc="85">
                <a:solidFill>
                  <a:srgbClr val="FFFFFF"/>
                </a:solidFill>
                <a:latin typeface="Century Gothic"/>
                <a:cs typeface="Century Gothic"/>
              </a:rPr>
              <a:t>Build </a:t>
            </a:r>
            <a:r>
              <a:rPr dirty="0" sz="1500">
                <a:solidFill>
                  <a:srgbClr val="FFFFFF"/>
                </a:solidFill>
                <a:latin typeface="Century Gothic"/>
                <a:cs typeface="Century Gothic"/>
              </a:rPr>
              <a:t>awareness</a:t>
            </a:r>
            <a:r>
              <a:rPr dirty="0" sz="1500" spc="1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500" spc="-25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dirty="0" sz="1500" spc="-10">
                <a:solidFill>
                  <a:srgbClr val="FFFFFF"/>
                </a:solidFill>
                <a:latin typeface="Century Gothic"/>
                <a:cs typeface="Century Gothic"/>
              </a:rPr>
              <a:t>efforts, </a:t>
            </a:r>
            <a:r>
              <a:rPr dirty="0" sz="1500" spc="45">
                <a:solidFill>
                  <a:srgbClr val="FFFFFF"/>
                </a:solidFill>
                <a:latin typeface="Century Gothic"/>
                <a:cs typeface="Century Gothic"/>
              </a:rPr>
              <a:t>structured </a:t>
            </a:r>
            <a:r>
              <a:rPr dirty="0" sz="1500" spc="-10">
                <a:solidFill>
                  <a:srgbClr val="FFFFFF"/>
                </a:solidFill>
                <a:latin typeface="Century Gothic"/>
                <a:cs typeface="Century Gothic"/>
              </a:rPr>
              <a:t>conversations</a:t>
            </a:r>
            <a:endParaRPr sz="1500">
              <a:latin typeface="Century Gothic"/>
              <a:cs typeface="Century Gothic"/>
            </a:endParaRPr>
          </a:p>
        </p:txBody>
      </p:sp>
      <p:grpSp>
        <p:nvGrpSpPr>
          <p:cNvPr id="45" name="object 45" descr=""/>
          <p:cNvGrpSpPr/>
          <p:nvPr/>
        </p:nvGrpSpPr>
        <p:grpSpPr>
          <a:xfrm>
            <a:off x="10229342" y="2380742"/>
            <a:ext cx="462915" cy="507365"/>
            <a:chOff x="10229342" y="2380742"/>
            <a:chExt cx="462915" cy="507365"/>
          </a:xfrm>
        </p:grpSpPr>
        <p:sp>
          <p:nvSpPr>
            <p:cNvPr id="46" name="object 46" descr=""/>
            <p:cNvSpPr/>
            <p:nvPr/>
          </p:nvSpPr>
          <p:spPr>
            <a:xfrm>
              <a:off x="10242042" y="2393442"/>
              <a:ext cx="437515" cy="481965"/>
            </a:xfrm>
            <a:custGeom>
              <a:avLst/>
              <a:gdLst/>
              <a:ahLst/>
              <a:cxnLst/>
              <a:rect l="l" t="t" r="r" b="b"/>
              <a:pathLst>
                <a:path w="437515" h="481964">
                  <a:moveTo>
                    <a:pt x="218693" y="0"/>
                  </a:moveTo>
                  <a:lnTo>
                    <a:pt x="174620" y="4892"/>
                  </a:lnTo>
                  <a:lnTo>
                    <a:pt x="133570" y="18924"/>
                  </a:lnTo>
                  <a:lnTo>
                    <a:pt x="96422" y="41127"/>
                  </a:lnTo>
                  <a:lnTo>
                    <a:pt x="64055" y="70532"/>
                  </a:lnTo>
                  <a:lnTo>
                    <a:pt x="37350" y="106170"/>
                  </a:lnTo>
                  <a:lnTo>
                    <a:pt x="17186" y="147071"/>
                  </a:lnTo>
                  <a:lnTo>
                    <a:pt x="4443" y="192268"/>
                  </a:lnTo>
                  <a:lnTo>
                    <a:pt x="0" y="240792"/>
                  </a:lnTo>
                  <a:lnTo>
                    <a:pt x="4443" y="289315"/>
                  </a:lnTo>
                  <a:lnTo>
                    <a:pt x="17186" y="334512"/>
                  </a:lnTo>
                  <a:lnTo>
                    <a:pt x="37350" y="375413"/>
                  </a:lnTo>
                  <a:lnTo>
                    <a:pt x="64055" y="411051"/>
                  </a:lnTo>
                  <a:lnTo>
                    <a:pt x="96422" y="440456"/>
                  </a:lnTo>
                  <a:lnTo>
                    <a:pt x="133570" y="462659"/>
                  </a:lnTo>
                  <a:lnTo>
                    <a:pt x="174620" y="476691"/>
                  </a:lnTo>
                  <a:lnTo>
                    <a:pt x="218693" y="481584"/>
                  </a:lnTo>
                  <a:lnTo>
                    <a:pt x="262767" y="476691"/>
                  </a:lnTo>
                  <a:lnTo>
                    <a:pt x="303817" y="462659"/>
                  </a:lnTo>
                  <a:lnTo>
                    <a:pt x="340965" y="440456"/>
                  </a:lnTo>
                  <a:lnTo>
                    <a:pt x="373332" y="411051"/>
                  </a:lnTo>
                  <a:lnTo>
                    <a:pt x="400037" y="375413"/>
                  </a:lnTo>
                  <a:lnTo>
                    <a:pt x="420201" y="334512"/>
                  </a:lnTo>
                  <a:lnTo>
                    <a:pt x="432944" y="289315"/>
                  </a:lnTo>
                  <a:lnTo>
                    <a:pt x="437387" y="240792"/>
                  </a:lnTo>
                  <a:lnTo>
                    <a:pt x="432944" y="192268"/>
                  </a:lnTo>
                  <a:lnTo>
                    <a:pt x="420201" y="147071"/>
                  </a:lnTo>
                  <a:lnTo>
                    <a:pt x="400037" y="106170"/>
                  </a:lnTo>
                  <a:lnTo>
                    <a:pt x="373332" y="70532"/>
                  </a:lnTo>
                  <a:lnTo>
                    <a:pt x="340965" y="41127"/>
                  </a:lnTo>
                  <a:lnTo>
                    <a:pt x="303817" y="18924"/>
                  </a:lnTo>
                  <a:lnTo>
                    <a:pt x="262767" y="4892"/>
                  </a:lnTo>
                  <a:lnTo>
                    <a:pt x="218693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10242042" y="2393442"/>
              <a:ext cx="437515" cy="481965"/>
            </a:xfrm>
            <a:custGeom>
              <a:avLst/>
              <a:gdLst/>
              <a:ahLst/>
              <a:cxnLst/>
              <a:rect l="l" t="t" r="r" b="b"/>
              <a:pathLst>
                <a:path w="437515" h="481964">
                  <a:moveTo>
                    <a:pt x="0" y="240792"/>
                  </a:moveTo>
                  <a:lnTo>
                    <a:pt x="4443" y="192268"/>
                  </a:lnTo>
                  <a:lnTo>
                    <a:pt x="17186" y="147071"/>
                  </a:lnTo>
                  <a:lnTo>
                    <a:pt x="37350" y="106170"/>
                  </a:lnTo>
                  <a:lnTo>
                    <a:pt x="64055" y="70532"/>
                  </a:lnTo>
                  <a:lnTo>
                    <a:pt x="96422" y="41127"/>
                  </a:lnTo>
                  <a:lnTo>
                    <a:pt x="133570" y="18924"/>
                  </a:lnTo>
                  <a:lnTo>
                    <a:pt x="174620" y="4892"/>
                  </a:lnTo>
                  <a:lnTo>
                    <a:pt x="218693" y="0"/>
                  </a:lnTo>
                  <a:lnTo>
                    <a:pt x="262767" y="4892"/>
                  </a:lnTo>
                  <a:lnTo>
                    <a:pt x="303817" y="18924"/>
                  </a:lnTo>
                  <a:lnTo>
                    <a:pt x="340965" y="41127"/>
                  </a:lnTo>
                  <a:lnTo>
                    <a:pt x="373332" y="70532"/>
                  </a:lnTo>
                  <a:lnTo>
                    <a:pt x="400037" y="106170"/>
                  </a:lnTo>
                  <a:lnTo>
                    <a:pt x="420201" y="147071"/>
                  </a:lnTo>
                  <a:lnTo>
                    <a:pt x="432944" y="192268"/>
                  </a:lnTo>
                  <a:lnTo>
                    <a:pt x="437387" y="240792"/>
                  </a:lnTo>
                  <a:lnTo>
                    <a:pt x="432944" y="289315"/>
                  </a:lnTo>
                  <a:lnTo>
                    <a:pt x="420201" y="334512"/>
                  </a:lnTo>
                  <a:lnTo>
                    <a:pt x="400037" y="375413"/>
                  </a:lnTo>
                  <a:lnTo>
                    <a:pt x="373332" y="411051"/>
                  </a:lnTo>
                  <a:lnTo>
                    <a:pt x="340965" y="440456"/>
                  </a:lnTo>
                  <a:lnTo>
                    <a:pt x="303817" y="462659"/>
                  </a:lnTo>
                  <a:lnTo>
                    <a:pt x="262767" y="476691"/>
                  </a:lnTo>
                  <a:lnTo>
                    <a:pt x="218693" y="481584"/>
                  </a:lnTo>
                  <a:lnTo>
                    <a:pt x="174620" y="476691"/>
                  </a:lnTo>
                  <a:lnTo>
                    <a:pt x="133570" y="462659"/>
                  </a:lnTo>
                  <a:lnTo>
                    <a:pt x="96422" y="440456"/>
                  </a:lnTo>
                  <a:lnTo>
                    <a:pt x="64055" y="411051"/>
                  </a:lnTo>
                  <a:lnTo>
                    <a:pt x="37350" y="375413"/>
                  </a:lnTo>
                  <a:lnTo>
                    <a:pt x="17186" y="334512"/>
                  </a:lnTo>
                  <a:lnTo>
                    <a:pt x="4443" y="289315"/>
                  </a:lnTo>
                  <a:lnTo>
                    <a:pt x="0" y="240792"/>
                  </a:lnTo>
                  <a:close/>
                </a:path>
              </a:pathLst>
            </a:custGeom>
            <a:ln w="25400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 descr=""/>
          <p:cNvSpPr txBox="1"/>
          <p:nvPr/>
        </p:nvSpPr>
        <p:spPr>
          <a:xfrm>
            <a:off x="10363327" y="2485390"/>
            <a:ext cx="1606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60">
                <a:solidFill>
                  <a:srgbClr val="FFFFFF"/>
                </a:solidFill>
                <a:latin typeface="Century Gothic"/>
                <a:cs typeface="Century Gothic"/>
              </a:rPr>
              <a:t>7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8348" rIns="0" bIns="0" rtlCol="0" vert="horz">
            <a:spAutoFit/>
          </a:bodyPr>
          <a:lstStyle/>
          <a:p>
            <a:pPr marL="442595">
              <a:lnSpc>
                <a:spcPct val="100000"/>
              </a:lnSpc>
              <a:spcBef>
                <a:spcPts val="95"/>
              </a:spcBef>
            </a:pPr>
            <a:r>
              <a:rPr dirty="0" spc="235"/>
              <a:t>DEI</a:t>
            </a:r>
            <a:r>
              <a:rPr dirty="0" spc="-40"/>
              <a:t> </a:t>
            </a:r>
            <a:r>
              <a:rPr dirty="0" spc="75"/>
              <a:t>Focus</a:t>
            </a:r>
            <a:r>
              <a:rPr dirty="0" spc="-40"/>
              <a:t> </a:t>
            </a:r>
            <a:r>
              <a:rPr dirty="0" spc="-20"/>
              <a:t>Areas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29208" y="1077595"/>
            <a:ext cx="97643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9395" indent="-227329">
              <a:lnSpc>
                <a:spcPct val="100000"/>
              </a:lnSpc>
              <a:spcBef>
                <a:spcPts val="10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400" spc="-35">
                <a:solidFill>
                  <a:srgbClr val="6C666A"/>
                </a:solidFill>
                <a:latin typeface="Century Gothic"/>
                <a:cs typeface="Century Gothic"/>
              </a:rPr>
              <a:t>Creating</a:t>
            </a:r>
            <a:r>
              <a:rPr dirty="0" sz="24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400" spc="-235">
                <a:solidFill>
                  <a:srgbClr val="6C666A"/>
                </a:solidFill>
                <a:latin typeface="Century Gothic"/>
                <a:cs typeface="Century Gothic"/>
              </a:rPr>
              <a:t>a</a:t>
            </a:r>
            <a:r>
              <a:rPr dirty="0" sz="2400" spc="-5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400">
                <a:solidFill>
                  <a:srgbClr val="6C666A"/>
                </a:solidFill>
                <a:latin typeface="Century Gothic"/>
                <a:cs typeface="Century Gothic"/>
              </a:rPr>
              <a:t>more</a:t>
            </a:r>
            <a:r>
              <a:rPr dirty="0" sz="2400" spc="-5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400" spc="-20">
                <a:solidFill>
                  <a:srgbClr val="6C666A"/>
                </a:solidFill>
                <a:latin typeface="Century Gothic"/>
                <a:cs typeface="Century Gothic"/>
              </a:rPr>
              <a:t>diverse</a:t>
            </a:r>
            <a:r>
              <a:rPr dirty="0" sz="24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400" spc="-30">
                <a:solidFill>
                  <a:srgbClr val="6C666A"/>
                </a:solidFill>
                <a:latin typeface="Century Gothic"/>
                <a:cs typeface="Century Gothic"/>
              </a:rPr>
              <a:t>workforce</a:t>
            </a:r>
            <a:r>
              <a:rPr dirty="0" sz="24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400" spc="-225">
                <a:solidFill>
                  <a:srgbClr val="6C666A"/>
                </a:solidFill>
                <a:latin typeface="Century Gothic"/>
                <a:cs typeface="Century Gothic"/>
              </a:rPr>
              <a:t>&amp;</a:t>
            </a:r>
            <a:r>
              <a:rPr dirty="0" sz="2400" spc="-7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400">
                <a:solidFill>
                  <a:srgbClr val="6C666A"/>
                </a:solidFill>
                <a:latin typeface="Century Gothic"/>
                <a:cs typeface="Century Gothic"/>
              </a:rPr>
              <a:t>inclusive</a:t>
            </a:r>
            <a:r>
              <a:rPr dirty="0" sz="2400" spc="-14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400">
                <a:solidFill>
                  <a:srgbClr val="6C666A"/>
                </a:solidFill>
                <a:latin typeface="Century Gothic"/>
                <a:cs typeface="Century Gothic"/>
              </a:rPr>
              <a:t>culture</a:t>
            </a:r>
            <a:r>
              <a:rPr dirty="0" sz="2400" spc="-13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400" spc="-110">
                <a:solidFill>
                  <a:srgbClr val="6C666A"/>
                </a:solidFill>
                <a:latin typeface="Century Gothic"/>
                <a:cs typeface="Century Gothic"/>
              </a:rPr>
              <a:t>through……..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27684" y="6191808"/>
            <a:ext cx="21367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1432285" y="6191808"/>
            <a:ext cx="1339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5">
                <a:solidFill>
                  <a:srgbClr val="A29FA0"/>
                </a:solidFill>
                <a:latin typeface="Century Gothic"/>
                <a:cs typeface="Century Gothic"/>
              </a:rPr>
              <a:t>17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5634228" y="2140457"/>
            <a:ext cx="1611630" cy="1612900"/>
          </a:xfrm>
          <a:custGeom>
            <a:avLst/>
            <a:gdLst/>
            <a:ahLst/>
            <a:cxnLst/>
            <a:rect l="l" t="t" r="r" b="b"/>
            <a:pathLst>
              <a:path w="1611629" h="1612900">
                <a:moveTo>
                  <a:pt x="0" y="0"/>
                </a:moveTo>
                <a:lnTo>
                  <a:pt x="0" y="1612391"/>
                </a:lnTo>
                <a:lnTo>
                  <a:pt x="1611629" y="1612391"/>
                </a:lnTo>
                <a:lnTo>
                  <a:pt x="1610917" y="1563988"/>
                </a:lnTo>
                <a:lnTo>
                  <a:pt x="1608793" y="1515939"/>
                </a:lnTo>
                <a:lnTo>
                  <a:pt x="1605278" y="1468265"/>
                </a:lnTo>
                <a:lnTo>
                  <a:pt x="1600392" y="1420984"/>
                </a:lnTo>
                <a:lnTo>
                  <a:pt x="1594154" y="1374119"/>
                </a:lnTo>
                <a:lnTo>
                  <a:pt x="1586584" y="1327687"/>
                </a:lnTo>
                <a:lnTo>
                  <a:pt x="1577703" y="1281710"/>
                </a:lnTo>
                <a:lnTo>
                  <a:pt x="1567530" y="1236206"/>
                </a:lnTo>
                <a:lnTo>
                  <a:pt x="1556086" y="1191197"/>
                </a:lnTo>
                <a:lnTo>
                  <a:pt x="1543390" y="1146702"/>
                </a:lnTo>
                <a:lnTo>
                  <a:pt x="1529462" y="1102742"/>
                </a:lnTo>
                <a:lnTo>
                  <a:pt x="1514322" y="1059335"/>
                </a:lnTo>
                <a:lnTo>
                  <a:pt x="1497990" y="1016502"/>
                </a:lnTo>
                <a:lnTo>
                  <a:pt x="1480486" y="974262"/>
                </a:lnTo>
                <a:lnTo>
                  <a:pt x="1461830" y="932637"/>
                </a:lnTo>
                <a:lnTo>
                  <a:pt x="1442043" y="891646"/>
                </a:lnTo>
                <a:lnTo>
                  <a:pt x="1421143" y="851308"/>
                </a:lnTo>
                <a:lnTo>
                  <a:pt x="1399151" y="811644"/>
                </a:lnTo>
                <a:lnTo>
                  <a:pt x="1376087" y="772673"/>
                </a:lnTo>
                <a:lnTo>
                  <a:pt x="1351970" y="734416"/>
                </a:lnTo>
                <a:lnTo>
                  <a:pt x="1326821" y="696893"/>
                </a:lnTo>
                <a:lnTo>
                  <a:pt x="1300660" y="660123"/>
                </a:lnTo>
                <a:lnTo>
                  <a:pt x="1273507" y="624127"/>
                </a:lnTo>
                <a:lnTo>
                  <a:pt x="1245381" y="588924"/>
                </a:lnTo>
                <a:lnTo>
                  <a:pt x="1216303" y="554534"/>
                </a:lnTo>
                <a:lnTo>
                  <a:pt x="1186292" y="520978"/>
                </a:lnTo>
                <a:lnTo>
                  <a:pt x="1155368" y="488274"/>
                </a:lnTo>
                <a:lnTo>
                  <a:pt x="1123552" y="456444"/>
                </a:lnTo>
                <a:lnTo>
                  <a:pt x="1090863" y="425508"/>
                </a:lnTo>
                <a:lnTo>
                  <a:pt x="1057322" y="395484"/>
                </a:lnTo>
                <a:lnTo>
                  <a:pt x="1022947" y="366393"/>
                </a:lnTo>
                <a:lnTo>
                  <a:pt x="987760" y="338255"/>
                </a:lnTo>
                <a:lnTo>
                  <a:pt x="951780" y="311091"/>
                </a:lnTo>
                <a:lnTo>
                  <a:pt x="915027" y="284919"/>
                </a:lnTo>
                <a:lnTo>
                  <a:pt x="877521" y="259760"/>
                </a:lnTo>
                <a:lnTo>
                  <a:pt x="839282" y="235633"/>
                </a:lnTo>
                <a:lnTo>
                  <a:pt x="800330" y="212560"/>
                </a:lnTo>
                <a:lnTo>
                  <a:pt x="760685" y="190559"/>
                </a:lnTo>
                <a:lnTo>
                  <a:pt x="720367" y="169651"/>
                </a:lnTo>
                <a:lnTo>
                  <a:pt x="679395" y="149855"/>
                </a:lnTo>
                <a:lnTo>
                  <a:pt x="637790" y="131192"/>
                </a:lnTo>
                <a:lnTo>
                  <a:pt x="595572" y="113682"/>
                </a:lnTo>
                <a:lnTo>
                  <a:pt x="552760" y="97344"/>
                </a:lnTo>
                <a:lnTo>
                  <a:pt x="509375" y="82198"/>
                </a:lnTo>
                <a:lnTo>
                  <a:pt x="465437" y="68265"/>
                </a:lnTo>
                <a:lnTo>
                  <a:pt x="420965" y="55564"/>
                </a:lnTo>
                <a:lnTo>
                  <a:pt x="375979" y="44115"/>
                </a:lnTo>
                <a:lnTo>
                  <a:pt x="330500" y="33938"/>
                </a:lnTo>
                <a:lnTo>
                  <a:pt x="284547" y="25054"/>
                </a:lnTo>
                <a:lnTo>
                  <a:pt x="238140" y="17481"/>
                </a:lnTo>
                <a:lnTo>
                  <a:pt x="191300" y="11241"/>
                </a:lnTo>
                <a:lnTo>
                  <a:pt x="144046" y="6353"/>
                </a:lnTo>
                <a:lnTo>
                  <a:pt x="96398" y="2837"/>
                </a:lnTo>
                <a:lnTo>
                  <a:pt x="48375" y="712"/>
                </a:lnTo>
                <a:lnTo>
                  <a:pt x="0" y="0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5789421" y="3031693"/>
            <a:ext cx="1076960" cy="4051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495"/>
              </a:lnSpc>
              <a:spcBef>
                <a:spcPts val="95"/>
              </a:spcBef>
            </a:pPr>
            <a:r>
              <a:rPr dirty="0" sz="1300" spc="40">
                <a:solidFill>
                  <a:srgbClr val="FFFFFF"/>
                </a:solidFill>
                <a:latin typeface="Century Gothic"/>
                <a:cs typeface="Century Gothic"/>
              </a:rPr>
              <a:t>Recruitment</a:t>
            </a:r>
            <a:endParaRPr sz="1300">
              <a:latin typeface="Century Gothic"/>
              <a:cs typeface="Century Gothic"/>
            </a:endParaRPr>
          </a:p>
          <a:p>
            <a:pPr marL="50800">
              <a:lnSpc>
                <a:spcPts val="1495"/>
              </a:lnSpc>
            </a:pPr>
            <a:r>
              <a:rPr dirty="0" sz="1300" spc="-125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r>
              <a:rPr dirty="0" sz="1300" spc="-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Retention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5634228" y="3861053"/>
            <a:ext cx="1611630" cy="1612900"/>
          </a:xfrm>
          <a:custGeom>
            <a:avLst/>
            <a:gdLst/>
            <a:ahLst/>
            <a:cxnLst/>
            <a:rect l="l" t="t" r="r" b="b"/>
            <a:pathLst>
              <a:path w="1611629" h="1612900">
                <a:moveTo>
                  <a:pt x="1611629" y="0"/>
                </a:moveTo>
                <a:lnTo>
                  <a:pt x="0" y="0"/>
                </a:lnTo>
                <a:lnTo>
                  <a:pt x="0" y="1612392"/>
                </a:lnTo>
                <a:lnTo>
                  <a:pt x="48375" y="1611679"/>
                </a:lnTo>
                <a:lnTo>
                  <a:pt x="96398" y="1609554"/>
                </a:lnTo>
                <a:lnTo>
                  <a:pt x="144046" y="1606038"/>
                </a:lnTo>
                <a:lnTo>
                  <a:pt x="191300" y="1601150"/>
                </a:lnTo>
                <a:lnTo>
                  <a:pt x="238140" y="1594910"/>
                </a:lnTo>
                <a:lnTo>
                  <a:pt x="284547" y="1587337"/>
                </a:lnTo>
                <a:lnTo>
                  <a:pt x="330500" y="1578453"/>
                </a:lnTo>
                <a:lnTo>
                  <a:pt x="375979" y="1568276"/>
                </a:lnTo>
                <a:lnTo>
                  <a:pt x="420965" y="1556827"/>
                </a:lnTo>
                <a:lnTo>
                  <a:pt x="465437" y="1544126"/>
                </a:lnTo>
                <a:lnTo>
                  <a:pt x="509375" y="1530193"/>
                </a:lnTo>
                <a:lnTo>
                  <a:pt x="552760" y="1515047"/>
                </a:lnTo>
                <a:lnTo>
                  <a:pt x="595572" y="1498709"/>
                </a:lnTo>
                <a:lnTo>
                  <a:pt x="637790" y="1481199"/>
                </a:lnTo>
                <a:lnTo>
                  <a:pt x="679395" y="1462536"/>
                </a:lnTo>
                <a:lnTo>
                  <a:pt x="720367" y="1442740"/>
                </a:lnTo>
                <a:lnTo>
                  <a:pt x="760685" y="1421832"/>
                </a:lnTo>
                <a:lnTo>
                  <a:pt x="800330" y="1399831"/>
                </a:lnTo>
                <a:lnTo>
                  <a:pt x="839282" y="1376758"/>
                </a:lnTo>
                <a:lnTo>
                  <a:pt x="877521" y="1352631"/>
                </a:lnTo>
                <a:lnTo>
                  <a:pt x="915027" y="1327472"/>
                </a:lnTo>
                <a:lnTo>
                  <a:pt x="951780" y="1301300"/>
                </a:lnTo>
                <a:lnTo>
                  <a:pt x="987760" y="1274136"/>
                </a:lnTo>
                <a:lnTo>
                  <a:pt x="1022947" y="1245998"/>
                </a:lnTo>
                <a:lnTo>
                  <a:pt x="1057322" y="1216907"/>
                </a:lnTo>
                <a:lnTo>
                  <a:pt x="1090863" y="1186883"/>
                </a:lnTo>
                <a:lnTo>
                  <a:pt x="1123552" y="1155947"/>
                </a:lnTo>
                <a:lnTo>
                  <a:pt x="1155368" y="1124117"/>
                </a:lnTo>
                <a:lnTo>
                  <a:pt x="1186292" y="1091413"/>
                </a:lnTo>
                <a:lnTo>
                  <a:pt x="1216303" y="1057857"/>
                </a:lnTo>
                <a:lnTo>
                  <a:pt x="1245381" y="1023467"/>
                </a:lnTo>
                <a:lnTo>
                  <a:pt x="1273507" y="988264"/>
                </a:lnTo>
                <a:lnTo>
                  <a:pt x="1300660" y="952268"/>
                </a:lnTo>
                <a:lnTo>
                  <a:pt x="1326821" y="915498"/>
                </a:lnTo>
                <a:lnTo>
                  <a:pt x="1351970" y="877975"/>
                </a:lnTo>
                <a:lnTo>
                  <a:pt x="1376087" y="839718"/>
                </a:lnTo>
                <a:lnTo>
                  <a:pt x="1399151" y="800747"/>
                </a:lnTo>
                <a:lnTo>
                  <a:pt x="1421143" y="761083"/>
                </a:lnTo>
                <a:lnTo>
                  <a:pt x="1442043" y="720745"/>
                </a:lnTo>
                <a:lnTo>
                  <a:pt x="1461830" y="679754"/>
                </a:lnTo>
                <a:lnTo>
                  <a:pt x="1480486" y="638129"/>
                </a:lnTo>
                <a:lnTo>
                  <a:pt x="1497990" y="595889"/>
                </a:lnTo>
                <a:lnTo>
                  <a:pt x="1514322" y="553056"/>
                </a:lnTo>
                <a:lnTo>
                  <a:pt x="1529462" y="509649"/>
                </a:lnTo>
                <a:lnTo>
                  <a:pt x="1543390" y="465689"/>
                </a:lnTo>
                <a:lnTo>
                  <a:pt x="1556086" y="421194"/>
                </a:lnTo>
                <a:lnTo>
                  <a:pt x="1567530" y="376185"/>
                </a:lnTo>
                <a:lnTo>
                  <a:pt x="1577703" y="330681"/>
                </a:lnTo>
                <a:lnTo>
                  <a:pt x="1586584" y="284704"/>
                </a:lnTo>
                <a:lnTo>
                  <a:pt x="1594154" y="238272"/>
                </a:lnTo>
                <a:lnTo>
                  <a:pt x="1600392" y="191407"/>
                </a:lnTo>
                <a:lnTo>
                  <a:pt x="1605278" y="144126"/>
                </a:lnTo>
                <a:lnTo>
                  <a:pt x="1608793" y="96452"/>
                </a:lnTo>
                <a:lnTo>
                  <a:pt x="1610917" y="48403"/>
                </a:lnTo>
                <a:lnTo>
                  <a:pt x="1611629" y="0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5768085" y="4236211"/>
            <a:ext cx="112141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Engagement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3914394" y="3861053"/>
            <a:ext cx="1611630" cy="1612900"/>
          </a:xfrm>
          <a:custGeom>
            <a:avLst/>
            <a:gdLst/>
            <a:ahLst/>
            <a:cxnLst/>
            <a:rect l="l" t="t" r="r" b="b"/>
            <a:pathLst>
              <a:path w="1611629" h="1612900">
                <a:moveTo>
                  <a:pt x="1611629" y="0"/>
                </a:moveTo>
                <a:lnTo>
                  <a:pt x="0" y="0"/>
                </a:lnTo>
                <a:lnTo>
                  <a:pt x="712" y="48403"/>
                </a:lnTo>
                <a:lnTo>
                  <a:pt x="2836" y="96452"/>
                </a:lnTo>
                <a:lnTo>
                  <a:pt x="6351" y="144126"/>
                </a:lnTo>
                <a:lnTo>
                  <a:pt x="11237" y="191407"/>
                </a:lnTo>
                <a:lnTo>
                  <a:pt x="17475" y="238272"/>
                </a:lnTo>
                <a:lnTo>
                  <a:pt x="25045" y="284704"/>
                </a:lnTo>
                <a:lnTo>
                  <a:pt x="33926" y="330681"/>
                </a:lnTo>
                <a:lnTo>
                  <a:pt x="44099" y="376185"/>
                </a:lnTo>
                <a:lnTo>
                  <a:pt x="55543" y="421194"/>
                </a:lnTo>
                <a:lnTo>
                  <a:pt x="68239" y="465689"/>
                </a:lnTo>
                <a:lnTo>
                  <a:pt x="82167" y="509649"/>
                </a:lnTo>
                <a:lnTo>
                  <a:pt x="97307" y="553056"/>
                </a:lnTo>
                <a:lnTo>
                  <a:pt x="113639" y="595889"/>
                </a:lnTo>
                <a:lnTo>
                  <a:pt x="131143" y="638129"/>
                </a:lnTo>
                <a:lnTo>
                  <a:pt x="149799" y="679754"/>
                </a:lnTo>
                <a:lnTo>
                  <a:pt x="169586" y="720745"/>
                </a:lnTo>
                <a:lnTo>
                  <a:pt x="190486" y="761083"/>
                </a:lnTo>
                <a:lnTo>
                  <a:pt x="212478" y="800747"/>
                </a:lnTo>
                <a:lnTo>
                  <a:pt x="235542" y="839718"/>
                </a:lnTo>
                <a:lnTo>
                  <a:pt x="259659" y="877975"/>
                </a:lnTo>
                <a:lnTo>
                  <a:pt x="284808" y="915498"/>
                </a:lnTo>
                <a:lnTo>
                  <a:pt x="310969" y="952268"/>
                </a:lnTo>
                <a:lnTo>
                  <a:pt x="338122" y="988264"/>
                </a:lnTo>
                <a:lnTo>
                  <a:pt x="366248" y="1023467"/>
                </a:lnTo>
                <a:lnTo>
                  <a:pt x="395326" y="1057857"/>
                </a:lnTo>
                <a:lnTo>
                  <a:pt x="425337" y="1091413"/>
                </a:lnTo>
                <a:lnTo>
                  <a:pt x="456261" y="1124117"/>
                </a:lnTo>
                <a:lnTo>
                  <a:pt x="488077" y="1155947"/>
                </a:lnTo>
                <a:lnTo>
                  <a:pt x="520766" y="1186883"/>
                </a:lnTo>
                <a:lnTo>
                  <a:pt x="554307" y="1216907"/>
                </a:lnTo>
                <a:lnTo>
                  <a:pt x="588682" y="1245998"/>
                </a:lnTo>
                <a:lnTo>
                  <a:pt x="623869" y="1274136"/>
                </a:lnTo>
                <a:lnTo>
                  <a:pt x="659849" y="1301300"/>
                </a:lnTo>
                <a:lnTo>
                  <a:pt x="696602" y="1327472"/>
                </a:lnTo>
                <a:lnTo>
                  <a:pt x="734108" y="1352631"/>
                </a:lnTo>
                <a:lnTo>
                  <a:pt x="772347" y="1376758"/>
                </a:lnTo>
                <a:lnTo>
                  <a:pt x="811299" y="1399831"/>
                </a:lnTo>
                <a:lnTo>
                  <a:pt x="850944" y="1421832"/>
                </a:lnTo>
                <a:lnTo>
                  <a:pt x="891262" y="1442740"/>
                </a:lnTo>
                <a:lnTo>
                  <a:pt x="932234" y="1462536"/>
                </a:lnTo>
                <a:lnTo>
                  <a:pt x="973839" y="1481199"/>
                </a:lnTo>
                <a:lnTo>
                  <a:pt x="1016057" y="1498709"/>
                </a:lnTo>
                <a:lnTo>
                  <a:pt x="1058869" y="1515047"/>
                </a:lnTo>
                <a:lnTo>
                  <a:pt x="1102254" y="1530193"/>
                </a:lnTo>
                <a:lnTo>
                  <a:pt x="1146192" y="1544126"/>
                </a:lnTo>
                <a:lnTo>
                  <a:pt x="1190664" y="1556827"/>
                </a:lnTo>
                <a:lnTo>
                  <a:pt x="1235650" y="1568276"/>
                </a:lnTo>
                <a:lnTo>
                  <a:pt x="1281129" y="1578453"/>
                </a:lnTo>
                <a:lnTo>
                  <a:pt x="1327082" y="1587337"/>
                </a:lnTo>
                <a:lnTo>
                  <a:pt x="1373489" y="1594910"/>
                </a:lnTo>
                <a:lnTo>
                  <a:pt x="1420329" y="1601150"/>
                </a:lnTo>
                <a:lnTo>
                  <a:pt x="1467583" y="1606038"/>
                </a:lnTo>
                <a:lnTo>
                  <a:pt x="1515231" y="1609554"/>
                </a:lnTo>
                <a:lnTo>
                  <a:pt x="1563254" y="1611679"/>
                </a:lnTo>
                <a:lnTo>
                  <a:pt x="1611629" y="1612392"/>
                </a:lnTo>
                <a:lnTo>
                  <a:pt x="1611629" y="0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4251197" y="4145407"/>
            <a:ext cx="1161415" cy="4044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495"/>
              </a:lnSpc>
              <a:spcBef>
                <a:spcPts val="95"/>
              </a:spcBef>
            </a:pP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Learning</a:t>
            </a:r>
            <a:r>
              <a:rPr dirty="0" sz="1300" spc="32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 spc="-50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endParaRPr sz="1300">
              <a:latin typeface="Century Gothic"/>
              <a:cs typeface="Century Gothic"/>
            </a:endParaRPr>
          </a:p>
          <a:p>
            <a:pPr algn="ctr">
              <a:lnSpc>
                <a:spcPts val="1495"/>
              </a:lnSpc>
            </a:pP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Development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3914394" y="2140457"/>
            <a:ext cx="1611630" cy="1612900"/>
          </a:xfrm>
          <a:custGeom>
            <a:avLst/>
            <a:gdLst/>
            <a:ahLst/>
            <a:cxnLst/>
            <a:rect l="l" t="t" r="r" b="b"/>
            <a:pathLst>
              <a:path w="1611629" h="1612900">
                <a:moveTo>
                  <a:pt x="1611629" y="0"/>
                </a:moveTo>
                <a:lnTo>
                  <a:pt x="1563254" y="712"/>
                </a:lnTo>
                <a:lnTo>
                  <a:pt x="1515231" y="2837"/>
                </a:lnTo>
                <a:lnTo>
                  <a:pt x="1467583" y="6353"/>
                </a:lnTo>
                <a:lnTo>
                  <a:pt x="1420329" y="11241"/>
                </a:lnTo>
                <a:lnTo>
                  <a:pt x="1373489" y="17481"/>
                </a:lnTo>
                <a:lnTo>
                  <a:pt x="1327082" y="25054"/>
                </a:lnTo>
                <a:lnTo>
                  <a:pt x="1281129" y="33938"/>
                </a:lnTo>
                <a:lnTo>
                  <a:pt x="1235650" y="44115"/>
                </a:lnTo>
                <a:lnTo>
                  <a:pt x="1190664" y="55564"/>
                </a:lnTo>
                <a:lnTo>
                  <a:pt x="1146192" y="68265"/>
                </a:lnTo>
                <a:lnTo>
                  <a:pt x="1102254" y="82198"/>
                </a:lnTo>
                <a:lnTo>
                  <a:pt x="1058869" y="97344"/>
                </a:lnTo>
                <a:lnTo>
                  <a:pt x="1016057" y="113682"/>
                </a:lnTo>
                <a:lnTo>
                  <a:pt x="973839" y="131192"/>
                </a:lnTo>
                <a:lnTo>
                  <a:pt x="932234" y="149855"/>
                </a:lnTo>
                <a:lnTo>
                  <a:pt x="891262" y="169651"/>
                </a:lnTo>
                <a:lnTo>
                  <a:pt x="850944" y="190559"/>
                </a:lnTo>
                <a:lnTo>
                  <a:pt x="811299" y="212560"/>
                </a:lnTo>
                <a:lnTo>
                  <a:pt x="772347" y="235633"/>
                </a:lnTo>
                <a:lnTo>
                  <a:pt x="734108" y="259760"/>
                </a:lnTo>
                <a:lnTo>
                  <a:pt x="696602" y="284919"/>
                </a:lnTo>
                <a:lnTo>
                  <a:pt x="659849" y="311091"/>
                </a:lnTo>
                <a:lnTo>
                  <a:pt x="623869" y="338255"/>
                </a:lnTo>
                <a:lnTo>
                  <a:pt x="588682" y="366393"/>
                </a:lnTo>
                <a:lnTo>
                  <a:pt x="554307" y="395484"/>
                </a:lnTo>
                <a:lnTo>
                  <a:pt x="520766" y="425508"/>
                </a:lnTo>
                <a:lnTo>
                  <a:pt x="488077" y="456444"/>
                </a:lnTo>
                <a:lnTo>
                  <a:pt x="456261" y="488274"/>
                </a:lnTo>
                <a:lnTo>
                  <a:pt x="425337" y="520978"/>
                </a:lnTo>
                <a:lnTo>
                  <a:pt x="395326" y="554534"/>
                </a:lnTo>
                <a:lnTo>
                  <a:pt x="366248" y="588924"/>
                </a:lnTo>
                <a:lnTo>
                  <a:pt x="338122" y="624127"/>
                </a:lnTo>
                <a:lnTo>
                  <a:pt x="310969" y="660123"/>
                </a:lnTo>
                <a:lnTo>
                  <a:pt x="284808" y="696893"/>
                </a:lnTo>
                <a:lnTo>
                  <a:pt x="259659" y="734416"/>
                </a:lnTo>
                <a:lnTo>
                  <a:pt x="235542" y="772673"/>
                </a:lnTo>
                <a:lnTo>
                  <a:pt x="212478" y="811644"/>
                </a:lnTo>
                <a:lnTo>
                  <a:pt x="190486" y="851308"/>
                </a:lnTo>
                <a:lnTo>
                  <a:pt x="169586" y="891646"/>
                </a:lnTo>
                <a:lnTo>
                  <a:pt x="149799" y="932637"/>
                </a:lnTo>
                <a:lnTo>
                  <a:pt x="131143" y="974262"/>
                </a:lnTo>
                <a:lnTo>
                  <a:pt x="113639" y="1016502"/>
                </a:lnTo>
                <a:lnTo>
                  <a:pt x="97307" y="1059335"/>
                </a:lnTo>
                <a:lnTo>
                  <a:pt x="82167" y="1102742"/>
                </a:lnTo>
                <a:lnTo>
                  <a:pt x="68239" y="1146702"/>
                </a:lnTo>
                <a:lnTo>
                  <a:pt x="55543" y="1191197"/>
                </a:lnTo>
                <a:lnTo>
                  <a:pt x="44099" y="1236206"/>
                </a:lnTo>
                <a:lnTo>
                  <a:pt x="33926" y="1281710"/>
                </a:lnTo>
                <a:lnTo>
                  <a:pt x="25045" y="1327687"/>
                </a:lnTo>
                <a:lnTo>
                  <a:pt x="17475" y="1374119"/>
                </a:lnTo>
                <a:lnTo>
                  <a:pt x="11237" y="1420984"/>
                </a:lnTo>
                <a:lnTo>
                  <a:pt x="6351" y="1468265"/>
                </a:lnTo>
                <a:lnTo>
                  <a:pt x="2836" y="1515939"/>
                </a:lnTo>
                <a:lnTo>
                  <a:pt x="712" y="1563988"/>
                </a:lnTo>
                <a:lnTo>
                  <a:pt x="0" y="1612391"/>
                </a:lnTo>
                <a:lnTo>
                  <a:pt x="1611629" y="1612391"/>
                </a:lnTo>
                <a:lnTo>
                  <a:pt x="1611629" y="0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4370070" y="2941447"/>
            <a:ext cx="921385" cy="584200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algn="ctr" marL="12700" marR="5080" indent="1905">
              <a:lnSpc>
                <a:spcPct val="91200"/>
              </a:lnSpc>
              <a:spcBef>
                <a:spcPts val="229"/>
              </a:spcBef>
            </a:pP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Expanded </a:t>
            </a:r>
            <a:r>
              <a:rPr dirty="0" sz="1300" spc="40">
                <a:solidFill>
                  <a:srgbClr val="FFFFFF"/>
                </a:solidFill>
                <a:latin typeface="Century Gothic"/>
                <a:cs typeface="Century Gothic"/>
              </a:rPr>
              <a:t>Brand 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Awareness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5633465" y="2062860"/>
            <a:ext cx="1804035" cy="1689735"/>
          </a:xfrm>
          <a:custGeom>
            <a:avLst/>
            <a:gdLst/>
            <a:ahLst/>
            <a:cxnLst/>
            <a:rect l="l" t="t" r="r" b="b"/>
            <a:pathLst>
              <a:path w="1804034" h="1689735">
                <a:moveTo>
                  <a:pt x="0" y="0"/>
                </a:moveTo>
                <a:lnTo>
                  <a:pt x="0" y="184150"/>
                </a:lnTo>
                <a:lnTo>
                  <a:pt x="48084" y="184907"/>
                </a:lnTo>
                <a:lnTo>
                  <a:pt x="95819" y="187166"/>
                </a:lnTo>
                <a:lnTo>
                  <a:pt x="143178" y="190904"/>
                </a:lnTo>
                <a:lnTo>
                  <a:pt x="190140" y="196099"/>
                </a:lnTo>
                <a:lnTo>
                  <a:pt x="236678" y="202730"/>
                </a:lnTo>
                <a:lnTo>
                  <a:pt x="282770" y="210775"/>
                </a:lnTo>
                <a:lnTo>
                  <a:pt x="328391" y="220212"/>
                </a:lnTo>
                <a:lnTo>
                  <a:pt x="373517" y="231019"/>
                </a:lnTo>
                <a:lnTo>
                  <a:pt x="418124" y="243175"/>
                </a:lnTo>
                <a:lnTo>
                  <a:pt x="462189" y="256658"/>
                </a:lnTo>
                <a:lnTo>
                  <a:pt x="505686" y="271446"/>
                </a:lnTo>
                <a:lnTo>
                  <a:pt x="548592" y="287518"/>
                </a:lnTo>
                <a:lnTo>
                  <a:pt x="590883" y="304851"/>
                </a:lnTo>
                <a:lnTo>
                  <a:pt x="632535" y="323424"/>
                </a:lnTo>
                <a:lnTo>
                  <a:pt x="673523" y="343215"/>
                </a:lnTo>
                <a:lnTo>
                  <a:pt x="713824" y="364203"/>
                </a:lnTo>
                <a:lnTo>
                  <a:pt x="753414" y="386365"/>
                </a:lnTo>
                <a:lnTo>
                  <a:pt x="792268" y="409680"/>
                </a:lnTo>
                <a:lnTo>
                  <a:pt x="830363" y="434126"/>
                </a:lnTo>
                <a:lnTo>
                  <a:pt x="867674" y="459682"/>
                </a:lnTo>
                <a:lnTo>
                  <a:pt x="904178" y="486325"/>
                </a:lnTo>
                <a:lnTo>
                  <a:pt x="939849" y="514034"/>
                </a:lnTo>
                <a:lnTo>
                  <a:pt x="974666" y="542787"/>
                </a:lnTo>
                <a:lnTo>
                  <a:pt x="1008602" y="572563"/>
                </a:lnTo>
                <a:lnTo>
                  <a:pt x="1041634" y="603339"/>
                </a:lnTo>
                <a:lnTo>
                  <a:pt x="1073739" y="635095"/>
                </a:lnTo>
                <a:lnTo>
                  <a:pt x="1104891" y="667807"/>
                </a:lnTo>
                <a:lnTo>
                  <a:pt x="1135067" y="701454"/>
                </a:lnTo>
                <a:lnTo>
                  <a:pt x="1164244" y="736016"/>
                </a:lnTo>
                <a:lnTo>
                  <a:pt x="1192396" y="771469"/>
                </a:lnTo>
                <a:lnTo>
                  <a:pt x="1219499" y="807792"/>
                </a:lnTo>
                <a:lnTo>
                  <a:pt x="1245531" y="844963"/>
                </a:lnTo>
                <a:lnTo>
                  <a:pt x="1270466" y="882962"/>
                </a:lnTo>
                <a:lnTo>
                  <a:pt x="1294281" y="921765"/>
                </a:lnTo>
                <a:lnTo>
                  <a:pt x="1316951" y="961351"/>
                </a:lnTo>
                <a:lnTo>
                  <a:pt x="1338453" y="1001698"/>
                </a:lnTo>
                <a:lnTo>
                  <a:pt x="1358762" y="1042785"/>
                </a:lnTo>
                <a:lnTo>
                  <a:pt x="1377854" y="1084590"/>
                </a:lnTo>
                <a:lnTo>
                  <a:pt x="1395706" y="1127091"/>
                </a:lnTo>
                <a:lnTo>
                  <a:pt x="1412292" y="1170266"/>
                </a:lnTo>
                <a:lnTo>
                  <a:pt x="1427590" y="1214094"/>
                </a:lnTo>
                <a:lnTo>
                  <a:pt x="1441576" y="1258553"/>
                </a:lnTo>
                <a:lnTo>
                  <a:pt x="1454224" y="1303621"/>
                </a:lnTo>
                <a:lnTo>
                  <a:pt x="1465511" y="1349276"/>
                </a:lnTo>
                <a:lnTo>
                  <a:pt x="1475413" y="1395496"/>
                </a:lnTo>
                <a:lnTo>
                  <a:pt x="1483906" y="1442261"/>
                </a:lnTo>
                <a:lnTo>
                  <a:pt x="1490965" y="1489548"/>
                </a:lnTo>
                <a:lnTo>
                  <a:pt x="1496567" y="1537335"/>
                </a:lnTo>
                <a:lnTo>
                  <a:pt x="1374266" y="1537335"/>
                </a:lnTo>
                <a:lnTo>
                  <a:pt x="1596389" y="1689227"/>
                </a:lnTo>
                <a:lnTo>
                  <a:pt x="1804035" y="1537335"/>
                </a:lnTo>
                <a:lnTo>
                  <a:pt x="1681607" y="1537335"/>
                </a:lnTo>
                <a:lnTo>
                  <a:pt x="1676580" y="1489181"/>
                </a:lnTo>
                <a:lnTo>
                  <a:pt x="1670233" y="1441465"/>
                </a:lnTo>
                <a:lnTo>
                  <a:pt x="1662586" y="1394204"/>
                </a:lnTo>
                <a:lnTo>
                  <a:pt x="1653657" y="1347415"/>
                </a:lnTo>
                <a:lnTo>
                  <a:pt x="1643466" y="1301115"/>
                </a:lnTo>
                <a:lnTo>
                  <a:pt x="1632033" y="1255324"/>
                </a:lnTo>
                <a:lnTo>
                  <a:pt x="1619376" y="1210058"/>
                </a:lnTo>
                <a:lnTo>
                  <a:pt x="1605515" y="1165334"/>
                </a:lnTo>
                <a:lnTo>
                  <a:pt x="1590469" y="1121171"/>
                </a:lnTo>
                <a:lnTo>
                  <a:pt x="1574257" y="1077587"/>
                </a:lnTo>
                <a:lnTo>
                  <a:pt x="1556899" y="1034598"/>
                </a:lnTo>
                <a:lnTo>
                  <a:pt x="1538415" y="992222"/>
                </a:lnTo>
                <a:lnTo>
                  <a:pt x="1518822" y="950478"/>
                </a:lnTo>
                <a:lnTo>
                  <a:pt x="1498141" y="909382"/>
                </a:lnTo>
                <a:lnTo>
                  <a:pt x="1476392" y="868953"/>
                </a:lnTo>
                <a:lnTo>
                  <a:pt x="1453592" y="829208"/>
                </a:lnTo>
                <a:lnTo>
                  <a:pt x="1429762" y="790164"/>
                </a:lnTo>
                <a:lnTo>
                  <a:pt x="1404921" y="751840"/>
                </a:lnTo>
                <a:lnTo>
                  <a:pt x="1379087" y="714252"/>
                </a:lnTo>
                <a:lnTo>
                  <a:pt x="1352282" y="677419"/>
                </a:lnTo>
                <a:lnTo>
                  <a:pt x="1324523" y="641358"/>
                </a:lnTo>
                <a:lnTo>
                  <a:pt x="1295830" y="606087"/>
                </a:lnTo>
                <a:lnTo>
                  <a:pt x="1266222" y="571624"/>
                </a:lnTo>
                <a:lnTo>
                  <a:pt x="1235719" y="537986"/>
                </a:lnTo>
                <a:lnTo>
                  <a:pt x="1204340" y="505190"/>
                </a:lnTo>
                <a:lnTo>
                  <a:pt x="1172104" y="473255"/>
                </a:lnTo>
                <a:lnTo>
                  <a:pt x="1139031" y="442198"/>
                </a:lnTo>
                <a:lnTo>
                  <a:pt x="1105139" y="412036"/>
                </a:lnTo>
                <a:lnTo>
                  <a:pt x="1070449" y="382788"/>
                </a:lnTo>
                <a:lnTo>
                  <a:pt x="1034979" y="354471"/>
                </a:lnTo>
                <a:lnTo>
                  <a:pt x="998748" y="327102"/>
                </a:lnTo>
                <a:lnTo>
                  <a:pt x="961777" y="300699"/>
                </a:lnTo>
                <a:lnTo>
                  <a:pt x="924084" y="275281"/>
                </a:lnTo>
                <a:lnTo>
                  <a:pt x="885689" y="250864"/>
                </a:lnTo>
                <a:lnTo>
                  <a:pt x="846610" y="227466"/>
                </a:lnTo>
                <a:lnTo>
                  <a:pt x="806868" y="205105"/>
                </a:lnTo>
                <a:lnTo>
                  <a:pt x="766481" y="183798"/>
                </a:lnTo>
                <a:lnTo>
                  <a:pt x="725469" y="163563"/>
                </a:lnTo>
                <a:lnTo>
                  <a:pt x="683852" y="144418"/>
                </a:lnTo>
                <a:lnTo>
                  <a:pt x="641647" y="126380"/>
                </a:lnTo>
                <a:lnTo>
                  <a:pt x="598875" y="109467"/>
                </a:lnTo>
                <a:lnTo>
                  <a:pt x="555556" y="93697"/>
                </a:lnTo>
                <a:lnTo>
                  <a:pt x="511707" y="79087"/>
                </a:lnTo>
                <a:lnTo>
                  <a:pt x="467349" y="65655"/>
                </a:lnTo>
                <a:lnTo>
                  <a:pt x="422501" y="53419"/>
                </a:lnTo>
                <a:lnTo>
                  <a:pt x="377183" y="42396"/>
                </a:lnTo>
                <a:lnTo>
                  <a:pt x="331412" y="32603"/>
                </a:lnTo>
                <a:lnTo>
                  <a:pt x="285210" y="24059"/>
                </a:lnTo>
                <a:lnTo>
                  <a:pt x="238595" y="16781"/>
                </a:lnTo>
                <a:lnTo>
                  <a:pt x="191586" y="10787"/>
                </a:lnTo>
                <a:lnTo>
                  <a:pt x="144202" y="6094"/>
                </a:lnTo>
                <a:lnTo>
                  <a:pt x="96464" y="2720"/>
                </a:lnTo>
                <a:lnTo>
                  <a:pt x="48390" y="683"/>
                </a:lnTo>
                <a:lnTo>
                  <a:pt x="0" y="0"/>
                </a:lnTo>
                <a:close/>
              </a:path>
            </a:pathLst>
          </a:custGeom>
          <a:solidFill>
            <a:srgbClr val="AAB3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5633465" y="3860291"/>
            <a:ext cx="1688464" cy="1805305"/>
          </a:xfrm>
          <a:custGeom>
            <a:avLst/>
            <a:gdLst/>
            <a:ahLst/>
            <a:cxnLst/>
            <a:rect l="l" t="t" r="r" b="b"/>
            <a:pathLst>
              <a:path w="1688465" h="1805304">
                <a:moveTo>
                  <a:pt x="1688464" y="0"/>
                </a:moveTo>
                <a:lnTo>
                  <a:pt x="1504314" y="0"/>
                </a:lnTo>
                <a:lnTo>
                  <a:pt x="1503557" y="48100"/>
                </a:lnTo>
                <a:lnTo>
                  <a:pt x="1501300" y="95851"/>
                </a:lnTo>
                <a:lnTo>
                  <a:pt x="1497565" y="143228"/>
                </a:lnTo>
                <a:lnTo>
                  <a:pt x="1492373" y="190206"/>
                </a:lnTo>
                <a:lnTo>
                  <a:pt x="1485746" y="236761"/>
                </a:lnTo>
                <a:lnTo>
                  <a:pt x="1477707" y="282870"/>
                </a:lnTo>
                <a:lnTo>
                  <a:pt x="1468276" y="328509"/>
                </a:lnTo>
                <a:lnTo>
                  <a:pt x="1457475" y="373653"/>
                </a:lnTo>
                <a:lnTo>
                  <a:pt x="1445327" y="418278"/>
                </a:lnTo>
                <a:lnTo>
                  <a:pt x="1431852" y="462360"/>
                </a:lnTo>
                <a:lnTo>
                  <a:pt x="1417073" y="505876"/>
                </a:lnTo>
                <a:lnTo>
                  <a:pt x="1401012" y="548800"/>
                </a:lnTo>
                <a:lnTo>
                  <a:pt x="1383690" y="591110"/>
                </a:lnTo>
                <a:lnTo>
                  <a:pt x="1365128" y="632780"/>
                </a:lnTo>
                <a:lnTo>
                  <a:pt x="1345349" y="673787"/>
                </a:lnTo>
                <a:lnTo>
                  <a:pt x="1324374" y="714106"/>
                </a:lnTo>
                <a:lnTo>
                  <a:pt x="1302226" y="753715"/>
                </a:lnTo>
                <a:lnTo>
                  <a:pt x="1278925" y="792587"/>
                </a:lnTo>
                <a:lnTo>
                  <a:pt x="1254493" y="830701"/>
                </a:lnTo>
                <a:lnTo>
                  <a:pt x="1228953" y="868030"/>
                </a:lnTo>
                <a:lnTo>
                  <a:pt x="1202326" y="904552"/>
                </a:lnTo>
                <a:lnTo>
                  <a:pt x="1174633" y="940242"/>
                </a:lnTo>
                <a:lnTo>
                  <a:pt x="1145897" y="975076"/>
                </a:lnTo>
                <a:lnTo>
                  <a:pt x="1116139" y="1009030"/>
                </a:lnTo>
                <a:lnTo>
                  <a:pt x="1085381" y="1042081"/>
                </a:lnTo>
                <a:lnTo>
                  <a:pt x="1053644" y="1074203"/>
                </a:lnTo>
                <a:lnTo>
                  <a:pt x="1020951" y="1105372"/>
                </a:lnTo>
                <a:lnTo>
                  <a:pt x="987323" y="1135566"/>
                </a:lnTo>
                <a:lnTo>
                  <a:pt x="952782" y="1164759"/>
                </a:lnTo>
                <a:lnTo>
                  <a:pt x="917349" y="1192928"/>
                </a:lnTo>
                <a:lnTo>
                  <a:pt x="881046" y="1220048"/>
                </a:lnTo>
                <a:lnTo>
                  <a:pt x="843896" y="1246095"/>
                </a:lnTo>
                <a:lnTo>
                  <a:pt x="805919" y="1271046"/>
                </a:lnTo>
                <a:lnTo>
                  <a:pt x="767138" y="1294876"/>
                </a:lnTo>
                <a:lnTo>
                  <a:pt x="727573" y="1317561"/>
                </a:lnTo>
                <a:lnTo>
                  <a:pt x="687248" y="1339078"/>
                </a:lnTo>
                <a:lnTo>
                  <a:pt x="646184" y="1359401"/>
                </a:lnTo>
                <a:lnTo>
                  <a:pt x="604401" y="1378507"/>
                </a:lnTo>
                <a:lnTo>
                  <a:pt x="561923" y="1396372"/>
                </a:lnTo>
                <a:lnTo>
                  <a:pt x="518771" y="1412972"/>
                </a:lnTo>
                <a:lnTo>
                  <a:pt x="474966" y="1428282"/>
                </a:lnTo>
                <a:lnTo>
                  <a:pt x="430531" y="1442279"/>
                </a:lnTo>
                <a:lnTo>
                  <a:pt x="385487" y="1454938"/>
                </a:lnTo>
                <a:lnTo>
                  <a:pt x="339855" y="1466236"/>
                </a:lnTo>
                <a:lnTo>
                  <a:pt x="293658" y="1476148"/>
                </a:lnTo>
                <a:lnTo>
                  <a:pt x="246917" y="1484650"/>
                </a:lnTo>
                <a:lnTo>
                  <a:pt x="199655" y="1491719"/>
                </a:lnTo>
                <a:lnTo>
                  <a:pt x="151892" y="1497329"/>
                </a:lnTo>
                <a:lnTo>
                  <a:pt x="151892" y="1375028"/>
                </a:lnTo>
                <a:lnTo>
                  <a:pt x="0" y="1597151"/>
                </a:lnTo>
                <a:lnTo>
                  <a:pt x="151892" y="1804784"/>
                </a:lnTo>
                <a:lnTo>
                  <a:pt x="151892" y="1682368"/>
                </a:lnTo>
                <a:lnTo>
                  <a:pt x="200024" y="1677334"/>
                </a:lnTo>
                <a:lnTo>
                  <a:pt x="247719" y="1670980"/>
                </a:lnTo>
                <a:lnTo>
                  <a:pt x="294959" y="1663324"/>
                </a:lnTo>
                <a:lnTo>
                  <a:pt x="341727" y="1654387"/>
                </a:lnTo>
                <a:lnTo>
                  <a:pt x="388005" y="1644187"/>
                </a:lnTo>
                <a:lnTo>
                  <a:pt x="433776" y="1632744"/>
                </a:lnTo>
                <a:lnTo>
                  <a:pt x="479021" y="1620076"/>
                </a:lnTo>
                <a:lnTo>
                  <a:pt x="523724" y="1606205"/>
                </a:lnTo>
                <a:lnTo>
                  <a:pt x="567866" y="1591148"/>
                </a:lnTo>
                <a:lnTo>
                  <a:pt x="611430" y="1574925"/>
                </a:lnTo>
                <a:lnTo>
                  <a:pt x="654399" y="1557555"/>
                </a:lnTo>
                <a:lnTo>
                  <a:pt x="696754" y="1539058"/>
                </a:lnTo>
                <a:lnTo>
                  <a:pt x="738478" y="1519454"/>
                </a:lnTo>
                <a:lnTo>
                  <a:pt x="779554" y="1498760"/>
                </a:lnTo>
                <a:lnTo>
                  <a:pt x="819964" y="1476997"/>
                </a:lnTo>
                <a:lnTo>
                  <a:pt x="859690" y="1454184"/>
                </a:lnTo>
                <a:lnTo>
                  <a:pt x="898714" y="1430340"/>
                </a:lnTo>
                <a:lnTo>
                  <a:pt x="937020" y="1405485"/>
                </a:lnTo>
                <a:lnTo>
                  <a:pt x="974588" y="1379638"/>
                </a:lnTo>
                <a:lnTo>
                  <a:pt x="1011403" y="1352817"/>
                </a:lnTo>
                <a:lnTo>
                  <a:pt x="1047446" y="1325044"/>
                </a:lnTo>
                <a:lnTo>
                  <a:pt x="1082699" y="1296336"/>
                </a:lnTo>
                <a:lnTo>
                  <a:pt x="1117145" y="1266713"/>
                </a:lnTo>
                <a:lnTo>
                  <a:pt x="1150766" y="1236195"/>
                </a:lnTo>
                <a:lnTo>
                  <a:pt x="1183545" y="1204800"/>
                </a:lnTo>
                <a:lnTo>
                  <a:pt x="1215463" y="1172549"/>
                </a:lnTo>
                <a:lnTo>
                  <a:pt x="1246505" y="1139459"/>
                </a:lnTo>
                <a:lnTo>
                  <a:pt x="1276650" y="1105552"/>
                </a:lnTo>
                <a:lnTo>
                  <a:pt x="1305883" y="1070845"/>
                </a:lnTo>
                <a:lnTo>
                  <a:pt x="1334186" y="1035359"/>
                </a:lnTo>
                <a:lnTo>
                  <a:pt x="1361540" y="999113"/>
                </a:lnTo>
                <a:lnTo>
                  <a:pt x="1387929" y="962125"/>
                </a:lnTo>
                <a:lnTo>
                  <a:pt x="1413334" y="924416"/>
                </a:lnTo>
                <a:lnTo>
                  <a:pt x="1437738" y="886004"/>
                </a:lnTo>
                <a:lnTo>
                  <a:pt x="1461123" y="846909"/>
                </a:lnTo>
                <a:lnTo>
                  <a:pt x="1483472" y="807150"/>
                </a:lnTo>
                <a:lnTo>
                  <a:pt x="1504768" y="766747"/>
                </a:lnTo>
                <a:lnTo>
                  <a:pt x="1524991" y="725719"/>
                </a:lnTo>
                <a:lnTo>
                  <a:pt x="1544126" y="684084"/>
                </a:lnTo>
                <a:lnTo>
                  <a:pt x="1562154" y="641864"/>
                </a:lnTo>
                <a:lnTo>
                  <a:pt x="1579058" y="599076"/>
                </a:lnTo>
                <a:lnTo>
                  <a:pt x="1594819" y="555740"/>
                </a:lnTo>
                <a:lnTo>
                  <a:pt x="1609421" y="511875"/>
                </a:lnTo>
                <a:lnTo>
                  <a:pt x="1622845" y="467501"/>
                </a:lnTo>
                <a:lnTo>
                  <a:pt x="1635075" y="422637"/>
                </a:lnTo>
                <a:lnTo>
                  <a:pt x="1646092" y="377303"/>
                </a:lnTo>
                <a:lnTo>
                  <a:pt x="1655879" y="331517"/>
                </a:lnTo>
                <a:lnTo>
                  <a:pt x="1664419" y="285299"/>
                </a:lnTo>
                <a:lnTo>
                  <a:pt x="1671693" y="238668"/>
                </a:lnTo>
                <a:lnTo>
                  <a:pt x="1677683" y="191644"/>
                </a:lnTo>
                <a:lnTo>
                  <a:pt x="1682374" y="144246"/>
                </a:lnTo>
                <a:lnTo>
                  <a:pt x="1685746" y="96493"/>
                </a:lnTo>
                <a:lnTo>
                  <a:pt x="1687782" y="48404"/>
                </a:lnTo>
                <a:lnTo>
                  <a:pt x="1688464" y="0"/>
                </a:lnTo>
                <a:close/>
              </a:path>
            </a:pathLst>
          </a:custGeom>
          <a:solidFill>
            <a:srgbClr val="AAB3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3721227" y="3860291"/>
            <a:ext cx="1804035" cy="1689735"/>
          </a:xfrm>
          <a:custGeom>
            <a:avLst/>
            <a:gdLst/>
            <a:ahLst/>
            <a:cxnLst/>
            <a:rect l="l" t="t" r="r" b="b"/>
            <a:pathLst>
              <a:path w="1804035" h="1689735">
                <a:moveTo>
                  <a:pt x="207645" y="0"/>
                </a:moveTo>
                <a:lnTo>
                  <a:pt x="0" y="151891"/>
                </a:lnTo>
                <a:lnTo>
                  <a:pt x="122427" y="151891"/>
                </a:lnTo>
                <a:lnTo>
                  <a:pt x="127454" y="200045"/>
                </a:lnTo>
                <a:lnTo>
                  <a:pt x="133801" y="247761"/>
                </a:lnTo>
                <a:lnTo>
                  <a:pt x="141448" y="295022"/>
                </a:lnTo>
                <a:lnTo>
                  <a:pt x="150377" y="341811"/>
                </a:lnTo>
                <a:lnTo>
                  <a:pt x="160568" y="388111"/>
                </a:lnTo>
                <a:lnTo>
                  <a:pt x="172001" y="433902"/>
                </a:lnTo>
                <a:lnTo>
                  <a:pt x="184658" y="479168"/>
                </a:lnTo>
                <a:lnTo>
                  <a:pt x="198519" y="523892"/>
                </a:lnTo>
                <a:lnTo>
                  <a:pt x="213565" y="568055"/>
                </a:lnTo>
                <a:lnTo>
                  <a:pt x="229777" y="611639"/>
                </a:lnTo>
                <a:lnTo>
                  <a:pt x="247135" y="654628"/>
                </a:lnTo>
                <a:lnTo>
                  <a:pt x="265619" y="697004"/>
                </a:lnTo>
                <a:lnTo>
                  <a:pt x="285212" y="738748"/>
                </a:lnTo>
                <a:lnTo>
                  <a:pt x="305893" y="779844"/>
                </a:lnTo>
                <a:lnTo>
                  <a:pt x="327642" y="820273"/>
                </a:lnTo>
                <a:lnTo>
                  <a:pt x="350442" y="860018"/>
                </a:lnTo>
                <a:lnTo>
                  <a:pt x="374272" y="899062"/>
                </a:lnTo>
                <a:lnTo>
                  <a:pt x="399113" y="937386"/>
                </a:lnTo>
                <a:lnTo>
                  <a:pt x="424947" y="974974"/>
                </a:lnTo>
                <a:lnTo>
                  <a:pt x="451752" y="1011807"/>
                </a:lnTo>
                <a:lnTo>
                  <a:pt x="479511" y="1047868"/>
                </a:lnTo>
                <a:lnTo>
                  <a:pt x="508204" y="1083139"/>
                </a:lnTo>
                <a:lnTo>
                  <a:pt x="537812" y="1117602"/>
                </a:lnTo>
                <a:lnTo>
                  <a:pt x="568315" y="1151240"/>
                </a:lnTo>
                <a:lnTo>
                  <a:pt x="599694" y="1184036"/>
                </a:lnTo>
                <a:lnTo>
                  <a:pt x="631930" y="1215971"/>
                </a:lnTo>
                <a:lnTo>
                  <a:pt x="665003" y="1247028"/>
                </a:lnTo>
                <a:lnTo>
                  <a:pt x="698895" y="1277190"/>
                </a:lnTo>
                <a:lnTo>
                  <a:pt x="733585" y="1306438"/>
                </a:lnTo>
                <a:lnTo>
                  <a:pt x="769055" y="1334755"/>
                </a:lnTo>
                <a:lnTo>
                  <a:pt x="805286" y="1362124"/>
                </a:lnTo>
                <a:lnTo>
                  <a:pt x="842257" y="1388527"/>
                </a:lnTo>
                <a:lnTo>
                  <a:pt x="879950" y="1413945"/>
                </a:lnTo>
                <a:lnTo>
                  <a:pt x="918345" y="1438362"/>
                </a:lnTo>
                <a:lnTo>
                  <a:pt x="957424" y="1461760"/>
                </a:lnTo>
                <a:lnTo>
                  <a:pt x="997166" y="1484121"/>
                </a:lnTo>
                <a:lnTo>
                  <a:pt x="1037553" y="1505428"/>
                </a:lnTo>
                <a:lnTo>
                  <a:pt x="1078565" y="1525663"/>
                </a:lnTo>
                <a:lnTo>
                  <a:pt x="1120182" y="1544808"/>
                </a:lnTo>
                <a:lnTo>
                  <a:pt x="1162387" y="1562846"/>
                </a:lnTo>
                <a:lnTo>
                  <a:pt x="1205159" y="1579759"/>
                </a:lnTo>
                <a:lnTo>
                  <a:pt x="1248478" y="1595529"/>
                </a:lnTo>
                <a:lnTo>
                  <a:pt x="1292327" y="1610139"/>
                </a:lnTo>
                <a:lnTo>
                  <a:pt x="1336685" y="1623571"/>
                </a:lnTo>
                <a:lnTo>
                  <a:pt x="1381533" y="1635807"/>
                </a:lnTo>
                <a:lnTo>
                  <a:pt x="1426851" y="1646830"/>
                </a:lnTo>
                <a:lnTo>
                  <a:pt x="1472622" y="1656623"/>
                </a:lnTo>
                <a:lnTo>
                  <a:pt x="1518824" y="1665167"/>
                </a:lnTo>
                <a:lnTo>
                  <a:pt x="1565439" y="1672445"/>
                </a:lnTo>
                <a:lnTo>
                  <a:pt x="1612448" y="1678439"/>
                </a:lnTo>
                <a:lnTo>
                  <a:pt x="1659832" y="1683132"/>
                </a:lnTo>
                <a:lnTo>
                  <a:pt x="1707570" y="1686506"/>
                </a:lnTo>
                <a:lnTo>
                  <a:pt x="1755644" y="1688543"/>
                </a:lnTo>
                <a:lnTo>
                  <a:pt x="1804035" y="1689226"/>
                </a:lnTo>
                <a:lnTo>
                  <a:pt x="1804035" y="1505076"/>
                </a:lnTo>
                <a:lnTo>
                  <a:pt x="1755950" y="1504319"/>
                </a:lnTo>
                <a:lnTo>
                  <a:pt x="1708215" y="1502060"/>
                </a:lnTo>
                <a:lnTo>
                  <a:pt x="1660856" y="1498322"/>
                </a:lnTo>
                <a:lnTo>
                  <a:pt x="1613894" y="1493127"/>
                </a:lnTo>
                <a:lnTo>
                  <a:pt x="1567356" y="1486496"/>
                </a:lnTo>
                <a:lnTo>
                  <a:pt x="1521264" y="1478451"/>
                </a:lnTo>
                <a:lnTo>
                  <a:pt x="1475643" y="1469014"/>
                </a:lnTo>
                <a:lnTo>
                  <a:pt x="1430517" y="1458207"/>
                </a:lnTo>
                <a:lnTo>
                  <a:pt x="1385910" y="1446051"/>
                </a:lnTo>
                <a:lnTo>
                  <a:pt x="1341845" y="1432568"/>
                </a:lnTo>
                <a:lnTo>
                  <a:pt x="1298348" y="1417780"/>
                </a:lnTo>
                <a:lnTo>
                  <a:pt x="1255442" y="1401708"/>
                </a:lnTo>
                <a:lnTo>
                  <a:pt x="1213151" y="1384375"/>
                </a:lnTo>
                <a:lnTo>
                  <a:pt x="1171499" y="1365802"/>
                </a:lnTo>
                <a:lnTo>
                  <a:pt x="1130511" y="1346011"/>
                </a:lnTo>
                <a:lnTo>
                  <a:pt x="1090210" y="1325023"/>
                </a:lnTo>
                <a:lnTo>
                  <a:pt x="1050620" y="1302861"/>
                </a:lnTo>
                <a:lnTo>
                  <a:pt x="1011766" y="1279546"/>
                </a:lnTo>
                <a:lnTo>
                  <a:pt x="973671" y="1255100"/>
                </a:lnTo>
                <a:lnTo>
                  <a:pt x="936360" y="1229544"/>
                </a:lnTo>
                <a:lnTo>
                  <a:pt x="899856" y="1202901"/>
                </a:lnTo>
                <a:lnTo>
                  <a:pt x="864185" y="1175192"/>
                </a:lnTo>
                <a:lnTo>
                  <a:pt x="829368" y="1146439"/>
                </a:lnTo>
                <a:lnTo>
                  <a:pt x="795432" y="1116663"/>
                </a:lnTo>
                <a:lnTo>
                  <a:pt x="762400" y="1085887"/>
                </a:lnTo>
                <a:lnTo>
                  <a:pt x="730295" y="1054131"/>
                </a:lnTo>
                <a:lnTo>
                  <a:pt x="699143" y="1021419"/>
                </a:lnTo>
                <a:lnTo>
                  <a:pt x="668967" y="987772"/>
                </a:lnTo>
                <a:lnTo>
                  <a:pt x="639790" y="953210"/>
                </a:lnTo>
                <a:lnTo>
                  <a:pt x="611638" y="917757"/>
                </a:lnTo>
                <a:lnTo>
                  <a:pt x="584535" y="881434"/>
                </a:lnTo>
                <a:lnTo>
                  <a:pt x="558503" y="844263"/>
                </a:lnTo>
                <a:lnTo>
                  <a:pt x="533568" y="806264"/>
                </a:lnTo>
                <a:lnTo>
                  <a:pt x="509753" y="767461"/>
                </a:lnTo>
                <a:lnTo>
                  <a:pt x="487083" y="727875"/>
                </a:lnTo>
                <a:lnTo>
                  <a:pt x="465582" y="687528"/>
                </a:lnTo>
                <a:lnTo>
                  <a:pt x="445272" y="646441"/>
                </a:lnTo>
                <a:lnTo>
                  <a:pt x="426180" y="604636"/>
                </a:lnTo>
                <a:lnTo>
                  <a:pt x="408328" y="562135"/>
                </a:lnTo>
                <a:lnTo>
                  <a:pt x="391742" y="518960"/>
                </a:lnTo>
                <a:lnTo>
                  <a:pt x="376444" y="475132"/>
                </a:lnTo>
                <a:lnTo>
                  <a:pt x="362458" y="430673"/>
                </a:lnTo>
                <a:lnTo>
                  <a:pt x="349810" y="385605"/>
                </a:lnTo>
                <a:lnTo>
                  <a:pt x="338523" y="339950"/>
                </a:lnTo>
                <a:lnTo>
                  <a:pt x="328621" y="293730"/>
                </a:lnTo>
                <a:lnTo>
                  <a:pt x="320128" y="246965"/>
                </a:lnTo>
                <a:lnTo>
                  <a:pt x="313069" y="199678"/>
                </a:lnTo>
                <a:lnTo>
                  <a:pt x="307467" y="151891"/>
                </a:lnTo>
                <a:lnTo>
                  <a:pt x="429768" y="151891"/>
                </a:lnTo>
                <a:lnTo>
                  <a:pt x="207645" y="0"/>
                </a:lnTo>
                <a:close/>
              </a:path>
            </a:pathLst>
          </a:custGeom>
          <a:solidFill>
            <a:srgbClr val="AAB3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3836796" y="1947291"/>
            <a:ext cx="1688464" cy="1805305"/>
          </a:xfrm>
          <a:custGeom>
            <a:avLst/>
            <a:gdLst/>
            <a:ahLst/>
            <a:cxnLst/>
            <a:rect l="l" t="t" r="r" b="b"/>
            <a:pathLst>
              <a:path w="1688464" h="1805304">
                <a:moveTo>
                  <a:pt x="1536573" y="0"/>
                </a:moveTo>
                <a:lnTo>
                  <a:pt x="1536573" y="122428"/>
                </a:lnTo>
                <a:lnTo>
                  <a:pt x="1488440" y="127462"/>
                </a:lnTo>
                <a:lnTo>
                  <a:pt x="1440745" y="133816"/>
                </a:lnTo>
                <a:lnTo>
                  <a:pt x="1393505" y="141472"/>
                </a:lnTo>
                <a:lnTo>
                  <a:pt x="1346737" y="150409"/>
                </a:lnTo>
                <a:lnTo>
                  <a:pt x="1300459" y="160609"/>
                </a:lnTo>
                <a:lnTo>
                  <a:pt x="1254688" y="172052"/>
                </a:lnTo>
                <a:lnTo>
                  <a:pt x="1209443" y="184720"/>
                </a:lnTo>
                <a:lnTo>
                  <a:pt x="1164740" y="198591"/>
                </a:lnTo>
                <a:lnTo>
                  <a:pt x="1120598" y="213648"/>
                </a:lnTo>
                <a:lnTo>
                  <a:pt x="1077034" y="229871"/>
                </a:lnTo>
                <a:lnTo>
                  <a:pt x="1034065" y="247241"/>
                </a:lnTo>
                <a:lnTo>
                  <a:pt x="991710" y="265738"/>
                </a:lnTo>
                <a:lnTo>
                  <a:pt x="949986" y="285342"/>
                </a:lnTo>
                <a:lnTo>
                  <a:pt x="908910" y="306036"/>
                </a:lnTo>
                <a:lnTo>
                  <a:pt x="868500" y="327799"/>
                </a:lnTo>
                <a:lnTo>
                  <a:pt x="828774" y="350612"/>
                </a:lnTo>
                <a:lnTo>
                  <a:pt x="789750" y="374456"/>
                </a:lnTo>
                <a:lnTo>
                  <a:pt x="751444" y="399311"/>
                </a:lnTo>
                <a:lnTo>
                  <a:pt x="713876" y="425158"/>
                </a:lnTo>
                <a:lnTo>
                  <a:pt x="677061" y="451979"/>
                </a:lnTo>
                <a:lnTo>
                  <a:pt x="641018" y="479752"/>
                </a:lnTo>
                <a:lnTo>
                  <a:pt x="605765" y="508460"/>
                </a:lnTo>
                <a:lnTo>
                  <a:pt x="571319" y="538083"/>
                </a:lnTo>
                <a:lnTo>
                  <a:pt x="537698" y="568601"/>
                </a:lnTo>
                <a:lnTo>
                  <a:pt x="504919" y="599996"/>
                </a:lnTo>
                <a:lnTo>
                  <a:pt x="473001" y="632247"/>
                </a:lnTo>
                <a:lnTo>
                  <a:pt x="441959" y="665337"/>
                </a:lnTo>
                <a:lnTo>
                  <a:pt x="411814" y="699244"/>
                </a:lnTo>
                <a:lnTo>
                  <a:pt x="382581" y="733951"/>
                </a:lnTo>
                <a:lnTo>
                  <a:pt x="354278" y="769437"/>
                </a:lnTo>
                <a:lnTo>
                  <a:pt x="326924" y="805683"/>
                </a:lnTo>
                <a:lnTo>
                  <a:pt x="300535" y="842671"/>
                </a:lnTo>
                <a:lnTo>
                  <a:pt x="275130" y="880380"/>
                </a:lnTo>
                <a:lnTo>
                  <a:pt x="250726" y="918792"/>
                </a:lnTo>
                <a:lnTo>
                  <a:pt x="227341" y="957887"/>
                </a:lnTo>
                <a:lnTo>
                  <a:pt x="204992" y="997646"/>
                </a:lnTo>
                <a:lnTo>
                  <a:pt x="183696" y="1038049"/>
                </a:lnTo>
                <a:lnTo>
                  <a:pt x="163473" y="1079077"/>
                </a:lnTo>
                <a:lnTo>
                  <a:pt x="144338" y="1120712"/>
                </a:lnTo>
                <a:lnTo>
                  <a:pt x="126310" y="1162932"/>
                </a:lnTo>
                <a:lnTo>
                  <a:pt x="109406" y="1205720"/>
                </a:lnTo>
                <a:lnTo>
                  <a:pt x="93645" y="1249056"/>
                </a:lnTo>
                <a:lnTo>
                  <a:pt x="79043" y="1292921"/>
                </a:lnTo>
                <a:lnTo>
                  <a:pt x="65619" y="1337295"/>
                </a:lnTo>
                <a:lnTo>
                  <a:pt x="53389" y="1382159"/>
                </a:lnTo>
                <a:lnTo>
                  <a:pt x="42372" y="1427493"/>
                </a:lnTo>
                <a:lnTo>
                  <a:pt x="32585" y="1473279"/>
                </a:lnTo>
                <a:lnTo>
                  <a:pt x="24045" y="1519497"/>
                </a:lnTo>
                <a:lnTo>
                  <a:pt x="16771" y="1566128"/>
                </a:lnTo>
                <a:lnTo>
                  <a:pt x="10781" y="1613152"/>
                </a:lnTo>
                <a:lnTo>
                  <a:pt x="6090" y="1660550"/>
                </a:lnTo>
                <a:lnTo>
                  <a:pt x="2718" y="1708303"/>
                </a:lnTo>
                <a:lnTo>
                  <a:pt x="682" y="1756392"/>
                </a:lnTo>
                <a:lnTo>
                  <a:pt x="0" y="1804797"/>
                </a:lnTo>
                <a:lnTo>
                  <a:pt x="184150" y="1804797"/>
                </a:lnTo>
                <a:lnTo>
                  <a:pt x="184907" y="1756688"/>
                </a:lnTo>
                <a:lnTo>
                  <a:pt x="187164" y="1708930"/>
                </a:lnTo>
                <a:lnTo>
                  <a:pt x="190899" y="1661548"/>
                </a:lnTo>
                <a:lnTo>
                  <a:pt x="196091" y="1614564"/>
                </a:lnTo>
                <a:lnTo>
                  <a:pt x="202718" y="1568003"/>
                </a:lnTo>
                <a:lnTo>
                  <a:pt x="210757" y="1521889"/>
                </a:lnTo>
                <a:lnTo>
                  <a:pt x="220188" y="1476246"/>
                </a:lnTo>
                <a:lnTo>
                  <a:pt x="230989" y="1431099"/>
                </a:lnTo>
                <a:lnTo>
                  <a:pt x="243137" y="1386471"/>
                </a:lnTo>
                <a:lnTo>
                  <a:pt x="256612" y="1342386"/>
                </a:lnTo>
                <a:lnTo>
                  <a:pt x="271391" y="1298868"/>
                </a:lnTo>
                <a:lnTo>
                  <a:pt x="287452" y="1255942"/>
                </a:lnTo>
                <a:lnTo>
                  <a:pt x="304774" y="1213632"/>
                </a:lnTo>
                <a:lnTo>
                  <a:pt x="323336" y="1171960"/>
                </a:lnTo>
                <a:lnTo>
                  <a:pt x="343115" y="1130953"/>
                </a:lnTo>
                <a:lnTo>
                  <a:pt x="364090" y="1090633"/>
                </a:lnTo>
                <a:lnTo>
                  <a:pt x="386238" y="1051025"/>
                </a:lnTo>
                <a:lnTo>
                  <a:pt x="409539" y="1012153"/>
                </a:lnTo>
                <a:lnTo>
                  <a:pt x="433971" y="974040"/>
                </a:lnTo>
                <a:lnTo>
                  <a:pt x="459511" y="936712"/>
                </a:lnTo>
                <a:lnTo>
                  <a:pt x="486138" y="900191"/>
                </a:lnTo>
                <a:lnTo>
                  <a:pt x="513831" y="864503"/>
                </a:lnTo>
                <a:lnTo>
                  <a:pt x="542567" y="829670"/>
                </a:lnTo>
                <a:lnTo>
                  <a:pt x="572325" y="795718"/>
                </a:lnTo>
                <a:lnTo>
                  <a:pt x="603083" y="762670"/>
                </a:lnTo>
                <a:lnTo>
                  <a:pt x="634820" y="730550"/>
                </a:lnTo>
                <a:lnTo>
                  <a:pt x="667513" y="699383"/>
                </a:lnTo>
                <a:lnTo>
                  <a:pt x="701141" y="669192"/>
                </a:lnTo>
                <a:lnTo>
                  <a:pt x="735682" y="640001"/>
                </a:lnTo>
                <a:lnTo>
                  <a:pt x="771115" y="611835"/>
                </a:lnTo>
                <a:lnTo>
                  <a:pt x="807418" y="584717"/>
                </a:lnTo>
                <a:lnTo>
                  <a:pt x="844568" y="558673"/>
                </a:lnTo>
                <a:lnTo>
                  <a:pt x="882545" y="533724"/>
                </a:lnTo>
                <a:lnTo>
                  <a:pt x="921326" y="509897"/>
                </a:lnTo>
                <a:lnTo>
                  <a:pt x="960891" y="487214"/>
                </a:lnTo>
                <a:lnTo>
                  <a:pt x="1001216" y="465701"/>
                </a:lnTo>
                <a:lnTo>
                  <a:pt x="1042280" y="445380"/>
                </a:lnTo>
                <a:lnTo>
                  <a:pt x="1084063" y="426276"/>
                </a:lnTo>
                <a:lnTo>
                  <a:pt x="1126541" y="408413"/>
                </a:lnTo>
                <a:lnTo>
                  <a:pt x="1169693" y="391816"/>
                </a:lnTo>
                <a:lnTo>
                  <a:pt x="1213498" y="376507"/>
                </a:lnTo>
                <a:lnTo>
                  <a:pt x="1257933" y="362512"/>
                </a:lnTo>
                <a:lnTo>
                  <a:pt x="1302977" y="349854"/>
                </a:lnTo>
                <a:lnTo>
                  <a:pt x="1348609" y="338558"/>
                </a:lnTo>
                <a:lnTo>
                  <a:pt x="1394806" y="328647"/>
                </a:lnTo>
                <a:lnTo>
                  <a:pt x="1441547" y="320145"/>
                </a:lnTo>
                <a:lnTo>
                  <a:pt x="1488809" y="313077"/>
                </a:lnTo>
                <a:lnTo>
                  <a:pt x="1536573" y="307467"/>
                </a:lnTo>
                <a:lnTo>
                  <a:pt x="1536573" y="429768"/>
                </a:lnTo>
                <a:lnTo>
                  <a:pt x="1688464" y="207645"/>
                </a:lnTo>
                <a:lnTo>
                  <a:pt x="1536573" y="0"/>
                </a:lnTo>
                <a:close/>
              </a:path>
            </a:pathLst>
          </a:custGeom>
          <a:solidFill>
            <a:srgbClr val="AAB3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34311" y="2109216"/>
            <a:ext cx="2476500" cy="184785"/>
          </a:xfrm>
          <a:prstGeom prst="rect">
            <a:avLst/>
          </a:prstGeom>
          <a:solidFill>
            <a:srgbClr val="003399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10"/>
              </a:lnSpc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Recruitment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dirty="0" sz="12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Retention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743455" y="3230879"/>
            <a:ext cx="2476500" cy="184785"/>
          </a:xfrm>
          <a:prstGeom prst="rect">
            <a:avLst/>
          </a:prstGeom>
          <a:solidFill>
            <a:srgbClr val="61A9E2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10"/>
              </a:lnSpc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Engagement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743455" y="4337303"/>
            <a:ext cx="2476500" cy="186055"/>
          </a:xfrm>
          <a:prstGeom prst="rect">
            <a:avLst/>
          </a:prstGeom>
          <a:solidFill>
            <a:srgbClr val="7B8489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15"/>
              </a:lnSpc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Learning</a:t>
            </a:r>
            <a:r>
              <a:rPr dirty="0" sz="12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Development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743455" y="5465064"/>
            <a:ext cx="2476500" cy="184785"/>
          </a:xfrm>
          <a:prstGeom prst="rect">
            <a:avLst/>
          </a:prstGeom>
          <a:solidFill>
            <a:srgbClr val="ECB72B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15"/>
              </a:lnSpc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Expand</a:t>
            </a:r>
            <a:r>
              <a:rPr dirty="0" sz="12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Brand</a:t>
            </a:r>
            <a:r>
              <a:rPr dirty="0" sz="12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Awareness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4420361" y="2649473"/>
            <a:ext cx="839469" cy="2867025"/>
          </a:xfrm>
          <a:custGeom>
            <a:avLst/>
            <a:gdLst/>
            <a:ahLst/>
            <a:cxnLst/>
            <a:rect l="l" t="t" r="r" b="b"/>
            <a:pathLst>
              <a:path w="839470" h="2867025">
                <a:moveTo>
                  <a:pt x="0" y="0"/>
                </a:moveTo>
                <a:lnTo>
                  <a:pt x="839088" y="1486153"/>
                </a:lnTo>
              </a:path>
              <a:path w="839470" h="2867025">
                <a:moveTo>
                  <a:pt x="105155" y="2866771"/>
                </a:moveTo>
                <a:lnTo>
                  <a:pt x="838580" y="1447800"/>
                </a:lnTo>
              </a:path>
            </a:pathLst>
          </a:custGeom>
          <a:ln w="25400">
            <a:solidFill>
              <a:srgbClr val="92A3B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785620" y="1730756"/>
            <a:ext cx="5353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Drivers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970779" y="1745945"/>
            <a:ext cx="76136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Outcomes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454141" y="2346198"/>
            <a:ext cx="1942464" cy="5778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0050FF"/>
                </a:solidFill>
                <a:latin typeface="Calibri"/>
                <a:cs typeface="Calibri"/>
              </a:rPr>
              <a:t>Talent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20"/>
              </a:spcBef>
            </a:pP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Organization</a:t>
            </a:r>
            <a:r>
              <a:rPr dirty="0" sz="1100" spc="-1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reflects</a:t>
            </a:r>
            <a:r>
              <a:rPr dirty="0" sz="1100" spc="1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the</a:t>
            </a:r>
            <a:r>
              <a:rPr dirty="0" sz="1100" spc="2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diversity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of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the</a:t>
            </a:r>
            <a:r>
              <a:rPr dirty="0" sz="1100" spc="-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marketplace.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454141" y="3700729"/>
            <a:ext cx="1859280" cy="7461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0050FF"/>
                </a:solidFill>
                <a:latin typeface="Calibri"/>
                <a:cs typeface="Calibri"/>
              </a:rPr>
              <a:t>Markets</a:t>
            </a:r>
            <a:endParaRPr sz="14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spcBef>
                <a:spcPts val="25"/>
              </a:spcBef>
            </a:pP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Maximize</a:t>
            </a:r>
            <a:r>
              <a:rPr dirty="0" sz="1100" spc="-3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diversity</a:t>
            </a:r>
            <a:r>
              <a:rPr dirty="0" sz="1100" spc="-2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of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 customers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and</a:t>
            </a:r>
            <a:r>
              <a:rPr dirty="0" sz="1100" spc="-1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communities</a:t>
            </a:r>
            <a:r>
              <a:rPr dirty="0" sz="1100" spc="-3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we</a:t>
            </a:r>
            <a:r>
              <a:rPr dirty="0" sz="1100" spc="2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are</a:t>
            </a:r>
            <a:r>
              <a:rPr dirty="0" sz="1100" spc="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able</a:t>
            </a:r>
            <a:r>
              <a:rPr dirty="0" sz="1100" spc="1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6C666A"/>
                </a:solidFill>
                <a:latin typeface="Calibri"/>
                <a:cs typeface="Calibri"/>
              </a:rPr>
              <a:t>to 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serve.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454141" y="5076825"/>
            <a:ext cx="1855470" cy="5778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solidFill>
                  <a:srgbClr val="0050FF"/>
                </a:solidFill>
                <a:latin typeface="Calibri"/>
                <a:cs typeface="Calibri"/>
              </a:rPr>
              <a:t>Culture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Develop</a:t>
            </a:r>
            <a:r>
              <a:rPr dirty="0" sz="1100" spc="-5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and</a:t>
            </a:r>
            <a:r>
              <a:rPr dirty="0" sz="1100" spc="-2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sustain</a:t>
            </a:r>
            <a:r>
              <a:rPr dirty="0" sz="1100" spc="-3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diverse</a:t>
            </a:r>
            <a:r>
              <a:rPr dirty="0" sz="1100" spc="-25">
                <a:solidFill>
                  <a:srgbClr val="6C666A"/>
                </a:solidFill>
                <a:latin typeface="Calibri"/>
                <a:cs typeface="Calibri"/>
              </a:rPr>
              <a:t> and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inclusive</a:t>
            </a:r>
            <a:r>
              <a:rPr dirty="0" sz="1100" spc="-4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environment.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2831" rIns="0" bIns="0" rtlCol="0" vert="horz">
            <a:spAutoFit/>
          </a:bodyPr>
          <a:lstStyle/>
          <a:p>
            <a:pPr marL="513080">
              <a:lnSpc>
                <a:spcPct val="100000"/>
              </a:lnSpc>
              <a:spcBef>
                <a:spcPts val="95"/>
              </a:spcBef>
            </a:pPr>
            <a:r>
              <a:rPr dirty="0" spc="105"/>
              <a:t>Foundations</a:t>
            </a:r>
            <a:r>
              <a:rPr dirty="0" spc="-20"/>
              <a:t> </a:t>
            </a:r>
            <a:r>
              <a:rPr dirty="0"/>
              <a:t>of</a:t>
            </a:r>
            <a:r>
              <a:rPr dirty="0" spc="-50"/>
              <a:t> </a:t>
            </a:r>
            <a:r>
              <a:rPr dirty="0" spc="-270"/>
              <a:t>a</a:t>
            </a:r>
            <a:r>
              <a:rPr dirty="0" spc="-45"/>
              <a:t> </a:t>
            </a:r>
            <a:r>
              <a:rPr dirty="0" spc="265"/>
              <a:t>DEI</a:t>
            </a:r>
            <a:r>
              <a:rPr dirty="0" spc="-30"/>
              <a:t> </a:t>
            </a:r>
            <a:r>
              <a:rPr dirty="0" spc="55"/>
              <a:t>Strategy</a:t>
            </a:r>
          </a:p>
        </p:txBody>
      </p:sp>
      <p:grpSp>
        <p:nvGrpSpPr>
          <p:cNvPr id="13" name="object 13" descr=""/>
          <p:cNvGrpSpPr/>
          <p:nvPr/>
        </p:nvGrpSpPr>
        <p:grpSpPr>
          <a:xfrm>
            <a:off x="1619885" y="1160399"/>
            <a:ext cx="9437370" cy="402590"/>
            <a:chOff x="1619885" y="1160399"/>
            <a:chExt cx="9437370" cy="402590"/>
          </a:xfrm>
        </p:grpSpPr>
        <p:sp>
          <p:nvSpPr>
            <p:cNvPr id="14" name="object 14" descr=""/>
            <p:cNvSpPr/>
            <p:nvPr/>
          </p:nvSpPr>
          <p:spPr>
            <a:xfrm>
              <a:off x="1626235" y="1166736"/>
              <a:ext cx="9424670" cy="377190"/>
            </a:xfrm>
            <a:custGeom>
              <a:avLst/>
              <a:gdLst/>
              <a:ahLst/>
              <a:cxnLst/>
              <a:rect l="l" t="t" r="r" b="b"/>
              <a:pathLst>
                <a:path w="9424670" h="377190">
                  <a:moveTo>
                    <a:pt x="9424416" y="0"/>
                  </a:moveTo>
                  <a:lnTo>
                    <a:pt x="0" y="0"/>
                  </a:lnTo>
                  <a:lnTo>
                    <a:pt x="0" y="376948"/>
                  </a:lnTo>
                  <a:lnTo>
                    <a:pt x="9424416" y="376948"/>
                  </a:lnTo>
                  <a:lnTo>
                    <a:pt x="9424416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626235" y="1160399"/>
              <a:ext cx="9424670" cy="402590"/>
            </a:xfrm>
            <a:custGeom>
              <a:avLst/>
              <a:gdLst/>
              <a:ahLst/>
              <a:cxnLst/>
              <a:rect l="l" t="t" r="r" b="b"/>
              <a:pathLst>
                <a:path w="9424670" h="402590">
                  <a:moveTo>
                    <a:pt x="0" y="0"/>
                  </a:moveTo>
                  <a:lnTo>
                    <a:pt x="0" y="402336"/>
                  </a:lnTo>
                </a:path>
                <a:path w="9424670" h="402590">
                  <a:moveTo>
                    <a:pt x="9424289" y="0"/>
                  </a:moveTo>
                  <a:lnTo>
                    <a:pt x="9424289" y="4023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619885" y="1160399"/>
              <a:ext cx="9437370" cy="12700"/>
            </a:xfrm>
            <a:custGeom>
              <a:avLst/>
              <a:gdLst/>
              <a:ahLst/>
              <a:cxnLst/>
              <a:rect l="l" t="t" r="r" b="b"/>
              <a:pathLst>
                <a:path w="9437370" h="12700">
                  <a:moveTo>
                    <a:pt x="0" y="12700"/>
                  </a:moveTo>
                  <a:lnTo>
                    <a:pt x="9436989" y="12700"/>
                  </a:lnTo>
                  <a:lnTo>
                    <a:pt x="943698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619885" y="1543685"/>
              <a:ext cx="9437370" cy="0"/>
            </a:xfrm>
            <a:custGeom>
              <a:avLst/>
              <a:gdLst/>
              <a:ahLst/>
              <a:cxnLst/>
              <a:rect l="l" t="t" r="r" b="b"/>
              <a:pathLst>
                <a:path w="9437370" h="0">
                  <a:moveTo>
                    <a:pt x="0" y="0"/>
                  </a:moveTo>
                  <a:lnTo>
                    <a:pt x="9436989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1632585" y="1187958"/>
            <a:ext cx="94119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8509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FFFFFF"/>
                </a:solidFill>
                <a:latin typeface="Calibri"/>
                <a:cs typeface="Calibri"/>
              </a:rPr>
              <a:t>Diversity,</a:t>
            </a:r>
            <a:r>
              <a:rPr dirty="0" sz="16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Equity</a:t>
            </a:r>
            <a:r>
              <a:rPr dirty="0" sz="16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dirty="0" sz="16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Inclusion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 Strategy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8740140" y="2394204"/>
            <a:ext cx="2609215" cy="2893060"/>
          </a:xfrm>
          <a:prstGeom prst="rect">
            <a:avLst/>
          </a:prstGeom>
          <a:ln w="12700">
            <a:solidFill>
              <a:srgbClr val="003399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639445">
              <a:lnSpc>
                <a:spcPct val="100000"/>
              </a:lnSpc>
              <a:spcBef>
                <a:spcPts val="265"/>
              </a:spcBef>
            </a:pPr>
            <a:r>
              <a:rPr dirty="0" u="sng" sz="1400" b="1">
                <a:solidFill>
                  <a:srgbClr val="6C666A"/>
                </a:solidFill>
                <a:uFill>
                  <a:solidFill>
                    <a:srgbClr val="6C666A"/>
                  </a:solidFill>
                </a:uFill>
                <a:latin typeface="Calibri"/>
                <a:cs typeface="Calibri"/>
              </a:rPr>
              <a:t>Guiding</a:t>
            </a:r>
            <a:r>
              <a:rPr dirty="0" u="sng" sz="1400" spc="-40" b="1">
                <a:solidFill>
                  <a:srgbClr val="6C666A"/>
                </a:solidFill>
                <a:uFill>
                  <a:solidFill>
                    <a:srgbClr val="6C666A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 b="1">
                <a:solidFill>
                  <a:srgbClr val="6C666A"/>
                </a:solidFill>
                <a:uFill>
                  <a:solidFill>
                    <a:srgbClr val="6C666A"/>
                  </a:solidFill>
                </a:uFill>
                <a:latin typeface="Calibri"/>
                <a:cs typeface="Calibri"/>
              </a:rPr>
              <a:t>Principles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Calibri"/>
              <a:cs typeface="Calibri"/>
            </a:endParaRPr>
          </a:p>
          <a:p>
            <a:pPr algn="r" marL="286385" marR="80645" indent="-287020">
              <a:lnSpc>
                <a:spcPct val="100000"/>
              </a:lnSpc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Inclusion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as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</a:t>
            </a:r>
            <a:r>
              <a:rPr dirty="0" sz="1400" spc="-1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leadership</a:t>
            </a:r>
            <a:endParaRPr sz="1400">
              <a:latin typeface="Calibri"/>
              <a:cs typeface="Calibri"/>
            </a:endParaRPr>
          </a:p>
          <a:p>
            <a:pPr algn="r" marR="81915">
              <a:lnSpc>
                <a:spcPct val="100000"/>
              </a:lnSpc>
            </a:pP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competency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Calibri"/>
              <a:cs typeface="Calibri"/>
            </a:endParaRPr>
          </a:p>
          <a:p>
            <a:pPr algn="r" marL="286385" marR="83185" indent="-28702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Fair</a:t>
            </a:r>
            <a:r>
              <a:rPr dirty="0" sz="1400" spc="-6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&amp;</a:t>
            </a:r>
            <a:r>
              <a:rPr dirty="0" sz="1400" spc="-6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transparent</a:t>
            </a:r>
            <a:r>
              <a:rPr dirty="0" sz="1400" spc="-2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processes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6C666A"/>
              </a:buClr>
              <a:buFont typeface="Wingdings"/>
              <a:buChar char=""/>
            </a:pPr>
            <a:endParaRPr sz="1350">
              <a:latin typeface="Calibri"/>
              <a:cs typeface="Calibri"/>
            </a:endParaRPr>
          </a:p>
          <a:p>
            <a:pPr algn="r" lvl="1" marL="286385" marR="82550" indent="-287020">
              <a:lnSpc>
                <a:spcPct val="100000"/>
              </a:lnSpc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Align</a:t>
            </a:r>
            <a:r>
              <a:rPr dirty="0" sz="1400" spc="-2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with</a:t>
            </a:r>
            <a:r>
              <a:rPr dirty="0" sz="1400" spc="-3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business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 strategy</a:t>
            </a:r>
            <a:endParaRPr sz="14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6C666A"/>
              </a:buClr>
              <a:buFont typeface="Wingdings"/>
              <a:buChar char=""/>
            </a:pPr>
            <a:endParaRPr sz="1350">
              <a:latin typeface="Calibri"/>
              <a:cs typeface="Calibri"/>
            </a:endParaRPr>
          </a:p>
          <a:p>
            <a:pPr algn="r" marL="286385" marR="81915" indent="-287020">
              <a:lnSpc>
                <a:spcPct val="100000"/>
              </a:lnSpc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Accountability</a:t>
            </a:r>
            <a:r>
              <a:rPr dirty="0" sz="1400" spc="-2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on</a:t>
            </a:r>
            <a:r>
              <a:rPr dirty="0" sz="1400" spc="-4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every</a:t>
            </a:r>
            <a:r>
              <a:rPr dirty="0" sz="1400" spc="-3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 spc="-20">
                <a:solidFill>
                  <a:srgbClr val="6C666A"/>
                </a:solidFill>
                <a:latin typeface="Calibri"/>
                <a:cs typeface="Calibri"/>
              </a:rPr>
              <a:t>level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6C666A"/>
              </a:buClr>
              <a:buFont typeface="Wingdings"/>
              <a:buChar char=""/>
            </a:pPr>
            <a:endParaRPr sz="1350">
              <a:latin typeface="Calibri"/>
              <a:cs typeface="Calibri"/>
            </a:endParaRPr>
          </a:p>
          <a:p>
            <a:pPr algn="r" lvl="1" marL="286385" marR="81915" indent="-287020">
              <a:lnSpc>
                <a:spcPct val="100000"/>
              </a:lnSpc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Actions</a:t>
            </a:r>
            <a:r>
              <a:rPr dirty="0" sz="1400" spc="-2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are</a:t>
            </a:r>
            <a:r>
              <a:rPr dirty="0" sz="1400" spc="-2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measurable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90906" y="6388100"/>
            <a:ext cx="21367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/>
          <p:nvPr/>
        </p:nvSpPr>
        <p:spPr>
          <a:xfrm>
            <a:off x="1491996" y="1991867"/>
            <a:ext cx="2909570" cy="411480"/>
          </a:xfrm>
          <a:custGeom>
            <a:avLst/>
            <a:gdLst/>
            <a:ahLst/>
            <a:cxnLst/>
            <a:rect l="l" t="t" r="r" b="b"/>
            <a:pathLst>
              <a:path w="2909570" h="411480">
                <a:moveTo>
                  <a:pt x="0" y="411479"/>
                </a:moveTo>
                <a:lnTo>
                  <a:pt x="2909316" y="411479"/>
                </a:lnTo>
                <a:lnTo>
                  <a:pt x="2909316" y="0"/>
                </a:lnTo>
                <a:lnTo>
                  <a:pt x="0" y="0"/>
                </a:lnTo>
                <a:lnTo>
                  <a:pt x="0" y="411479"/>
                </a:lnTo>
                <a:close/>
              </a:path>
            </a:pathLst>
          </a:custGeom>
          <a:ln w="76200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7347" y="198831"/>
            <a:ext cx="108775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85"/>
              <a:t>Vision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29208" y="797572"/>
            <a:ext cx="11223625" cy="42964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9395" marR="593725" indent="-227329">
              <a:lnSpc>
                <a:spcPct val="106200"/>
              </a:lnSpc>
              <a:spcBef>
                <a:spcPts val="95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As</a:t>
            </a:r>
            <a:r>
              <a:rPr dirty="0" sz="2200" spc="-3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part</a:t>
            </a:r>
            <a:r>
              <a:rPr dirty="0" sz="2200" spc="-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of</a:t>
            </a:r>
            <a:r>
              <a:rPr dirty="0" sz="2200" spc="-3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your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Diversity,</a:t>
            </a:r>
            <a:r>
              <a:rPr dirty="0" sz="2200" spc="-4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Equity,</a:t>
            </a:r>
            <a:r>
              <a:rPr dirty="0" sz="2200" spc="-3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and</a:t>
            </a:r>
            <a:r>
              <a:rPr dirty="0" sz="2200" spc="-3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Inclusion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efforts,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your</a:t>
            </a:r>
            <a:r>
              <a:rPr dirty="0" sz="2200" spc="-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organization</a:t>
            </a:r>
            <a:r>
              <a:rPr dirty="0" sz="2200" spc="-4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95">
                <a:solidFill>
                  <a:srgbClr val="6C666A"/>
                </a:solidFill>
                <a:latin typeface="Century Gothic"/>
                <a:cs typeface="Century Gothic"/>
              </a:rPr>
              <a:t>will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be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making</a:t>
            </a:r>
            <a:r>
              <a:rPr dirty="0" sz="2200" spc="-3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greater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efforts</a:t>
            </a:r>
            <a:r>
              <a:rPr dirty="0" sz="2200" spc="-4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to</a:t>
            </a:r>
            <a:r>
              <a:rPr dirty="0" sz="2200" spc="-5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create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20">
                <a:solidFill>
                  <a:srgbClr val="6C666A"/>
                </a:solidFill>
                <a:latin typeface="Century Gothic"/>
                <a:cs typeface="Century Gothic"/>
              </a:rPr>
              <a:t>a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more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diverse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35">
                <a:solidFill>
                  <a:srgbClr val="6C666A"/>
                </a:solidFill>
                <a:latin typeface="Century Gothic"/>
                <a:cs typeface="Century Gothic"/>
              </a:rPr>
              <a:t>workforce,</a:t>
            </a:r>
            <a:r>
              <a:rPr dirty="0" sz="2200" spc="-5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to</a:t>
            </a:r>
            <a:r>
              <a:rPr dirty="0" sz="2200" spc="-4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ensure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0">
                <a:solidFill>
                  <a:srgbClr val="6C666A"/>
                </a:solidFill>
                <a:latin typeface="Century Gothic"/>
                <a:cs typeface="Century Gothic"/>
              </a:rPr>
              <a:t>your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workforce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reflects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the</a:t>
            </a:r>
            <a:r>
              <a:rPr dirty="0" sz="22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45">
                <a:solidFill>
                  <a:srgbClr val="6C666A"/>
                </a:solidFill>
                <a:latin typeface="Century Gothic"/>
                <a:cs typeface="Century Gothic"/>
              </a:rPr>
              <a:t>communities</a:t>
            </a:r>
            <a:r>
              <a:rPr dirty="0" sz="22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5">
                <a:solidFill>
                  <a:srgbClr val="6C666A"/>
                </a:solidFill>
                <a:latin typeface="Century Gothic"/>
                <a:cs typeface="Century Gothic"/>
              </a:rPr>
              <a:t>we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live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110">
                <a:solidFill>
                  <a:srgbClr val="6C666A"/>
                </a:solidFill>
                <a:latin typeface="Century Gothic"/>
                <a:cs typeface="Century Gothic"/>
              </a:rPr>
              <a:t>in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70">
                <a:solidFill>
                  <a:srgbClr val="6C666A"/>
                </a:solidFill>
                <a:latin typeface="Century Gothic"/>
                <a:cs typeface="Century Gothic"/>
              </a:rPr>
              <a:t>and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the</a:t>
            </a:r>
            <a:r>
              <a:rPr dirty="0" sz="22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clients</a:t>
            </a:r>
            <a:r>
              <a:rPr dirty="0" sz="22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5">
                <a:solidFill>
                  <a:srgbClr val="6C666A"/>
                </a:solidFill>
                <a:latin typeface="Century Gothic"/>
                <a:cs typeface="Century Gothic"/>
              </a:rPr>
              <a:t>we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serve.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You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35">
                <a:solidFill>
                  <a:srgbClr val="6C666A"/>
                </a:solidFill>
                <a:latin typeface="Century Gothic"/>
                <a:cs typeface="Century Gothic"/>
              </a:rPr>
              <a:t>can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30">
                <a:solidFill>
                  <a:srgbClr val="6C666A"/>
                </a:solidFill>
                <a:latin typeface="Century Gothic"/>
                <a:cs typeface="Century Gothic"/>
              </a:rPr>
              <a:t>accomplish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114">
                <a:solidFill>
                  <a:srgbClr val="6C666A"/>
                </a:solidFill>
                <a:latin typeface="Century Gothic"/>
                <a:cs typeface="Century Gothic"/>
              </a:rPr>
              <a:t>this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35">
                <a:solidFill>
                  <a:srgbClr val="6C666A"/>
                </a:solidFill>
                <a:latin typeface="Century Gothic"/>
                <a:cs typeface="Century Gothic"/>
              </a:rPr>
              <a:t>by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30">
                <a:solidFill>
                  <a:srgbClr val="6C666A"/>
                </a:solidFill>
                <a:latin typeface="Century Gothic"/>
                <a:cs typeface="Century Gothic"/>
              </a:rPr>
              <a:t>creating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20">
                <a:solidFill>
                  <a:srgbClr val="6C666A"/>
                </a:solidFill>
                <a:latin typeface="Century Gothic"/>
                <a:cs typeface="Century Gothic"/>
              </a:rPr>
              <a:t>a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diverse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talent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pipeline</a:t>
            </a:r>
            <a:r>
              <a:rPr dirty="0" sz="2200" spc="-13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that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reflects</a:t>
            </a:r>
            <a:r>
              <a:rPr dirty="0" sz="22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0">
                <a:solidFill>
                  <a:srgbClr val="6C666A"/>
                </a:solidFill>
                <a:latin typeface="Century Gothic"/>
                <a:cs typeface="Century Gothic"/>
              </a:rPr>
              <a:t>your</a:t>
            </a:r>
            <a:endParaRPr sz="2200">
              <a:latin typeface="Century Gothic"/>
              <a:cs typeface="Century Gothic"/>
            </a:endParaRPr>
          </a:p>
          <a:p>
            <a:pPr marL="239395">
              <a:lnSpc>
                <a:spcPct val="100000"/>
              </a:lnSpc>
              <a:spcBef>
                <a:spcPts val="155"/>
              </a:spcBef>
            </a:pP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aspirations</a:t>
            </a:r>
            <a:r>
              <a:rPr dirty="0" sz="2200" spc="-6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as</a:t>
            </a:r>
            <a:r>
              <a:rPr dirty="0" sz="2200" spc="-6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well</a:t>
            </a:r>
            <a:r>
              <a:rPr dirty="0" sz="2200" spc="-7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0">
                <a:solidFill>
                  <a:srgbClr val="6C666A"/>
                </a:solidFill>
                <a:latin typeface="Century Gothic"/>
                <a:cs typeface="Century Gothic"/>
              </a:rPr>
              <a:t>as</a:t>
            </a:r>
            <a:r>
              <a:rPr dirty="0" sz="2200" spc="-4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contributing</a:t>
            </a:r>
            <a:r>
              <a:rPr dirty="0" sz="2200" spc="-7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to</a:t>
            </a:r>
            <a:r>
              <a:rPr dirty="0" sz="2200" spc="-6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the</a:t>
            </a:r>
            <a:r>
              <a:rPr dirty="0" sz="2200" spc="-7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5">
                <a:solidFill>
                  <a:srgbClr val="6C666A"/>
                </a:solidFill>
                <a:latin typeface="Century Gothic"/>
                <a:cs typeface="Century Gothic"/>
              </a:rPr>
              <a:t>creation</a:t>
            </a:r>
            <a:r>
              <a:rPr dirty="0" sz="2200" spc="-7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of</a:t>
            </a:r>
            <a:r>
              <a:rPr dirty="0" sz="2200" spc="-6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diverse</a:t>
            </a:r>
            <a:r>
              <a:rPr dirty="0" sz="2200" spc="-6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talent</a:t>
            </a:r>
            <a:r>
              <a:rPr dirty="0" sz="2200" spc="-7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110">
                <a:solidFill>
                  <a:srgbClr val="6C666A"/>
                </a:solidFill>
                <a:latin typeface="Century Gothic"/>
                <a:cs typeface="Century Gothic"/>
              </a:rPr>
              <a:t>in</a:t>
            </a:r>
            <a:r>
              <a:rPr dirty="0" sz="22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your</a:t>
            </a:r>
            <a:r>
              <a:rPr dirty="0" sz="22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industry.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5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Top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50">
                <a:solidFill>
                  <a:srgbClr val="6C666A"/>
                </a:solidFill>
                <a:latin typeface="Century Gothic"/>
                <a:cs typeface="Century Gothic"/>
              </a:rPr>
              <a:t>priority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65">
                <a:solidFill>
                  <a:srgbClr val="6C666A"/>
                </a:solidFill>
                <a:latin typeface="Century Gothic"/>
                <a:cs typeface="Century Gothic"/>
              </a:rPr>
              <a:t>areas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95">
                <a:solidFill>
                  <a:srgbClr val="6C666A"/>
                </a:solidFill>
                <a:latin typeface="Century Gothic"/>
                <a:cs typeface="Century Gothic"/>
              </a:rPr>
              <a:t>will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be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50">
                <a:solidFill>
                  <a:srgbClr val="6C666A"/>
                </a:solidFill>
                <a:latin typeface="Century Gothic"/>
                <a:cs typeface="Century Gothic"/>
              </a:rPr>
              <a:t>focused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on:</a:t>
            </a:r>
            <a:endParaRPr sz="2200">
              <a:latin typeface="Century Gothic"/>
              <a:cs typeface="Century Gothic"/>
            </a:endParaRPr>
          </a:p>
          <a:p>
            <a:pPr marL="239395">
              <a:lnSpc>
                <a:spcPct val="100000"/>
              </a:lnSpc>
              <a:spcBef>
                <a:spcPts val="1360"/>
              </a:spcBef>
            </a:pPr>
            <a:r>
              <a:rPr dirty="0" sz="1700">
                <a:solidFill>
                  <a:srgbClr val="0050FF"/>
                </a:solidFill>
                <a:latin typeface="Wingdings 3"/>
                <a:cs typeface="Wingdings 3"/>
              </a:rPr>
              <a:t></a:t>
            </a:r>
            <a:r>
              <a:rPr dirty="0" sz="1700" spc="390">
                <a:solidFill>
                  <a:srgbClr val="0050FF"/>
                </a:solidFill>
                <a:latin typeface="Times New Roman"/>
                <a:cs typeface="Times New Roman"/>
              </a:rPr>
              <a:t> </a:t>
            </a:r>
            <a:r>
              <a:rPr dirty="0" sz="1800" spc="-45">
                <a:solidFill>
                  <a:srgbClr val="0050FF"/>
                </a:solidFill>
                <a:latin typeface="Century Gothic"/>
                <a:cs typeface="Century Gothic"/>
              </a:rPr>
              <a:t>Increased</a:t>
            </a:r>
            <a:r>
              <a:rPr dirty="0" sz="1800" spc="-12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60">
                <a:solidFill>
                  <a:srgbClr val="0050FF"/>
                </a:solidFill>
                <a:latin typeface="Century Gothic"/>
                <a:cs typeface="Century Gothic"/>
              </a:rPr>
              <a:t>racial</a:t>
            </a:r>
            <a:r>
              <a:rPr dirty="0" sz="1800" spc="-7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diversity</a:t>
            </a:r>
            <a:r>
              <a:rPr dirty="0" sz="1800" spc="-9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60">
                <a:solidFill>
                  <a:srgbClr val="0050FF"/>
                </a:solidFill>
                <a:latin typeface="Century Gothic"/>
                <a:cs typeface="Century Gothic"/>
              </a:rPr>
              <a:t>at</a:t>
            </a:r>
            <a:r>
              <a:rPr dirty="0" sz="1800" spc="-10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0050FF"/>
                </a:solidFill>
                <a:latin typeface="Century Gothic"/>
                <a:cs typeface="Century Gothic"/>
              </a:rPr>
              <a:t>all</a:t>
            </a:r>
            <a:r>
              <a:rPr dirty="0" sz="1800" spc="-7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0050FF"/>
                </a:solidFill>
                <a:latin typeface="Century Gothic"/>
                <a:cs typeface="Century Gothic"/>
              </a:rPr>
              <a:t>levels</a:t>
            </a:r>
            <a:endParaRPr sz="1800">
              <a:latin typeface="Century Gothic"/>
              <a:cs typeface="Century Gothic"/>
            </a:endParaRPr>
          </a:p>
          <a:p>
            <a:pPr marL="239395">
              <a:lnSpc>
                <a:spcPct val="100000"/>
              </a:lnSpc>
              <a:spcBef>
                <a:spcPts val="1345"/>
              </a:spcBef>
            </a:pPr>
            <a:r>
              <a:rPr dirty="0" sz="1700">
                <a:solidFill>
                  <a:srgbClr val="0050FF"/>
                </a:solidFill>
                <a:latin typeface="Wingdings 3"/>
                <a:cs typeface="Wingdings 3"/>
              </a:rPr>
              <a:t></a:t>
            </a:r>
            <a:r>
              <a:rPr dirty="0" sz="1700" spc="390">
                <a:solidFill>
                  <a:srgbClr val="0050FF"/>
                </a:solidFill>
                <a:latin typeface="Times New Roman"/>
                <a:cs typeface="Times New Roman"/>
              </a:rPr>
              <a:t> </a:t>
            </a:r>
            <a:r>
              <a:rPr dirty="0" sz="1800" spc="-60">
                <a:solidFill>
                  <a:srgbClr val="0050FF"/>
                </a:solidFill>
                <a:latin typeface="Century Gothic"/>
                <a:cs typeface="Century Gothic"/>
              </a:rPr>
              <a:t>Greater</a:t>
            </a:r>
            <a:r>
              <a:rPr dirty="0" sz="1800" spc="-114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30">
                <a:solidFill>
                  <a:srgbClr val="0050FF"/>
                </a:solidFill>
                <a:latin typeface="Century Gothic"/>
                <a:cs typeface="Century Gothic"/>
              </a:rPr>
              <a:t>gender</a:t>
            </a:r>
            <a:r>
              <a:rPr dirty="0" sz="1800" spc="-114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0050FF"/>
                </a:solidFill>
                <a:latin typeface="Century Gothic"/>
                <a:cs typeface="Century Gothic"/>
              </a:rPr>
              <a:t>representation</a:t>
            </a:r>
            <a:r>
              <a:rPr dirty="0" sz="1800" spc="-9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60">
                <a:solidFill>
                  <a:srgbClr val="0050FF"/>
                </a:solidFill>
                <a:latin typeface="Century Gothic"/>
                <a:cs typeface="Century Gothic"/>
              </a:rPr>
              <a:t>at</a:t>
            </a:r>
            <a:r>
              <a:rPr dirty="0" sz="1800" spc="-114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20">
                <a:solidFill>
                  <a:srgbClr val="0050FF"/>
                </a:solidFill>
                <a:latin typeface="Century Gothic"/>
                <a:cs typeface="Century Gothic"/>
              </a:rPr>
              <a:t>leadership</a:t>
            </a:r>
            <a:r>
              <a:rPr dirty="0" sz="1800" spc="-10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0050FF"/>
                </a:solidFill>
                <a:latin typeface="Century Gothic"/>
                <a:cs typeface="Century Gothic"/>
              </a:rPr>
              <a:t>levels</a:t>
            </a:r>
            <a:endParaRPr sz="1800">
              <a:latin typeface="Century Gothic"/>
              <a:cs typeface="Century Gothic"/>
            </a:endParaRPr>
          </a:p>
          <a:p>
            <a:pPr marL="239395">
              <a:lnSpc>
                <a:spcPct val="100000"/>
              </a:lnSpc>
              <a:spcBef>
                <a:spcPts val="1335"/>
              </a:spcBef>
            </a:pPr>
            <a:r>
              <a:rPr dirty="0" sz="1700">
                <a:solidFill>
                  <a:srgbClr val="0050FF"/>
                </a:solidFill>
                <a:latin typeface="Wingdings 3"/>
                <a:cs typeface="Wingdings 3"/>
              </a:rPr>
              <a:t></a:t>
            </a:r>
            <a:r>
              <a:rPr dirty="0" sz="1700" spc="355">
                <a:solidFill>
                  <a:srgbClr val="0050FF"/>
                </a:solidFill>
                <a:latin typeface="Times New Roman"/>
                <a:cs typeface="Times New Roman"/>
              </a:rPr>
              <a:t> </a:t>
            </a:r>
            <a:r>
              <a:rPr dirty="0" sz="1800" spc="-45">
                <a:solidFill>
                  <a:srgbClr val="0050FF"/>
                </a:solidFill>
                <a:latin typeface="Century Gothic"/>
                <a:cs typeface="Century Gothic"/>
              </a:rPr>
              <a:t>Grow</a:t>
            </a:r>
            <a:r>
              <a:rPr dirty="0" sz="1800" spc="-10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25">
                <a:solidFill>
                  <a:srgbClr val="0050FF"/>
                </a:solidFill>
                <a:latin typeface="Century Gothic"/>
                <a:cs typeface="Century Gothic"/>
              </a:rPr>
              <a:t>age</a:t>
            </a:r>
            <a:r>
              <a:rPr dirty="0" sz="1800" spc="-114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0050FF"/>
                </a:solidFill>
                <a:latin typeface="Century Gothic"/>
                <a:cs typeface="Century Gothic"/>
              </a:rPr>
              <a:t>representation</a:t>
            </a:r>
            <a:r>
              <a:rPr dirty="0" sz="1800" spc="-11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60">
                <a:solidFill>
                  <a:srgbClr val="0050FF"/>
                </a:solidFill>
                <a:latin typeface="Century Gothic"/>
                <a:cs typeface="Century Gothic"/>
              </a:rPr>
              <a:t>at</a:t>
            </a:r>
            <a:r>
              <a:rPr dirty="0" sz="1800" spc="-114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0050FF"/>
                </a:solidFill>
                <a:latin typeface="Century Gothic"/>
                <a:cs typeface="Century Gothic"/>
              </a:rPr>
              <a:t>all</a:t>
            </a:r>
            <a:r>
              <a:rPr dirty="0" sz="1800" spc="-13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0050FF"/>
                </a:solidFill>
                <a:latin typeface="Century Gothic"/>
                <a:cs typeface="Century Gothic"/>
              </a:rPr>
              <a:t>levels</a:t>
            </a:r>
            <a:endParaRPr sz="1800">
              <a:latin typeface="Century Gothic"/>
              <a:cs typeface="Century Gothic"/>
            </a:endParaRPr>
          </a:p>
          <a:p>
            <a:pPr marL="239395">
              <a:lnSpc>
                <a:spcPct val="100000"/>
              </a:lnSpc>
              <a:spcBef>
                <a:spcPts val="1340"/>
              </a:spcBef>
            </a:pPr>
            <a:r>
              <a:rPr dirty="0" sz="1700">
                <a:solidFill>
                  <a:srgbClr val="0050FF"/>
                </a:solidFill>
                <a:latin typeface="Wingdings 3"/>
                <a:cs typeface="Wingdings 3"/>
              </a:rPr>
              <a:t></a:t>
            </a:r>
            <a:r>
              <a:rPr dirty="0" sz="1700" spc="440">
                <a:solidFill>
                  <a:srgbClr val="0050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Military</a:t>
            </a:r>
            <a:r>
              <a:rPr dirty="0" sz="1800" spc="-5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25">
                <a:solidFill>
                  <a:srgbClr val="0050FF"/>
                </a:solidFill>
                <a:latin typeface="Century Gothic"/>
                <a:cs typeface="Century Gothic"/>
              </a:rPr>
              <a:t>veterans</a:t>
            </a:r>
            <a:r>
              <a:rPr dirty="0" sz="1800" spc="-11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65">
                <a:solidFill>
                  <a:srgbClr val="0050FF"/>
                </a:solidFill>
                <a:latin typeface="Century Gothic"/>
                <a:cs typeface="Century Gothic"/>
              </a:rPr>
              <a:t>&amp;</a:t>
            </a:r>
            <a:r>
              <a:rPr dirty="0" sz="1800" spc="-5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persons</a:t>
            </a:r>
            <a:r>
              <a:rPr dirty="0" sz="1800" spc="-9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65">
                <a:solidFill>
                  <a:srgbClr val="0050FF"/>
                </a:solidFill>
                <a:latin typeface="Century Gothic"/>
                <a:cs typeface="Century Gothic"/>
              </a:rPr>
              <a:t>with</a:t>
            </a:r>
            <a:r>
              <a:rPr dirty="0" sz="1800" spc="-7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0050FF"/>
                </a:solidFill>
                <a:latin typeface="Century Gothic"/>
                <a:cs typeface="Century Gothic"/>
              </a:rPr>
              <a:t>disabilities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27684" y="6191808"/>
            <a:ext cx="21367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17347" y="198831"/>
            <a:ext cx="596138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>
                <a:solidFill>
                  <a:srgbClr val="0050FF"/>
                </a:solidFill>
                <a:latin typeface="Century Gothic"/>
                <a:cs typeface="Century Gothic"/>
              </a:rPr>
              <a:t>Creating</a:t>
            </a:r>
            <a:r>
              <a:rPr dirty="0" sz="2800" spc="-4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800" spc="-270">
                <a:solidFill>
                  <a:srgbClr val="0050FF"/>
                </a:solidFill>
                <a:latin typeface="Century Gothic"/>
                <a:cs typeface="Century Gothic"/>
              </a:rPr>
              <a:t>a</a:t>
            </a:r>
            <a:r>
              <a:rPr dirty="0" sz="2800" spc="-7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800" spc="60">
                <a:solidFill>
                  <a:srgbClr val="0050FF"/>
                </a:solidFill>
                <a:latin typeface="Century Gothic"/>
                <a:cs typeface="Century Gothic"/>
              </a:rPr>
              <a:t>Diverse</a:t>
            </a:r>
            <a:r>
              <a:rPr dirty="0" sz="2800" spc="-4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800" spc="65">
                <a:solidFill>
                  <a:srgbClr val="0050FF"/>
                </a:solidFill>
                <a:latin typeface="Century Gothic"/>
                <a:cs typeface="Century Gothic"/>
              </a:rPr>
              <a:t>Talent</a:t>
            </a:r>
            <a:r>
              <a:rPr dirty="0" sz="2800" spc="-5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800" spc="65">
                <a:solidFill>
                  <a:srgbClr val="0050FF"/>
                </a:solidFill>
                <a:latin typeface="Century Gothic"/>
                <a:cs typeface="Century Gothic"/>
              </a:rPr>
              <a:t>Pipeline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19557" y="6457899"/>
            <a:ext cx="21367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845058" y="1030986"/>
            <a:ext cx="7160259" cy="783590"/>
          </a:xfrm>
          <a:custGeom>
            <a:avLst/>
            <a:gdLst/>
            <a:ahLst/>
            <a:cxnLst/>
            <a:rect l="l" t="t" r="r" b="b"/>
            <a:pathLst>
              <a:path w="7160259" h="783589">
                <a:moveTo>
                  <a:pt x="7159752" y="0"/>
                </a:moveTo>
                <a:lnTo>
                  <a:pt x="391667" y="0"/>
                </a:lnTo>
                <a:lnTo>
                  <a:pt x="0" y="391667"/>
                </a:lnTo>
                <a:lnTo>
                  <a:pt x="391667" y="783336"/>
                </a:lnTo>
                <a:lnTo>
                  <a:pt x="7159752" y="783336"/>
                </a:lnTo>
                <a:lnTo>
                  <a:pt x="7159752" y="0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3363214" y="1295145"/>
            <a:ext cx="25641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65">
                <a:solidFill>
                  <a:srgbClr val="FFFFFF"/>
                </a:solidFill>
                <a:latin typeface="Century Gothic"/>
                <a:cs typeface="Century Gothic"/>
              </a:rPr>
              <a:t>Diversity</a:t>
            </a:r>
            <a:r>
              <a:rPr dirty="0" sz="1400" spc="-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55">
                <a:solidFill>
                  <a:srgbClr val="FFFFFF"/>
                </a:solidFill>
                <a:latin typeface="Century Gothic"/>
                <a:cs typeface="Century Gothic"/>
              </a:rPr>
              <a:t>Recruiting</a:t>
            </a:r>
            <a:r>
              <a:rPr dirty="0" sz="1400" spc="-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60">
                <a:solidFill>
                  <a:srgbClr val="FFFFFF"/>
                </a:solidFill>
                <a:latin typeface="Century Gothic"/>
                <a:cs typeface="Century Gothic"/>
              </a:rPr>
              <a:t>Training</a:t>
            </a:r>
            <a:endParaRPr sz="1400">
              <a:latin typeface="Century Gothic"/>
              <a:cs typeface="Century Gothic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439166" y="1018286"/>
            <a:ext cx="810260" cy="808990"/>
            <a:chOff x="439166" y="1018286"/>
            <a:chExt cx="810260" cy="808990"/>
          </a:xfrm>
        </p:grpSpPr>
        <p:sp>
          <p:nvSpPr>
            <p:cNvPr id="7" name="object 7" descr=""/>
            <p:cNvSpPr/>
            <p:nvPr/>
          </p:nvSpPr>
          <p:spPr>
            <a:xfrm>
              <a:off x="451866" y="1030986"/>
              <a:ext cx="784860" cy="783590"/>
            </a:xfrm>
            <a:custGeom>
              <a:avLst/>
              <a:gdLst/>
              <a:ahLst/>
              <a:cxnLst/>
              <a:rect l="l" t="t" r="r" b="b"/>
              <a:pathLst>
                <a:path w="784860" h="783589">
                  <a:moveTo>
                    <a:pt x="392430" y="0"/>
                  </a:moveTo>
                  <a:lnTo>
                    <a:pt x="343203" y="3052"/>
                  </a:lnTo>
                  <a:lnTo>
                    <a:pt x="295801" y="11963"/>
                  </a:lnTo>
                  <a:lnTo>
                    <a:pt x="250592" y="26367"/>
                  </a:lnTo>
                  <a:lnTo>
                    <a:pt x="207944" y="45896"/>
                  </a:lnTo>
                  <a:lnTo>
                    <a:pt x="168224" y="70182"/>
                  </a:lnTo>
                  <a:lnTo>
                    <a:pt x="131799" y="98858"/>
                  </a:lnTo>
                  <a:lnTo>
                    <a:pt x="99038" y="131558"/>
                  </a:lnTo>
                  <a:lnTo>
                    <a:pt x="70308" y="167913"/>
                  </a:lnTo>
                  <a:lnTo>
                    <a:pt x="45978" y="207556"/>
                  </a:lnTo>
                  <a:lnTo>
                    <a:pt x="26414" y="250121"/>
                  </a:lnTo>
                  <a:lnTo>
                    <a:pt x="11984" y="295239"/>
                  </a:lnTo>
                  <a:lnTo>
                    <a:pt x="3057" y="342544"/>
                  </a:lnTo>
                  <a:lnTo>
                    <a:pt x="0" y="391667"/>
                  </a:lnTo>
                  <a:lnTo>
                    <a:pt x="3057" y="440791"/>
                  </a:lnTo>
                  <a:lnTo>
                    <a:pt x="11984" y="488096"/>
                  </a:lnTo>
                  <a:lnTo>
                    <a:pt x="26414" y="533214"/>
                  </a:lnTo>
                  <a:lnTo>
                    <a:pt x="45978" y="575779"/>
                  </a:lnTo>
                  <a:lnTo>
                    <a:pt x="70308" y="615422"/>
                  </a:lnTo>
                  <a:lnTo>
                    <a:pt x="99038" y="651777"/>
                  </a:lnTo>
                  <a:lnTo>
                    <a:pt x="131799" y="684477"/>
                  </a:lnTo>
                  <a:lnTo>
                    <a:pt x="168224" y="713153"/>
                  </a:lnTo>
                  <a:lnTo>
                    <a:pt x="207944" y="737439"/>
                  </a:lnTo>
                  <a:lnTo>
                    <a:pt x="250592" y="756968"/>
                  </a:lnTo>
                  <a:lnTo>
                    <a:pt x="295801" y="771372"/>
                  </a:lnTo>
                  <a:lnTo>
                    <a:pt x="343203" y="780283"/>
                  </a:lnTo>
                  <a:lnTo>
                    <a:pt x="392430" y="783336"/>
                  </a:lnTo>
                  <a:lnTo>
                    <a:pt x="441656" y="780283"/>
                  </a:lnTo>
                  <a:lnTo>
                    <a:pt x="489058" y="771372"/>
                  </a:lnTo>
                  <a:lnTo>
                    <a:pt x="534267" y="756968"/>
                  </a:lnTo>
                  <a:lnTo>
                    <a:pt x="576915" y="737439"/>
                  </a:lnTo>
                  <a:lnTo>
                    <a:pt x="616635" y="713153"/>
                  </a:lnTo>
                  <a:lnTo>
                    <a:pt x="653060" y="684477"/>
                  </a:lnTo>
                  <a:lnTo>
                    <a:pt x="685821" y="651777"/>
                  </a:lnTo>
                  <a:lnTo>
                    <a:pt x="714551" y="615422"/>
                  </a:lnTo>
                  <a:lnTo>
                    <a:pt x="738881" y="575779"/>
                  </a:lnTo>
                  <a:lnTo>
                    <a:pt x="758445" y="533214"/>
                  </a:lnTo>
                  <a:lnTo>
                    <a:pt x="772875" y="488096"/>
                  </a:lnTo>
                  <a:lnTo>
                    <a:pt x="781802" y="440791"/>
                  </a:lnTo>
                  <a:lnTo>
                    <a:pt x="784860" y="391667"/>
                  </a:lnTo>
                  <a:lnTo>
                    <a:pt x="781802" y="342544"/>
                  </a:lnTo>
                  <a:lnTo>
                    <a:pt x="772875" y="295239"/>
                  </a:lnTo>
                  <a:lnTo>
                    <a:pt x="758445" y="250121"/>
                  </a:lnTo>
                  <a:lnTo>
                    <a:pt x="738881" y="207556"/>
                  </a:lnTo>
                  <a:lnTo>
                    <a:pt x="714551" y="167913"/>
                  </a:lnTo>
                  <a:lnTo>
                    <a:pt x="685821" y="131558"/>
                  </a:lnTo>
                  <a:lnTo>
                    <a:pt x="653060" y="98858"/>
                  </a:lnTo>
                  <a:lnTo>
                    <a:pt x="616635" y="70182"/>
                  </a:lnTo>
                  <a:lnTo>
                    <a:pt x="576915" y="45896"/>
                  </a:lnTo>
                  <a:lnTo>
                    <a:pt x="534267" y="26367"/>
                  </a:lnTo>
                  <a:lnTo>
                    <a:pt x="489058" y="11963"/>
                  </a:lnTo>
                  <a:lnTo>
                    <a:pt x="441656" y="3052"/>
                  </a:lnTo>
                  <a:lnTo>
                    <a:pt x="392430" y="0"/>
                  </a:lnTo>
                  <a:close/>
                </a:path>
              </a:pathLst>
            </a:custGeom>
            <a:solidFill>
              <a:srgbClr val="669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51866" y="1030986"/>
              <a:ext cx="784860" cy="783590"/>
            </a:xfrm>
            <a:custGeom>
              <a:avLst/>
              <a:gdLst/>
              <a:ahLst/>
              <a:cxnLst/>
              <a:rect l="l" t="t" r="r" b="b"/>
              <a:pathLst>
                <a:path w="784860" h="783589">
                  <a:moveTo>
                    <a:pt x="0" y="391667"/>
                  </a:moveTo>
                  <a:lnTo>
                    <a:pt x="3057" y="342544"/>
                  </a:lnTo>
                  <a:lnTo>
                    <a:pt x="11984" y="295239"/>
                  </a:lnTo>
                  <a:lnTo>
                    <a:pt x="26414" y="250121"/>
                  </a:lnTo>
                  <a:lnTo>
                    <a:pt x="45978" y="207556"/>
                  </a:lnTo>
                  <a:lnTo>
                    <a:pt x="70308" y="167913"/>
                  </a:lnTo>
                  <a:lnTo>
                    <a:pt x="99038" y="131558"/>
                  </a:lnTo>
                  <a:lnTo>
                    <a:pt x="131799" y="98858"/>
                  </a:lnTo>
                  <a:lnTo>
                    <a:pt x="168224" y="70182"/>
                  </a:lnTo>
                  <a:lnTo>
                    <a:pt x="207944" y="45896"/>
                  </a:lnTo>
                  <a:lnTo>
                    <a:pt x="250592" y="26367"/>
                  </a:lnTo>
                  <a:lnTo>
                    <a:pt x="295801" y="11963"/>
                  </a:lnTo>
                  <a:lnTo>
                    <a:pt x="343203" y="3052"/>
                  </a:lnTo>
                  <a:lnTo>
                    <a:pt x="392430" y="0"/>
                  </a:lnTo>
                  <a:lnTo>
                    <a:pt x="441656" y="3052"/>
                  </a:lnTo>
                  <a:lnTo>
                    <a:pt x="489058" y="11963"/>
                  </a:lnTo>
                  <a:lnTo>
                    <a:pt x="534267" y="26367"/>
                  </a:lnTo>
                  <a:lnTo>
                    <a:pt x="576915" y="45896"/>
                  </a:lnTo>
                  <a:lnTo>
                    <a:pt x="616635" y="70182"/>
                  </a:lnTo>
                  <a:lnTo>
                    <a:pt x="653060" y="98858"/>
                  </a:lnTo>
                  <a:lnTo>
                    <a:pt x="685821" y="131558"/>
                  </a:lnTo>
                  <a:lnTo>
                    <a:pt x="714551" y="167913"/>
                  </a:lnTo>
                  <a:lnTo>
                    <a:pt x="738881" y="207556"/>
                  </a:lnTo>
                  <a:lnTo>
                    <a:pt x="758445" y="250121"/>
                  </a:lnTo>
                  <a:lnTo>
                    <a:pt x="772875" y="295239"/>
                  </a:lnTo>
                  <a:lnTo>
                    <a:pt x="781802" y="342544"/>
                  </a:lnTo>
                  <a:lnTo>
                    <a:pt x="784860" y="391667"/>
                  </a:lnTo>
                  <a:lnTo>
                    <a:pt x="781802" y="440791"/>
                  </a:lnTo>
                  <a:lnTo>
                    <a:pt x="772875" y="488096"/>
                  </a:lnTo>
                  <a:lnTo>
                    <a:pt x="758445" y="533214"/>
                  </a:lnTo>
                  <a:lnTo>
                    <a:pt x="738881" y="575779"/>
                  </a:lnTo>
                  <a:lnTo>
                    <a:pt x="714551" y="615422"/>
                  </a:lnTo>
                  <a:lnTo>
                    <a:pt x="685821" y="651777"/>
                  </a:lnTo>
                  <a:lnTo>
                    <a:pt x="653060" y="684477"/>
                  </a:lnTo>
                  <a:lnTo>
                    <a:pt x="616635" y="713153"/>
                  </a:lnTo>
                  <a:lnTo>
                    <a:pt x="576915" y="737439"/>
                  </a:lnTo>
                  <a:lnTo>
                    <a:pt x="534267" y="756968"/>
                  </a:lnTo>
                  <a:lnTo>
                    <a:pt x="489058" y="771372"/>
                  </a:lnTo>
                  <a:lnTo>
                    <a:pt x="441656" y="780283"/>
                  </a:lnTo>
                  <a:lnTo>
                    <a:pt x="392430" y="783336"/>
                  </a:lnTo>
                  <a:lnTo>
                    <a:pt x="343203" y="780283"/>
                  </a:lnTo>
                  <a:lnTo>
                    <a:pt x="295801" y="771372"/>
                  </a:lnTo>
                  <a:lnTo>
                    <a:pt x="250592" y="756968"/>
                  </a:lnTo>
                  <a:lnTo>
                    <a:pt x="207944" y="737439"/>
                  </a:lnTo>
                  <a:lnTo>
                    <a:pt x="168224" y="713153"/>
                  </a:lnTo>
                  <a:lnTo>
                    <a:pt x="131799" y="684477"/>
                  </a:lnTo>
                  <a:lnTo>
                    <a:pt x="99038" y="651777"/>
                  </a:lnTo>
                  <a:lnTo>
                    <a:pt x="70308" y="615422"/>
                  </a:lnTo>
                  <a:lnTo>
                    <a:pt x="45978" y="575779"/>
                  </a:lnTo>
                  <a:lnTo>
                    <a:pt x="26414" y="533214"/>
                  </a:lnTo>
                  <a:lnTo>
                    <a:pt x="11984" y="488096"/>
                  </a:lnTo>
                  <a:lnTo>
                    <a:pt x="3057" y="440791"/>
                  </a:lnTo>
                  <a:lnTo>
                    <a:pt x="0" y="391667"/>
                  </a:lnTo>
                  <a:close/>
                </a:path>
              </a:pathLst>
            </a:custGeom>
            <a:ln w="25399">
              <a:solidFill>
                <a:srgbClr val="6695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/>
          <p:nvPr/>
        </p:nvSpPr>
        <p:spPr>
          <a:xfrm>
            <a:off x="845058" y="2049017"/>
            <a:ext cx="7160259" cy="783590"/>
          </a:xfrm>
          <a:custGeom>
            <a:avLst/>
            <a:gdLst/>
            <a:ahLst/>
            <a:cxnLst/>
            <a:rect l="l" t="t" r="r" b="b"/>
            <a:pathLst>
              <a:path w="7160259" h="783589">
                <a:moveTo>
                  <a:pt x="7159752" y="0"/>
                </a:moveTo>
                <a:lnTo>
                  <a:pt x="391667" y="0"/>
                </a:lnTo>
                <a:lnTo>
                  <a:pt x="0" y="391668"/>
                </a:lnTo>
                <a:lnTo>
                  <a:pt x="391667" y="783336"/>
                </a:lnTo>
                <a:lnTo>
                  <a:pt x="7159752" y="783336"/>
                </a:lnTo>
                <a:lnTo>
                  <a:pt x="7159752" y="0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3137661" y="2204720"/>
            <a:ext cx="30130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Creation</a:t>
            </a:r>
            <a:r>
              <a:rPr dirty="0" sz="1400" spc="-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dirty="0" sz="1400" spc="-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-14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dirty="0" sz="1400" spc="-2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65">
                <a:solidFill>
                  <a:srgbClr val="FFFFFF"/>
                </a:solidFill>
                <a:latin typeface="Century Gothic"/>
                <a:cs typeface="Century Gothic"/>
              </a:rPr>
              <a:t>Diversity</a:t>
            </a:r>
            <a:r>
              <a:rPr dirty="0" sz="1400" spc="-2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Century Gothic"/>
                <a:cs typeface="Century Gothic"/>
              </a:rPr>
              <a:t>Dashboard</a:t>
            </a:r>
            <a:endParaRPr sz="1400">
              <a:latin typeface="Century Gothic"/>
              <a:cs typeface="Century Gothic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431545" y="2110994"/>
            <a:ext cx="808990" cy="808990"/>
            <a:chOff x="431545" y="2110994"/>
            <a:chExt cx="808990" cy="808990"/>
          </a:xfrm>
        </p:grpSpPr>
        <p:sp>
          <p:nvSpPr>
            <p:cNvPr id="12" name="object 12" descr=""/>
            <p:cNvSpPr/>
            <p:nvPr/>
          </p:nvSpPr>
          <p:spPr>
            <a:xfrm>
              <a:off x="444245" y="2123694"/>
              <a:ext cx="783590" cy="783590"/>
            </a:xfrm>
            <a:custGeom>
              <a:avLst/>
              <a:gdLst/>
              <a:ahLst/>
              <a:cxnLst/>
              <a:rect l="l" t="t" r="r" b="b"/>
              <a:pathLst>
                <a:path w="783590" h="783589">
                  <a:moveTo>
                    <a:pt x="391667" y="0"/>
                  </a:moveTo>
                  <a:lnTo>
                    <a:pt x="342539" y="3052"/>
                  </a:lnTo>
                  <a:lnTo>
                    <a:pt x="295231" y="11963"/>
                  </a:lnTo>
                  <a:lnTo>
                    <a:pt x="250110" y="26367"/>
                  </a:lnTo>
                  <a:lnTo>
                    <a:pt x="207545" y="45896"/>
                  </a:lnTo>
                  <a:lnTo>
                    <a:pt x="167902" y="70182"/>
                  </a:lnTo>
                  <a:lnTo>
                    <a:pt x="131548" y="98858"/>
                  </a:lnTo>
                  <a:lnTo>
                    <a:pt x="98850" y="131558"/>
                  </a:lnTo>
                  <a:lnTo>
                    <a:pt x="70175" y="167913"/>
                  </a:lnTo>
                  <a:lnTo>
                    <a:pt x="45891" y="207556"/>
                  </a:lnTo>
                  <a:lnTo>
                    <a:pt x="26364" y="250121"/>
                  </a:lnTo>
                  <a:lnTo>
                    <a:pt x="11962" y="295239"/>
                  </a:lnTo>
                  <a:lnTo>
                    <a:pt x="3051" y="342544"/>
                  </a:lnTo>
                  <a:lnTo>
                    <a:pt x="0" y="391667"/>
                  </a:lnTo>
                  <a:lnTo>
                    <a:pt x="3051" y="440791"/>
                  </a:lnTo>
                  <a:lnTo>
                    <a:pt x="11962" y="488096"/>
                  </a:lnTo>
                  <a:lnTo>
                    <a:pt x="26364" y="533214"/>
                  </a:lnTo>
                  <a:lnTo>
                    <a:pt x="45891" y="575779"/>
                  </a:lnTo>
                  <a:lnTo>
                    <a:pt x="70175" y="615422"/>
                  </a:lnTo>
                  <a:lnTo>
                    <a:pt x="98850" y="651777"/>
                  </a:lnTo>
                  <a:lnTo>
                    <a:pt x="131548" y="684477"/>
                  </a:lnTo>
                  <a:lnTo>
                    <a:pt x="167902" y="713153"/>
                  </a:lnTo>
                  <a:lnTo>
                    <a:pt x="207545" y="737439"/>
                  </a:lnTo>
                  <a:lnTo>
                    <a:pt x="250110" y="756968"/>
                  </a:lnTo>
                  <a:lnTo>
                    <a:pt x="295231" y="771372"/>
                  </a:lnTo>
                  <a:lnTo>
                    <a:pt x="342539" y="780283"/>
                  </a:lnTo>
                  <a:lnTo>
                    <a:pt x="391667" y="783335"/>
                  </a:lnTo>
                  <a:lnTo>
                    <a:pt x="440796" y="780283"/>
                  </a:lnTo>
                  <a:lnTo>
                    <a:pt x="488104" y="771372"/>
                  </a:lnTo>
                  <a:lnTo>
                    <a:pt x="533225" y="756968"/>
                  </a:lnTo>
                  <a:lnTo>
                    <a:pt x="575790" y="737439"/>
                  </a:lnTo>
                  <a:lnTo>
                    <a:pt x="615433" y="713153"/>
                  </a:lnTo>
                  <a:lnTo>
                    <a:pt x="651787" y="684477"/>
                  </a:lnTo>
                  <a:lnTo>
                    <a:pt x="684485" y="651777"/>
                  </a:lnTo>
                  <a:lnTo>
                    <a:pt x="713160" y="615422"/>
                  </a:lnTo>
                  <a:lnTo>
                    <a:pt x="737444" y="575779"/>
                  </a:lnTo>
                  <a:lnTo>
                    <a:pt x="756971" y="533214"/>
                  </a:lnTo>
                  <a:lnTo>
                    <a:pt x="771373" y="488096"/>
                  </a:lnTo>
                  <a:lnTo>
                    <a:pt x="780284" y="440791"/>
                  </a:lnTo>
                  <a:lnTo>
                    <a:pt x="783336" y="391667"/>
                  </a:lnTo>
                  <a:lnTo>
                    <a:pt x="780284" y="342544"/>
                  </a:lnTo>
                  <a:lnTo>
                    <a:pt x="771373" y="295239"/>
                  </a:lnTo>
                  <a:lnTo>
                    <a:pt x="756971" y="250121"/>
                  </a:lnTo>
                  <a:lnTo>
                    <a:pt x="737444" y="207556"/>
                  </a:lnTo>
                  <a:lnTo>
                    <a:pt x="713160" y="167913"/>
                  </a:lnTo>
                  <a:lnTo>
                    <a:pt x="684485" y="131558"/>
                  </a:lnTo>
                  <a:lnTo>
                    <a:pt x="651787" y="98858"/>
                  </a:lnTo>
                  <a:lnTo>
                    <a:pt x="615433" y="70182"/>
                  </a:lnTo>
                  <a:lnTo>
                    <a:pt x="575790" y="45896"/>
                  </a:lnTo>
                  <a:lnTo>
                    <a:pt x="533225" y="26367"/>
                  </a:lnTo>
                  <a:lnTo>
                    <a:pt x="488104" y="11963"/>
                  </a:lnTo>
                  <a:lnTo>
                    <a:pt x="440796" y="3052"/>
                  </a:lnTo>
                  <a:lnTo>
                    <a:pt x="391667" y="0"/>
                  </a:lnTo>
                  <a:close/>
                </a:path>
              </a:pathLst>
            </a:custGeom>
            <a:solidFill>
              <a:srgbClr val="669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444245" y="2123694"/>
              <a:ext cx="783590" cy="783590"/>
            </a:xfrm>
            <a:custGeom>
              <a:avLst/>
              <a:gdLst/>
              <a:ahLst/>
              <a:cxnLst/>
              <a:rect l="l" t="t" r="r" b="b"/>
              <a:pathLst>
                <a:path w="783590" h="783589">
                  <a:moveTo>
                    <a:pt x="0" y="391667"/>
                  </a:moveTo>
                  <a:lnTo>
                    <a:pt x="3051" y="342544"/>
                  </a:lnTo>
                  <a:lnTo>
                    <a:pt x="11962" y="295239"/>
                  </a:lnTo>
                  <a:lnTo>
                    <a:pt x="26364" y="250121"/>
                  </a:lnTo>
                  <a:lnTo>
                    <a:pt x="45891" y="207556"/>
                  </a:lnTo>
                  <a:lnTo>
                    <a:pt x="70175" y="167913"/>
                  </a:lnTo>
                  <a:lnTo>
                    <a:pt x="98850" y="131558"/>
                  </a:lnTo>
                  <a:lnTo>
                    <a:pt x="131548" y="98858"/>
                  </a:lnTo>
                  <a:lnTo>
                    <a:pt x="167902" y="70182"/>
                  </a:lnTo>
                  <a:lnTo>
                    <a:pt x="207545" y="45896"/>
                  </a:lnTo>
                  <a:lnTo>
                    <a:pt x="250110" y="26367"/>
                  </a:lnTo>
                  <a:lnTo>
                    <a:pt x="295231" y="11963"/>
                  </a:lnTo>
                  <a:lnTo>
                    <a:pt x="342539" y="3052"/>
                  </a:lnTo>
                  <a:lnTo>
                    <a:pt x="391667" y="0"/>
                  </a:lnTo>
                  <a:lnTo>
                    <a:pt x="440796" y="3052"/>
                  </a:lnTo>
                  <a:lnTo>
                    <a:pt x="488104" y="11963"/>
                  </a:lnTo>
                  <a:lnTo>
                    <a:pt x="533225" y="26367"/>
                  </a:lnTo>
                  <a:lnTo>
                    <a:pt x="575790" y="45896"/>
                  </a:lnTo>
                  <a:lnTo>
                    <a:pt x="615433" y="70182"/>
                  </a:lnTo>
                  <a:lnTo>
                    <a:pt x="651787" y="98858"/>
                  </a:lnTo>
                  <a:lnTo>
                    <a:pt x="684485" y="131558"/>
                  </a:lnTo>
                  <a:lnTo>
                    <a:pt x="713160" y="167913"/>
                  </a:lnTo>
                  <a:lnTo>
                    <a:pt x="737444" y="207556"/>
                  </a:lnTo>
                  <a:lnTo>
                    <a:pt x="756971" y="250121"/>
                  </a:lnTo>
                  <a:lnTo>
                    <a:pt x="771373" y="295239"/>
                  </a:lnTo>
                  <a:lnTo>
                    <a:pt x="780284" y="342544"/>
                  </a:lnTo>
                  <a:lnTo>
                    <a:pt x="783336" y="391667"/>
                  </a:lnTo>
                  <a:lnTo>
                    <a:pt x="780284" y="440791"/>
                  </a:lnTo>
                  <a:lnTo>
                    <a:pt x="771373" y="488096"/>
                  </a:lnTo>
                  <a:lnTo>
                    <a:pt x="756971" y="533214"/>
                  </a:lnTo>
                  <a:lnTo>
                    <a:pt x="737444" y="575779"/>
                  </a:lnTo>
                  <a:lnTo>
                    <a:pt x="713160" y="615422"/>
                  </a:lnTo>
                  <a:lnTo>
                    <a:pt x="684485" y="651777"/>
                  </a:lnTo>
                  <a:lnTo>
                    <a:pt x="651787" y="684477"/>
                  </a:lnTo>
                  <a:lnTo>
                    <a:pt x="615433" y="713153"/>
                  </a:lnTo>
                  <a:lnTo>
                    <a:pt x="575790" y="737439"/>
                  </a:lnTo>
                  <a:lnTo>
                    <a:pt x="533225" y="756968"/>
                  </a:lnTo>
                  <a:lnTo>
                    <a:pt x="488104" y="771372"/>
                  </a:lnTo>
                  <a:lnTo>
                    <a:pt x="440796" y="780283"/>
                  </a:lnTo>
                  <a:lnTo>
                    <a:pt x="391667" y="783335"/>
                  </a:lnTo>
                  <a:lnTo>
                    <a:pt x="342539" y="780283"/>
                  </a:lnTo>
                  <a:lnTo>
                    <a:pt x="295231" y="771372"/>
                  </a:lnTo>
                  <a:lnTo>
                    <a:pt x="250110" y="756968"/>
                  </a:lnTo>
                  <a:lnTo>
                    <a:pt x="207545" y="737439"/>
                  </a:lnTo>
                  <a:lnTo>
                    <a:pt x="167902" y="713153"/>
                  </a:lnTo>
                  <a:lnTo>
                    <a:pt x="131548" y="684477"/>
                  </a:lnTo>
                  <a:lnTo>
                    <a:pt x="98850" y="651777"/>
                  </a:lnTo>
                  <a:lnTo>
                    <a:pt x="70175" y="615422"/>
                  </a:lnTo>
                  <a:lnTo>
                    <a:pt x="45891" y="575779"/>
                  </a:lnTo>
                  <a:lnTo>
                    <a:pt x="26364" y="533214"/>
                  </a:lnTo>
                  <a:lnTo>
                    <a:pt x="11962" y="488096"/>
                  </a:lnTo>
                  <a:lnTo>
                    <a:pt x="3051" y="440791"/>
                  </a:lnTo>
                  <a:lnTo>
                    <a:pt x="0" y="391667"/>
                  </a:lnTo>
                  <a:close/>
                </a:path>
              </a:pathLst>
            </a:custGeom>
            <a:ln w="25400">
              <a:solidFill>
                <a:srgbClr val="6695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/>
          <p:nvPr/>
        </p:nvSpPr>
        <p:spPr>
          <a:xfrm>
            <a:off x="845058" y="3067050"/>
            <a:ext cx="7160259" cy="783590"/>
          </a:xfrm>
          <a:custGeom>
            <a:avLst/>
            <a:gdLst/>
            <a:ahLst/>
            <a:cxnLst/>
            <a:rect l="l" t="t" r="r" b="b"/>
            <a:pathLst>
              <a:path w="7160259" h="783589">
                <a:moveTo>
                  <a:pt x="7159752" y="0"/>
                </a:moveTo>
                <a:lnTo>
                  <a:pt x="391667" y="0"/>
                </a:lnTo>
                <a:lnTo>
                  <a:pt x="0" y="391667"/>
                </a:lnTo>
                <a:lnTo>
                  <a:pt x="391667" y="783336"/>
                </a:lnTo>
                <a:lnTo>
                  <a:pt x="7159752" y="783336"/>
                </a:lnTo>
                <a:lnTo>
                  <a:pt x="7159752" y="0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 txBox="1"/>
          <p:nvPr/>
        </p:nvSpPr>
        <p:spPr>
          <a:xfrm>
            <a:off x="3293109" y="3233115"/>
            <a:ext cx="270637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Influence</a:t>
            </a:r>
            <a:r>
              <a:rPr dirty="0" sz="1400" spc="2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Workforce</a:t>
            </a:r>
            <a:r>
              <a:rPr dirty="0" sz="1400" spc="2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50">
                <a:solidFill>
                  <a:srgbClr val="FFFFFF"/>
                </a:solidFill>
                <a:latin typeface="Century Gothic"/>
                <a:cs typeface="Century Gothic"/>
              </a:rPr>
              <a:t>Planning</a:t>
            </a:r>
            <a:endParaRPr sz="1400">
              <a:latin typeface="Century Gothic"/>
              <a:cs typeface="Century Gothic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439166" y="3054350"/>
            <a:ext cx="810260" cy="808990"/>
            <a:chOff x="439166" y="3054350"/>
            <a:chExt cx="810260" cy="808990"/>
          </a:xfrm>
        </p:grpSpPr>
        <p:sp>
          <p:nvSpPr>
            <p:cNvPr id="17" name="object 17" descr=""/>
            <p:cNvSpPr/>
            <p:nvPr/>
          </p:nvSpPr>
          <p:spPr>
            <a:xfrm>
              <a:off x="451866" y="3067050"/>
              <a:ext cx="784860" cy="783590"/>
            </a:xfrm>
            <a:custGeom>
              <a:avLst/>
              <a:gdLst/>
              <a:ahLst/>
              <a:cxnLst/>
              <a:rect l="l" t="t" r="r" b="b"/>
              <a:pathLst>
                <a:path w="784860" h="783589">
                  <a:moveTo>
                    <a:pt x="392430" y="0"/>
                  </a:moveTo>
                  <a:lnTo>
                    <a:pt x="343203" y="3052"/>
                  </a:lnTo>
                  <a:lnTo>
                    <a:pt x="295801" y="11963"/>
                  </a:lnTo>
                  <a:lnTo>
                    <a:pt x="250592" y="26367"/>
                  </a:lnTo>
                  <a:lnTo>
                    <a:pt x="207944" y="45896"/>
                  </a:lnTo>
                  <a:lnTo>
                    <a:pt x="168224" y="70182"/>
                  </a:lnTo>
                  <a:lnTo>
                    <a:pt x="131799" y="98858"/>
                  </a:lnTo>
                  <a:lnTo>
                    <a:pt x="99038" y="131558"/>
                  </a:lnTo>
                  <a:lnTo>
                    <a:pt x="70308" y="167913"/>
                  </a:lnTo>
                  <a:lnTo>
                    <a:pt x="45978" y="207556"/>
                  </a:lnTo>
                  <a:lnTo>
                    <a:pt x="26414" y="250121"/>
                  </a:lnTo>
                  <a:lnTo>
                    <a:pt x="11984" y="295239"/>
                  </a:lnTo>
                  <a:lnTo>
                    <a:pt x="3057" y="342544"/>
                  </a:lnTo>
                  <a:lnTo>
                    <a:pt x="0" y="391667"/>
                  </a:lnTo>
                  <a:lnTo>
                    <a:pt x="3057" y="440791"/>
                  </a:lnTo>
                  <a:lnTo>
                    <a:pt x="11984" y="488096"/>
                  </a:lnTo>
                  <a:lnTo>
                    <a:pt x="26414" y="533214"/>
                  </a:lnTo>
                  <a:lnTo>
                    <a:pt x="45978" y="575779"/>
                  </a:lnTo>
                  <a:lnTo>
                    <a:pt x="70308" y="615422"/>
                  </a:lnTo>
                  <a:lnTo>
                    <a:pt x="99038" y="651777"/>
                  </a:lnTo>
                  <a:lnTo>
                    <a:pt x="131799" y="684477"/>
                  </a:lnTo>
                  <a:lnTo>
                    <a:pt x="168224" y="713153"/>
                  </a:lnTo>
                  <a:lnTo>
                    <a:pt x="207944" y="737439"/>
                  </a:lnTo>
                  <a:lnTo>
                    <a:pt x="250592" y="756968"/>
                  </a:lnTo>
                  <a:lnTo>
                    <a:pt x="295801" y="771372"/>
                  </a:lnTo>
                  <a:lnTo>
                    <a:pt x="343203" y="780283"/>
                  </a:lnTo>
                  <a:lnTo>
                    <a:pt x="392430" y="783336"/>
                  </a:lnTo>
                  <a:lnTo>
                    <a:pt x="441656" y="780283"/>
                  </a:lnTo>
                  <a:lnTo>
                    <a:pt x="489058" y="771372"/>
                  </a:lnTo>
                  <a:lnTo>
                    <a:pt x="534267" y="756968"/>
                  </a:lnTo>
                  <a:lnTo>
                    <a:pt x="576915" y="737439"/>
                  </a:lnTo>
                  <a:lnTo>
                    <a:pt x="616635" y="713153"/>
                  </a:lnTo>
                  <a:lnTo>
                    <a:pt x="653060" y="684477"/>
                  </a:lnTo>
                  <a:lnTo>
                    <a:pt x="685821" y="651777"/>
                  </a:lnTo>
                  <a:lnTo>
                    <a:pt x="714551" y="615422"/>
                  </a:lnTo>
                  <a:lnTo>
                    <a:pt x="738881" y="575779"/>
                  </a:lnTo>
                  <a:lnTo>
                    <a:pt x="758445" y="533214"/>
                  </a:lnTo>
                  <a:lnTo>
                    <a:pt x="772875" y="488096"/>
                  </a:lnTo>
                  <a:lnTo>
                    <a:pt x="781802" y="440791"/>
                  </a:lnTo>
                  <a:lnTo>
                    <a:pt x="784860" y="391667"/>
                  </a:lnTo>
                  <a:lnTo>
                    <a:pt x="781802" y="342544"/>
                  </a:lnTo>
                  <a:lnTo>
                    <a:pt x="772875" y="295239"/>
                  </a:lnTo>
                  <a:lnTo>
                    <a:pt x="758445" y="250121"/>
                  </a:lnTo>
                  <a:lnTo>
                    <a:pt x="738881" y="207556"/>
                  </a:lnTo>
                  <a:lnTo>
                    <a:pt x="714551" y="167913"/>
                  </a:lnTo>
                  <a:lnTo>
                    <a:pt x="685821" y="131558"/>
                  </a:lnTo>
                  <a:lnTo>
                    <a:pt x="653060" y="98858"/>
                  </a:lnTo>
                  <a:lnTo>
                    <a:pt x="616635" y="70182"/>
                  </a:lnTo>
                  <a:lnTo>
                    <a:pt x="576915" y="45896"/>
                  </a:lnTo>
                  <a:lnTo>
                    <a:pt x="534267" y="26367"/>
                  </a:lnTo>
                  <a:lnTo>
                    <a:pt x="489058" y="11963"/>
                  </a:lnTo>
                  <a:lnTo>
                    <a:pt x="441656" y="3052"/>
                  </a:lnTo>
                  <a:lnTo>
                    <a:pt x="392430" y="0"/>
                  </a:lnTo>
                  <a:close/>
                </a:path>
              </a:pathLst>
            </a:custGeom>
            <a:solidFill>
              <a:srgbClr val="669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451866" y="3067050"/>
              <a:ext cx="784860" cy="783590"/>
            </a:xfrm>
            <a:custGeom>
              <a:avLst/>
              <a:gdLst/>
              <a:ahLst/>
              <a:cxnLst/>
              <a:rect l="l" t="t" r="r" b="b"/>
              <a:pathLst>
                <a:path w="784860" h="783589">
                  <a:moveTo>
                    <a:pt x="0" y="391667"/>
                  </a:moveTo>
                  <a:lnTo>
                    <a:pt x="3057" y="342544"/>
                  </a:lnTo>
                  <a:lnTo>
                    <a:pt x="11984" y="295239"/>
                  </a:lnTo>
                  <a:lnTo>
                    <a:pt x="26414" y="250121"/>
                  </a:lnTo>
                  <a:lnTo>
                    <a:pt x="45978" y="207556"/>
                  </a:lnTo>
                  <a:lnTo>
                    <a:pt x="70308" y="167913"/>
                  </a:lnTo>
                  <a:lnTo>
                    <a:pt x="99038" y="131558"/>
                  </a:lnTo>
                  <a:lnTo>
                    <a:pt x="131799" y="98858"/>
                  </a:lnTo>
                  <a:lnTo>
                    <a:pt x="168224" y="70182"/>
                  </a:lnTo>
                  <a:lnTo>
                    <a:pt x="207944" y="45896"/>
                  </a:lnTo>
                  <a:lnTo>
                    <a:pt x="250592" y="26367"/>
                  </a:lnTo>
                  <a:lnTo>
                    <a:pt x="295801" y="11963"/>
                  </a:lnTo>
                  <a:lnTo>
                    <a:pt x="343203" y="3052"/>
                  </a:lnTo>
                  <a:lnTo>
                    <a:pt x="392430" y="0"/>
                  </a:lnTo>
                  <a:lnTo>
                    <a:pt x="441656" y="3052"/>
                  </a:lnTo>
                  <a:lnTo>
                    <a:pt x="489058" y="11963"/>
                  </a:lnTo>
                  <a:lnTo>
                    <a:pt x="534267" y="26367"/>
                  </a:lnTo>
                  <a:lnTo>
                    <a:pt x="576915" y="45896"/>
                  </a:lnTo>
                  <a:lnTo>
                    <a:pt x="616635" y="70182"/>
                  </a:lnTo>
                  <a:lnTo>
                    <a:pt x="653060" y="98858"/>
                  </a:lnTo>
                  <a:lnTo>
                    <a:pt x="685821" y="131558"/>
                  </a:lnTo>
                  <a:lnTo>
                    <a:pt x="714551" y="167913"/>
                  </a:lnTo>
                  <a:lnTo>
                    <a:pt x="738881" y="207556"/>
                  </a:lnTo>
                  <a:lnTo>
                    <a:pt x="758445" y="250121"/>
                  </a:lnTo>
                  <a:lnTo>
                    <a:pt x="772875" y="295239"/>
                  </a:lnTo>
                  <a:lnTo>
                    <a:pt x="781802" y="342544"/>
                  </a:lnTo>
                  <a:lnTo>
                    <a:pt x="784860" y="391667"/>
                  </a:lnTo>
                  <a:lnTo>
                    <a:pt x="781802" y="440791"/>
                  </a:lnTo>
                  <a:lnTo>
                    <a:pt x="772875" y="488096"/>
                  </a:lnTo>
                  <a:lnTo>
                    <a:pt x="758445" y="533214"/>
                  </a:lnTo>
                  <a:lnTo>
                    <a:pt x="738881" y="575779"/>
                  </a:lnTo>
                  <a:lnTo>
                    <a:pt x="714551" y="615422"/>
                  </a:lnTo>
                  <a:lnTo>
                    <a:pt x="685821" y="651777"/>
                  </a:lnTo>
                  <a:lnTo>
                    <a:pt x="653060" y="684477"/>
                  </a:lnTo>
                  <a:lnTo>
                    <a:pt x="616635" y="713153"/>
                  </a:lnTo>
                  <a:lnTo>
                    <a:pt x="576915" y="737439"/>
                  </a:lnTo>
                  <a:lnTo>
                    <a:pt x="534267" y="756968"/>
                  </a:lnTo>
                  <a:lnTo>
                    <a:pt x="489058" y="771372"/>
                  </a:lnTo>
                  <a:lnTo>
                    <a:pt x="441656" y="780283"/>
                  </a:lnTo>
                  <a:lnTo>
                    <a:pt x="392430" y="783336"/>
                  </a:lnTo>
                  <a:lnTo>
                    <a:pt x="343203" y="780283"/>
                  </a:lnTo>
                  <a:lnTo>
                    <a:pt x="295801" y="771372"/>
                  </a:lnTo>
                  <a:lnTo>
                    <a:pt x="250592" y="756968"/>
                  </a:lnTo>
                  <a:lnTo>
                    <a:pt x="207944" y="737439"/>
                  </a:lnTo>
                  <a:lnTo>
                    <a:pt x="168224" y="713153"/>
                  </a:lnTo>
                  <a:lnTo>
                    <a:pt x="131799" y="684477"/>
                  </a:lnTo>
                  <a:lnTo>
                    <a:pt x="99038" y="651777"/>
                  </a:lnTo>
                  <a:lnTo>
                    <a:pt x="70308" y="615422"/>
                  </a:lnTo>
                  <a:lnTo>
                    <a:pt x="45978" y="575779"/>
                  </a:lnTo>
                  <a:lnTo>
                    <a:pt x="26414" y="533214"/>
                  </a:lnTo>
                  <a:lnTo>
                    <a:pt x="11984" y="488096"/>
                  </a:lnTo>
                  <a:lnTo>
                    <a:pt x="3057" y="440791"/>
                  </a:lnTo>
                  <a:lnTo>
                    <a:pt x="0" y="391667"/>
                  </a:lnTo>
                  <a:close/>
                </a:path>
              </a:pathLst>
            </a:custGeom>
            <a:ln w="25399">
              <a:solidFill>
                <a:srgbClr val="6695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/>
          <p:nvPr/>
        </p:nvSpPr>
        <p:spPr>
          <a:xfrm>
            <a:off x="845058" y="4083558"/>
            <a:ext cx="7160259" cy="784860"/>
          </a:xfrm>
          <a:custGeom>
            <a:avLst/>
            <a:gdLst/>
            <a:ahLst/>
            <a:cxnLst/>
            <a:rect l="l" t="t" r="r" b="b"/>
            <a:pathLst>
              <a:path w="7160259" h="784860">
                <a:moveTo>
                  <a:pt x="7159752" y="0"/>
                </a:moveTo>
                <a:lnTo>
                  <a:pt x="392417" y="0"/>
                </a:lnTo>
                <a:lnTo>
                  <a:pt x="0" y="392430"/>
                </a:lnTo>
                <a:lnTo>
                  <a:pt x="392417" y="784860"/>
                </a:lnTo>
                <a:lnTo>
                  <a:pt x="7159752" y="784860"/>
                </a:lnTo>
                <a:lnTo>
                  <a:pt x="7159752" y="0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 txBox="1"/>
          <p:nvPr/>
        </p:nvSpPr>
        <p:spPr>
          <a:xfrm>
            <a:off x="2134870" y="4338573"/>
            <a:ext cx="50196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Increased</a:t>
            </a:r>
            <a:r>
              <a:rPr dirty="0" sz="1400" spc="-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65">
                <a:solidFill>
                  <a:srgbClr val="FFFFFF"/>
                </a:solidFill>
                <a:latin typeface="Century Gothic"/>
                <a:cs typeface="Century Gothic"/>
              </a:rPr>
              <a:t>Diversity</a:t>
            </a: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55">
                <a:solidFill>
                  <a:srgbClr val="FFFFFF"/>
                </a:solidFill>
                <a:latin typeface="Century Gothic"/>
                <a:cs typeface="Century Gothic"/>
              </a:rPr>
              <a:t>Recruiting</a:t>
            </a:r>
            <a:r>
              <a:rPr dirty="0" sz="1400" spc="-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75">
                <a:solidFill>
                  <a:srgbClr val="FFFFFF"/>
                </a:solidFill>
                <a:latin typeface="Century Gothic"/>
                <a:cs typeface="Century Gothic"/>
              </a:rPr>
              <a:t>Partnerships</a:t>
            </a:r>
            <a:r>
              <a:rPr dirty="0" sz="1400" spc="-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-135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r>
              <a:rPr dirty="0" sz="1400" spc="-10">
                <a:solidFill>
                  <a:srgbClr val="FFFFFF"/>
                </a:solidFill>
                <a:latin typeface="Century Gothic"/>
                <a:cs typeface="Century Gothic"/>
              </a:rPr>
              <a:t> Resources</a:t>
            </a:r>
            <a:endParaRPr sz="1400">
              <a:latin typeface="Century Gothic"/>
              <a:cs typeface="Century Gothic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439166" y="4070858"/>
            <a:ext cx="810260" cy="810260"/>
            <a:chOff x="439166" y="4070858"/>
            <a:chExt cx="810260" cy="810260"/>
          </a:xfrm>
        </p:grpSpPr>
        <p:sp>
          <p:nvSpPr>
            <p:cNvPr id="22" name="object 22" descr=""/>
            <p:cNvSpPr/>
            <p:nvPr/>
          </p:nvSpPr>
          <p:spPr>
            <a:xfrm>
              <a:off x="451866" y="4083558"/>
              <a:ext cx="784860" cy="784860"/>
            </a:xfrm>
            <a:custGeom>
              <a:avLst/>
              <a:gdLst/>
              <a:ahLst/>
              <a:cxnLst/>
              <a:rect l="l" t="t" r="r" b="b"/>
              <a:pathLst>
                <a:path w="784860" h="784860">
                  <a:moveTo>
                    <a:pt x="392430" y="0"/>
                  </a:moveTo>
                  <a:lnTo>
                    <a:pt x="343203" y="3056"/>
                  </a:lnTo>
                  <a:lnTo>
                    <a:pt x="295801" y="11981"/>
                  </a:lnTo>
                  <a:lnTo>
                    <a:pt x="250592" y="26408"/>
                  </a:lnTo>
                  <a:lnTo>
                    <a:pt x="207944" y="45968"/>
                  </a:lnTo>
                  <a:lnTo>
                    <a:pt x="168224" y="70295"/>
                  </a:lnTo>
                  <a:lnTo>
                    <a:pt x="131799" y="99021"/>
                  </a:lnTo>
                  <a:lnTo>
                    <a:pt x="99038" y="131779"/>
                  </a:lnTo>
                  <a:lnTo>
                    <a:pt x="70308" y="168201"/>
                  </a:lnTo>
                  <a:lnTo>
                    <a:pt x="45978" y="207921"/>
                  </a:lnTo>
                  <a:lnTo>
                    <a:pt x="26414" y="250572"/>
                  </a:lnTo>
                  <a:lnTo>
                    <a:pt x="11984" y="295785"/>
                  </a:lnTo>
                  <a:lnTo>
                    <a:pt x="3057" y="343193"/>
                  </a:lnTo>
                  <a:lnTo>
                    <a:pt x="0" y="392430"/>
                  </a:lnTo>
                  <a:lnTo>
                    <a:pt x="3057" y="441666"/>
                  </a:lnTo>
                  <a:lnTo>
                    <a:pt x="11984" y="489074"/>
                  </a:lnTo>
                  <a:lnTo>
                    <a:pt x="26414" y="534287"/>
                  </a:lnTo>
                  <a:lnTo>
                    <a:pt x="45978" y="576938"/>
                  </a:lnTo>
                  <a:lnTo>
                    <a:pt x="70308" y="616658"/>
                  </a:lnTo>
                  <a:lnTo>
                    <a:pt x="99038" y="653080"/>
                  </a:lnTo>
                  <a:lnTo>
                    <a:pt x="131799" y="685838"/>
                  </a:lnTo>
                  <a:lnTo>
                    <a:pt x="168224" y="714564"/>
                  </a:lnTo>
                  <a:lnTo>
                    <a:pt x="207944" y="738891"/>
                  </a:lnTo>
                  <a:lnTo>
                    <a:pt x="250592" y="758451"/>
                  </a:lnTo>
                  <a:lnTo>
                    <a:pt x="295801" y="772878"/>
                  </a:lnTo>
                  <a:lnTo>
                    <a:pt x="343203" y="781803"/>
                  </a:lnTo>
                  <a:lnTo>
                    <a:pt x="392430" y="784860"/>
                  </a:lnTo>
                  <a:lnTo>
                    <a:pt x="441656" y="781803"/>
                  </a:lnTo>
                  <a:lnTo>
                    <a:pt x="489058" y="772878"/>
                  </a:lnTo>
                  <a:lnTo>
                    <a:pt x="534267" y="758451"/>
                  </a:lnTo>
                  <a:lnTo>
                    <a:pt x="576915" y="738891"/>
                  </a:lnTo>
                  <a:lnTo>
                    <a:pt x="616635" y="714564"/>
                  </a:lnTo>
                  <a:lnTo>
                    <a:pt x="653060" y="685838"/>
                  </a:lnTo>
                  <a:lnTo>
                    <a:pt x="685821" y="653080"/>
                  </a:lnTo>
                  <a:lnTo>
                    <a:pt x="714551" y="616658"/>
                  </a:lnTo>
                  <a:lnTo>
                    <a:pt x="738881" y="576938"/>
                  </a:lnTo>
                  <a:lnTo>
                    <a:pt x="758445" y="534287"/>
                  </a:lnTo>
                  <a:lnTo>
                    <a:pt x="772875" y="489074"/>
                  </a:lnTo>
                  <a:lnTo>
                    <a:pt x="781802" y="441666"/>
                  </a:lnTo>
                  <a:lnTo>
                    <a:pt x="784860" y="392430"/>
                  </a:lnTo>
                  <a:lnTo>
                    <a:pt x="781802" y="343193"/>
                  </a:lnTo>
                  <a:lnTo>
                    <a:pt x="772875" y="295785"/>
                  </a:lnTo>
                  <a:lnTo>
                    <a:pt x="758445" y="250572"/>
                  </a:lnTo>
                  <a:lnTo>
                    <a:pt x="738881" y="207921"/>
                  </a:lnTo>
                  <a:lnTo>
                    <a:pt x="714551" y="168201"/>
                  </a:lnTo>
                  <a:lnTo>
                    <a:pt x="685821" y="131779"/>
                  </a:lnTo>
                  <a:lnTo>
                    <a:pt x="653060" y="99021"/>
                  </a:lnTo>
                  <a:lnTo>
                    <a:pt x="616635" y="70295"/>
                  </a:lnTo>
                  <a:lnTo>
                    <a:pt x="576915" y="45968"/>
                  </a:lnTo>
                  <a:lnTo>
                    <a:pt x="534267" y="26408"/>
                  </a:lnTo>
                  <a:lnTo>
                    <a:pt x="489058" y="11981"/>
                  </a:lnTo>
                  <a:lnTo>
                    <a:pt x="441656" y="3056"/>
                  </a:lnTo>
                  <a:lnTo>
                    <a:pt x="392430" y="0"/>
                  </a:lnTo>
                  <a:close/>
                </a:path>
              </a:pathLst>
            </a:custGeom>
            <a:solidFill>
              <a:srgbClr val="669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451866" y="4083558"/>
              <a:ext cx="784860" cy="784860"/>
            </a:xfrm>
            <a:custGeom>
              <a:avLst/>
              <a:gdLst/>
              <a:ahLst/>
              <a:cxnLst/>
              <a:rect l="l" t="t" r="r" b="b"/>
              <a:pathLst>
                <a:path w="784860" h="784860">
                  <a:moveTo>
                    <a:pt x="0" y="392430"/>
                  </a:moveTo>
                  <a:lnTo>
                    <a:pt x="3057" y="343193"/>
                  </a:lnTo>
                  <a:lnTo>
                    <a:pt x="11984" y="295785"/>
                  </a:lnTo>
                  <a:lnTo>
                    <a:pt x="26414" y="250572"/>
                  </a:lnTo>
                  <a:lnTo>
                    <a:pt x="45978" y="207921"/>
                  </a:lnTo>
                  <a:lnTo>
                    <a:pt x="70308" y="168201"/>
                  </a:lnTo>
                  <a:lnTo>
                    <a:pt x="99038" y="131779"/>
                  </a:lnTo>
                  <a:lnTo>
                    <a:pt x="131799" y="99021"/>
                  </a:lnTo>
                  <a:lnTo>
                    <a:pt x="168224" y="70295"/>
                  </a:lnTo>
                  <a:lnTo>
                    <a:pt x="207944" y="45968"/>
                  </a:lnTo>
                  <a:lnTo>
                    <a:pt x="250592" y="26408"/>
                  </a:lnTo>
                  <a:lnTo>
                    <a:pt x="295801" y="11981"/>
                  </a:lnTo>
                  <a:lnTo>
                    <a:pt x="343203" y="3056"/>
                  </a:lnTo>
                  <a:lnTo>
                    <a:pt x="392430" y="0"/>
                  </a:lnTo>
                  <a:lnTo>
                    <a:pt x="441656" y="3056"/>
                  </a:lnTo>
                  <a:lnTo>
                    <a:pt x="489058" y="11981"/>
                  </a:lnTo>
                  <a:lnTo>
                    <a:pt x="534267" y="26408"/>
                  </a:lnTo>
                  <a:lnTo>
                    <a:pt x="576915" y="45968"/>
                  </a:lnTo>
                  <a:lnTo>
                    <a:pt x="616635" y="70295"/>
                  </a:lnTo>
                  <a:lnTo>
                    <a:pt x="653060" y="99021"/>
                  </a:lnTo>
                  <a:lnTo>
                    <a:pt x="685821" y="131779"/>
                  </a:lnTo>
                  <a:lnTo>
                    <a:pt x="714551" y="168201"/>
                  </a:lnTo>
                  <a:lnTo>
                    <a:pt x="738881" y="207921"/>
                  </a:lnTo>
                  <a:lnTo>
                    <a:pt x="758445" y="250572"/>
                  </a:lnTo>
                  <a:lnTo>
                    <a:pt x="772875" y="295785"/>
                  </a:lnTo>
                  <a:lnTo>
                    <a:pt x="781802" y="343193"/>
                  </a:lnTo>
                  <a:lnTo>
                    <a:pt x="784860" y="392430"/>
                  </a:lnTo>
                  <a:lnTo>
                    <a:pt x="781802" y="441666"/>
                  </a:lnTo>
                  <a:lnTo>
                    <a:pt x="772875" y="489074"/>
                  </a:lnTo>
                  <a:lnTo>
                    <a:pt x="758445" y="534287"/>
                  </a:lnTo>
                  <a:lnTo>
                    <a:pt x="738881" y="576938"/>
                  </a:lnTo>
                  <a:lnTo>
                    <a:pt x="714551" y="616658"/>
                  </a:lnTo>
                  <a:lnTo>
                    <a:pt x="685821" y="653080"/>
                  </a:lnTo>
                  <a:lnTo>
                    <a:pt x="653060" y="685838"/>
                  </a:lnTo>
                  <a:lnTo>
                    <a:pt x="616635" y="714564"/>
                  </a:lnTo>
                  <a:lnTo>
                    <a:pt x="576915" y="738891"/>
                  </a:lnTo>
                  <a:lnTo>
                    <a:pt x="534267" y="758451"/>
                  </a:lnTo>
                  <a:lnTo>
                    <a:pt x="489058" y="772878"/>
                  </a:lnTo>
                  <a:lnTo>
                    <a:pt x="441656" y="781803"/>
                  </a:lnTo>
                  <a:lnTo>
                    <a:pt x="392430" y="784860"/>
                  </a:lnTo>
                  <a:lnTo>
                    <a:pt x="343203" y="781803"/>
                  </a:lnTo>
                  <a:lnTo>
                    <a:pt x="295801" y="772878"/>
                  </a:lnTo>
                  <a:lnTo>
                    <a:pt x="250592" y="758451"/>
                  </a:lnTo>
                  <a:lnTo>
                    <a:pt x="207944" y="738891"/>
                  </a:lnTo>
                  <a:lnTo>
                    <a:pt x="168224" y="714564"/>
                  </a:lnTo>
                  <a:lnTo>
                    <a:pt x="131799" y="685838"/>
                  </a:lnTo>
                  <a:lnTo>
                    <a:pt x="99038" y="653080"/>
                  </a:lnTo>
                  <a:lnTo>
                    <a:pt x="70308" y="616658"/>
                  </a:lnTo>
                  <a:lnTo>
                    <a:pt x="45978" y="576938"/>
                  </a:lnTo>
                  <a:lnTo>
                    <a:pt x="26414" y="534287"/>
                  </a:lnTo>
                  <a:lnTo>
                    <a:pt x="11984" y="489074"/>
                  </a:lnTo>
                  <a:lnTo>
                    <a:pt x="3057" y="441666"/>
                  </a:lnTo>
                  <a:lnTo>
                    <a:pt x="0" y="392430"/>
                  </a:lnTo>
                  <a:close/>
                </a:path>
              </a:pathLst>
            </a:custGeom>
            <a:ln w="25400">
              <a:solidFill>
                <a:srgbClr val="6695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/>
          <p:nvPr/>
        </p:nvSpPr>
        <p:spPr>
          <a:xfrm>
            <a:off x="845058" y="5101590"/>
            <a:ext cx="7160259" cy="784860"/>
          </a:xfrm>
          <a:custGeom>
            <a:avLst/>
            <a:gdLst/>
            <a:ahLst/>
            <a:cxnLst/>
            <a:rect l="l" t="t" r="r" b="b"/>
            <a:pathLst>
              <a:path w="7160259" h="784860">
                <a:moveTo>
                  <a:pt x="7159752" y="0"/>
                </a:moveTo>
                <a:lnTo>
                  <a:pt x="392417" y="0"/>
                </a:lnTo>
                <a:lnTo>
                  <a:pt x="0" y="392430"/>
                </a:lnTo>
                <a:lnTo>
                  <a:pt x="392417" y="784860"/>
                </a:lnTo>
                <a:lnTo>
                  <a:pt x="7159752" y="784860"/>
                </a:lnTo>
                <a:lnTo>
                  <a:pt x="7159752" y="0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 txBox="1"/>
          <p:nvPr/>
        </p:nvSpPr>
        <p:spPr>
          <a:xfrm>
            <a:off x="1575561" y="5356605"/>
            <a:ext cx="61398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Focused</a:t>
            </a:r>
            <a:r>
              <a:rPr dirty="0" sz="1400" spc="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55">
                <a:solidFill>
                  <a:srgbClr val="FFFFFF"/>
                </a:solidFill>
                <a:latin typeface="Century Gothic"/>
                <a:cs typeface="Century Gothic"/>
              </a:rPr>
              <a:t>Support</a:t>
            </a:r>
            <a:r>
              <a:rPr dirty="0" sz="140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dirty="0" sz="140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130">
                <a:solidFill>
                  <a:srgbClr val="FFFFFF"/>
                </a:solidFill>
                <a:latin typeface="Century Gothic"/>
                <a:cs typeface="Century Gothic"/>
              </a:rPr>
              <a:t>DEI</a:t>
            </a:r>
            <a:r>
              <a:rPr dirty="0" sz="140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Champion</a:t>
            </a:r>
            <a:r>
              <a:rPr dirty="0" sz="140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90">
                <a:solidFill>
                  <a:srgbClr val="FFFFFF"/>
                </a:solidFill>
                <a:latin typeface="Century Gothic"/>
                <a:cs typeface="Century Gothic"/>
              </a:rPr>
              <a:t>with</a:t>
            </a:r>
            <a:r>
              <a:rPr dirty="0" sz="140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55">
                <a:solidFill>
                  <a:srgbClr val="FFFFFF"/>
                </a:solidFill>
                <a:latin typeface="Century Gothic"/>
                <a:cs typeface="Century Gothic"/>
              </a:rPr>
              <a:t>Recruiting</a:t>
            </a: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Team</a:t>
            </a:r>
            <a:r>
              <a:rPr dirty="0" sz="140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-135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r>
              <a:rPr dirty="0" sz="140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Century Gothic"/>
                <a:cs typeface="Century Gothic"/>
              </a:rPr>
              <a:t>Practices</a:t>
            </a:r>
            <a:endParaRPr sz="1400">
              <a:latin typeface="Century Gothic"/>
              <a:cs typeface="Century Gothic"/>
            </a:endParaRPr>
          </a:p>
        </p:txBody>
      </p:sp>
      <p:grpSp>
        <p:nvGrpSpPr>
          <p:cNvPr id="26" name="object 26" descr=""/>
          <p:cNvGrpSpPr/>
          <p:nvPr/>
        </p:nvGrpSpPr>
        <p:grpSpPr>
          <a:xfrm>
            <a:off x="439166" y="5088890"/>
            <a:ext cx="810260" cy="810260"/>
            <a:chOff x="439166" y="5088890"/>
            <a:chExt cx="810260" cy="810260"/>
          </a:xfrm>
        </p:grpSpPr>
        <p:sp>
          <p:nvSpPr>
            <p:cNvPr id="27" name="object 27" descr=""/>
            <p:cNvSpPr/>
            <p:nvPr/>
          </p:nvSpPr>
          <p:spPr>
            <a:xfrm>
              <a:off x="451866" y="5101590"/>
              <a:ext cx="784860" cy="784860"/>
            </a:xfrm>
            <a:custGeom>
              <a:avLst/>
              <a:gdLst/>
              <a:ahLst/>
              <a:cxnLst/>
              <a:rect l="l" t="t" r="r" b="b"/>
              <a:pathLst>
                <a:path w="784860" h="784860">
                  <a:moveTo>
                    <a:pt x="392430" y="0"/>
                  </a:moveTo>
                  <a:lnTo>
                    <a:pt x="343203" y="3056"/>
                  </a:lnTo>
                  <a:lnTo>
                    <a:pt x="295801" y="11981"/>
                  </a:lnTo>
                  <a:lnTo>
                    <a:pt x="250592" y="26408"/>
                  </a:lnTo>
                  <a:lnTo>
                    <a:pt x="207944" y="45968"/>
                  </a:lnTo>
                  <a:lnTo>
                    <a:pt x="168224" y="70295"/>
                  </a:lnTo>
                  <a:lnTo>
                    <a:pt x="131799" y="99021"/>
                  </a:lnTo>
                  <a:lnTo>
                    <a:pt x="99038" y="131779"/>
                  </a:lnTo>
                  <a:lnTo>
                    <a:pt x="70308" y="168201"/>
                  </a:lnTo>
                  <a:lnTo>
                    <a:pt x="45978" y="207921"/>
                  </a:lnTo>
                  <a:lnTo>
                    <a:pt x="26414" y="250572"/>
                  </a:lnTo>
                  <a:lnTo>
                    <a:pt x="11984" y="295785"/>
                  </a:lnTo>
                  <a:lnTo>
                    <a:pt x="3057" y="343193"/>
                  </a:lnTo>
                  <a:lnTo>
                    <a:pt x="0" y="392430"/>
                  </a:lnTo>
                  <a:lnTo>
                    <a:pt x="3057" y="441656"/>
                  </a:lnTo>
                  <a:lnTo>
                    <a:pt x="11984" y="489058"/>
                  </a:lnTo>
                  <a:lnTo>
                    <a:pt x="26414" y="534267"/>
                  </a:lnTo>
                  <a:lnTo>
                    <a:pt x="45978" y="576915"/>
                  </a:lnTo>
                  <a:lnTo>
                    <a:pt x="70308" y="616635"/>
                  </a:lnTo>
                  <a:lnTo>
                    <a:pt x="99038" y="653060"/>
                  </a:lnTo>
                  <a:lnTo>
                    <a:pt x="131799" y="685821"/>
                  </a:lnTo>
                  <a:lnTo>
                    <a:pt x="168224" y="714551"/>
                  </a:lnTo>
                  <a:lnTo>
                    <a:pt x="207944" y="738881"/>
                  </a:lnTo>
                  <a:lnTo>
                    <a:pt x="250592" y="758445"/>
                  </a:lnTo>
                  <a:lnTo>
                    <a:pt x="295801" y="772875"/>
                  </a:lnTo>
                  <a:lnTo>
                    <a:pt x="343203" y="781802"/>
                  </a:lnTo>
                  <a:lnTo>
                    <a:pt x="392430" y="784860"/>
                  </a:lnTo>
                  <a:lnTo>
                    <a:pt x="441656" y="781802"/>
                  </a:lnTo>
                  <a:lnTo>
                    <a:pt x="489058" y="772875"/>
                  </a:lnTo>
                  <a:lnTo>
                    <a:pt x="534267" y="758445"/>
                  </a:lnTo>
                  <a:lnTo>
                    <a:pt x="576915" y="738881"/>
                  </a:lnTo>
                  <a:lnTo>
                    <a:pt x="616635" y="714551"/>
                  </a:lnTo>
                  <a:lnTo>
                    <a:pt x="653060" y="685821"/>
                  </a:lnTo>
                  <a:lnTo>
                    <a:pt x="685821" y="653060"/>
                  </a:lnTo>
                  <a:lnTo>
                    <a:pt x="714551" y="616635"/>
                  </a:lnTo>
                  <a:lnTo>
                    <a:pt x="738881" y="576915"/>
                  </a:lnTo>
                  <a:lnTo>
                    <a:pt x="758445" y="534267"/>
                  </a:lnTo>
                  <a:lnTo>
                    <a:pt x="772875" y="489058"/>
                  </a:lnTo>
                  <a:lnTo>
                    <a:pt x="781802" y="441656"/>
                  </a:lnTo>
                  <a:lnTo>
                    <a:pt x="784860" y="392430"/>
                  </a:lnTo>
                  <a:lnTo>
                    <a:pt x="781802" y="343193"/>
                  </a:lnTo>
                  <a:lnTo>
                    <a:pt x="772875" y="295785"/>
                  </a:lnTo>
                  <a:lnTo>
                    <a:pt x="758445" y="250572"/>
                  </a:lnTo>
                  <a:lnTo>
                    <a:pt x="738881" y="207921"/>
                  </a:lnTo>
                  <a:lnTo>
                    <a:pt x="714551" y="168201"/>
                  </a:lnTo>
                  <a:lnTo>
                    <a:pt x="685821" y="131779"/>
                  </a:lnTo>
                  <a:lnTo>
                    <a:pt x="653060" y="99021"/>
                  </a:lnTo>
                  <a:lnTo>
                    <a:pt x="616635" y="70295"/>
                  </a:lnTo>
                  <a:lnTo>
                    <a:pt x="576915" y="45968"/>
                  </a:lnTo>
                  <a:lnTo>
                    <a:pt x="534267" y="26408"/>
                  </a:lnTo>
                  <a:lnTo>
                    <a:pt x="489058" y="11981"/>
                  </a:lnTo>
                  <a:lnTo>
                    <a:pt x="441656" y="3056"/>
                  </a:lnTo>
                  <a:lnTo>
                    <a:pt x="392430" y="0"/>
                  </a:lnTo>
                  <a:close/>
                </a:path>
              </a:pathLst>
            </a:custGeom>
            <a:solidFill>
              <a:srgbClr val="669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451866" y="5101590"/>
              <a:ext cx="784860" cy="784860"/>
            </a:xfrm>
            <a:custGeom>
              <a:avLst/>
              <a:gdLst/>
              <a:ahLst/>
              <a:cxnLst/>
              <a:rect l="l" t="t" r="r" b="b"/>
              <a:pathLst>
                <a:path w="784860" h="784860">
                  <a:moveTo>
                    <a:pt x="0" y="392430"/>
                  </a:moveTo>
                  <a:lnTo>
                    <a:pt x="3057" y="343193"/>
                  </a:lnTo>
                  <a:lnTo>
                    <a:pt x="11984" y="295785"/>
                  </a:lnTo>
                  <a:lnTo>
                    <a:pt x="26414" y="250572"/>
                  </a:lnTo>
                  <a:lnTo>
                    <a:pt x="45978" y="207921"/>
                  </a:lnTo>
                  <a:lnTo>
                    <a:pt x="70308" y="168201"/>
                  </a:lnTo>
                  <a:lnTo>
                    <a:pt x="99038" y="131779"/>
                  </a:lnTo>
                  <a:lnTo>
                    <a:pt x="131799" y="99021"/>
                  </a:lnTo>
                  <a:lnTo>
                    <a:pt x="168224" y="70295"/>
                  </a:lnTo>
                  <a:lnTo>
                    <a:pt x="207944" y="45968"/>
                  </a:lnTo>
                  <a:lnTo>
                    <a:pt x="250592" y="26408"/>
                  </a:lnTo>
                  <a:lnTo>
                    <a:pt x="295801" y="11981"/>
                  </a:lnTo>
                  <a:lnTo>
                    <a:pt x="343203" y="3056"/>
                  </a:lnTo>
                  <a:lnTo>
                    <a:pt x="392430" y="0"/>
                  </a:lnTo>
                  <a:lnTo>
                    <a:pt x="441656" y="3056"/>
                  </a:lnTo>
                  <a:lnTo>
                    <a:pt x="489058" y="11981"/>
                  </a:lnTo>
                  <a:lnTo>
                    <a:pt x="534267" y="26408"/>
                  </a:lnTo>
                  <a:lnTo>
                    <a:pt x="576915" y="45968"/>
                  </a:lnTo>
                  <a:lnTo>
                    <a:pt x="616635" y="70295"/>
                  </a:lnTo>
                  <a:lnTo>
                    <a:pt x="653060" y="99021"/>
                  </a:lnTo>
                  <a:lnTo>
                    <a:pt x="685821" y="131779"/>
                  </a:lnTo>
                  <a:lnTo>
                    <a:pt x="714551" y="168201"/>
                  </a:lnTo>
                  <a:lnTo>
                    <a:pt x="738881" y="207921"/>
                  </a:lnTo>
                  <a:lnTo>
                    <a:pt x="758445" y="250572"/>
                  </a:lnTo>
                  <a:lnTo>
                    <a:pt x="772875" y="295785"/>
                  </a:lnTo>
                  <a:lnTo>
                    <a:pt x="781802" y="343193"/>
                  </a:lnTo>
                  <a:lnTo>
                    <a:pt x="784860" y="392430"/>
                  </a:lnTo>
                  <a:lnTo>
                    <a:pt x="781802" y="441656"/>
                  </a:lnTo>
                  <a:lnTo>
                    <a:pt x="772875" y="489058"/>
                  </a:lnTo>
                  <a:lnTo>
                    <a:pt x="758445" y="534267"/>
                  </a:lnTo>
                  <a:lnTo>
                    <a:pt x="738881" y="576915"/>
                  </a:lnTo>
                  <a:lnTo>
                    <a:pt x="714551" y="616635"/>
                  </a:lnTo>
                  <a:lnTo>
                    <a:pt x="685821" y="653060"/>
                  </a:lnTo>
                  <a:lnTo>
                    <a:pt x="653060" y="685821"/>
                  </a:lnTo>
                  <a:lnTo>
                    <a:pt x="616635" y="714551"/>
                  </a:lnTo>
                  <a:lnTo>
                    <a:pt x="576915" y="738881"/>
                  </a:lnTo>
                  <a:lnTo>
                    <a:pt x="534267" y="758445"/>
                  </a:lnTo>
                  <a:lnTo>
                    <a:pt x="489058" y="772875"/>
                  </a:lnTo>
                  <a:lnTo>
                    <a:pt x="441656" y="781802"/>
                  </a:lnTo>
                  <a:lnTo>
                    <a:pt x="392430" y="784860"/>
                  </a:lnTo>
                  <a:lnTo>
                    <a:pt x="343203" y="781802"/>
                  </a:lnTo>
                  <a:lnTo>
                    <a:pt x="295801" y="772875"/>
                  </a:lnTo>
                  <a:lnTo>
                    <a:pt x="250592" y="758445"/>
                  </a:lnTo>
                  <a:lnTo>
                    <a:pt x="207944" y="738881"/>
                  </a:lnTo>
                  <a:lnTo>
                    <a:pt x="168224" y="714551"/>
                  </a:lnTo>
                  <a:lnTo>
                    <a:pt x="131799" y="685821"/>
                  </a:lnTo>
                  <a:lnTo>
                    <a:pt x="99038" y="653060"/>
                  </a:lnTo>
                  <a:lnTo>
                    <a:pt x="70308" y="616635"/>
                  </a:lnTo>
                  <a:lnTo>
                    <a:pt x="45978" y="576915"/>
                  </a:lnTo>
                  <a:lnTo>
                    <a:pt x="26414" y="534267"/>
                  </a:lnTo>
                  <a:lnTo>
                    <a:pt x="11984" y="489058"/>
                  </a:lnTo>
                  <a:lnTo>
                    <a:pt x="3057" y="441656"/>
                  </a:lnTo>
                  <a:lnTo>
                    <a:pt x="0" y="392430"/>
                  </a:lnTo>
                  <a:close/>
                </a:path>
              </a:pathLst>
            </a:custGeom>
            <a:ln w="25400">
              <a:solidFill>
                <a:srgbClr val="6695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 descr=""/>
          <p:cNvSpPr txBox="1"/>
          <p:nvPr/>
        </p:nvSpPr>
        <p:spPr>
          <a:xfrm>
            <a:off x="762711" y="1244853"/>
            <a:ext cx="16319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580">
                <a:solidFill>
                  <a:srgbClr val="FFFFFF"/>
                </a:solidFill>
                <a:latin typeface="Century Gothic"/>
                <a:cs typeface="Century Gothic"/>
              </a:rPr>
              <a:t>1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97788" y="2273884"/>
            <a:ext cx="242570" cy="4832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4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717295" y="3244976"/>
            <a:ext cx="24066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25">
                <a:solidFill>
                  <a:srgbClr val="FFFFFF"/>
                </a:solidFill>
                <a:latin typeface="Century Gothic"/>
                <a:cs typeface="Century Gothic"/>
              </a:rPr>
              <a:t>3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661822" y="4250258"/>
            <a:ext cx="277495" cy="4832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320">
                <a:solidFill>
                  <a:srgbClr val="FFFFFF"/>
                </a:solidFill>
                <a:latin typeface="Century Gothic"/>
                <a:cs typeface="Century Gothic"/>
              </a:rPr>
              <a:t>4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762711" y="5244795"/>
            <a:ext cx="241300" cy="4832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35">
                <a:solidFill>
                  <a:srgbClr val="FFFFFF"/>
                </a:solidFill>
                <a:latin typeface="Century Gothic"/>
                <a:cs typeface="Century Gothic"/>
              </a:rPr>
              <a:t>5</a:t>
            </a:r>
            <a:endParaRPr sz="3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68580">
              <a:lnSpc>
                <a:spcPct val="100000"/>
              </a:lnSpc>
              <a:spcBef>
                <a:spcPts val="70"/>
              </a:spcBef>
            </a:pPr>
            <a:r>
              <a:rPr dirty="0" spc="100"/>
              <a:t>3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8744" rIns="0" bIns="0" rtlCol="0" vert="horz">
            <a:spAutoFit/>
          </a:bodyPr>
          <a:lstStyle/>
          <a:p>
            <a:pPr marL="442595">
              <a:lnSpc>
                <a:spcPct val="100000"/>
              </a:lnSpc>
              <a:spcBef>
                <a:spcPts val="95"/>
              </a:spcBef>
            </a:pPr>
            <a:r>
              <a:rPr dirty="0" spc="50"/>
              <a:t>Key</a:t>
            </a:r>
            <a:r>
              <a:rPr dirty="0" spc="-135"/>
              <a:t> </a:t>
            </a:r>
            <a:r>
              <a:rPr dirty="0" spc="145"/>
              <a:t>Pillars</a:t>
            </a:r>
            <a:r>
              <a:rPr dirty="0" spc="-95"/>
              <a:t> </a:t>
            </a:r>
            <a:r>
              <a:rPr dirty="0"/>
              <a:t>of</a:t>
            </a:r>
            <a:r>
              <a:rPr dirty="0" spc="-114"/>
              <a:t> </a:t>
            </a:r>
            <a:r>
              <a:rPr dirty="0" spc="70"/>
              <a:t>Environmental,</a:t>
            </a:r>
            <a:r>
              <a:rPr dirty="0" spc="-80"/>
              <a:t> </a:t>
            </a:r>
            <a:r>
              <a:rPr dirty="0"/>
              <a:t>social</a:t>
            </a:r>
            <a:r>
              <a:rPr dirty="0" spc="-105"/>
              <a:t> </a:t>
            </a:r>
            <a:r>
              <a:rPr dirty="0" spc="-40"/>
              <a:t>and</a:t>
            </a:r>
            <a:r>
              <a:rPr dirty="0" spc="-105"/>
              <a:t> </a:t>
            </a:r>
            <a:r>
              <a:rPr dirty="0" spc="-45"/>
              <a:t>governance</a:t>
            </a:r>
            <a:r>
              <a:rPr dirty="0" spc="-70"/>
              <a:t> </a:t>
            </a:r>
            <a:r>
              <a:rPr dirty="0" spc="-10"/>
              <a:t>(ESG)?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683766" y="1619504"/>
            <a:ext cx="3620135" cy="1960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9395" indent="-227329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0029" algn="l"/>
              </a:tabLst>
            </a:pPr>
            <a:r>
              <a:rPr dirty="0" sz="2200" spc="-65">
                <a:solidFill>
                  <a:srgbClr val="0050FF"/>
                </a:solidFill>
                <a:latin typeface="Century Gothic"/>
                <a:cs typeface="Century Gothic"/>
              </a:rPr>
              <a:t>Advancing</a:t>
            </a:r>
            <a:r>
              <a:rPr dirty="0" sz="2200" spc="-7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0050FF"/>
                </a:solidFill>
                <a:latin typeface="Century Gothic"/>
                <a:cs typeface="Century Gothic"/>
              </a:rPr>
              <a:t>sustainability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Font typeface="Wingdings"/>
              <a:buChar char=""/>
              <a:tabLst>
                <a:tab pos="240029" algn="l"/>
              </a:tabLst>
            </a:pPr>
            <a:r>
              <a:rPr dirty="0" sz="2200">
                <a:solidFill>
                  <a:srgbClr val="0050FF"/>
                </a:solidFill>
                <a:latin typeface="Century Gothic"/>
                <a:cs typeface="Century Gothic"/>
              </a:rPr>
              <a:t>Community</a:t>
            </a:r>
            <a:r>
              <a:rPr dirty="0" sz="2200" spc="204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 spc="40">
                <a:solidFill>
                  <a:srgbClr val="0050FF"/>
                </a:solidFill>
                <a:latin typeface="Century Gothic"/>
                <a:cs typeface="Century Gothic"/>
              </a:rPr>
              <a:t>investments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Font typeface="Wingdings"/>
              <a:buChar char=""/>
              <a:tabLst>
                <a:tab pos="240029" algn="l"/>
              </a:tabLst>
            </a:pPr>
            <a:r>
              <a:rPr dirty="0" sz="2200">
                <a:solidFill>
                  <a:srgbClr val="0050FF"/>
                </a:solidFill>
                <a:latin typeface="Century Gothic"/>
                <a:cs typeface="Century Gothic"/>
              </a:rPr>
              <a:t>Responsible</a:t>
            </a:r>
            <a:r>
              <a:rPr dirty="0" sz="2200" spc="10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0050FF"/>
                </a:solidFill>
                <a:latin typeface="Century Gothic"/>
                <a:cs typeface="Century Gothic"/>
              </a:rPr>
              <a:t>leadership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Font typeface="Wingdings"/>
              <a:buChar char=""/>
              <a:tabLst>
                <a:tab pos="240029" algn="l"/>
              </a:tabLst>
            </a:pPr>
            <a:r>
              <a:rPr dirty="0" sz="2200" spc="45">
                <a:solidFill>
                  <a:srgbClr val="0050FF"/>
                </a:solidFill>
                <a:latin typeface="Century Gothic"/>
                <a:cs typeface="Century Gothic"/>
              </a:rPr>
              <a:t>Strengthening</a:t>
            </a:r>
            <a:r>
              <a:rPr dirty="0" sz="2200" spc="-10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 spc="140">
                <a:solidFill>
                  <a:srgbClr val="0050FF"/>
                </a:solidFill>
                <a:latin typeface="Century Gothic"/>
                <a:cs typeface="Century Gothic"/>
              </a:rPr>
              <a:t>DEI</a:t>
            </a:r>
            <a:endParaRPr sz="2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34311" y="2109216"/>
            <a:ext cx="2476500" cy="184785"/>
          </a:xfrm>
          <a:prstGeom prst="rect">
            <a:avLst/>
          </a:prstGeom>
          <a:solidFill>
            <a:srgbClr val="003399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10"/>
              </a:lnSpc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Recruitment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dirty="0" sz="12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Retention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743455" y="3230879"/>
            <a:ext cx="2476500" cy="184785"/>
          </a:xfrm>
          <a:prstGeom prst="rect">
            <a:avLst/>
          </a:prstGeom>
          <a:solidFill>
            <a:srgbClr val="61A9E2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10"/>
              </a:lnSpc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Engagement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743455" y="4337303"/>
            <a:ext cx="2476500" cy="186055"/>
          </a:xfrm>
          <a:prstGeom prst="rect">
            <a:avLst/>
          </a:prstGeom>
          <a:solidFill>
            <a:srgbClr val="7B8489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15"/>
              </a:lnSpc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Learning</a:t>
            </a:r>
            <a:r>
              <a:rPr dirty="0" sz="12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Development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743455" y="5465064"/>
            <a:ext cx="2476500" cy="184785"/>
          </a:xfrm>
          <a:prstGeom prst="rect">
            <a:avLst/>
          </a:prstGeom>
          <a:solidFill>
            <a:srgbClr val="ECB72B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15"/>
              </a:lnSpc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Expand</a:t>
            </a:r>
            <a:r>
              <a:rPr dirty="0" sz="12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Brand</a:t>
            </a:r>
            <a:r>
              <a:rPr dirty="0" sz="12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Awareness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1341119" y="2636773"/>
            <a:ext cx="3931285" cy="2892425"/>
            <a:chOff x="1341119" y="2636773"/>
            <a:chExt cx="3931285" cy="2892425"/>
          </a:xfrm>
        </p:grpSpPr>
        <p:sp>
          <p:nvSpPr>
            <p:cNvPr id="7" name="object 7" descr=""/>
            <p:cNvSpPr/>
            <p:nvPr/>
          </p:nvSpPr>
          <p:spPr>
            <a:xfrm>
              <a:off x="4420362" y="2649473"/>
              <a:ext cx="839469" cy="2867025"/>
            </a:xfrm>
            <a:custGeom>
              <a:avLst/>
              <a:gdLst/>
              <a:ahLst/>
              <a:cxnLst/>
              <a:rect l="l" t="t" r="r" b="b"/>
              <a:pathLst>
                <a:path w="839470" h="2867025">
                  <a:moveTo>
                    <a:pt x="0" y="0"/>
                  </a:moveTo>
                  <a:lnTo>
                    <a:pt x="839088" y="1486153"/>
                  </a:lnTo>
                </a:path>
                <a:path w="839470" h="2867025">
                  <a:moveTo>
                    <a:pt x="105155" y="2866771"/>
                  </a:moveTo>
                  <a:lnTo>
                    <a:pt x="838580" y="1447800"/>
                  </a:lnTo>
                </a:path>
              </a:pathLst>
            </a:custGeom>
            <a:ln w="25400">
              <a:solidFill>
                <a:srgbClr val="92A3B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379219" y="2802635"/>
              <a:ext cx="3040380" cy="944880"/>
            </a:xfrm>
            <a:custGeom>
              <a:avLst/>
              <a:gdLst/>
              <a:ahLst/>
              <a:cxnLst/>
              <a:rect l="l" t="t" r="r" b="b"/>
              <a:pathLst>
                <a:path w="3040379" h="944879">
                  <a:moveTo>
                    <a:pt x="0" y="944880"/>
                  </a:moveTo>
                  <a:lnTo>
                    <a:pt x="3040380" y="944880"/>
                  </a:lnTo>
                  <a:lnTo>
                    <a:pt x="3040380" y="0"/>
                  </a:lnTo>
                  <a:lnTo>
                    <a:pt x="0" y="0"/>
                  </a:lnTo>
                  <a:lnTo>
                    <a:pt x="0" y="944880"/>
                  </a:lnTo>
                  <a:close/>
                </a:path>
              </a:pathLst>
            </a:custGeom>
            <a:ln w="7620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785620" y="1730756"/>
            <a:ext cx="5353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Drivers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970779" y="1745945"/>
            <a:ext cx="76136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Outcomes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454141" y="2346198"/>
            <a:ext cx="1942464" cy="5778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0050FF"/>
                </a:solidFill>
                <a:latin typeface="Calibri"/>
                <a:cs typeface="Calibri"/>
              </a:rPr>
              <a:t>Talent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20"/>
              </a:spcBef>
            </a:pP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Organization</a:t>
            </a:r>
            <a:r>
              <a:rPr dirty="0" sz="1100" spc="-1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reflects</a:t>
            </a:r>
            <a:r>
              <a:rPr dirty="0" sz="1100" spc="1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the</a:t>
            </a:r>
            <a:r>
              <a:rPr dirty="0" sz="1100" spc="2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diversity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of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the</a:t>
            </a:r>
            <a:r>
              <a:rPr dirty="0" sz="1100" spc="-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marketplace.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454141" y="3700729"/>
            <a:ext cx="1859280" cy="7461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0050FF"/>
                </a:solidFill>
                <a:latin typeface="Calibri"/>
                <a:cs typeface="Calibri"/>
              </a:rPr>
              <a:t>Markets</a:t>
            </a:r>
            <a:endParaRPr sz="14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spcBef>
                <a:spcPts val="25"/>
              </a:spcBef>
            </a:pP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Maximize</a:t>
            </a:r>
            <a:r>
              <a:rPr dirty="0" sz="1100" spc="-3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diversity</a:t>
            </a:r>
            <a:r>
              <a:rPr dirty="0" sz="1100" spc="-2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of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 customers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and</a:t>
            </a:r>
            <a:r>
              <a:rPr dirty="0" sz="1100" spc="-1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communities</a:t>
            </a:r>
            <a:r>
              <a:rPr dirty="0" sz="1100" spc="-3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we</a:t>
            </a:r>
            <a:r>
              <a:rPr dirty="0" sz="1100" spc="2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are</a:t>
            </a:r>
            <a:r>
              <a:rPr dirty="0" sz="1100" spc="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able</a:t>
            </a:r>
            <a:r>
              <a:rPr dirty="0" sz="1100" spc="1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6C666A"/>
                </a:solidFill>
                <a:latin typeface="Calibri"/>
                <a:cs typeface="Calibri"/>
              </a:rPr>
              <a:t>to 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serve.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454141" y="5076825"/>
            <a:ext cx="1855470" cy="5778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solidFill>
                  <a:srgbClr val="0050FF"/>
                </a:solidFill>
                <a:latin typeface="Calibri"/>
                <a:cs typeface="Calibri"/>
              </a:rPr>
              <a:t>Culture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Develop</a:t>
            </a:r>
            <a:r>
              <a:rPr dirty="0" sz="1100" spc="-5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and</a:t>
            </a:r>
            <a:r>
              <a:rPr dirty="0" sz="1100" spc="-2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sustain</a:t>
            </a:r>
            <a:r>
              <a:rPr dirty="0" sz="1100" spc="-3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diverse</a:t>
            </a:r>
            <a:r>
              <a:rPr dirty="0" sz="1100" spc="-25">
                <a:solidFill>
                  <a:srgbClr val="6C666A"/>
                </a:solidFill>
                <a:latin typeface="Calibri"/>
                <a:cs typeface="Calibri"/>
              </a:rPr>
              <a:t> and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inclusive</a:t>
            </a:r>
            <a:r>
              <a:rPr dirty="0" sz="1100" spc="-4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environment.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2831" rIns="0" bIns="0" rtlCol="0" vert="horz">
            <a:spAutoFit/>
          </a:bodyPr>
          <a:lstStyle/>
          <a:p>
            <a:pPr marL="513080">
              <a:lnSpc>
                <a:spcPct val="100000"/>
              </a:lnSpc>
              <a:spcBef>
                <a:spcPts val="95"/>
              </a:spcBef>
            </a:pPr>
            <a:r>
              <a:rPr dirty="0" spc="105"/>
              <a:t>Foundations</a:t>
            </a:r>
            <a:r>
              <a:rPr dirty="0" spc="-20"/>
              <a:t> </a:t>
            </a:r>
            <a:r>
              <a:rPr dirty="0"/>
              <a:t>of</a:t>
            </a:r>
            <a:r>
              <a:rPr dirty="0" spc="-50"/>
              <a:t> </a:t>
            </a:r>
            <a:r>
              <a:rPr dirty="0" spc="-270"/>
              <a:t>a</a:t>
            </a:r>
            <a:r>
              <a:rPr dirty="0" spc="-45"/>
              <a:t> </a:t>
            </a:r>
            <a:r>
              <a:rPr dirty="0" spc="265"/>
              <a:t>DEI</a:t>
            </a:r>
            <a:r>
              <a:rPr dirty="0" spc="-30"/>
              <a:t> </a:t>
            </a:r>
            <a:r>
              <a:rPr dirty="0" spc="55"/>
              <a:t>Strategy</a:t>
            </a:r>
          </a:p>
        </p:txBody>
      </p:sp>
      <p:grpSp>
        <p:nvGrpSpPr>
          <p:cNvPr id="15" name="object 15" descr=""/>
          <p:cNvGrpSpPr/>
          <p:nvPr/>
        </p:nvGrpSpPr>
        <p:grpSpPr>
          <a:xfrm>
            <a:off x="1619885" y="1160399"/>
            <a:ext cx="9437370" cy="402590"/>
            <a:chOff x="1619885" y="1160399"/>
            <a:chExt cx="9437370" cy="402590"/>
          </a:xfrm>
        </p:grpSpPr>
        <p:sp>
          <p:nvSpPr>
            <p:cNvPr id="16" name="object 16" descr=""/>
            <p:cNvSpPr/>
            <p:nvPr/>
          </p:nvSpPr>
          <p:spPr>
            <a:xfrm>
              <a:off x="1626235" y="1166736"/>
              <a:ext cx="9424670" cy="377190"/>
            </a:xfrm>
            <a:custGeom>
              <a:avLst/>
              <a:gdLst/>
              <a:ahLst/>
              <a:cxnLst/>
              <a:rect l="l" t="t" r="r" b="b"/>
              <a:pathLst>
                <a:path w="9424670" h="377190">
                  <a:moveTo>
                    <a:pt x="9424416" y="0"/>
                  </a:moveTo>
                  <a:lnTo>
                    <a:pt x="0" y="0"/>
                  </a:lnTo>
                  <a:lnTo>
                    <a:pt x="0" y="376948"/>
                  </a:lnTo>
                  <a:lnTo>
                    <a:pt x="9424416" y="376948"/>
                  </a:lnTo>
                  <a:lnTo>
                    <a:pt x="9424416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626235" y="1160399"/>
              <a:ext cx="9424670" cy="402590"/>
            </a:xfrm>
            <a:custGeom>
              <a:avLst/>
              <a:gdLst/>
              <a:ahLst/>
              <a:cxnLst/>
              <a:rect l="l" t="t" r="r" b="b"/>
              <a:pathLst>
                <a:path w="9424670" h="402590">
                  <a:moveTo>
                    <a:pt x="0" y="0"/>
                  </a:moveTo>
                  <a:lnTo>
                    <a:pt x="0" y="402336"/>
                  </a:lnTo>
                </a:path>
                <a:path w="9424670" h="402590">
                  <a:moveTo>
                    <a:pt x="9424289" y="0"/>
                  </a:moveTo>
                  <a:lnTo>
                    <a:pt x="9424289" y="4023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619885" y="1160399"/>
              <a:ext cx="9437370" cy="12700"/>
            </a:xfrm>
            <a:custGeom>
              <a:avLst/>
              <a:gdLst/>
              <a:ahLst/>
              <a:cxnLst/>
              <a:rect l="l" t="t" r="r" b="b"/>
              <a:pathLst>
                <a:path w="9437370" h="12700">
                  <a:moveTo>
                    <a:pt x="0" y="12700"/>
                  </a:moveTo>
                  <a:lnTo>
                    <a:pt x="9436989" y="12700"/>
                  </a:lnTo>
                  <a:lnTo>
                    <a:pt x="943698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619885" y="1543685"/>
              <a:ext cx="9437370" cy="0"/>
            </a:xfrm>
            <a:custGeom>
              <a:avLst/>
              <a:gdLst/>
              <a:ahLst/>
              <a:cxnLst/>
              <a:rect l="l" t="t" r="r" b="b"/>
              <a:pathLst>
                <a:path w="9437370" h="0">
                  <a:moveTo>
                    <a:pt x="0" y="0"/>
                  </a:moveTo>
                  <a:lnTo>
                    <a:pt x="9436989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1632585" y="1187958"/>
            <a:ext cx="94119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8509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FFFFFF"/>
                </a:solidFill>
                <a:latin typeface="Calibri"/>
                <a:cs typeface="Calibri"/>
              </a:rPr>
              <a:t>Diversity,</a:t>
            </a:r>
            <a:r>
              <a:rPr dirty="0" sz="16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Equity</a:t>
            </a:r>
            <a:r>
              <a:rPr dirty="0" sz="16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dirty="0" sz="16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Inclusion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 Strategy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8740140" y="2394204"/>
            <a:ext cx="2609215" cy="2893060"/>
          </a:xfrm>
          <a:prstGeom prst="rect">
            <a:avLst/>
          </a:prstGeom>
          <a:ln w="12700">
            <a:solidFill>
              <a:srgbClr val="003399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639445">
              <a:lnSpc>
                <a:spcPct val="100000"/>
              </a:lnSpc>
              <a:spcBef>
                <a:spcPts val="265"/>
              </a:spcBef>
            </a:pPr>
            <a:r>
              <a:rPr dirty="0" u="sng" sz="1400" b="1">
                <a:solidFill>
                  <a:srgbClr val="6C666A"/>
                </a:solidFill>
                <a:uFill>
                  <a:solidFill>
                    <a:srgbClr val="6C666A"/>
                  </a:solidFill>
                </a:uFill>
                <a:latin typeface="Calibri"/>
                <a:cs typeface="Calibri"/>
              </a:rPr>
              <a:t>Guiding</a:t>
            </a:r>
            <a:r>
              <a:rPr dirty="0" u="sng" sz="1400" spc="-40" b="1">
                <a:solidFill>
                  <a:srgbClr val="6C666A"/>
                </a:solidFill>
                <a:uFill>
                  <a:solidFill>
                    <a:srgbClr val="6C666A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 b="1">
                <a:solidFill>
                  <a:srgbClr val="6C666A"/>
                </a:solidFill>
                <a:uFill>
                  <a:solidFill>
                    <a:srgbClr val="6C666A"/>
                  </a:solidFill>
                </a:uFill>
                <a:latin typeface="Calibri"/>
                <a:cs typeface="Calibri"/>
              </a:rPr>
              <a:t>Principles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Calibri"/>
              <a:cs typeface="Calibri"/>
            </a:endParaRPr>
          </a:p>
          <a:p>
            <a:pPr algn="r" marL="286385" marR="80645" indent="-287020">
              <a:lnSpc>
                <a:spcPct val="100000"/>
              </a:lnSpc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Inclusion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as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</a:t>
            </a:r>
            <a:r>
              <a:rPr dirty="0" sz="1400" spc="-1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leadership</a:t>
            </a:r>
            <a:endParaRPr sz="1400">
              <a:latin typeface="Calibri"/>
              <a:cs typeface="Calibri"/>
            </a:endParaRPr>
          </a:p>
          <a:p>
            <a:pPr algn="r" marR="81915">
              <a:lnSpc>
                <a:spcPct val="100000"/>
              </a:lnSpc>
            </a:pP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competency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Calibri"/>
              <a:cs typeface="Calibri"/>
            </a:endParaRPr>
          </a:p>
          <a:p>
            <a:pPr algn="r" marL="286385" marR="83185" indent="-28702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Fair</a:t>
            </a:r>
            <a:r>
              <a:rPr dirty="0" sz="1400" spc="-6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&amp;</a:t>
            </a:r>
            <a:r>
              <a:rPr dirty="0" sz="1400" spc="-6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transparent</a:t>
            </a:r>
            <a:r>
              <a:rPr dirty="0" sz="1400" spc="-2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processes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6C666A"/>
              </a:buClr>
              <a:buFont typeface="Wingdings"/>
              <a:buChar char=""/>
            </a:pPr>
            <a:endParaRPr sz="1350">
              <a:latin typeface="Calibri"/>
              <a:cs typeface="Calibri"/>
            </a:endParaRPr>
          </a:p>
          <a:p>
            <a:pPr algn="r" lvl="1" marL="286385" marR="82550" indent="-287020">
              <a:lnSpc>
                <a:spcPct val="100000"/>
              </a:lnSpc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Align</a:t>
            </a:r>
            <a:r>
              <a:rPr dirty="0" sz="1400" spc="-2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with</a:t>
            </a:r>
            <a:r>
              <a:rPr dirty="0" sz="1400" spc="-3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business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 strategy</a:t>
            </a:r>
            <a:endParaRPr sz="14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6C666A"/>
              </a:buClr>
              <a:buFont typeface="Wingdings"/>
              <a:buChar char=""/>
            </a:pPr>
            <a:endParaRPr sz="1350">
              <a:latin typeface="Calibri"/>
              <a:cs typeface="Calibri"/>
            </a:endParaRPr>
          </a:p>
          <a:p>
            <a:pPr algn="r" marL="286385" marR="81915" indent="-287020">
              <a:lnSpc>
                <a:spcPct val="100000"/>
              </a:lnSpc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Accountability</a:t>
            </a:r>
            <a:r>
              <a:rPr dirty="0" sz="1400" spc="-2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on</a:t>
            </a:r>
            <a:r>
              <a:rPr dirty="0" sz="1400" spc="-4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every</a:t>
            </a:r>
            <a:r>
              <a:rPr dirty="0" sz="1400" spc="-3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 spc="-20">
                <a:solidFill>
                  <a:srgbClr val="6C666A"/>
                </a:solidFill>
                <a:latin typeface="Calibri"/>
                <a:cs typeface="Calibri"/>
              </a:rPr>
              <a:t>level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6C666A"/>
              </a:buClr>
              <a:buFont typeface="Wingdings"/>
              <a:buChar char=""/>
            </a:pPr>
            <a:endParaRPr sz="1350">
              <a:latin typeface="Calibri"/>
              <a:cs typeface="Calibri"/>
            </a:endParaRPr>
          </a:p>
          <a:p>
            <a:pPr algn="r" lvl="1" marL="286385" marR="81915" indent="-287020">
              <a:lnSpc>
                <a:spcPct val="100000"/>
              </a:lnSpc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Actions</a:t>
            </a:r>
            <a:r>
              <a:rPr dirty="0" sz="1400" spc="-2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are</a:t>
            </a:r>
            <a:r>
              <a:rPr dirty="0" sz="1400" spc="-2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measurable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90906" y="6388100"/>
            <a:ext cx="21367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1433809" y="6191808"/>
            <a:ext cx="1301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70">
                <a:solidFill>
                  <a:srgbClr val="A29FA0"/>
                </a:solidFill>
                <a:latin typeface="Century Gothic"/>
                <a:cs typeface="Century Gothic"/>
              </a:rPr>
              <a:t>21</a:t>
            </a:r>
            <a:endParaRPr sz="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70"/>
              </a:spcBef>
            </a:pPr>
            <a:r>
              <a:rPr dirty="0" spc="-25"/>
              <a:t>22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190906" y="6506057"/>
            <a:ext cx="2136775" cy="16510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" name="object 2" descr=""/>
          <p:cNvSpPr txBox="1"/>
          <p:nvPr/>
        </p:nvSpPr>
        <p:spPr>
          <a:xfrm>
            <a:off x="330504" y="869339"/>
            <a:ext cx="11301730" cy="1981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6100"/>
              </a:lnSpc>
              <a:spcBef>
                <a:spcPts val="95"/>
              </a:spcBef>
            </a:pP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Introduce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topics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70">
                <a:solidFill>
                  <a:srgbClr val="6C666A"/>
                </a:solidFill>
                <a:latin typeface="Century Gothic"/>
                <a:cs typeface="Century Gothic"/>
              </a:rPr>
              <a:t>and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structured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conversations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that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0">
                <a:solidFill>
                  <a:srgbClr val="6C666A"/>
                </a:solidFill>
                <a:latin typeface="Century Gothic"/>
                <a:cs typeface="Century Gothic"/>
              </a:rPr>
              <a:t>may</a:t>
            </a:r>
            <a:r>
              <a:rPr dirty="0" sz="2200" spc="-6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be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of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70">
                <a:solidFill>
                  <a:srgbClr val="6C666A"/>
                </a:solidFill>
                <a:latin typeface="Century Gothic"/>
                <a:cs typeface="Century Gothic"/>
              </a:rPr>
              <a:t>high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60">
                <a:solidFill>
                  <a:srgbClr val="6C666A"/>
                </a:solidFill>
                <a:latin typeface="Century Gothic"/>
                <a:cs typeface="Century Gothic"/>
              </a:rPr>
              <a:t>concern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25">
                <a:solidFill>
                  <a:srgbClr val="6C666A"/>
                </a:solidFill>
                <a:latin typeface="Century Gothic"/>
                <a:cs typeface="Century Gothic"/>
              </a:rPr>
              <a:t>or 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relevance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to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5">
                <a:solidFill>
                  <a:srgbClr val="6C666A"/>
                </a:solidFill>
                <a:latin typeface="Century Gothic"/>
                <a:cs typeface="Century Gothic"/>
              </a:rPr>
              <a:t>specific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demographics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60">
                <a:solidFill>
                  <a:srgbClr val="6C666A"/>
                </a:solidFill>
                <a:latin typeface="Century Gothic"/>
                <a:cs typeface="Century Gothic"/>
              </a:rPr>
              <a:t>at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the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125">
                <a:solidFill>
                  <a:srgbClr val="6C666A"/>
                </a:solidFill>
                <a:latin typeface="Century Gothic"/>
                <a:cs typeface="Century Gothic"/>
              </a:rPr>
              <a:t>firm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 and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35">
                <a:solidFill>
                  <a:srgbClr val="6C666A"/>
                </a:solidFill>
                <a:latin typeface="Century Gothic"/>
                <a:cs typeface="Century Gothic"/>
              </a:rPr>
              <a:t>provide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65">
                <a:solidFill>
                  <a:srgbClr val="6C666A"/>
                </a:solidFill>
                <a:latin typeface="Century Gothic"/>
                <a:cs typeface="Century Gothic"/>
              </a:rPr>
              <a:t>an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opportunity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to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65">
                <a:solidFill>
                  <a:srgbClr val="6C666A"/>
                </a:solidFill>
                <a:latin typeface="Century Gothic"/>
                <a:cs typeface="Century Gothic"/>
              </a:rPr>
              <a:t>inform 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and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influence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others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who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0">
                <a:solidFill>
                  <a:srgbClr val="6C666A"/>
                </a:solidFill>
                <a:latin typeface="Century Gothic"/>
                <a:cs typeface="Century Gothic"/>
              </a:rPr>
              <a:t>may</a:t>
            </a:r>
            <a:r>
              <a:rPr dirty="0" sz="2200" spc="-7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be 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unaware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of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these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topics.</a:t>
            </a:r>
            <a:endParaRPr sz="2200">
              <a:latin typeface="Century Gothic"/>
              <a:cs typeface="Century Gothic"/>
            </a:endParaRPr>
          </a:p>
          <a:p>
            <a:pPr marL="12700" marR="309880">
              <a:lnSpc>
                <a:spcPct val="105900"/>
              </a:lnSpc>
              <a:spcBef>
                <a:spcPts val="1405"/>
              </a:spcBef>
            </a:pPr>
            <a:r>
              <a:rPr dirty="0" sz="2200" spc="114">
                <a:solidFill>
                  <a:srgbClr val="6C666A"/>
                </a:solidFill>
                <a:latin typeface="Century Gothic"/>
                <a:cs typeface="Century Gothic"/>
              </a:rPr>
              <a:t>Build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20">
                <a:solidFill>
                  <a:srgbClr val="6C666A"/>
                </a:solidFill>
                <a:latin typeface="Century Gothic"/>
                <a:cs typeface="Century Gothic"/>
              </a:rPr>
              <a:t>a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foundation</a:t>
            </a:r>
            <a:r>
              <a:rPr dirty="0" sz="22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of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awareness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and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understanding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60">
                <a:solidFill>
                  <a:srgbClr val="6C666A"/>
                </a:solidFill>
                <a:latin typeface="Century Gothic"/>
                <a:cs typeface="Century Gothic"/>
              </a:rPr>
              <a:t>at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85">
                <a:solidFill>
                  <a:srgbClr val="6C666A"/>
                </a:solidFill>
                <a:latin typeface="Century Gothic"/>
                <a:cs typeface="Century Gothic"/>
              </a:rPr>
              <a:t>Wipfli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of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diverse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topics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and </a:t>
            </a:r>
            <a:r>
              <a:rPr dirty="0" sz="2200" spc="-55">
                <a:solidFill>
                  <a:srgbClr val="6C666A"/>
                </a:solidFill>
                <a:latin typeface="Century Gothic"/>
                <a:cs typeface="Century Gothic"/>
              </a:rPr>
              <a:t>concerns,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0">
                <a:solidFill>
                  <a:srgbClr val="6C666A"/>
                </a:solidFill>
                <a:latin typeface="Century Gothic"/>
                <a:cs typeface="Century Gothic"/>
              </a:rPr>
              <a:t>as</a:t>
            </a:r>
            <a:r>
              <a:rPr dirty="0" sz="22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well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as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engage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110">
                <a:solidFill>
                  <a:srgbClr val="6C666A"/>
                </a:solidFill>
                <a:latin typeface="Century Gothic"/>
                <a:cs typeface="Century Gothic"/>
              </a:rPr>
              <a:t>in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35">
                <a:solidFill>
                  <a:srgbClr val="6C666A"/>
                </a:solidFill>
                <a:latin typeface="Century Gothic"/>
                <a:cs typeface="Century Gothic"/>
              </a:rPr>
              <a:t>empathetic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70">
                <a:solidFill>
                  <a:srgbClr val="6C666A"/>
                </a:solidFill>
                <a:latin typeface="Century Gothic"/>
                <a:cs typeface="Century Gothic"/>
              </a:rPr>
              <a:t>and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40">
                <a:solidFill>
                  <a:srgbClr val="6C666A"/>
                </a:solidFill>
                <a:latin typeface="Century Gothic"/>
                <a:cs typeface="Century Gothic"/>
              </a:rPr>
              <a:t>thoughtful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dialogue.</a:t>
            </a:r>
            <a:endParaRPr sz="22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504" y="170815"/>
            <a:ext cx="424688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235"/>
              <a:t>DEI</a:t>
            </a:r>
            <a:r>
              <a:rPr dirty="0" spc="-50"/>
              <a:t> </a:t>
            </a:r>
            <a:r>
              <a:rPr dirty="0" spc="45"/>
              <a:t>Engagement</a:t>
            </a:r>
            <a:r>
              <a:rPr dirty="0" spc="-10"/>
              <a:t> </a:t>
            </a:r>
            <a:r>
              <a:rPr dirty="0" spc="85"/>
              <a:t>Vision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8265" rIns="0" bIns="0" rtlCol="0" vert="horz">
            <a:spAutoFit/>
          </a:bodyPr>
          <a:lstStyle/>
          <a:p>
            <a:pPr marL="330835">
              <a:lnSpc>
                <a:spcPct val="100000"/>
              </a:lnSpc>
              <a:spcBef>
                <a:spcPts val="95"/>
              </a:spcBef>
            </a:pPr>
            <a:r>
              <a:rPr dirty="0" spc="235"/>
              <a:t>DEI</a:t>
            </a:r>
            <a:r>
              <a:rPr dirty="0" spc="-50"/>
              <a:t> </a:t>
            </a:r>
            <a:r>
              <a:rPr dirty="0" spc="130"/>
              <a:t>-</a:t>
            </a:r>
            <a:r>
              <a:rPr dirty="0" spc="-75"/>
              <a:t> </a:t>
            </a:r>
            <a:r>
              <a:rPr dirty="0" spc="35"/>
              <a:t>Engagement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985266" y="1058417"/>
            <a:ext cx="7161530" cy="1350645"/>
          </a:xfrm>
          <a:custGeom>
            <a:avLst/>
            <a:gdLst/>
            <a:ahLst/>
            <a:cxnLst/>
            <a:rect l="l" t="t" r="r" b="b"/>
            <a:pathLst>
              <a:path w="7161530" h="1350645">
                <a:moveTo>
                  <a:pt x="7161276" y="0"/>
                </a:moveTo>
                <a:lnTo>
                  <a:pt x="675132" y="0"/>
                </a:lnTo>
                <a:lnTo>
                  <a:pt x="0" y="675132"/>
                </a:lnTo>
                <a:lnTo>
                  <a:pt x="675132" y="1350264"/>
                </a:lnTo>
                <a:lnTo>
                  <a:pt x="7161276" y="1350264"/>
                </a:lnTo>
                <a:lnTo>
                  <a:pt x="7161276" y="0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3787266" y="1605788"/>
            <a:ext cx="23895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05">
                <a:solidFill>
                  <a:srgbClr val="FFFFFF"/>
                </a:solidFill>
                <a:latin typeface="Century Gothic"/>
                <a:cs typeface="Century Gothic"/>
              </a:rPr>
              <a:t>Business</a:t>
            </a:r>
            <a:r>
              <a:rPr dirty="0" sz="1400" spc="9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Resource</a:t>
            </a:r>
            <a:r>
              <a:rPr dirty="0" sz="1400" spc="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Century Gothic"/>
                <a:cs typeface="Century Gothic"/>
              </a:rPr>
              <a:t>Groups</a:t>
            </a:r>
            <a:endParaRPr sz="1400">
              <a:latin typeface="Century Gothic"/>
              <a:cs typeface="Century Gothic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298958" y="1045717"/>
            <a:ext cx="1374140" cy="1376045"/>
            <a:chOff x="298958" y="1045717"/>
            <a:chExt cx="1374140" cy="1376045"/>
          </a:xfrm>
        </p:grpSpPr>
        <p:sp>
          <p:nvSpPr>
            <p:cNvPr id="6" name="object 6" descr=""/>
            <p:cNvSpPr/>
            <p:nvPr/>
          </p:nvSpPr>
          <p:spPr>
            <a:xfrm>
              <a:off x="311658" y="1058417"/>
              <a:ext cx="1348740" cy="1350645"/>
            </a:xfrm>
            <a:custGeom>
              <a:avLst/>
              <a:gdLst/>
              <a:ahLst/>
              <a:cxnLst/>
              <a:rect l="l" t="t" r="r" b="b"/>
              <a:pathLst>
                <a:path w="1348739" h="1350645">
                  <a:moveTo>
                    <a:pt x="674370" y="0"/>
                  </a:moveTo>
                  <a:lnTo>
                    <a:pt x="626209" y="1695"/>
                  </a:lnTo>
                  <a:lnTo>
                    <a:pt x="578963" y="6704"/>
                  </a:lnTo>
                  <a:lnTo>
                    <a:pt x="532744" y="14913"/>
                  </a:lnTo>
                  <a:lnTo>
                    <a:pt x="487668" y="26207"/>
                  </a:lnTo>
                  <a:lnTo>
                    <a:pt x="443848" y="40473"/>
                  </a:lnTo>
                  <a:lnTo>
                    <a:pt x="401398" y="57596"/>
                  </a:lnTo>
                  <a:lnTo>
                    <a:pt x="360433" y="77462"/>
                  </a:lnTo>
                  <a:lnTo>
                    <a:pt x="321066" y="99956"/>
                  </a:lnTo>
                  <a:lnTo>
                    <a:pt x="283412" y="124965"/>
                  </a:lnTo>
                  <a:lnTo>
                    <a:pt x="247585" y="152374"/>
                  </a:lnTo>
                  <a:lnTo>
                    <a:pt x="213699" y="182069"/>
                  </a:lnTo>
                  <a:lnTo>
                    <a:pt x="181868" y="213936"/>
                  </a:lnTo>
                  <a:lnTo>
                    <a:pt x="152206" y="247860"/>
                  </a:lnTo>
                  <a:lnTo>
                    <a:pt x="124827" y="283728"/>
                  </a:lnTo>
                  <a:lnTo>
                    <a:pt x="99846" y="321424"/>
                  </a:lnTo>
                  <a:lnTo>
                    <a:pt x="77377" y="360835"/>
                  </a:lnTo>
                  <a:lnTo>
                    <a:pt x="57533" y="401847"/>
                  </a:lnTo>
                  <a:lnTo>
                    <a:pt x="40429" y="444345"/>
                  </a:lnTo>
                  <a:lnTo>
                    <a:pt x="26178" y="488215"/>
                  </a:lnTo>
                  <a:lnTo>
                    <a:pt x="14896" y="533343"/>
                  </a:lnTo>
                  <a:lnTo>
                    <a:pt x="6696" y="579615"/>
                  </a:lnTo>
                  <a:lnTo>
                    <a:pt x="1693" y="626916"/>
                  </a:lnTo>
                  <a:lnTo>
                    <a:pt x="0" y="675132"/>
                  </a:lnTo>
                  <a:lnTo>
                    <a:pt x="1693" y="723347"/>
                  </a:lnTo>
                  <a:lnTo>
                    <a:pt x="6696" y="770648"/>
                  </a:lnTo>
                  <a:lnTo>
                    <a:pt x="14896" y="816920"/>
                  </a:lnTo>
                  <a:lnTo>
                    <a:pt x="26178" y="862048"/>
                  </a:lnTo>
                  <a:lnTo>
                    <a:pt x="40429" y="905918"/>
                  </a:lnTo>
                  <a:lnTo>
                    <a:pt x="57533" y="948416"/>
                  </a:lnTo>
                  <a:lnTo>
                    <a:pt x="77377" y="989428"/>
                  </a:lnTo>
                  <a:lnTo>
                    <a:pt x="99846" y="1028839"/>
                  </a:lnTo>
                  <a:lnTo>
                    <a:pt x="124827" y="1066535"/>
                  </a:lnTo>
                  <a:lnTo>
                    <a:pt x="152206" y="1102403"/>
                  </a:lnTo>
                  <a:lnTo>
                    <a:pt x="181868" y="1136327"/>
                  </a:lnTo>
                  <a:lnTo>
                    <a:pt x="213699" y="1168194"/>
                  </a:lnTo>
                  <a:lnTo>
                    <a:pt x="247585" y="1197889"/>
                  </a:lnTo>
                  <a:lnTo>
                    <a:pt x="283412" y="1225298"/>
                  </a:lnTo>
                  <a:lnTo>
                    <a:pt x="321066" y="1250307"/>
                  </a:lnTo>
                  <a:lnTo>
                    <a:pt x="360433" y="1272801"/>
                  </a:lnTo>
                  <a:lnTo>
                    <a:pt x="401398" y="1292667"/>
                  </a:lnTo>
                  <a:lnTo>
                    <a:pt x="443848" y="1309790"/>
                  </a:lnTo>
                  <a:lnTo>
                    <a:pt x="487668" y="1324056"/>
                  </a:lnTo>
                  <a:lnTo>
                    <a:pt x="532744" y="1335350"/>
                  </a:lnTo>
                  <a:lnTo>
                    <a:pt x="578963" y="1343559"/>
                  </a:lnTo>
                  <a:lnTo>
                    <a:pt x="626209" y="1348568"/>
                  </a:lnTo>
                  <a:lnTo>
                    <a:pt x="674370" y="1350264"/>
                  </a:lnTo>
                  <a:lnTo>
                    <a:pt x="722536" y="1348568"/>
                  </a:lnTo>
                  <a:lnTo>
                    <a:pt x="769787" y="1343559"/>
                  </a:lnTo>
                  <a:lnTo>
                    <a:pt x="816010" y="1335350"/>
                  </a:lnTo>
                  <a:lnTo>
                    <a:pt x="861089" y="1324056"/>
                  </a:lnTo>
                  <a:lnTo>
                    <a:pt x="904911" y="1309790"/>
                  </a:lnTo>
                  <a:lnTo>
                    <a:pt x="947362" y="1292667"/>
                  </a:lnTo>
                  <a:lnTo>
                    <a:pt x="988328" y="1272801"/>
                  </a:lnTo>
                  <a:lnTo>
                    <a:pt x="1027695" y="1250307"/>
                  </a:lnTo>
                  <a:lnTo>
                    <a:pt x="1065349" y="1225298"/>
                  </a:lnTo>
                  <a:lnTo>
                    <a:pt x="1101175" y="1197889"/>
                  </a:lnTo>
                  <a:lnTo>
                    <a:pt x="1135060" y="1168194"/>
                  </a:lnTo>
                  <a:lnTo>
                    <a:pt x="1166889" y="1136327"/>
                  </a:lnTo>
                  <a:lnTo>
                    <a:pt x="1196549" y="1102403"/>
                  </a:lnTo>
                  <a:lnTo>
                    <a:pt x="1223926" y="1066535"/>
                  </a:lnTo>
                  <a:lnTo>
                    <a:pt x="1248905" y="1028839"/>
                  </a:lnTo>
                  <a:lnTo>
                    <a:pt x="1271372" y="989428"/>
                  </a:lnTo>
                  <a:lnTo>
                    <a:pt x="1291214" y="948416"/>
                  </a:lnTo>
                  <a:lnTo>
                    <a:pt x="1308316" y="905918"/>
                  </a:lnTo>
                  <a:lnTo>
                    <a:pt x="1322564" y="862048"/>
                  </a:lnTo>
                  <a:lnTo>
                    <a:pt x="1333845" y="816920"/>
                  </a:lnTo>
                  <a:lnTo>
                    <a:pt x="1342044" y="770648"/>
                  </a:lnTo>
                  <a:lnTo>
                    <a:pt x="1347047" y="723347"/>
                  </a:lnTo>
                  <a:lnTo>
                    <a:pt x="1348740" y="675132"/>
                  </a:lnTo>
                  <a:lnTo>
                    <a:pt x="1347047" y="626916"/>
                  </a:lnTo>
                  <a:lnTo>
                    <a:pt x="1342044" y="579615"/>
                  </a:lnTo>
                  <a:lnTo>
                    <a:pt x="1333845" y="533343"/>
                  </a:lnTo>
                  <a:lnTo>
                    <a:pt x="1322564" y="488215"/>
                  </a:lnTo>
                  <a:lnTo>
                    <a:pt x="1308316" y="444345"/>
                  </a:lnTo>
                  <a:lnTo>
                    <a:pt x="1291214" y="401847"/>
                  </a:lnTo>
                  <a:lnTo>
                    <a:pt x="1271372" y="360835"/>
                  </a:lnTo>
                  <a:lnTo>
                    <a:pt x="1248905" y="321424"/>
                  </a:lnTo>
                  <a:lnTo>
                    <a:pt x="1223926" y="283728"/>
                  </a:lnTo>
                  <a:lnTo>
                    <a:pt x="1196549" y="247860"/>
                  </a:lnTo>
                  <a:lnTo>
                    <a:pt x="1166889" y="213936"/>
                  </a:lnTo>
                  <a:lnTo>
                    <a:pt x="1135060" y="182069"/>
                  </a:lnTo>
                  <a:lnTo>
                    <a:pt x="1101175" y="152374"/>
                  </a:lnTo>
                  <a:lnTo>
                    <a:pt x="1065349" y="124965"/>
                  </a:lnTo>
                  <a:lnTo>
                    <a:pt x="1027695" y="99956"/>
                  </a:lnTo>
                  <a:lnTo>
                    <a:pt x="988328" y="77462"/>
                  </a:lnTo>
                  <a:lnTo>
                    <a:pt x="947362" y="57596"/>
                  </a:lnTo>
                  <a:lnTo>
                    <a:pt x="904911" y="40473"/>
                  </a:lnTo>
                  <a:lnTo>
                    <a:pt x="861089" y="26207"/>
                  </a:lnTo>
                  <a:lnTo>
                    <a:pt x="816010" y="14913"/>
                  </a:lnTo>
                  <a:lnTo>
                    <a:pt x="769787" y="6704"/>
                  </a:lnTo>
                  <a:lnTo>
                    <a:pt x="722536" y="1695"/>
                  </a:lnTo>
                  <a:lnTo>
                    <a:pt x="674370" y="0"/>
                  </a:lnTo>
                  <a:close/>
                </a:path>
              </a:pathLst>
            </a:custGeom>
            <a:solidFill>
              <a:srgbClr val="669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11658" y="1058417"/>
              <a:ext cx="1348740" cy="1350645"/>
            </a:xfrm>
            <a:custGeom>
              <a:avLst/>
              <a:gdLst/>
              <a:ahLst/>
              <a:cxnLst/>
              <a:rect l="l" t="t" r="r" b="b"/>
              <a:pathLst>
                <a:path w="1348739" h="1350645">
                  <a:moveTo>
                    <a:pt x="0" y="675132"/>
                  </a:moveTo>
                  <a:lnTo>
                    <a:pt x="1693" y="626916"/>
                  </a:lnTo>
                  <a:lnTo>
                    <a:pt x="6696" y="579615"/>
                  </a:lnTo>
                  <a:lnTo>
                    <a:pt x="14896" y="533343"/>
                  </a:lnTo>
                  <a:lnTo>
                    <a:pt x="26178" y="488215"/>
                  </a:lnTo>
                  <a:lnTo>
                    <a:pt x="40429" y="444345"/>
                  </a:lnTo>
                  <a:lnTo>
                    <a:pt x="57533" y="401847"/>
                  </a:lnTo>
                  <a:lnTo>
                    <a:pt x="77377" y="360835"/>
                  </a:lnTo>
                  <a:lnTo>
                    <a:pt x="99846" y="321424"/>
                  </a:lnTo>
                  <a:lnTo>
                    <a:pt x="124827" y="283728"/>
                  </a:lnTo>
                  <a:lnTo>
                    <a:pt x="152206" y="247860"/>
                  </a:lnTo>
                  <a:lnTo>
                    <a:pt x="181868" y="213936"/>
                  </a:lnTo>
                  <a:lnTo>
                    <a:pt x="213699" y="182069"/>
                  </a:lnTo>
                  <a:lnTo>
                    <a:pt x="247585" y="152374"/>
                  </a:lnTo>
                  <a:lnTo>
                    <a:pt x="283412" y="124965"/>
                  </a:lnTo>
                  <a:lnTo>
                    <a:pt x="321066" y="99956"/>
                  </a:lnTo>
                  <a:lnTo>
                    <a:pt x="360433" y="77462"/>
                  </a:lnTo>
                  <a:lnTo>
                    <a:pt x="401398" y="57596"/>
                  </a:lnTo>
                  <a:lnTo>
                    <a:pt x="443848" y="40473"/>
                  </a:lnTo>
                  <a:lnTo>
                    <a:pt x="487668" y="26207"/>
                  </a:lnTo>
                  <a:lnTo>
                    <a:pt x="532744" y="14913"/>
                  </a:lnTo>
                  <a:lnTo>
                    <a:pt x="578963" y="6704"/>
                  </a:lnTo>
                  <a:lnTo>
                    <a:pt x="626209" y="1695"/>
                  </a:lnTo>
                  <a:lnTo>
                    <a:pt x="674370" y="0"/>
                  </a:lnTo>
                  <a:lnTo>
                    <a:pt x="722536" y="1695"/>
                  </a:lnTo>
                  <a:lnTo>
                    <a:pt x="769787" y="6704"/>
                  </a:lnTo>
                  <a:lnTo>
                    <a:pt x="816010" y="14913"/>
                  </a:lnTo>
                  <a:lnTo>
                    <a:pt x="861089" y="26207"/>
                  </a:lnTo>
                  <a:lnTo>
                    <a:pt x="904911" y="40473"/>
                  </a:lnTo>
                  <a:lnTo>
                    <a:pt x="947362" y="57596"/>
                  </a:lnTo>
                  <a:lnTo>
                    <a:pt x="988328" y="77462"/>
                  </a:lnTo>
                  <a:lnTo>
                    <a:pt x="1027695" y="99956"/>
                  </a:lnTo>
                  <a:lnTo>
                    <a:pt x="1065349" y="124965"/>
                  </a:lnTo>
                  <a:lnTo>
                    <a:pt x="1101175" y="152374"/>
                  </a:lnTo>
                  <a:lnTo>
                    <a:pt x="1135060" y="182069"/>
                  </a:lnTo>
                  <a:lnTo>
                    <a:pt x="1166889" y="213936"/>
                  </a:lnTo>
                  <a:lnTo>
                    <a:pt x="1196549" y="247860"/>
                  </a:lnTo>
                  <a:lnTo>
                    <a:pt x="1223926" y="283728"/>
                  </a:lnTo>
                  <a:lnTo>
                    <a:pt x="1248905" y="321424"/>
                  </a:lnTo>
                  <a:lnTo>
                    <a:pt x="1271372" y="360835"/>
                  </a:lnTo>
                  <a:lnTo>
                    <a:pt x="1291214" y="401847"/>
                  </a:lnTo>
                  <a:lnTo>
                    <a:pt x="1308316" y="444345"/>
                  </a:lnTo>
                  <a:lnTo>
                    <a:pt x="1322564" y="488215"/>
                  </a:lnTo>
                  <a:lnTo>
                    <a:pt x="1333845" y="533343"/>
                  </a:lnTo>
                  <a:lnTo>
                    <a:pt x="1342044" y="579615"/>
                  </a:lnTo>
                  <a:lnTo>
                    <a:pt x="1347047" y="626916"/>
                  </a:lnTo>
                  <a:lnTo>
                    <a:pt x="1348740" y="675132"/>
                  </a:lnTo>
                  <a:lnTo>
                    <a:pt x="1347047" y="723347"/>
                  </a:lnTo>
                  <a:lnTo>
                    <a:pt x="1342044" y="770648"/>
                  </a:lnTo>
                  <a:lnTo>
                    <a:pt x="1333845" y="816920"/>
                  </a:lnTo>
                  <a:lnTo>
                    <a:pt x="1322564" y="862048"/>
                  </a:lnTo>
                  <a:lnTo>
                    <a:pt x="1308316" y="905918"/>
                  </a:lnTo>
                  <a:lnTo>
                    <a:pt x="1291214" y="948416"/>
                  </a:lnTo>
                  <a:lnTo>
                    <a:pt x="1271372" y="989428"/>
                  </a:lnTo>
                  <a:lnTo>
                    <a:pt x="1248905" y="1028839"/>
                  </a:lnTo>
                  <a:lnTo>
                    <a:pt x="1223926" y="1066535"/>
                  </a:lnTo>
                  <a:lnTo>
                    <a:pt x="1196549" y="1102403"/>
                  </a:lnTo>
                  <a:lnTo>
                    <a:pt x="1166889" y="1136327"/>
                  </a:lnTo>
                  <a:lnTo>
                    <a:pt x="1135060" y="1168194"/>
                  </a:lnTo>
                  <a:lnTo>
                    <a:pt x="1101175" y="1197889"/>
                  </a:lnTo>
                  <a:lnTo>
                    <a:pt x="1065349" y="1225298"/>
                  </a:lnTo>
                  <a:lnTo>
                    <a:pt x="1027695" y="1250307"/>
                  </a:lnTo>
                  <a:lnTo>
                    <a:pt x="988328" y="1272801"/>
                  </a:lnTo>
                  <a:lnTo>
                    <a:pt x="947362" y="1292667"/>
                  </a:lnTo>
                  <a:lnTo>
                    <a:pt x="904911" y="1309790"/>
                  </a:lnTo>
                  <a:lnTo>
                    <a:pt x="861089" y="1324056"/>
                  </a:lnTo>
                  <a:lnTo>
                    <a:pt x="816010" y="1335350"/>
                  </a:lnTo>
                  <a:lnTo>
                    <a:pt x="769787" y="1343559"/>
                  </a:lnTo>
                  <a:lnTo>
                    <a:pt x="722536" y="1348568"/>
                  </a:lnTo>
                  <a:lnTo>
                    <a:pt x="674370" y="1350264"/>
                  </a:lnTo>
                  <a:lnTo>
                    <a:pt x="626209" y="1348568"/>
                  </a:lnTo>
                  <a:lnTo>
                    <a:pt x="578963" y="1343559"/>
                  </a:lnTo>
                  <a:lnTo>
                    <a:pt x="532744" y="1335350"/>
                  </a:lnTo>
                  <a:lnTo>
                    <a:pt x="487668" y="1324056"/>
                  </a:lnTo>
                  <a:lnTo>
                    <a:pt x="443848" y="1309790"/>
                  </a:lnTo>
                  <a:lnTo>
                    <a:pt x="401398" y="1292667"/>
                  </a:lnTo>
                  <a:lnTo>
                    <a:pt x="360433" y="1272801"/>
                  </a:lnTo>
                  <a:lnTo>
                    <a:pt x="321066" y="1250307"/>
                  </a:lnTo>
                  <a:lnTo>
                    <a:pt x="283412" y="1225298"/>
                  </a:lnTo>
                  <a:lnTo>
                    <a:pt x="247585" y="1197889"/>
                  </a:lnTo>
                  <a:lnTo>
                    <a:pt x="213699" y="1168194"/>
                  </a:lnTo>
                  <a:lnTo>
                    <a:pt x="181868" y="1136327"/>
                  </a:lnTo>
                  <a:lnTo>
                    <a:pt x="152206" y="1102403"/>
                  </a:lnTo>
                  <a:lnTo>
                    <a:pt x="124827" y="1066535"/>
                  </a:lnTo>
                  <a:lnTo>
                    <a:pt x="99846" y="1028839"/>
                  </a:lnTo>
                  <a:lnTo>
                    <a:pt x="77377" y="989428"/>
                  </a:lnTo>
                  <a:lnTo>
                    <a:pt x="57533" y="948416"/>
                  </a:lnTo>
                  <a:lnTo>
                    <a:pt x="40429" y="905918"/>
                  </a:lnTo>
                  <a:lnTo>
                    <a:pt x="26178" y="862048"/>
                  </a:lnTo>
                  <a:lnTo>
                    <a:pt x="14896" y="816920"/>
                  </a:lnTo>
                  <a:lnTo>
                    <a:pt x="6696" y="770648"/>
                  </a:lnTo>
                  <a:lnTo>
                    <a:pt x="1693" y="723347"/>
                  </a:lnTo>
                  <a:lnTo>
                    <a:pt x="0" y="675132"/>
                  </a:lnTo>
                  <a:close/>
                </a:path>
              </a:pathLst>
            </a:custGeom>
            <a:ln w="25400">
              <a:solidFill>
                <a:srgbClr val="6695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/>
          <p:nvPr/>
        </p:nvSpPr>
        <p:spPr>
          <a:xfrm>
            <a:off x="985266" y="2811017"/>
            <a:ext cx="7161530" cy="1348740"/>
          </a:xfrm>
          <a:custGeom>
            <a:avLst/>
            <a:gdLst/>
            <a:ahLst/>
            <a:cxnLst/>
            <a:rect l="l" t="t" r="r" b="b"/>
            <a:pathLst>
              <a:path w="7161530" h="1348739">
                <a:moveTo>
                  <a:pt x="7161276" y="0"/>
                </a:moveTo>
                <a:lnTo>
                  <a:pt x="674370" y="0"/>
                </a:lnTo>
                <a:lnTo>
                  <a:pt x="0" y="674370"/>
                </a:lnTo>
                <a:lnTo>
                  <a:pt x="674370" y="1348740"/>
                </a:lnTo>
                <a:lnTo>
                  <a:pt x="7161276" y="1348740"/>
                </a:lnTo>
                <a:lnTo>
                  <a:pt x="7161276" y="0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3942715" y="3347720"/>
            <a:ext cx="20783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60">
                <a:solidFill>
                  <a:srgbClr val="FFFFFF"/>
                </a:solidFill>
                <a:latin typeface="Century Gothic"/>
                <a:cs typeface="Century Gothic"/>
              </a:rPr>
              <a:t>Structured</a:t>
            </a:r>
            <a:r>
              <a:rPr dirty="0" sz="1400" spc="-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65">
                <a:solidFill>
                  <a:srgbClr val="FFFFFF"/>
                </a:solidFill>
                <a:latin typeface="Century Gothic"/>
                <a:cs typeface="Century Gothic"/>
              </a:rPr>
              <a:t>Discussions</a:t>
            </a:r>
            <a:endParaRPr sz="1400">
              <a:latin typeface="Century Gothic"/>
              <a:cs typeface="Century Gothic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298958" y="2798317"/>
            <a:ext cx="1374140" cy="1374140"/>
            <a:chOff x="298958" y="2798317"/>
            <a:chExt cx="1374140" cy="1374140"/>
          </a:xfrm>
        </p:grpSpPr>
        <p:sp>
          <p:nvSpPr>
            <p:cNvPr id="11" name="object 11" descr=""/>
            <p:cNvSpPr/>
            <p:nvPr/>
          </p:nvSpPr>
          <p:spPr>
            <a:xfrm>
              <a:off x="311658" y="2811017"/>
              <a:ext cx="1348740" cy="1348740"/>
            </a:xfrm>
            <a:custGeom>
              <a:avLst/>
              <a:gdLst/>
              <a:ahLst/>
              <a:cxnLst/>
              <a:rect l="l" t="t" r="r" b="b"/>
              <a:pathLst>
                <a:path w="1348739" h="1348739">
                  <a:moveTo>
                    <a:pt x="674370" y="0"/>
                  </a:moveTo>
                  <a:lnTo>
                    <a:pt x="626209" y="1692"/>
                  </a:lnTo>
                  <a:lnTo>
                    <a:pt x="578963" y="6695"/>
                  </a:lnTo>
                  <a:lnTo>
                    <a:pt x="532744" y="14894"/>
                  </a:lnTo>
                  <a:lnTo>
                    <a:pt x="487668" y="26175"/>
                  </a:lnTo>
                  <a:lnTo>
                    <a:pt x="443848" y="40423"/>
                  </a:lnTo>
                  <a:lnTo>
                    <a:pt x="401398" y="57525"/>
                  </a:lnTo>
                  <a:lnTo>
                    <a:pt x="360433" y="77367"/>
                  </a:lnTo>
                  <a:lnTo>
                    <a:pt x="321066" y="99834"/>
                  </a:lnTo>
                  <a:lnTo>
                    <a:pt x="283412" y="124813"/>
                  </a:lnTo>
                  <a:lnTo>
                    <a:pt x="247585" y="152190"/>
                  </a:lnTo>
                  <a:lnTo>
                    <a:pt x="213699" y="181850"/>
                  </a:lnTo>
                  <a:lnTo>
                    <a:pt x="181868" y="213679"/>
                  </a:lnTo>
                  <a:lnTo>
                    <a:pt x="152206" y="247564"/>
                  </a:lnTo>
                  <a:lnTo>
                    <a:pt x="124827" y="283390"/>
                  </a:lnTo>
                  <a:lnTo>
                    <a:pt x="99846" y="321044"/>
                  </a:lnTo>
                  <a:lnTo>
                    <a:pt x="77377" y="360411"/>
                  </a:lnTo>
                  <a:lnTo>
                    <a:pt x="57533" y="401377"/>
                  </a:lnTo>
                  <a:lnTo>
                    <a:pt x="40429" y="443828"/>
                  </a:lnTo>
                  <a:lnTo>
                    <a:pt x="26178" y="487650"/>
                  </a:lnTo>
                  <a:lnTo>
                    <a:pt x="14896" y="532729"/>
                  </a:lnTo>
                  <a:lnTo>
                    <a:pt x="6696" y="578952"/>
                  </a:lnTo>
                  <a:lnTo>
                    <a:pt x="1693" y="626203"/>
                  </a:lnTo>
                  <a:lnTo>
                    <a:pt x="0" y="674370"/>
                  </a:lnTo>
                  <a:lnTo>
                    <a:pt x="1693" y="722536"/>
                  </a:lnTo>
                  <a:lnTo>
                    <a:pt x="6696" y="769787"/>
                  </a:lnTo>
                  <a:lnTo>
                    <a:pt x="14896" y="816010"/>
                  </a:lnTo>
                  <a:lnTo>
                    <a:pt x="26178" y="861089"/>
                  </a:lnTo>
                  <a:lnTo>
                    <a:pt x="40429" y="904911"/>
                  </a:lnTo>
                  <a:lnTo>
                    <a:pt x="57533" y="947362"/>
                  </a:lnTo>
                  <a:lnTo>
                    <a:pt x="77377" y="988328"/>
                  </a:lnTo>
                  <a:lnTo>
                    <a:pt x="99846" y="1027695"/>
                  </a:lnTo>
                  <a:lnTo>
                    <a:pt x="124827" y="1065349"/>
                  </a:lnTo>
                  <a:lnTo>
                    <a:pt x="152206" y="1101175"/>
                  </a:lnTo>
                  <a:lnTo>
                    <a:pt x="181868" y="1135060"/>
                  </a:lnTo>
                  <a:lnTo>
                    <a:pt x="213699" y="1166889"/>
                  </a:lnTo>
                  <a:lnTo>
                    <a:pt x="247585" y="1196549"/>
                  </a:lnTo>
                  <a:lnTo>
                    <a:pt x="283412" y="1223926"/>
                  </a:lnTo>
                  <a:lnTo>
                    <a:pt x="321066" y="1248905"/>
                  </a:lnTo>
                  <a:lnTo>
                    <a:pt x="360433" y="1271372"/>
                  </a:lnTo>
                  <a:lnTo>
                    <a:pt x="401398" y="1291214"/>
                  </a:lnTo>
                  <a:lnTo>
                    <a:pt x="443848" y="1308316"/>
                  </a:lnTo>
                  <a:lnTo>
                    <a:pt x="487668" y="1322564"/>
                  </a:lnTo>
                  <a:lnTo>
                    <a:pt x="532744" y="1333845"/>
                  </a:lnTo>
                  <a:lnTo>
                    <a:pt x="578963" y="1342044"/>
                  </a:lnTo>
                  <a:lnTo>
                    <a:pt x="626209" y="1347047"/>
                  </a:lnTo>
                  <a:lnTo>
                    <a:pt x="674370" y="1348740"/>
                  </a:lnTo>
                  <a:lnTo>
                    <a:pt x="722536" y="1347047"/>
                  </a:lnTo>
                  <a:lnTo>
                    <a:pt x="769787" y="1342044"/>
                  </a:lnTo>
                  <a:lnTo>
                    <a:pt x="816010" y="1333845"/>
                  </a:lnTo>
                  <a:lnTo>
                    <a:pt x="861089" y="1322564"/>
                  </a:lnTo>
                  <a:lnTo>
                    <a:pt x="904911" y="1308316"/>
                  </a:lnTo>
                  <a:lnTo>
                    <a:pt x="947362" y="1291214"/>
                  </a:lnTo>
                  <a:lnTo>
                    <a:pt x="988328" y="1271372"/>
                  </a:lnTo>
                  <a:lnTo>
                    <a:pt x="1027695" y="1248905"/>
                  </a:lnTo>
                  <a:lnTo>
                    <a:pt x="1065349" y="1223926"/>
                  </a:lnTo>
                  <a:lnTo>
                    <a:pt x="1101175" y="1196549"/>
                  </a:lnTo>
                  <a:lnTo>
                    <a:pt x="1135060" y="1166889"/>
                  </a:lnTo>
                  <a:lnTo>
                    <a:pt x="1166889" y="1135060"/>
                  </a:lnTo>
                  <a:lnTo>
                    <a:pt x="1196549" y="1101175"/>
                  </a:lnTo>
                  <a:lnTo>
                    <a:pt x="1223926" y="1065349"/>
                  </a:lnTo>
                  <a:lnTo>
                    <a:pt x="1248905" y="1027695"/>
                  </a:lnTo>
                  <a:lnTo>
                    <a:pt x="1271372" y="988328"/>
                  </a:lnTo>
                  <a:lnTo>
                    <a:pt x="1291214" y="947362"/>
                  </a:lnTo>
                  <a:lnTo>
                    <a:pt x="1308316" y="904911"/>
                  </a:lnTo>
                  <a:lnTo>
                    <a:pt x="1322564" y="861089"/>
                  </a:lnTo>
                  <a:lnTo>
                    <a:pt x="1333845" y="816010"/>
                  </a:lnTo>
                  <a:lnTo>
                    <a:pt x="1342044" y="769787"/>
                  </a:lnTo>
                  <a:lnTo>
                    <a:pt x="1347047" y="722536"/>
                  </a:lnTo>
                  <a:lnTo>
                    <a:pt x="1348740" y="674370"/>
                  </a:lnTo>
                  <a:lnTo>
                    <a:pt x="1347047" y="626203"/>
                  </a:lnTo>
                  <a:lnTo>
                    <a:pt x="1342044" y="578952"/>
                  </a:lnTo>
                  <a:lnTo>
                    <a:pt x="1333845" y="532729"/>
                  </a:lnTo>
                  <a:lnTo>
                    <a:pt x="1322564" y="487650"/>
                  </a:lnTo>
                  <a:lnTo>
                    <a:pt x="1308316" y="443828"/>
                  </a:lnTo>
                  <a:lnTo>
                    <a:pt x="1291214" y="401377"/>
                  </a:lnTo>
                  <a:lnTo>
                    <a:pt x="1271372" y="360411"/>
                  </a:lnTo>
                  <a:lnTo>
                    <a:pt x="1248905" y="321044"/>
                  </a:lnTo>
                  <a:lnTo>
                    <a:pt x="1223926" y="283390"/>
                  </a:lnTo>
                  <a:lnTo>
                    <a:pt x="1196549" y="247564"/>
                  </a:lnTo>
                  <a:lnTo>
                    <a:pt x="1166889" y="213679"/>
                  </a:lnTo>
                  <a:lnTo>
                    <a:pt x="1135060" y="181850"/>
                  </a:lnTo>
                  <a:lnTo>
                    <a:pt x="1101175" y="152190"/>
                  </a:lnTo>
                  <a:lnTo>
                    <a:pt x="1065349" y="124813"/>
                  </a:lnTo>
                  <a:lnTo>
                    <a:pt x="1027695" y="99834"/>
                  </a:lnTo>
                  <a:lnTo>
                    <a:pt x="988328" y="77367"/>
                  </a:lnTo>
                  <a:lnTo>
                    <a:pt x="947362" y="57525"/>
                  </a:lnTo>
                  <a:lnTo>
                    <a:pt x="904911" y="40423"/>
                  </a:lnTo>
                  <a:lnTo>
                    <a:pt x="861089" y="26175"/>
                  </a:lnTo>
                  <a:lnTo>
                    <a:pt x="816010" y="14894"/>
                  </a:lnTo>
                  <a:lnTo>
                    <a:pt x="769787" y="6695"/>
                  </a:lnTo>
                  <a:lnTo>
                    <a:pt x="722536" y="1692"/>
                  </a:lnTo>
                  <a:lnTo>
                    <a:pt x="674370" y="0"/>
                  </a:lnTo>
                  <a:close/>
                </a:path>
              </a:pathLst>
            </a:custGeom>
            <a:solidFill>
              <a:srgbClr val="669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311658" y="2811017"/>
              <a:ext cx="1348740" cy="1348740"/>
            </a:xfrm>
            <a:custGeom>
              <a:avLst/>
              <a:gdLst/>
              <a:ahLst/>
              <a:cxnLst/>
              <a:rect l="l" t="t" r="r" b="b"/>
              <a:pathLst>
                <a:path w="1348739" h="1348739">
                  <a:moveTo>
                    <a:pt x="0" y="674370"/>
                  </a:moveTo>
                  <a:lnTo>
                    <a:pt x="1693" y="626203"/>
                  </a:lnTo>
                  <a:lnTo>
                    <a:pt x="6696" y="578952"/>
                  </a:lnTo>
                  <a:lnTo>
                    <a:pt x="14896" y="532729"/>
                  </a:lnTo>
                  <a:lnTo>
                    <a:pt x="26178" y="487650"/>
                  </a:lnTo>
                  <a:lnTo>
                    <a:pt x="40429" y="443828"/>
                  </a:lnTo>
                  <a:lnTo>
                    <a:pt x="57533" y="401377"/>
                  </a:lnTo>
                  <a:lnTo>
                    <a:pt x="77377" y="360411"/>
                  </a:lnTo>
                  <a:lnTo>
                    <a:pt x="99846" y="321044"/>
                  </a:lnTo>
                  <a:lnTo>
                    <a:pt x="124827" y="283390"/>
                  </a:lnTo>
                  <a:lnTo>
                    <a:pt x="152206" y="247564"/>
                  </a:lnTo>
                  <a:lnTo>
                    <a:pt x="181868" y="213679"/>
                  </a:lnTo>
                  <a:lnTo>
                    <a:pt x="213699" y="181850"/>
                  </a:lnTo>
                  <a:lnTo>
                    <a:pt x="247585" y="152190"/>
                  </a:lnTo>
                  <a:lnTo>
                    <a:pt x="283412" y="124813"/>
                  </a:lnTo>
                  <a:lnTo>
                    <a:pt x="321066" y="99834"/>
                  </a:lnTo>
                  <a:lnTo>
                    <a:pt x="360433" y="77367"/>
                  </a:lnTo>
                  <a:lnTo>
                    <a:pt x="401398" y="57525"/>
                  </a:lnTo>
                  <a:lnTo>
                    <a:pt x="443848" y="40423"/>
                  </a:lnTo>
                  <a:lnTo>
                    <a:pt x="487668" y="26175"/>
                  </a:lnTo>
                  <a:lnTo>
                    <a:pt x="532744" y="14894"/>
                  </a:lnTo>
                  <a:lnTo>
                    <a:pt x="578963" y="6695"/>
                  </a:lnTo>
                  <a:lnTo>
                    <a:pt x="626209" y="1692"/>
                  </a:lnTo>
                  <a:lnTo>
                    <a:pt x="674370" y="0"/>
                  </a:lnTo>
                  <a:lnTo>
                    <a:pt x="722536" y="1692"/>
                  </a:lnTo>
                  <a:lnTo>
                    <a:pt x="769787" y="6695"/>
                  </a:lnTo>
                  <a:lnTo>
                    <a:pt x="816010" y="14894"/>
                  </a:lnTo>
                  <a:lnTo>
                    <a:pt x="861089" y="26175"/>
                  </a:lnTo>
                  <a:lnTo>
                    <a:pt x="904911" y="40423"/>
                  </a:lnTo>
                  <a:lnTo>
                    <a:pt x="947362" y="57525"/>
                  </a:lnTo>
                  <a:lnTo>
                    <a:pt x="988328" y="77367"/>
                  </a:lnTo>
                  <a:lnTo>
                    <a:pt x="1027695" y="99834"/>
                  </a:lnTo>
                  <a:lnTo>
                    <a:pt x="1065349" y="124813"/>
                  </a:lnTo>
                  <a:lnTo>
                    <a:pt x="1101175" y="152190"/>
                  </a:lnTo>
                  <a:lnTo>
                    <a:pt x="1135060" y="181850"/>
                  </a:lnTo>
                  <a:lnTo>
                    <a:pt x="1166889" y="213679"/>
                  </a:lnTo>
                  <a:lnTo>
                    <a:pt x="1196549" y="247564"/>
                  </a:lnTo>
                  <a:lnTo>
                    <a:pt x="1223926" y="283390"/>
                  </a:lnTo>
                  <a:lnTo>
                    <a:pt x="1248905" y="321044"/>
                  </a:lnTo>
                  <a:lnTo>
                    <a:pt x="1271372" y="360411"/>
                  </a:lnTo>
                  <a:lnTo>
                    <a:pt x="1291214" y="401377"/>
                  </a:lnTo>
                  <a:lnTo>
                    <a:pt x="1308316" y="443828"/>
                  </a:lnTo>
                  <a:lnTo>
                    <a:pt x="1322564" y="487650"/>
                  </a:lnTo>
                  <a:lnTo>
                    <a:pt x="1333845" y="532729"/>
                  </a:lnTo>
                  <a:lnTo>
                    <a:pt x="1342044" y="578952"/>
                  </a:lnTo>
                  <a:lnTo>
                    <a:pt x="1347047" y="626203"/>
                  </a:lnTo>
                  <a:lnTo>
                    <a:pt x="1348740" y="674370"/>
                  </a:lnTo>
                  <a:lnTo>
                    <a:pt x="1347047" y="722536"/>
                  </a:lnTo>
                  <a:lnTo>
                    <a:pt x="1342044" y="769787"/>
                  </a:lnTo>
                  <a:lnTo>
                    <a:pt x="1333845" y="816010"/>
                  </a:lnTo>
                  <a:lnTo>
                    <a:pt x="1322564" y="861089"/>
                  </a:lnTo>
                  <a:lnTo>
                    <a:pt x="1308316" y="904911"/>
                  </a:lnTo>
                  <a:lnTo>
                    <a:pt x="1291214" y="947362"/>
                  </a:lnTo>
                  <a:lnTo>
                    <a:pt x="1271372" y="988328"/>
                  </a:lnTo>
                  <a:lnTo>
                    <a:pt x="1248905" y="1027695"/>
                  </a:lnTo>
                  <a:lnTo>
                    <a:pt x="1223926" y="1065349"/>
                  </a:lnTo>
                  <a:lnTo>
                    <a:pt x="1196549" y="1101175"/>
                  </a:lnTo>
                  <a:lnTo>
                    <a:pt x="1166889" y="1135060"/>
                  </a:lnTo>
                  <a:lnTo>
                    <a:pt x="1135060" y="1166889"/>
                  </a:lnTo>
                  <a:lnTo>
                    <a:pt x="1101175" y="1196549"/>
                  </a:lnTo>
                  <a:lnTo>
                    <a:pt x="1065349" y="1223926"/>
                  </a:lnTo>
                  <a:lnTo>
                    <a:pt x="1027695" y="1248905"/>
                  </a:lnTo>
                  <a:lnTo>
                    <a:pt x="988328" y="1271372"/>
                  </a:lnTo>
                  <a:lnTo>
                    <a:pt x="947362" y="1291214"/>
                  </a:lnTo>
                  <a:lnTo>
                    <a:pt x="904911" y="1308316"/>
                  </a:lnTo>
                  <a:lnTo>
                    <a:pt x="861089" y="1322564"/>
                  </a:lnTo>
                  <a:lnTo>
                    <a:pt x="816010" y="1333845"/>
                  </a:lnTo>
                  <a:lnTo>
                    <a:pt x="769787" y="1342044"/>
                  </a:lnTo>
                  <a:lnTo>
                    <a:pt x="722536" y="1347047"/>
                  </a:lnTo>
                  <a:lnTo>
                    <a:pt x="674370" y="1348740"/>
                  </a:lnTo>
                  <a:lnTo>
                    <a:pt x="626209" y="1347047"/>
                  </a:lnTo>
                  <a:lnTo>
                    <a:pt x="578963" y="1342044"/>
                  </a:lnTo>
                  <a:lnTo>
                    <a:pt x="532744" y="1333845"/>
                  </a:lnTo>
                  <a:lnTo>
                    <a:pt x="487668" y="1322564"/>
                  </a:lnTo>
                  <a:lnTo>
                    <a:pt x="443848" y="1308316"/>
                  </a:lnTo>
                  <a:lnTo>
                    <a:pt x="401398" y="1291214"/>
                  </a:lnTo>
                  <a:lnTo>
                    <a:pt x="360433" y="1271372"/>
                  </a:lnTo>
                  <a:lnTo>
                    <a:pt x="321066" y="1248905"/>
                  </a:lnTo>
                  <a:lnTo>
                    <a:pt x="283412" y="1223926"/>
                  </a:lnTo>
                  <a:lnTo>
                    <a:pt x="247585" y="1196549"/>
                  </a:lnTo>
                  <a:lnTo>
                    <a:pt x="213699" y="1166889"/>
                  </a:lnTo>
                  <a:lnTo>
                    <a:pt x="181868" y="1135060"/>
                  </a:lnTo>
                  <a:lnTo>
                    <a:pt x="152206" y="1101175"/>
                  </a:lnTo>
                  <a:lnTo>
                    <a:pt x="124827" y="1065349"/>
                  </a:lnTo>
                  <a:lnTo>
                    <a:pt x="99846" y="1027695"/>
                  </a:lnTo>
                  <a:lnTo>
                    <a:pt x="77377" y="988328"/>
                  </a:lnTo>
                  <a:lnTo>
                    <a:pt x="57533" y="947362"/>
                  </a:lnTo>
                  <a:lnTo>
                    <a:pt x="40429" y="904911"/>
                  </a:lnTo>
                  <a:lnTo>
                    <a:pt x="26178" y="861089"/>
                  </a:lnTo>
                  <a:lnTo>
                    <a:pt x="14896" y="816010"/>
                  </a:lnTo>
                  <a:lnTo>
                    <a:pt x="6696" y="769787"/>
                  </a:lnTo>
                  <a:lnTo>
                    <a:pt x="1693" y="722536"/>
                  </a:lnTo>
                  <a:lnTo>
                    <a:pt x="0" y="674370"/>
                  </a:lnTo>
                  <a:close/>
                </a:path>
              </a:pathLst>
            </a:custGeom>
            <a:ln w="25400">
              <a:solidFill>
                <a:srgbClr val="6695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/>
          <p:nvPr/>
        </p:nvSpPr>
        <p:spPr>
          <a:xfrm>
            <a:off x="985266" y="4562094"/>
            <a:ext cx="7161530" cy="1350645"/>
          </a:xfrm>
          <a:custGeom>
            <a:avLst/>
            <a:gdLst/>
            <a:ahLst/>
            <a:cxnLst/>
            <a:rect l="l" t="t" r="r" b="b"/>
            <a:pathLst>
              <a:path w="7161530" h="1350645">
                <a:moveTo>
                  <a:pt x="7161276" y="0"/>
                </a:moveTo>
                <a:lnTo>
                  <a:pt x="675132" y="0"/>
                </a:lnTo>
                <a:lnTo>
                  <a:pt x="0" y="675131"/>
                </a:lnTo>
                <a:lnTo>
                  <a:pt x="675132" y="1350263"/>
                </a:lnTo>
                <a:lnTo>
                  <a:pt x="7161276" y="1350263"/>
                </a:lnTo>
                <a:lnTo>
                  <a:pt x="7161276" y="0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3836034" y="5100066"/>
            <a:ext cx="22917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Awareness</a:t>
            </a:r>
            <a:r>
              <a:rPr dirty="0" sz="1400" spc="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-135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r>
              <a:rPr dirty="0" sz="1400" spc="1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Century Gothic"/>
                <a:cs typeface="Century Gothic"/>
              </a:rPr>
              <a:t>Experiences</a:t>
            </a:r>
            <a:endParaRPr sz="1400">
              <a:latin typeface="Century Gothic"/>
              <a:cs typeface="Century Gothic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298958" y="4549394"/>
            <a:ext cx="1374140" cy="1376045"/>
            <a:chOff x="298958" y="4549394"/>
            <a:chExt cx="1374140" cy="1376045"/>
          </a:xfrm>
        </p:grpSpPr>
        <p:sp>
          <p:nvSpPr>
            <p:cNvPr id="16" name="object 16" descr=""/>
            <p:cNvSpPr/>
            <p:nvPr/>
          </p:nvSpPr>
          <p:spPr>
            <a:xfrm>
              <a:off x="311658" y="4562094"/>
              <a:ext cx="1348740" cy="1350645"/>
            </a:xfrm>
            <a:custGeom>
              <a:avLst/>
              <a:gdLst/>
              <a:ahLst/>
              <a:cxnLst/>
              <a:rect l="l" t="t" r="r" b="b"/>
              <a:pathLst>
                <a:path w="1348739" h="1350645">
                  <a:moveTo>
                    <a:pt x="674370" y="0"/>
                  </a:moveTo>
                  <a:lnTo>
                    <a:pt x="626209" y="1695"/>
                  </a:lnTo>
                  <a:lnTo>
                    <a:pt x="578963" y="6704"/>
                  </a:lnTo>
                  <a:lnTo>
                    <a:pt x="532744" y="14913"/>
                  </a:lnTo>
                  <a:lnTo>
                    <a:pt x="487668" y="26207"/>
                  </a:lnTo>
                  <a:lnTo>
                    <a:pt x="443848" y="40473"/>
                  </a:lnTo>
                  <a:lnTo>
                    <a:pt x="401398" y="57596"/>
                  </a:lnTo>
                  <a:lnTo>
                    <a:pt x="360433" y="77462"/>
                  </a:lnTo>
                  <a:lnTo>
                    <a:pt x="321066" y="99956"/>
                  </a:lnTo>
                  <a:lnTo>
                    <a:pt x="283412" y="124965"/>
                  </a:lnTo>
                  <a:lnTo>
                    <a:pt x="247585" y="152374"/>
                  </a:lnTo>
                  <a:lnTo>
                    <a:pt x="213699" y="182069"/>
                  </a:lnTo>
                  <a:lnTo>
                    <a:pt x="181868" y="213936"/>
                  </a:lnTo>
                  <a:lnTo>
                    <a:pt x="152206" y="247860"/>
                  </a:lnTo>
                  <a:lnTo>
                    <a:pt x="124827" y="283728"/>
                  </a:lnTo>
                  <a:lnTo>
                    <a:pt x="99846" y="321424"/>
                  </a:lnTo>
                  <a:lnTo>
                    <a:pt x="77377" y="360835"/>
                  </a:lnTo>
                  <a:lnTo>
                    <a:pt x="57533" y="401847"/>
                  </a:lnTo>
                  <a:lnTo>
                    <a:pt x="40429" y="444345"/>
                  </a:lnTo>
                  <a:lnTo>
                    <a:pt x="26178" y="488215"/>
                  </a:lnTo>
                  <a:lnTo>
                    <a:pt x="14896" y="533343"/>
                  </a:lnTo>
                  <a:lnTo>
                    <a:pt x="6696" y="579615"/>
                  </a:lnTo>
                  <a:lnTo>
                    <a:pt x="1693" y="626916"/>
                  </a:lnTo>
                  <a:lnTo>
                    <a:pt x="0" y="675131"/>
                  </a:lnTo>
                  <a:lnTo>
                    <a:pt x="1693" y="723346"/>
                  </a:lnTo>
                  <a:lnTo>
                    <a:pt x="6696" y="770646"/>
                  </a:lnTo>
                  <a:lnTo>
                    <a:pt x="14896" y="816916"/>
                  </a:lnTo>
                  <a:lnTo>
                    <a:pt x="26178" y="862043"/>
                  </a:lnTo>
                  <a:lnTo>
                    <a:pt x="40429" y="905913"/>
                  </a:lnTo>
                  <a:lnTo>
                    <a:pt x="57533" y="948410"/>
                  </a:lnTo>
                  <a:lnTo>
                    <a:pt x="77377" y="989422"/>
                  </a:lnTo>
                  <a:lnTo>
                    <a:pt x="99846" y="1028833"/>
                  </a:lnTo>
                  <a:lnTo>
                    <a:pt x="124827" y="1066530"/>
                  </a:lnTo>
                  <a:lnTo>
                    <a:pt x="152206" y="1102397"/>
                  </a:lnTo>
                  <a:lnTo>
                    <a:pt x="181868" y="1136322"/>
                  </a:lnTo>
                  <a:lnTo>
                    <a:pt x="213699" y="1168189"/>
                  </a:lnTo>
                  <a:lnTo>
                    <a:pt x="247585" y="1197884"/>
                  </a:lnTo>
                  <a:lnTo>
                    <a:pt x="283412" y="1225294"/>
                  </a:lnTo>
                  <a:lnTo>
                    <a:pt x="321066" y="1250304"/>
                  </a:lnTo>
                  <a:lnTo>
                    <a:pt x="360433" y="1272799"/>
                  </a:lnTo>
                  <a:lnTo>
                    <a:pt x="401398" y="1292665"/>
                  </a:lnTo>
                  <a:lnTo>
                    <a:pt x="443848" y="1309788"/>
                  </a:lnTo>
                  <a:lnTo>
                    <a:pt x="487668" y="1324055"/>
                  </a:lnTo>
                  <a:lnTo>
                    <a:pt x="532744" y="1335350"/>
                  </a:lnTo>
                  <a:lnTo>
                    <a:pt x="578963" y="1343559"/>
                  </a:lnTo>
                  <a:lnTo>
                    <a:pt x="626209" y="1348568"/>
                  </a:lnTo>
                  <a:lnTo>
                    <a:pt x="674370" y="1350263"/>
                  </a:lnTo>
                  <a:lnTo>
                    <a:pt x="722536" y="1348568"/>
                  </a:lnTo>
                  <a:lnTo>
                    <a:pt x="769787" y="1343559"/>
                  </a:lnTo>
                  <a:lnTo>
                    <a:pt x="816010" y="1335350"/>
                  </a:lnTo>
                  <a:lnTo>
                    <a:pt x="861089" y="1324055"/>
                  </a:lnTo>
                  <a:lnTo>
                    <a:pt x="904911" y="1309788"/>
                  </a:lnTo>
                  <a:lnTo>
                    <a:pt x="947362" y="1292665"/>
                  </a:lnTo>
                  <a:lnTo>
                    <a:pt x="988328" y="1272799"/>
                  </a:lnTo>
                  <a:lnTo>
                    <a:pt x="1027695" y="1250304"/>
                  </a:lnTo>
                  <a:lnTo>
                    <a:pt x="1065349" y="1225294"/>
                  </a:lnTo>
                  <a:lnTo>
                    <a:pt x="1101175" y="1197884"/>
                  </a:lnTo>
                  <a:lnTo>
                    <a:pt x="1135060" y="1168189"/>
                  </a:lnTo>
                  <a:lnTo>
                    <a:pt x="1166889" y="1136322"/>
                  </a:lnTo>
                  <a:lnTo>
                    <a:pt x="1196549" y="1102397"/>
                  </a:lnTo>
                  <a:lnTo>
                    <a:pt x="1223926" y="1066530"/>
                  </a:lnTo>
                  <a:lnTo>
                    <a:pt x="1248905" y="1028833"/>
                  </a:lnTo>
                  <a:lnTo>
                    <a:pt x="1271372" y="989422"/>
                  </a:lnTo>
                  <a:lnTo>
                    <a:pt x="1291214" y="948410"/>
                  </a:lnTo>
                  <a:lnTo>
                    <a:pt x="1308316" y="905913"/>
                  </a:lnTo>
                  <a:lnTo>
                    <a:pt x="1322564" y="862043"/>
                  </a:lnTo>
                  <a:lnTo>
                    <a:pt x="1333845" y="816916"/>
                  </a:lnTo>
                  <a:lnTo>
                    <a:pt x="1342044" y="770646"/>
                  </a:lnTo>
                  <a:lnTo>
                    <a:pt x="1347047" y="723346"/>
                  </a:lnTo>
                  <a:lnTo>
                    <a:pt x="1348740" y="675131"/>
                  </a:lnTo>
                  <a:lnTo>
                    <a:pt x="1347047" y="626916"/>
                  </a:lnTo>
                  <a:lnTo>
                    <a:pt x="1342044" y="579615"/>
                  </a:lnTo>
                  <a:lnTo>
                    <a:pt x="1333845" y="533343"/>
                  </a:lnTo>
                  <a:lnTo>
                    <a:pt x="1322564" y="488215"/>
                  </a:lnTo>
                  <a:lnTo>
                    <a:pt x="1308316" y="444345"/>
                  </a:lnTo>
                  <a:lnTo>
                    <a:pt x="1291214" y="401847"/>
                  </a:lnTo>
                  <a:lnTo>
                    <a:pt x="1271372" y="360835"/>
                  </a:lnTo>
                  <a:lnTo>
                    <a:pt x="1248905" y="321424"/>
                  </a:lnTo>
                  <a:lnTo>
                    <a:pt x="1223926" y="283728"/>
                  </a:lnTo>
                  <a:lnTo>
                    <a:pt x="1196549" y="247860"/>
                  </a:lnTo>
                  <a:lnTo>
                    <a:pt x="1166889" y="213936"/>
                  </a:lnTo>
                  <a:lnTo>
                    <a:pt x="1135060" y="182069"/>
                  </a:lnTo>
                  <a:lnTo>
                    <a:pt x="1101175" y="152374"/>
                  </a:lnTo>
                  <a:lnTo>
                    <a:pt x="1065349" y="124965"/>
                  </a:lnTo>
                  <a:lnTo>
                    <a:pt x="1027695" y="99956"/>
                  </a:lnTo>
                  <a:lnTo>
                    <a:pt x="988328" y="77462"/>
                  </a:lnTo>
                  <a:lnTo>
                    <a:pt x="947362" y="57596"/>
                  </a:lnTo>
                  <a:lnTo>
                    <a:pt x="904911" y="40473"/>
                  </a:lnTo>
                  <a:lnTo>
                    <a:pt x="861089" y="26207"/>
                  </a:lnTo>
                  <a:lnTo>
                    <a:pt x="816010" y="14913"/>
                  </a:lnTo>
                  <a:lnTo>
                    <a:pt x="769787" y="6704"/>
                  </a:lnTo>
                  <a:lnTo>
                    <a:pt x="722536" y="1695"/>
                  </a:lnTo>
                  <a:lnTo>
                    <a:pt x="674370" y="0"/>
                  </a:lnTo>
                  <a:close/>
                </a:path>
              </a:pathLst>
            </a:custGeom>
            <a:solidFill>
              <a:srgbClr val="669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311658" y="4562094"/>
              <a:ext cx="1348740" cy="1350645"/>
            </a:xfrm>
            <a:custGeom>
              <a:avLst/>
              <a:gdLst/>
              <a:ahLst/>
              <a:cxnLst/>
              <a:rect l="l" t="t" r="r" b="b"/>
              <a:pathLst>
                <a:path w="1348739" h="1350645">
                  <a:moveTo>
                    <a:pt x="0" y="675131"/>
                  </a:moveTo>
                  <a:lnTo>
                    <a:pt x="1693" y="626916"/>
                  </a:lnTo>
                  <a:lnTo>
                    <a:pt x="6696" y="579615"/>
                  </a:lnTo>
                  <a:lnTo>
                    <a:pt x="14896" y="533343"/>
                  </a:lnTo>
                  <a:lnTo>
                    <a:pt x="26178" y="488215"/>
                  </a:lnTo>
                  <a:lnTo>
                    <a:pt x="40429" y="444345"/>
                  </a:lnTo>
                  <a:lnTo>
                    <a:pt x="57533" y="401847"/>
                  </a:lnTo>
                  <a:lnTo>
                    <a:pt x="77377" y="360835"/>
                  </a:lnTo>
                  <a:lnTo>
                    <a:pt x="99846" y="321424"/>
                  </a:lnTo>
                  <a:lnTo>
                    <a:pt x="124827" y="283728"/>
                  </a:lnTo>
                  <a:lnTo>
                    <a:pt x="152206" y="247860"/>
                  </a:lnTo>
                  <a:lnTo>
                    <a:pt x="181868" y="213936"/>
                  </a:lnTo>
                  <a:lnTo>
                    <a:pt x="213699" y="182069"/>
                  </a:lnTo>
                  <a:lnTo>
                    <a:pt x="247585" y="152374"/>
                  </a:lnTo>
                  <a:lnTo>
                    <a:pt x="283412" y="124965"/>
                  </a:lnTo>
                  <a:lnTo>
                    <a:pt x="321066" y="99956"/>
                  </a:lnTo>
                  <a:lnTo>
                    <a:pt x="360433" y="77462"/>
                  </a:lnTo>
                  <a:lnTo>
                    <a:pt x="401398" y="57596"/>
                  </a:lnTo>
                  <a:lnTo>
                    <a:pt x="443848" y="40473"/>
                  </a:lnTo>
                  <a:lnTo>
                    <a:pt x="487668" y="26207"/>
                  </a:lnTo>
                  <a:lnTo>
                    <a:pt x="532744" y="14913"/>
                  </a:lnTo>
                  <a:lnTo>
                    <a:pt x="578963" y="6704"/>
                  </a:lnTo>
                  <a:lnTo>
                    <a:pt x="626209" y="1695"/>
                  </a:lnTo>
                  <a:lnTo>
                    <a:pt x="674370" y="0"/>
                  </a:lnTo>
                  <a:lnTo>
                    <a:pt x="722536" y="1695"/>
                  </a:lnTo>
                  <a:lnTo>
                    <a:pt x="769787" y="6704"/>
                  </a:lnTo>
                  <a:lnTo>
                    <a:pt x="816010" y="14913"/>
                  </a:lnTo>
                  <a:lnTo>
                    <a:pt x="861089" y="26207"/>
                  </a:lnTo>
                  <a:lnTo>
                    <a:pt x="904911" y="40473"/>
                  </a:lnTo>
                  <a:lnTo>
                    <a:pt x="947362" y="57596"/>
                  </a:lnTo>
                  <a:lnTo>
                    <a:pt x="988328" y="77462"/>
                  </a:lnTo>
                  <a:lnTo>
                    <a:pt x="1027695" y="99956"/>
                  </a:lnTo>
                  <a:lnTo>
                    <a:pt x="1065349" y="124965"/>
                  </a:lnTo>
                  <a:lnTo>
                    <a:pt x="1101175" y="152374"/>
                  </a:lnTo>
                  <a:lnTo>
                    <a:pt x="1135060" y="182069"/>
                  </a:lnTo>
                  <a:lnTo>
                    <a:pt x="1166889" y="213936"/>
                  </a:lnTo>
                  <a:lnTo>
                    <a:pt x="1196549" y="247860"/>
                  </a:lnTo>
                  <a:lnTo>
                    <a:pt x="1223926" y="283728"/>
                  </a:lnTo>
                  <a:lnTo>
                    <a:pt x="1248905" y="321424"/>
                  </a:lnTo>
                  <a:lnTo>
                    <a:pt x="1271372" y="360835"/>
                  </a:lnTo>
                  <a:lnTo>
                    <a:pt x="1291214" y="401847"/>
                  </a:lnTo>
                  <a:lnTo>
                    <a:pt x="1308316" y="444345"/>
                  </a:lnTo>
                  <a:lnTo>
                    <a:pt x="1322564" y="488215"/>
                  </a:lnTo>
                  <a:lnTo>
                    <a:pt x="1333845" y="533343"/>
                  </a:lnTo>
                  <a:lnTo>
                    <a:pt x="1342044" y="579615"/>
                  </a:lnTo>
                  <a:lnTo>
                    <a:pt x="1347047" y="626916"/>
                  </a:lnTo>
                  <a:lnTo>
                    <a:pt x="1348740" y="675131"/>
                  </a:lnTo>
                  <a:lnTo>
                    <a:pt x="1347047" y="723346"/>
                  </a:lnTo>
                  <a:lnTo>
                    <a:pt x="1342044" y="770646"/>
                  </a:lnTo>
                  <a:lnTo>
                    <a:pt x="1333845" y="816916"/>
                  </a:lnTo>
                  <a:lnTo>
                    <a:pt x="1322564" y="862043"/>
                  </a:lnTo>
                  <a:lnTo>
                    <a:pt x="1308316" y="905913"/>
                  </a:lnTo>
                  <a:lnTo>
                    <a:pt x="1291214" y="948410"/>
                  </a:lnTo>
                  <a:lnTo>
                    <a:pt x="1271372" y="989422"/>
                  </a:lnTo>
                  <a:lnTo>
                    <a:pt x="1248905" y="1028833"/>
                  </a:lnTo>
                  <a:lnTo>
                    <a:pt x="1223926" y="1066530"/>
                  </a:lnTo>
                  <a:lnTo>
                    <a:pt x="1196549" y="1102397"/>
                  </a:lnTo>
                  <a:lnTo>
                    <a:pt x="1166889" y="1136322"/>
                  </a:lnTo>
                  <a:lnTo>
                    <a:pt x="1135060" y="1168189"/>
                  </a:lnTo>
                  <a:lnTo>
                    <a:pt x="1101175" y="1197884"/>
                  </a:lnTo>
                  <a:lnTo>
                    <a:pt x="1065349" y="1225294"/>
                  </a:lnTo>
                  <a:lnTo>
                    <a:pt x="1027695" y="1250304"/>
                  </a:lnTo>
                  <a:lnTo>
                    <a:pt x="988328" y="1272799"/>
                  </a:lnTo>
                  <a:lnTo>
                    <a:pt x="947362" y="1292665"/>
                  </a:lnTo>
                  <a:lnTo>
                    <a:pt x="904911" y="1309788"/>
                  </a:lnTo>
                  <a:lnTo>
                    <a:pt x="861089" y="1324055"/>
                  </a:lnTo>
                  <a:lnTo>
                    <a:pt x="816010" y="1335350"/>
                  </a:lnTo>
                  <a:lnTo>
                    <a:pt x="769787" y="1343559"/>
                  </a:lnTo>
                  <a:lnTo>
                    <a:pt x="722536" y="1348568"/>
                  </a:lnTo>
                  <a:lnTo>
                    <a:pt x="674370" y="1350263"/>
                  </a:lnTo>
                  <a:lnTo>
                    <a:pt x="626209" y="1348568"/>
                  </a:lnTo>
                  <a:lnTo>
                    <a:pt x="578963" y="1343559"/>
                  </a:lnTo>
                  <a:lnTo>
                    <a:pt x="532744" y="1335350"/>
                  </a:lnTo>
                  <a:lnTo>
                    <a:pt x="487668" y="1324055"/>
                  </a:lnTo>
                  <a:lnTo>
                    <a:pt x="443848" y="1309788"/>
                  </a:lnTo>
                  <a:lnTo>
                    <a:pt x="401398" y="1292665"/>
                  </a:lnTo>
                  <a:lnTo>
                    <a:pt x="360433" y="1272799"/>
                  </a:lnTo>
                  <a:lnTo>
                    <a:pt x="321066" y="1250304"/>
                  </a:lnTo>
                  <a:lnTo>
                    <a:pt x="283412" y="1225294"/>
                  </a:lnTo>
                  <a:lnTo>
                    <a:pt x="247585" y="1197884"/>
                  </a:lnTo>
                  <a:lnTo>
                    <a:pt x="213699" y="1168189"/>
                  </a:lnTo>
                  <a:lnTo>
                    <a:pt x="181868" y="1136322"/>
                  </a:lnTo>
                  <a:lnTo>
                    <a:pt x="152206" y="1102397"/>
                  </a:lnTo>
                  <a:lnTo>
                    <a:pt x="124827" y="1066530"/>
                  </a:lnTo>
                  <a:lnTo>
                    <a:pt x="99846" y="1028833"/>
                  </a:lnTo>
                  <a:lnTo>
                    <a:pt x="77377" y="989422"/>
                  </a:lnTo>
                  <a:lnTo>
                    <a:pt x="57533" y="948410"/>
                  </a:lnTo>
                  <a:lnTo>
                    <a:pt x="40429" y="905913"/>
                  </a:lnTo>
                  <a:lnTo>
                    <a:pt x="26178" y="862043"/>
                  </a:lnTo>
                  <a:lnTo>
                    <a:pt x="14896" y="816916"/>
                  </a:lnTo>
                  <a:lnTo>
                    <a:pt x="6696" y="770646"/>
                  </a:lnTo>
                  <a:lnTo>
                    <a:pt x="1693" y="723346"/>
                  </a:lnTo>
                  <a:lnTo>
                    <a:pt x="0" y="675131"/>
                  </a:lnTo>
                  <a:close/>
                </a:path>
              </a:pathLst>
            </a:custGeom>
            <a:ln w="25400">
              <a:solidFill>
                <a:srgbClr val="6695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850798" y="1355216"/>
            <a:ext cx="16319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580">
                <a:solidFill>
                  <a:srgbClr val="FFFFFF"/>
                </a:solidFill>
                <a:latin typeface="Century Gothic"/>
                <a:cs typeface="Century Gothic"/>
              </a:rPr>
              <a:t>1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70"/>
              </a:spcBef>
            </a:pPr>
            <a:r>
              <a:rPr dirty="0" spc="-25"/>
              <a:t>23</a:t>
            </a:r>
          </a:p>
        </p:txBody>
      </p:sp>
      <p:sp>
        <p:nvSpPr>
          <p:cNvPr id="22" name="object 22" descr=""/>
          <p:cNvSpPr txBox="1"/>
          <p:nvPr/>
        </p:nvSpPr>
        <p:spPr>
          <a:xfrm>
            <a:off x="190906" y="6506057"/>
            <a:ext cx="2136775" cy="16510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850798" y="3244976"/>
            <a:ext cx="24193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4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867562" y="4921122"/>
            <a:ext cx="24066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25">
                <a:solidFill>
                  <a:srgbClr val="FFFFFF"/>
                </a:solidFill>
                <a:latin typeface="Century Gothic"/>
                <a:cs typeface="Century Gothic"/>
              </a:rPr>
              <a:t>3</a:t>
            </a:r>
            <a:endParaRPr sz="3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34311" y="2109216"/>
            <a:ext cx="2476500" cy="184785"/>
          </a:xfrm>
          <a:prstGeom prst="rect">
            <a:avLst/>
          </a:prstGeom>
          <a:solidFill>
            <a:srgbClr val="003399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10"/>
              </a:lnSpc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Recruitment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dirty="0" sz="12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Retention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743455" y="3230879"/>
            <a:ext cx="2476500" cy="184785"/>
          </a:xfrm>
          <a:prstGeom prst="rect">
            <a:avLst/>
          </a:prstGeom>
          <a:solidFill>
            <a:srgbClr val="61A9E2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10"/>
              </a:lnSpc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Engagement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743455" y="4337303"/>
            <a:ext cx="2476500" cy="186055"/>
          </a:xfrm>
          <a:prstGeom prst="rect">
            <a:avLst/>
          </a:prstGeom>
          <a:solidFill>
            <a:srgbClr val="7B8489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15"/>
              </a:lnSpc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Learning</a:t>
            </a:r>
            <a:r>
              <a:rPr dirty="0" sz="12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Development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743455" y="5465064"/>
            <a:ext cx="2476500" cy="184785"/>
          </a:xfrm>
          <a:prstGeom prst="rect">
            <a:avLst/>
          </a:prstGeom>
          <a:solidFill>
            <a:srgbClr val="ECB72B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15"/>
              </a:lnSpc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Expand</a:t>
            </a:r>
            <a:r>
              <a:rPr dirty="0" sz="12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Brand</a:t>
            </a:r>
            <a:r>
              <a:rPr dirty="0" sz="12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Awareness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1420367" y="2636773"/>
            <a:ext cx="3851910" cy="2892425"/>
            <a:chOff x="1420367" y="2636773"/>
            <a:chExt cx="3851910" cy="2892425"/>
          </a:xfrm>
        </p:grpSpPr>
        <p:sp>
          <p:nvSpPr>
            <p:cNvPr id="7" name="object 7" descr=""/>
            <p:cNvSpPr/>
            <p:nvPr/>
          </p:nvSpPr>
          <p:spPr>
            <a:xfrm>
              <a:off x="4420361" y="2649473"/>
              <a:ext cx="839469" cy="2867025"/>
            </a:xfrm>
            <a:custGeom>
              <a:avLst/>
              <a:gdLst/>
              <a:ahLst/>
              <a:cxnLst/>
              <a:rect l="l" t="t" r="r" b="b"/>
              <a:pathLst>
                <a:path w="839470" h="2867025">
                  <a:moveTo>
                    <a:pt x="0" y="0"/>
                  </a:moveTo>
                  <a:lnTo>
                    <a:pt x="839088" y="1486153"/>
                  </a:lnTo>
                </a:path>
                <a:path w="839470" h="2867025">
                  <a:moveTo>
                    <a:pt x="105155" y="2866771"/>
                  </a:moveTo>
                  <a:lnTo>
                    <a:pt x="838580" y="1447800"/>
                  </a:lnTo>
                </a:path>
              </a:pathLst>
            </a:custGeom>
            <a:ln w="25400">
              <a:solidFill>
                <a:srgbClr val="92A3B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458467" y="3928871"/>
              <a:ext cx="3040380" cy="944880"/>
            </a:xfrm>
            <a:custGeom>
              <a:avLst/>
              <a:gdLst/>
              <a:ahLst/>
              <a:cxnLst/>
              <a:rect l="l" t="t" r="r" b="b"/>
              <a:pathLst>
                <a:path w="3040379" h="944879">
                  <a:moveTo>
                    <a:pt x="0" y="944879"/>
                  </a:moveTo>
                  <a:lnTo>
                    <a:pt x="3040380" y="944879"/>
                  </a:lnTo>
                  <a:lnTo>
                    <a:pt x="3040380" y="0"/>
                  </a:lnTo>
                  <a:lnTo>
                    <a:pt x="0" y="0"/>
                  </a:lnTo>
                  <a:lnTo>
                    <a:pt x="0" y="944879"/>
                  </a:lnTo>
                  <a:close/>
                </a:path>
              </a:pathLst>
            </a:custGeom>
            <a:ln w="7620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785620" y="1730756"/>
            <a:ext cx="5353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Drivers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970779" y="1745945"/>
            <a:ext cx="76136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Outcomes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454141" y="2346198"/>
            <a:ext cx="1942464" cy="5778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0050FF"/>
                </a:solidFill>
                <a:latin typeface="Calibri"/>
                <a:cs typeface="Calibri"/>
              </a:rPr>
              <a:t>Talent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20"/>
              </a:spcBef>
            </a:pP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Organization</a:t>
            </a:r>
            <a:r>
              <a:rPr dirty="0" sz="1100" spc="-1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reflects</a:t>
            </a:r>
            <a:r>
              <a:rPr dirty="0" sz="1100" spc="1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the</a:t>
            </a:r>
            <a:r>
              <a:rPr dirty="0" sz="1100" spc="2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diversity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of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the</a:t>
            </a:r>
            <a:r>
              <a:rPr dirty="0" sz="1100" spc="-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marketplace.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454141" y="3700729"/>
            <a:ext cx="1859280" cy="7461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0050FF"/>
                </a:solidFill>
                <a:latin typeface="Calibri"/>
                <a:cs typeface="Calibri"/>
              </a:rPr>
              <a:t>Markets</a:t>
            </a:r>
            <a:endParaRPr sz="14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spcBef>
                <a:spcPts val="25"/>
              </a:spcBef>
            </a:pP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Maximize</a:t>
            </a:r>
            <a:r>
              <a:rPr dirty="0" sz="1100" spc="-3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diversity</a:t>
            </a:r>
            <a:r>
              <a:rPr dirty="0" sz="1100" spc="-2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of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 customers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and</a:t>
            </a:r>
            <a:r>
              <a:rPr dirty="0" sz="1100" spc="-1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communities</a:t>
            </a:r>
            <a:r>
              <a:rPr dirty="0" sz="1100" spc="-3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we</a:t>
            </a:r>
            <a:r>
              <a:rPr dirty="0" sz="1100" spc="1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are</a:t>
            </a:r>
            <a:r>
              <a:rPr dirty="0" sz="1100" spc="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able</a:t>
            </a:r>
            <a:r>
              <a:rPr dirty="0" sz="1100" spc="1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6C666A"/>
                </a:solidFill>
                <a:latin typeface="Calibri"/>
                <a:cs typeface="Calibri"/>
              </a:rPr>
              <a:t>to 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serve.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454141" y="5076825"/>
            <a:ext cx="1855470" cy="5778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solidFill>
                  <a:srgbClr val="0050FF"/>
                </a:solidFill>
                <a:latin typeface="Calibri"/>
                <a:cs typeface="Calibri"/>
              </a:rPr>
              <a:t>Culture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Develop</a:t>
            </a:r>
            <a:r>
              <a:rPr dirty="0" sz="1100" spc="-5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and</a:t>
            </a:r>
            <a:r>
              <a:rPr dirty="0" sz="1100" spc="-2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sustain</a:t>
            </a:r>
            <a:r>
              <a:rPr dirty="0" sz="1100" spc="-3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diverse</a:t>
            </a:r>
            <a:r>
              <a:rPr dirty="0" sz="1100" spc="-25">
                <a:solidFill>
                  <a:srgbClr val="6C666A"/>
                </a:solidFill>
                <a:latin typeface="Calibri"/>
                <a:cs typeface="Calibri"/>
              </a:rPr>
              <a:t> and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inclusive</a:t>
            </a:r>
            <a:r>
              <a:rPr dirty="0" sz="1100" spc="-4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environment.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2831" rIns="0" bIns="0" rtlCol="0" vert="horz">
            <a:spAutoFit/>
          </a:bodyPr>
          <a:lstStyle/>
          <a:p>
            <a:pPr marL="513080">
              <a:lnSpc>
                <a:spcPct val="100000"/>
              </a:lnSpc>
              <a:spcBef>
                <a:spcPts val="95"/>
              </a:spcBef>
            </a:pPr>
            <a:r>
              <a:rPr dirty="0" spc="105"/>
              <a:t>Foundations</a:t>
            </a:r>
            <a:r>
              <a:rPr dirty="0" spc="-20"/>
              <a:t> </a:t>
            </a:r>
            <a:r>
              <a:rPr dirty="0"/>
              <a:t>of</a:t>
            </a:r>
            <a:r>
              <a:rPr dirty="0" spc="-50"/>
              <a:t> </a:t>
            </a:r>
            <a:r>
              <a:rPr dirty="0" spc="-270"/>
              <a:t>a</a:t>
            </a:r>
            <a:r>
              <a:rPr dirty="0" spc="-45"/>
              <a:t> </a:t>
            </a:r>
            <a:r>
              <a:rPr dirty="0" spc="265"/>
              <a:t>DEI</a:t>
            </a:r>
            <a:r>
              <a:rPr dirty="0" spc="-30"/>
              <a:t> </a:t>
            </a:r>
            <a:r>
              <a:rPr dirty="0" spc="55"/>
              <a:t>Strategy</a:t>
            </a:r>
          </a:p>
        </p:txBody>
      </p:sp>
      <p:grpSp>
        <p:nvGrpSpPr>
          <p:cNvPr id="15" name="object 15" descr=""/>
          <p:cNvGrpSpPr/>
          <p:nvPr/>
        </p:nvGrpSpPr>
        <p:grpSpPr>
          <a:xfrm>
            <a:off x="1619885" y="1160399"/>
            <a:ext cx="9437370" cy="402590"/>
            <a:chOff x="1619885" y="1160399"/>
            <a:chExt cx="9437370" cy="402590"/>
          </a:xfrm>
        </p:grpSpPr>
        <p:sp>
          <p:nvSpPr>
            <p:cNvPr id="16" name="object 16" descr=""/>
            <p:cNvSpPr/>
            <p:nvPr/>
          </p:nvSpPr>
          <p:spPr>
            <a:xfrm>
              <a:off x="1626235" y="1166736"/>
              <a:ext cx="9424670" cy="377190"/>
            </a:xfrm>
            <a:custGeom>
              <a:avLst/>
              <a:gdLst/>
              <a:ahLst/>
              <a:cxnLst/>
              <a:rect l="l" t="t" r="r" b="b"/>
              <a:pathLst>
                <a:path w="9424670" h="377190">
                  <a:moveTo>
                    <a:pt x="9424416" y="0"/>
                  </a:moveTo>
                  <a:lnTo>
                    <a:pt x="0" y="0"/>
                  </a:lnTo>
                  <a:lnTo>
                    <a:pt x="0" y="376948"/>
                  </a:lnTo>
                  <a:lnTo>
                    <a:pt x="9424416" y="376948"/>
                  </a:lnTo>
                  <a:lnTo>
                    <a:pt x="9424416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626235" y="1160399"/>
              <a:ext cx="9424670" cy="402590"/>
            </a:xfrm>
            <a:custGeom>
              <a:avLst/>
              <a:gdLst/>
              <a:ahLst/>
              <a:cxnLst/>
              <a:rect l="l" t="t" r="r" b="b"/>
              <a:pathLst>
                <a:path w="9424670" h="402590">
                  <a:moveTo>
                    <a:pt x="0" y="0"/>
                  </a:moveTo>
                  <a:lnTo>
                    <a:pt x="0" y="402336"/>
                  </a:lnTo>
                </a:path>
                <a:path w="9424670" h="402590">
                  <a:moveTo>
                    <a:pt x="9424289" y="0"/>
                  </a:moveTo>
                  <a:lnTo>
                    <a:pt x="9424289" y="4023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619885" y="1160399"/>
              <a:ext cx="9437370" cy="12700"/>
            </a:xfrm>
            <a:custGeom>
              <a:avLst/>
              <a:gdLst/>
              <a:ahLst/>
              <a:cxnLst/>
              <a:rect l="l" t="t" r="r" b="b"/>
              <a:pathLst>
                <a:path w="9437370" h="12700">
                  <a:moveTo>
                    <a:pt x="0" y="12700"/>
                  </a:moveTo>
                  <a:lnTo>
                    <a:pt x="9436989" y="12700"/>
                  </a:lnTo>
                  <a:lnTo>
                    <a:pt x="943698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619885" y="1543685"/>
              <a:ext cx="9437370" cy="0"/>
            </a:xfrm>
            <a:custGeom>
              <a:avLst/>
              <a:gdLst/>
              <a:ahLst/>
              <a:cxnLst/>
              <a:rect l="l" t="t" r="r" b="b"/>
              <a:pathLst>
                <a:path w="9437370" h="0">
                  <a:moveTo>
                    <a:pt x="0" y="0"/>
                  </a:moveTo>
                  <a:lnTo>
                    <a:pt x="9436989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1632585" y="1187958"/>
            <a:ext cx="94119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8509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FFFFFF"/>
                </a:solidFill>
                <a:latin typeface="Calibri"/>
                <a:cs typeface="Calibri"/>
              </a:rPr>
              <a:t>Diversity,</a:t>
            </a:r>
            <a:r>
              <a:rPr dirty="0" sz="16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Equity</a:t>
            </a:r>
            <a:r>
              <a:rPr dirty="0" sz="16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dirty="0" sz="16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Inclusion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 Strategy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8740140" y="2394204"/>
            <a:ext cx="2609215" cy="2893060"/>
          </a:xfrm>
          <a:prstGeom prst="rect">
            <a:avLst/>
          </a:prstGeom>
          <a:ln w="12700">
            <a:solidFill>
              <a:srgbClr val="003399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639445">
              <a:lnSpc>
                <a:spcPct val="100000"/>
              </a:lnSpc>
              <a:spcBef>
                <a:spcPts val="265"/>
              </a:spcBef>
            </a:pPr>
            <a:r>
              <a:rPr dirty="0" u="sng" sz="1400" b="1">
                <a:solidFill>
                  <a:srgbClr val="6C666A"/>
                </a:solidFill>
                <a:uFill>
                  <a:solidFill>
                    <a:srgbClr val="6C666A"/>
                  </a:solidFill>
                </a:uFill>
                <a:latin typeface="Calibri"/>
                <a:cs typeface="Calibri"/>
              </a:rPr>
              <a:t>Guiding</a:t>
            </a:r>
            <a:r>
              <a:rPr dirty="0" u="sng" sz="1400" spc="-40" b="1">
                <a:solidFill>
                  <a:srgbClr val="6C666A"/>
                </a:solidFill>
                <a:uFill>
                  <a:solidFill>
                    <a:srgbClr val="6C666A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 b="1">
                <a:solidFill>
                  <a:srgbClr val="6C666A"/>
                </a:solidFill>
                <a:uFill>
                  <a:solidFill>
                    <a:srgbClr val="6C666A"/>
                  </a:solidFill>
                </a:uFill>
                <a:latin typeface="Calibri"/>
                <a:cs typeface="Calibri"/>
              </a:rPr>
              <a:t>Principles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Calibri"/>
              <a:cs typeface="Calibri"/>
            </a:endParaRPr>
          </a:p>
          <a:p>
            <a:pPr algn="r" marL="286385" marR="80645" indent="-287020">
              <a:lnSpc>
                <a:spcPct val="100000"/>
              </a:lnSpc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Inclusion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as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</a:t>
            </a:r>
            <a:r>
              <a:rPr dirty="0" sz="1400" spc="-1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leadership</a:t>
            </a:r>
            <a:endParaRPr sz="1400">
              <a:latin typeface="Calibri"/>
              <a:cs typeface="Calibri"/>
            </a:endParaRPr>
          </a:p>
          <a:p>
            <a:pPr algn="r" marR="81915">
              <a:lnSpc>
                <a:spcPct val="100000"/>
              </a:lnSpc>
            </a:pP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competency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Calibri"/>
              <a:cs typeface="Calibri"/>
            </a:endParaRPr>
          </a:p>
          <a:p>
            <a:pPr algn="r" marL="286385" marR="83185" indent="-28702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Fair</a:t>
            </a:r>
            <a:r>
              <a:rPr dirty="0" sz="1400" spc="-6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&amp;</a:t>
            </a:r>
            <a:r>
              <a:rPr dirty="0" sz="1400" spc="-6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transparent</a:t>
            </a:r>
            <a:r>
              <a:rPr dirty="0" sz="1400" spc="-2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processes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6C666A"/>
              </a:buClr>
              <a:buFont typeface="Wingdings"/>
              <a:buChar char=""/>
            </a:pPr>
            <a:endParaRPr sz="1350">
              <a:latin typeface="Calibri"/>
              <a:cs typeface="Calibri"/>
            </a:endParaRPr>
          </a:p>
          <a:p>
            <a:pPr algn="r" lvl="1" marL="286385" marR="82550" indent="-287020">
              <a:lnSpc>
                <a:spcPct val="100000"/>
              </a:lnSpc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Align</a:t>
            </a:r>
            <a:r>
              <a:rPr dirty="0" sz="1400" spc="-2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with</a:t>
            </a:r>
            <a:r>
              <a:rPr dirty="0" sz="1400" spc="-3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business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 strategy</a:t>
            </a:r>
            <a:endParaRPr sz="14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6C666A"/>
              </a:buClr>
              <a:buFont typeface="Wingdings"/>
              <a:buChar char=""/>
            </a:pPr>
            <a:endParaRPr sz="1350">
              <a:latin typeface="Calibri"/>
              <a:cs typeface="Calibri"/>
            </a:endParaRPr>
          </a:p>
          <a:p>
            <a:pPr algn="r" marL="286385" marR="81915" indent="-287020">
              <a:lnSpc>
                <a:spcPct val="100000"/>
              </a:lnSpc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Accountability</a:t>
            </a:r>
            <a:r>
              <a:rPr dirty="0" sz="1400" spc="-2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on</a:t>
            </a:r>
            <a:r>
              <a:rPr dirty="0" sz="1400" spc="-4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every</a:t>
            </a:r>
            <a:r>
              <a:rPr dirty="0" sz="1400" spc="-3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 spc="-20">
                <a:solidFill>
                  <a:srgbClr val="6C666A"/>
                </a:solidFill>
                <a:latin typeface="Calibri"/>
                <a:cs typeface="Calibri"/>
              </a:rPr>
              <a:t>level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6C666A"/>
              </a:buClr>
              <a:buFont typeface="Wingdings"/>
              <a:buChar char=""/>
            </a:pPr>
            <a:endParaRPr sz="1350">
              <a:latin typeface="Calibri"/>
              <a:cs typeface="Calibri"/>
            </a:endParaRPr>
          </a:p>
          <a:p>
            <a:pPr algn="r" lvl="1" marL="286385" marR="81915" indent="-287020">
              <a:lnSpc>
                <a:spcPct val="100000"/>
              </a:lnSpc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Actions</a:t>
            </a:r>
            <a:r>
              <a:rPr dirty="0" sz="1400" spc="-2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are</a:t>
            </a:r>
            <a:r>
              <a:rPr dirty="0" sz="1400" spc="-2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measurable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90906" y="6388100"/>
            <a:ext cx="21367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1400281" y="6191808"/>
            <a:ext cx="16446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solidFill>
                  <a:srgbClr val="A29FA0"/>
                </a:solidFill>
                <a:latin typeface="Century Gothic"/>
                <a:cs typeface="Century Gothic"/>
              </a:rPr>
              <a:t>24</a:t>
            </a:r>
            <a:endParaRPr sz="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70"/>
              </a:spcBef>
            </a:pPr>
            <a:r>
              <a:rPr dirty="0" spc="-25"/>
              <a:t>25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190906" y="6506057"/>
            <a:ext cx="2136775" cy="16510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" name="object 2" descr=""/>
          <p:cNvSpPr txBox="1"/>
          <p:nvPr/>
        </p:nvSpPr>
        <p:spPr>
          <a:xfrm>
            <a:off x="330504" y="1059942"/>
            <a:ext cx="11243310" cy="2494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40">
                <a:solidFill>
                  <a:srgbClr val="6C666A"/>
                </a:solidFill>
                <a:latin typeface="Century Gothic"/>
                <a:cs typeface="Century Gothic"/>
              </a:rPr>
              <a:t>Vision</a:t>
            </a:r>
            <a:endParaRPr sz="2200">
              <a:latin typeface="Century Gothic"/>
              <a:cs typeface="Century Gothic"/>
            </a:endParaRPr>
          </a:p>
          <a:p>
            <a:pPr marL="12700" marR="1158875">
              <a:lnSpc>
                <a:spcPct val="106100"/>
              </a:lnSpc>
              <a:spcBef>
                <a:spcPts val="1400"/>
              </a:spcBef>
            </a:pPr>
            <a:r>
              <a:rPr dirty="0" sz="2200" spc="-35">
                <a:solidFill>
                  <a:srgbClr val="0050FF"/>
                </a:solidFill>
                <a:latin typeface="Century Gothic"/>
                <a:cs typeface="Century Gothic"/>
              </a:rPr>
              <a:t>Incorporate</a:t>
            </a:r>
            <a:r>
              <a:rPr dirty="0" sz="2200" spc="4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0050FF"/>
                </a:solidFill>
                <a:latin typeface="Century Gothic"/>
                <a:cs typeface="Century Gothic"/>
              </a:rPr>
              <a:t>Diversity,</a:t>
            </a:r>
            <a:r>
              <a:rPr dirty="0" sz="2200" spc="2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0050FF"/>
                </a:solidFill>
                <a:latin typeface="Century Gothic"/>
                <a:cs typeface="Century Gothic"/>
              </a:rPr>
              <a:t>Equity,</a:t>
            </a:r>
            <a:r>
              <a:rPr dirty="0" sz="2200" spc="4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 spc="-70">
                <a:solidFill>
                  <a:srgbClr val="0050FF"/>
                </a:solidFill>
                <a:latin typeface="Century Gothic"/>
                <a:cs typeface="Century Gothic"/>
              </a:rPr>
              <a:t>and</a:t>
            </a:r>
            <a:r>
              <a:rPr dirty="0" sz="2200" spc="4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0050FF"/>
                </a:solidFill>
                <a:latin typeface="Century Gothic"/>
                <a:cs typeface="Century Gothic"/>
              </a:rPr>
              <a:t>Inclusion</a:t>
            </a:r>
            <a:r>
              <a:rPr dirty="0" sz="2200" spc="2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0050FF"/>
                </a:solidFill>
                <a:latin typeface="Century Gothic"/>
                <a:cs typeface="Century Gothic"/>
              </a:rPr>
              <a:t>into</a:t>
            </a:r>
            <a:r>
              <a:rPr dirty="0" sz="2200" spc="3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0050FF"/>
                </a:solidFill>
                <a:latin typeface="Century Gothic"/>
                <a:cs typeface="Century Gothic"/>
              </a:rPr>
              <a:t>organizations</a:t>
            </a:r>
            <a:r>
              <a:rPr dirty="0" sz="2200" spc="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0050FF"/>
                </a:solidFill>
                <a:latin typeface="Century Gothic"/>
                <a:cs typeface="Century Gothic"/>
              </a:rPr>
              <a:t>learning</a:t>
            </a:r>
            <a:r>
              <a:rPr dirty="0" sz="2200" spc="4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0050FF"/>
                </a:solidFill>
                <a:latin typeface="Century Gothic"/>
                <a:cs typeface="Century Gothic"/>
              </a:rPr>
              <a:t>and </a:t>
            </a:r>
            <a:r>
              <a:rPr dirty="0" sz="2200" spc="-35">
                <a:solidFill>
                  <a:srgbClr val="0050FF"/>
                </a:solidFill>
                <a:latin typeface="Century Gothic"/>
                <a:cs typeface="Century Gothic"/>
              </a:rPr>
              <a:t>development</a:t>
            </a:r>
            <a:r>
              <a:rPr dirty="0" sz="2200" spc="-7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0050FF"/>
                </a:solidFill>
                <a:latin typeface="Century Gothic"/>
                <a:cs typeface="Century Gothic"/>
              </a:rPr>
              <a:t>framework</a:t>
            </a:r>
            <a:r>
              <a:rPr dirty="0" sz="2200" spc="2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 spc="-75">
                <a:solidFill>
                  <a:srgbClr val="0050FF"/>
                </a:solidFill>
                <a:latin typeface="Century Gothic"/>
                <a:cs typeface="Century Gothic"/>
              </a:rPr>
              <a:t>and</a:t>
            </a:r>
            <a:r>
              <a:rPr dirty="0" sz="2200" spc="-2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 spc="-35">
                <a:solidFill>
                  <a:srgbClr val="0050FF"/>
                </a:solidFill>
                <a:latin typeface="Century Gothic"/>
                <a:cs typeface="Century Gothic"/>
              </a:rPr>
              <a:t>provide</a:t>
            </a:r>
            <a:r>
              <a:rPr dirty="0" sz="2200" spc="-1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0050FF"/>
                </a:solidFill>
                <a:latin typeface="Century Gothic"/>
                <a:cs typeface="Century Gothic"/>
              </a:rPr>
              <a:t>consistent</a:t>
            </a:r>
            <a:r>
              <a:rPr dirty="0" sz="2200" spc="-4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 spc="-20">
                <a:solidFill>
                  <a:srgbClr val="0050FF"/>
                </a:solidFill>
                <a:latin typeface="Century Gothic"/>
                <a:cs typeface="Century Gothic"/>
              </a:rPr>
              <a:t>course</a:t>
            </a:r>
            <a:r>
              <a:rPr dirty="0" sz="2200" spc="-1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0050FF"/>
                </a:solidFill>
                <a:latin typeface="Century Gothic"/>
                <a:cs typeface="Century Gothic"/>
              </a:rPr>
              <a:t>offerings</a:t>
            </a:r>
            <a:r>
              <a:rPr dirty="0" sz="2200" spc="-1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 spc="-45">
                <a:solidFill>
                  <a:srgbClr val="0050FF"/>
                </a:solidFill>
                <a:latin typeface="Century Gothic"/>
                <a:cs typeface="Century Gothic"/>
              </a:rPr>
              <a:t>related</a:t>
            </a:r>
            <a:r>
              <a:rPr dirty="0" sz="2200" spc="-25">
                <a:solidFill>
                  <a:srgbClr val="0050FF"/>
                </a:solidFill>
                <a:latin typeface="Century Gothic"/>
                <a:cs typeface="Century Gothic"/>
              </a:rPr>
              <a:t> to </a:t>
            </a:r>
            <a:r>
              <a:rPr dirty="0" sz="2200">
                <a:solidFill>
                  <a:srgbClr val="0050FF"/>
                </a:solidFill>
                <a:latin typeface="Century Gothic"/>
                <a:cs typeface="Century Gothic"/>
              </a:rPr>
              <a:t>unconscious</a:t>
            </a:r>
            <a:r>
              <a:rPr dirty="0" sz="2200" spc="-10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0050FF"/>
                </a:solidFill>
                <a:latin typeface="Century Gothic"/>
                <a:cs typeface="Century Gothic"/>
              </a:rPr>
              <a:t>bias</a:t>
            </a:r>
            <a:r>
              <a:rPr dirty="0" sz="2200" spc="-8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 spc="-70">
                <a:solidFill>
                  <a:srgbClr val="0050FF"/>
                </a:solidFill>
                <a:latin typeface="Century Gothic"/>
                <a:cs typeface="Century Gothic"/>
              </a:rPr>
              <a:t>and</a:t>
            </a:r>
            <a:r>
              <a:rPr dirty="0" sz="2200" spc="-7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0050FF"/>
                </a:solidFill>
                <a:latin typeface="Century Gothic"/>
                <a:cs typeface="Century Gothic"/>
              </a:rPr>
              <a:t>inclusive</a:t>
            </a:r>
            <a:r>
              <a:rPr dirty="0" sz="2200" spc="-9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0050FF"/>
                </a:solidFill>
                <a:latin typeface="Century Gothic"/>
                <a:cs typeface="Century Gothic"/>
              </a:rPr>
              <a:t>leadership.</a:t>
            </a:r>
            <a:endParaRPr sz="2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dirty="0" sz="2200" spc="-20">
                <a:solidFill>
                  <a:srgbClr val="0050FF"/>
                </a:solidFill>
                <a:latin typeface="Century Gothic"/>
                <a:cs typeface="Century Gothic"/>
              </a:rPr>
              <a:t>Offer</a:t>
            </a:r>
            <a:r>
              <a:rPr dirty="0" sz="2200" spc="-8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 spc="70">
                <a:solidFill>
                  <a:srgbClr val="0050FF"/>
                </a:solidFill>
                <a:latin typeface="Century Gothic"/>
                <a:cs typeface="Century Gothic"/>
              </a:rPr>
              <a:t>sessions</a:t>
            </a:r>
            <a:r>
              <a:rPr dirty="0" sz="2200" spc="-8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 spc="60">
                <a:solidFill>
                  <a:srgbClr val="0050FF"/>
                </a:solidFill>
                <a:latin typeface="Century Gothic"/>
                <a:cs typeface="Century Gothic"/>
              </a:rPr>
              <a:t>highlighting</a:t>
            </a:r>
            <a:r>
              <a:rPr dirty="0" sz="2200" spc="-10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0050FF"/>
                </a:solidFill>
                <a:latin typeface="Century Gothic"/>
                <a:cs typeface="Century Gothic"/>
              </a:rPr>
              <a:t>best</a:t>
            </a:r>
            <a:r>
              <a:rPr dirty="0" sz="2200" spc="-9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 spc="-55">
                <a:solidFill>
                  <a:srgbClr val="0050FF"/>
                </a:solidFill>
                <a:latin typeface="Century Gothic"/>
                <a:cs typeface="Century Gothic"/>
              </a:rPr>
              <a:t>practices</a:t>
            </a:r>
            <a:r>
              <a:rPr dirty="0" sz="2200" spc="-10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0050FF"/>
                </a:solidFill>
                <a:latin typeface="Century Gothic"/>
                <a:cs typeface="Century Gothic"/>
              </a:rPr>
              <a:t>occurring</a:t>
            </a:r>
            <a:r>
              <a:rPr dirty="0" sz="2200" spc="-7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 spc="110">
                <a:solidFill>
                  <a:srgbClr val="0050FF"/>
                </a:solidFill>
                <a:latin typeface="Century Gothic"/>
                <a:cs typeface="Century Gothic"/>
              </a:rPr>
              <a:t>in</a:t>
            </a:r>
            <a:r>
              <a:rPr dirty="0" sz="2200" spc="-7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0050FF"/>
                </a:solidFill>
                <a:latin typeface="Century Gothic"/>
                <a:cs typeface="Century Gothic"/>
              </a:rPr>
              <a:t>the</a:t>
            </a:r>
            <a:r>
              <a:rPr dirty="0" sz="2200" spc="-10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0050FF"/>
                </a:solidFill>
                <a:latin typeface="Century Gothic"/>
                <a:cs typeface="Century Gothic"/>
              </a:rPr>
              <a:t>organizations</a:t>
            </a:r>
            <a:r>
              <a:rPr dirty="0" sz="2200" spc="-9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0050FF"/>
                </a:solidFill>
                <a:latin typeface="Century Gothic"/>
                <a:cs typeface="Century Gothic"/>
              </a:rPr>
              <a:t>to</a:t>
            </a:r>
            <a:r>
              <a:rPr dirty="0" sz="2200" spc="-9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0050FF"/>
                </a:solidFill>
                <a:latin typeface="Century Gothic"/>
                <a:cs typeface="Century Gothic"/>
              </a:rPr>
              <a:t>continue</a:t>
            </a:r>
            <a:endParaRPr sz="2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dirty="0" sz="2200">
                <a:solidFill>
                  <a:srgbClr val="0050FF"/>
                </a:solidFill>
                <a:latin typeface="Century Gothic"/>
                <a:cs typeface="Century Gothic"/>
              </a:rPr>
              <a:t>to</a:t>
            </a:r>
            <a:r>
              <a:rPr dirty="0" sz="2200" spc="-5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0050FF"/>
                </a:solidFill>
                <a:latin typeface="Century Gothic"/>
                <a:cs typeface="Century Gothic"/>
              </a:rPr>
              <a:t>build</a:t>
            </a:r>
            <a:r>
              <a:rPr dirty="0" sz="2200" spc="-5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0050FF"/>
                </a:solidFill>
                <a:latin typeface="Century Gothic"/>
                <a:cs typeface="Century Gothic"/>
              </a:rPr>
              <a:t>competencies.</a:t>
            </a:r>
            <a:endParaRPr sz="22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0248" rIns="0" bIns="0" rtlCol="0" vert="horz">
            <a:spAutoFit/>
          </a:bodyPr>
          <a:lstStyle/>
          <a:p>
            <a:pPr marL="144145">
              <a:lnSpc>
                <a:spcPct val="100000"/>
              </a:lnSpc>
              <a:spcBef>
                <a:spcPts val="95"/>
              </a:spcBef>
            </a:pPr>
            <a:r>
              <a:rPr dirty="0" spc="70"/>
              <a:t>Learning</a:t>
            </a:r>
            <a:r>
              <a:rPr dirty="0" spc="45"/>
              <a:t> </a:t>
            </a:r>
            <a:r>
              <a:rPr dirty="0" spc="-254"/>
              <a:t>&amp;</a:t>
            </a:r>
            <a:r>
              <a:rPr dirty="0" spc="20"/>
              <a:t> </a:t>
            </a:r>
            <a:r>
              <a:rPr dirty="0"/>
              <a:t>Development</a:t>
            </a:r>
            <a:r>
              <a:rPr dirty="0" spc="55"/>
              <a:t> </a:t>
            </a:r>
            <a:r>
              <a:rPr dirty="0" spc="85"/>
              <a:t>Vision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0248" rIns="0" bIns="0" rtlCol="0" vert="horz">
            <a:spAutoFit/>
          </a:bodyPr>
          <a:lstStyle/>
          <a:p>
            <a:pPr marL="144145">
              <a:lnSpc>
                <a:spcPct val="100000"/>
              </a:lnSpc>
              <a:spcBef>
                <a:spcPts val="95"/>
              </a:spcBef>
            </a:pPr>
            <a:r>
              <a:rPr dirty="0" spc="70"/>
              <a:t>Learning</a:t>
            </a:r>
            <a:r>
              <a:rPr dirty="0" spc="45"/>
              <a:t> </a:t>
            </a:r>
            <a:r>
              <a:rPr dirty="0" spc="-254"/>
              <a:t>&amp;</a:t>
            </a:r>
            <a:r>
              <a:rPr dirty="0" spc="20"/>
              <a:t> </a:t>
            </a:r>
            <a:r>
              <a:rPr dirty="0"/>
              <a:t>Development</a:t>
            </a:r>
            <a:r>
              <a:rPr dirty="0" spc="55"/>
              <a:t> </a:t>
            </a:r>
            <a:r>
              <a:rPr dirty="0" spc="85"/>
              <a:t>Vision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1825" y="931164"/>
            <a:ext cx="8213506" cy="4995671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70"/>
              </a:spcBef>
            </a:pPr>
            <a:r>
              <a:rPr dirty="0" spc="-25"/>
              <a:t>26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190906" y="6506057"/>
            <a:ext cx="2136775" cy="16510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17347" y="198831"/>
            <a:ext cx="543115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235">
                <a:solidFill>
                  <a:srgbClr val="0050FF"/>
                </a:solidFill>
                <a:latin typeface="Century Gothic"/>
                <a:cs typeface="Century Gothic"/>
              </a:rPr>
              <a:t>DEI</a:t>
            </a:r>
            <a:r>
              <a:rPr dirty="0" sz="2800" spc="-5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800">
                <a:solidFill>
                  <a:srgbClr val="0050FF"/>
                </a:solidFill>
                <a:latin typeface="Century Gothic"/>
                <a:cs typeface="Century Gothic"/>
              </a:rPr>
              <a:t>–</a:t>
            </a:r>
            <a:r>
              <a:rPr dirty="0" sz="2800" spc="-9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800" spc="70">
                <a:solidFill>
                  <a:srgbClr val="0050FF"/>
                </a:solidFill>
                <a:latin typeface="Century Gothic"/>
                <a:cs typeface="Century Gothic"/>
              </a:rPr>
              <a:t>Learning</a:t>
            </a:r>
            <a:r>
              <a:rPr dirty="0" sz="2800" spc="-2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800" spc="-254">
                <a:solidFill>
                  <a:srgbClr val="0050FF"/>
                </a:solidFill>
                <a:latin typeface="Century Gothic"/>
                <a:cs typeface="Century Gothic"/>
              </a:rPr>
              <a:t>&amp;</a:t>
            </a:r>
            <a:r>
              <a:rPr dirty="0" sz="2800" spc="-8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800" spc="-10">
                <a:solidFill>
                  <a:srgbClr val="0050FF"/>
                </a:solidFill>
                <a:latin typeface="Century Gothic"/>
                <a:cs typeface="Century Gothic"/>
              </a:rPr>
              <a:t>Development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896874" y="1030986"/>
            <a:ext cx="7160259" cy="992505"/>
          </a:xfrm>
          <a:custGeom>
            <a:avLst/>
            <a:gdLst/>
            <a:ahLst/>
            <a:cxnLst/>
            <a:rect l="l" t="t" r="r" b="b"/>
            <a:pathLst>
              <a:path w="7160259" h="992505">
                <a:moveTo>
                  <a:pt x="7159752" y="0"/>
                </a:moveTo>
                <a:lnTo>
                  <a:pt x="496062" y="0"/>
                </a:lnTo>
                <a:lnTo>
                  <a:pt x="0" y="496062"/>
                </a:lnTo>
                <a:lnTo>
                  <a:pt x="496062" y="992124"/>
                </a:lnTo>
                <a:lnTo>
                  <a:pt x="7159752" y="992124"/>
                </a:lnTo>
                <a:lnTo>
                  <a:pt x="7159752" y="0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3973448" y="1399158"/>
            <a:ext cx="15925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Unconscious</a:t>
            </a:r>
            <a:r>
              <a:rPr dirty="0" sz="1400" spc="4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65">
                <a:solidFill>
                  <a:srgbClr val="FFFFFF"/>
                </a:solidFill>
                <a:latin typeface="Century Gothic"/>
                <a:cs typeface="Century Gothic"/>
              </a:rPr>
              <a:t>Bias</a:t>
            </a:r>
            <a:endParaRPr sz="1400">
              <a:latin typeface="Century Gothic"/>
              <a:cs typeface="Century Gothic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387350" y="1018286"/>
            <a:ext cx="1017905" cy="1017905"/>
            <a:chOff x="387350" y="1018286"/>
            <a:chExt cx="1017905" cy="1017905"/>
          </a:xfrm>
        </p:grpSpPr>
        <p:sp>
          <p:nvSpPr>
            <p:cNvPr id="6" name="object 6" descr=""/>
            <p:cNvSpPr/>
            <p:nvPr/>
          </p:nvSpPr>
          <p:spPr>
            <a:xfrm>
              <a:off x="400050" y="1030986"/>
              <a:ext cx="992505" cy="992505"/>
            </a:xfrm>
            <a:custGeom>
              <a:avLst/>
              <a:gdLst/>
              <a:ahLst/>
              <a:cxnLst/>
              <a:rect l="l" t="t" r="r" b="b"/>
              <a:pathLst>
                <a:path w="992505" h="992505">
                  <a:moveTo>
                    <a:pt x="496062" y="0"/>
                  </a:moveTo>
                  <a:lnTo>
                    <a:pt x="448288" y="2271"/>
                  </a:lnTo>
                  <a:lnTo>
                    <a:pt x="401799" y="8945"/>
                  </a:lnTo>
                  <a:lnTo>
                    <a:pt x="356803" y="19816"/>
                  </a:lnTo>
                  <a:lnTo>
                    <a:pt x="313507" y="34673"/>
                  </a:lnTo>
                  <a:lnTo>
                    <a:pt x="272120" y="53311"/>
                  </a:lnTo>
                  <a:lnTo>
                    <a:pt x="232848" y="75520"/>
                  </a:lnTo>
                  <a:lnTo>
                    <a:pt x="195902" y="101093"/>
                  </a:lnTo>
                  <a:lnTo>
                    <a:pt x="161487" y="129821"/>
                  </a:lnTo>
                  <a:lnTo>
                    <a:pt x="129812" y="161497"/>
                  </a:lnTo>
                  <a:lnTo>
                    <a:pt x="101085" y="195912"/>
                  </a:lnTo>
                  <a:lnTo>
                    <a:pt x="75514" y="232860"/>
                  </a:lnTo>
                  <a:lnTo>
                    <a:pt x="53306" y="272131"/>
                  </a:lnTo>
                  <a:lnTo>
                    <a:pt x="34670" y="313517"/>
                  </a:lnTo>
                  <a:lnTo>
                    <a:pt x="19814" y="356812"/>
                  </a:lnTo>
                  <a:lnTo>
                    <a:pt x="8944" y="401806"/>
                  </a:lnTo>
                  <a:lnTo>
                    <a:pt x="2270" y="448292"/>
                  </a:lnTo>
                  <a:lnTo>
                    <a:pt x="0" y="496062"/>
                  </a:lnTo>
                  <a:lnTo>
                    <a:pt x="2270" y="543831"/>
                  </a:lnTo>
                  <a:lnTo>
                    <a:pt x="8944" y="590317"/>
                  </a:lnTo>
                  <a:lnTo>
                    <a:pt x="19814" y="635311"/>
                  </a:lnTo>
                  <a:lnTo>
                    <a:pt x="34670" y="678606"/>
                  </a:lnTo>
                  <a:lnTo>
                    <a:pt x="53306" y="719992"/>
                  </a:lnTo>
                  <a:lnTo>
                    <a:pt x="75514" y="759263"/>
                  </a:lnTo>
                  <a:lnTo>
                    <a:pt x="101085" y="796211"/>
                  </a:lnTo>
                  <a:lnTo>
                    <a:pt x="129812" y="830626"/>
                  </a:lnTo>
                  <a:lnTo>
                    <a:pt x="161487" y="862302"/>
                  </a:lnTo>
                  <a:lnTo>
                    <a:pt x="195902" y="891030"/>
                  </a:lnTo>
                  <a:lnTo>
                    <a:pt x="232848" y="916603"/>
                  </a:lnTo>
                  <a:lnTo>
                    <a:pt x="272120" y="938812"/>
                  </a:lnTo>
                  <a:lnTo>
                    <a:pt x="313507" y="957450"/>
                  </a:lnTo>
                  <a:lnTo>
                    <a:pt x="356803" y="972307"/>
                  </a:lnTo>
                  <a:lnTo>
                    <a:pt x="401799" y="983178"/>
                  </a:lnTo>
                  <a:lnTo>
                    <a:pt x="448288" y="989852"/>
                  </a:lnTo>
                  <a:lnTo>
                    <a:pt x="496062" y="992124"/>
                  </a:lnTo>
                  <a:lnTo>
                    <a:pt x="543835" y="989852"/>
                  </a:lnTo>
                  <a:lnTo>
                    <a:pt x="590324" y="983178"/>
                  </a:lnTo>
                  <a:lnTo>
                    <a:pt x="635320" y="972307"/>
                  </a:lnTo>
                  <a:lnTo>
                    <a:pt x="678616" y="957450"/>
                  </a:lnTo>
                  <a:lnTo>
                    <a:pt x="720003" y="938812"/>
                  </a:lnTo>
                  <a:lnTo>
                    <a:pt x="759275" y="916603"/>
                  </a:lnTo>
                  <a:lnTo>
                    <a:pt x="796221" y="891030"/>
                  </a:lnTo>
                  <a:lnTo>
                    <a:pt x="830636" y="862302"/>
                  </a:lnTo>
                  <a:lnTo>
                    <a:pt x="862311" y="830626"/>
                  </a:lnTo>
                  <a:lnTo>
                    <a:pt x="891038" y="796211"/>
                  </a:lnTo>
                  <a:lnTo>
                    <a:pt x="916609" y="759263"/>
                  </a:lnTo>
                  <a:lnTo>
                    <a:pt x="938817" y="719992"/>
                  </a:lnTo>
                  <a:lnTo>
                    <a:pt x="957453" y="678606"/>
                  </a:lnTo>
                  <a:lnTo>
                    <a:pt x="972309" y="635311"/>
                  </a:lnTo>
                  <a:lnTo>
                    <a:pt x="983179" y="590317"/>
                  </a:lnTo>
                  <a:lnTo>
                    <a:pt x="989853" y="543831"/>
                  </a:lnTo>
                  <a:lnTo>
                    <a:pt x="992124" y="496062"/>
                  </a:lnTo>
                  <a:lnTo>
                    <a:pt x="989853" y="448292"/>
                  </a:lnTo>
                  <a:lnTo>
                    <a:pt x="983179" y="401806"/>
                  </a:lnTo>
                  <a:lnTo>
                    <a:pt x="972309" y="356812"/>
                  </a:lnTo>
                  <a:lnTo>
                    <a:pt x="957453" y="313517"/>
                  </a:lnTo>
                  <a:lnTo>
                    <a:pt x="938817" y="272131"/>
                  </a:lnTo>
                  <a:lnTo>
                    <a:pt x="916609" y="232860"/>
                  </a:lnTo>
                  <a:lnTo>
                    <a:pt x="891038" y="195912"/>
                  </a:lnTo>
                  <a:lnTo>
                    <a:pt x="862311" y="161497"/>
                  </a:lnTo>
                  <a:lnTo>
                    <a:pt x="830636" y="129821"/>
                  </a:lnTo>
                  <a:lnTo>
                    <a:pt x="796221" y="101093"/>
                  </a:lnTo>
                  <a:lnTo>
                    <a:pt x="759275" y="75520"/>
                  </a:lnTo>
                  <a:lnTo>
                    <a:pt x="720003" y="53311"/>
                  </a:lnTo>
                  <a:lnTo>
                    <a:pt x="678616" y="34673"/>
                  </a:lnTo>
                  <a:lnTo>
                    <a:pt x="635320" y="19816"/>
                  </a:lnTo>
                  <a:lnTo>
                    <a:pt x="590324" y="8945"/>
                  </a:lnTo>
                  <a:lnTo>
                    <a:pt x="543835" y="2271"/>
                  </a:lnTo>
                  <a:lnTo>
                    <a:pt x="496062" y="0"/>
                  </a:lnTo>
                  <a:close/>
                </a:path>
              </a:pathLst>
            </a:custGeom>
            <a:solidFill>
              <a:srgbClr val="669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00050" y="1030986"/>
              <a:ext cx="992505" cy="992505"/>
            </a:xfrm>
            <a:custGeom>
              <a:avLst/>
              <a:gdLst/>
              <a:ahLst/>
              <a:cxnLst/>
              <a:rect l="l" t="t" r="r" b="b"/>
              <a:pathLst>
                <a:path w="992505" h="992505">
                  <a:moveTo>
                    <a:pt x="0" y="496062"/>
                  </a:moveTo>
                  <a:lnTo>
                    <a:pt x="2270" y="448292"/>
                  </a:lnTo>
                  <a:lnTo>
                    <a:pt x="8944" y="401806"/>
                  </a:lnTo>
                  <a:lnTo>
                    <a:pt x="19814" y="356812"/>
                  </a:lnTo>
                  <a:lnTo>
                    <a:pt x="34670" y="313517"/>
                  </a:lnTo>
                  <a:lnTo>
                    <a:pt x="53306" y="272131"/>
                  </a:lnTo>
                  <a:lnTo>
                    <a:pt x="75514" y="232860"/>
                  </a:lnTo>
                  <a:lnTo>
                    <a:pt x="101085" y="195912"/>
                  </a:lnTo>
                  <a:lnTo>
                    <a:pt x="129812" y="161497"/>
                  </a:lnTo>
                  <a:lnTo>
                    <a:pt x="161487" y="129821"/>
                  </a:lnTo>
                  <a:lnTo>
                    <a:pt x="195902" y="101093"/>
                  </a:lnTo>
                  <a:lnTo>
                    <a:pt x="232848" y="75520"/>
                  </a:lnTo>
                  <a:lnTo>
                    <a:pt x="272120" y="53311"/>
                  </a:lnTo>
                  <a:lnTo>
                    <a:pt x="313507" y="34673"/>
                  </a:lnTo>
                  <a:lnTo>
                    <a:pt x="356803" y="19816"/>
                  </a:lnTo>
                  <a:lnTo>
                    <a:pt x="401799" y="8945"/>
                  </a:lnTo>
                  <a:lnTo>
                    <a:pt x="448288" y="2271"/>
                  </a:lnTo>
                  <a:lnTo>
                    <a:pt x="496062" y="0"/>
                  </a:lnTo>
                  <a:lnTo>
                    <a:pt x="543835" y="2271"/>
                  </a:lnTo>
                  <a:lnTo>
                    <a:pt x="590324" y="8945"/>
                  </a:lnTo>
                  <a:lnTo>
                    <a:pt x="635320" y="19816"/>
                  </a:lnTo>
                  <a:lnTo>
                    <a:pt x="678616" y="34673"/>
                  </a:lnTo>
                  <a:lnTo>
                    <a:pt x="720003" y="53311"/>
                  </a:lnTo>
                  <a:lnTo>
                    <a:pt x="759275" y="75520"/>
                  </a:lnTo>
                  <a:lnTo>
                    <a:pt x="796221" y="101093"/>
                  </a:lnTo>
                  <a:lnTo>
                    <a:pt x="830636" y="129821"/>
                  </a:lnTo>
                  <a:lnTo>
                    <a:pt x="862311" y="161497"/>
                  </a:lnTo>
                  <a:lnTo>
                    <a:pt x="891038" y="195912"/>
                  </a:lnTo>
                  <a:lnTo>
                    <a:pt x="916609" y="232860"/>
                  </a:lnTo>
                  <a:lnTo>
                    <a:pt x="938817" y="272131"/>
                  </a:lnTo>
                  <a:lnTo>
                    <a:pt x="957453" y="313517"/>
                  </a:lnTo>
                  <a:lnTo>
                    <a:pt x="972309" y="356812"/>
                  </a:lnTo>
                  <a:lnTo>
                    <a:pt x="983179" y="401806"/>
                  </a:lnTo>
                  <a:lnTo>
                    <a:pt x="989853" y="448292"/>
                  </a:lnTo>
                  <a:lnTo>
                    <a:pt x="992124" y="496062"/>
                  </a:lnTo>
                  <a:lnTo>
                    <a:pt x="989853" y="543831"/>
                  </a:lnTo>
                  <a:lnTo>
                    <a:pt x="983179" y="590317"/>
                  </a:lnTo>
                  <a:lnTo>
                    <a:pt x="972309" y="635311"/>
                  </a:lnTo>
                  <a:lnTo>
                    <a:pt x="957453" y="678606"/>
                  </a:lnTo>
                  <a:lnTo>
                    <a:pt x="938817" y="719992"/>
                  </a:lnTo>
                  <a:lnTo>
                    <a:pt x="916609" y="759263"/>
                  </a:lnTo>
                  <a:lnTo>
                    <a:pt x="891038" y="796211"/>
                  </a:lnTo>
                  <a:lnTo>
                    <a:pt x="862311" y="830626"/>
                  </a:lnTo>
                  <a:lnTo>
                    <a:pt x="830636" y="862302"/>
                  </a:lnTo>
                  <a:lnTo>
                    <a:pt x="796221" y="891030"/>
                  </a:lnTo>
                  <a:lnTo>
                    <a:pt x="759275" y="916603"/>
                  </a:lnTo>
                  <a:lnTo>
                    <a:pt x="720003" y="938812"/>
                  </a:lnTo>
                  <a:lnTo>
                    <a:pt x="678616" y="957450"/>
                  </a:lnTo>
                  <a:lnTo>
                    <a:pt x="635320" y="972307"/>
                  </a:lnTo>
                  <a:lnTo>
                    <a:pt x="590324" y="983178"/>
                  </a:lnTo>
                  <a:lnTo>
                    <a:pt x="543835" y="989852"/>
                  </a:lnTo>
                  <a:lnTo>
                    <a:pt x="496062" y="992124"/>
                  </a:lnTo>
                  <a:lnTo>
                    <a:pt x="448288" y="989852"/>
                  </a:lnTo>
                  <a:lnTo>
                    <a:pt x="401799" y="983178"/>
                  </a:lnTo>
                  <a:lnTo>
                    <a:pt x="356803" y="972307"/>
                  </a:lnTo>
                  <a:lnTo>
                    <a:pt x="313507" y="957450"/>
                  </a:lnTo>
                  <a:lnTo>
                    <a:pt x="272120" y="938812"/>
                  </a:lnTo>
                  <a:lnTo>
                    <a:pt x="232848" y="916603"/>
                  </a:lnTo>
                  <a:lnTo>
                    <a:pt x="195902" y="891030"/>
                  </a:lnTo>
                  <a:lnTo>
                    <a:pt x="161487" y="862302"/>
                  </a:lnTo>
                  <a:lnTo>
                    <a:pt x="129812" y="830626"/>
                  </a:lnTo>
                  <a:lnTo>
                    <a:pt x="101085" y="796211"/>
                  </a:lnTo>
                  <a:lnTo>
                    <a:pt x="75514" y="759263"/>
                  </a:lnTo>
                  <a:lnTo>
                    <a:pt x="53306" y="719992"/>
                  </a:lnTo>
                  <a:lnTo>
                    <a:pt x="34670" y="678606"/>
                  </a:lnTo>
                  <a:lnTo>
                    <a:pt x="19814" y="635311"/>
                  </a:lnTo>
                  <a:lnTo>
                    <a:pt x="8944" y="590317"/>
                  </a:lnTo>
                  <a:lnTo>
                    <a:pt x="2270" y="543831"/>
                  </a:lnTo>
                  <a:lnTo>
                    <a:pt x="0" y="496062"/>
                  </a:lnTo>
                  <a:close/>
                </a:path>
              </a:pathLst>
            </a:custGeom>
            <a:ln w="25400">
              <a:solidFill>
                <a:srgbClr val="6695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/>
          <p:nvPr/>
        </p:nvSpPr>
        <p:spPr>
          <a:xfrm>
            <a:off x="896874" y="2318766"/>
            <a:ext cx="7160259" cy="992505"/>
          </a:xfrm>
          <a:custGeom>
            <a:avLst/>
            <a:gdLst/>
            <a:ahLst/>
            <a:cxnLst/>
            <a:rect l="l" t="t" r="r" b="b"/>
            <a:pathLst>
              <a:path w="7160259" h="992504">
                <a:moveTo>
                  <a:pt x="7159752" y="0"/>
                </a:moveTo>
                <a:lnTo>
                  <a:pt x="496062" y="0"/>
                </a:lnTo>
                <a:lnTo>
                  <a:pt x="0" y="496062"/>
                </a:lnTo>
                <a:lnTo>
                  <a:pt x="496062" y="992124"/>
                </a:lnTo>
                <a:lnTo>
                  <a:pt x="7159752" y="992124"/>
                </a:lnTo>
                <a:lnTo>
                  <a:pt x="7159752" y="0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3846957" y="2676525"/>
            <a:ext cx="18459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Inclusive</a:t>
            </a:r>
            <a:r>
              <a:rPr dirty="0" sz="1400" spc="3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Century Gothic"/>
                <a:cs typeface="Century Gothic"/>
              </a:rPr>
              <a:t>Leadership</a:t>
            </a:r>
            <a:endParaRPr sz="1400">
              <a:latin typeface="Century Gothic"/>
              <a:cs typeface="Century Gothic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387350" y="2306066"/>
            <a:ext cx="1017905" cy="1017905"/>
            <a:chOff x="387350" y="2306066"/>
            <a:chExt cx="1017905" cy="1017905"/>
          </a:xfrm>
        </p:grpSpPr>
        <p:sp>
          <p:nvSpPr>
            <p:cNvPr id="11" name="object 11" descr=""/>
            <p:cNvSpPr/>
            <p:nvPr/>
          </p:nvSpPr>
          <p:spPr>
            <a:xfrm>
              <a:off x="400050" y="2318766"/>
              <a:ext cx="992505" cy="992505"/>
            </a:xfrm>
            <a:custGeom>
              <a:avLst/>
              <a:gdLst/>
              <a:ahLst/>
              <a:cxnLst/>
              <a:rect l="l" t="t" r="r" b="b"/>
              <a:pathLst>
                <a:path w="992505" h="992504">
                  <a:moveTo>
                    <a:pt x="496062" y="0"/>
                  </a:moveTo>
                  <a:lnTo>
                    <a:pt x="448288" y="2271"/>
                  </a:lnTo>
                  <a:lnTo>
                    <a:pt x="401799" y="8945"/>
                  </a:lnTo>
                  <a:lnTo>
                    <a:pt x="356803" y="19816"/>
                  </a:lnTo>
                  <a:lnTo>
                    <a:pt x="313507" y="34673"/>
                  </a:lnTo>
                  <a:lnTo>
                    <a:pt x="272120" y="53311"/>
                  </a:lnTo>
                  <a:lnTo>
                    <a:pt x="232848" y="75520"/>
                  </a:lnTo>
                  <a:lnTo>
                    <a:pt x="195902" y="101093"/>
                  </a:lnTo>
                  <a:lnTo>
                    <a:pt x="161487" y="129821"/>
                  </a:lnTo>
                  <a:lnTo>
                    <a:pt x="129812" y="161497"/>
                  </a:lnTo>
                  <a:lnTo>
                    <a:pt x="101085" y="195912"/>
                  </a:lnTo>
                  <a:lnTo>
                    <a:pt x="75514" y="232860"/>
                  </a:lnTo>
                  <a:lnTo>
                    <a:pt x="53306" y="272131"/>
                  </a:lnTo>
                  <a:lnTo>
                    <a:pt x="34670" y="313517"/>
                  </a:lnTo>
                  <a:lnTo>
                    <a:pt x="19814" y="356812"/>
                  </a:lnTo>
                  <a:lnTo>
                    <a:pt x="8944" y="401806"/>
                  </a:lnTo>
                  <a:lnTo>
                    <a:pt x="2270" y="448292"/>
                  </a:lnTo>
                  <a:lnTo>
                    <a:pt x="0" y="496062"/>
                  </a:lnTo>
                  <a:lnTo>
                    <a:pt x="2270" y="543831"/>
                  </a:lnTo>
                  <a:lnTo>
                    <a:pt x="8944" y="590317"/>
                  </a:lnTo>
                  <a:lnTo>
                    <a:pt x="19814" y="635311"/>
                  </a:lnTo>
                  <a:lnTo>
                    <a:pt x="34670" y="678606"/>
                  </a:lnTo>
                  <a:lnTo>
                    <a:pt x="53306" y="719992"/>
                  </a:lnTo>
                  <a:lnTo>
                    <a:pt x="75514" y="759263"/>
                  </a:lnTo>
                  <a:lnTo>
                    <a:pt x="101085" y="796211"/>
                  </a:lnTo>
                  <a:lnTo>
                    <a:pt x="129812" y="830626"/>
                  </a:lnTo>
                  <a:lnTo>
                    <a:pt x="161487" y="862302"/>
                  </a:lnTo>
                  <a:lnTo>
                    <a:pt x="195902" y="891030"/>
                  </a:lnTo>
                  <a:lnTo>
                    <a:pt x="232848" y="916603"/>
                  </a:lnTo>
                  <a:lnTo>
                    <a:pt x="272120" y="938812"/>
                  </a:lnTo>
                  <a:lnTo>
                    <a:pt x="313507" y="957450"/>
                  </a:lnTo>
                  <a:lnTo>
                    <a:pt x="356803" y="972307"/>
                  </a:lnTo>
                  <a:lnTo>
                    <a:pt x="401799" y="983178"/>
                  </a:lnTo>
                  <a:lnTo>
                    <a:pt x="448288" y="989852"/>
                  </a:lnTo>
                  <a:lnTo>
                    <a:pt x="496062" y="992124"/>
                  </a:lnTo>
                  <a:lnTo>
                    <a:pt x="543835" y="989852"/>
                  </a:lnTo>
                  <a:lnTo>
                    <a:pt x="590324" y="983178"/>
                  </a:lnTo>
                  <a:lnTo>
                    <a:pt x="635320" y="972307"/>
                  </a:lnTo>
                  <a:lnTo>
                    <a:pt x="678616" y="957450"/>
                  </a:lnTo>
                  <a:lnTo>
                    <a:pt x="720003" y="938812"/>
                  </a:lnTo>
                  <a:lnTo>
                    <a:pt x="759275" y="916603"/>
                  </a:lnTo>
                  <a:lnTo>
                    <a:pt x="796221" y="891030"/>
                  </a:lnTo>
                  <a:lnTo>
                    <a:pt x="830636" y="862302"/>
                  </a:lnTo>
                  <a:lnTo>
                    <a:pt x="862311" y="830626"/>
                  </a:lnTo>
                  <a:lnTo>
                    <a:pt x="891038" y="796211"/>
                  </a:lnTo>
                  <a:lnTo>
                    <a:pt x="916609" y="759263"/>
                  </a:lnTo>
                  <a:lnTo>
                    <a:pt x="938817" y="719992"/>
                  </a:lnTo>
                  <a:lnTo>
                    <a:pt x="957453" y="678606"/>
                  </a:lnTo>
                  <a:lnTo>
                    <a:pt x="972309" y="635311"/>
                  </a:lnTo>
                  <a:lnTo>
                    <a:pt x="983179" y="590317"/>
                  </a:lnTo>
                  <a:lnTo>
                    <a:pt x="989853" y="543831"/>
                  </a:lnTo>
                  <a:lnTo>
                    <a:pt x="992124" y="496062"/>
                  </a:lnTo>
                  <a:lnTo>
                    <a:pt x="989853" y="448292"/>
                  </a:lnTo>
                  <a:lnTo>
                    <a:pt x="983179" y="401806"/>
                  </a:lnTo>
                  <a:lnTo>
                    <a:pt x="972309" y="356812"/>
                  </a:lnTo>
                  <a:lnTo>
                    <a:pt x="957453" y="313517"/>
                  </a:lnTo>
                  <a:lnTo>
                    <a:pt x="938817" y="272131"/>
                  </a:lnTo>
                  <a:lnTo>
                    <a:pt x="916609" y="232860"/>
                  </a:lnTo>
                  <a:lnTo>
                    <a:pt x="891038" y="195912"/>
                  </a:lnTo>
                  <a:lnTo>
                    <a:pt x="862311" y="161497"/>
                  </a:lnTo>
                  <a:lnTo>
                    <a:pt x="830636" y="129821"/>
                  </a:lnTo>
                  <a:lnTo>
                    <a:pt x="796221" y="101093"/>
                  </a:lnTo>
                  <a:lnTo>
                    <a:pt x="759275" y="75520"/>
                  </a:lnTo>
                  <a:lnTo>
                    <a:pt x="720003" y="53311"/>
                  </a:lnTo>
                  <a:lnTo>
                    <a:pt x="678616" y="34673"/>
                  </a:lnTo>
                  <a:lnTo>
                    <a:pt x="635320" y="19816"/>
                  </a:lnTo>
                  <a:lnTo>
                    <a:pt x="590324" y="8945"/>
                  </a:lnTo>
                  <a:lnTo>
                    <a:pt x="543835" y="2271"/>
                  </a:lnTo>
                  <a:lnTo>
                    <a:pt x="496062" y="0"/>
                  </a:lnTo>
                  <a:close/>
                </a:path>
              </a:pathLst>
            </a:custGeom>
            <a:solidFill>
              <a:srgbClr val="669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00050" y="2318766"/>
              <a:ext cx="992505" cy="992505"/>
            </a:xfrm>
            <a:custGeom>
              <a:avLst/>
              <a:gdLst/>
              <a:ahLst/>
              <a:cxnLst/>
              <a:rect l="l" t="t" r="r" b="b"/>
              <a:pathLst>
                <a:path w="992505" h="992504">
                  <a:moveTo>
                    <a:pt x="0" y="496062"/>
                  </a:moveTo>
                  <a:lnTo>
                    <a:pt x="2270" y="448292"/>
                  </a:lnTo>
                  <a:lnTo>
                    <a:pt x="8944" y="401806"/>
                  </a:lnTo>
                  <a:lnTo>
                    <a:pt x="19814" y="356812"/>
                  </a:lnTo>
                  <a:lnTo>
                    <a:pt x="34670" y="313517"/>
                  </a:lnTo>
                  <a:lnTo>
                    <a:pt x="53306" y="272131"/>
                  </a:lnTo>
                  <a:lnTo>
                    <a:pt x="75514" y="232860"/>
                  </a:lnTo>
                  <a:lnTo>
                    <a:pt x="101085" y="195912"/>
                  </a:lnTo>
                  <a:lnTo>
                    <a:pt x="129812" y="161497"/>
                  </a:lnTo>
                  <a:lnTo>
                    <a:pt x="161487" y="129821"/>
                  </a:lnTo>
                  <a:lnTo>
                    <a:pt x="195902" y="101093"/>
                  </a:lnTo>
                  <a:lnTo>
                    <a:pt x="232848" y="75520"/>
                  </a:lnTo>
                  <a:lnTo>
                    <a:pt x="272120" y="53311"/>
                  </a:lnTo>
                  <a:lnTo>
                    <a:pt x="313507" y="34673"/>
                  </a:lnTo>
                  <a:lnTo>
                    <a:pt x="356803" y="19816"/>
                  </a:lnTo>
                  <a:lnTo>
                    <a:pt x="401799" y="8945"/>
                  </a:lnTo>
                  <a:lnTo>
                    <a:pt x="448288" y="2271"/>
                  </a:lnTo>
                  <a:lnTo>
                    <a:pt x="496062" y="0"/>
                  </a:lnTo>
                  <a:lnTo>
                    <a:pt x="543835" y="2271"/>
                  </a:lnTo>
                  <a:lnTo>
                    <a:pt x="590324" y="8945"/>
                  </a:lnTo>
                  <a:lnTo>
                    <a:pt x="635320" y="19816"/>
                  </a:lnTo>
                  <a:lnTo>
                    <a:pt x="678616" y="34673"/>
                  </a:lnTo>
                  <a:lnTo>
                    <a:pt x="720003" y="53311"/>
                  </a:lnTo>
                  <a:lnTo>
                    <a:pt x="759275" y="75520"/>
                  </a:lnTo>
                  <a:lnTo>
                    <a:pt x="796221" y="101093"/>
                  </a:lnTo>
                  <a:lnTo>
                    <a:pt x="830636" y="129821"/>
                  </a:lnTo>
                  <a:lnTo>
                    <a:pt x="862311" y="161497"/>
                  </a:lnTo>
                  <a:lnTo>
                    <a:pt x="891038" y="195912"/>
                  </a:lnTo>
                  <a:lnTo>
                    <a:pt x="916609" y="232860"/>
                  </a:lnTo>
                  <a:lnTo>
                    <a:pt x="938817" y="272131"/>
                  </a:lnTo>
                  <a:lnTo>
                    <a:pt x="957453" y="313517"/>
                  </a:lnTo>
                  <a:lnTo>
                    <a:pt x="972309" y="356812"/>
                  </a:lnTo>
                  <a:lnTo>
                    <a:pt x="983179" y="401806"/>
                  </a:lnTo>
                  <a:lnTo>
                    <a:pt x="989853" y="448292"/>
                  </a:lnTo>
                  <a:lnTo>
                    <a:pt x="992124" y="496062"/>
                  </a:lnTo>
                  <a:lnTo>
                    <a:pt x="989853" y="543831"/>
                  </a:lnTo>
                  <a:lnTo>
                    <a:pt x="983179" y="590317"/>
                  </a:lnTo>
                  <a:lnTo>
                    <a:pt x="972309" y="635311"/>
                  </a:lnTo>
                  <a:lnTo>
                    <a:pt x="957453" y="678606"/>
                  </a:lnTo>
                  <a:lnTo>
                    <a:pt x="938817" y="719992"/>
                  </a:lnTo>
                  <a:lnTo>
                    <a:pt x="916609" y="759263"/>
                  </a:lnTo>
                  <a:lnTo>
                    <a:pt x="891038" y="796211"/>
                  </a:lnTo>
                  <a:lnTo>
                    <a:pt x="862311" y="830626"/>
                  </a:lnTo>
                  <a:lnTo>
                    <a:pt x="830636" y="862302"/>
                  </a:lnTo>
                  <a:lnTo>
                    <a:pt x="796221" y="891030"/>
                  </a:lnTo>
                  <a:lnTo>
                    <a:pt x="759275" y="916603"/>
                  </a:lnTo>
                  <a:lnTo>
                    <a:pt x="720003" y="938812"/>
                  </a:lnTo>
                  <a:lnTo>
                    <a:pt x="678616" y="957450"/>
                  </a:lnTo>
                  <a:lnTo>
                    <a:pt x="635320" y="972307"/>
                  </a:lnTo>
                  <a:lnTo>
                    <a:pt x="590324" y="983178"/>
                  </a:lnTo>
                  <a:lnTo>
                    <a:pt x="543835" y="989852"/>
                  </a:lnTo>
                  <a:lnTo>
                    <a:pt x="496062" y="992124"/>
                  </a:lnTo>
                  <a:lnTo>
                    <a:pt x="448288" y="989852"/>
                  </a:lnTo>
                  <a:lnTo>
                    <a:pt x="401799" y="983178"/>
                  </a:lnTo>
                  <a:lnTo>
                    <a:pt x="356803" y="972307"/>
                  </a:lnTo>
                  <a:lnTo>
                    <a:pt x="313507" y="957450"/>
                  </a:lnTo>
                  <a:lnTo>
                    <a:pt x="272120" y="938812"/>
                  </a:lnTo>
                  <a:lnTo>
                    <a:pt x="232848" y="916603"/>
                  </a:lnTo>
                  <a:lnTo>
                    <a:pt x="195902" y="891030"/>
                  </a:lnTo>
                  <a:lnTo>
                    <a:pt x="161487" y="862302"/>
                  </a:lnTo>
                  <a:lnTo>
                    <a:pt x="129812" y="830626"/>
                  </a:lnTo>
                  <a:lnTo>
                    <a:pt x="101085" y="796211"/>
                  </a:lnTo>
                  <a:lnTo>
                    <a:pt x="75514" y="759263"/>
                  </a:lnTo>
                  <a:lnTo>
                    <a:pt x="53306" y="719992"/>
                  </a:lnTo>
                  <a:lnTo>
                    <a:pt x="34670" y="678606"/>
                  </a:lnTo>
                  <a:lnTo>
                    <a:pt x="19814" y="635311"/>
                  </a:lnTo>
                  <a:lnTo>
                    <a:pt x="8944" y="590317"/>
                  </a:lnTo>
                  <a:lnTo>
                    <a:pt x="2270" y="543831"/>
                  </a:lnTo>
                  <a:lnTo>
                    <a:pt x="0" y="496062"/>
                  </a:lnTo>
                  <a:close/>
                </a:path>
              </a:pathLst>
            </a:custGeom>
            <a:ln w="25400">
              <a:solidFill>
                <a:srgbClr val="6695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/>
          <p:nvPr/>
        </p:nvSpPr>
        <p:spPr>
          <a:xfrm>
            <a:off x="896874" y="3606546"/>
            <a:ext cx="7160259" cy="992505"/>
          </a:xfrm>
          <a:custGeom>
            <a:avLst/>
            <a:gdLst/>
            <a:ahLst/>
            <a:cxnLst/>
            <a:rect l="l" t="t" r="r" b="b"/>
            <a:pathLst>
              <a:path w="7160259" h="992504">
                <a:moveTo>
                  <a:pt x="7159752" y="0"/>
                </a:moveTo>
                <a:lnTo>
                  <a:pt x="496062" y="0"/>
                </a:lnTo>
                <a:lnTo>
                  <a:pt x="0" y="496061"/>
                </a:lnTo>
                <a:lnTo>
                  <a:pt x="496062" y="992123"/>
                </a:lnTo>
                <a:lnTo>
                  <a:pt x="7159752" y="992123"/>
                </a:lnTo>
                <a:lnTo>
                  <a:pt x="7159752" y="0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3639692" y="3964685"/>
            <a:ext cx="22580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60">
                <a:solidFill>
                  <a:srgbClr val="FFFFFF"/>
                </a:solidFill>
                <a:latin typeface="Century Gothic"/>
                <a:cs typeface="Century Gothic"/>
              </a:rPr>
              <a:t>Inclusion</a:t>
            </a:r>
            <a:r>
              <a:rPr dirty="0" sz="1400" spc="-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50">
                <a:solidFill>
                  <a:srgbClr val="FFFFFF"/>
                </a:solidFill>
                <a:latin typeface="Century Gothic"/>
                <a:cs typeface="Century Gothic"/>
              </a:rPr>
              <a:t>Learning</a:t>
            </a:r>
            <a:r>
              <a:rPr dirty="0" sz="1400" spc="-2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55">
                <a:solidFill>
                  <a:srgbClr val="FFFFFF"/>
                </a:solidFill>
                <a:latin typeface="Century Gothic"/>
                <a:cs typeface="Century Gothic"/>
              </a:rPr>
              <a:t>Series</a:t>
            </a:r>
            <a:endParaRPr sz="1400">
              <a:latin typeface="Century Gothic"/>
              <a:cs typeface="Century Gothic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387350" y="3593846"/>
            <a:ext cx="1017905" cy="1017905"/>
            <a:chOff x="387350" y="3593846"/>
            <a:chExt cx="1017905" cy="1017905"/>
          </a:xfrm>
        </p:grpSpPr>
        <p:sp>
          <p:nvSpPr>
            <p:cNvPr id="16" name="object 16" descr=""/>
            <p:cNvSpPr/>
            <p:nvPr/>
          </p:nvSpPr>
          <p:spPr>
            <a:xfrm>
              <a:off x="400050" y="3606546"/>
              <a:ext cx="992505" cy="992505"/>
            </a:xfrm>
            <a:custGeom>
              <a:avLst/>
              <a:gdLst/>
              <a:ahLst/>
              <a:cxnLst/>
              <a:rect l="l" t="t" r="r" b="b"/>
              <a:pathLst>
                <a:path w="992505" h="992504">
                  <a:moveTo>
                    <a:pt x="496062" y="0"/>
                  </a:moveTo>
                  <a:lnTo>
                    <a:pt x="448288" y="2271"/>
                  </a:lnTo>
                  <a:lnTo>
                    <a:pt x="401799" y="8945"/>
                  </a:lnTo>
                  <a:lnTo>
                    <a:pt x="356803" y="19816"/>
                  </a:lnTo>
                  <a:lnTo>
                    <a:pt x="313507" y="34673"/>
                  </a:lnTo>
                  <a:lnTo>
                    <a:pt x="272120" y="53311"/>
                  </a:lnTo>
                  <a:lnTo>
                    <a:pt x="232848" y="75520"/>
                  </a:lnTo>
                  <a:lnTo>
                    <a:pt x="195902" y="101093"/>
                  </a:lnTo>
                  <a:lnTo>
                    <a:pt x="161487" y="129821"/>
                  </a:lnTo>
                  <a:lnTo>
                    <a:pt x="129812" y="161497"/>
                  </a:lnTo>
                  <a:lnTo>
                    <a:pt x="101085" y="195912"/>
                  </a:lnTo>
                  <a:lnTo>
                    <a:pt x="75514" y="232860"/>
                  </a:lnTo>
                  <a:lnTo>
                    <a:pt x="53306" y="272131"/>
                  </a:lnTo>
                  <a:lnTo>
                    <a:pt x="34670" y="313517"/>
                  </a:lnTo>
                  <a:lnTo>
                    <a:pt x="19814" y="356812"/>
                  </a:lnTo>
                  <a:lnTo>
                    <a:pt x="8944" y="401806"/>
                  </a:lnTo>
                  <a:lnTo>
                    <a:pt x="2270" y="448292"/>
                  </a:lnTo>
                  <a:lnTo>
                    <a:pt x="0" y="496061"/>
                  </a:lnTo>
                  <a:lnTo>
                    <a:pt x="2270" y="543831"/>
                  </a:lnTo>
                  <a:lnTo>
                    <a:pt x="8944" y="590317"/>
                  </a:lnTo>
                  <a:lnTo>
                    <a:pt x="19814" y="635311"/>
                  </a:lnTo>
                  <a:lnTo>
                    <a:pt x="34670" y="678606"/>
                  </a:lnTo>
                  <a:lnTo>
                    <a:pt x="53306" y="719992"/>
                  </a:lnTo>
                  <a:lnTo>
                    <a:pt x="75514" y="759263"/>
                  </a:lnTo>
                  <a:lnTo>
                    <a:pt x="101085" y="796211"/>
                  </a:lnTo>
                  <a:lnTo>
                    <a:pt x="129812" y="830626"/>
                  </a:lnTo>
                  <a:lnTo>
                    <a:pt x="161487" y="862302"/>
                  </a:lnTo>
                  <a:lnTo>
                    <a:pt x="195902" y="891030"/>
                  </a:lnTo>
                  <a:lnTo>
                    <a:pt x="232848" y="916603"/>
                  </a:lnTo>
                  <a:lnTo>
                    <a:pt x="272120" y="938812"/>
                  </a:lnTo>
                  <a:lnTo>
                    <a:pt x="313507" y="957450"/>
                  </a:lnTo>
                  <a:lnTo>
                    <a:pt x="356803" y="972307"/>
                  </a:lnTo>
                  <a:lnTo>
                    <a:pt x="401799" y="983178"/>
                  </a:lnTo>
                  <a:lnTo>
                    <a:pt x="448288" y="989852"/>
                  </a:lnTo>
                  <a:lnTo>
                    <a:pt x="496062" y="992123"/>
                  </a:lnTo>
                  <a:lnTo>
                    <a:pt x="543835" y="989852"/>
                  </a:lnTo>
                  <a:lnTo>
                    <a:pt x="590324" y="983178"/>
                  </a:lnTo>
                  <a:lnTo>
                    <a:pt x="635320" y="972307"/>
                  </a:lnTo>
                  <a:lnTo>
                    <a:pt x="678616" y="957450"/>
                  </a:lnTo>
                  <a:lnTo>
                    <a:pt x="720003" y="938812"/>
                  </a:lnTo>
                  <a:lnTo>
                    <a:pt x="759275" y="916603"/>
                  </a:lnTo>
                  <a:lnTo>
                    <a:pt x="796221" y="891030"/>
                  </a:lnTo>
                  <a:lnTo>
                    <a:pt x="830636" y="862302"/>
                  </a:lnTo>
                  <a:lnTo>
                    <a:pt x="862311" y="830626"/>
                  </a:lnTo>
                  <a:lnTo>
                    <a:pt x="891038" y="796211"/>
                  </a:lnTo>
                  <a:lnTo>
                    <a:pt x="916609" y="759263"/>
                  </a:lnTo>
                  <a:lnTo>
                    <a:pt x="938817" y="719992"/>
                  </a:lnTo>
                  <a:lnTo>
                    <a:pt x="957453" y="678606"/>
                  </a:lnTo>
                  <a:lnTo>
                    <a:pt x="972309" y="635311"/>
                  </a:lnTo>
                  <a:lnTo>
                    <a:pt x="983179" y="590317"/>
                  </a:lnTo>
                  <a:lnTo>
                    <a:pt x="989853" y="543831"/>
                  </a:lnTo>
                  <a:lnTo>
                    <a:pt x="992124" y="496061"/>
                  </a:lnTo>
                  <a:lnTo>
                    <a:pt x="989853" y="448292"/>
                  </a:lnTo>
                  <a:lnTo>
                    <a:pt x="983179" y="401806"/>
                  </a:lnTo>
                  <a:lnTo>
                    <a:pt x="972309" y="356812"/>
                  </a:lnTo>
                  <a:lnTo>
                    <a:pt x="957453" y="313517"/>
                  </a:lnTo>
                  <a:lnTo>
                    <a:pt x="938817" y="272131"/>
                  </a:lnTo>
                  <a:lnTo>
                    <a:pt x="916609" y="232860"/>
                  </a:lnTo>
                  <a:lnTo>
                    <a:pt x="891038" y="195912"/>
                  </a:lnTo>
                  <a:lnTo>
                    <a:pt x="862311" y="161497"/>
                  </a:lnTo>
                  <a:lnTo>
                    <a:pt x="830636" y="129821"/>
                  </a:lnTo>
                  <a:lnTo>
                    <a:pt x="796221" y="101093"/>
                  </a:lnTo>
                  <a:lnTo>
                    <a:pt x="759275" y="75520"/>
                  </a:lnTo>
                  <a:lnTo>
                    <a:pt x="720003" y="53311"/>
                  </a:lnTo>
                  <a:lnTo>
                    <a:pt x="678616" y="34673"/>
                  </a:lnTo>
                  <a:lnTo>
                    <a:pt x="635320" y="19816"/>
                  </a:lnTo>
                  <a:lnTo>
                    <a:pt x="590324" y="8945"/>
                  </a:lnTo>
                  <a:lnTo>
                    <a:pt x="543835" y="2271"/>
                  </a:lnTo>
                  <a:lnTo>
                    <a:pt x="496062" y="0"/>
                  </a:lnTo>
                  <a:close/>
                </a:path>
              </a:pathLst>
            </a:custGeom>
            <a:solidFill>
              <a:srgbClr val="669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400050" y="3606546"/>
              <a:ext cx="992505" cy="992505"/>
            </a:xfrm>
            <a:custGeom>
              <a:avLst/>
              <a:gdLst/>
              <a:ahLst/>
              <a:cxnLst/>
              <a:rect l="l" t="t" r="r" b="b"/>
              <a:pathLst>
                <a:path w="992505" h="992504">
                  <a:moveTo>
                    <a:pt x="0" y="496061"/>
                  </a:moveTo>
                  <a:lnTo>
                    <a:pt x="2270" y="448292"/>
                  </a:lnTo>
                  <a:lnTo>
                    <a:pt x="8944" y="401806"/>
                  </a:lnTo>
                  <a:lnTo>
                    <a:pt x="19814" y="356812"/>
                  </a:lnTo>
                  <a:lnTo>
                    <a:pt x="34670" y="313517"/>
                  </a:lnTo>
                  <a:lnTo>
                    <a:pt x="53306" y="272131"/>
                  </a:lnTo>
                  <a:lnTo>
                    <a:pt x="75514" y="232860"/>
                  </a:lnTo>
                  <a:lnTo>
                    <a:pt x="101085" y="195912"/>
                  </a:lnTo>
                  <a:lnTo>
                    <a:pt x="129812" y="161497"/>
                  </a:lnTo>
                  <a:lnTo>
                    <a:pt x="161487" y="129821"/>
                  </a:lnTo>
                  <a:lnTo>
                    <a:pt x="195902" y="101093"/>
                  </a:lnTo>
                  <a:lnTo>
                    <a:pt x="232848" y="75520"/>
                  </a:lnTo>
                  <a:lnTo>
                    <a:pt x="272120" y="53311"/>
                  </a:lnTo>
                  <a:lnTo>
                    <a:pt x="313507" y="34673"/>
                  </a:lnTo>
                  <a:lnTo>
                    <a:pt x="356803" y="19816"/>
                  </a:lnTo>
                  <a:lnTo>
                    <a:pt x="401799" y="8945"/>
                  </a:lnTo>
                  <a:lnTo>
                    <a:pt x="448288" y="2271"/>
                  </a:lnTo>
                  <a:lnTo>
                    <a:pt x="496062" y="0"/>
                  </a:lnTo>
                  <a:lnTo>
                    <a:pt x="543835" y="2271"/>
                  </a:lnTo>
                  <a:lnTo>
                    <a:pt x="590324" y="8945"/>
                  </a:lnTo>
                  <a:lnTo>
                    <a:pt x="635320" y="19816"/>
                  </a:lnTo>
                  <a:lnTo>
                    <a:pt x="678616" y="34673"/>
                  </a:lnTo>
                  <a:lnTo>
                    <a:pt x="720003" y="53311"/>
                  </a:lnTo>
                  <a:lnTo>
                    <a:pt x="759275" y="75520"/>
                  </a:lnTo>
                  <a:lnTo>
                    <a:pt x="796221" y="101093"/>
                  </a:lnTo>
                  <a:lnTo>
                    <a:pt x="830636" y="129821"/>
                  </a:lnTo>
                  <a:lnTo>
                    <a:pt x="862311" y="161497"/>
                  </a:lnTo>
                  <a:lnTo>
                    <a:pt x="891038" y="195912"/>
                  </a:lnTo>
                  <a:lnTo>
                    <a:pt x="916609" y="232860"/>
                  </a:lnTo>
                  <a:lnTo>
                    <a:pt x="938817" y="272131"/>
                  </a:lnTo>
                  <a:lnTo>
                    <a:pt x="957453" y="313517"/>
                  </a:lnTo>
                  <a:lnTo>
                    <a:pt x="972309" y="356812"/>
                  </a:lnTo>
                  <a:lnTo>
                    <a:pt x="983179" y="401806"/>
                  </a:lnTo>
                  <a:lnTo>
                    <a:pt x="989853" y="448292"/>
                  </a:lnTo>
                  <a:lnTo>
                    <a:pt x="992124" y="496061"/>
                  </a:lnTo>
                  <a:lnTo>
                    <a:pt x="989853" y="543831"/>
                  </a:lnTo>
                  <a:lnTo>
                    <a:pt x="983179" y="590317"/>
                  </a:lnTo>
                  <a:lnTo>
                    <a:pt x="972309" y="635311"/>
                  </a:lnTo>
                  <a:lnTo>
                    <a:pt x="957453" y="678606"/>
                  </a:lnTo>
                  <a:lnTo>
                    <a:pt x="938817" y="719992"/>
                  </a:lnTo>
                  <a:lnTo>
                    <a:pt x="916609" y="759263"/>
                  </a:lnTo>
                  <a:lnTo>
                    <a:pt x="891038" y="796211"/>
                  </a:lnTo>
                  <a:lnTo>
                    <a:pt x="862311" y="830626"/>
                  </a:lnTo>
                  <a:lnTo>
                    <a:pt x="830636" y="862302"/>
                  </a:lnTo>
                  <a:lnTo>
                    <a:pt x="796221" y="891030"/>
                  </a:lnTo>
                  <a:lnTo>
                    <a:pt x="759275" y="916603"/>
                  </a:lnTo>
                  <a:lnTo>
                    <a:pt x="720003" y="938812"/>
                  </a:lnTo>
                  <a:lnTo>
                    <a:pt x="678616" y="957450"/>
                  </a:lnTo>
                  <a:lnTo>
                    <a:pt x="635320" y="972307"/>
                  </a:lnTo>
                  <a:lnTo>
                    <a:pt x="590324" y="983178"/>
                  </a:lnTo>
                  <a:lnTo>
                    <a:pt x="543835" y="989852"/>
                  </a:lnTo>
                  <a:lnTo>
                    <a:pt x="496062" y="992123"/>
                  </a:lnTo>
                  <a:lnTo>
                    <a:pt x="448288" y="989852"/>
                  </a:lnTo>
                  <a:lnTo>
                    <a:pt x="401799" y="983178"/>
                  </a:lnTo>
                  <a:lnTo>
                    <a:pt x="356803" y="972307"/>
                  </a:lnTo>
                  <a:lnTo>
                    <a:pt x="313507" y="957450"/>
                  </a:lnTo>
                  <a:lnTo>
                    <a:pt x="272120" y="938812"/>
                  </a:lnTo>
                  <a:lnTo>
                    <a:pt x="232848" y="916603"/>
                  </a:lnTo>
                  <a:lnTo>
                    <a:pt x="195902" y="891030"/>
                  </a:lnTo>
                  <a:lnTo>
                    <a:pt x="161487" y="862302"/>
                  </a:lnTo>
                  <a:lnTo>
                    <a:pt x="129812" y="830626"/>
                  </a:lnTo>
                  <a:lnTo>
                    <a:pt x="101085" y="796211"/>
                  </a:lnTo>
                  <a:lnTo>
                    <a:pt x="75514" y="759263"/>
                  </a:lnTo>
                  <a:lnTo>
                    <a:pt x="53306" y="719992"/>
                  </a:lnTo>
                  <a:lnTo>
                    <a:pt x="34670" y="678606"/>
                  </a:lnTo>
                  <a:lnTo>
                    <a:pt x="19814" y="635311"/>
                  </a:lnTo>
                  <a:lnTo>
                    <a:pt x="8944" y="590317"/>
                  </a:lnTo>
                  <a:lnTo>
                    <a:pt x="2270" y="543831"/>
                  </a:lnTo>
                  <a:lnTo>
                    <a:pt x="0" y="496061"/>
                  </a:lnTo>
                  <a:close/>
                </a:path>
              </a:pathLst>
            </a:custGeom>
            <a:ln w="25400">
              <a:solidFill>
                <a:srgbClr val="6695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/>
          <p:nvPr/>
        </p:nvSpPr>
        <p:spPr>
          <a:xfrm>
            <a:off x="924305" y="4895850"/>
            <a:ext cx="7161530" cy="990600"/>
          </a:xfrm>
          <a:custGeom>
            <a:avLst/>
            <a:gdLst/>
            <a:ahLst/>
            <a:cxnLst/>
            <a:rect l="l" t="t" r="r" b="b"/>
            <a:pathLst>
              <a:path w="7161530" h="990600">
                <a:moveTo>
                  <a:pt x="7161276" y="0"/>
                </a:moveTo>
                <a:lnTo>
                  <a:pt x="495300" y="0"/>
                </a:lnTo>
                <a:lnTo>
                  <a:pt x="0" y="495300"/>
                </a:lnTo>
                <a:lnTo>
                  <a:pt x="495300" y="990600"/>
                </a:lnTo>
                <a:lnTo>
                  <a:pt x="7161276" y="990600"/>
                </a:lnTo>
                <a:lnTo>
                  <a:pt x="7161276" y="0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2831338" y="5253990"/>
            <a:ext cx="39338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Policy,</a:t>
            </a:r>
            <a:r>
              <a:rPr dirty="0" sz="140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Century Gothic"/>
                <a:cs typeface="Century Gothic"/>
              </a:rPr>
              <a:t>Compliance,</a:t>
            </a:r>
            <a:r>
              <a:rPr dirty="0" sz="140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-135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r>
              <a:rPr dirty="0" sz="140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team-specific</a:t>
            </a:r>
            <a:r>
              <a:rPr dirty="0" sz="1400" spc="-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45">
                <a:solidFill>
                  <a:srgbClr val="FFFFFF"/>
                </a:solidFill>
                <a:latin typeface="Century Gothic"/>
                <a:cs typeface="Century Gothic"/>
              </a:rPr>
              <a:t>training</a:t>
            </a:r>
            <a:endParaRPr sz="1400">
              <a:latin typeface="Century Gothic"/>
              <a:cs typeface="Century Gothic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387350" y="4881626"/>
            <a:ext cx="1017905" cy="1017905"/>
            <a:chOff x="387350" y="4881626"/>
            <a:chExt cx="1017905" cy="1017905"/>
          </a:xfrm>
        </p:grpSpPr>
        <p:sp>
          <p:nvSpPr>
            <p:cNvPr id="21" name="object 21" descr=""/>
            <p:cNvSpPr/>
            <p:nvPr/>
          </p:nvSpPr>
          <p:spPr>
            <a:xfrm>
              <a:off x="400050" y="4894326"/>
              <a:ext cx="992505" cy="992505"/>
            </a:xfrm>
            <a:custGeom>
              <a:avLst/>
              <a:gdLst/>
              <a:ahLst/>
              <a:cxnLst/>
              <a:rect l="l" t="t" r="r" b="b"/>
              <a:pathLst>
                <a:path w="992505" h="992504">
                  <a:moveTo>
                    <a:pt x="496062" y="0"/>
                  </a:moveTo>
                  <a:lnTo>
                    <a:pt x="448288" y="2271"/>
                  </a:lnTo>
                  <a:lnTo>
                    <a:pt x="401799" y="8945"/>
                  </a:lnTo>
                  <a:lnTo>
                    <a:pt x="356803" y="19816"/>
                  </a:lnTo>
                  <a:lnTo>
                    <a:pt x="313507" y="34673"/>
                  </a:lnTo>
                  <a:lnTo>
                    <a:pt x="272120" y="53311"/>
                  </a:lnTo>
                  <a:lnTo>
                    <a:pt x="232848" y="75520"/>
                  </a:lnTo>
                  <a:lnTo>
                    <a:pt x="195902" y="101093"/>
                  </a:lnTo>
                  <a:lnTo>
                    <a:pt x="161487" y="129821"/>
                  </a:lnTo>
                  <a:lnTo>
                    <a:pt x="129812" y="161497"/>
                  </a:lnTo>
                  <a:lnTo>
                    <a:pt x="101085" y="195912"/>
                  </a:lnTo>
                  <a:lnTo>
                    <a:pt x="75514" y="232860"/>
                  </a:lnTo>
                  <a:lnTo>
                    <a:pt x="53306" y="272131"/>
                  </a:lnTo>
                  <a:lnTo>
                    <a:pt x="34670" y="313517"/>
                  </a:lnTo>
                  <a:lnTo>
                    <a:pt x="19814" y="356812"/>
                  </a:lnTo>
                  <a:lnTo>
                    <a:pt x="8944" y="401806"/>
                  </a:lnTo>
                  <a:lnTo>
                    <a:pt x="2270" y="448292"/>
                  </a:lnTo>
                  <a:lnTo>
                    <a:pt x="0" y="496062"/>
                  </a:lnTo>
                  <a:lnTo>
                    <a:pt x="2270" y="543835"/>
                  </a:lnTo>
                  <a:lnTo>
                    <a:pt x="8944" y="590324"/>
                  </a:lnTo>
                  <a:lnTo>
                    <a:pt x="19814" y="635320"/>
                  </a:lnTo>
                  <a:lnTo>
                    <a:pt x="34670" y="678616"/>
                  </a:lnTo>
                  <a:lnTo>
                    <a:pt x="53306" y="720003"/>
                  </a:lnTo>
                  <a:lnTo>
                    <a:pt x="75514" y="759275"/>
                  </a:lnTo>
                  <a:lnTo>
                    <a:pt x="101085" y="796221"/>
                  </a:lnTo>
                  <a:lnTo>
                    <a:pt x="129812" y="830636"/>
                  </a:lnTo>
                  <a:lnTo>
                    <a:pt x="161487" y="862311"/>
                  </a:lnTo>
                  <a:lnTo>
                    <a:pt x="195902" y="891038"/>
                  </a:lnTo>
                  <a:lnTo>
                    <a:pt x="232848" y="916609"/>
                  </a:lnTo>
                  <a:lnTo>
                    <a:pt x="272120" y="938817"/>
                  </a:lnTo>
                  <a:lnTo>
                    <a:pt x="313507" y="957453"/>
                  </a:lnTo>
                  <a:lnTo>
                    <a:pt x="356803" y="972309"/>
                  </a:lnTo>
                  <a:lnTo>
                    <a:pt x="401799" y="983179"/>
                  </a:lnTo>
                  <a:lnTo>
                    <a:pt x="448288" y="989853"/>
                  </a:lnTo>
                  <a:lnTo>
                    <a:pt x="496062" y="992124"/>
                  </a:lnTo>
                  <a:lnTo>
                    <a:pt x="543835" y="989853"/>
                  </a:lnTo>
                  <a:lnTo>
                    <a:pt x="590324" y="983179"/>
                  </a:lnTo>
                  <a:lnTo>
                    <a:pt x="635320" y="972309"/>
                  </a:lnTo>
                  <a:lnTo>
                    <a:pt x="678616" y="957453"/>
                  </a:lnTo>
                  <a:lnTo>
                    <a:pt x="720003" y="938817"/>
                  </a:lnTo>
                  <a:lnTo>
                    <a:pt x="759275" y="916609"/>
                  </a:lnTo>
                  <a:lnTo>
                    <a:pt x="796221" y="891038"/>
                  </a:lnTo>
                  <a:lnTo>
                    <a:pt x="830636" y="862311"/>
                  </a:lnTo>
                  <a:lnTo>
                    <a:pt x="862311" y="830636"/>
                  </a:lnTo>
                  <a:lnTo>
                    <a:pt x="891038" y="796221"/>
                  </a:lnTo>
                  <a:lnTo>
                    <a:pt x="916609" y="759275"/>
                  </a:lnTo>
                  <a:lnTo>
                    <a:pt x="938817" y="720003"/>
                  </a:lnTo>
                  <a:lnTo>
                    <a:pt x="957453" y="678616"/>
                  </a:lnTo>
                  <a:lnTo>
                    <a:pt x="972309" y="635320"/>
                  </a:lnTo>
                  <a:lnTo>
                    <a:pt x="983179" y="590324"/>
                  </a:lnTo>
                  <a:lnTo>
                    <a:pt x="989853" y="543835"/>
                  </a:lnTo>
                  <a:lnTo>
                    <a:pt x="992124" y="496062"/>
                  </a:lnTo>
                  <a:lnTo>
                    <a:pt x="989853" y="448292"/>
                  </a:lnTo>
                  <a:lnTo>
                    <a:pt x="983179" y="401806"/>
                  </a:lnTo>
                  <a:lnTo>
                    <a:pt x="972309" y="356812"/>
                  </a:lnTo>
                  <a:lnTo>
                    <a:pt x="957453" y="313517"/>
                  </a:lnTo>
                  <a:lnTo>
                    <a:pt x="938817" y="272131"/>
                  </a:lnTo>
                  <a:lnTo>
                    <a:pt x="916609" y="232860"/>
                  </a:lnTo>
                  <a:lnTo>
                    <a:pt x="891038" y="195912"/>
                  </a:lnTo>
                  <a:lnTo>
                    <a:pt x="862311" y="161497"/>
                  </a:lnTo>
                  <a:lnTo>
                    <a:pt x="830636" y="129821"/>
                  </a:lnTo>
                  <a:lnTo>
                    <a:pt x="796221" y="101093"/>
                  </a:lnTo>
                  <a:lnTo>
                    <a:pt x="759275" y="75520"/>
                  </a:lnTo>
                  <a:lnTo>
                    <a:pt x="720003" y="53311"/>
                  </a:lnTo>
                  <a:lnTo>
                    <a:pt x="678616" y="34673"/>
                  </a:lnTo>
                  <a:lnTo>
                    <a:pt x="635320" y="19816"/>
                  </a:lnTo>
                  <a:lnTo>
                    <a:pt x="590324" y="8945"/>
                  </a:lnTo>
                  <a:lnTo>
                    <a:pt x="543835" y="2271"/>
                  </a:lnTo>
                  <a:lnTo>
                    <a:pt x="496062" y="0"/>
                  </a:lnTo>
                  <a:close/>
                </a:path>
              </a:pathLst>
            </a:custGeom>
            <a:solidFill>
              <a:srgbClr val="669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400050" y="4894326"/>
              <a:ext cx="992505" cy="992505"/>
            </a:xfrm>
            <a:custGeom>
              <a:avLst/>
              <a:gdLst/>
              <a:ahLst/>
              <a:cxnLst/>
              <a:rect l="l" t="t" r="r" b="b"/>
              <a:pathLst>
                <a:path w="992505" h="992504">
                  <a:moveTo>
                    <a:pt x="0" y="496062"/>
                  </a:moveTo>
                  <a:lnTo>
                    <a:pt x="2270" y="448292"/>
                  </a:lnTo>
                  <a:lnTo>
                    <a:pt x="8944" y="401806"/>
                  </a:lnTo>
                  <a:lnTo>
                    <a:pt x="19814" y="356812"/>
                  </a:lnTo>
                  <a:lnTo>
                    <a:pt x="34670" y="313517"/>
                  </a:lnTo>
                  <a:lnTo>
                    <a:pt x="53306" y="272131"/>
                  </a:lnTo>
                  <a:lnTo>
                    <a:pt x="75514" y="232860"/>
                  </a:lnTo>
                  <a:lnTo>
                    <a:pt x="101085" y="195912"/>
                  </a:lnTo>
                  <a:lnTo>
                    <a:pt x="129812" y="161497"/>
                  </a:lnTo>
                  <a:lnTo>
                    <a:pt x="161487" y="129821"/>
                  </a:lnTo>
                  <a:lnTo>
                    <a:pt x="195902" y="101093"/>
                  </a:lnTo>
                  <a:lnTo>
                    <a:pt x="232848" y="75520"/>
                  </a:lnTo>
                  <a:lnTo>
                    <a:pt x="272120" y="53311"/>
                  </a:lnTo>
                  <a:lnTo>
                    <a:pt x="313507" y="34673"/>
                  </a:lnTo>
                  <a:lnTo>
                    <a:pt x="356803" y="19816"/>
                  </a:lnTo>
                  <a:lnTo>
                    <a:pt x="401799" y="8945"/>
                  </a:lnTo>
                  <a:lnTo>
                    <a:pt x="448288" y="2271"/>
                  </a:lnTo>
                  <a:lnTo>
                    <a:pt x="496062" y="0"/>
                  </a:lnTo>
                  <a:lnTo>
                    <a:pt x="543835" y="2271"/>
                  </a:lnTo>
                  <a:lnTo>
                    <a:pt x="590324" y="8945"/>
                  </a:lnTo>
                  <a:lnTo>
                    <a:pt x="635320" y="19816"/>
                  </a:lnTo>
                  <a:lnTo>
                    <a:pt x="678616" y="34673"/>
                  </a:lnTo>
                  <a:lnTo>
                    <a:pt x="720003" y="53311"/>
                  </a:lnTo>
                  <a:lnTo>
                    <a:pt x="759275" y="75520"/>
                  </a:lnTo>
                  <a:lnTo>
                    <a:pt x="796221" y="101093"/>
                  </a:lnTo>
                  <a:lnTo>
                    <a:pt x="830636" y="129821"/>
                  </a:lnTo>
                  <a:lnTo>
                    <a:pt x="862311" y="161497"/>
                  </a:lnTo>
                  <a:lnTo>
                    <a:pt x="891038" y="195912"/>
                  </a:lnTo>
                  <a:lnTo>
                    <a:pt x="916609" y="232860"/>
                  </a:lnTo>
                  <a:lnTo>
                    <a:pt x="938817" y="272131"/>
                  </a:lnTo>
                  <a:lnTo>
                    <a:pt x="957453" y="313517"/>
                  </a:lnTo>
                  <a:lnTo>
                    <a:pt x="972309" y="356812"/>
                  </a:lnTo>
                  <a:lnTo>
                    <a:pt x="983179" y="401806"/>
                  </a:lnTo>
                  <a:lnTo>
                    <a:pt x="989853" y="448292"/>
                  </a:lnTo>
                  <a:lnTo>
                    <a:pt x="992124" y="496062"/>
                  </a:lnTo>
                  <a:lnTo>
                    <a:pt x="989853" y="543835"/>
                  </a:lnTo>
                  <a:lnTo>
                    <a:pt x="983179" y="590324"/>
                  </a:lnTo>
                  <a:lnTo>
                    <a:pt x="972309" y="635320"/>
                  </a:lnTo>
                  <a:lnTo>
                    <a:pt x="957453" y="678616"/>
                  </a:lnTo>
                  <a:lnTo>
                    <a:pt x="938817" y="720003"/>
                  </a:lnTo>
                  <a:lnTo>
                    <a:pt x="916609" y="759275"/>
                  </a:lnTo>
                  <a:lnTo>
                    <a:pt x="891038" y="796221"/>
                  </a:lnTo>
                  <a:lnTo>
                    <a:pt x="862311" y="830636"/>
                  </a:lnTo>
                  <a:lnTo>
                    <a:pt x="830636" y="862311"/>
                  </a:lnTo>
                  <a:lnTo>
                    <a:pt x="796221" y="891038"/>
                  </a:lnTo>
                  <a:lnTo>
                    <a:pt x="759275" y="916609"/>
                  </a:lnTo>
                  <a:lnTo>
                    <a:pt x="720003" y="938817"/>
                  </a:lnTo>
                  <a:lnTo>
                    <a:pt x="678616" y="957453"/>
                  </a:lnTo>
                  <a:lnTo>
                    <a:pt x="635320" y="972309"/>
                  </a:lnTo>
                  <a:lnTo>
                    <a:pt x="590324" y="983179"/>
                  </a:lnTo>
                  <a:lnTo>
                    <a:pt x="543835" y="989853"/>
                  </a:lnTo>
                  <a:lnTo>
                    <a:pt x="496062" y="992124"/>
                  </a:lnTo>
                  <a:lnTo>
                    <a:pt x="448288" y="989853"/>
                  </a:lnTo>
                  <a:lnTo>
                    <a:pt x="401799" y="983179"/>
                  </a:lnTo>
                  <a:lnTo>
                    <a:pt x="356803" y="972309"/>
                  </a:lnTo>
                  <a:lnTo>
                    <a:pt x="313507" y="957453"/>
                  </a:lnTo>
                  <a:lnTo>
                    <a:pt x="272120" y="938817"/>
                  </a:lnTo>
                  <a:lnTo>
                    <a:pt x="232848" y="916609"/>
                  </a:lnTo>
                  <a:lnTo>
                    <a:pt x="195902" y="891038"/>
                  </a:lnTo>
                  <a:lnTo>
                    <a:pt x="161487" y="862311"/>
                  </a:lnTo>
                  <a:lnTo>
                    <a:pt x="129812" y="830636"/>
                  </a:lnTo>
                  <a:lnTo>
                    <a:pt x="101085" y="796221"/>
                  </a:lnTo>
                  <a:lnTo>
                    <a:pt x="75514" y="759275"/>
                  </a:lnTo>
                  <a:lnTo>
                    <a:pt x="53306" y="720003"/>
                  </a:lnTo>
                  <a:lnTo>
                    <a:pt x="34670" y="678616"/>
                  </a:lnTo>
                  <a:lnTo>
                    <a:pt x="19814" y="635320"/>
                  </a:lnTo>
                  <a:lnTo>
                    <a:pt x="8944" y="590324"/>
                  </a:lnTo>
                  <a:lnTo>
                    <a:pt x="2270" y="543835"/>
                  </a:lnTo>
                  <a:lnTo>
                    <a:pt x="0" y="496062"/>
                  </a:lnTo>
                  <a:close/>
                </a:path>
              </a:pathLst>
            </a:custGeom>
            <a:ln w="25400">
              <a:solidFill>
                <a:srgbClr val="6695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762711" y="1244853"/>
            <a:ext cx="16319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580">
                <a:solidFill>
                  <a:srgbClr val="FFFFFF"/>
                </a:solidFill>
                <a:latin typeface="Century Gothic"/>
                <a:cs typeface="Century Gothic"/>
              </a:rPr>
              <a:t>1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70"/>
              </a:spcBef>
            </a:pPr>
            <a:r>
              <a:rPr dirty="0" spc="-25"/>
              <a:t>27</a:t>
            </a:r>
          </a:p>
        </p:txBody>
      </p:sp>
      <p:sp>
        <p:nvSpPr>
          <p:cNvPr id="28" name="object 28" descr=""/>
          <p:cNvSpPr txBox="1"/>
          <p:nvPr/>
        </p:nvSpPr>
        <p:spPr>
          <a:xfrm>
            <a:off x="190906" y="6506057"/>
            <a:ext cx="2136775" cy="16510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762711" y="2540965"/>
            <a:ext cx="242570" cy="4832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4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762711" y="3845432"/>
            <a:ext cx="24066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25">
                <a:solidFill>
                  <a:srgbClr val="FFFFFF"/>
                </a:solidFill>
                <a:latin typeface="Century Gothic"/>
                <a:cs typeface="Century Gothic"/>
              </a:rPr>
              <a:t>3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762711" y="5093589"/>
            <a:ext cx="27749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320">
                <a:solidFill>
                  <a:srgbClr val="FFFFFF"/>
                </a:solidFill>
                <a:latin typeface="Century Gothic"/>
                <a:cs typeface="Century Gothic"/>
              </a:rPr>
              <a:t>4</a:t>
            </a:r>
            <a:endParaRPr sz="3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34311" y="2109216"/>
            <a:ext cx="2476500" cy="184785"/>
          </a:xfrm>
          <a:prstGeom prst="rect">
            <a:avLst/>
          </a:prstGeom>
          <a:solidFill>
            <a:srgbClr val="003399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10"/>
              </a:lnSpc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Recruitment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dirty="0" sz="12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Retention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743455" y="3230879"/>
            <a:ext cx="2476500" cy="184785"/>
          </a:xfrm>
          <a:prstGeom prst="rect">
            <a:avLst/>
          </a:prstGeom>
          <a:solidFill>
            <a:srgbClr val="61A9E2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10"/>
              </a:lnSpc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Engagement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743455" y="4337303"/>
            <a:ext cx="2476500" cy="186055"/>
          </a:xfrm>
          <a:prstGeom prst="rect">
            <a:avLst/>
          </a:prstGeom>
          <a:solidFill>
            <a:srgbClr val="7B8489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15"/>
              </a:lnSpc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Learning</a:t>
            </a:r>
            <a:r>
              <a:rPr dirty="0" sz="12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Development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743455" y="5465064"/>
            <a:ext cx="2476500" cy="184785"/>
          </a:xfrm>
          <a:prstGeom prst="rect">
            <a:avLst/>
          </a:prstGeom>
          <a:solidFill>
            <a:srgbClr val="ECB72B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15"/>
              </a:lnSpc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Expand</a:t>
            </a:r>
            <a:r>
              <a:rPr dirty="0" sz="12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Brand</a:t>
            </a:r>
            <a:r>
              <a:rPr dirty="0" sz="12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Awareness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1341119" y="2636773"/>
            <a:ext cx="3931285" cy="3448685"/>
            <a:chOff x="1341119" y="2636773"/>
            <a:chExt cx="3931285" cy="3448685"/>
          </a:xfrm>
        </p:grpSpPr>
        <p:sp>
          <p:nvSpPr>
            <p:cNvPr id="7" name="object 7" descr=""/>
            <p:cNvSpPr/>
            <p:nvPr/>
          </p:nvSpPr>
          <p:spPr>
            <a:xfrm>
              <a:off x="4420362" y="2649473"/>
              <a:ext cx="839469" cy="2867025"/>
            </a:xfrm>
            <a:custGeom>
              <a:avLst/>
              <a:gdLst/>
              <a:ahLst/>
              <a:cxnLst/>
              <a:rect l="l" t="t" r="r" b="b"/>
              <a:pathLst>
                <a:path w="839470" h="2867025">
                  <a:moveTo>
                    <a:pt x="0" y="0"/>
                  </a:moveTo>
                  <a:lnTo>
                    <a:pt x="839088" y="1486153"/>
                  </a:lnTo>
                </a:path>
                <a:path w="839470" h="2867025">
                  <a:moveTo>
                    <a:pt x="105155" y="2866771"/>
                  </a:moveTo>
                  <a:lnTo>
                    <a:pt x="838580" y="1447800"/>
                  </a:lnTo>
                </a:path>
              </a:pathLst>
            </a:custGeom>
            <a:ln w="25400">
              <a:solidFill>
                <a:srgbClr val="92A3B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379219" y="5102351"/>
              <a:ext cx="3040380" cy="944880"/>
            </a:xfrm>
            <a:custGeom>
              <a:avLst/>
              <a:gdLst/>
              <a:ahLst/>
              <a:cxnLst/>
              <a:rect l="l" t="t" r="r" b="b"/>
              <a:pathLst>
                <a:path w="3040379" h="944879">
                  <a:moveTo>
                    <a:pt x="0" y="944880"/>
                  </a:moveTo>
                  <a:lnTo>
                    <a:pt x="3040380" y="944880"/>
                  </a:lnTo>
                  <a:lnTo>
                    <a:pt x="3040380" y="0"/>
                  </a:lnTo>
                  <a:lnTo>
                    <a:pt x="0" y="0"/>
                  </a:lnTo>
                  <a:lnTo>
                    <a:pt x="0" y="944880"/>
                  </a:lnTo>
                  <a:close/>
                </a:path>
              </a:pathLst>
            </a:custGeom>
            <a:ln w="7620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785620" y="1730756"/>
            <a:ext cx="5353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Drivers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970779" y="1745945"/>
            <a:ext cx="76136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Outcomes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454141" y="2346198"/>
            <a:ext cx="1942464" cy="5778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0050FF"/>
                </a:solidFill>
                <a:latin typeface="Calibri"/>
                <a:cs typeface="Calibri"/>
              </a:rPr>
              <a:t>Talent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20"/>
              </a:spcBef>
            </a:pP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Organization</a:t>
            </a:r>
            <a:r>
              <a:rPr dirty="0" sz="1100" spc="-1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reflects</a:t>
            </a:r>
            <a:r>
              <a:rPr dirty="0" sz="1100" spc="1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the</a:t>
            </a:r>
            <a:r>
              <a:rPr dirty="0" sz="1100" spc="2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diversity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of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the</a:t>
            </a:r>
            <a:r>
              <a:rPr dirty="0" sz="1100" spc="-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marketplace.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454141" y="3700729"/>
            <a:ext cx="1859280" cy="7461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0050FF"/>
                </a:solidFill>
                <a:latin typeface="Calibri"/>
                <a:cs typeface="Calibri"/>
              </a:rPr>
              <a:t>Markets</a:t>
            </a:r>
            <a:endParaRPr sz="14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spcBef>
                <a:spcPts val="25"/>
              </a:spcBef>
            </a:pP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Maximize</a:t>
            </a:r>
            <a:r>
              <a:rPr dirty="0" sz="1100" spc="-3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diversity</a:t>
            </a:r>
            <a:r>
              <a:rPr dirty="0" sz="1100" spc="-2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of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 customers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and</a:t>
            </a:r>
            <a:r>
              <a:rPr dirty="0" sz="1100" spc="-1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communities</a:t>
            </a:r>
            <a:r>
              <a:rPr dirty="0" sz="1100" spc="-3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we</a:t>
            </a:r>
            <a:r>
              <a:rPr dirty="0" sz="1100" spc="2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are</a:t>
            </a:r>
            <a:r>
              <a:rPr dirty="0" sz="1100" spc="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able</a:t>
            </a:r>
            <a:r>
              <a:rPr dirty="0" sz="1100" spc="1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6C666A"/>
                </a:solidFill>
                <a:latin typeface="Calibri"/>
                <a:cs typeface="Calibri"/>
              </a:rPr>
              <a:t>to 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serve.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454141" y="5076825"/>
            <a:ext cx="1855470" cy="5778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solidFill>
                  <a:srgbClr val="0050FF"/>
                </a:solidFill>
                <a:latin typeface="Calibri"/>
                <a:cs typeface="Calibri"/>
              </a:rPr>
              <a:t>Culture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Develop</a:t>
            </a:r>
            <a:r>
              <a:rPr dirty="0" sz="1100" spc="-5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and</a:t>
            </a:r>
            <a:r>
              <a:rPr dirty="0" sz="1100" spc="-2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sustain</a:t>
            </a:r>
            <a:r>
              <a:rPr dirty="0" sz="1100" spc="-3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diverse</a:t>
            </a:r>
            <a:r>
              <a:rPr dirty="0" sz="1100" spc="-25">
                <a:solidFill>
                  <a:srgbClr val="6C666A"/>
                </a:solidFill>
                <a:latin typeface="Calibri"/>
                <a:cs typeface="Calibri"/>
              </a:rPr>
              <a:t> and </a:t>
            </a:r>
            <a:r>
              <a:rPr dirty="0" sz="1100">
                <a:solidFill>
                  <a:srgbClr val="6C666A"/>
                </a:solidFill>
                <a:latin typeface="Calibri"/>
                <a:cs typeface="Calibri"/>
              </a:rPr>
              <a:t>inclusive</a:t>
            </a:r>
            <a:r>
              <a:rPr dirty="0" sz="1100" spc="-4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6C666A"/>
                </a:solidFill>
                <a:latin typeface="Calibri"/>
                <a:cs typeface="Calibri"/>
              </a:rPr>
              <a:t>environment.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2831" rIns="0" bIns="0" rtlCol="0" vert="horz">
            <a:spAutoFit/>
          </a:bodyPr>
          <a:lstStyle/>
          <a:p>
            <a:pPr marL="513080">
              <a:lnSpc>
                <a:spcPct val="100000"/>
              </a:lnSpc>
              <a:spcBef>
                <a:spcPts val="95"/>
              </a:spcBef>
            </a:pPr>
            <a:r>
              <a:rPr dirty="0" spc="105"/>
              <a:t>Foundations</a:t>
            </a:r>
            <a:r>
              <a:rPr dirty="0" spc="-20"/>
              <a:t> </a:t>
            </a:r>
            <a:r>
              <a:rPr dirty="0"/>
              <a:t>of</a:t>
            </a:r>
            <a:r>
              <a:rPr dirty="0" spc="-50"/>
              <a:t> </a:t>
            </a:r>
            <a:r>
              <a:rPr dirty="0" spc="-270"/>
              <a:t>a</a:t>
            </a:r>
            <a:r>
              <a:rPr dirty="0" spc="-45"/>
              <a:t> </a:t>
            </a:r>
            <a:r>
              <a:rPr dirty="0" spc="265"/>
              <a:t>DEI</a:t>
            </a:r>
            <a:r>
              <a:rPr dirty="0" spc="-30"/>
              <a:t> </a:t>
            </a:r>
            <a:r>
              <a:rPr dirty="0" spc="55"/>
              <a:t>Strategy</a:t>
            </a:r>
          </a:p>
        </p:txBody>
      </p:sp>
      <p:grpSp>
        <p:nvGrpSpPr>
          <p:cNvPr id="15" name="object 15" descr=""/>
          <p:cNvGrpSpPr/>
          <p:nvPr/>
        </p:nvGrpSpPr>
        <p:grpSpPr>
          <a:xfrm>
            <a:off x="1619885" y="1160399"/>
            <a:ext cx="9437370" cy="402590"/>
            <a:chOff x="1619885" y="1160399"/>
            <a:chExt cx="9437370" cy="402590"/>
          </a:xfrm>
        </p:grpSpPr>
        <p:sp>
          <p:nvSpPr>
            <p:cNvPr id="16" name="object 16" descr=""/>
            <p:cNvSpPr/>
            <p:nvPr/>
          </p:nvSpPr>
          <p:spPr>
            <a:xfrm>
              <a:off x="1626235" y="1166736"/>
              <a:ext cx="9424670" cy="377190"/>
            </a:xfrm>
            <a:custGeom>
              <a:avLst/>
              <a:gdLst/>
              <a:ahLst/>
              <a:cxnLst/>
              <a:rect l="l" t="t" r="r" b="b"/>
              <a:pathLst>
                <a:path w="9424670" h="377190">
                  <a:moveTo>
                    <a:pt x="9424416" y="0"/>
                  </a:moveTo>
                  <a:lnTo>
                    <a:pt x="0" y="0"/>
                  </a:lnTo>
                  <a:lnTo>
                    <a:pt x="0" y="376948"/>
                  </a:lnTo>
                  <a:lnTo>
                    <a:pt x="9424416" y="376948"/>
                  </a:lnTo>
                  <a:lnTo>
                    <a:pt x="9424416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626235" y="1160399"/>
              <a:ext cx="9424670" cy="402590"/>
            </a:xfrm>
            <a:custGeom>
              <a:avLst/>
              <a:gdLst/>
              <a:ahLst/>
              <a:cxnLst/>
              <a:rect l="l" t="t" r="r" b="b"/>
              <a:pathLst>
                <a:path w="9424670" h="402590">
                  <a:moveTo>
                    <a:pt x="0" y="0"/>
                  </a:moveTo>
                  <a:lnTo>
                    <a:pt x="0" y="402336"/>
                  </a:lnTo>
                </a:path>
                <a:path w="9424670" h="402590">
                  <a:moveTo>
                    <a:pt x="9424289" y="0"/>
                  </a:moveTo>
                  <a:lnTo>
                    <a:pt x="9424289" y="4023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619885" y="1160399"/>
              <a:ext cx="9437370" cy="12700"/>
            </a:xfrm>
            <a:custGeom>
              <a:avLst/>
              <a:gdLst/>
              <a:ahLst/>
              <a:cxnLst/>
              <a:rect l="l" t="t" r="r" b="b"/>
              <a:pathLst>
                <a:path w="9437370" h="12700">
                  <a:moveTo>
                    <a:pt x="0" y="12700"/>
                  </a:moveTo>
                  <a:lnTo>
                    <a:pt x="9436989" y="12700"/>
                  </a:lnTo>
                  <a:lnTo>
                    <a:pt x="943698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619885" y="1543685"/>
              <a:ext cx="9437370" cy="0"/>
            </a:xfrm>
            <a:custGeom>
              <a:avLst/>
              <a:gdLst/>
              <a:ahLst/>
              <a:cxnLst/>
              <a:rect l="l" t="t" r="r" b="b"/>
              <a:pathLst>
                <a:path w="9437370" h="0">
                  <a:moveTo>
                    <a:pt x="0" y="0"/>
                  </a:moveTo>
                  <a:lnTo>
                    <a:pt x="9436989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1632585" y="1187958"/>
            <a:ext cx="94119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8509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FFFFFF"/>
                </a:solidFill>
                <a:latin typeface="Calibri"/>
                <a:cs typeface="Calibri"/>
              </a:rPr>
              <a:t>Diversity,</a:t>
            </a:r>
            <a:r>
              <a:rPr dirty="0" sz="16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Equity</a:t>
            </a:r>
            <a:r>
              <a:rPr dirty="0" sz="16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dirty="0" sz="16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Inclusion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 Strategy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8740140" y="2394204"/>
            <a:ext cx="2609215" cy="2893060"/>
          </a:xfrm>
          <a:prstGeom prst="rect">
            <a:avLst/>
          </a:prstGeom>
          <a:ln w="12700">
            <a:solidFill>
              <a:srgbClr val="003399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639445">
              <a:lnSpc>
                <a:spcPct val="100000"/>
              </a:lnSpc>
              <a:spcBef>
                <a:spcPts val="265"/>
              </a:spcBef>
            </a:pPr>
            <a:r>
              <a:rPr dirty="0" u="sng" sz="1400" b="1">
                <a:solidFill>
                  <a:srgbClr val="6C666A"/>
                </a:solidFill>
                <a:uFill>
                  <a:solidFill>
                    <a:srgbClr val="6C666A"/>
                  </a:solidFill>
                </a:uFill>
                <a:latin typeface="Calibri"/>
                <a:cs typeface="Calibri"/>
              </a:rPr>
              <a:t>Guiding</a:t>
            </a:r>
            <a:r>
              <a:rPr dirty="0" u="sng" sz="1400" spc="-40" b="1">
                <a:solidFill>
                  <a:srgbClr val="6C666A"/>
                </a:solidFill>
                <a:uFill>
                  <a:solidFill>
                    <a:srgbClr val="6C666A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 b="1">
                <a:solidFill>
                  <a:srgbClr val="6C666A"/>
                </a:solidFill>
                <a:uFill>
                  <a:solidFill>
                    <a:srgbClr val="6C666A"/>
                  </a:solidFill>
                </a:uFill>
                <a:latin typeface="Calibri"/>
                <a:cs typeface="Calibri"/>
              </a:rPr>
              <a:t>Principles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Calibri"/>
              <a:cs typeface="Calibri"/>
            </a:endParaRPr>
          </a:p>
          <a:p>
            <a:pPr algn="r" marL="286385" marR="80645" indent="-287020">
              <a:lnSpc>
                <a:spcPct val="100000"/>
              </a:lnSpc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Inclusion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as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</a:t>
            </a:r>
            <a:r>
              <a:rPr dirty="0" sz="1400" spc="-1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leadership</a:t>
            </a:r>
            <a:endParaRPr sz="1400">
              <a:latin typeface="Calibri"/>
              <a:cs typeface="Calibri"/>
            </a:endParaRPr>
          </a:p>
          <a:p>
            <a:pPr algn="r" marR="81915">
              <a:lnSpc>
                <a:spcPct val="100000"/>
              </a:lnSpc>
            </a:pP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competency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Calibri"/>
              <a:cs typeface="Calibri"/>
            </a:endParaRPr>
          </a:p>
          <a:p>
            <a:pPr algn="r" marL="286385" marR="83185" indent="-28702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Fair</a:t>
            </a:r>
            <a:r>
              <a:rPr dirty="0" sz="1400" spc="-6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&amp;</a:t>
            </a:r>
            <a:r>
              <a:rPr dirty="0" sz="1400" spc="-6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transparent</a:t>
            </a:r>
            <a:r>
              <a:rPr dirty="0" sz="1400" spc="-2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processes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6C666A"/>
              </a:buClr>
              <a:buFont typeface="Wingdings"/>
              <a:buChar char=""/>
            </a:pPr>
            <a:endParaRPr sz="1350">
              <a:latin typeface="Calibri"/>
              <a:cs typeface="Calibri"/>
            </a:endParaRPr>
          </a:p>
          <a:p>
            <a:pPr algn="r" lvl="1" marL="286385" marR="82550" indent="-287020">
              <a:lnSpc>
                <a:spcPct val="100000"/>
              </a:lnSpc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Align</a:t>
            </a:r>
            <a:r>
              <a:rPr dirty="0" sz="1400" spc="-2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with</a:t>
            </a:r>
            <a:r>
              <a:rPr dirty="0" sz="1400" spc="-3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business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 strategy</a:t>
            </a:r>
            <a:endParaRPr sz="14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6C666A"/>
              </a:buClr>
              <a:buFont typeface="Wingdings"/>
              <a:buChar char=""/>
            </a:pPr>
            <a:endParaRPr sz="1350">
              <a:latin typeface="Calibri"/>
              <a:cs typeface="Calibri"/>
            </a:endParaRPr>
          </a:p>
          <a:p>
            <a:pPr algn="r" marL="286385" marR="81915" indent="-287020">
              <a:lnSpc>
                <a:spcPct val="100000"/>
              </a:lnSpc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Accountability</a:t>
            </a:r>
            <a:r>
              <a:rPr dirty="0" sz="1400" spc="-20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on</a:t>
            </a:r>
            <a:r>
              <a:rPr dirty="0" sz="1400" spc="-4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every</a:t>
            </a:r>
            <a:r>
              <a:rPr dirty="0" sz="1400" spc="-3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 spc="-20">
                <a:solidFill>
                  <a:srgbClr val="6C666A"/>
                </a:solidFill>
                <a:latin typeface="Calibri"/>
                <a:cs typeface="Calibri"/>
              </a:rPr>
              <a:t>level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6C666A"/>
              </a:buClr>
              <a:buFont typeface="Wingdings"/>
              <a:buChar char=""/>
            </a:pPr>
            <a:endParaRPr sz="1350">
              <a:latin typeface="Calibri"/>
              <a:cs typeface="Calibri"/>
            </a:endParaRPr>
          </a:p>
          <a:p>
            <a:pPr algn="r" lvl="1" marL="286385" marR="81915" indent="-287020">
              <a:lnSpc>
                <a:spcPct val="100000"/>
              </a:lnSpc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Actions</a:t>
            </a:r>
            <a:r>
              <a:rPr dirty="0" sz="1400" spc="-2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6C666A"/>
                </a:solidFill>
                <a:latin typeface="Calibri"/>
                <a:cs typeface="Calibri"/>
              </a:rPr>
              <a:t>are</a:t>
            </a:r>
            <a:r>
              <a:rPr dirty="0" sz="1400" spc="-25">
                <a:solidFill>
                  <a:srgbClr val="6C666A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6C666A"/>
                </a:solidFill>
                <a:latin typeface="Calibri"/>
                <a:cs typeface="Calibri"/>
              </a:rPr>
              <a:t>measurable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90906" y="6388100"/>
            <a:ext cx="21367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1403330" y="6191808"/>
            <a:ext cx="1619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solidFill>
                  <a:srgbClr val="A29FA0"/>
                </a:solidFill>
                <a:latin typeface="Century Gothic"/>
                <a:cs typeface="Century Gothic"/>
              </a:rPr>
              <a:t>28</a:t>
            </a:r>
            <a:endParaRPr sz="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10160">
              <a:lnSpc>
                <a:spcPct val="100000"/>
              </a:lnSpc>
              <a:spcBef>
                <a:spcPts val="70"/>
              </a:spcBef>
            </a:pPr>
            <a:r>
              <a:rPr dirty="0" spc="-25"/>
              <a:t>29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190906" y="6506057"/>
            <a:ext cx="2136775" cy="16510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" name="object 2" descr=""/>
          <p:cNvSpPr txBox="1"/>
          <p:nvPr/>
        </p:nvSpPr>
        <p:spPr>
          <a:xfrm>
            <a:off x="330504" y="889761"/>
            <a:ext cx="11005185" cy="4439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40">
                <a:solidFill>
                  <a:srgbClr val="6C666A"/>
                </a:solidFill>
                <a:latin typeface="Century Gothic"/>
                <a:cs typeface="Century Gothic"/>
              </a:rPr>
              <a:t>Vision</a:t>
            </a:r>
            <a:endParaRPr sz="2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dirty="0" sz="2200" spc="55">
                <a:solidFill>
                  <a:srgbClr val="6C666A"/>
                </a:solidFill>
                <a:latin typeface="Century Gothic"/>
                <a:cs typeface="Century Gothic"/>
              </a:rPr>
              <a:t>What</a:t>
            </a:r>
            <a:r>
              <a:rPr dirty="0" sz="22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5">
                <a:solidFill>
                  <a:srgbClr val="6C666A"/>
                </a:solidFill>
                <a:latin typeface="Century Gothic"/>
                <a:cs typeface="Century Gothic"/>
              </a:rPr>
              <a:t>does</a:t>
            </a:r>
            <a:r>
              <a:rPr dirty="0" sz="2200" spc="-13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114">
                <a:solidFill>
                  <a:srgbClr val="6C666A"/>
                </a:solidFill>
                <a:latin typeface="Century Gothic"/>
                <a:cs typeface="Century Gothic"/>
              </a:rPr>
              <a:t>it</a:t>
            </a:r>
            <a:r>
              <a:rPr dirty="0" sz="2200" spc="-12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0">
                <a:solidFill>
                  <a:srgbClr val="6C666A"/>
                </a:solidFill>
                <a:latin typeface="Century Gothic"/>
                <a:cs typeface="Century Gothic"/>
              </a:rPr>
              <a:t>mean?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960"/>
              </a:spcBef>
              <a:buFont typeface="Wingdings"/>
              <a:buChar char=""/>
              <a:tabLst>
                <a:tab pos="240029" algn="l"/>
              </a:tabLst>
            </a:pPr>
            <a:r>
              <a:rPr dirty="0" sz="1800" spc="-45">
                <a:solidFill>
                  <a:srgbClr val="0050FF"/>
                </a:solidFill>
                <a:latin typeface="Century Gothic"/>
                <a:cs typeface="Century Gothic"/>
              </a:rPr>
              <a:t>Associate</a:t>
            </a:r>
            <a:r>
              <a:rPr dirty="0" sz="1800" spc="-14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the</a:t>
            </a:r>
            <a:r>
              <a:rPr dirty="0" sz="1800" spc="-12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100">
                <a:solidFill>
                  <a:srgbClr val="0050FF"/>
                </a:solidFill>
                <a:latin typeface="Century Gothic"/>
                <a:cs typeface="Century Gothic"/>
              </a:rPr>
              <a:t>firm</a:t>
            </a:r>
            <a:r>
              <a:rPr dirty="0" sz="1800" spc="-8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positively</a:t>
            </a:r>
            <a:r>
              <a:rPr dirty="0" sz="1800" spc="-11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55">
                <a:solidFill>
                  <a:srgbClr val="0050FF"/>
                </a:solidFill>
                <a:latin typeface="Century Gothic"/>
                <a:cs typeface="Century Gothic"/>
              </a:rPr>
              <a:t>from</a:t>
            </a:r>
            <a:r>
              <a:rPr dirty="0" sz="1800" spc="-11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80">
                <a:solidFill>
                  <a:srgbClr val="0050FF"/>
                </a:solidFill>
                <a:latin typeface="Century Gothic"/>
                <a:cs typeface="Century Gothic"/>
              </a:rPr>
              <a:t>a</a:t>
            </a:r>
            <a:r>
              <a:rPr dirty="0" sz="1800" spc="-10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135">
                <a:solidFill>
                  <a:srgbClr val="0050FF"/>
                </a:solidFill>
                <a:latin typeface="Century Gothic"/>
                <a:cs typeface="Century Gothic"/>
              </a:rPr>
              <a:t>DEI</a:t>
            </a:r>
            <a:r>
              <a:rPr dirty="0" sz="1800" spc="-12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0050FF"/>
                </a:solidFill>
                <a:latin typeface="Century Gothic"/>
                <a:cs typeface="Century Gothic"/>
              </a:rPr>
              <a:t>perspective.</a:t>
            </a:r>
            <a:endParaRPr sz="1800">
              <a:latin typeface="Century Gothic"/>
              <a:cs typeface="Century Gothic"/>
            </a:endParaRPr>
          </a:p>
          <a:p>
            <a:pPr marL="239395" marR="5080" indent="-227329">
              <a:lnSpc>
                <a:spcPct val="129400"/>
              </a:lnSpc>
              <a:spcBef>
                <a:spcPts val="1405"/>
              </a:spcBef>
              <a:buFont typeface="Wingdings"/>
              <a:buChar char=""/>
              <a:tabLst>
                <a:tab pos="240029" algn="l"/>
              </a:tabLst>
            </a:pP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Brand</a:t>
            </a:r>
            <a:r>
              <a:rPr dirty="0" sz="1800" spc="-9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120">
                <a:solidFill>
                  <a:srgbClr val="0050FF"/>
                </a:solidFill>
                <a:latin typeface="Century Gothic"/>
                <a:cs typeface="Century Gothic"/>
              </a:rPr>
              <a:t>is</a:t>
            </a:r>
            <a:r>
              <a:rPr dirty="0" sz="1800" spc="-7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the</a:t>
            </a:r>
            <a:r>
              <a:rPr dirty="0" sz="1800" spc="-10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personality</a:t>
            </a:r>
            <a:r>
              <a:rPr dirty="0" sz="1800" spc="-114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40">
                <a:solidFill>
                  <a:srgbClr val="0050FF"/>
                </a:solidFill>
                <a:latin typeface="Century Gothic"/>
                <a:cs typeface="Century Gothic"/>
              </a:rPr>
              <a:t>of</a:t>
            </a:r>
            <a:r>
              <a:rPr dirty="0" sz="1800" spc="-8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80">
                <a:solidFill>
                  <a:srgbClr val="0050FF"/>
                </a:solidFill>
                <a:latin typeface="Century Gothic"/>
                <a:cs typeface="Century Gothic"/>
              </a:rPr>
              <a:t>a</a:t>
            </a:r>
            <a:r>
              <a:rPr dirty="0" sz="1800" spc="-9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business.</a:t>
            </a:r>
            <a:r>
              <a:rPr dirty="0" sz="1800" spc="-9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105">
                <a:solidFill>
                  <a:srgbClr val="0050FF"/>
                </a:solidFill>
                <a:latin typeface="Century Gothic"/>
                <a:cs typeface="Century Gothic"/>
              </a:rPr>
              <a:t>Its</a:t>
            </a:r>
            <a:r>
              <a:rPr dirty="0" sz="1800" spc="-10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the</a:t>
            </a:r>
            <a:r>
              <a:rPr dirty="0" sz="1800" spc="-10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80">
                <a:solidFill>
                  <a:srgbClr val="0050FF"/>
                </a:solidFill>
                <a:latin typeface="Century Gothic"/>
                <a:cs typeface="Century Gothic"/>
              </a:rPr>
              <a:t>first</a:t>
            </a:r>
            <a:r>
              <a:rPr dirty="0" sz="1800" spc="-8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55">
                <a:solidFill>
                  <a:srgbClr val="0050FF"/>
                </a:solidFill>
                <a:latin typeface="Century Gothic"/>
                <a:cs typeface="Century Gothic"/>
              </a:rPr>
              <a:t>thing</a:t>
            </a:r>
            <a:r>
              <a:rPr dirty="0" sz="1800" spc="-11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5">
                <a:solidFill>
                  <a:srgbClr val="0050FF"/>
                </a:solidFill>
                <a:latin typeface="Century Gothic"/>
                <a:cs typeface="Century Gothic"/>
              </a:rPr>
              <a:t>you</a:t>
            </a:r>
            <a:r>
              <a:rPr dirty="0" sz="1800" spc="-8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90">
                <a:solidFill>
                  <a:srgbClr val="0050FF"/>
                </a:solidFill>
                <a:latin typeface="Century Gothic"/>
                <a:cs typeface="Century Gothic"/>
              </a:rPr>
              <a:t>think</a:t>
            </a:r>
            <a:r>
              <a:rPr dirty="0" sz="1800" spc="-114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85">
                <a:solidFill>
                  <a:srgbClr val="0050FF"/>
                </a:solidFill>
                <a:latin typeface="Century Gothic"/>
                <a:cs typeface="Century Gothic"/>
              </a:rPr>
              <a:t>of,</a:t>
            </a:r>
            <a:r>
              <a:rPr dirty="0" sz="1800" spc="-8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or</a:t>
            </a:r>
            <a:r>
              <a:rPr dirty="0" sz="1800" spc="-8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how</a:t>
            </a:r>
            <a:r>
              <a:rPr dirty="0" sz="1800" spc="-9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5">
                <a:solidFill>
                  <a:srgbClr val="0050FF"/>
                </a:solidFill>
                <a:latin typeface="Century Gothic"/>
                <a:cs typeface="Century Gothic"/>
              </a:rPr>
              <a:t>you</a:t>
            </a:r>
            <a:r>
              <a:rPr dirty="0" sz="1800" spc="-8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75">
                <a:solidFill>
                  <a:srgbClr val="0050FF"/>
                </a:solidFill>
                <a:latin typeface="Century Gothic"/>
                <a:cs typeface="Century Gothic"/>
              </a:rPr>
              <a:t>feel,</a:t>
            </a:r>
            <a:r>
              <a:rPr dirty="0" sz="1800" spc="-8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when</a:t>
            </a:r>
            <a:r>
              <a:rPr dirty="0" sz="1800" spc="-11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5">
                <a:solidFill>
                  <a:srgbClr val="0050FF"/>
                </a:solidFill>
                <a:latin typeface="Century Gothic"/>
                <a:cs typeface="Century Gothic"/>
              </a:rPr>
              <a:t>you</a:t>
            </a:r>
            <a:r>
              <a:rPr dirty="0" sz="1800" spc="-8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45">
                <a:solidFill>
                  <a:srgbClr val="0050FF"/>
                </a:solidFill>
                <a:latin typeface="Century Gothic"/>
                <a:cs typeface="Century Gothic"/>
              </a:rPr>
              <a:t>see</a:t>
            </a:r>
            <a:r>
              <a:rPr dirty="0" sz="1800" spc="-9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50">
                <a:solidFill>
                  <a:srgbClr val="0050FF"/>
                </a:solidFill>
                <a:latin typeface="Century Gothic"/>
                <a:cs typeface="Century Gothic"/>
              </a:rPr>
              <a:t>a </a:t>
            </a:r>
            <a:r>
              <a:rPr dirty="0" sz="1800" spc="-40">
                <a:solidFill>
                  <a:srgbClr val="0050FF"/>
                </a:solidFill>
                <a:latin typeface="Century Gothic"/>
                <a:cs typeface="Century Gothic"/>
              </a:rPr>
              <a:t>logo</a:t>
            </a:r>
            <a:r>
              <a:rPr dirty="0" sz="1800" spc="-7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or</a:t>
            </a:r>
            <a:r>
              <a:rPr dirty="0" sz="1800" spc="-7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35">
                <a:solidFill>
                  <a:srgbClr val="0050FF"/>
                </a:solidFill>
                <a:latin typeface="Century Gothic"/>
                <a:cs typeface="Century Gothic"/>
              </a:rPr>
              <a:t>hear</a:t>
            </a:r>
            <a:r>
              <a:rPr dirty="0" sz="1800" spc="-9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80">
                <a:solidFill>
                  <a:srgbClr val="0050FF"/>
                </a:solidFill>
                <a:latin typeface="Century Gothic"/>
                <a:cs typeface="Century Gothic"/>
              </a:rPr>
              <a:t>a</a:t>
            </a:r>
            <a:r>
              <a:rPr dirty="0" sz="1800" spc="-7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55">
                <a:solidFill>
                  <a:srgbClr val="0050FF"/>
                </a:solidFill>
                <a:latin typeface="Century Gothic"/>
                <a:cs typeface="Century Gothic"/>
              </a:rPr>
              <a:t>company</a:t>
            </a:r>
            <a:r>
              <a:rPr dirty="0" sz="1800" spc="-9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/firm</a:t>
            </a:r>
            <a:r>
              <a:rPr dirty="0" sz="1800" spc="-6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0050FF"/>
                </a:solidFill>
                <a:latin typeface="Century Gothic"/>
                <a:cs typeface="Century Gothic"/>
              </a:rPr>
              <a:t>name.</a:t>
            </a:r>
            <a:endParaRPr sz="1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639"/>
              </a:spcBef>
            </a:pPr>
            <a:r>
              <a:rPr dirty="0" sz="2200" spc="55">
                <a:solidFill>
                  <a:srgbClr val="6C666A"/>
                </a:solidFill>
                <a:latin typeface="Century Gothic"/>
                <a:cs typeface="Century Gothic"/>
              </a:rPr>
              <a:t>What</a:t>
            </a:r>
            <a:r>
              <a:rPr dirty="0" sz="2200" spc="-12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5">
                <a:solidFill>
                  <a:srgbClr val="6C666A"/>
                </a:solidFill>
                <a:latin typeface="Century Gothic"/>
                <a:cs typeface="Century Gothic"/>
              </a:rPr>
              <a:t>does</a:t>
            </a:r>
            <a:r>
              <a:rPr dirty="0" sz="2200" spc="-13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114">
                <a:solidFill>
                  <a:srgbClr val="6C666A"/>
                </a:solidFill>
                <a:latin typeface="Century Gothic"/>
                <a:cs typeface="Century Gothic"/>
              </a:rPr>
              <a:t>it</a:t>
            </a:r>
            <a:r>
              <a:rPr dirty="0" sz="2200" spc="-13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do: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964"/>
              </a:spcBef>
              <a:buFont typeface="Wingdings"/>
              <a:buChar char=""/>
              <a:tabLst>
                <a:tab pos="240029" algn="l"/>
              </a:tabLst>
            </a:pPr>
            <a:r>
              <a:rPr dirty="0" sz="1800" spc="-10">
                <a:solidFill>
                  <a:srgbClr val="0050FF"/>
                </a:solidFill>
                <a:latin typeface="Century Gothic"/>
                <a:cs typeface="Century Gothic"/>
              </a:rPr>
              <a:t>Spreads</a:t>
            </a:r>
            <a:r>
              <a:rPr dirty="0" sz="1800" spc="-10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0050FF"/>
                </a:solidFill>
                <a:latin typeface="Century Gothic"/>
                <a:cs typeface="Century Gothic"/>
              </a:rPr>
              <a:t>awareness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050FF"/>
              </a:buClr>
              <a:buFont typeface="Wingdings"/>
              <a:buChar char=""/>
            </a:pPr>
            <a:endParaRPr sz="165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buFont typeface="Wingdings"/>
              <a:buChar char=""/>
              <a:tabLst>
                <a:tab pos="240029" algn="l"/>
              </a:tabLst>
            </a:pPr>
            <a:r>
              <a:rPr dirty="0" sz="1800" spc="-20">
                <a:solidFill>
                  <a:srgbClr val="0050FF"/>
                </a:solidFill>
                <a:latin typeface="Century Gothic"/>
                <a:cs typeface="Century Gothic"/>
              </a:rPr>
              <a:t>Showcases</a:t>
            </a:r>
            <a:r>
              <a:rPr dirty="0" sz="1800" spc="-9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the</a:t>
            </a:r>
            <a:r>
              <a:rPr dirty="0" sz="1800" spc="-9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identity</a:t>
            </a:r>
            <a:r>
              <a:rPr dirty="0" sz="1800" spc="-9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65">
                <a:solidFill>
                  <a:srgbClr val="0050FF"/>
                </a:solidFill>
                <a:latin typeface="Century Gothic"/>
                <a:cs typeface="Century Gothic"/>
              </a:rPr>
              <a:t>and</a:t>
            </a:r>
            <a:r>
              <a:rPr dirty="0" sz="1800" spc="-7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aspirations</a:t>
            </a:r>
            <a:r>
              <a:rPr dirty="0" sz="1800" spc="-114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40">
                <a:solidFill>
                  <a:srgbClr val="0050FF"/>
                </a:solidFill>
                <a:latin typeface="Century Gothic"/>
                <a:cs typeface="Century Gothic"/>
              </a:rPr>
              <a:t>of</a:t>
            </a:r>
            <a:r>
              <a:rPr dirty="0" sz="1800" spc="-6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the</a:t>
            </a:r>
            <a:r>
              <a:rPr dirty="0" sz="1800" spc="-9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40">
                <a:solidFill>
                  <a:srgbClr val="0050FF"/>
                </a:solidFill>
                <a:latin typeface="Century Gothic"/>
                <a:cs typeface="Century Gothic"/>
              </a:rPr>
              <a:t>business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050FF"/>
              </a:buClr>
              <a:buFont typeface="Wingdings"/>
              <a:buChar char=""/>
            </a:pPr>
            <a:endParaRPr sz="165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240029" algn="l"/>
              </a:tabLst>
            </a:pPr>
            <a:r>
              <a:rPr dirty="0" sz="1800" spc="-10">
                <a:solidFill>
                  <a:srgbClr val="0050FF"/>
                </a:solidFill>
                <a:latin typeface="Century Gothic"/>
                <a:cs typeface="Century Gothic"/>
              </a:rPr>
              <a:t>Attracts</a:t>
            </a:r>
            <a:r>
              <a:rPr dirty="0" sz="1800" spc="-9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80">
                <a:solidFill>
                  <a:srgbClr val="0050FF"/>
                </a:solidFill>
                <a:latin typeface="Century Gothic"/>
                <a:cs typeface="Century Gothic"/>
              </a:rPr>
              <a:t>a</a:t>
            </a:r>
            <a:r>
              <a:rPr dirty="0" sz="1800" spc="-10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0050FF"/>
                </a:solidFill>
                <a:latin typeface="Century Gothic"/>
                <a:cs typeface="Century Gothic"/>
              </a:rPr>
              <a:t>diverse</a:t>
            </a:r>
            <a:r>
              <a:rPr dirty="0" sz="1800" spc="-9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30">
                <a:solidFill>
                  <a:srgbClr val="0050FF"/>
                </a:solidFill>
                <a:latin typeface="Century Gothic"/>
                <a:cs typeface="Century Gothic"/>
              </a:rPr>
              <a:t>variety</a:t>
            </a:r>
            <a:r>
              <a:rPr dirty="0" sz="1800" spc="-8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40">
                <a:solidFill>
                  <a:srgbClr val="0050FF"/>
                </a:solidFill>
                <a:latin typeface="Century Gothic"/>
                <a:cs typeface="Century Gothic"/>
              </a:rPr>
              <a:t>of</a:t>
            </a:r>
            <a:r>
              <a:rPr dirty="0" sz="1800" spc="-7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individuals</a:t>
            </a:r>
            <a:r>
              <a:rPr dirty="0" sz="1800" spc="-8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60">
                <a:solidFill>
                  <a:srgbClr val="0050FF"/>
                </a:solidFill>
                <a:latin typeface="Century Gothic"/>
                <a:cs typeface="Century Gothic"/>
              </a:rPr>
              <a:t>and</a:t>
            </a:r>
            <a:r>
              <a:rPr dirty="0" sz="1800" spc="-10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clients</a:t>
            </a:r>
            <a:r>
              <a:rPr dirty="0" sz="1800" spc="-10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that</a:t>
            </a:r>
            <a:r>
              <a:rPr dirty="0" sz="1800" spc="-114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50FF"/>
                </a:solidFill>
                <a:latin typeface="Century Gothic"/>
                <a:cs typeface="Century Gothic"/>
              </a:rPr>
              <a:t>the</a:t>
            </a:r>
            <a:r>
              <a:rPr dirty="0" sz="1800" spc="-10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25">
                <a:solidFill>
                  <a:srgbClr val="0050FF"/>
                </a:solidFill>
                <a:latin typeface="Century Gothic"/>
                <a:cs typeface="Century Gothic"/>
              </a:rPr>
              <a:t>brand</a:t>
            </a:r>
            <a:r>
              <a:rPr dirty="0" sz="1800" spc="-8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70">
                <a:solidFill>
                  <a:srgbClr val="0050FF"/>
                </a:solidFill>
                <a:latin typeface="Century Gothic"/>
                <a:cs typeface="Century Gothic"/>
              </a:rPr>
              <a:t>appeals</a:t>
            </a:r>
            <a:r>
              <a:rPr dirty="0" sz="1800" spc="-10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1800" spc="-25">
                <a:solidFill>
                  <a:srgbClr val="0050FF"/>
                </a:solidFill>
                <a:latin typeface="Century Gothic"/>
                <a:cs typeface="Century Gothic"/>
              </a:rPr>
              <a:t>to.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504" y="170815"/>
            <a:ext cx="740854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60"/>
              <a:t>Expanding</a:t>
            </a:r>
            <a:r>
              <a:rPr dirty="0" spc="50"/>
              <a:t> </a:t>
            </a:r>
            <a:r>
              <a:rPr dirty="0" spc="105"/>
              <a:t>Brand</a:t>
            </a:r>
            <a:r>
              <a:rPr dirty="0" spc="20"/>
              <a:t> </a:t>
            </a:r>
            <a:r>
              <a:rPr dirty="0"/>
              <a:t>Awareness</a:t>
            </a:r>
            <a:r>
              <a:rPr dirty="0" spc="50"/>
              <a:t> </a:t>
            </a:r>
            <a:r>
              <a:rPr dirty="0" spc="105"/>
              <a:t>through</a:t>
            </a:r>
            <a:r>
              <a:rPr dirty="0" spc="45"/>
              <a:t> </a:t>
            </a:r>
            <a:r>
              <a:rPr dirty="0" spc="210"/>
              <a:t>DEI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17347" y="198831"/>
            <a:ext cx="513080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55">
                <a:solidFill>
                  <a:srgbClr val="0050FF"/>
                </a:solidFill>
                <a:latin typeface="Century Gothic"/>
                <a:cs typeface="Century Gothic"/>
              </a:rPr>
              <a:t>Expanding</a:t>
            </a:r>
            <a:r>
              <a:rPr dirty="0" sz="2800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800" spc="100">
                <a:solidFill>
                  <a:srgbClr val="0050FF"/>
                </a:solidFill>
                <a:latin typeface="Century Gothic"/>
                <a:cs typeface="Century Gothic"/>
              </a:rPr>
              <a:t>Brand</a:t>
            </a:r>
            <a:r>
              <a:rPr dirty="0" sz="2800" spc="-35">
                <a:solidFill>
                  <a:srgbClr val="0050FF"/>
                </a:solidFill>
                <a:latin typeface="Century Gothic"/>
                <a:cs typeface="Century Gothic"/>
              </a:rPr>
              <a:t> </a:t>
            </a:r>
            <a:r>
              <a:rPr dirty="0" sz="2800" spc="-10">
                <a:solidFill>
                  <a:srgbClr val="0050FF"/>
                </a:solidFill>
                <a:latin typeface="Century Gothic"/>
                <a:cs typeface="Century Gothic"/>
              </a:rPr>
              <a:t>Awareness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896874" y="1030986"/>
            <a:ext cx="7160259" cy="992505"/>
          </a:xfrm>
          <a:custGeom>
            <a:avLst/>
            <a:gdLst/>
            <a:ahLst/>
            <a:cxnLst/>
            <a:rect l="l" t="t" r="r" b="b"/>
            <a:pathLst>
              <a:path w="7160259" h="992505">
                <a:moveTo>
                  <a:pt x="7159752" y="0"/>
                </a:moveTo>
                <a:lnTo>
                  <a:pt x="496062" y="0"/>
                </a:lnTo>
                <a:lnTo>
                  <a:pt x="0" y="496062"/>
                </a:lnTo>
                <a:lnTo>
                  <a:pt x="496062" y="992124"/>
                </a:lnTo>
                <a:lnTo>
                  <a:pt x="7159752" y="992124"/>
                </a:lnTo>
                <a:lnTo>
                  <a:pt x="7159752" y="0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4124325" y="1399158"/>
            <a:ext cx="12903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05">
                <a:solidFill>
                  <a:srgbClr val="FFFFFF"/>
                </a:solidFill>
                <a:latin typeface="Century Gothic"/>
                <a:cs typeface="Century Gothic"/>
              </a:rPr>
              <a:t>Business</a:t>
            </a: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-30">
                <a:solidFill>
                  <a:srgbClr val="FFFFFF"/>
                </a:solidFill>
                <a:latin typeface="Century Gothic"/>
                <a:cs typeface="Century Gothic"/>
              </a:rPr>
              <a:t>Case</a:t>
            </a:r>
            <a:endParaRPr sz="1400">
              <a:latin typeface="Century Gothic"/>
              <a:cs typeface="Century Gothic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387350" y="1018286"/>
            <a:ext cx="1017905" cy="1017905"/>
            <a:chOff x="387350" y="1018286"/>
            <a:chExt cx="1017905" cy="1017905"/>
          </a:xfrm>
        </p:grpSpPr>
        <p:sp>
          <p:nvSpPr>
            <p:cNvPr id="6" name="object 6" descr=""/>
            <p:cNvSpPr/>
            <p:nvPr/>
          </p:nvSpPr>
          <p:spPr>
            <a:xfrm>
              <a:off x="400050" y="1030986"/>
              <a:ext cx="992505" cy="992505"/>
            </a:xfrm>
            <a:custGeom>
              <a:avLst/>
              <a:gdLst/>
              <a:ahLst/>
              <a:cxnLst/>
              <a:rect l="l" t="t" r="r" b="b"/>
              <a:pathLst>
                <a:path w="992505" h="992505">
                  <a:moveTo>
                    <a:pt x="496062" y="0"/>
                  </a:moveTo>
                  <a:lnTo>
                    <a:pt x="448288" y="2271"/>
                  </a:lnTo>
                  <a:lnTo>
                    <a:pt x="401799" y="8945"/>
                  </a:lnTo>
                  <a:lnTo>
                    <a:pt x="356803" y="19816"/>
                  </a:lnTo>
                  <a:lnTo>
                    <a:pt x="313507" y="34673"/>
                  </a:lnTo>
                  <a:lnTo>
                    <a:pt x="272120" y="53311"/>
                  </a:lnTo>
                  <a:lnTo>
                    <a:pt x="232848" y="75520"/>
                  </a:lnTo>
                  <a:lnTo>
                    <a:pt x="195902" y="101093"/>
                  </a:lnTo>
                  <a:lnTo>
                    <a:pt x="161487" y="129821"/>
                  </a:lnTo>
                  <a:lnTo>
                    <a:pt x="129812" y="161497"/>
                  </a:lnTo>
                  <a:lnTo>
                    <a:pt x="101085" y="195912"/>
                  </a:lnTo>
                  <a:lnTo>
                    <a:pt x="75514" y="232860"/>
                  </a:lnTo>
                  <a:lnTo>
                    <a:pt x="53306" y="272131"/>
                  </a:lnTo>
                  <a:lnTo>
                    <a:pt x="34670" y="313517"/>
                  </a:lnTo>
                  <a:lnTo>
                    <a:pt x="19814" y="356812"/>
                  </a:lnTo>
                  <a:lnTo>
                    <a:pt x="8944" y="401806"/>
                  </a:lnTo>
                  <a:lnTo>
                    <a:pt x="2270" y="448292"/>
                  </a:lnTo>
                  <a:lnTo>
                    <a:pt x="0" y="496062"/>
                  </a:lnTo>
                  <a:lnTo>
                    <a:pt x="2270" y="543831"/>
                  </a:lnTo>
                  <a:lnTo>
                    <a:pt x="8944" y="590317"/>
                  </a:lnTo>
                  <a:lnTo>
                    <a:pt x="19814" y="635311"/>
                  </a:lnTo>
                  <a:lnTo>
                    <a:pt x="34670" y="678606"/>
                  </a:lnTo>
                  <a:lnTo>
                    <a:pt x="53306" y="719992"/>
                  </a:lnTo>
                  <a:lnTo>
                    <a:pt x="75514" y="759263"/>
                  </a:lnTo>
                  <a:lnTo>
                    <a:pt x="101085" y="796211"/>
                  </a:lnTo>
                  <a:lnTo>
                    <a:pt x="129812" y="830626"/>
                  </a:lnTo>
                  <a:lnTo>
                    <a:pt x="161487" y="862302"/>
                  </a:lnTo>
                  <a:lnTo>
                    <a:pt x="195902" y="891030"/>
                  </a:lnTo>
                  <a:lnTo>
                    <a:pt x="232848" y="916603"/>
                  </a:lnTo>
                  <a:lnTo>
                    <a:pt x="272120" y="938812"/>
                  </a:lnTo>
                  <a:lnTo>
                    <a:pt x="313507" y="957450"/>
                  </a:lnTo>
                  <a:lnTo>
                    <a:pt x="356803" y="972307"/>
                  </a:lnTo>
                  <a:lnTo>
                    <a:pt x="401799" y="983178"/>
                  </a:lnTo>
                  <a:lnTo>
                    <a:pt x="448288" y="989852"/>
                  </a:lnTo>
                  <a:lnTo>
                    <a:pt x="496062" y="992124"/>
                  </a:lnTo>
                  <a:lnTo>
                    <a:pt x="543835" y="989852"/>
                  </a:lnTo>
                  <a:lnTo>
                    <a:pt x="590324" y="983178"/>
                  </a:lnTo>
                  <a:lnTo>
                    <a:pt x="635320" y="972307"/>
                  </a:lnTo>
                  <a:lnTo>
                    <a:pt x="678616" y="957450"/>
                  </a:lnTo>
                  <a:lnTo>
                    <a:pt x="720003" y="938812"/>
                  </a:lnTo>
                  <a:lnTo>
                    <a:pt x="759275" y="916603"/>
                  </a:lnTo>
                  <a:lnTo>
                    <a:pt x="796221" y="891030"/>
                  </a:lnTo>
                  <a:lnTo>
                    <a:pt x="830636" y="862302"/>
                  </a:lnTo>
                  <a:lnTo>
                    <a:pt x="862311" y="830626"/>
                  </a:lnTo>
                  <a:lnTo>
                    <a:pt x="891038" y="796211"/>
                  </a:lnTo>
                  <a:lnTo>
                    <a:pt x="916609" y="759263"/>
                  </a:lnTo>
                  <a:lnTo>
                    <a:pt x="938817" y="719992"/>
                  </a:lnTo>
                  <a:lnTo>
                    <a:pt x="957453" y="678606"/>
                  </a:lnTo>
                  <a:lnTo>
                    <a:pt x="972309" y="635311"/>
                  </a:lnTo>
                  <a:lnTo>
                    <a:pt x="983179" y="590317"/>
                  </a:lnTo>
                  <a:lnTo>
                    <a:pt x="989853" y="543831"/>
                  </a:lnTo>
                  <a:lnTo>
                    <a:pt x="992124" y="496062"/>
                  </a:lnTo>
                  <a:lnTo>
                    <a:pt x="989853" y="448292"/>
                  </a:lnTo>
                  <a:lnTo>
                    <a:pt x="983179" y="401806"/>
                  </a:lnTo>
                  <a:lnTo>
                    <a:pt x="972309" y="356812"/>
                  </a:lnTo>
                  <a:lnTo>
                    <a:pt x="957453" y="313517"/>
                  </a:lnTo>
                  <a:lnTo>
                    <a:pt x="938817" y="272131"/>
                  </a:lnTo>
                  <a:lnTo>
                    <a:pt x="916609" y="232860"/>
                  </a:lnTo>
                  <a:lnTo>
                    <a:pt x="891038" y="195912"/>
                  </a:lnTo>
                  <a:lnTo>
                    <a:pt x="862311" y="161497"/>
                  </a:lnTo>
                  <a:lnTo>
                    <a:pt x="830636" y="129821"/>
                  </a:lnTo>
                  <a:lnTo>
                    <a:pt x="796221" y="101093"/>
                  </a:lnTo>
                  <a:lnTo>
                    <a:pt x="759275" y="75520"/>
                  </a:lnTo>
                  <a:lnTo>
                    <a:pt x="720003" y="53311"/>
                  </a:lnTo>
                  <a:lnTo>
                    <a:pt x="678616" y="34673"/>
                  </a:lnTo>
                  <a:lnTo>
                    <a:pt x="635320" y="19816"/>
                  </a:lnTo>
                  <a:lnTo>
                    <a:pt x="590324" y="8945"/>
                  </a:lnTo>
                  <a:lnTo>
                    <a:pt x="543835" y="2271"/>
                  </a:lnTo>
                  <a:lnTo>
                    <a:pt x="496062" y="0"/>
                  </a:lnTo>
                  <a:close/>
                </a:path>
              </a:pathLst>
            </a:custGeom>
            <a:solidFill>
              <a:srgbClr val="669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00050" y="1030986"/>
              <a:ext cx="992505" cy="992505"/>
            </a:xfrm>
            <a:custGeom>
              <a:avLst/>
              <a:gdLst/>
              <a:ahLst/>
              <a:cxnLst/>
              <a:rect l="l" t="t" r="r" b="b"/>
              <a:pathLst>
                <a:path w="992505" h="992505">
                  <a:moveTo>
                    <a:pt x="0" y="496062"/>
                  </a:moveTo>
                  <a:lnTo>
                    <a:pt x="2270" y="448292"/>
                  </a:lnTo>
                  <a:lnTo>
                    <a:pt x="8944" y="401806"/>
                  </a:lnTo>
                  <a:lnTo>
                    <a:pt x="19814" y="356812"/>
                  </a:lnTo>
                  <a:lnTo>
                    <a:pt x="34670" y="313517"/>
                  </a:lnTo>
                  <a:lnTo>
                    <a:pt x="53306" y="272131"/>
                  </a:lnTo>
                  <a:lnTo>
                    <a:pt x="75514" y="232860"/>
                  </a:lnTo>
                  <a:lnTo>
                    <a:pt x="101085" y="195912"/>
                  </a:lnTo>
                  <a:lnTo>
                    <a:pt x="129812" y="161497"/>
                  </a:lnTo>
                  <a:lnTo>
                    <a:pt x="161487" y="129821"/>
                  </a:lnTo>
                  <a:lnTo>
                    <a:pt x="195902" y="101093"/>
                  </a:lnTo>
                  <a:lnTo>
                    <a:pt x="232848" y="75520"/>
                  </a:lnTo>
                  <a:lnTo>
                    <a:pt x="272120" y="53311"/>
                  </a:lnTo>
                  <a:lnTo>
                    <a:pt x="313507" y="34673"/>
                  </a:lnTo>
                  <a:lnTo>
                    <a:pt x="356803" y="19816"/>
                  </a:lnTo>
                  <a:lnTo>
                    <a:pt x="401799" y="8945"/>
                  </a:lnTo>
                  <a:lnTo>
                    <a:pt x="448288" y="2271"/>
                  </a:lnTo>
                  <a:lnTo>
                    <a:pt x="496062" y="0"/>
                  </a:lnTo>
                  <a:lnTo>
                    <a:pt x="543835" y="2271"/>
                  </a:lnTo>
                  <a:lnTo>
                    <a:pt x="590324" y="8945"/>
                  </a:lnTo>
                  <a:lnTo>
                    <a:pt x="635320" y="19816"/>
                  </a:lnTo>
                  <a:lnTo>
                    <a:pt x="678616" y="34673"/>
                  </a:lnTo>
                  <a:lnTo>
                    <a:pt x="720003" y="53311"/>
                  </a:lnTo>
                  <a:lnTo>
                    <a:pt x="759275" y="75520"/>
                  </a:lnTo>
                  <a:lnTo>
                    <a:pt x="796221" y="101093"/>
                  </a:lnTo>
                  <a:lnTo>
                    <a:pt x="830636" y="129821"/>
                  </a:lnTo>
                  <a:lnTo>
                    <a:pt x="862311" y="161497"/>
                  </a:lnTo>
                  <a:lnTo>
                    <a:pt x="891038" y="195912"/>
                  </a:lnTo>
                  <a:lnTo>
                    <a:pt x="916609" y="232860"/>
                  </a:lnTo>
                  <a:lnTo>
                    <a:pt x="938817" y="272131"/>
                  </a:lnTo>
                  <a:lnTo>
                    <a:pt x="957453" y="313517"/>
                  </a:lnTo>
                  <a:lnTo>
                    <a:pt x="972309" y="356812"/>
                  </a:lnTo>
                  <a:lnTo>
                    <a:pt x="983179" y="401806"/>
                  </a:lnTo>
                  <a:lnTo>
                    <a:pt x="989853" y="448292"/>
                  </a:lnTo>
                  <a:lnTo>
                    <a:pt x="992124" y="496062"/>
                  </a:lnTo>
                  <a:lnTo>
                    <a:pt x="989853" y="543831"/>
                  </a:lnTo>
                  <a:lnTo>
                    <a:pt x="983179" y="590317"/>
                  </a:lnTo>
                  <a:lnTo>
                    <a:pt x="972309" y="635311"/>
                  </a:lnTo>
                  <a:lnTo>
                    <a:pt x="957453" y="678606"/>
                  </a:lnTo>
                  <a:lnTo>
                    <a:pt x="938817" y="719992"/>
                  </a:lnTo>
                  <a:lnTo>
                    <a:pt x="916609" y="759263"/>
                  </a:lnTo>
                  <a:lnTo>
                    <a:pt x="891038" y="796211"/>
                  </a:lnTo>
                  <a:lnTo>
                    <a:pt x="862311" y="830626"/>
                  </a:lnTo>
                  <a:lnTo>
                    <a:pt x="830636" y="862302"/>
                  </a:lnTo>
                  <a:lnTo>
                    <a:pt x="796221" y="891030"/>
                  </a:lnTo>
                  <a:lnTo>
                    <a:pt x="759275" y="916603"/>
                  </a:lnTo>
                  <a:lnTo>
                    <a:pt x="720003" y="938812"/>
                  </a:lnTo>
                  <a:lnTo>
                    <a:pt x="678616" y="957450"/>
                  </a:lnTo>
                  <a:lnTo>
                    <a:pt x="635320" y="972307"/>
                  </a:lnTo>
                  <a:lnTo>
                    <a:pt x="590324" y="983178"/>
                  </a:lnTo>
                  <a:lnTo>
                    <a:pt x="543835" y="989852"/>
                  </a:lnTo>
                  <a:lnTo>
                    <a:pt x="496062" y="992124"/>
                  </a:lnTo>
                  <a:lnTo>
                    <a:pt x="448288" y="989852"/>
                  </a:lnTo>
                  <a:lnTo>
                    <a:pt x="401799" y="983178"/>
                  </a:lnTo>
                  <a:lnTo>
                    <a:pt x="356803" y="972307"/>
                  </a:lnTo>
                  <a:lnTo>
                    <a:pt x="313507" y="957450"/>
                  </a:lnTo>
                  <a:lnTo>
                    <a:pt x="272120" y="938812"/>
                  </a:lnTo>
                  <a:lnTo>
                    <a:pt x="232848" y="916603"/>
                  </a:lnTo>
                  <a:lnTo>
                    <a:pt x="195902" y="891030"/>
                  </a:lnTo>
                  <a:lnTo>
                    <a:pt x="161487" y="862302"/>
                  </a:lnTo>
                  <a:lnTo>
                    <a:pt x="129812" y="830626"/>
                  </a:lnTo>
                  <a:lnTo>
                    <a:pt x="101085" y="796211"/>
                  </a:lnTo>
                  <a:lnTo>
                    <a:pt x="75514" y="759263"/>
                  </a:lnTo>
                  <a:lnTo>
                    <a:pt x="53306" y="719992"/>
                  </a:lnTo>
                  <a:lnTo>
                    <a:pt x="34670" y="678606"/>
                  </a:lnTo>
                  <a:lnTo>
                    <a:pt x="19814" y="635311"/>
                  </a:lnTo>
                  <a:lnTo>
                    <a:pt x="8944" y="590317"/>
                  </a:lnTo>
                  <a:lnTo>
                    <a:pt x="2270" y="543831"/>
                  </a:lnTo>
                  <a:lnTo>
                    <a:pt x="0" y="496062"/>
                  </a:lnTo>
                  <a:close/>
                </a:path>
              </a:pathLst>
            </a:custGeom>
            <a:ln w="25400">
              <a:solidFill>
                <a:srgbClr val="6695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/>
          <p:nvPr/>
        </p:nvSpPr>
        <p:spPr>
          <a:xfrm>
            <a:off x="896874" y="2318766"/>
            <a:ext cx="7160259" cy="992505"/>
          </a:xfrm>
          <a:custGeom>
            <a:avLst/>
            <a:gdLst/>
            <a:ahLst/>
            <a:cxnLst/>
            <a:rect l="l" t="t" r="r" b="b"/>
            <a:pathLst>
              <a:path w="7160259" h="992504">
                <a:moveTo>
                  <a:pt x="7159752" y="0"/>
                </a:moveTo>
                <a:lnTo>
                  <a:pt x="496062" y="0"/>
                </a:lnTo>
                <a:lnTo>
                  <a:pt x="0" y="496062"/>
                </a:lnTo>
                <a:lnTo>
                  <a:pt x="496062" y="992124"/>
                </a:lnTo>
                <a:lnTo>
                  <a:pt x="7159752" y="992124"/>
                </a:lnTo>
                <a:lnTo>
                  <a:pt x="7159752" y="0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2757297" y="2676525"/>
            <a:ext cx="402462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85">
                <a:solidFill>
                  <a:srgbClr val="FFFFFF"/>
                </a:solidFill>
                <a:latin typeface="Century Gothic"/>
                <a:cs typeface="Century Gothic"/>
              </a:rPr>
              <a:t>Utilize</a:t>
            </a:r>
            <a:r>
              <a:rPr dirty="0" sz="1400" spc="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Communication</a:t>
            </a:r>
            <a:r>
              <a:rPr dirty="0" sz="140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-135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r>
              <a:rPr dirty="0" sz="1400" spc="8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60">
                <a:solidFill>
                  <a:srgbClr val="FFFFFF"/>
                </a:solidFill>
                <a:latin typeface="Century Gothic"/>
                <a:cs typeface="Century Gothic"/>
              </a:rPr>
              <a:t>Branding</a:t>
            </a:r>
            <a:r>
              <a:rPr dirty="0" sz="140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Century Gothic"/>
                <a:cs typeface="Century Gothic"/>
              </a:rPr>
              <a:t>Channels</a:t>
            </a:r>
            <a:endParaRPr sz="1400">
              <a:latin typeface="Century Gothic"/>
              <a:cs typeface="Century Gothic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387350" y="2306066"/>
            <a:ext cx="1017905" cy="1017905"/>
            <a:chOff x="387350" y="2306066"/>
            <a:chExt cx="1017905" cy="1017905"/>
          </a:xfrm>
        </p:grpSpPr>
        <p:sp>
          <p:nvSpPr>
            <p:cNvPr id="11" name="object 11" descr=""/>
            <p:cNvSpPr/>
            <p:nvPr/>
          </p:nvSpPr>
          <p:spPr>
            <a:xfrm>
              <a:off x="400050" y="2318766"/>
              <a:ext cx="992505" cy="992505"/>
            </a:xfrm>
            <a:custGeom>
              <a:avLst/>
              <a:gdLst/>
              <a:ahLst/>
              <a:cxnLst/>
              <a:rect l="l" t="t" r="r" b="b"/>
              <a:pathLst>
                <a:path w="992505" h="992504">
                  <a:moveTo>
                    <a:pt x="496062" y="0"/>
                  </a:moveTo>
                  <a:lnTo>
                    <a:pt x="448288" y="2271"/>
                  </a:lnTo>
                  <a:lnTo>
                    <a:pt x="401799" y="8945"/>
                  </a:lnTo>
                  <a:lnTo>
                    <a:pt x="356803" y="19816"/>
                  </a:lnTo>
                  <a:lnTo>
                    <a:pt x="313507" y="34673"/>
                  </a:lnTo>
                  <a:lnTo>
                    <a:pt x="272120" y="53311"/>
                  </a:lnTo>
                  <a:lnTo>
                    <a:pt x="232848" y="75520"/>
                  </a:lnTo>
                  <a:lnTo>
                    <a:pt x="195902" y="101093"/>
                  </a:lnTo>
                  <a:lnTo>
                    <a:pt x="161487" y="129821"/>
                  </a:lnTo>
                  <a:lnTo>
                    <a:pt x="129812" y="161497"/>
                  </a:lnTo>
                  <a:lnTo>
                    <a:pt x="101085" y="195912"/>
                  </a:lnTo>
                  <a:lnTo>
                    <a:pt x="75514" y="232860"/>
                  </a:lnTo>
                  <a:lnTo>
                    <a:pt x="53306" y="272131"/>
                  </a:lnTo>
                  <a:lnTo>
                    <a:pt x="34670" y="313517"/>
                  </a:lnTo>
                  <a:lnTo>
                    <a:pt x="19814" y="356812"/>
                  </a:lnTo>
                  <a:lnTo>
                    <a:pt x="8944" y="401806"/>
                  </a:lnTo>
                  <a:lnTo>
                    <a:pt x="2270" y="448292"/>
                  </a:lnTo>
                  <a:lnTo>
                    <a:pt x="0" y="496062"/>
                  </a:lnTo>
                  <a:lnTo>
                    <a:pt x="2270" y="543831"/>
                  </a:lnTo>
                  <a:lnTo>
                    <a:pt x="8944" y="590317"/>
                  </a:lnTo>
                  <a:lnTo>
                    <a:pt x="19814" y="635311"/>
                  </a:lnTo>
                  <a:lnTo>
                    <a:pt x="34670" y="678606"/>
                  </a:lnTo>
                  <a:lnTo>
                    <a:pt x="53306" y="719992"/>
                  </a:lnTo>
                  <a:lnTo>
                    <a:pt x="75514" y="759263"/>
                  </a:lnTo>
                  <a:lnTo>
                    <a:pt x="101085" y="796211"/>
                  </a:lnTo>
                  <a:lnTo>
                    <a:pt x="129812" y="830626"/>
                  </a:lnTo>
                  <a:lnTo>
                    <a:pt x="161487" y="862302"/>
                  </a:lnTo>
                  <a:lnTo>
                    <a:pt x="195902" y="891030"/>
                  </a:lnTo>
                  <a:lnTo>
                    <a:pt x="232848" y="916603"/>
                  </a:lnTo>
                  <a:lnTo>
                    <a:pt x="272120" y="938812"/>
                  </a:lnTo>
                  <a:lnTo>
                    <a:pt x="313507" y="957450"/>
                  </a:lnTo>
                  <a:lnTo>
                    <a:pt x="356803" y="972307"/>
                  </a:lnTo>
                  <a:lnTo>
                    <a:pt x="401799" y="983178"/>
                  </a:lnTo>
                  <a:lnTo>
                    <a:pt x="448288" y="989852"/>
                  </a:lnTo>
                  <a:lnTo>
                    <a:pt x="496062" y="992124"/>
                  </a:lnTo>
                  <a:lnTo>
                    <a:pt x="543835" y="989852"/>
                  </a:lnTo>
                  <a:lnTo>
                    <a:pt x="590324" y="983178"/>
                  </a:lnTo>
                  <a:lnTo>
                    <a:pt x="635320" y="972307"/>
                  </a:lnTo>
                  <a:lnTo>
                    <a:pt x="678616" y="957450"/>
                  </a:lnTo>
                  <a:lnTo>
                    <a:pt x="720003" y="938812"/>
                  </a:lnTo>
                  <a:lnTo>
                    <a:pt x="759275" y="916603"/>
                  </a:lnTo>
                  <a:lnTo>
                    <a:pt x="796221" y="891030"/>
                  </a:lnTo>
                  <a:lnTo>
                    <a:pt x="830636" y="862302"/>
                  </a:lnTo>
                  <a:lnTo>
                    <a:pt x="862311" y="830626"/>
                  </a:lnTo>
                  <a:lnTo>
                    <a:pt x="891038" y="796211"/>
                  </a:lnTo>
                  <a:lnTo>
                    <a:pt x="916609" y="759263"/>
                  </a:lnTo>
                  <a:lnTo>
                    <a:pt x="938817" y="719992"/>
                  </a:lnTo>
                  <a:lnTo>
                    <a:pt x="957453" y="678606"/>
                  </a:lnTo>
                  <a:lnTo>
                    <a:pt x="972309" y="635311"/>
                  </a:lnTo>
                  <a:lnTo>
                    <a:pt x="983179" y="590317"/>
                  </a:lnTo>
                  <a:lnTo>
                    <a:pt x="989853" y="543831"/>
                  </a:lnTo>
                  <a:lnTo>
                    <a:pt x="992124" y="496062"/>
                  </a:lnTo>
                  <a:lnTo>
                    <a:pt x="989853" y="448292"/>
                  </a:lnTo>
                  <a:lnTo>
                    <a:pt x="983179" y="401806"/>
                  </a:lnTo>
                  <a:lnTo>
                    <a:pt x="972309" y="356812"/>
                  </a:lnTo>
                  <a:lnTo>
                    <a:pt x="957453" y="313517"/>
                  </a:lnTo>
                  <a:lnTo>
                    <a:pt x="938817" y="272131"/>
                  </a:lnTo>
                  <a:lnTo>
                    <a:pt x="916609" y="232860"/>
                  </a:lnTo>
                  <a:lnTo>
                    <a:pt x="891038" y="195912"/>
                  </a:lnTo>
                  <a:lnTo>
                    <a:pt x="862311" y="161497"/>
                  </a:lnTo>
                  <a:lnTo>
                    <a:pt x="830636" y="129821"/>
                  </a:lnTo>
                  <a:lnTo>
                    <a:pt x="796221" y="101093"/>
                  </a:lnTo>
                  <a:lnTo>
                    <a:pt x="759275" y="75520"/>
                  </a:lnTo>
                  <a:lnTo>
                    <a:pt x="720003" y="53311"/>
                  </a:lnTo>
                  <a:lnTo>
                    <a:pt x="678616" y="34673"/>
                  </a:lnTo>
                  <a:lnTo>
                    <a:pt x="635320" y="19816"/>
                  </a:lnTo>
                  <a:lnTo>
                    <a:pt x="590324" y="8945"/>
                  </a:lnTo>
                  <a:lnTo>
                    <a:pt x="543835" y="2271"/>
                  </a:lnTo>
                  <a:lnTo>
                    <a:pt x="496062" y="0"/>
                  </a:lnTo>
                  <a:close/>
                </a:path>
              </a:pathLst>
            </a:custGeom>
            <a:solidFill>
              <a:srgbClr val="669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00050" y="2318766"/>
              <a:ext cx="992505" cy="992505"/>
            </a:xfrm>
            <a:custGeom>
              <a:avLst/>
              <a:gdLst/>
              <a:ahLst/>
              <a:cxnLst/>
              <a:rect l="l" t="t" r="r" b="b"/>
              <a:pathLst>
                <a:path w="992505" h="992504">
                  <a:moveTo>
                    <a:pt x="0" y="496062"/>
                  </a:moveTo>
                  <a:lnTo>
                    <a:pt x="2270" y="448292"/>
                  </a:lnTo>
                  <a:lnTo>
                    <a:pt x="8944" y="401806"/>
                  </a:lnTo>
                  <a:lnTo>
                    <a:pt x="19814" y="356812"/>
                  </a:lnTo>
                  <a:lnTo>
                    <a:pt x="34670" y="313517"/>
                  </a:lnTo>
                  <a:lnTo>
                    <a:pt x="53306" y="272131"/>
                  </a:lnTo>
                  <a:lnTo>
                    <a:pt x="75514" y="232860"/>
                  </a:lnTo>
                  <a:lnTo>
                    <a:pt x="101085" y="195912"/>
                  </a:lnTo>
                  <a:lnTo>
                    <a:pt x="129812" y="161497"/>
                  </a:lnTo>
                  <a:lnTo>
                    <a:pt x="161487" y="129821"/>
                  </a:lnTo>
                  <a:lnTo>
                    <a:pt x="195902" y="101093"/>
                  </a:lnTo>
                  <a:lnTo>
                    <a:pt x="232848" y="75520"/>
                  </a:lnTo>
                  <a:lnTo>
                    <a:pt x="272120" y="53311"/>
                  </a:lnTo>
                  <a:lnTo>
                    <a:pt x="313507" y="34673"/>
                  </a:lnTo>
                  <a:lnTo>
                    <a:pt x="356803" y="19816"/>
                  </a:lnTo>
                  <a:lnTo>
                    <a:pt x="401799" y="8945"/>
                  </a:lnTo>
                  <a:lnTo>
                    <a:pt x="448288" y="2271"/>
                  </a:lnTo>
                  <a:lnTo>
                    <a:pt x="496062" y="0"/>
                  </a:lnTo>
                  <a:lnTo>
                    <a:pt x="543835" y="2271"/>
                  </a:lnTo>
                  <a:lnTo>
                    <a:pt x="590324" y="8945"/>
                  </a:lnTo>
                  <a:lnTo>
                    <a:pt x="635320" y="19816"/>
                  </a:lnTo>
                  <a:lnTo>
                    <a:pt x="678616" y="34673"/>
                  </a:lnTo>
                  <a:lnTo>
                    <a:pt x="720003" y="53311"/>
                  </a:lnTo>
                  <a:lnTo>
                    <a:pt x="759275" y="75520"/>
                  </a:lnTo>
                  <a:lnTo>
                    <a:pt x="796221" y="101093"/>
                  </a:lnTo>
                  <a:lnTo>
                    <a:pt x="830636" y="129821"/>
                  </a:lnTo>
                  <a:lnTo>
                    <a:pt x="862311" y="161497"/>
                  </a:lnTo>
                  <a:lnTo>
                    <a:pt x="891038" y="195912"/>
                  </a:lnTo>
                  <a:lnTo>
                    <a:pt x="916609" y="232860"/>
                  </a:lnTo>
                  <a:lnTo>
                    <a:pt x="938817" y="272131"/>
                  </a:lnTo>
                  <a:lnTo>
                    <a:pt x="957453" y="313517"/>
                  </a:lnTo>
                  <a:lnTo>
                    <a:pt x="972309" y="356812"/>
                  </a:lnTo>
                  <a:lnTo>
                    <a:pt x="983179" y="401806"/>
                  </a:lnTo>
                  <a:lnTo>
                    <a:pt x="989853" y="448292"/>
                  </a:lnTo>
                  <a:lnTo>
                    <a:pt x="992124" y="496062"/>
                  </a:lnTo>
                  <a:lnTo>
                    <a:pt x="989853" y="543831"/>
                  </a:lnTo>
                  <a:lnTo>
                    <a:pt x="983179" y="590317"/>
                  </a:lnTo>
                  <a:lnTo>
                    <a:pt x="972309" y="635311"/>
                  </a:lnTo>
                  <a:lnTo>
                    <a:pt x="957453" y="678606"/>
                  </a:lnTo>
                  <a:lnTo>
                    <a:pt x="938817" y="719992"/>
                  </a:lnTo>
                  <a:lnTo>
                    <a:pt x="916609" y="759263"/>
                  </a:lnTo>
                  <a:lnTo>
                    <a:pt x="891038" y="796211"/>
                  </a:lnTo>
                  <a:lnTo>
                    <a:pt x="862311" y="830626"/>
                  </a:lnTo>
                  <a:lnTo>
                    <a:pt x="830636" y="862302"/>
                  </a:lnTo>
                  <a:lnTo>
                    <a:pt x="796221" y="891030"/>
                  </a:lnTo>
                  <a:lnTo>
                    <a:pt x="759275" y="916603"/>
                  </a:lnTo>
                  <a:lnTo>
                    <a:pt x="720003" y="938812"/>
                  </a:lnTo>
                  <a:lnTo>
                    <a:pt x="678616" y="957450"/>
                  </a:lnTo>
                  <a:lnTo>
                    <a:pt x="635320" y="972307"/>
                  </a:lnTo>
                  <a:lnTo>
                    <a:pt x="590324" y="983178"/>
                  </a:lnTo>
                  <a:lnTo>
                    <a:pt x="543835" y="989852"/>
                  </a:lnTo>
                  <a:lnTo>
                    <a:pt x="496062" y="992124"/>
                  </a:lnTo>
                  <a:lnTo>
                    <a:pt x="448288" y="989852"/>
                  </a:lnTo>
                  <a:lnTo>
                    <a:pt x="401799" y="983178"/>
                  </a:lnTo>
                  <a:lnTo>
                    <a:pt x="356803" y="972307"/>
                  </a:lnTo>
                  <a:lnTo>
                    <a:pt x="313507" y="957450"/>
                  </a:lnTo>
                  <a:lnTo>
                    <a:pt x="272120" y="938812"/>
                  </a:lnTo>
                  <a:lnTo>
                    <a:pt x="232848" y="916603"/>
                  </a:lnTo>
                  <a:lnTo>
                    <a:pt x="195902" y="891030"/>
                  </a:lnTo>
                  <a:lnTo>
                    <a:pt x="161487" y="862302"/>
                  </a:lnTo>
                  <a:lnTo>
                    <a:pt x="129812" y="830626"/>
                  </a:lnTo>
                  <a:lnTo>
                    <a:pt x="101085" y="796211"/>
                  </a:lnTo>
                  <a:lnTo>
                    <a:pt x="75514" y="759263"/>
                  </a:lnTo>
                  <a:lnTo>
                    <a:pt x="53306" y="719992"/>
                  </a:lnTo>
                  <a:lnTo>
                    <a:pt x="34670" y="678606"/>
                  </a:lnTo>
                  <a:lnTo>
                    <a:pt x="19814" y="635311"/>
                  </a:lnTo>
                  <a:lnTo>
                    <a:pt x="8944" y="590317"/>
                  </a:lnTo>
                  <a:lnTo>
                    <a:pt x="2270" y="543831"/>
                  </a:lnTo>
                  <a:lnTo>
                    <a:pt x="0" y="496062"/>
                  </a:lnTo>
                  <a:close/>
                </a:path>
              </a:pathLst>
            </a:custGeom>
            <a:ln w="25400">
              <a:solidFill>
                <a:srgbClr val="6695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/>
          <p:nvPr/>
        </p:nvSpPr>
        <p:spPr>
          <a:xfrm>
            <a:off x="896874" y="3606546"/>
            <a:ext cx="7160259" cy="992505"/>
          </a:xfrm>
          <a:custGeom>
            <a:avLst/>
            <a:gdLst/>
            <a:ahLst/>
            <a:cxnLst/>
            <a:rect l="l" t="t" r="r" b="b"/>
            <a:pathLst>
              <a:path w="7160259" h="992504">
                <a:moveTo>
                  <a:pt x="7159752" y="0"/>
                </a:moveTo>
                <a:lnTo>
                  <a:pt x="496062" y="0"/>
                </a:lnTo>
                <a:lnTo>
                  <a:pt x="0" y="496061"/>
                </a:lnTo>
                <a:lnTo>
                  <a:pt x="496062" y="992123"/>
                </a:lnTo>
                <a:lnTo>
                  <a:pt x="7159752" y="992123"/>
                </a:lnTo>
                <a:lnTo>
                  <a:pt x="7159752" y="0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3593972" y="3964685"/>
            <a:ext cx="23526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0">
                <a:solidFill>
                  <a:srgbClr val="FFFFFF"/>
                </a:solidFill>
                <a:latin typeface="Century Gothic"/>
                <a:cs typeface="Century Gothic"/>
              </a:rPr>
              <a:t>Emphasis</a:t>
            </a:r>
            <a:r>
              <a:rPr dirty="0" sz="1400" spc="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on</a:t>
            </a:r>
            <a:r>
              <a:rPr dirty="0" sz="1400" spc="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70">
                <a:solidFill>
                  <a:srgbClr val="FFFFFF"/>
                </a:solidFill>
                <a:latin typeface="Century Gothic"/>
                <a:cs typeface="Century Gothic"/>
              </a:rPr>
              <a:t>Story-</a:t>
            </a:r>
            <a:r>
              <a:rPr dirty="0" sz="1400" spc="60">
                <a:solidFill>
                  <a:srgbClr val="FFFFFF"/>
                </a:solidFill>
                <a:latin typeface="Century Gothic"/>
                <a:cs typeface="Century Gothic"/>
              </a:rPr>
              <a:t>Telling</a:t>
            </a:r>
            <a:endParaRPr sz="1400">
              <a:latin typeface="Century Gothic"/>
              <a:cs typeface="Century Gothic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387350" y="3593846"/>
            <a:ext cx="1017905" cy="1017905"/>
            <a:chOff x="387350" y="3593846"/>
            <a:chExt cx="1017905" cy="1017905"/>
          </a:xfrm>
        </p:grpSpPr>
        <p:sp>
          <p:nvSpPr>
            <p:cNvPr id="16" name="object 16" descr=""/>
            <p:cNvSpPr/>
            <p:nvPr/>
          </p:nvSpPr>
          <p:spPr>
            <a:xfrm>
              <a:off x="400050" y="3606546"/>
              <a:ext cx="992505" cy="992505"/>
            </a:xfrm>
            <a:custGeom>
              <a:avLst/>
              <a:gdLst/>
              <a:ahLst/>
              <a:cxnLst/>
              <a:rect l="l" t="t" r="r" b="b"/>
              <a:pathLst>
                <a:path w="992505" h="992504">
                  <a:moveTo>
                    <a:pt x="496062" y="0"/>
                  </a:moveTo>
                  <a:lnTo>
                    <a:pt x="448288" y="2271"/>
                  </a:lnTo>
                  <a:lnTo>
                    <a:pt x="401799" y="8945"/>
                  </a:lnTo>
                  <a:lnTo>
                    <a:pt x="356803" y="19816"/>
                  </a:lnTo>
                  <a:lnTo>
                    <a:pt x="313507" y="34673"/>
                  </a:lnTo>
                  <a:lnTo>
                    <a:pt x="272120" y="53311"/>
                  </a:lnTo>
                  <a:lnTo>
                    <a:pt x="232848" y="75520"/>
                  </a:lnTo>
                  <a:lnTo>
                    <a:pt x="195902" y="101093"/>
                  </a:lnTo>
                  <a:lnTo>
                    <a:pt x="161487" y="129821"/>
                  </a:lnTo>
                  <a:lnTo>
                    <a:pt x="129812" y="161497"/>
                  </a:lnTo>
                  <a:lnTo>
                    <a:pt x="101085" y="195912"/>
                  </a:lnTo>
                  <a:lnTo>
                    <a:pt x="75514" y="232860"/>
                  </a:lnTo>
                  <a:lnTo>
                    <a:pt x="53306" y="272131"/>
                  </a:lnTo>
                  <a:lnTo>
                    <a:pt x="34670" y="313517"/>
                  </a:lnTo>
                  <a:lnTo>
                    <a:pt x="19814" y="356812"/>
                  </a:lnTo>
                  <a:lnTo>
                    <a:pt x="8944" y="401806"/>
                  </a:lnTo>
                  <a:lnTo>
                    <a:pt x="2270" y="448292"/>
                  </a:lnTo>
                  <a:lnTo>
                    <a:pt x="0" y="496061"/>
                  </a:lnTo>
                  <a:lnTo>
                    <a:pt x="2270" y="543831"/>
                  </a:lnTo>
                  <a:lnTo>
                    <a:pt x="8944" y="590317"/>
                  </a:lnTo>
                  <a:lnTo>
                    <a:pt x="19814" y="635311"/>
                  </a:lnTo>
                  <a:lnTo>
                    <a:pt x="34670" y="678606"/>
                  </a:lnTo>
                  <a:lnTo>
                    <a:pt x="53306" y="719992"/>
                  </a:lnTo>
                  <a:lnTo>
                    <a:pt x="75514" y="759263"/>
                  </a:lnTo>
                  <a:lnTo>
                    <a:pt x="101085" y="796211"/>
                  </a:lnTo>
                  <a:lnTo>
                    <a:pt x="129812" y="830626"/>
                  </a:lnTo>
                  <a:lnTo>
                    <a:pt x="161487" y="862302"/>
                  </a:lnTo>
                  <a:lnTo>
                    <a:pt x="195902" y="891030"/>
                  </a:lnTo>
                  <a:lnTo>
                    <a:pt x="232848" y="916603"/>
                  </a:lnTo>
                  <a:lnTo>
                    <a:pt x="272120" y="938812"/>
                  </a:lnTo>
                  <a:lnTo>
                    <a:pt x="313507" y="957450"/>
                  </a:lnTo>
                  <a:lnTo>
                    <a:pt x="356803" y="972307"/>
                  </a:lnTo>
                  <a:lnTo>
                    <a:pt x="401799" y="983178"/>
                  </a:lnTo>
                  <a:lnTo>
                    <a:pt x="448288" y="989852"/>
                  </a:lnTo>
                  <a:lnTo>
                    <a:pt x="496062" y="992123"/>
                  </a:lnTo>
                  <a:lnTo>
                    <a:pt x="543835" y="989852"/>
                  </a:lnTo>
                  <a:lnTo>
                    <a:pt x="590324" y="983178"/>
                  </a:lnTo>
                  <a:lnTo>
                    <a:pt x="635320" y="972307"/>
                  </a:lnTo>
                  <a:lnTo>
                    <a:pt x="678616" y="957450"/>
                  </a:lnTo>
                  <a:lnTo>
                    <a:pt x="720003" y="938812"/>
                  </a:lnTo>
                  <a:lnTo>
                    <a:pt x="759275" y="916603"/>
                  </a:lnTo>
                  <a:lnTo>
                    <a:pt x="796221" y="891030"/>
                  </a:lnTo>
                  <a:lnTo>
                    <a:pt x="830636" y="862302"/>
                  </a:lnTo>
                  <a:lnTo>
                    <a:pt x="862311" y="830626"/>
                  </a:lnTo>
                  <a:lnTo>
                    <a:pt x="891038" y="796211"/>
                  </a:lnTo>
                  <a:lnTo>
                    <a:pt x="916609" y="759263"/>
                  </a:lnTo>
                  <a:lnTo>
                    <a:pt x="938817" y="719992"/>
                  </a:lnTo>
                  <a:lnTo>
                    <a:pt x="957453" y="678606"/>
                  </a:lnTo>
                  <a:lnTo>
                    <a:pt x="972309" y="635311"/>
                  </a:lnTo>
                  <a:lnTo>
                    <a:pt x="983179" y="590317"/>
                  </a:lnTo>
                  <a:lnTo>
                    <a:pt x="989853" y="543831"/>
                  </a:lnTo>
                  <a:lnTo>
                    <a:pt x="992124" y="496061"/>
                  </a:lnTo>
                  <a:lnTo>
                    <a:pt x="989853" y="448292"/>
                  </a:lnTo>
                  <a:lnTo>
                    <a:pt x="983179" y="401806"/>
                  </a:lnTo>
                  <a:lnTo>
                    <a:pt x="972309" y="356812"/>
                  </a:lnTo>
                  <a:lnTo>
                    <a:pt x="957453" y="313517"/>
                  </a:lnTo>
                  <a:lnTo>
                    <a:pt x="938817" y="272131"/>
                  </a:lnTo>
                  <a:lnTo>
                    <a:pt x="916609" y="232860"/>
                  </a:lnTo>
                  <a:lnTo>
                    <a:pt x="891038" y="195912"/>
                  </a:lnTo>
                  <a:lnTo>
                    <a:pt x="862311" y="161497"/>
                  </a:lnTo>
                  <a:lnTo>
                    <a:pt x="830636" y="129821"/>
                  </a:lnTo>
                  <a:lnTo>
                    <a:pt x="796221" y="101093"/>
                  </a:lnTo>
                  <a:lnTo>
                    <a:pt x="759275" y="75520"/>
                  </a:lnTo>
                  <a:lnTo>
                    <a:pt x="720003" y="53311"/>
                  </a:lnTo>
                  <a:lnTo>
                    <a:pt x="678616" y="34673"/>
                  </a:lnTo>
                  <a:lnTo>
                    <a:pt x="635320" y="19816"/>
                  </a:lnTo>
                  <a:lnTo>
                    <a:pt x="590324" y="8945"/>
                  </a:lnTo>
                  <a:lnTo>
                    <a:pt x="543835" y="2271"/>
                  </a:lnTo>
                  <a:lnTo>
                    <a:pt x="496062" y="0"/>
                  </a:lnTo>
                  <a:close/>
                </a:path>
              </a:pathLst>
            </a:custGeom>
            <a:solidFill>
              <a:srgbClr val="669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400050" y="3606546"/>
              <a:ext cx="992505" cy="992505"/>
            </a:xfrm>
            <a:custGeom>
              <a:avLst/>
              <a:gdLst/>
              <a:ahLst/>
              <a:cxnLst/>
              <a:rect l="l" t="t" r="r" b="b"/>
              <a:pathLst>
                <a:path w="992505" h="992504">
                  <a:moveTo>
                    <a:pt x="0" y="496061"/>
                  </a:moveTo>
                  <a:lnTo>
                    <a:pt x="2270" y="448292"/>
                  </a:lnTo>
                  <a:lnTo>
                    <a:pt x="8944" y="401806"/>
                  </a:lnTo>
                  <a:lnTo>
                    <a:pt x="19814" y="356812"/>
                  </a:lnTo>
                  <a:lnTo>
                    <a:pt x="34670" y="313517"/>
                  </a:lnTo>
                  <a:lnTo>
                    <a:pt x="53306" y="272131"/>
                  </a:lnTo>
                  <a:lnTo>
                    <a:pt x="75514" y="232860"/>
                  </a:lnTo>
                  <a:lnTo>
                    <a:pt x="101085" y="195912"/>
                  </a:lnTo>
                  <a:lnTo>
                    <a:pt x="129812" y="161497"/>
                  </a:lnTo>
                  <a:lnTo>
                    <a:pt x="161487" y="129821"/>
                  </a:lnTo>
                  <a:lnTo>
                    <a:pt x="195902" y="101093"/>
                  </a:lnTo>
                  <a:lnTo>
                    <a:pt x="232848" y="75520"/>
                  </a:lnTo>
                  <a:lnTo>
                    <a:pt x="272120" y="53311"/>
                  </a:lnTo>
                  <a:lnTo>
                    <a:pt x="313507" y="34673"/>
                  </a:lnTo>
                  <a:lnTo>
                    <a:pt x="356803" y="19816"/>
                  </a:lnTo>
                  <a:lnTo>
                    <a:pt x="401799" y="8945"/>
                  </a:lnTo>
                  <a:lnTo>
                    <a:pt x="448288" y="2271"/>
                  </a:lnTo>
                  <a:lnTo>
                    <a:pt x="496062" y="0"/>
                  </a:lnTo>
                  <a:lnTo>
                    <a:pt x="543835" y="2271"/>
                  </a:lnTo>
                  <a:lnTo>
                    <a:pt x="590324" y="8945"/>
                  </a:lnTo>
                  <a:lnTo>
                    <a:pt x="635320" y="19816"/>
                  </a:lnTo>
                  <a:lnTo>
                    <a:pt x="678616" y="34673"/>
                  </a:lnTo>
                  <a:lnTo>
                    <a:pt x="720003" y="53311"/>
                  </a:lnTo>
                  <a:lnTo>
                    <a:pt x="759275" y="75520"/>
                  </a:lnTo>
                  <a:lnTo>
                    <a:pt x="796221" y="101093"/>
                  </a:lnTo>
                  <a:lnTo>
                    <a:pt x="830636" y="129821"/>
                  </a:lnTo>
                  <a:lnTo>
                    <a:pt x="862311" y="161497"/>
                  </a:lnTo>
                  <a:lnTo>
                    <a:pt x="891038" y="195912"/>
                  </a:lnTo>
                  <a:lnTo>
                    <a:pt x="916609" y="232860"/>
                  </a:lnTo>
                  <a:lnTo>
                    <a:pt x="938817" y="272131"/>
                  </a:lnTo>
                  <a:lnTo>
                    <a:pt x="957453" y="313517"/>
                  </a:lnTo>
                  <a:lnTo>
                    <a:pt x="972309" y="356812"/>
                  </a:lnTo>
                  <a:lnTo>
                    <a:pt x="983179" y="401806"/>
                  </a:lnTo>
                  <a:lnTo>
                    <a:pt x="989853" y="448292"/>
                  </a:lnTo>
                  <a:lnTo>
                    <a:pt x="992124" y="496061"/>
                  </a:lnTo>
                  <a:lnTo>
                    <a:pt x="989853" y="543831"/>
                  </a:lnTo>
                  <a:lnTo>
                    <a:pt x="983179" y="590317"/>
                  </a:lnTo>
                  <a:lnTo>
                    <a:pt x="972309" y="635311"/>
                  </a:lnTo>
                  <a:lnTo>
                    <a:pt x="957453" y="678606"/>
                  </a:lnTo>
                  <a:lnTo>
                    <a:pt x="938817" y="719992"/>
                  </a:lnTo>
                  <a:lnTo>
                    <a:pt x="916609" y="759263"/>
                  </a:lnTo>
                  <a:lnTo>
                    <a:pt x="891038" y="796211"/>
                  </a:lnTo>
                  <a:lnTo>
                    <a:pt x="862311" y="830626"/>
                  </a:lnTo>
                  <a:lnTo>
                    <a:pt x="830636" y="862302"/>
                  </a:lnTo>
                  <a:lnTo>
                    <a:pt x="796221" y="891030"/>
                  </a:lnTo>
                  <a:lnTo>
                    <a:pt x="759275" y="916603"/>
                  </a:lnTo>
                  <a:lnTo>
                    <a:pt x="720003" y="938812"/>
                  </a:lnTo>
                  <a:lnTo>
                    <a:pt x="678616" y="957450"/>
                  </a:lnTo>
                  <a:lnTo>
                    <a:pt x="635320" y="972307"/>
                  </a:lnTo>
                  <a:lnTo>
                    <a:pt x="590324" y="983178"/>
                  </a:lnTo>
                  <a:lnTo>
                    <a:pt x="543835" y="989852"/>
                  </a:lnTo>
                  <a:lnTo>
                    <a:pt x="496062" y="992123"/>
                  </a:lnTo>
                  <a:lnTo>
                    <a:pt x="448288" y="989852"/>
                  </a:lnTo>
                  <a:lnTo>
                    <a:pt x="401799" y="983178"/>
                  </a:lnTo>
                  <a:lnTo>
                    <a:pt x="356803" y="972307"/>
                  </a:lnTo>
                  <a:lnTo>
                    <a:pt x="313507" y="957450"/>
                  </a:lnTo>
                  <a:lnTo>
                    <a:pt x="272120" y="938812"/>
                  </a:lnTo>
                  <a:lnTo>
                    <a:pt x="232848" y="916603"/>
                  </a:lnTo>
                  <a:lnTo>
                    <a:pt x="195902" y="891030"/>
                  </a:lnTo>
                  <a:lnTo>
                    <a:pt x="161487" y="862302"/>
                  </a:lnTo>
                  <a:lnTo>
                    <a:pt x="129812" y="830626"/>
                  </a:lnTo>
                  <a:lnTo>
                    <a:pt x="101085" y="796211"/>
                  </a:lnTo>
                  <a:lnTo>
                    <a:pt x="75514" y="759263"/>
                  </a:lnTo>
                  <a:lnTo>
                    <a:pt x="53306" y="719992"/>
                  </a:lnTo>
                  <a:lnTo>
                    <a:pt x="34670" y="678606"/>
                  </a:lnTo>
                  <a:lnTo>
                    <a:pt x="19814" y="635311"/>
                  </a:lnTo>
                  <a:lnTo>
                    <a:pt x="8944" y="590317"/>
                  </a:lnTo>
                  <a:lnTo>
                    <a:pt x="2270" y="543831"/>
                  </a:lnTo>
                  <a:lnTo>
                    <a:pt x="0" y="496061"/>
                  </a:lnTo>
                  <a:close/>
                </a:path>
              </a:pathLst>
            </a:custGeom>
            <a:ln w="25400">
              <a:solidFill>
                <a:srgbClr val="6695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/>
          <p:nvPr/>
        </p:nvSpPr>
        <p:spPr>
          <a:xfrm>
            <a:off x="896874" y="4894326"/>
            <a:ext cx="7160259" cy="992505"/>
          </a:xfrm>
          <a:custGeom>
            <a:avLst/>
            <a:gdLst/>
            <a:ahLst/>
            <a:cxnLst/>
            <a:rect l="l" t="t" r="r" b="b"/>
            <a:pathLst>
              <a:path w="7160259" h="992504">
                <a:moveTo>
                  <a:pt x="7159752" y="0"/>
                </a:moveTo>
                <a:lnTo>
                  <a:pt x="496062" y="0"/>
                </a:lnTo>
                <a:lnTo>
                  <a:pt x="0" y="496062"/>
                </a:lnTo>
                <a:lnTo>
                  <a:pt x="496062" y="992124"/>
                </a:lnTo>
                <a:lnTo>
                  <a:pt x="7159752" y="992124"/>
                </a:lnTo>
                <a:lnTo>
                  <a:pt x="7159752" y="0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3046857" y="5252161"/>
            <a:ext cx="344424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0">
                <a:solidFill>
                  <a:srgbClr val="FFFFFF"/>
                </a:solidFill>
                <a:latin typeface="Century Gothic"/>
                <a:cs typeface="Century Gothic"/>
              </a:rPr>
              <a:t>Calendar</a:t>
            </a:r>
            <a:r>
              <a:rPr dirty="0" sz="1400" spc="-2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dirty="0" sz="1400" spc="-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65">
                <a:solidFill>
                  <a:srgbClr val="FFFFFF"/>
                </a:solidFill>
                <a:latin typeface="Century Gothic"/>
                <a:cs typeface="Century Gothic"/>
              </a:rPr>
              <a:t>Diversity</a:t>
            </a:r>
            <a:r>
              <a:rPr dirty="0" sz="1400" spc="-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75">
                <a:solidFill>
                  <a:srgbClr val="FFFFFF"/>
                </a:solidFill>
                <a:latin typeface="Century Gothic"/>
                <a:cs typeface="Century Gothic"/>
              </a:rPr>
              <a:t>Themes</a:t>
            </a:r>
            <a:r>
              <a:rPr dirty="0" sz="1400" spc="-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-135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r>
              <a:rPr dirty="0" sz="1400" spc="-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60">
                <a:solidFill>
                  <a:srgbClr val="FFFFFF"/>
                </a:solidFill>
                <a:latin typeface="Century Gothic"/>
                <a:cs typeface="Century Gothic"/>
              </a:rPr>
              <a:t>Events</a:t>
            </a:r>
            <a:endParaRPr sz="1400">
              <a:latin typeface="Century Gothic"/>
              <a:cs typeface="Century Gothic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387350" y="4881626"/>
            <a:ext cx="1017905" cy="1017905"/>
            <a:chOff x="387350" y="4881626"/>
            <a:chExt cx="1017905" cy="1017905"/>
          </a:xfrm>
        </p:grpSpPr>
        <p:sp>
          <p:nvSpPr>
            <p:cNvPr id="21" name="object 21" descr=""/>
            <p:cNvSpPr/>
            <p:nvPr/>
          </p:nvSpPr>
          <p:spPr>
            <a:xfrm>
              <a:off x="400050" y="4894326"/>
              <a:ext cx="992505" cy="992505"/>
            </a:xfrm>
            <a:custGeom>
              <a:avLst/>
              <a:gdLst/>
              <a:ahLst/>
              <a:cxnLst/>
              <a:rect l="l" t="t" r="r" b="b"/>
              <a:pathLst>
                <a:path w="992505" h="992504">
                  <a:moveTo>
                    <a:pt x="496062" y="0"/>
                  </a:moveTo>
                  <a:lnTo>
                    <a:pt x="448288" y="2271"/>
                  </a:lnTo>
                  <a:lnTo>
                    <a:pt x="401799" y="8945"/>
                  </a:lnTo>
                  <a:lnTo>
                    <a:pt x="356803" y="19816"/>
                  </a:lnTo>
                  <a:lnTo>
                    <a:pt x="313507" y="34673"/>
                  </a:lnTo>
                  <a:lnTo>
                    <a:pt x="272120" y="53311"/>
                  </a:lnTo>
                  <a:lnTo>
                    <a:pt x="232848" y="75520"/>
                  </a:lnTo>
                  <a:lnTo>
                    <a:pt x="195902" y="101093"/>
                  </a:lnTo>
                  <a:lnTo>
                    <a:pt x="161487" y="129821"/>
                  </a:lnTo>
                  <a:lnTo>
                    <a:pt x="129812" y="161497"/>
                  </a:lnTo>
                  <a:lnTo>
                    <a:pt x="101085" y="195912"/>
                  </a:lnTo>
                  <a:lnTo>
                    <a:pt x="75514" y="232860"/>
                  </a:lnTo>
                  <a:lnTo>
                    <a:pt x="53306" y="272131"/>
                  </a:lnTo>
                  <a:lnTo>
                    <a:pt x="34670" y="313517"/>
                  </a:lnTo>
                  <a:lnTo>
                    <a:pt x="19814" y="356812"/>
                  </a:lnTo>
                  <a:lnTo>
                    <a:pt x="8944" y="401806"/>
                  </a:lnTo>
                  <a:lnTo>
                    <a:pt x="2270" y="448292"/>
                  </a:lnTo>
                  <a:lnTo>
                    <a:pt x="0" y="496062"/>
                  </a:lnTo>
                  <a:lnTo>
                    <a:pt x="2270" y="543835"/>
                  </a:lnTo>
                  <a:lnTo>
                    <a:pt x="8944" y="590324"/>
                  </a:lnTo>
                  <a:lnTo>
                    <a:pt x="19814" y="635320"/>
                  </a:lnTo>
                  <a:lnTo>
                    <a:pt x="34670" y="678616"/>
                  </a:lnTo>
                  <a:lnTo>
                    <a:pt x="53306" y="720003"/>
                  </a:lnTo>
                  <a:lnTo>
                    <a:pt x="75514" y="759275"/>
                  </a:lnTo>
                  <a:lnTo>
                    <a:pt x="101085" y="796221"/>
                  </a:lnTo>
                  <a:lnTo>
                    <a:pt x="129812" y="830636"/>
                  </a:lnTo>
                  <a:lnTo>
                    <a:pt x="161487" y="862311"/>
                  </a:lnTo>
                  <a:lnTo>
                    <a:pt x="195902" y="891038"/>
                  </a:lnTo>
                  <a:lnTo>
                    <a:pt x="232848" y="916609"/>
                  </a:lnTo>
                  <a:lnTo>
                    <a:pt x="272120" y="938817"/>
                  </a:lnTo>
                  <a:lnTo>
                    <a:pt x="313507" y="957453"/>
                  </a:lnTo>
                  <a:lnTo>
                    <a:pt x="356803" y="972309"/>
                  </a:lnTo>
                  <a:lnTo>
                    <a:pt x="401799" y="983179"/>
                  </a:lnTo>
                  <a:lnTo>
                    <a:pt x="448288" y="989853"/>
                  </a:lnTo>
                  <a:lnTo>
                    <a:pt x="496062" y="992124"/>
                  </a:lnTo>
                  <a:lnTo>
                    <a:pt x="543835" y="989853"/>
                  </a:lnTo>
                  <a:lnTo>
                    <a:pt x="590324" y="983179"/>
                  </a:lnTo>
                  <a:lnTo>
                    <a:pt x="635320" y="972309"/>
                  </a:lnTo>
                  <a:lnTo>
                    <a:pt x="678616" y="957453"/>
                  </a:lnTo>
                  <a:lnTo>
                    <a:pt x="720003" y="938817"/>
                  </a:lnTo>
                  <a:lnTo>
                    <a:pt x="759275" y="916609"/>
                  </a:lnTo>
                  <a:lnTo>
                    <a:pt x="796221" y="891038"/>
                  </a:lnTo>
                  <a:lnTo>
                    <a:pt x="830636" y="862311"/>
                  </a:lnTo>
                  <a:lnTo>
                    <a:pt x="862311" y="830636"/>
                  </a:lnTo>
                  <a:lnTo>
                    <a:pt x="891038" y="796221"/>
                  </a:lnTo>
                  <a:lnTo>
                    <a:pt x="916609" y="759275"/>
                  </a:lnTo>
                  <a:lnTo>
                    <a:pt x="938817" y="720003"/>
                  </a:lnTo>
                  <a:lnTo>
                    <a:pt x="957453" y="678616"/>
                  </a:lnTo>
                  <a:lnTo>
                    <a:pt x="972309" y="635320"/>
                  </a:lnTo>
                  <a:lnTo>
                    <a:pt x="983179" y="590324"/>
                  </a:lnTo>
                  <a:lnTo>
                    <a:pt x="989853" y="543835"/>
                  </a:lnTo>
                  <a:lnTo>
                    <a:pt x="992124" y="496062"/>
                  </a:lnTo>
                  <a:lnTo>
                    <a:pt x="989853" y="448292"/>
                  </a:lnTo>
                  <a:lnTo>
                    <a:pt x="983179" y="401806"/>
                  </a:lnTo>
                  <a:lnTo>
                    <a:pt x="972309" y="356812"/>
                  </a:lnTo>
                  <a:lnTo>
                    <a:pt x="957453" y="313517"/>
                  </a:lnTo>
                  <a:lnTo>
                    <a:pt x="938817" y="272131"/>
                  </a:lnTo>
                  <a:lnTo>
                    <a:pt x="916609" y="232860"/>
                  </a:lnTo>
                  <a:lnTo>
                    <a:pt x="891038" y="195912"/>
                  </a:lnTo>
                  <a:lnTo>
                    <a:pt x="862311" y="161497"/>
                  </a:lnTo>
                  <a:lnTo>
                    <a:pt x="830636" y="129821"/>
                  </a:lnTo>
                  <a:lnTo>
                    <a:pt x="796221" y="101093"/>
                  </a:lnTo>
                  <a:lnTo>
                    <a:pt x="759275" y="75520"/>
                  </a:lnTo>
                  <a:lnTo>
                    <a:pt x="720003" y="53311"/>
                  </a:lnTo>
                  <a:lnTo>
                    <a:pt x="678616" y="34673"/>
                  </a:lnTo>
                  <a:lnTo>
                    <a:pt x="635320" y="19816"/>
                  </a:lnTo>
                  <a:lnTo>
                    <a:pt x="590324" y="8945"/>
                  </a:lnTo>
                  <a:lnTo>
                    <a:pt x="543835" y="2271"/>
                  </a:lnTo>
                  <a:lnTo>
                    <a:pt x="496062" y="0"/>
                  </a:lnTo>
                  <a:close/>
                </a:path>
              </a:pathLst>
            </a:custGeom>
            <a:solidFill>
              <a:srgbClr val="669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400050" y="4894326"/>
              <a:ext cx="992505" cy="992505"/>
            </a:xfrm>
            <a:custGeom>
              <a:avLst/>
              <a:gdLst/>
              <a:ahLst/>
              <a:cxnLst/>
              <a:rect l="l" t="t" r="r" b="b"/>
              <a:pathLst>
                <a:path w="992505" h="992504">
                  <a:moveTo>
                    <a:pt x="0" y="496062"/>
                  </a:moveTo>
                  <a:lnTo>
                    <a:pt x="2270" y="448292"/>
                  </a:lnTo>
                  <a:lnTo>
                    <a:pt x="8944" y="401806"/>
                  </a:lnTo>
                  <a:lnTo>
                    <a:pt x="19814" y="356812"/>
                  </a:lnTo>
                  <a:lnTo>
                    <a:pt x="34670" y="313517"/>
                  </a:lnTo>
                  <a:lnTo>
                    <a:pt x="53306" y="272131"/>
                  </a:lnTo>
                  <a:lnTo>
                    <a:pt x="75514" y="232860"/>
                  </a:lnTo>
                  <a:lnTo>
                    <a:pt x="101085" y="195912"/>
                  </a:lnTo>
                  <a:lnTo>
                    <a:pt x="129812" y="161497"/>
                  </a:lnTo>
                  <a:lnTo>
                    <a:pt x="161487" y="129821"/>
                  </a:lnTo>
                  <a:lnTo>
                    <a:pt x="195902" y="101093"/>
                  </a:lnTo>
                  <a:lnTo>
                    <a:pt x="232848" y="75520"/>
                  </a:lnTo>
                  <a:lnTo>
                    <a:pt x="272120" y="53311"/>
                  </a:lnTo>
                  <a:lnTo>
                    <a:pt x="313507" y="34673"/>
                  </a:lnTo>
                  <a:lnTo>
                    <a:pt x="356803" y="19816"/>
                  </a:lnTo>
                  <a:lnTo>
                    <a:pt x="401799" y="8945"/>
                  </a:lnTo>
                  <a:lnTo>
                    <a:pt x="448288" y="2271"/>
                  </a:lnTo>
                  <a:lnTo>
                    <a:pt x="496062" y="0"/>
                  </a:lnTo>
                  <a:lnTo>
                    <a:pt x="543835" y="2271"/>
                  </a:lnTo>
                  <a:lnTo>
                    <a:pt x="590324" y="8945"/>
                  </a:lnTo>
                  <a:lnTo>
                    <a:pt x="635320" y="19816"/>
                  </a:lnTo>
                  <a:lnTo>
                    <a:pt x="678616" y="34673"/>
                  </a:lnTo>
                  <a:lnTo>
                    <a:pt x="720003" y="53311"/>
                  </a:lnTo>
                  <a:lnTo>
                    <a:pt x="759275" y="75520"/>
                  </a:lnTo>
                  <a:lnTo>
                    <a:pt x="796221" y="101093"/>
                  </a:lnTo>
                  <a:lnTo>
                    <a:pt x="830636" y="129821"/>
                  </a:lnTo>
                  <a:lnTo>
                    <a:pt x="862311" y="161497"/>
                  </a:lnTo>
                  <a:lnTo>
                    <a:pt x="891038" y="195912"/>
                  </a:lnTo>
                  <a:lnTo>
                    <a:pt x="916609" y="232860"/>
                  </a:lnTo>
                  <a:lnTo>
                    <a:pt x="938817" y="272131"/>
                  </a:lnTo>
                  <a:lnTo>
                    <a:pt x="957453" y="313517"/>
                  </a:lnTo>
                  <a:lnTo>
                    <a:pt x="972309" y="356812"/>
                  </a:lnTo>
                  <a:lnTo>
                    <a:pt x="983179" y="401806"/>
                  </a:lnTo>
                  <a:lnTo>
                    <a:pt x="989853" y="448292"/>
                  </a:lnTo>
                  <a:lnTo>
                    <a:pt x="992124" y="496062"/>
                  </a:lnTo>
                  <a:lnTo>
                    <a:pt x="989853" y="543835"/>
                  </a:lnTo>
                  <a:lnTo>
                    <a:pt x="983179" y="590324"/>
                  </a:lnTo>
                  <a:lnTo>
                    <a:pt x="972309" y="635320"/>
                  </a:lnTo>
                  <a:lnTo>
                    <a:pt x="957453" y="678616"/>
                  </a:lnTo>
                  <a:lnTo>
                    <a:pt x="938817" y="720003"/>
                  </a:lnTo>
                  <a:lnTo>
                    <a:pt x="916609" y="759275"/>
                  </a:lnTo>
                  <a:lnTo>
                    <a:pt x="891038" y="796221"/>
                  </a:lnTo>
                  <a:lnTo>
                    <a:pt x="862311" y="830636"/>
                  </a:lnTo>
                  <a:lnTo>
                    <a:pt x="830636" y="862311"/>
                  </a:lnTo>
                  <a:lnTo>
                    <a:pt x="796221" y="891038"/>
                  </a:lnTo>
                  <a:lnTo>
                    <a:pt x="759275" y="916609"/>
                  </a:lnTo>
                  <a:lnTo>
                    <a:pt x="720003" y="938817"/>
                  </a:lnTo>
                  <a:lnTo>
                    <a:pt x="678616" y="957453"/>
                  </a:lnTo>
                  <a:lnTo>
                    <a:pt x="635320" y="972309"/>
                  </a:lnTo>
                  <a:lnTo>
                    <a:pt x="590324" y="983179"/>
                  </a:lnTo>
                  <a:lnTo>
                    <a:pt x="543835" y="989853"/>
                  </a:lnTo>
                  <a:lnTo>
                    <a:pt x="496062" y="992124"/>
                  </a:lnTo>
                  <a:lnTo>
                    <a:pt x="448288" y="989853"/>
                  </a:lnTo>
                  <a:lnTo>
                    <a:pt x="401799" y="983179"/>
                  </a:lnTo>
                  <a:lnTo>
                    <a:pt x="356803" y="972309"/>
                  </a:lnTo>
                  <a:lnTo>
                    <a:pt x="313507" y="957453"/>
                  </a:lnTo>
                  <a:lnTo>
                    <a:pt x="272120" y="938817"/>
                  </a:lnTo>
                  <a:lnTo>
                    <a:pt x="232848" y="916609"/>
                  </a:lnTo>
                  <a:lnTo>
                    <a:pt x="195902" y="891038"/>
                  </a:lnTo>
                  <a:lnTo>
                    <a:pt x="161487" y="862311"/>
                  </a:lnTo>
                  <a:lnTo>
                    <a:pt x="129812" y="830636"/>
                  </a:lnTo>
                  <a:lnTo>
                    <a:pt x="101085" y="796221"/>
                  </a:lnTo>
                  <a:lnTo>
                    <a:pt x="75514" y="759275"/>
                  </a:lnTo>
                  <a:lnTo>
                    <a:pt x="53306" y="720003"/>
                  </a:lnTo>
                  <a:lnTo>
                    <a:pt x="34670" y="678616"/>
                  </a:lnTo>
                  <a:lnTo>
                    <a:pt x="19814" y="635320"/>
                  </a:lnTo>
                  <a:lnTo>
                    <a:pt x="8944" y="590324"/>
                  </a:lnTo>
                  <a:lnTo>
                    <a:pt x="2270" y="543835"/>
                  </a:lnTo>
                  <a:lnTo>
                    <a:pt x="0" y="496062"/>
                  </a:lnTo>
                  <a:close/>
                </a:path>
              </a:pathLst>
            </a:custGeom>
            <a:ln w="25400">
              <a:solidFill>
                <a:srgbClr val="6695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762711" y="1244853"/>
            <a:ext cx="16319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580">
                <a:solidFill>
                  <a:srgbClr val="FFFFFF"/>
                </a:solidFill>
                <a:latin typeface="Century Gothic"/>
                <a:cs typeface="Century Gothic"/>
              </a:rPr>
              <a:t>1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10160">
              <a:lnSpc>
                <a:spcPct val="100000"/>
              </a:lnSpc>
              <a:spcBef>
                <a:spcPts val="70"/>
              </a:spcBef>
            </a:pPr>
            <a:r>
              <a:rPr dirty="0" spc="-25"/>
              <a:t>30</a:t>
            </a:r>
          </a:p>
        </p:txBody>
      </p:sp>
      <p:sp>
        <p:nvSpPr>
          <p:cNvPr id="28" name="object 28" descr=""/>
          <p:cNvSpPr txBox="1"/>
          <p:nvPr/>
        </p:nvSpPr>
        <p:spPr>
          <a:xfrm>
            <a:off x="190906" y="6506057"/>
            <a:ext cx="2136775" cy="16510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762711" y="2540965"/>
            <a:ext cx="242570" cy="4832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4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762711" y="3845432"/>
            <a:ext cx="24066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25">
                <a:solidFill>
                  <a:srgbClr val="FFFFFF"/>
                </a:solidFill>
                <a:latin typeface="Century Gothic"/>
                <a:cs typeface="Century Gothic"/>
              </a:rPr>
              <a:t>3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762711" y="5093589"/>
            <a:ext cx="27749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320">
                <a:solidFill>
                  <a:srgbClr val="FFFFFF"/>
                </a:solidFill>
                <a:latin typeface="Century Gothic"/>
                <a:cs typeface="Century Gothic"/>
              </a:rPr>
              <a:t>4</a:t>
            </a:r>
            <a:endParaRPr sz="3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8744" rIns="0" bIns="0" rtlCol="0" vert="horz">
            <a:spAutoFit/>
          </a:bodyPr>
          <a:lstStyle/>
          <a:p>
            <a:pPr marL="442595">
              <a:lnSpc>
                <a:spcPct val="100000"/>
              </a:lnSpc>
              <a:spcBef>
                <a:spcPts val="95"/>
              </a:spcBef>
            </a:pPr>
            <a:r>
              <a:rPr dirty="0" spc="95"/>
              <a:t>What</a:t>
            </a:r>
            <a:r>
              <a:rPr dirty="0" spc="-105"/>
              <a:t> </a:t>
            </a:r>
            <a:r>
              <a:rPr dirty="0" spc="220"/>
              <a:t>is</a:t>
            </a:r>
            <a:r>
              <a:rPr dirty="0" spc="-114"/>
              <a:t> </a:t>
            </a:r>
            <a:r>
              <a:rPr dirty="0" spc="70"/>
              <a:t>Environmental,</a:t>
            </a:r>
            <a:r>
              <a:rPr dirty="0" spc="-80"/>
              <a:t> </a:t>
            </a:r>
            <a:r>
              <a:rPr dirty="0"/>
              <a:t>social</a:t>
            </a:r>
            <a:r>
              <a:rPr dirty="0" spc="-100"/>
              <a:t> </a:t>
            </a:r>
            <a:r>
              <a:rPr dirty="0" spc="-40"/>
              <a:t>and</a:t>
            </a:r>
            <a:r>
              <a:rPr dirty="0" spc="-105"/>
              <a:t> </a:t>
            </a:r>
            <a:r>
              <a:rPr dirty="0" spc="-45"/>
              <a:t>governance</a:t>
            </a:r>
            <a:r>
              <a:rPr dirty="0" spc="-70"/>
              <a:t> </a:t>
            </a:r>
            <a:r>
              <a:rPr dirty="0" spc="-10"/>
              <a:t>(ESG)?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33831" y="972082"/>
            <a:ext cx="11530965" cy="32264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9395" marR="303530" indent="-227329">
              <a:lnSpc>
                <a:spcPct val="106100"/>
              </a:lnSpc>
              <a:spcBef>
                <a:spcPts val="95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Environmental:</a:t>
            </a:r>
            <a:r>
              <a:rPr dirty="0" sz="2200" spc="-15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75">
                <a:solidFill>
                  <a:srgbClr val="131516"/>
                </a:solidFill>
                <a:latin typeface="Century Gothic"/>
                <a:cs typeface="Century Gothic"/>
              </a:rPr>
              <a:t>A</a:t>
            </a:r>
            <a:r>
              <a:rPr dirty="0" sz="2200" spc="-9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75">
                <a:solidFill>
                  <a:srgbClr val="131516"/>
                </a:solidFill>
                <a:latin typeface="Century Gothic"/>
                <a:cs typeface="Century Gothic"/>
              </a:rPr>
              <a:t>company’s</a:t>
            </a:r>
            <a:r>
              <a:rPr dirty="0" sz="2200" spc="-114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95">
                <a:solidFill>
                  <a:srgbClr val="131516"/>
                </a:solidFill>
                <a:latin typeface="Century Gothic"/>
                <a:cs typeface="Century Gothic"/>
              </a:rPr>
              <a:t>approach</a:t>
            </a:r>
            <a:r>
              <a:rPr dirty="0" sz="2200" spc="-10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to</a:t>
            </a:r>
            <a:r>
              <a:rPr dirty="0" sz="2200" spc="-10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131516"/>
                </a:solidFill>
                <a:latin typeface="Century Gothic"/>
                <a:cs typeface="Century Gothic"/>
              </a:rPr>
              <a:t>being</a:t>
            </a:r>
            <a:r>
              <a:rPr dirty="0" sz="2200" spc="-9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sustainable</a:t>
            </a:r>
            <a:r>
              <a:rPr dirty="0" sz="2200" spc="-11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70">
                <a:solidFill>
                  <a:srgbClr val="131516"/>
                </a:solidFill>
                <a:latin typeface="Century Gothic"/>
                <a:cs typeface="Century Gothic"/>
              </a:rPr>
              <a:t>and</a:t>
            </a:r>
            <a:r>
              <a:rPr dirty="0" sz="2200" spc="-9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131516"/>
                </a:solidFill>
                <a:latin typeface="Century Gothic"/>
                <a:cs typeface="Century Gothic"/>
              </a:rPr>
              <a:t>environmentally friendly.</a:t>
            </a:r>
            <a:r>
              <a:rPr dirty="0" sz="2200" spc="-8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65">
                <a:solidFill>
                  <a:srgbClr val="131516"/>
                </a:solidFill>
                <a:latin typeface="Century Gothic"/>
                <a:cs typeface="Century Gothic"/>
              </a:rPr>
              <a:t>How</a:t>
            </a:r>
            <a:r>
              <a:rPr dirty="0" sz="2200" spc="-5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85">
                <a:solidFill>
                  <a:srgbClr val="131516"/>
                </a:solidFill>
                <a:latin typeface="Century Gothic"/>
                <a:cs typeface="Century Gothic"/>
              </a:rPr>
              <a:t>do</a:t>
            </a:r>
            <a:r>
              <a:rPr dirty="0" sz="2200" spc="-6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30">
                <a:solidFill>
                  <a:srgbClr val="131516"/>
                </a:solidFill>
                <a:latin typeface="Century Gothic"/>
                <a:cs typeface="Century Gothic"/>
              </a:rPr>
              <a:t>actions</a:t>
            </a:r>
            <a:r>
              <a:rPr dirty="0" sz="2200" spc="-8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40">
                <a:solidFill>
                  <a:srgbClr val="131516"/>
                </a:solidFill>
                <a:latin typeface="Century Gothic"/>
                <a:cs typeface="Century Gothic"/>
              </a:rPr>
              <a:t>of</a:t>
            </a:r>
            <a:r>
              <a:rPr dirty="0" sz="2200" spc="-7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114">
                <a:solidFill>
                  <a:srgbClr val="131516"/>
                </a:solidFill>
                <a:latin typeface="Century Gothic"/>
                <a:cs typeface="Century Gothic"/>
              </a:rPr>
              <a:t>this</a:t>
            </a:r>
            <a:r>
              <a:rPr dirty="0" sz="2200" spc="-6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organization</a:t>
            </a:r>
            <a:r>
              <a:rPr dirty="0" sz="2200" spc="-8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help</a:t>
            </a:r>
            <a:r>
              <a:rPr dirty="0" sz="2200" spc="-8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50">
                <a:solidFill>
                  <a:srgbClr val="131516"/>
                </a:solidFill>
                <a:latin typeface="Century Gothic"/>
                <a:cs typeface="Century Gothic"/>
              </a:rPr>
              <a:t>or</a:t>
            </a:r>
            <a:r>
              <a:rPr dirty="0" sz="2200" spc="-6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hinder</a:t>
            </a:r>
            <a:r>
              <a:rPr dirty="0" sz="2200" spc="-7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the</a:t>
            </a:r>
            <a:r>
              <a:rPr dirty="0" sz="2200" spc="-6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sustainability</a:t>
            </a:r>
            <a:r>
              <a:rPr dirty="0" sz="2200" spc="-7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40">
                <a:solidFill>
                  <a:srgbClr val="131516"/>
                </a:solidFill>
                <a:latin typeface="Century Gothic"/>
                <a:cs typeface="Century Gothic"/>
              </a:rPr>
              <a:t>of</a:t>
            </a:r>
            <a:r>
              <a:rPr dirty="0" sz="2200" spc="-7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131516"/>
                </a:solidFill>
                <a:latin typeface="Century Gothic"/>
                <a:cs typeface="Century Gothic"/>
              </a:rPr>
              <a:t>the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resources</a:t>
            </a:r>
            <a:r>
              <a:rPr dirty="0" sz="2200" spc="-3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for</a:t>
            </a:r>
            <a:r>
              <a:rPr dirty="0" sz="2200" spc="-2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next</a:t>
            </a:r>
            <a:r>
              <a:rPr dirty="0" sz="2200" spc="-5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131516"/>
                </a:solidFill>
                <a:latin typeface="Century Gothic"/>
                <a:cs typeface="Century Gothic"/>
              </a:rPr>
              <a:t>generations?</a:t>
            </a:r>
            <a:endParaRPr sz="2200">
              <a:latin typeface="Century Gothic"/>
              <a:cs typeface="Century Gothic"/>
            </a:endParaRPr>
          </a:p>
          <a:p>
            <a:pPr marL="239395" marR="5080" indent="-227329">
              <a:lnSpc>
                <a:spcPct val="106000"/>
              </a:lnSpc>
              <a:spcBef>
                <a:spcPts val="140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-75">
                <a:solidFill>
                  <a:srgbClr val="131516"/>
                </a:solidFill>
                <a:latin typeface="Century Gothic"/>
                <a:cs typeface="Century Gothic"/>
              </a:rPr>
              <a:t>Social:</a:t>
            </a:r>
            <a:r>
              <a:rPr dirty="0" sz="2200" spc="-13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80">
                <a:solidFill>
                  <a:srgbClr val="131516"/>
                </a:solidFill>
                <a:latin typeface="Century Gothic"/>
                <a:cs typeface="Century Gothic"/>
              </a:rPr>
              <a:t>The</a:t>
            </a:r>
            <a:r>
              <a:rPr dirty="0" sz="2200" spc="-9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40">
                <a:solidFill>
                  <a:srgbClr val="131516"/>
                </a:solidFill>
                <a:latin typeface="Century Gothic"/>
                <a:cs typeface="Century Gothic"/>
              </a:rPr>
              <a:t>ethical</a:t>
            </a:r>
            <a:r>
              <a:rPr dirty="0" sz="2200" spc="-11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views</a:t>
            </a:r>
            <a:r>
              <a:rPr dirty="0" sz="2200" spc="-9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75">
                <a:solidFill>
                  <a:srgbClr val="131516"/>
                </a:solidFill>
                <a:latin typeface="Century Gothic"/>
                <a:cs typeface="Century Gothic"/>
              </a:rPr>
              <a:t>and/or</a:t>
            </a:r>
            <a:r>
              <a:rPr dirty="0" sz="2200" spc="-9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beliefs</a:t>
            </a:r>
            <a:r>
              <a:rPr dirty="0" sz="2200" spc="-114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that</a:t>
            </a:r>
            <a:r>
              <a:rPr dirty="0" sz="2200" spc="-10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the</a:t>
            </a:r>
            <a:r>
              <a:rPr dirty="0" sz="2200" spc="-9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organization</a:t>
            </a:r>
            <a:r>
              <a:rPr dirty="0" sz="2200" spc="-10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demonstrates.</a:t>
            </a:r>
            <a:r>
              <a:rPr dirty="0" sz="2200" spc="-9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55">
                <a:solidFill>
                  <a:srgbClr val="131516"/>
                </a:solidFill>
                <a:latin typeface="Century Gothic"/>
                <a:cs typeface="Century Gothic"/>
              </a:rPr>
              <a:t>What</a:t>
            </a:r>
            <a:r>
              <a:rPr dirty="0" sz="2200" spc="-9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131516"/>
                </a:solidFill>
                <a:latin typeface="Century Gothic"/>
                <a:cs typeface="Century Gothic"/>
              </a:rPr>
              <a:t>are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the</a:t>
            </a:r>
            <a:r>
              <a:rPr dirty="0" sz="2200" spc="-10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30">
                <a:solidFill>
                  <a:srgbClr val="131516"/>
                </a:solidFill>
                <a:latin typeface="Century Gothic"/>
                <a:cs typeface="Century Gothic"/>
              </a:rPr>
              <a:t>actions</a:t>
            </a:r>
            <a:r>
              <a:rPr dirty="0" sz="2200" spc="-114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that</a:t>
            </a:r>
            <a:r>
              <a:rPr dirty="0" sz="2200" spc="-10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114">
                <a:solidFill>
                  <a:srgbClr val="131516"/>
                </a:solidFill>
                <a:latin typeface="Century Gothic"/>
                <a:cs typeface="Century Gothic"/>
              </a:rPr>
              <a:t>this</a:t>
            </a:r>
            <a:r>
              <a:rPr dirty="0" sz="2200" spc="-10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organization</a:t>
            </a:r>
            <a:r>
              <a:rPr dirty="0" sz="2200" spc="-114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45">
                <a:solidFill>
                  <a:srgbClr val="131516"/>
                </a:solidFill>
                <a:latin typeface="Century Gothic"/>
                <a:cs typeface="Century Gothic"/>
              </a:rPr>
              <a:t>leads</a:t>
            </a:r>
            <a:r>
              <a:rPr dirty="0" sz="2200" spc="-114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that</a:t>
            </a:r>
            <a:r>
              <a:rPr dirty="0" sz="2200" spc="-10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100">
                <a:solidFill>
                  <a:srgbClr val="131516"/>
                </a:solidFill>
                <a:latin typeface="Century Gothic"/>
                <a:cs typeface="Century Gothic"/>
              </a:rPr>
              <a:t>have </a:t>
            </a:r>
            <a:r>
              <a:rPr dirty="0" sz="2200" spc="-220">
                <a:solidFill>
                  <a:srgbClr val="131516"/>
                </a:solidFill>
                <a:latin typeface="Century Gothic"/>
                <a:cs typeface="Century Gothic"/>
              </a:rPr>
              <a:t>a</a:t>
            </a:r>
            <a:r>
              <a:rPr dirty="0" sz="2200" spc="-9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positive</a:t>
            </a:r>
            <a:r>
              <a:rPr dirty="0" sz="2200" spc="-114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45">
                <a:solidFill>
                  <a:srgbClr val="131516"/>
                </a:solidFill>
                <a:latin typeface="Century Gothic"/>
                <a:cs typeface="Century Gothic"/>
              </a:rPr>
              <a:t>social</a:t>
            </a:r>
            <a:r>
              <a:rPr dirty="0" sz="2200" spc="-10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131516"/>
                </a:solidFill>
                <a:latin typeface="Century Gothic"/>
                <a:cs typeface="Century Gothic"/>
              </a:rPr>
              <a:t>impact?</a:t>
            </a:r>
            <a:endParaRPr sz="2200">
              <a:latin typeface="Century Gothic"/>
              <a:cs typeface="Century Gothic"/>
            </a:endParaRPr>
          </a:p>
          <a:p>
            <a:pPr marL="239395" marR="624840" indent="-227329">
              <a:lnSpc>
                <a:spcPct val="106100"/>
              </a:lnSpc>
              <a:spcBef>
                <a:spcPts val="140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-130">
                <a:solidFill>
                  <a:srgbClr val="131516"/>
                </a:solidFill>
                <a:latin typeface="Century Gothic"/>
                <a:cs typeface="Century Gothic"/>
              </a:rPr>
              <a:t>Governance:</a:t>
            </a:r>
            <a:r>
              <a:rPr dirty="0" sz="2200" spc="-10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75">
                <a:solidFill>
                  <a:srgbClr val="131516"/>
                </a:solidFill>
                <a:latin typeface="Century Gothic"/>
                <a:cs typeface="Century Gothic"/>
              </a:rPr>
              <a:t>The</a:t>
            </a:r>
            <a:r>
              <a:rPr dirty="0" sz="2200" spc="-5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primary</a:t>
            </a:r>
            <a:r>
              <a:rPr dirty="0" sz="2200" spc="-3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measurement</a:t>
            </a:r>
            <a:r>
              <a:rPr dirty="0" sz="2200" spc="-5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40">
                <a:solidFill>
                  <a:srgbClr val="131516"/>
                </a:solidFill>
                <a:latin typeface="Century Gothic"/>
                <a:cs typeface="Century Gothic"/>
              </a:rPr>
              <a:t>of</a:t>
            </a:r>
            <a:r>
              <a:rPr dirty="0" sz="2200" spc="-6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131516"/>
                </a:solidFill>
                <a:latin typeface="Century Gothic"/>
                <a:cs typeface="Century Gothic"/>
              </a:rPr>
              <a:t>leadership</a:t>
            </a:r>
            <a:r>
              <a:rPr dirty="0" sz="2200" spc="-6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70">
                <a:solidFill>
                  <a:srgbClr val="131516"/>
                </a:solidFill>
                <a:latin typeface="Century Gothic"/>
                <a:cs typeface="Century Gothic"/>
              </a:rPr>
              <a:t>and</a:t>
            </a:r>
            <a:r>
              <a:rPr dirty="0" sz="2200" spc="-5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60">
                <a:solidFill>
                  <a:srgbClr val="131516"/>
                </a:solidFill>
                <a:latin typeface="Century Gothic"/>
                <a:cs typeface="Century Gothic"/>
              </a:rPr>
              <a:t>corporate</a:t>
            </a:r>
            <a:r>
              <a:rPr dirty="0" sz="2200" spc="-5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60">
                <a:solidFill>
                  <a:srgbClr val="131516"/>
                </a:solidFill>
                <a:latin typeface="Century Gothic"/>
                <a:cs typeface="Century Gothic"/>
              </a:rPr>
              <a:t>visions</a:t>
            </a:r>
            <a:r>
              <a:rPr dirty="0" sz="2200" spc="-6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131516"/>
                </a:solidFill>
                <a:latin typeface="Century Gothic"/>
                <a:cs typeface="Century Gothic"/>
              </a:rPr>
              <a:t>and </a:t>
            </a:r>
            <a:r>
              <a:rPr dirty="0" sz="2200" spc="-10">
                <a:solidFill>
                  <a:srgbClr val="131516"/>
                </a:solidFill>
                <a:latin typeface="Century Gothic"/>
                <a:cs typeface="Century Gothic"/>
              </a:rPr>
              <a:t>attitudes,</a:t>
            </a:r>
            <a:r>
              <a:rPr dirty="0" sz="2200" spc="-10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examining</a:t>
            </a:r>
            <a:r>
              <a:rPr dirty="0" sz="2200" spc="-9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how</a:t>
            </a:r>
            <a:r>
              <a:rPr dirty="0" sz="2200" spc="-7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65">
                <a:solidFill>
                  <a:srgbClr val="131516"/>
                </a:solidFill>
                <a:latin typeface="Century Gothic"/>
                <a:cs typeface="Century Gothic"/>
              </a:rPr>
              <a:t>an</a:t>
            </a:r>
            <a:r>
              <a:rPr dirty="0" sz="2200" spc="-9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organization</a:t>
            </a:r>
            <a:r>
              <a:rPr dirty="0" sz="2200" spc="-10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45">
                <a:solidFill>
                  <a:srgbClr val="131516"/>
                </a:solidFill>
                <a:latin typeface="Century Gothic"/>
                <a:cs typeface="Century Gothic"/>
              </a:rPr>
              <a:t>operates</a:t>
            </a:r>
            <a:r>
              <a:rPr dirty="0" sz="2200" spc="-9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75">
                <a:solidFill>
                  <a:srgbClr val="131516"/>
                </a:solidFill>
                <a:latin typeface="Century Gothic"/>
                <a:cs typeface="Century Gothic"/>
              </a:rPr>
              <a:t>and</a:t>
            </a:r>
            <a:r>
              <a:rPr dirty="0" sz="2200" spc="-9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70">
                <a:solidFill>
                  <a:srgbClr val="131516"/>
                </a:solidFill>
                <a:latin typeface="Century Gothic"/>
                <a:cs typeface="Century Gothic"/>
              </a:rPr>
              <a:t>behaves</a:t>
            </a:r>
            <a:r>
              <a:rPr dirty="0" sz="2200" spc="-9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60">
                <a:solidFill>
                  <a:srgbClr val="131516"/>
                </a:solidFill>
                <a:latin typeface="Century Gothic"/>
                <a:cs typeface="Century Gothic"/>
              </a:rPr>
              <a:t>overall.</a:t>
            </a:r>
            <a:r>
              <a:rPr dirty="0" sz="2200" spc="-10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160">
                <a:solidFill>
                  <a:srgbClr val="131516"/>
                </a:solidFill>
                <a:latin typeface="Century Gothic"/>
                <a:cs typeface="Century Gothic"/>
              </a:rPr>
              <a:t>Is</a:t>
            </a:r>
            <a:r>
              <a:rPr dirty="0" sz="2200" spc="-8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35">
                <a:solidFill>
                  <a:srgbClr val="131516"/>
                </a:solidFill>
                <a:latin typeface="Century Gothic"/>
                <a:cs typeface="Century Gothic"/>
              </a:rPr>
              <a:t>our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organization</a:t>
            </a:r>
            <a:r>
              <a:rPr dirty="0" sz="2200" spc="-3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demonstrating</a:t>
            </a:r>
            <a:r>
              <a:rPr dirty="0" sz="2200" spc="-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responsible,</a:t>
            </a:r>
            <a:r>
              <a:rPr dirty="0" sz="2200" spc="-3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transparent </a:t>
            </a:r>
            <a:r>
              <a:rPr dirty="0" sz="2200" spc="-10">
                <a:solidFill>
                  <a:srgbClr val="131516"/>
                </a:solidFill>
                <a:latin typeface="Century Gothic"/>
                <a:cs typeface="Century Gothic"/>
              </a:rPr>
              <a:t>leadership?</a:t>
            </a:r>
            <a:endParaRPr sz="2200">
              <a:latin typeface="Century Gothic"/>
              <a:cs typeface="Century Gothic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12693" y="4670931"/>
            <a:ext cx="5569280" cy="1753706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68580">
              <a:lnSpc>
                <a:spcPct val="100000"/>
              </a:lnSpc>
              <a:spcBef>
                <a:spcPts val="70"/>
              </a:spcBef>
            </a:pPr>
            <a:r>
              <a:rPr dirty="0" spc="100"/>
              <a:t>4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100"/>
              <a:t>What</a:t>
            </a:r>
            <a:r>
              <a:rPr dirty="0" spc="-55"/>
              <a:t> </a:t>
            </a:r>
            <a:r>
              <a:rPr dirty="0"/>
              <a:t>actions</a:t>
            </a:r>
            <a:r>
              <a:rPr dirty="0" spc="-45"/>
              <a:t> </a:t>
            </a:r>
            <a:r>
              <a:rPr dirty="0" spc="140"/>
              <a:t>Tribes</a:t>
            </a:r>
            <a:r>
              <a:rPr dirty="0" spc="-45"/>
              <a:t> </a:t>
            </a:r>
            <a:r>
              <a:rPr dirty="0" spc="-140"/>
              <a:t>can</a:t>
            </a:r>
            <a:r>
              <a:rPr dirty="0" spc="-50"/>
              <a:t> </a:t>
            </a:r>
            <a:r>
              <a:rPr dirty="0"/>
              <a:t>take</a:t>
            </a:r>
            <a:r>
              <a:rPr dirty="0" spc="-55"/>
              <a:t> </a:t>
            </a:r>
            <a:r>
              <a:rPr dirty="0" spc="145"/>
              <a:t>right</a:t>
            </a:r>
            <a:r>
              <a:rPr dirty="0" spc="-50"/>
              <a:t> </a:t>
            </a:r>
            <a:r>
              <a:rPr dirty="0" spc="-20"/>
              <a:t>now?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39395" indent="-227329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0029" algn="l"/>
              </a:tabLst>
            </a:pPr>
            <a:r>
              <a:rPr dirty="0" spc="-50"/>
              <a:t>Educate</a:t>
            </a:r>
            <a:r>
              <a:rPr dirty="0" spc="-75"/>
              <a:t> </a:t>
            </a:r>
            <a:r>
              <a:rPr dirty="0"/>
              <a:t>your</a:t>
            </a:r>
            <a:r>
              <a:rPr dirty="0" spc="-70"/>
              <a:t> </a:t>
            </a:r>
            <a:r>
              <a:rPr dirty="0" spc="-40"/>
              <a:t>board/senior</a:t>
            </a:r>
            <a:r>
              <a:rPr dirty="0" spc="-85"/>
              <a:t> </a:t>
            </a:r>
            <a:r>
              <a:rPr dirty="0" spc="-10"/>
              <a:t>leadership</a:t>
            </a:r>
            <a:r>
              <a:rPr dirty="0" spc="-85"/>
              <a:t> </a:t>
            </a:r>
            <a:r>
              <a:rPr dirty="0"/>
              <a:t>on</a:t>
            </a:r>
            <a:r>
              <a:rPr dirty="0" spc="-75"/>
              <a:t> </a:t>
            </a:r>
            <a:r>
              <a:rPr dirty="0" spc="40"/>
              <a:t>ESG</a:t>
            </a: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Font typeface="Wingdings"/>
              <a:buChar char=""/>
              <a:tabLst>
                <a:tab pos="240029" algn="l"/>
              </a:tabLst>
            </a:pPr>
            <a:r>
              <a:rPr dirty="0"/>
              <a:t>Determine</a:t>
            </a:r>
            <a:r>
              <a:rPr dirty="0" spc="15"/>
              <a:t> </a:t>
            </a:r>
            <a:r>
              <a:rPr dirty="0" spc="-40"/>
              <a:t>what’s</a:t>
            </a:r>
            <a:r>
              <a:rPr dirty="0" spc="35"/>
              <a:t> </a:t>
            </a:r>
            <a:r>
              <a:rPr dirty="0" spc="-10"/>
              <a:t>important</a:t>
            </a: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Font typeface="Wingdings"/>
              <a:buChar char=""/>
              <a:tabLst>
                <a:tab pos="240029" algn="l"/>
              </a:tabLst>
            </a:pPr>
            <a:r>
              <a:rPr dirty="0"/>
              <a:t>Identify</a:t>
            </a:r>
            <a:r>
              <a:rPr dirty="0" spc="-70"/>
              <a:t> </a:t>
            </a:r>
            <a:r>
              <a:rPr dirty="0"/>
              <a:t>your</a:t>
            </a:r>
            <a:r>
              <a:rPr dirty="0" spc="-40"/>
              <a:t> </a:t>
            </a:r>
            <a:r>
              <a:rPr dirty="0" spc="-120"/>
              <a:t>data</a:t>
            </a:r>
            <a:r>
              <a:rPr dirty="0" spc="-45"/>
              <a:t> </a:t>
            </a:r>
            <a:r>
              <a:rPr dirty="0" spc="-10"/>
              <a:t>points</a:t>
            </a: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Font typeface="Wingdings"/>
              <a:buChar char=""/>
              <a:tabLst>
                <a:tab pos="240029" algn="l"/>
              </a:tabLst>
            </a:pPr>
            <a:r>
              <a:rPr dirty="0" spc="45"/>
              <a:t>Implement</a:t>
            </a:r>
            <a:r>
              <a:rPr dirty="0" spc="-30"/>
              <a:t> </a:t>
            </a:r>
            <a:r>
              <a:rPr dirty="0"/>
              <a:t>internal</a:t>
            </a:r>
            <a:r>
              <a:rPr dirty="0" spc="-25"/>
              <a:t> </a:t>
            </a:r>
            <a:r>
              <a:rPr dirty="0"/>
              <a:t>controls</a:t>
            </a:r>
            <a:r>
              <a:rPr dirty="0" spc="-35"/>
              <a:t> </a:t>
            </a:r>
            <a:r>
              <a:rPr dirty="0" spc="-20"/>
              <a:t>around</a:t>
            </a:r>
            <a:r>
              <a:rPr dirty="0" spc="-25"/>
              <a:t> </a:t>
            </a:r>
            <a:r>
              <a:rPr dirty="0"/>
              <a:t>your</a:t>
            </a:r>
            <a:r>
              <a:rPr dirty="0" spc="-15"/>
              <a:t> </a:t>
            </a:r>
            <a:r>
              <a:rPr dirty="0" spc="-20"/>
              <a:t>data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261102" y="1804670"/>
            <a:ext cx="1746250" cy="2592070"/>
          </a:xfrm>
          <a:custGeom>
            <a:avLst/>
            <a:gdLst/>
            <a:ahLst/>
            <a:cxnLst/>
            <a:rect l="l" t="t" r="r" b="b"/>
            <a:pathLst>
              <a:path w="1746250" h="2592070">
                <a:moveTo>
                  <a:pt x="1585333" y="229742"/>
                </a:moveTo>
                <a:lnTo>
                  <a:pt x="889381" y="229742"/>
                </a:lnTo>
                <a:lnTo>
                  <a:pt x="948727" y="231248"/>
                </a:lnTo>
                <a:lnTo>
                  <a:pt x="1005186" y="235765"/>
                </a:lnTo>
                <a:lnTo>
                  <a:pt x="1058756" y="243294"/>
                </a:lnTo>
                <a:lnTo>
                  <a:pt x="1109439" y="253837"/>
                </a:lnTo>
                <a:lnTo>
                  <a:pt x="1157233" y="267394"/>
                </a:lnTo>
                <a:lnTo>
                  <a:pt x="1202139" y="283967"/>
                </a:lnTo>
                <a:lnTo>
                  <a:pt x="1244166" y="303561"/>
                </a:lnTo>
                <a:lnTo>
                  <a:pt x="1283287" y="326164"/>
                </a:lnTo>
                <a:lnTo>
                  <a:pt x="1319529" y="351789"/>
                </a:lnTo>
                <a:lnTo>
                  <a:pt x="1356278" y="383543"/>
                </a:lnTo>
                <a:lnTo>
                  <a:pt x="1388131" y="417750"/>
                </a:lnTo>
                <a:lnTo>
                  <a:pt x="1415088" y="454409"/>
                </a:lnTo>
                <a:lnTo>
                  <a:pt x="1437147" y="493521"/>
                </a:lnTo>
                <a:lnTo>
                  <a:pt x="1454307" y="535086"/>
                </a:lnTo>
                <a:lnTo>
                  <a:pt x="1466566" y="579104"/>
                </a:lnTo>
                <a:lnTo>
                  <a:pt x="1473922" y="625574"/>
                </a:lnTo>
                <a:lnTo>
                  <a:pt x="1476375" y="674496"/>
                </a:lnTo>
                <a:lnTo>
                  <a:pt x="1473386" y="732424"/>
                </a:lnTo>
                <a:lnTo>
                  <a:pt x="1464418" y="786724"/>
                </a:lnTo>
                <a:lnTo>
                  <a:pt x="1449464" y="837397"/>
                </a:lnTo>
                <a:lnTo>
                  <a:pt x="1428517" y="884443"/>
                </a:lnTo>
                <a:lnTo>
                  <a:pt x="1401572" y="927862"/>
                </a:lnTo>
                <a:lnTo>
                  <a:pt x="1378557" y="958233"/>
                </a:lnTo>
                <a:lnTo>
                  <a:pt x="1352187" y="990019"/>
                </a:lnTo>
                <a:lnTo>
                  <a:pt x="1322468" y="1023220"/>
                </a:lnTo>
                <a:lnTo>
                  <a:pt x="1289403" y="1057837"/>
                </a:lnTo>
                <a:lnTo>
                  <a:pt x="1252996" y="1093869"/>
                </a:lnTo>
                <a:lnTo>
                  <a:pt x="1213253" y="1131315"/>
                </a:lnTo>
                <a:lnTo>
                  <a:pt x="1170177" y="1170177"/>
                </a:lnTo>
                <a:lnTo>
                  <a:pt x="1125233" y="1210151"/>
                </a:lnTo>
                <a:lnTo>
                  <a:pt x="1083811" y="1248381"/>
                </a:lnTo>
                <a:lnTo>
                  <a:pt x="1045901" y="1284862"/>
                </a:lnTo>
                <a:lnTo>
                  <a:pt x="1011490" y="1319586"/>
                </a:lnTo>
                <a:lnTo>
                  <a:pt x="980567" y="1352550"/>
                </a:lnTo>
                <a:lnTo>
                  <a:pt x="952340" y="1385940"/>
                </a:lnTo>
                <a:lnTo>
                  <a:pt x="926022" y="1421952"/>
                </a:lnTo>
                <a:lnTo>
                  <a:pt x="901599" y="1460586"/>
                </a:lnTo>
                <a:lnTo>
                  <a:pt x="879060" y="1501841"/>
                </a:lnTo>
                <a:lnTo>
                  <a:pt x="858393" y="1545716"/>
                </a:lnTo>
                <a:lnTo>
                  <a:pt x="840699" y="1592366"/>
                </a:lnTo>
                <a:lnTo>
                  <a:pt x="826937" y="1641942"/>
                </a:lnTo>
                <a:lnTo>
                  <a:pt x="817107" y="1694444"/>
                </a:lnTo>
                <a:lnTo>
                  <a:pt x="811209" y="1749872"/>
                </a:lnTo>
                <a:lnTo>
                  <a:pt x="809244" y="1808225"/>
                </a:lnTo>
                <a:lnTo>
                  <a:pt x="1078992" y="1808225"/>
                </a:lnTo>
                <a:lnTo>
                  <a:pt x="1081119" y="1754969"/>
                </a:lnTo>
                <a:lnTo>
                  <a:pt x="1087501" y="1704669"/>
                </a:lnTo>
                <a:lnTo>
                  <a:pt x="1098137" y="1657318"/>
                </a:lnTo>
                <a:lnTo>
                  <a:pt x="1113028" y="1612909"/>
                </a:lnTo>
                <a:lnTo>
                  <a:pt x="1132173" y="1571435"/>
                </a:lnTo>
                <a:lnTo>
                  <a:pt x="1155573" y="1532889"/>
                </a:lnTo>
                <a:lnTo>
                  <a:pt x="1179086" y="1500520"/>
                </a:lnTo>
                <a:lnTo>
                  <a:pt x="1205867" y="1466875"/>
                </a:lnTo>
                <a:lnTo>
                  <a:pt x="1235919" y="1431956"/>
                </a:lnTo>
                <a:lnTo>
                  <a:pt x="1269243" y="1395761"/>
                </a:lnTo>
                <a:lnTo>
                  <a:pt x="1305842" y="1358290"/>
                </a:lnTo>
                <a:lnTo>
                  <a:pt x="1345717" y="1319545"/>
                </a:lnTo>
                <a:lnTo>
                  <a:pt x="1433691" y="1238317"/>
                </a:lnTo>
                <a:lnTo>
                  <a:pt x="1474878" y="1199126"/>
                </a:lnTo>
                <a:lnTo>
                  <a:pt x="1512425" y="1161960"/>
                </a:lnTo>
                <a:lnTo>
                  <a:pt x="1546327" y="1126824"/>
                </a:lnTo>
                <a:lnTo>
                  <a:pt x="1576577" y="1093724"/>
                </a:lnTo>
                <a:lnTo>
                  <a:pt x="1604130" y="1060256"/>
                </a:lnTo>
                <a:lnTo>
                  <a:pt x="1629940" y="1024016"/>
                </a:lnTo>
                <a:lnTo>
                  <a:pt x="1654000" y="985001"/>
                </a:lnTo>
                <a:lnTo>
                  <a:pt x="1676304" y="943213"/>
                </a:lnTo>
                <a:lnTo>
                  <a:pt x="1696847" y="898651"/>
                </a:lnTo>
                <a:lnTo>
                  <a:pt x="1714602" y="851317"/>
                </a:lnTo>
                <a:lnTo>
                  <a:pt x="1728401" y="801215"/>
                </a:lnTo>
                <a:lnTo>
                  <a:pt x="1738251" y="748352"/>
                </a:lnTo>
                <a:lnTo>
                  <a:pt x="1744156" y="692733"/>
                </a:lnTo>
                <a:lnTo>
                  <a:pt x="1746123" y="634364"/>
                </a:lnTo>
                <a:lnTo>
                  <a:pt x="1744240" y="582331"/>
                </a:lnTo>
                <a:lnTo>
                  <a:pt x="1738591" y="532287"/>
                </a:lnTo>
                <a:lnTo>
                  <a:pt x="1729176" y="484232"/>
                </a:lnTo>
                <a:lnTo>
                  <a:pt x="1715995" y="438165"/>
                </a:lnTo>
                <a:lnTo>
                  <a:pt x="1699049" y="394086"/>
                </a:lnTo>
                <a:lnTo>
                  <a:pt x="1678336" y="351995"/>
                </a:lnTo>
                <a:lnTo>
                  <a:pt x="1653858" y="311889"/>
                </a:lnTo>
                <a:lnTo>
                  <a:pt x="1625613" y="273770"/>
                </a:lnTo>
                <a:lnTo>
                  <a:pt x="1593603" y="237636"/>
                </a:lnTo>
                <a:lnTo>
                  <a:pt x="1585333" y="229742"/>
                </a:lnTo>
                <a:close/>
              </a:path>
              <a:path w="1746250" h="2592070">
                <a:moveTo>
                  <a:pt x="907669" y="0"/>
                </a:moveTo>
                <a:lnTo>
                  <a:pt x="851389" y="859"/>
                </a:lnTo>
                <a:lnTo>
                  <a:pt x="796413" y="3438"/>
                </a:lnTo>
                <a:lnTo>
                  <a:pt x="742743" y="7737"/>
                </a:lnTo>
                <a:lnTo>
                  <a:pt x="690378" y="13754"/>
                </a:lnTo>
                <a:lnTo>
                  <a:pt x="639317" y="21492"/>
                </a:lnTo>
                <a:lnTo>
                  <a:pt x="589563" y="30949"/>
                </a:lnTo>
                <a:lnTo>
                  <a:pt x="541114" y="42126"/>
                </a:lnTo>
                <a:lnTo>
                  <a:pt x="493970" y="55023"/>
                </a:lnTo>
                <a:lnTo>
                  <a:pt x="448133" y="69639"/>
                </a:lnTo>
                <a:lnTo>
                  <a:pt x="403601" y="85976"/>
                </a:lnTo>
                <a:lnTo>
                  <a:pt x="360376" y="104032"/>
                </a:lnTo>
                <a:lnTo>
                  <a:pt x="318457" y="123809"/>
                </a:lnTo>
                <a:lnTo>
                  <a:pt x="277844" y="145306"/>
                </a:lnTo>
                <a:lnTo>
                  <a:pt x="238538" y="168524"/>
                </a:lnTo>
                <a:lnTo>
                  <a:pt x="200540" y="193462"/>
                </a:lnTo>
                <a:lnTo>
                  <a:pt x="163848" y="220120"/>
                </a:lnTo>
                <a:lnTo>
                  <a:pt x="128463" y="248499"/>
                </a:lnTo>
                <a:lnTo>
                  <a:pt x="94386" y="278598"/>
                </a:lnTo>
                <a:lnTo>
                  <a:pt x="61616" y="310418"/>
                </a:lnTo>
                <a:lnTo>
                  <a:pt x="30154" y="343960"/>
                </a:lnTo>
                <a:lnTo>
                  <a:pt x="0" y="379221"/>
                </a:lnTo>
                <a:lnTo>
                  <a:pt x="193167" y="525017"/>
                </a:lnTo>
                <a:lnTo>
                  <a:pt x="224507" y="489262"/>
                </a:lnTo>
                <a:lnTo>
                  <a:pt x="257472" y="455812"/>
                </a:lnTo>
                <a:lnTo>
                  <a:pt x="292061" y="424670"/>
                </a:lnTo>
                <a:lnTo>
                  <a:pt x="328275" y="395835"/>
                </a:lnTo>
                <a:lnTo>
                  <a:pt x="366112" y="369306"/>
                </a:lnTo>
                <a:lnTo>
                  <a:pt x="405573" y="345084"/>
                </a:lnTo>
                <a:lnTo>
                  <a:pt x="446656" y="323169"/>
                </a:lnTo>
                <a:lnTo>
                  <a:pt x="489375" y="303556"/>
                </a:lnTo>
                <a:lnTo>
                  <a:pt x="533691" y="286260"/>
                </a:lnTo>
                <a:lnTo>
                  <a:pt x="579641" y="271266"/>
                </a:lnTo>
                <a:lnTo>
                  <a:pt x="627213" y="258578"/>
                </a:lnTo>
                <a:lnTo>
                  <a:pt x="676405" y="248197"/>
                </a:lnTo>
                <a:lnTo>
                  <a:pt x="727219" y="240123"/>
                </a:lnTo>
                <a:lnTo>
                  <a:pt x="779653" y="234356"/>
                </a:lnTo>
                <a:lnTo>
                  <a:pt x="833707" y="230896"/>
                </a:lnTo>
                <a:lnTo>
                  <a:pt x="889381" y="229742"/>
                </a:lnTo>
                <a:lnTo>
                  <a:pt x="1585333" y="229742"/>
                </a:lnTo>
                <a:lnTo>
                  <a:pt x="1557827" y="203487"/>
                </a:lnTo>
                <a:lnTo>
                  <a:pt x="1518284" y="171322"/>
                </a:lnTo>
                <a:lnTo>
                  <a:pt x="1482315" y="145987"/>
                </a:lnTo>
                <a:lnTo>
                  <a:pt x="1444511" y="122677"/>
                </a:lnTo>
                <a:lnTo>
                  <a:pt x="1404872" y="101391"/>
                </a:lnTo>
                <a:lnTo>
                  <a:pt x="1363399" y="82132"/>
                </a:lnTo>
                <a:lnTo>
                  <a:pt x="1320093" y="64898"/>
                </a:lnTo>
                <a:lnTo>
                  <a:pt x="1274953" y="49690"/>
                </a:lnTo>
                <a:lnTo>
                  <a:pt x="1227980" y="36509"/>
                </a:lnTo>
                <a:lnTo>
                  <a:pt x="1179174" y="25355"/>
                </a:lnTo>
                <a:lnTo>
                  <a:pt x="1128537" y="16228"/>
                </a:lnTo>
                <a:lnTo>
                  <a:pt x="1076067" y="9128"/>
                </a:lnTo>
                <a:lnTo>
                  <a:pt x="1021765" y="4057"/>
                </a:lnTo>
                <a:lnTo>
                  <a:pt x="965632" y="1014"/>
                </a:lnTo>
                <a:lnTo>
                  <a:pt x="907669" y="0"/>
                </a:lnTo>
                <a:close/>
              </a:path>
              <a:path w="1746250" h="2592070">
                <a:moveTo>
                  <a:pt x="944118" y="2216404"/>
                </a:moveTo>
                <a:lnTo>
                  <a:pt x="905613" y="2219713"/>
                </a:lnTo>
                <a:lnTo>
                  <a:pt x="838176" y="2246193"/>
                </a:lnTo>
                <a:lnTo>
                  <a:pt x="785314" y="2297461"/>
                </a:lnTo>
                <a:lnTo>
                  <a:pt x="757934" y="2363946"/>
                </a:lnTo>
                <a:lnTo>
                  <a:pt x="754507" y="2402331"/>
                </a:lnTo>
                <a:lnTo>
                  <a:pt x="757934" y="2439362"/>
                </a:lnTo>
                <a:lnTo>
                  <a:pt x="785314" y="2505898"/>
                </a:lnTo>
                <a:lnTo>
                  <a:pt x="838176" y="2560171"/>
                </a:lnTo>
                <a:lnTo>
                  <a:pt x="905613" y="2588416"/>
                </a:lnTo>
                <a:lnTo>
                  <a:pt x="944118" y="2591942"/>
                </a:lnTo>
                <a:lnTo>
                  <a:pt x="982739" y="2588416"/>
                </a:lnTo>
                <a:lnTo>
                  <a:pt x="1051077" y="2560171"/>
                </a:lnTo>
                <a:lnTo>
                  <a:pt x="1080770" y="2535428"/>
                </a:lnTo>
                <a:lnTo>
                  <a:pt x="1105513" y="2505898"/>
                </a:lnTo>
                <a:lnTo>
                  <a:pt x="1133758" y="2439362"/>
                </a:lnTo>
                <a:lnTo>
                  <a:pt x="1137285" y="2402331"/>
                </a:lnTo>
                <a:lnTo>
                  <a:pt x="1133877" y="2363946"/>
                </a:lnTo>
                <a:lnTo>
                  <a:pt x="1106584" y="2297461"/>
                </a:lnTo>
                <a:lnTo>
                  <a:pt x="1053506" y="2246193"/>
                </a:lnTo>
                <a:lnTo>
                  <a:pt x="984216" y="2219713"/>
                </a:lnTo>
                <a:lnTo>
                  <a:pt x="944118" y="2216404"/>
                </a:lnTo>
                <a:close/>
              </a:path>
            </a:pathLst>
          </a:custGeom>
          <a:solidFill>
            <a:srgbClr val="005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1412473" y="6191808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solidFill>
                  <a:srgbClr val="A29FA0"/>
                </a:solidFill>
                <a:latin typeface="Century Gothic"/>
                <a:cs typeface="Century Gothic"/>
              </a:rPr>
              <a:t>32</a:t>
            </a:r>
            <a:endParaRPr sz="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208" y="229311"/>
            <a:ext cx="730821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95"/>
              <a:t>What</a:t>
            </a:r>
            <a:r>
              <a:rPr dirty="0" spc="-45"/>
              <a:t> </a:t>
            </a:r>
            <a:r>
              <a:rPr dirty="0" spc="220"/>
              <a:t>is</a:t>
            </a:r>
            <a:r>
              <a:rPr dirty="0" spc="-60"/>
              <a:t> </a:t>
            </a:r>
            <a:r>
              <a:rPr dirty="0" spc="70"/>
              <a:t>Diversity,</a:t>
            </a:r>
            <a:r>
              <a:rPr dirty="0" spc="-40"/>
              <a:t> </a:t>
            </a:r>
            <a:r>
              <a:rPr dirty="0" spc="75"/>
              <a:t>Equity,</a:t>
            </a:r>
            <a:r>
              <a:rPr dirty="0" spc="-45"/>
              <a:t> </a:t>
            </a:r>
            <a:r>
              <a:rPr dirty="0" spc="-254"/>
              <a:t>&amp;</a:t>
            </a:r>
            <a:r>
              <a:rPr dirty="0" spc="-75"/>
              <a:t> </a:t>
            </a:r>
            <a:r>
              <a:rPr dirty="0" spc="90"/>
              <a:t>Inclusion</a:t>
            </a:r>
            <a:r>
              <a:rPr dirty="0" spc="-20"/>
              <a:t> </a:t>
            </a:r>
            <a:r>
              <a:rPr dirty="0" spc="75"/>
              <a:t>(DEI)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29208" y="866292"/>
            <a:ext cx="10885170" cy="295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9395" marR="353060" indent="-227329">
              <a:lnSpc>
                <a:spcPct val="106100"/>
              </a:lnSpc>
              <a:spcBef>
                <a:spcPts val="95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Diversity</a:t>
            </a:r>
            <a:r>
              <a:rPr dirty="0" sz="2200" spc="-12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150">
                <a:solidFill>
                  <a:srgbClr val="6C666A"/>
                </a:solidFill>
                <a:latin typeface="Century Gothic"/>
                <a:cs typeface="Century Gothic"/>
              </a:rPr>
              <a:t>is</a:t>
            </a:r>
            <a:r>
              <a:rPr dirty="0" sz="22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all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the</a:t>
            </a:r>
            <a:r>
              <a:rPr dirty="0" sz="2200" spc="-7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55">
                <a:solidFill>
                  <a:srgbClr val="6C666A"/>
                </a:solidFill>
                <a:latin typeface="Century Gothic"/>
                <a:cs typeface="Century Gothic"/>
              </a:rPr>
              <a:t>dimensions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that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make</a:t>
            </a:r>
            <a:r>
              <a:rPr dirty="0" sz="2200" spc="-6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40">
                <a:solidFill>
                  <a:srgbClr val="6C666A"/>
                </a:solidFill>
                <a:latin typeface="Century Gothic"/>
                <a:cs typeface="Century Gothic"/>
              </a:rPr>
              <a:t>each</a:t>
            </a:r>
            <a:r>
              <a:rPr dirty="0" sz="22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person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55">
                <a:solidFill>
                  <a:srgbClr val="6C666A"/>
                </a:solidFill>
                <a:latin typeface="Century Gothic"/>
                <a:cs typeface="Century Gothic"/>
              </a:rPr>
              <a:t>one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35">
                <a:solidFill>
                  <a:srgbClr val="6C666A"/>
                </a:solidFill>
                <a:latin typeface="Century Gothic"/>
                <a:cs typeface="Century Gothic"/>
              </a:rPr>
              <a:t>of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20">
                <a:solidFill>
                  <a:srgbClr val="6C666A"/>
                </a:solidFill>
                <a:latin typeface="Century Gothic"/>
                <a:cs typeface="Century Gothic"/>
              </a:rPr>
              <a:t>a</a:t>
            </a:r>
            <a:r>
              <a:rPr dirty="0" sz="2200" spc="-7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kind,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including ethnicity,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35">
                <a:solidFill>
                  <a:srgbClr val="6C666A"/>
                </a:solidFill>
                <a:latin typeface="Century Gothic"/>
                <a:cs typeface="Century Gothic"/>
              </a:rPr>
              <a:t>race,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55">
                <a:solidFill>
                  <a:srgbClr val="6C666A"/>
                </a:solidFill>
                <a:latin typeface="Century Gothic"/>
                <a:cs typeface="Century Gothic"/>
              </a:rPr>
              <a:t>age,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style,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55">
                <a:solidFill>
                  <a:srgbClr val="6C666A"/>
                </a:solidFill>
                <a:latin typeface="Century Gothic"/>
                <a:cs typeface="Century Gothic"/>
              </a:rPr>
              <a:t>gender,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0">
                <a:solidFill>
                  <a:srgbClr val="6C666A"/>
                </a:solidFill>
                <a:latin typeface="Century Gothic"/>
                <a:cs typeface="Century Gothic"/>
              </a:rPr>
              <a:t>personality,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30">
                <a:solidFill>
                  <a:srgbClr val="6C666A"/>
                </a:solidFill>
                <a:latin typeface="Century Gothic"/>
                <a:cs typeface="Century Gothic"/>
              </a:rPr>
              <a:t>beliefs,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50">
                <a:solidFill>
                  <a:srgbClr val="6C666A"/>
                </a:solidFill>
                <a:latin typeface="Century Gothic"/>
                <a:cs typeface="Century Gothic"/>
              </a:rPr>
              <a:t>experiences,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sexual orientation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60">
                <a:solidFill>
                  <a:srgbClr val="6C666A"/>
                </a:solidFill>
                <a:latin typeface="Century Gothic"/>
                <a:cs typeface="Century Gothic"/>
              </a:rPr>
              <a:t>Equity</a:t>
            </a:r>
            <a:r>
              <a:rPr dirty="0" sz="2200" spc="-16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150">
                <a:solidFill>
                  <a:srgbClr val="6C666A"/>
                </a:solidFill>
                <a:latin typeface="Century Gothic"/>
                <a:cs typeface="Century Gothic"/>
              </a:rPr>
              <a:t>is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the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0">
                <a:solidFill>
                  <a:srgbClr val="6C666A"/>
                </a:solidFill>
                <a:latin typeface="Century Gothic"/>
                <a:cs typeface="Century Gothic"/>
              </a:rPr>
              <a:t>process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5">
                <a:solidFill>
                  <a:srgbClr val="6C666A"/>
                </a:solidFill>
                <a:latin typeface="Century Gothic"/>
                <a:cs typeface="Century Gothic"/>
              </a:rPr>
              <a:t>of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60">
                <a:solidFill>
                  <a:srgbClr val="6C666A"/>
                </a:solidFill>
                <a:latin typeface="Century Gothic"/>
                <a:cs typeface="Century Gothic"/>
              </a:rPr>
              <a:t>ensuring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that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processes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and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programs</a:t>
            </a:r>
            <a:r>
              <a:rPr dirty="0" sz="2200" spc="-6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80">
                <a:solidFill>
                  <a:srgbClr val="6C666A"/>
                </a:solidFill>
                <a:latin typeface="Century Gothic"/>
                <a:cs typeface="Century Gothic"/>
              </a:rPr>
              <a:t>are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impartial,</a:t>
            </a:r>
            <a:r>
              <a:rPr dirty="0" sz="22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0">
                <a:solidFill>
                  <a:srgbClr val="6C666A"/>
                </a:solidFill>
                <a:latin typeface="Century Gothic"/>
                <a:cs typeface="Century Gothic"/>
              </a:rPr>
              <a:t>fair</a:t>
            </a:r>
            <a:endParaRPr sz="2200">
              <a:latin typeface="Century Gothic"/>
              <a:cs typeface="Century Gothic"/>
            </a:endParaRPr>
          </a:p>
          <a:p>
            <a:pPr marL="239395">
              <a:lnSpc>
                <a:spcPct val="100000"/>
              </a:lnSpc>
              <a:spcBef>
                <a:spcPts val="160"/>
              </a:spcBef>
            </a:pP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and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35">
                <a:solidFill>
                  <a:srgbClr val="6C666A"/>
                </a:solidFill>
                <a:latin typeface="Century Gothic"/>
                <a:cs typeface="Century Gothic"/>
              </a:rPr>
              <a:t>provide</a:t>
            </a:r>
            <a:r>
              <a:rPr dirty="0" sz="22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60">
                <a:solidFill>
                  <a:srgbClr val="6C666A"/>
                </a:solidFill>
                <a:latin typeface="Century Gothic"/>
                <a:cs typeface="Century Gothic"/>
              </a:rPr>
              <a:t>equal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possible</a:t>
            </a:r>
            <a:r>
              <a:rPr dirty="0" sz="22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outcomes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for</a:t>
            </a:r>
            <a:r>
              <a:rPr dirty="0" sz="22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55">
                <a:solidFill>
                  <a:srgbClr val="6C666A"/>
                </a:solidFill>
                <a:latin typeface="Century Gothic"/>
                <a:cs typeface="Century Gothic"/>
              </a:rPr>
              <a:t>every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individual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220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Inclusion</a:t>
            </a:r>
            <a:r>
              <a:rPr dirty="0" sz="2200" spc="-13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150">
                <a:solidFill>
                  <a:srgbClr val="6C666A"/>
                </a:solidFill>
                <a:latin typeface="Century Gothic"/>
                <a:cs typeface="Century Gothic"/>
              </a:rPr>
              <a:t>is</a:t>
            </a:r>
            <a:r>
              <a:rPr dirty="0" sz="2200" spc="-5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60">
                <a:solidFill>
                  <a:srgbClr val="6C666A"/>
                </a:solidFill>
                <a:latin typeface="Century Gothic"/>
                <a:cs typeface="Century Gothic"/>
              </a:rPr>
              <a:t>ensuring</a:t>
            </a:r>
            <a:r>
              <a:rPr dirty="0" sz="2200" spc="-4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40">
                <a:solidFill>
                  <a:srgbClr val="6C666A"/>
                </a:solidFill>
                <a:latin typeface="Century Gothic"/>
                <a:cs typeface="Century Gothic"/>
              </a:rPr>
              <a:t>each</a:t>
            </a:r>
            <a:r>
              <a:rPr dirty="0" sz="2200" spc="-5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person</a:t>
            </a:r>
            <a:r>
              <a:rPr dirty="0" sz="2200" spc="-5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feels</a:t>
            </a:r>
            <a:r>
              <a:rPr dirty="0" sz="2200" spc="-6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valued,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connected,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55">
                <a:solidFill>
                  <a:srgbClr val="6C666A"/>
                </a:solidFill>
                <a:latin typeface="Century Gothic"/>
                <a:cs typeface="Century Gothic"/>
              </a:rPr>
              <a:t>safe</a:t>
            </a:r>
            <a:r>
              <a:rPr dirty="0" sz="2200" spc="-3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to</a:t>
            </a:r>
            <a:r>
              <a:rPr dirty="0" sz="2200" spc="-5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express</a:t>
            </a:r>
            <a:r>
              <a:rPr dirty="0" sz="2200" spc="-6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50">
                <a:solidFill>
                  <a:srgbClr val="6C666A"/>
                </a:solidFill>
                <a:latin typeface="Century Gothic"/>
                <a:cs typeface="Century Gothic"/>
              </a:rPr>
              <a:t>their</a:t>
            </a:r>
            <a:endParaRPr sz="2200">
              <a:latin typeface="Century Gothic"/>
              <a:cs typeface="Century Gothic"/>
            </a:endParaRPr>
          </a:p>
          <a:p>
            <a:pPr marL="239395">
              <a:lnSpc>
                <a:spcPct val="100000"/>
              </a:lnSpc>
              <a:spcBef>
                <a:spcPts val="155"/>
              </a:spcBef>
            </a:pPr>
            <a:r>
              <a:rPr dirty="0" sz="2200" spc="-20">
                <a:solidFill>
                  <a:srgbClr val="6C666A"/>
                </a:solidFill>
                <a:latin typeface="Century Gothic"/>
                <a:cs typeface="Century Gothic"/>
              </a:rPr>
              <a:t>authentic</a:t>
            </a:r>
            <a:r>
              <a:rPr dirty="0" sz="2200" spc="-12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selves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and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50">
                <a:solidFill>
                  <a:srgbClr val="6C666A"/>
                </a:solidFill>
                <a:latin typeface="Century Gothic"/>
                <a:cs typeface="Century Gothic"/>
              </a:rPr>
              <a:t>know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they</a:t>
            </a:r>
            <a:r>
              <a:rPr dirty="0" sz="2200" spc="-12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belong</a:t>
            </a:r>
            <a:endParaRPr sz="220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51048" y="4101084"/>
            <a:ext cx="7053072" cy="2359152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68580">
              <a:lnSpc>
                <a:spcPct val="100000"/>
              </a:lnSpc>
              <a:spcBef>
                <a:spcPts val="70"/>
              </a:spcBef>
            </a:pPr>
            <a:r>
              <a:rPr dirty="0" spc="100"/>
              <a:t>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"/>
          <p:cNvSpPr txBox="1"/>
          <p:nvPr/>
        </p:nvSpPr>
        <p:spPr>
          <a:xfrm>
            <a:off x="627684" y="6195466"/>
            <a:ext cx="2136775" cy="16510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74295">
              <a:lnSpc>
                <a:spcPct val="100000"/>
              </a:lnSpc>
              <a:spcBef>
                <a:spcPts val="70"/>
              </a:spcBef>
            </a:pPr>
            <a:r>
              <a:rPr dirty="0" spc="55"/>
              <a:t>6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93623" rIns="0" bIns="0" rtlCol="0" vert="horz">
            <a:spAutoFit/>
          </a:bodyPr>
          <a:lstStyle/>
          <a:p>
            <a:pPr marL="441325">
              <a:lnSpc>
                <a:spcPct val="100000"/>
              </a:lnSpc>
              <a:spcBef>
                <a:spcPts val="95"/>
              </a:spcBef>
            </a:pPr>
            <a:r>
              <a:rPr dirty="0" spc="100"/>
              <a:t>What</a:t>
            </a:r>
            <a:r>
              <a:rPr dirty="0" spc="-50"/>
              <a:t> </a:t>
            </a:r>
            <a:r>
              <a:rPr dirty="0" spc="220"/>
              <a:t>is</a:t>
            </a:r>
            <a:r>
              <a:rPr dirty="0" spc="-60"/>
              <a:t> </a:t>
            </a:r>
            <a:r>
              <a:rPr dirty="0" spc="235"/>
              <a:t>DEI</a:t>
            </a:r>
            <a:r>
              <a:rPr dirty="0" spc="-60"/>
              <a:t> </a:t>
            </a:r>
            <a:r>
              <a:rPr dirty="0" spc="170"/>
              <a:t>in</a:t>
            </a:r>
            <a:r>
              <a:rPr dirty="0" spc="-60"/>
              <a:t> </a:t>
            </a:r>
            <a:r>
              <a:rPr dirty="0" spc="50"/>
              <a:t>Indian</a:t>
            </a:r>
            <a:r>
              <a:rPr dirty="0" spc="-40"/>
              <a:t> </a:t>
            </a:r>
            <a:r>
              <a:rPr dirty="0" spc="-10"/>
              <a:t>Country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27684" y="1582038"/>
            <a:ext cx="4193540" cy="1960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9395" indent="-227329">
              <a:lnSpc>
                <a:spcPct val="100000"/>
              </a:lnSpc>
              <a:spcBef>
                <a:spcPts val="95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-80">
                <a:solidFill>
                  <a:srgbClr val="6C666A"/>
                </a:solidFill>
                <a:latin typeface="Century Gothic"/>
                <a:cs typeface="Century Gothic"/>
              </a:rPr>
              <a:t>Geography</a:t>
            </a:r>
            <a:r>
              <a:rPr dirty="0" sz="22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70">
                <a:solidFill>
                  <a:srgbClr val="6C666A"/>
                </a:solidFill>
                <a:latin typeface="Century Gothic"/>
                <a:cs typeface="Century Gothic"/>
              </a:rPr>
              <a:t>and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50">
                <a:solidFill>
                  <a:srgbClr val="6C666A"/>
                </a:solidFill>
                <a:latin typeface="Century Gothic"/>
                <a:cs typeface="Century Gothic"/>
              </a:rPr>
              <a:t>Environment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50">
                <a:solidFill>
                  <a:srgbClr val="6C666A"/>
                </a:solidFill>
                <a:latin typeface="Century Gothic"/>
                <a:cs typeface="Century Gothic"/>
              </a:rPr>
              <a:t>Customs</a:t>
            </a:r>
            <a:r>
              <a:rPr dirty="0" sz="2200" spc="-13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70">
                <a:solidFill>
                  <a:srgbClr val="6C666A"/>
                </a:solidFill>
                <a:latin typeface="Century Gothic"/>
                <a:cs typeface="Century Gothic"/>
              </a:rPr>
              <a:t>and</a:t>
            </a:r>
            <a:r>
              <a:rPr dirty="0" sz="2200" spc="-12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Culture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Economy</a:t>
            </a:r>
            <a:r>
              <a:rPr dirty="0" sz="2200" spc="-13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70">
                <a:solidFill>
                  <a:srgbClr val="6C666A"/>
                </a:solidFill>
                <a:latin typeface="Century Gothic"/>
                <a:cs typeface="Century Gothic"/>
              </a:rPr>
              <a:t>and</a:t>
            </a:r>
            <a:r>
              <a:rPr dirty="0" sz="22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Workforce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85">
                <a:solidFill>
                  <a:srgbClr val="6C666A"/>
                </a:solidFill>
                <a:latin typeface="Century Gothic"/>
                <a:cs typeface="Century Gothic"/>
              </a:rPr>
              <a:t>History</a:t>
            </a:r>
            <a:r>
              <a:rPr dirty="0" sz="22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and</a:t>
            </a:r>
            <a:r>
              <a:rPr dirty="0" sz="2200" spc="-13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40">
                <a:solidFill>
                  <a:srgbClr val="6C666A"/>
                </a:solidFill>
                <a:latin typeface="Century Gothic"/>
                <a:cs typeface="Century Gothic"/>
              </a:rPr>
              <a:t>Traditions</a:t>
            </a:r>
            <a:endParaRPr sz="2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"/>
          <p:cNvSpPr txBox="1"/>
          <p:nvPr/>
        </p:nvSpPr>
        <p:spPr>
          <a:xfrm>
            <a:off x="627684" y="6195466"/>
            <a:ext cx="2136775" cy="16510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74295">
              <a:lnSpc>
                <a:spcPct val="100000"/>
              </a:lnSpc>
              <a:spcBef>
                <a:spcPts val="70"/>
              </a:spcBef>
            </a:pPr>
            <a:r>
              <a:rPr dirty="0" spc="55"/>
              <a:t>7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93623" rIns="0" bIns="0" rtlCol="0" vert="horz">
            <a:spAutoFit/>
          </a:bodyPr>
          <a:lstStyle/>
          <a:p>
            <a:pPr marL="441325">
              <a:lnSpc>
                <a:spcPct val="100000"/>
              </a:lnSpc>
              <a:spcBef>
                <a:spcPts val="95"/>
              </a:spcBef>
            </a:pPr>
            <a:r>
              <a:rPr dirty="0" spc="100"/>
              <a:t>What</a:t>
            </a:r>
            <a:r>
              <a:rPr dirty="0" spc="-50"/>
              <a:t> </a:t>
            </a:r>
            <a:r>
              <a:rPr dirty="0" spc="220"/>
              <a:t>is</a:t>
            </a:r>
            <a:r>
              <a:rPr dirty="0" spc="-60"/>
              <a:t> </a:t>
            </a:r>
            <a:r>
              <a:rPr dirty="0" spc="235"/>
              <a:t>DEI</a:t>
            </a:r>
            <a:r>
              <a:rPr dirty="0" spc="-60"/>
              <a:t> </a:t>
            </a:r>
            <a:r>
              <a:rPr dirty="0" spc="170"/>
              <a:t>in</a:t>
            </a:r>
            <a:r>
              <a:rPr dirty="0" spc="-60"/>
              <a:t> </a:t>
            </a:r>
            <a:r>
              <a:rPr dirty="0" spc="50"/>
              <a:t>Indian</a:t>
            </a:r>
            <a:r>
              <a:rPr dirty="0" spc="-40"/>
              <a:t> </a:t>
            </a:r>
            <a:r>
              <a:rPr dirty="0" spc="-10"/>
              <a:t>Country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27684" y="1582038"/>
            <a:ext cx="3491229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9395" indent="-227329">
              <a:lnSpc>
                <a:spcPct val="100000"/>
              </a:lnSpc>
              <a:spcBef>
                <a:spcPts val="95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Slide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50">
                <a:solidFill>
                  <a:srgbClr val="6C666A"/>
                </a:solidFill>
                <a:latin typeface="Century Gothic"/>
                <a:cs typeface="Century Gothic"/>
              </a:rPr>
              <a:t>about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ethic</a:t>
            </a:r>
            <a:r>
              <a:rPr dirty="0" sz="22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60">
                <a:solidFill>
                  <a:srgbClr val="6C666A"/>
                </a:solidFill>
                <a:latin typeface="Century Gothic"/>
                <a:cs typeface="Century Gothic"/>
              </a:rPr>
              <a:t>vs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60">
                <a:solidFill>
                  <a:srgbClr val="6C666A"/>
                </a:solidFill>
                <a:latin typeface="Century Gothic"/>
                <a:cs typeface="Century Gothic"/>
              </a:rPr>
              <a:t>race</a:t>
            </a:r>
            <a:endParaRPr sz="2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"/>
          <p:cNvSpPr txBox="1"/>
          <p:nvPr/>
        </p:nvSpPr>
        <p:spPr>
          <a:xfrm>
            <a:off x="627684" y="6195466"/>
            <a:ext cx="2136775" cy="16510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©</a:t>
            </a:r>
            <a:r>
              <a:rPr dirty="0" sz="900" spc="3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2020</a:t>
            </a:r>
            <a:r>
              <a:rPr dirty="0" sz="900" spc="25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Wipfli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65">
                <a:solidFill>
                  <a:srgbClr val="A29FA0"/>
                </a:solidFill>
                <a:latin typeface="Century Gothic"/>
                <a:cs typeface="Century Gothic"/>
              </a:rPr>
              <a:t>LLP.</a:t>
            </a:r>
            <a:r>
              <a:rPr dirty="0" sz="900" spc="4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A29FA0"/>
                </a:solidFill>
                <a:latin typeface="Century Gothic"/>
                <a:cs typeface="Century Gothic"/>
              </a:rPr>
              <a:t>All</a:t>
            </a:r>
            <a:r>
              <a:rPr dirty="0" sz="900" spc="2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55">
                <a:solidFill>
                  <a:srgbClr val="A29FA0"/>
                </a:solidFill>
                <a:latin typeface="Century Gothic"/>
                <a:cs typeface="Century Gothic"/>
              </a:rPr>
              <a:t>rights</a:t>
            </a:r>
            <a:r>
              <a:rPr dirty="0" sz="900" spc="50">
                <a:solidFill>
                  <a:srgbClr val="A29FA0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A29FA0"/>
                </a:solidFill>
                <a:latin typeface="Century Gothic"/>
                <a:cs typeface="Century Gothic"/>
              </a:rPr>
              <a:t>reserved.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74295">
              <a:lnSpc>
                <a:spcPct val="100000"/>
              </a:lnSpc>
              <a:spcBef>
                <a:spcPts val="70"/>
              </a:spcBef>
            </a:pPr>
            <a:r>
              <a:rPr dirty="0" spc="55"/>
              <a:t>8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93623" rIns="0" bIns="0" rtlCol="0" vert="horz">
            <a:spAutoFit/>
          </a:bodyPr>
          <a:lstStyle/>
          <a:p>
            <a:pPr marL="441325">
              <a:lnSpc>
                <a:spcPct val="100000"/>
              </a:lnSpc>
              <a:spcBef>
                <a:spcPts val="95"/>
              </a:spcBef>
            </a:pPr>
            <a:r>
              <a:rPr dirty="0" spc="100"/>
              <a:t>Diversity</a:t>
            </a:r>
            <a:r>
              <a:rPr dirty="0" spc="-30"/>
              <a:t> </a:t>
            </a:r>
            <a:r>
              <a:rPr dirty="0" spc="-20"/>
              <a:t>Compliance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27684" y="1582038"/>
            <a:ext cx="5020945" cy="1960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9395" indent="-227329">
              <a:lnSpc>
                <a:spcPct val="100000"/>
              </a:lnSpc>
              <a:spcBef>
                <a:spcPts val="95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Indian</a:t>
            </a:r>
            <a:r>
              <a:rPr dirty="0" sz="2200" spc="-6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131516"/>
                </a:solidFill>
                <a:latin typeface="Century Gothic"/>
                <a:cs typeface="Century Gothic"/>
              </a:rPr>
              <a:t>Preference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-10">
                <a:solidFill>
                  <a:srgbClr val="131516"/>
                </a:solidFill>
                <a:latin typeface="Century Gothic"/>
                <a:cs typeface="Century Gothic"/>
              </a:rPr>
              <a:t>T.E.R.O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-20">
                <a:solidFill>
                  <a:srgbClr val="131516"/>
                </a:solidFill>
                <a:latin typeface="Century Gothic"/>
                <a:cs typeface="Century Gothic"/>
              </a:rPr>
              <a:t>ICWA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50">
                <a:solidFill>
                  <a:srgbClr val="131516"/>
                </a:solidFill>
                <a:latin typeface="Century Gothic"/>
                <a:cs typeface="Century Gothic"/>
              </a:rPr>
              <a:t>DOD</a:t>
            </a:r>
            <a:r>
              <a:rPr dirty="0" sz="2200" spc="-11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131516"/>
                </a:solidFill>
                <a:latin typeface="Century Gothic"/>
                <a:cs typeface="Century Gothic"/>
              </a:rPr>
              <a:t>Indian</a:t>
            </a:r>
            <a:r>
              <a:rPr dirty="0" sz="2200" spc="-9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131516"/>
                </a:solidFill>
                <a:latin typeface="Century Gothic"/>
                <a:cs typeface="Century Gothic"/>
              </a:rPr>
              <a:t>Incentive</a:t>
            </a:r>
            <a:r>
              <a:rPr dirty="0" sz="2200" spc="-125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55">
                <a:solidFill>
                  <a:srgbClr val="131516"/>
                </a:solidFill>
                <a:latin typeface="Century Gothic"/>
                <a:cs typeface="Century Gothic"/>
              </a:rPr>
              <a:t>Program</a:t>
            </a:r>
            <a:r>
              <a:rPr dirty="0" sz="2200" spc="-80">
                <a:solidFill>
                  <a:srgbClr val="131516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131516"/>
                </a:solidFill>
                <a:latin typeface="Century Gothic"/>
                <a:cs typeface="Century Gothic"/>
              </a:rPr>
              <a:t>(IIP)</a:t>
            </a:r>
            <a:endParaRPr sz="2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50"/>
              <a:t>Key</a:t>
            </a:r>
            <a:r>
              <a:rPr dirty="0" spc="-80"/>
              <a:t> </a:t>
            </a:r>
            <a:r>
              <a:rPr dirty="0" spc="-10"/>
              <a:t>Considerations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25602" y="1012342"/>
            <a:ext cx="9561195" cy="4470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9395" marR="856615" indent="-227329">
              <a:lnSpc>
                <a:spcPct val="105900"/>
              </a:lnSpc>
              <a:spcBef>
                <a:spcPts val="10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-30">
                <a:solidFill>
                  <a:srgbClr val="6C666A"/>
                </a:solidFill>
                <a:latin typeface="Century Gothic"/>
                <a:cs typeface="Century Gothic"/>
              </a:rPr>
              <a:t>Changing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demographics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that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make</a:t>
            </a:r>
            <a:r>
              <a:rPr dirty="0" sz="2200" spc="-6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attracting,</a:t>
            </a:r>
            <a:r>
              <a:rPr dirty="0" sz="22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0">
                <a:solidFill>
                  <a:srgbClr val="6C666A"/>
                </a:solidFill>
                <a:latin typeface="Century Gothic"/>
                <a:cs typeface="Century Gothic"/>
              </a:rPr>
              <a:t>employing,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and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retaining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diverse</a:t>
            </a:r>
            <a:r>
              <a:rPr dirty="0" sz="2200" spc="-7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30">
                <a:solidFill>
                  <a:srgbClr val="6C666A"/>
                </a:solidFill>
                <a:latin typeface="Century Gothic"/>
                <a:cs typeface="Century Gothic"/>
              </a:rPr>
              <a:t>employees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20">
                <a:solidFill>
                  <a:srgbClr val="6C666A"/>
                </a:solidFill>
                <a:latin typeface="Century Gothic"/>
                <a:cs typeface="Century Gothic"/>
              </a:rPr>
              <a:t>a</a:t>
            </a:r>
            <a:r>
              <a:rPr dirty="0" sz="2200" spc="-7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70">
                <a:solidFill>
                  <a:srgbClr val="6C666A"/>
                </a:solidFill>
                <a:latin typeface="Century Gothic"/>
                <a:cs typeface="Century Gothic"/>
              </a:rPr>
              <a:t>business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necessity.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Customer’s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desire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for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diverse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teams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that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30">
                <a:solidFill>
                  <a:srgbClr val="6C666A"/>
                </a:solidFill>
                <a:latin typeface="Century Gothic"/>
                <a:cs typeface="Century Gothic"/>
              </a:rPr>
              <a:t>reflect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the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45">
                <a:solidFill>
                  <a:srgbClr val="6C666A"/>
                </a:solidFill>
                <a:latin typeface="Century Gothic"/>
                <a:cs typeface="Century Gothic"/>
              </a:rPr>
              <a:t>communities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the</a:t>
            </a:r>
            <a:endParaRPr sz="2200">
              <a:latin typeface="Century Gothic"/>
              <a:cs typeface="Century Gothic"/>
            </a:endParaRPr>
          </a:p>
          <a:p>
            <a:pPr marL="239395">
              <a:lnSpc>
                <a:spcPct val="100000"/>
              </a:lnSpc>
              <a:spcBef>
                <a:spcPts val="170"/>
              </a:spcBef>
            </a:pPr>
            <a:r>
              <a:rPr dirty="0" sz="2200" spc="65">
                <a:solidFill>
                  <a:srgbClr val="6C666A"/>
                </a:solidFill>
                <a:latin typeface="Century Gothic"/>
                <a:cs typeface="Century Gothic"/>
              </a:rPr>
              <a:t>business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5">
                <a:solidFill>
                  <a:srgbClr val="6C666A"/>
                </a:solidFill>
                <a:latin typeface="Century Gothic"/>
                <a:cs typeface="Century Gothic"/>
              </a:rPr>
              <a:t>operates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in.</a:t>
            </a:r>
            <a:endParaRPr sz="2200">
              <a:latin typeface="Century Gothic"/>
              <a:cs typeface="Century Gothic"/>
            </a:endParaRPr>
          </a:p>
          <a:p>
            <a:pPr marL="239395" marR="5080" indent="-227329">
              <a:lnSpc>
                <a:spcPct val="105900"/>
              </a:lnSpc>
              <a:spcBef>
                <a:spcPts val="1405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-30">
                <a:solidFill>
                  <a:srgbClr val="6C666A"/>
                </a:solidFill>
                <a:latin typeface="Century Gothic"/>
                <a:cs typeface="Century Gothic"/>
              </a:rPr>
              <a:t>Research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that</a:t>
            </a:r>
            <a:r>
              <a:rPr dirty="0" sz="2200" spc="-3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increasingly</a:t>
            </a:r>
            <a:r>
              <a:rPr dirty="0" sz="2200" spc="-4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points</a:t>
            </a:r>
            <a:r>
              <a:rPr dirty="0" sz="2200" spc="-5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to</a:t>
            </a:r>
            <a:r>
              <a:rPr dirty="0" sz="2200" spc="-5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significant</a:t>
            </a:r>
            <a:r>
              <a:rPr dirty="0" sz="2200" spc="-3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benefits</a:t>
            </a:r>
            <a:r>
              <a:rPr dirty="0" sz="2200" spc="-6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to</a:t>
            </a:r>
            <a:r>
              <a:rPr dirty="0" sz="2200" spc="-3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companies 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and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teams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that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have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20">
                <a:solidFill>
                  <a:srgbClr val="6C666A"/>
                </a:solidFill>
                <a:latin typeface="Century Gothic"/>
                <a:cs typeface="Century Gothic"/>
              </a:rPr>
              <a:t>a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more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diverse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workforce.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55">
                <a:solidFill>
                  <a:srgbClr val="6C666A"/>
                </a:solidFill>
                <a:latin typeface="Century Gothic"/>
                <a:cs typeface="Century Gothic"/>
              </a:rPr>
              <a:t>Tribal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Policies</a:t>
            </a:r>
            <a:r>
              <a:rPr dirty="0" sz="2200" spc="-12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0">
                <a:solidFill>
                  <a:srgbClr val="6C666A"/>
                </a:solidFill>
                <a:latin typeface="Century Gothic"/>
                <a:cs typeface="Century Gothic"/>
              </a:rPr>
              <a:t>Federal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04">
                <a:solidFill>
                  <a:srgbClr val="6C666A"/>
                </a:solidFill>
                <a:latin typeface="Century Gothic"/>
                <a:cs typeface="Century Gothic"/>
              </a:rPr>
              <a:t>&amp;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state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laws,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as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well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0">
                <a:solidFill>
                  <a:srgbClr val="6C666A"/>
                </a:solidFill>
                <a:latin typeface="Century Gothic"/>
                <a:cs typeface="Century Gothic"/>
              </a:rPr>
              <a:t>as</a:t>
            </a:r>
            <a:r>
              <a:rPr dirty="0" sz="2200" spc="-8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local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ordinances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-85">
                <a:solidFill>
                  <a:srgbClr val="6C666A"/>
                </a:solidFill>
                <a:latin typeface="Century Gothic"/>
                <a:cs typeface="Century Gothic"/>
              </a:rPr>
              <a:t>Convergence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35">
                <a:solidFill>
                  <a:srgbClr val="6C666A"/>
                </a:solidFill>
                <a:latin typeface="Century Gothic"/>
                <a:cs typeface="Century Gothic"/>
              </a:rPr>
              <a:t>of</a:t>
            </a:r>
            <a:r>
              <a:rPr dirty="0" sz="2200" spc="-7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50">
                <a:solidFill>
                  <a:srgbClr val="6C666A"/>
                </a:solidFill>
                <a:latin typeface="Century Gothic"/>
                <a:cs typeface="Century Gothic"/>
              </a:rPr>
              <a:t>work-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life</a:t>
            </a:r>
            <a:r>
              <a:rPr dirty="0" sz="2200" spc="-6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75">
                <a:solidFill>
                  <a:srgbClr val="6C666A"/>
                </a:solidFill>
                <a:latin typeface="Century Gothic"/>
                <a:cs typeface="Century Gothic"/>
              </a:rPr>
              <a:t>and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personal-life.</a:t>
            </a:r>
            <a:endParaRPr sz="2200">
              <a:latin typeface="Century Gothic"/>
              <a:cs typeface="Century Gothic"/>
            </a:endParaRPr>
          </a:p>
          <a:p>
            <a:pPr marL="239395" marR="675005" indent="-227329">
              <a:lnSpc>
                <a:spcPct val="105900"/>
              </a:lnSpc>
              <a:spcBef>
                <a:spcPts val="1405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-70">
                <a:solidFill>
                  <a:srgbClr val="6C666A"/>
                </a:solidFill>
                <a:latin typeface="Century Gothic"/>
                <a:cs typeface="Century Gothic"/>
              </a:rPr>
              <a:t>Need</a:t>
            </a:r>
            <a:r>
              <a:rPr dirty="0" sz="22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to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be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inclusive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of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20">
                <a:solidFill>
                  <a:srgbClr val="6C666A"/>
                </a:solidFill>
                <a:latin typeface="Century Gothic"/>
                <a:cs typeface="Century Gothic"/>
              </a:rPr>
              <a:t>a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0">
                <a:solidFill>
                  <a:srgbClr val="6C666A"/>
                </a:solidFill>
                <a:latin typeface="Century Gothic"/>
                <a:cs typeface="Century Gothic"/>
              </a:rPr>
              <a:t>wide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30">
                <a:solidFill>
                  <a:srgbClr val="6C666A"/>
                </a:solidFill>
                <a:latin typeface="Century Gothic"/>
                <a:cs typeface="Century Gothic"/>
              </a:rPr>
              <a:t>variety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35">
                <a:solidFill>
                  <a:srgbClr val="6C666A"/>
                </a:solidFill>
                <a:latin typeface="Century Gothic"/>
                <a:cs typeface="Century Gothic"/>
              </a:rPr>
              <a:t>of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perspectives,</a:t>
            </a:r>
            <a:r>
              <a:rPr dirty="0" sz="2200" spc="-12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30">
                <a:solidFill>
                  <a:srgbClr val="6C666A"/>
                </a:solidFill>
                <a:latin typeface="Century Gothic"/>
                <a:cs typeface="Century Gothic"/>
              </a:rPr>
              <a:t>beliefs,</a:t>
            </a:r>
            <a:r>
              <a:rPr dirty="0" sz="22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and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thoughts.</a:t>
            </a:r>
            <a:endParaRPr sz="2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100"/>
              <a:t>What</a:t>
            </a:r>
            <a:r>
              <a:rPr dirty="0" spc="-65"/>
              <a:t> </a:t>
            </a:r>
            <a:r>
              <a:rPr dirty="0"/>
              <a:t>happens</a:t>
            </a:r>
            <a:r>
              <a:rPr dirty="0" spc="-50"/>
              <a:t> </a:t>
            </a:r>
            <a:r>
              <a:rPr dirty="0" spc="60"/>
              <a:t>when</a:t>
            </a:r>
            <a:r>
              <a:rPr dirty="0" spc="-60"/>
              <a:t> </a:t>
            </a:r>
            <a:r>
              <a:rPr dirty="0"/>
              <a:t>you</a:t>
            </a:r>
            <a:r>
              <a:rPr dirty="0" spc="-75"/>
              <a:t> </a:t>
            </a:r>
            <a:r>
              <a:rPr dirty="0" spc="-45"/>
              <a:t>don’t</a:t>
            </a:r>
            <a:r>
              <a:rPr dirty="0" spc="-60"/>
              <a:t> </a:t>
            </a:r>
            <a:r>
              <a:rPr dirty="0" spc="-50"/>
              <a:t>do</a:t>
            </a:r>
            <a:r>
              <a:rPr dirty="0" spc="-95"/>
              <a:t> </a:t>
            </a:r>
            <a:r>
              <a:rPr dirty="0" spc="240"/>
              <a:t>DEI</a:t>
            </a:r>
            <a:r>
              <a:rPr dirty="0" spc="-65"/>
              <a:t> </a:t>
            </a:r>
            <a:r>
              <a:rPr dirty="0" spc="50"/>
              <a:t>well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25602" y="1032763"/>
            <a:ext cx="4956175" cy="35617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9395" indent="-227329">
              <a:lnSpc>
                <a:spcPct val="100000"/>
              </a:lnSpc>
              <a:spcBef>
                <a:spcPts val="95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55">
                <a:solidFill>
                  <a:srgbClr val="6C666A"/>
                </a:solidFill>
                <a:latin typeface="Century Gothic"/>
                <a:cs typeface="Century Gothic"/>
              </a:rPr>
              <a:t>Attrition</a:t>
            </a:r>
            <a:r>
              <a:rPr dirty="0" sz="2200" spc="-13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40">
                <a:solidFill>
                  <a:srgbClr val="6C666A"/>
                </a:solidFill>
                <a:latin typeface="Century Gothic"/>
                <a:cs typeface="Century Gothic"/>
              </a:rPr>
              <a:t>of</a:t>
            </a:r>
            <a:r>
              <a:rPr dirty="0" sz="2200" spc="-13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0">
                <a:solidFill>
                  <a:srgbClr val="6C666A"/>
                </a:solidFill>
                <a:latin typeface="Century Gothic"/>
                <a:cs typeface="Century Gothic"/>
              </a:rPr>
              <a:t>top</a:t>
            </a:r>
            <a:r>
              <a:rPr dirty="0" sz="2200" spc="-13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talent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65">
                <a:solidFill>
                  <a:srgbClr val="6C666A"/>
                </a:solidFill>
                <a:latin typeface="Century Gothic"/>
                <a:cs typeface="Century Gothic"/>
              </a:rPr>
              <a:t>Low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35">
                <a:solidFill>
                  <a:srgbClr val="6C666A"/>
                </a:solidFill>
                <a:latin typeface="Century Gothic"/>
                <a:cs typeface="Century Gothic"/>
              </a:rPr>
              <a:t>engagement</a:t>
            </a:r>
            <a:r>
              <a:rPr dirty="0" sz="2200" spc="-15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110">
                <a:solidFill>
                  <a:srgbClr val="6C666A"/>
                </a:solidFill>
                <a:latin typeface="Century Gothic"/>
                <a:cs typeface="Century Gothic"/>
              </a:rPr>
              <a:t>in</a:t>
            </a:r>
            <a:r>
              <a:rPr dirty="0" sz="2200" spc="-12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55">
                <a:solidFill>
                  <a:srgbClr val="6C666A"/>
                </a:solidFill>
                <a:latin typeface="Century Gothic"/>
                <a:cs typeface="Century Gothic"/>
              </a:rPr>
              <a:t>existing</a:t>
            </a:r>
            <a:r>
              <a:rPr dirty="0" sz="2200" spc="-114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talent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-60">
                <a:solidFill>
                  <a:srgbClr val="6C666A"/>
                </a:solidFill>
                <a:latin typeface="Century Gothic"/>
                <a:cs typeface="Century Gothic"/>
              </a:rPr>
              <a:t>Damage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to</a:t>
            </a:r>
            <a:r>
              <a:rPr dirty="0" sz="2200" spc="-11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the</a:t>
            </a:r>
            <a:r>
              <a:rPr dirty="0" sz="2200" spc="-12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0">
                <a:solidFill>
                  <a:srgbClr val="6C666A"/>
                </a:solidFill>
                <a:latin typeface="Century Gothic"/>
                <a:cs typeface="Century Gothic"/>
              </a:rPr>
              <a:t>brand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160">
                <a:solidFill>
                  <a:srgbClr val="6C666A"/>
                </a:solidFill>
                <a:latin typeface="Century Gothic"/>
                <a:cs typeface="Century Gothic"/>
              </a:rPr>
              <a:t>Risk</a:t>
            </a:r>
            <a:r>
              <a:rPr dirty="0" sz="2200" spc="-13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35">
                <a:solidFill>
                  <a:srgbClr val="6C666A"/>
                </a:solidFill>
                <a:latin typeface="Century Gothic"/>
                <a:cs typeface="Century Gothic"/>
              </a:rPr>
              <a:t>of</a:t>
            </a:r>
            <a:r>
              <a:rPr dirty="0" sz="2200" spc="-13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Litigation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-65">
                <a:solidFill>
                  <a:srgbClr val="6C666A"/>
                </a:solidFill>
                <a:latin typeface="Century Gothic"/>
                <a:cs typeface="Century Gothic"/>
              </a:rPr>
              <a:t>Compliance</a:t>
            </a:r>
            <a:r>
              <a:rPr dirty="0" sz="2200" spc="-10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80">
                <a:solidFill>
                  <a:srgbClr val="6C666A"/>
                </a:solidFill>
                <a:latin typeface="Century Gothic"/>
                <a:cs typeface="Century Gothic"/>
              </a:rPr>
              <a:t>issues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0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-65">
                <a:solidFill>
                  <a:srgbClr val="6C666A"/>
                </a:solidFill>
                <a:latin typeface="Century Gothic"/>
                <a:cs typeface="Century Gothic"/>
              </a:rPr>
              <a:t>Reduced</a:t>
            </a:r>
            <a:r>
              <a:rPr dirty="0" sz="2200" spc="-4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opportunity</a:t>
            </a:r>
            <a:r>
              <a:rPr dirty="0" sz="2200" spc="-5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for</a:t>
            </a:r>
            <a:r>
              <a:rPr dirty="0" sz="2200" spc="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growth</a:t>
            </a:r>
            <a:endParaRPr sz="2200">
              <a:latin typeface="Century Gothic"/>
              <a:cs typeface="Century Gothic"/>
            </a:endParaRPr>
          </a:p>
          <a:p>
            <a:pPr marL="239395" indent="-227329">
              <a:lnSpc>
                <a:spcPct val="100000"/>
              </a:lnSpc>
              <a:spcBef>
                <a:spcPts val="1565"/>
              </a:spcBef>
              <a:buClr>
                <a:srgbClr val="0050FF"/>
              </a:buClr>
              <a:buFont typeface="Wingdings"/>
              <a:buChar char=""/>
              <a:tabLst>
                <a:tab pos="240029" algn="l"/>
              </a:tabLst>
            </a:pP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Actions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25">
                <a:solidFill>
                  <a:srgbClr val="6C666A"/>
                </a:solidFill>
                <a:latin typeface="Century Gothic"/>
                <a:cs typeface="Century Gothic"/>
              </a:rPr>
              <a:t>may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not</a:t>
            </a:r>
            <a:r>
              <a:rPr dirty="0" sz="2200" spc="-9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live</a:t>
            </a:r>
            <a:r>
              <a:rPr dirty="0" sz="2200" spc="-105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up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>
                <a:solidFill>
                  <a:srgbClr val="6C666A"/>
                </a:solidFill>
                <a:latin typeface="Century Gothic"/>
                <a:cs typeface="Century Gothic"/>
              </a:rPr>
              <a:t>to</a:t>
            </a:r>
            <a:r>
              <a:rPr dirty="0" sz="2200" spc="-90">
                <a:solidFill>
                  <a:srgbClr val="6C666A"/>
                </a:solidFill>
                <a:latin typeface="Century Gothic"/>
                <a:cs typeface="Century Gothic"/>
              </a:rPr>
              <a:t> </a:t>
            </a:r>
            <a:r>
              <a:rPr dirty="0" sz="2200" spc="-10">
                <a:solidFill>
                  <a:srgbClr val="6C666A"/>
                </a:solidFill>
                <a:latin typeface="Century Gothic"/>
                <a:cs typeface="Century Gothic"/>
              </a:rPr>
              <a:t>values</a:t>
            </a:r>
            <a:endParaRPr sz="2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Romero, David</dc:creator>
  <dc:title>PowerPoint Presentation</dc:title>
  <dcterms:created xsi:type="dcterms:W3CDTF">2022-09-23T00:09:44Z</dcterms:created>
  <dcterms:modified xsi:type="dcterms:W3CDTF">2022-09-23T00:09:44Z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2022-08-01T00:00:00Z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2022-09-23T00:00:00Z</vt:filetime>
  </property>
  <property fmtid="{D5CDD505-2E9C-101B-9397-08002B2CF9AE}" pid="5" name="Producer">
    <vt:lpwstr>Microsoft® PowerPoint® for Microsoft 365</vt:lpwstr>
  </property>
</Properties>
</file>