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4"/>
  </p:sldMasterIdLst>
  <p:notesMasterIdLst>
    <p:notesMasterId r:id="rId41"/>
  </p:notesMasterIdLst>
  <p:sldIdLst>
    <p:sldId id="256" r:id="rId5"/>
    <p:sldId id="262" r:id="rId6"/>
    <p:sldId id="350" r:id="rId7"/>
    <p:sldId id="299" r:id="rId8"/>
    <p:sldId id="331" r:id="rId9"/>
    <p:sldId id="351" r:id="rId10"/>
    <p:sldId id="294" r:id="rId11"/>
    <p:sldId id="325" r:id="rId12"/>
    <p:sldId id="317" r:id="rId13"/>
    <p:sldId id="335" r:id="rId14"/>
    <p:sldId id="369" r:id="rId15"/>
    <p:sldId id="370" r:id="rId16"/>
    <p:sldId id="364" r:id="rId17"/>
    <p:sldId id="366" r:id="rId18"/>
    <p:sldId id="298" r:id="rId19"/>
    <p:sldId id="300" r:id="rId20"/>
    <p:sldId id="367" r:id="rId21"/>
    <p:sldId id="301" r:id="rId22"/>
    <p:sldId id="352" r:id="rId23"/>
    <p:sldId id="356" r:id="rId24"/>
    <p:sldId id="362" r:id="rId25"/>
    <p:sldId id="336" r:id="rId26"/>
    <p:sldId id="357" r:id="rId27"/>
    <p:sldId id="358" r:id="rId28"/>
    <p:sldId id="363" r:id="rId29"/>
    <p:sldId id="365" r:id="rId30"/>
    <p:sldId id="337" r:id="rId31"/>
    <p:sldId id="354" r:id="rId32"/>
    <p:sldId id="353" r:id="rId33"/>
    <p:sldId id="355" r:id="rId34"/>
    <p:sldId id="321" r:id="rId35"/>
    <p:sldId id="322" r:id="rId36"/>
    <p:sldId id="359" r:id="rId37"/>
    <p:sldId id="368" r:id="rId38"/>
    <p:sldId id="361" r:id="rId39"/>
    <p:sldId id="334"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initials="C" lastIdx="24" clrIdx="0">
    <p:extLst>
      <p:ext uri="{19B8F6BF-5375-455C-9EA6-DF929625EA0E}">
        <p15:presenceInfo xmlns:p15="http://schemas.microsoft.com/office/powerpoint/2012/main" userId="S::crosso@nami.org::5b4aba86-73a8-4dbf-9721-e279f1cc97d6" providerId="AD"/>
      </p:ext>
    </p:extLst>
  </p:cmAuthor>
  <p:cmAuthor id="2" name="Luna Greenstein" initials="LG" lastIdx="10" clrIdx="1">
    <p:extLst>
      <p:ext uri="{19B8F6BF-5375-455C-9EA6-DF929625EA0E}">
        <p15:presenceInfo xmlns:p15="http://schemas.microsoft.com/office/powerpoint/2012/main" userId="S::lgreenstein@nami.org::edb9318b-7d4a-406d-9250-1b5907509f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99C"/>
    <a:srgbClr val="77BD42"/>
    <a:srgbClr val="027CC8"/>
    <a:srgbClr val="00B8CE"/>
    <a:srgbClr val="0191A7"/>
    <a:srgbClr val="028EA6"/>
    <a:srgbClr val="038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52D298-A802-43CF-918C-2FDD2494A9F6}" v="6" dt="2023-04-24T14:54:02.3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93352" autoAdjust="0"/>
  </p:normalViewPr>
  <p:slideViewPr>
    <p:cSldViewPr snapToGrid="0" snapToObjects="1">
      <p:cViewPr varScale="1">
        <p:scale>
          <a:sx n="140" d="100"/>
          <a:sy n="140" d="100"/>
        </p:scale>
        <p:origin x="57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ryn Nacario" userId="4e0b0294-9e05-49a9-875b-924ccf828ce0" providerId="ADAL" clId="{C452D298-A802-43CF-918C-2FDD2494A9F6}"/>
    <pc:docChg chg="custSel addSld delSld modSld">
      <pc:chgData name="Cathryn Nacario" userId="4e0b0294-9e05-49a9-875b-924ccf828ce0" providerId="ADAL" clId="{C452D298-A802-43CF-918C-2FDD2494A9F6}" dt="2023-04-25T15:23:26.374" v="474" actId="255"/>
      <pc:docMkLst>
        <pc:docMk/>
      </pc:docMkLst>
      <pc:sldChg chg="addSp delSp modSp mod delAnim">
        <pc:chgData name="Cathryn Nacario" userId="4e0b0294-9e05-49a9-875b-924ccf828ce0" providerId="ADAL" clId="{C452D298-A802-43CF-918C-2FDD2494A9F6}" dt="2023-04-24T14:55:18.824" v="362" actId="5793"/>
        <pc:sldMkLst>
          <pc:docMk/>
          <pc:sldMk cId="1661673719" sldId="322"/>
        </pc:sldMkLst>
        <pc:spChg chg="mod">
          <ac:chgData name="Cathryn Nacario" userId="4e0b0294-9e05-49a9-875b-924ccf828ce0" providerId="ADAL" clId="{C452D298-A802-43CF-918C-2FDD2494A9F6}" dt="2023-04-24T14:55:18.824" v="362" actId="5793"/>
          <ac:spMkLst>
            <pc:docMk/>
            <pc:sldMk cId="1661673719" sldId="322"/>
            <ac:spMk id="2" creationId="{DF72280A-21CD-C083-8ABA-DA031D56090F}"/>
          </ac:spMkLst>
        </pc:spChg>
        <pc:spChg chg="del">
          <ac:chgData name="Cathryn Nacario" userId="4e0b0294-9e05-49a9-875b-924ccf828ce0" providerId="ADAL" clId="{C452D298-A802-43CF-918C-2FDD2494A9F6}" dt="2023-04-24T14:53:50.770" v="266" actId="478"/>
          <ac:spMkLst>
            <pc:docMk/>
            <pc:sldMk cId="1661673719" sldId="322"/>
            <ac:spMk id="3" creationId="{E3F90F6B-F9C7-6CF3-3DC4-DA7688B39213}"/>
          </ac:spMkLst>
        </pc:spChg>
        <pc:spChg chg="mod">
          <ac:chgData name="Cathryn Nacario" userId="4e0b0294-9e05-49a9-875b-924ccf828ce0" providerId="ADAL" clId="{C452D298-A802-43CF-918C-2FDD2494A9F6}" dt="2023-04-24T14:54:26.158" v="315" actId="1076"/>
          <ac:spMkLst>
            <pc:docMk/>
            <pc:sldMk cId="1661673719" sldId="322"/>
            <ac:spMk id="6" creationId="{C31CC97E-B5E1-8FE4-0276-A405DE068F40}"/>
          </ac:spMkLst>
        </pc:spChg>
        <pc:picChg chg="del">
          <ac:chgData name="Cathryn Nacario" userId="4e0b0294-9e05-49a9-875b-924ccf828ce0" providerId="ADAL" clId="{C452D298-A802-43CF-918C-2FDD2494A9F6}" dt="2023-04-24T14:53:40.477" v="263" actId="478"/>
          <ac:picMkLst>
            <pc:docMk/>
            <pc:sldMk cId="1661673719" sldId="322"/>
            <ac:picMk id="12" creationId="{2150402D-E0B7-F9FA-E30D-126BB93A9136}"/>
          </ac:picMkLst>
        </pc:picChg>
        <pc:picChg chg="add mod">
          <ac:chgData name="Cathryn Nacario" userId="4e0b0294-9e05-49a9-875b-924ccf828ce0" providerId="ADAL" clId="{C452D298-A802-43CF-918C-2FDD2494A9F6}" dt="2023-04-24T14:54:02.320" v="269" actId="1076"/>
          <ac:picMkLst>
            <pc:docMk/>
            <pc:sldMk cId="1661673719" sldId="322"/>
            <ac:picMk id="1026" creationId="{941AB286-23AD-F867-5C36-3482FE48B826}"/>
          </ac:picMkLst>
        </pc:picChg>
      </pc:sldChg>
      <pc:sldChg chg="modSp mod">
        <pc:chgData name="Cathryn Nacario" userId="4e0b0294-9e05-49a9-875b-924ccf828ce0" providerId="ADAL" clId="{C452D298-A802-43CF-918C-2FDD2494A9F6}" dt="2023-04-24T14:56:22.894" v="470" actId="20577"/>
        <pc:sldMkLst>
          <pc:docMk/>
          <pc:sldMk cId="1273472464" sldId="334"/>
        </pc:sldMkLst>
        <pc:spChg chg="mod">
          <ac:chgData name="Cathryn Nacario" userId="4e0b0294-9e05-49a9-875b-924ccf828ce0" providerId="ADAL" clId="{C452D298-A802-43CF-918C-2FDD2494A9F6}" dt="2023-04-24T14:56:22.894" v="470" actId="20577"/>
          <ac:spMkLst>
            <pc:docMk/>
            <pc:sldMk cId="1273472464" sldId="334"/>
            <ac:spMk id="2" creationId="{B382A125-F075-B6D5-0982-400EDF3A4FB9}"/>
          </ac:spMkLst>
        </pc:spChg>
      </pc:sldChg>
      <pc:sldChg chg="del">
        <pc:chgData name="Cathryn Nacario" userId="4e0b0294-9e05-49a9-875b-924ccf828ce0" providerId="ADAL" clId="{C452D298-A802-43CF-918C-2FDD2494A9F6}" dt="2023-04-24T14:54:48.537" v="316" actId="2696"/>
        <pc:sldMkLst>
          <pc:docMk/>
          <pc:sldMk cId="2908750310" sldId="360"/>
        </pc:sldMkLst>
      </pc:sldChg>
      <pc:sldChg chg="modSp mod">
        <pc:chgData name="Cathryn Nacario" userId="4e0b0294-9e05-49a9-875b-924ccf828ce0" providerId="ADAL" clId="{C452D298-A802-43CF-918C-2FDD2494A9F6}" dt="2023-04-25T15:23:26.374" v="474" actId="255"/>
        <pc:sldMkLst>
          <pc:docMk/>
          <pc:sldMk cId="195786612" sldId="361"/>
        </pc:sldMkLst>
        <pc:spChg chg="mod">
          <ac:chgData name="Cathryn Nacario" userId="4e0b0294-9e05-49a9-875b-924ccf828ce0" providerId="ADAL" clId="{C452D298-A802-43CF-918C-2FDD2494A9F6}" dt="2023-04-25T15:23:26.374" v="474" actId="255"/>
          <ac:spMkLst>
            <pc:docMk/>
            <pc:sldMk cId="195786612" sldId="361"/>
            <ac:spMk id="3" creationId="{B7EBF27C-6802-6531-CE16-62C6E59FE0A4}"/>
          </ac:spMkLst>
        </pc:spChg>
      </pc:sldChg>
      <pc:sldChg chg="addSp delSp modSp new mod modClrScheme chgLayout">
        <pc:chgData name="Cathryn Nacario" userId="4e0b0294-9e05-49a9-875b-924ccf828ce0" providerId="ADAL" clId="{C452D298-A802-43CF-918C-2FDD2494A9F6}" dt="2023-04-24T14:48:04" v="141" actId="20577"/>
        <pc:sldMkLst>
          <pc:docMk/>
          <pc:sldMk cId="2872182630" sldId="369"/>
        </pc:sldMkLst>
        <pc:spChg chg="mod ord">
          <ac:chgData name="Cathryn Nacario" userId="4e0b0294-9e05-49a9-875b-924ccf828ce0" providerId="ADAL" clId="{C452D298-A802-43CF-918C-2FDD2494A9F6}" dt="2023-04-24T14:43:50.165" v="28" actId="700"/>
          <ac:spMkLst>
            <pc:docMk/>
            <pc:sldMk cId="2872182630" sldId="369"/>
            <ac:spMk id="2" creationId="{865F7333-6E1A-7F53-A149-BF0E32B005C9}"/>
          </ac:spMkLst>
        </pc:spChg>
        <pc:spChg chg="del mod ord">
          <ac:chgData name="Cathryn Nacario" userId="4e0b0294-9e05-49a9-875b-924ccf828ce0" providerId="ADAL" clId="{C452D298-A802-43CF-918C-2FDD2494A9F6}" dt="2023-04-24T14:43:50.165" v="28" actId="700"/>
          <ac:spMkLst>
            <pc:docMk/>
            <pc:sldMk cId="2872182630" sldId="369"/>
            <ac:spMk id="3" creationId="{611389B5-C64B-885A-1323-EAE73D8D78E1}"/>
          </ac:spMkLst>
        </pc:spChg>
        <pc:spChg chg="mod ord">
          <ac:chgData name="Cathryn Nacario" userId="4e0b0294-9e05-49a9-875b-924ccf828ce0" providerId="ADAL" clId="{C452D298-A802-43CF-918C-2FDD2494A9F6}" dt="2023-04-24T14:43:50.165" v="28" actId="700"/>
          <ac:spMkLst>
            <pc:docMk/>
            <pc:sldMk cId="2872182630" sldId="369"/>
            <ac:spMk id="4" creationId="{6173AA44-45CB-DD99-8DBE-58FF89356819}"/>
          </ac:spMkLst>
        </pc:spChg>
        <pc:spChg chg="mod ord">
          <ac:chgData name="Cathryn Nacario" userId="4e0b0294-9e05-49a9-875b-924ccf828ce0" providerId="ADAL" clId="{C452D298-A802-43CF-918C-2FDD2494A9F6}" dt="2023-04-24T14:43:50.165" v="28" actId="700"/>
          <ac:spMkLst>
            <pc:docMk/>
            <pc:sldMk cId="2872182630" sldId="369"/>
            <ac:spMk id="5" creationId="{7611F426-24F7-27CA-0DD1-EDBA739F5754}"/>
          </ac:spMkLst>
        </pc:spChg>
        <pc:spChg chg="add mod ord">
          <ac:chgData name="Cathryn Nacario" userId="4e0b0294-9e05-49a9-875b-924ccf828ce0" providerId="ADAL" clId="{C452D298-A802-43CF-918C-2FDD2494A9F6}" dt="2023-04-24T14:44:34.367" v="69" actId="1076"/>
          <ac:spMkLst>
            <pc:docMk/>
            <pc:sldMk cId="2872182630" sldId="369"/>
            <ac:spMk id="6" creationId="{D20FEA75-DC91-07B3-2EC7-EF50D85E0854}"/>
          </ac:spMkLst>
        </pc:spChg>
        <pc:spChg chg="add mod ord">
          <ac:chgData name="Cathryn Nacario" userId="4e0b0294-9e05-49a9-875b-924ccf828ce0" providerId="ADAL" clId="{C452D298-A802-43CF-918C-2FDD2494A9F6}" dt="2023-04-24T14:48:04" v="141" actId="20577"/>
          <ac:spMkLst>
            <pc:docMk/>
            <pc:sldMk cId="2872182630" sldId="369"/>
            <ac:spMk id="7" creationId="{F555E970-9747-714A-8A4D-BAE7A1033452}"/>
          </ac:spMkLst>
        </pc:spChg>
        <pc:spChg chg="add mod ord">
          <ac:chgData name="Cathryn Nacario" userId="4e0b0294-9e05-49a9-875b-924ccf828ce0" providerId="ADAL" clId="{C452D298-A802-43CF-918C-2FDD2494A9F6}" dt="2023-04-24T14:44:42.147" v="70" actId="1076"/>
          <ac:spMkLst>
            <pc:docMk/>
            <pc:sldMk cId="2872182630" sldId="369"/>
            <ac:spMk id="8" creationId="{AE37CB9B-59F7-A2C8-F147-881305BB3158}"/>
          </ac:spMkLst>
        </pc:spChg>
        <pc:spChg chg="add mod ord">
          <ac:chgData name="Cathryn Nacario" userId="4e0b0294-9e05-49a9-875b-924ccf828ce0" providerId="ADAL" clId="{C452D298-A802-43CF-918C-2FDD2494A9F6}" dt="2023-04-24T14:47:22.613" v="117" actId="20577"/>
          <ac:spMkLst>
            <pc:docMk/>
            <pc:sldMk cId="2872182630" sldId="369"/>
            <ac:spMk id="9" creationId="{8B89D4D1-C8CF-4EBE-06C7-FBA212A192F2}"/>
          </ac:spMkLst>
        </pc:spChg>
      </pc:sldChg>
      <pc:sldChg chg="modSp mod">
        <pc:chgData name="Cathryn Nacario" userId="4e0b0294-9e05-49a9-875b-924ccf828ce0" providerId="ADAL" clId="{C452D298-A802-43CF-918C-2FDD2494A9F6}" dt="2023-04-24T14:51:34.156" v="262" actId="20577"/>
        <pc:sldMkLst>
          <pc:docMk/>
          <pc:sldMk cId="4127869043" sldId="370"/>
        </pc:sldMkLst>
        <pc:spChg chg="mod">
          <ac:chgData name="Cathryn Nacario" userId="4e0b0294-9e05-49a9-875b-924ccf828ce0" providerId="ADAL" clId="{C452D298-A802-43CF-918C-2FDD2494A9F6}" dt="2023-04-24T14:49:13.176" v="158" actId="20577"/>
          <ac:spMkLst>
            <pc:docMk/>
            <pc:sldMk cId="4127869043" sldId="370"/>
            <ac:spMk id="6" creationId="{D20FEA75-DC91-07B3-2EC7-EF50D85E0854}"/>
          </ac:spMkLst>
        </pc:spChg>
        <pc:spChg chg="mod">
          <ac:chgData name="Cathryn Nacario" userId="4e0b0294-9e05-49a9-875b-924ccf828ce0" providerId="ADAL" clId="{C452D298-A802-43CF-918C-2FDD2494A9F6}" dt="2023-04-24T14:51:34.156" v="262" actId="20577"/>
          <ac:spMkLst>
            <pc:docMk/>
            <pc:sldMk cId="4127869043" sldId="370"/>
            <ac:spMk id="7" creationId="{F555E970-9747-714A-8A4D-BAE7A1033452}"/>
          </ac:spMkLst>
        </pc:spChg>
        <pc:spChg chg="mod">
          <ac:chgData name="Cathryn Nacario" userId="4e0b0294-9e05-49a9-875b-924ccf828ce0" providerId="ADAL" clId="{C452D298-A802-43CF-918C-2FDD2494A9F6}" dt="2023-04-24T14:49:25.632" v="207" actId="20577"/>
          <ac:spMkLst>
            <pc:docMk/>
            <pc:sldMk cId="4127869043" sldId="370"/>
            <ac:spMk id="8" creationId="{AE37CB9B-59F7-A2C8-F147-881305BB3158}"/>
          </ac:spMkLst>
        </pc:spChg>
        <pc:spChg chg="mod">
          <ac:chgData name="Cathryn Nacario" userId="4e0b0294-9e05-49a9-875b-924ccf828ce0" providerId="ADAL" clId="{C452D298-A802-43CF-918C-2FDD2494A9F6}" dt="2023-04-24T14:51:20.158" v="253" actId="20577"/>
          <ac:spMkLst>
            <pc:docMk/>
            <pc:sldMk cId="4127869043" sldId="370"/>
            <ac:spMk id="9" creationId="{8B89D4D1-C8CF-4EBE-06C7-FBA212A192F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hyperlink" Target="https://www.ncbi.nlm.nih.gov/pubmed/15939837" TargetMode="External"/><Relationship Id="rId2" Type="http://schemas.openxmlformats.org/officeDocument/2006/relationships/hyperlink" Target="https://jamanetwork.com/journals/jamapediatrics/fullarticle/2724377?guestAccessKey=f689aa19-31f1-481d-878a-6bf83844536a" TargetMode="External"/><Relationship Id="rId1" Type="http://schemas.openxmlformats.org/officeDocument/2006/relationships/hyperlink" Target="https://www.samhsa.gov/data/sites/default/files/reports/rpt35325/NSDUHFFRPDFWHTMLFiles2020/2020NSDUHFFR1PDFW102121.pdf" TargetMode="External"/><Relationship Id="rId5" Type="http://schemas.openxmlformats.org/officeDocument/2006/relationships/hyperlink" Target="https://www.nami.org/mhstats" TargetMode="External"/><Relationship Id="rId4" Type="http://schemas.openxmlformats.org/officeDocument/2006/relationships/hyperlink" Target="https://www.nimh.nih.gov/health/statistics/suicide.s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ncbi.nlm.nih.gov/pubmed/15939837" TargetMode="External"/><Relationship Id="rId2" Type="http://schemas.openxmlformats.org/officeDocument/2006/relationships/hyperlink" Target="https://jamanetwork.com/journals/jamapediatrics/fullarticle/2724377?guestAccessKey=f689aa19-31f1-481d-878a-6bf83844536a" TargetMode="External"/><Relationship Id="rId1" Type="http://schemas.openxmlformats.org/officeDocument/2006/relationships/hyperlink" Target="https://www.samhsa.gov/data/sites/default/files/reports/rpt35325/NSDUHFFRPDFWHTMLFiles2020/2020NSDUHFFR1PDFW102121.pdf" TargetMode="External"/><Relationship Id="rId5" Type="http://schemas.openxmlformats.org/officeDocument/2006/relationships/hyperlink" Target="https://www.nami.org/mhstats" TargetMode="External"/><Relationship Id="rId4" Type="http://schemas.openxmlformats.org/officeDocument/2006/relationships/hyperlink" Target="https://www.nimh.nih.gov/health/statistics/suicide.s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0BA21-6548-4DB6-8BF9-CC5728F3546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35AF998-A879-4F02-BADE-6AE498CBAB29}">
      <dgm:prSet custT="1"/>
      <dgm:spPr>
        <a:gradFill rotWithShape="0">
          <a:gsLst>
            <a:gs pos="0">
              <a:srgbClr val="00499C"/>
            </a:gs>
            <a:gs pos="100000">
              <a:srgbClr val="0191A7"/>
            </a:gs>
          </a:gsLst>
          <a:lin ang="2700000" scaled="0"/>
        </a:gradFill>
      </dgm:spPr>
      <dgm:t>
        <a:bodyPr/>
        <a:lstStyle/>
        <a:p>
          <a:r>
            <a:rPr lang="en-US" sz="2000" b="1" i="0" dirty="0">
              <a:solidFill>
                <a:schemeClr val="tx2"/>
              </a:solidFill>
              <a:latin typeface="Proxima Nova" panose="02000506030000020004"/>
              <a:hlinkClick xmlns:r="http://schemas.openxmlformats.org/officeDocument/2006/relationships" r:id="rId1">
                <a:extLst>
                  <a:ext uri="{A12FA001-AC4F-418D-AE19-62706E023703}">
                    <ahyp:hlinkClr xmlns:ahyp="http://schemas.microsoft.com/office/drawing/2018/hyperlinkcolor" val="tx"/>
                  </a:ext>
                </a:extLst>
              </a:hlinkClick>
            </a:rPr>
            <a:t>1 in 5</a:t>
          </a:r>
          <a:r>
            <a:rPr lang="en-US" sz="2000" b="1" i="0" dirty="0">
              <a:solidFill>
                <a:schemeClr val="tx2"/>
              </a:solidFill>
              <a:latin typeface="Proxima Nova" panose="02000506030000020004"/>
            </a:rPr>
            <a:t> </a:t>
          </a:r>
          <a:r>
            <a:rPr lang="en-US" sz="1900" b="0" i="0" dirty="0">
              <a:solidFill>
                <a:schemeClr val="tx2"/>
              </a:solidFill>
              <a:latin typeface="Proxima Nova" panose="02000506030000020004"/>
            </a:rPr>
            <a:t>U.S. adults experience mental illness each year</a:t>
          </a:r>
          <a:endParaRPr lang="en-US" sz="1900" dirty="0">
            <a:solidFill>
              <a:schemeClr val="tx2"/>
            </a:solidFill>
            <a:latin typeface="Proxima Nova" panose="02000506030000020004"/>
          </a:endParaRPr>
        </a:p>
      </dgm:t>
    </dgm:pt>
    <dgm:pt modelId="{F0F53F40-D5A1-4ABF-8A5D-7DB5E0164196}" type="parTrans" cxnId="{EBB14084-7344-4120-AE85-5E474DF68E8D}">
      <dgm:prSet/>
      <dgm:spPr/>
      <dgm:t>
        <a:bodyPr/>
        <a:lstStyle/>
        <a:p>
          <a:endParaRPr lang="en-US"/>
        </a:p>
      </dgm:t>
    </dgm:pt>
    <dgm:pt modelId="{B726AEB3-2F6F-47D2-8314-9F1B75B83843}" type="sibTrans" cxnId="{EBB14084-7344-4120-AE85-5E474DF68E8D}">
      <dgm:prSet/>
      <dgm:spPr/>
      <dgm:t>
        <a:bodyPr/>
        <a:lstStyle/>
        <a:p>
          <a:endParaRPr lang="en-US"/>
        </a:p>
      </dgm:t>
    </dgm:pt>
    <dgm:pt modelId="{6E27B48E-8838-44C2-B0D4-8BE669D23BF7}">
      <dgm:prSet custT="1"/>
      <dgm:spPr>
        <a:gradFill rotWithShape="0">
          <a:gsLst>
            <a:gs pos="0">
              <a:srgbClr val="00499C"/>
            </a:gs>
            <a:gs pos="100000">
              <a:srgbClr val="0191A7"/>
            </a:gs>
          </a:gsLst>
          <a:lin ang="2700000" scaled="0"/>
        </a:gradFill>
      </dgm:spPr>
      <dgm:t>
        <a:bodyPr/>
        <a:lstStyle/>
        <a:p>
          <a:r>
            <a:rPr lang="en-US" sz="2000" b="1" i="0" dirty="0">
              <a:solidFill>
                <a:schemeClr val="tx2"/>
              </a:solidFill>
              <a:latin typeface="Proxima Nova" panose="02000506030000020004"/>
              <a:hlinkClick xmlns:r="http://schemas.openxmlformats.org/officeDocument/2006/relationships" r:id="rId1">
                <a:extLst>
                  <a:ext uri="{A12FA001-AC4F-418D-AE19-62706E023703}">
                    <ahyp:hlinkClr xmlns:ahyp="http://schemas.microsoft.com/office/drawing/2018/hyperlinkcolor" val="tx"/>
                  </a:ext>
                </a:extLst>
              </a:hlinkClick>
            </a:rPr>
            <a:t>1 in 20</a:t>
          </a:r>
          <a:r>
            <a:rPr lang="en-US" sz="2000" b="1" i="0" dirty="0">
              <a:solidFill>
                <a:schemeClr val="tx2"/>
              </a:solidFill>
              <a:latin typeface="Proxima Nova" panose="02000506030000020004"/>
            </a:rPr>
            <a:t> </a:t>
          </a:r>
          <a:r>
            <a:rPr lang="en-US" sz="1900" b="0" i="0" dirty="0">
              <a:solidFill>
                <a:schemeClr val="tx2"/>
              </a:solidFill>
              <a:latin typeface="Proxima Nova" panose="02000506030000020004"/>
            </a:rPr>
            <a:t>U.S. adults experience serious mental illness       each year</a:t>
          </a:r>
          <a:endParaRPr lang="en-US" sz="1900" dirty="0">
            <a:solidFill>
              <a:schemeClr val="tx2"/>
            </a:solidFill>
            <a:latin typeface="Proxima Nova" panose="02000506030000020004"/>
          </a:endParaRPr>
        </a:p>
      </dgm:t>
    </dgm:pt>
    <dgm:pt modelId="{DD53ECBE-68E0-4FD3-B5A2-E800692C9A4F}" type="parTrans" cxnId="{99483938-44F1-4ED4-987C-DA4218267240}">
      <dgm:prSet/>
      <dgm:spPr/>
      <dgm:t>
        <a:bodyPr/>
        <a:lstStyle/>
        <a:p>
          <a:endParaRPr lang="en-US"/>
        </a:p>
      </dgm:t>
    </dgm:pt>
    <dgm:pt modelId="{32F9661B-BFA4-40AD-A85D-DEC741955E8E}" type="sibTrans" cxnId="{99483938-44F1-4ED4-987C-DA4218267240}">
      <dgm:prSet/>
      <dgm:spPr/>
      <dgm:t>
        <a:bodyPr/>
        <a:lstStyle/>
        <a:p>
          <a:endParaRPr lang="en-US"/>
        </a:p>
      </dgm:t>
    </dgm:pt>
    <dgm:pt modelId="{34D9AE1D-EF70-4EF5-920A-D2793BAD1C95}">
      <dgm:prSet custT="1"/>
      <dgm:spPr>
        <a:gradFill rotWithShape="0">
          <a:gsLst>
            <a:gs pos="0">
              <a:srgbClr val="00499C"/>
            </a:gs>
            <a:gs pos="100000">
              <a:srgbClr val="0191A7"/>
            </a:gs>
          </a:gsLst>
          <a:lin ang="2700000" scaled="0"/>
        </a:gradFill>
      </dgm:spPr>
      <dgm:t>
        <a:bodyPr/>
        <a:lstStyle/>
        <a:p>
          <a:r>
            <a:rPr lang="en-US" sz="2000" b="1" i="0" dirty="0">
              <a:solidFill>
                <a:schemeClr val="tx2"/>
              </a:solidFill>
              <a:latin typeface="Proxima Nova" panose="02000506030000020004"/>
              <a:hlinkClick xmlns:r="http://schemas.openxmlformats.org/officeDocument/2006/relationships" r:id="rId2">
                <a:extLst>
                  <a:ext uri="{A12FA001-AC4F-418D-AE19-62706E023703}">
                    <ahyp:hlinkClr xmlns:ahyp="http://schemas.microsoft.com/office/drawing/2018/hyperlinkcolor" val="tx"/>
                  </a:ext>
                </a:extLst>
              </a:hlinkClick>
            </a:rPr>
            <a:t>1 in 6</a:t>
          </a:r>
          <a:r>
            <a:rPr lang="en-US" sz="2000" b="1" i="0" dirty="0">
              <a:solidFill>
                <a:schemeClr val="tx2"/>
              </a:solidFill>
              <a:latin typeface="Proxima Nova" panose="02000506030000020004"/>
            </a:rPr>
            <a:t> </a:t>
          </a:r>
          <a:r>
            <a:rPr lang="en-US" sz="1900" b="0" i="0" dirty="0">
              <a:solidFill>
                <a:schemeClr val="tx2"/>
              </a:solidFill>
              <a:latin typeface="Proxima Nova" panose="02000506030000020004"/>
            </a:rPr>
            <a:t>U.S. youth aged 6–17 experience a mental health disorder each year</a:t>
          </a:r>
          <a:endParaRPr lang="en-US" sz="1900" dirty="0">
            <a:solidFill>
              <a:schemeClr val="tx2"/>
            </a:solidFill>
            <a:latin typeface="Proxima Nova" panose="02000506030000020004"/>
          </a:endParaRPr>
        </a:p>
      </dgm:t>
    </dgm:pt>
    <dgm:pt modelId="{1DC6728F-23C0-464B-9132-6859FC4A6C40}" type="parTrans" cxnId="{D41501CB-6E45-4B7B-846F-BF3CF6186932}">
      <dgm:prSet/>
      <dgm:spPr/>
      <dgm:t>
        <a:bodyPr/>
        <a:lstStyle/>
        <a:p>
          <a:endParaRPr lang="en-US"/>
        </a:p>
      </dgm:t>
    </dgm:pt>
    <dgm:pt modelId="{B2DD7408-A893-4F8B-9084-B3D181C60F32}" type="sibTrans" cxnId="{D41501CB-6E45-4B7B-846F-BF3CF6186932}">
      <dgm:prSet/>
      <dgm:spPr/>
      <dgm:t>
        <a:bodyPr/>
        <a:lstStyle/>
        <a:p>
          <a:endParaRPr lang="en-US"/>
        </a:p>
      </dgm:t>
    </dgm:pt>
    <dgm:pt modelId="{6D18BF32-142A-4DA3-AD70-CC30D679DA61}">
      <dgm:prSet custT="1"/>
      <dgm:spPr>
        <a:gradFill rotWithShape="0">
          <a:gsLst>
            <a:gs pos="0">
              <a:srgbClr val="00499C"/>
            </a:gs>
            <a:gs pos="100000">
              <a:srgbClr val="0191A7"/>
            </a:gs>
          </a:gsLst>
          <a:lin ang="2700000" scaled="0"/>
        </a:gradFill>
      </dgm:spPr>
      <dgm:t>
        <a:bodyPr/>
        <a:lstStyle/>
        <a:p>
          <a:r>
            <a:rPr lang="en-US" sz="2000" b="1" i="0" dirty="0">
              <a:solidFill>
                <a:schemeClr val="tx2"/>
              </a:solidFill>
              <a:latin typeface="Proxima Nova" panose="02000506030000020004"/>
              <a:hlinkClick xmlns:r="http://schemas.openxmlformats.org/officeDocument/2006/relationships" r:id="rId3">
                <a:extLst>
                  <a:ext uri="{A12FA001-AC4F-418D-AE19-62706E023703}">
                    <ahyp:hlinkClr xmlns:ahyp="http://schemas.microsoft.com/office/drawing/2018/hyperlinkcolor" val="tx"/>
                  </a:ext>
                </a:extLst>
              </a:hlinkClick>
            </a:rPr>
            <a:t>50%</a:t>
          </a:r>
          <a:r>
            <a:rPr lang="en-US" sz="2000" b="1" i="0" dirty="0">
              <a:solidFill>
                <a:schemeClr val="tx2"/>
              </a:solidFill>
              <a:latin typeface="Proxima Nova" panose="02000506030000020004"/>
            </a:rPr>
            <a:t> </a:t>
          </a:r>
          <a:r>
            <a:rPr lang="en-US" sz="1900" b="0" i="0" dirty="0">
              <a:solidFill>
                <a:schemeClr val="tx2"/>
              </a:solidFill>
              <a:latin typeface="Proxima Nova" panose="02000506030000020004"/>
            </a:rPr>
            <a:t>of all lifetime mental illness begins by age 14, and     75% by age 24</a:t>
          </a:r>
          <a:endParaRPr lang="en-US" sz="1900" dirty="0">
            <a:solidFill>
              <a:schemeClr val="tx2"/>
            </a:solidFill>
            <a:latin typeface="Proxima Nova" panose="02000506030000020004"/>
          </a:endParaRPr>
        </a:p>
      </dgm:t>
    </dgm:pt>
    <dgm:pt modelId="{3FD68A5A-9F69-4BC0-91D4-C61A25911899}" type="parTrans" cxnId="{52C20442-4ED9-4C1B-9011-0E1233144598}">
      <dgm:prSet/>
      <dgm:spPr/>
      <dgm:t>
        <a:bodyPr/>
        <a:lstStyle/>
        <a:p>
          <a:endParaRPr lang="en-US"/>
        </a:p>
      </dgm:t>
    </dgm:pt>
    <dgm:pt modelId="{A0568D0F-5B1D-4C1A-A966-3D6F35D90C47}" type="sibTrans" cxnId="{52C20442-4ED9-4C1B-9011-0E1233144598}">
      <dgm:prSet/>
      <dgm:spPr/>
      <dgm:t>
        <a:bodyPr/>
        <a:lstStyle/>
        <a:p>
          <a:endParaRPr lang="en-US"/>
        </a:p>
      </dgm:t>
    </dgm:pt>
    <dgm:pt modelId="{55CB7A77-2660-4A25-8515-CB6F423CE4B5}">
      <dgm:prSet custT="1"/>
      <dgm:spPr>
        <a:gradFill rotWithShape="0">
          <a:gsLst>
            <a:gs pos="0">
              <a:srgbClr val="00499C"/>
            </a:gs>
            <a:gs pos="100000">
              <a:srgbClr val="0191A7"/>
            </a:gs>
          </a:gsLst>
          <a:lin ang="2700000" scaled="0"/>
        </a:gradFill>
      </dgm:spPr>
      <dgm:t>
        <a:bodyPr/>
        <a:lstStyle/>
        <a:p>
          <a:r>
            <a:rPr lang="en-US" sz="1800" b="0" i="0" dirty="0">
              <a:solidFill>
                <a:schemeClr val="tx2"/>
              </a:solidFill>
              <a:latin typeface="Proxima Nova" panose="02000506030000020004"/>
            </a:rPr>
            <a:t>Suicide is the </a:t>
          </a:r>
          <a:r>
            <a:rPr lang="en-US" sz="2000" b="1" i="0" dirty="0">
              <a:solidFill>
                <a:schemeClr val="tx2"/>
              </a:solidFill>
              <a:latin typeface="Proxima Nova" panose="02000506030000020004"/>
              <a:hlinkClick xmlns:r="http://schemas.openxmlformats.org/officeDocument/2006/relationships" r:id="rId4">
                <a:extLst>
                  <a:ext uri="{A12FA001-AC4F-418D-AE19-62706E023703}">
                    <ahyp:hlinkClr xmlns:ahyp="http://schemas.microsoft.com/office/drawing/2018/hyperlinkcolor" val="tx"/>
                  </a:ext>
                </a:extLst>
              </a:hlinkClick>
            </a:rPr>
            <a:t>2nd leading</a:t>
          </a:r>
          <a:r>
            <a:rPr lang="en-US" sz="2000" b="1" i="0" dirty="0">
              <a:solidFill>
                <a:schemeClr val="tx2"/>
              </a:solidFill>
              <a:latin typeface="Proxima Nova" panose="02000506030000020004"/>
            </a:rPr>
            <a:t>        </a:t>
          </a:r>
          <a:r>
            <a:rPr lang="en-US" sz="1800" b="0" i="0" dirty="0">
              <a:solidFill>
                <a:schemeClr val="tx2"/>
              </a:solidFill>
              <a:latin typeface="Proxima Nova" panose="02000506030000020004"/>
            </a:rPr>
            <a:t>cause of death among people aged 10–34 </a:t>
          </a:r>
          <a:endParaRPr lang="en-US" sz="1800" dirty="0">
            <a:solidFill>
              <a:schemeClr val="tx2"/>
            </a:solidFill>
            <a:latin typeface="Proxima Nova" panose="02000506030000020004"/>
          </a:endParaRPr>
        </a:p>
      </dgm:t>
    </dgm:pt>
    <dgm:pt modelId="{DA647F40-1EDE-4324-943B-645E27216060}" type="parTrans" cxnId="{AECB1715-2FB0-4576-B6CB-D34B6A267257}">
      <dgm:prSet/>
      <dgm:spPr/>
      <dgm:t>
        <a:bodyPr/>
        <a:lstStyle/>
        <a:p>
          <a:endParaRPr lang="en-US"/>
        </a:p>
      </dgm:t>
    </dgm:pt>
    <dgm:pt modelId="{C8E36AE7-9F12-4F73-888D-21631A3BAB0F}" type="sibTrans" cxnId="{AECB1715-2FB0-4576-B6CB-D34B6A267257}">
      <dgm:prSet/>
      <dgm:spPr/>
      <dgm:t>
        <a:bodyPr/>
        <a:lstStyle/>
        <a:p>
          <a:endParaRPr lang="en-US"/>
        </a:p>
      </dgm:t>
    </dgm:pt>
    <dgm:pt modelId="{1C8A62C0-A9C8-4EED-80E8-C13C307252EE}">
      <dgm:prSet/>
      <dgm:spPr>
        <a:gradFill rotWithShape="0">
          <a:gsLst>
            <a:gs pos="0">
              <a:srgbClr val="0191A7"/>
            </a:gs>
            <a:gs pos="100000">
              <a:srgbClr val="00499C"/>
            </a:gs>
          </a:gsLst>
          <a:lin ang="5400000" scaled="1"/>
        </a:gradFill>
      </dgm:spPr>
      <dgm:t>
        <a:bodyPr/>
        <a:lstStyle/>
        <a:p>
          <a:r>
            <a:rPr lang="en-US" dirty="0">
              <a:solidFill>
                <a:schemeClr val="tx1"/>
              </a:solidFill>
            </a:rPr>
            <a:t>*</a:t>
          </a:r>
          <a:r>
            <a:rPr lang="en-US" b="1" dirty="0">
              <a:solidFill>
                <a:schemeClr val="tx1"/>
              </a:solidFill>
              <a:latin typeface="Proxima Nova" panose="02000506030000020004"/>
              <a:hlinkClick xmlns:r="http://schemas.openxmlformats.org/officeDocument/2006/relationships" r:id="rId5">
                <a:extLst>
                  <a:ext uri="{A12FA001-AC4F-418D-AE19-62706E023703}">
                    <ahyp:hlinkClr xmlns:ahyp="http://schemas.microsoft.com/office/drawing/2018/hyperlinkcolor" val="tx"/>
                  </a:ext>
                </a:extLst>
              </a:hlinkClick>
            </a:rPr>
            <a:t>www.nami.org/mhstats</a:t>
          </a:r>
          <a:endParaRPr lang="en-US" b="1" dirty="0">
            <a:solidFill>
              <a:schemeClr val="tx1"/>
            </a:solidFill>
            <a:latin typeface="Proxima Nova" panose="02000506030000020004"/>
          </a:endParaRPr>
        </a:p>
      </dgm:t>
    </dgm:pt>
    <dgm:pt modelId="{A627653F-1284-4688-AC31-AEDAA8AAF5B1}" type="parTrans" cxnId="{0EB53C07-5BF9-42F4-BBFF-FB307F3DD37D}">
      <dgm:prSet/>
      <dgm:spPr/>
      <dgm:t>
        <a:bodyPr/>
        <a:lstStyle/>
        <a:p>
          <a:endParaRPr lang="en-US"/>
        </a:p>
      </dgm:t>
    </dgm:pt>
    <dgm:pt modelId="{56BD72B2-DBB8-4F60-BBE3-46C19688880E}" type="sibTrans" cxnId="{0EB53C07-5BF9-42F4-BBFF-FB307F3DD37D}">
      <dgm:prSet/>
      <dgm:spPr/>
      <dgm:t>
        <a:bodyPr/>
        <a:lstStyle/>
        <a:p>
          <a:endParaRPr lang="en-US"/>
        </a:p>
      </dgm:t>
    </dgm:pt>
    <dgm:pt modelId="{FFAA9032-2FAB-4C60-B7D0-69611CD6FB8F}" type="pres">
      <dgm:prSet presAssocID="{6E90BA21-6548-4DB6-8BF9-CC5728F35460}" presName="diagram" presStyleCnt="0">
        <dgm:presLayoutVars>
          <dgm:dir/>
          <dgm:resizeHandles val="exact"/>
        </dgm:presLayoutVars>
      </dgm:prSet>
      <dgm:spPr/>
    </dgm:pt>
    <dgm:pt modelId="{48D2EC0A-5420-42F1-AC8F-9C3712842932}" type="pres">
      <dgm:prSet presAssocID="{A35AF998-A879-4F02-BADE-6AE498CBAB29}" presName="node" presStyleLbl="node1" presStyleIdx="0" presStyleCnt="6" custLinFactNeighborX="-250" custLinFactNeighborY="-117">
        <dgm:presLayoutVars>
          <dgm:bulletEnabled val="1"/>
        </dgm:presLayoutVars>
      </dgm:prSet>
      <dgm:spPr/>
    </dgm:pt>
    <dgm:pt modelId="{301139CE-0667-4C00-B2D1-631CC7B9918D}" type="pres">
      <dgm:prSet presAssocID="{B726AEB3-2F6F-47D2-8314-9F1B75B83843}" presName="sibTrans" presStyleCnt="0"/>
      <dgm:spPr/>
    </dgm:pt>
    <dgm:pt modelId="{79E1D30F-8F7D-4C4E-B658-207DA03B932D}" type="pres">
      <dgm:prSet presAssocID="{6E27B48E-8838-44C2-B0D4-8BE669D23BF7}" presName="node" presStyleLbl="node1" presStyleIdx="1" presStyleCnt="6" custLinFactNeighborY="-117">
        <dgm:presLayoutVars>
          <dgm:bulletEnabled val="1"/>
        </dgm:presLayoutVars>
      </dgm:prSet>
      <dgm:spPr/>
    </dgm:pt>
    <dgm:pt modelId="{5584B605-6C90-4796-AEF6-6A7C2BCC3AFB}" type="pres">
      <dgm:prSet presAssocID="{32F9661B-BFA4-40AD-A85D-DEC741955E8E}" presName="sibTrans" presStyleCnt="0"/>
      <dgm:spPr/>
    </dgm:pt>
    <dgm:pt modelId="{7CE818AF-D9A4-4833-84B4-39077661FACA}" type="pres">
      <dgm:prSet presAssocID="{34D9AE1D-EF70-4EF5-920A-D2793BAD1C95}" presName="node" presStyleLbl="node1" presStyleIdx="2" presStyleCnt="6">
        <dgm:presLayoutVars>
          <dgm:bulletEnabled val="1"/>
        </dgm:presLayoutVars>
      </dgm:prSet>
      <dgm:spPr/>
    </dgm:pt>
    <dgm:pt modelId="{CE9974F5-8A00-4F1E-A107-57846ABC7204}" type="pres">
      <dgm:prSet presAssocID="{B2DD7408-A893-4F8B-9084-B3D181C60F32}" presName="sibTrans" presStyleCnt="0"/>
      <dgm:spPr/>
    </dgm:pt>
    <dgm:pt modelId="{42AC8E2B-41AD-4EF3-823E-F9F035F1AE2D}" type="pres">
      <dgm:prSet presAssocID="{6D18BF32-142A-4DA3-AD70-CC30D679DA61}" presName="node" presStyleLbl="node1" presStyleIdx="3" presStyleCnt="6" custLinFactNeighborX="-250" custLinFactNeighborY="117">
        <dgm:presLayoutVars>
          <dgm:bulletEnabled val="1"/>
        </dgm:presLayoutVars>
      </dgm:prSet>
      <dgm:spPr/>
    </dgm:pt>
    <dgm:pt modelId="{8BA566EA-7F6F-4416-A551-AC988D02207F}" type="pres">
      <dgm:prSet presAssocID="{A0568D0F-5B1D-4C1A-A966-3D6F35D90C47}" presName="sibTrans" presStyleCnt="0"/>
      <dgm:spPr/>
    </dgm:pt>
    <dgm:pt modelId="{75EDE068-05EE-4714-AB53-10B42EA969B1}" type="pres">
      <dgm:prSet presAssocID="{55CB7A77-2660-4A25-8515-CB6F423CE4B5}" presName="node" presStyleLbl="node1" presStyleIdx="4" presStyleCnt="6">
        <dgm:presLayoutVars>
          <dgm:bulletEnabled val="1"/>
        </dgm:presLayoutVars>
      </dgm:prSet>
      <dgm:spPr/>
    </dgm:pt>
    <dgm:pt modelId="{9EC7EBD0-41F8-4E21-9E6A-448626EC1567}" type="pres">
      <dgm:prSet presAssocID="{C8E36AE7-9F12-4F73-888D-21631A3BAB0F}" presName="sibTrans" presStyleCnt="0"/>
      <dgm:spPr/>
    </dgm:pt>
    <dgm:pt modelId="{22732201-6EE9-4E4A-AE48-951D64E6FE20}" type="pres">
      <dgm:prSet presAssocID="{1C8A62C0-A9C8-4EED-80E8-C13C307252EE}" presName="node" presStyleLbl="node1" presStyleIdx="5" presStyleCnt="6">
        <dgm:presLayoutVars>
          <dgm:bulletEnabled val="1"/>
        </dgm:presLayoutVars>
      </dgm:prSet>
      <dgm:spPr/>
    </dgm:pt>
  </dgm:ptLst>
  <dgm:cxnLst>
    <dgm:cxn modelId="{0EB53C07-5BF9-42F4-BBFF-FB307F3DD37D}" srcId="{6E90BA21-6548-4DB6-8BF9-CC5728F35460}" destId="{1C8A62C0-A9C8-4EED-80E8-C13C307252EE}" srcOrd="5" destOrd="0" parTransId="{A627653F-1284-4688-AC31-AEDAA8AAF5B1}" sibTransId="{56BD72B2-DBB8-4F60-BBE3-46C19688880E}"/>
    <dgm:cxn modelId="{AECB1715-2FB0-4576-B6CB-D34B6A267257}" srcId="{6E90BA21-6548-4DB6-8BF9-CC5728F35460}" destId="{55CB7A77-2660-4A25-8515-CB6F423CE4B5}" srcOrd="4" destOrd="0" parTransId="{DA647F40-1EDE-4324-943B-645E27216060}" sibTransId="{C8E36AE7-9F12-4F73-888D-21631A3BAB0F}"/>
    <dgm:cxn modelId="{C0F8D12E-4A73-423C-956A-FB5312964C27}" type="presOf" srcId="{1C8A62C0-A9C8-4EED-80E8-C13C307252EE}" destId="{22732201-6EE9-4E4A-AE48-951D64E6FE20}" srcOrd="0" destOrd="0" presId="urn:microsoft.com/office/officeart/2005/8/layout/default"/>
    <dgm:cxn modelId="{043D7F31-8B96-4144-AA1C-FF984840DC11}" type="presOf" srcId="{6E27B48E-8838-44C2-B0D4-8BE669D23BF7}" destId="{79E1D30F-8F7D-4C4E-B658-207DA03B932D}" srcOrd="0" destOrd="0" presId="urn:microsoft.com/office/officeart/2005/8/layout/default"/>
    <dgm:cxn modelId="{8A80DA31-423D-4E77-B99B-A281E391BAAA}" type="presOf" srcId="{A35AF998-A879-4F02-BADE-6AE498CBAB29}" destId="{48D2EC0A-5420-42F1-AC8F-9C3712842932}" srcOrd="0" destOrd="0" presId="urn:microsoft.com/office/officeart/2005/8/layout/default"/>
    <dgm:cxn modelId="{99483938-44F1-4ED4-987C-DA4218267240}" srcId="{6E90BA21-6548-4DB6-8BF9-CC5728F35460}" destId="{6E27B48E-8838-44C2-B0D4-8BE669D23BF7}" srcOrd="1" destOrd="0" parTransId="{DD53ECBE-68E0-4FD3-B5A2-E800692C9A4F}" sibTransId="{32F9661B-BFA4-40AD-A85D-DEC741955E8E}"/>
    <dgm:cxn modelId="{FB20DD5F-7462-4EB1-8CF3-2860307DD69C}" type="presOf" srcId="{6E90BA21-6548-4DB6-8BF9-CC5728F35460}" destId="{FFAA9032-2FAB-4C60-B7D0-69611CD6FB8F}" srcOrd="0" destOrd="0" presId="urn:microsoft.com/office/officeart/2005/8/layout/default"/>
    <dgm:cxn modelId="{52C20442-4ED9-4C1B-9011-0E1233144598}" srcId="{6E90BA21-6548-4DB6-8BF9-CC5728F35460}" destId="{6D18BF32-142A-4DA3-AD70-CC30D679DA61}" srcOrd="3" destOrd="0" parTransId="{3FD68A5A-9F69-4BC0-91D4-C61A25911899}" sibTransId="{A0568D0F-5B1D-4C1A-A966-3D6F35D90C47}"/>
    <dgm:cxn modelId="{26ECD867-81DA-4ABD-8DA8-F7FD3069053A}" type="presOf" srcId="{55CB7A77-2660-4A25-8515-CB6F423CE4B5}" destId="{75EDE068-05EE-4714-AB53-10B42EA969B1}" srcOrd="0" destOrd="0" presId="urn:microsoft.com/office/officeart/2005/8/layout/default"/>
    <dgm:cxn modelId="{EBB14084-7344-4120-AE85-5E474DF68E8D}" srcId="{6E90BA21-6548-4DB6-8BF9-CC5728F35460}" destId="{A35AF998-A879-4F02-BADE-6AE498CBAB29}" srcOrd="0" destOrd="0" parTransId="{F0F53F40-D5A1-4ABF-8A5D-7DB5E0164196}" sibTransId="{B726AEB3-2F6F-47D2-8314-9F1B75B83843}"/>
    <dgm:cxn modelId="{61426A87-5AFF-418C-B3BA-267E920A6312}" type="presOf" srcId="{34D9AE1D-EF70-4EF5-920A-D2793BAD1C95}" destId="{7CE818AF-D9A4-4833-84B4-39077661FACA}" srcOrd="0" destOrd="0" presId="urn:microsoft.com/office/officeart/2005/8/layout/default"/>
    <dgm:cxn modelId="{0464088D-B423-42A6-BFBF-E44F2FF2EBF2}" type="presOf" srcId="{6D18BF32-142A-4DA3-AD70-CC30D679DA61}" destId="{42AC8E2B-41AD-4EF3-823E-F9F035F1AE2D}" srcOrd="0" destOrd="0" presId="urn:microsoft.com/office/officeart/2005/8/layout/default"/>
    <dgm:cxn modelId="{D41501CB-6E45-4B7B-846F-BF3CF6186932}" srcId="{6E90BA21-6548-4DB6-8BF9-CC5728F35460}" destId="{34D9AE1D-EF70-4EF5-920A-D2793BAD1C95}" srcOrd="2" destOrd="0" parTransId="{1DC6728F-23C0-464B-9132-6859FC4A6C40}" sibTransId="{B2DD7408-A893-4F8B-9084-B3D181C60F32}"/>
    <dgm:cxn modelId="{CF923CF7-C5F3-4436-9A4C-BC70E16D8101}" type="presParOf" srcId="{FFAA9032-2FAB-4C60-B7D0-69611CD6FB8F}" destId="{48D2EC0A-5420-42F1-AC8F-9C3712842932}" srcOrd="0" destOrd="0" presId="urn:microsoft.com/office/officeart/2005/8/layout/default"/>
    <dgm:cxn modelId="{86F513F2-50BC-4D16-88A9-07763CFC15C2}" type="presParOf" srcId="{FFAA9032-2FAB-4C60-B7D0-69611CD6FB8F}" destId="{301139CE-0667-4C00-B2D1-631CC7B9918D}" srcOrd="1" destOrd="0" presId="urn:microsoft.com/office/officeart/2005/8/layout/default"/>
    <dgm:cxn modelId="{F0D77CF3-9A0B-40A6-AFBF-BC3AD35C9BF4}" type="presParOf" srcId="{FFAA9032-2FAB-4C60-B7D0-69611CD6FB8F}" destId="{79E1D30F-8F7D-4C4E-B658-207DA03B932D}" srcOrd="2" destOrd="0" presId="urn:microsoft.com/office/officeart/2005/8/layout/default"/>
    <dgm:cxn modelId="{D0DD53D4-C66C-4C31-B161-062F6855EFD1}" type="presParOf" srcId="{FFAA9032-2FAB-4C60-B7D0-69611CD6FB8F}" destId="{5584B605-6C90-4796-AEF6-6A7C2BCC3AFB}" srcOrd="3" destOrd="0" presId="urn:microsoft.com/office/officeart/2005/8/layout/default"/>
    <dgm:cxn modelId="{CA6BE9A5-81D0-4339-B4EE-636BD15E22C0}" type="presParOf" srcId="{FFAA9032-2FAB-4C60-B7D0-69611CD6FB8F}" destId="{7CE818AF-D9A4-4833-84B4-39077661FACA}" srcOrd="4" destOrd="0" presId="urn:microsoft.com/office/officeart/2005/8/layout/default"/>
    <dgm:cxn modelId="{0DA52653-CECD-4181-B3EA-716E4DB4DF8A}" type="presParOf" srcId="{FFAA9032-2FAB-4C60-B7D0-69611CD6FB8F}" destId="{CE9974F5-8A00-4F1E-A107-57846ABC7204}" srcOrd="5" destOrd="0" presId="urn:microsoft.com/office/officeart/2005/8/layout/default"/>
    <dgm:cxn modelId="{653E5D8C-397F-4D5F-A1AF-4DCCF99493FB}" type="presParOf" srcId="{FFAA9032-2FAB-4C60-B7D0-69611CD6FB8F}" destId="{42AC8E2B-41AD-4EF3-823E-F9F035F1AE2D}" srcOrd="6" destOrd="0" presId="urn:microsoft.com/office/officeart/2005/8/layout/default"/>
    <dgm:cxn modelId="{D24DF304-D7D1-4642-8B88-58403CB23B2E}" type="presParOf" srcId="{FFAA9032-2FAB-4C60-B7D0-69611CD6FB8F}" destId="{8BA566EA-7F6F-4416-A551-AC988D02207F}" srcOrd="7" destOrd="0" presId="urn:microsoft.com/office/officeart/2005/8/layout/default"/>
    <dgm:cxn modelId="{6EDE7766-26D7-4F95-8ADD-042A05AB9F07}" type="presParOf" srcId="{FFAA9032-2FAB-4C60-B7D0-69611CD6FB8F}" destId="{75EDE068-05EE-4714-AB53-10B42EA969B1}" srcOrd="8" destOrd="0" presId="urn:microsoft.com/office/officeart/2005/8/layout/default"/>
    <dgm:cxn modelId="{B8343845-6B14-4B84-B820-CCB91D32A39A}" type="presParOf" srcId="{FFAA9032-2FAB-4C60-B7D0-69611CD6FB8F}" destId="{9EC7EBD0-41F8-4E21-9E6A-448626EC1567}" srcOrd="9" destOrd="0" presId="urn:microsoft.com/office/officeart/2005/8/layout/default"/>
    <dgm:cxn modelId="{A9EC2B80-E884-4CF9-8DC1-C7237C7D51ED}" type="presParOf" srcId="{FFAA9032-2FAB-4C60-B7D0-69611CD6FB8F}" destId="{22732201-6EE9-4E4A-AE48-951D64E6FE2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D2EC0A-5420-42F1-AC8F-9C3712842932}">
      <dsp:nvSpPr>
        <dsp:cNvPr id="0" name=""/>
        <dsp:cNvSpPr/>
      </dsp:nvSpPr>
      <dsp:spPr>
        <a:xfrm>
          <a:off x="10" y="3"/>
          <a:ext cx="2598324" cy="1558994"/>
        </a:xfrm>
        <a:prstGeom prst="rect">
          <a:avLst/>
        </a:prstGeom>
        <a:gradFill rotWithShape="0">
          <a:gsLst>
            <a:gs pos="0">
              <a:srgbClr val="00499C"/>
            </a:gs>
            <a:gs pos="100000">
              <a:srgbClr val="0191A7"/>
            </a:gs>
          </a:gsLst>
          <a:lin ang="27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2"/>
              </a:solidFill>
              <a:latin typeface="Proxima Nova" panose="02000506030000020004"/>
              <a:hlinkClick xmlns:r="http://schemas.openxmlformats.org/officeDocument/2006/relationships" r:id="rId1">
                <a:extLst>
                  <a:ext uri="{A12FA001-AC4F-418D-AE19-62706E023703}">
                    <ahyp:hlinkClr xmlns:ahyp="http://schemas.microsoft.com/office/drawing/2018/hyperlinkcolor" val="tx"/>
                  </a:ext>
                </a:extLst>
              </a:hlinkClick>
            </a:rPr>
            <a:t>1 in 5</a:t>
          </a:r>
          <a:r>
            <a:rPr lang="en-US" sz="2000" b="1" i="0" kern="1200" dirty="0">
              <a:solidFill>
                <a:schemeClr val="tx2"/>
              </a:solidFill>
              <a:latin typeface="Proxima Nova" panose="02000506030000020004"/>
            </a:rPr>
            <a:t> </a:t>
          </a:r>
          <a:r>
            <a:rPr lang="en-US" sz="1900" b="0" i="0" kern="1200" dirty="0">
              <a:solidFill>
                <a:schemeClr val="tx2"/>
              </a:solidFill>
              <a:latin typeface="Proxima Nova" panose="02000506030000020004"/>
            </a:rPr>
            <a:t>U.S. adults experience mental illness each year</a:t>
          </a:r>
          <a:endParaRPr lang="en-US" sz="1900" kern="1200" dirty="0">
            <a:solidFill>
              <a:schemeClr val="tx2"/>
            </a:solidFill>
            <a:latin typeface="Proxima Nova" panose="02000506030000020004"/>
          </a:endParaRPr>
        </a:p>
      </dsp:txBody>
      <dsp:txXfrm>
        <a:off x="10" y="3"/>
        <a:ext cx="2598324" cy="1558994"/>
      </dsp:txXfrm>
    </dsp:sp>
    <dsp:sp modelId="{79E1D30F-8F7D-4C4E-B658-207DA03B932D}">
      <dsp:nvSpPr>
        <dsp:cNvPr id="0" name=""/>
        <dsp:cNvSpPr/>
      </dsp:nvSpPr>
      <dsp:spPr>
        <a:xfrm>
          <a:off x="2864662" y="3"/>
          <a:ext cx="2598324" cy="1558994"/>
        </a:xfrm>
        <a:prstGeom prst="rect">
          <a:avLst/>
        </a:prstGeom>
        <a:gradFill rotWithShape="0">
          <a:gsLst>
            <a:gs pos="0">
              <a:srgbClr val="00499C"/>
            </a:gs>
            <a:gs pos="100000">
              <a:srgbClr val="0191A7"/>
            </a:gs>
          </a:gsLst>
          <a:lin ang="27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2"/>
              </a:solidFill>
              <a:latin typeface="Proxima Nova" panose="02000506030000020004"/>
              <a:hlinkClick xmlns:r="http://schemas.openxmlformats.org/officeDocument/2006/relationships" r:id="rId1">
                <a:extLst>
                  <a:ext uri="{A12FA001-AC4F-418D-AE19-62706E023703}">
                    <ahyp:hlinkClr xmlns:ahyp="http://schemas.microsoft.com/office/drawing/2018/hyperlinkcolor" val="tx"/>
                  </a:ext>
                </a:extLst>
              </a:hlinkClick>
            </a:rPr>
            <a:t>1 in 20</a:t>
          </a:r>
          <a:r>
            <a:rPr lang="en-US" sz="2000" b="1" i="0" kern="1200" dirty="0">
              <a:solidFill>
                <a:schemeClr val="tx2"/>
              </a:solidFill>
              <a:latin typeface="Proxima Nova" panose="02000506030000020004"/>
            </a:rPr>
            <a:t> </a:t>
          </a:r>
          <a:r>
            <a:rPr lang="en-US" sz="1900" b="0" i="0" kern="1200" dirty="0">
              <a:solidFill>
                <a:schemeClr val="tx2"/>
              </a:solidFill>
              <a:latin typeface="Proxima Nova" panose="02000506030000020004"/>
            </a:rPr>
            <a:t>U.S. adults experience serious mental illness       each year</a:t>
          </a:r>
          <a:endParaRPr lang="en-US" sz="1900" kern="1200" dirty="0">
            <a:solidFill>
              <a:schemeClr val="tx2"/>
            </a:solidFill>
            <a:latin typeface="Proxima Nova" panose="02000506030000020004"/>
          </a:endParaRPr>
        </a:p>
      </dsp:txBody>
      <dsp:txXfrm>
        <a:off x="2864662" y="3"/>
        <a:ext cx="2598324" cy="1558994"/>
      </dsp:txXfrm>
    </dsp:sp>
    <dsp:sp modelId="{7CE818AF-D9A4-4833-84B4-39077661FACA}">
      <dsp:nvSpPr>
        <dsp:cNvPr id="0" name=""/>
        <dsp:cNvSpPr/>
      </dsp:nvSpPr>
      <dsp:spPr>
        <a:xfrm>
          <a:off x="5722818" y="1827"/>
          <a:ext cx="2598324" cy="1558994"/>
        </a:xfrm>
        <a:prstGeom prst="rect">
          <a:avLst/>
        </a:prstGeom>
        <a:gradFill rotWithShape="0">
          <a:gsLst>
            <a:gs pos="0">
              <a:srgbClr val="00499C"/>
            </a:gs>
            <a:gs pos="100000">
              <a:srgbClr val="0191A7"/>
            </a:gs>
          </a:gsLst>
          <a:lin ang="27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2"/>
              </a:solidFill>
              <a:latin typeface="Proxima Nova" panose="02000506030000020004"/>
              <a:hlinkClick xmlns:r="http://schemas.openxmlformats.org/officeDocument/2006/relationships" r:id="rId2">
                <a:extLst>
                  <a:ext uri="{A12FA001-AC4F-418D-AE19-62706E023703}">
                    <ahyp:hlinkClr xmlns:ahyp="http://schemas.microsoft.com/office/drawing/2018/hyperlinkcolor" val="tx"/>
                  </a:ext>
                </a:extLst>
              </a:hlinkClick>
            </a:rPr>
            <a:t>1 in 6</a:t>
          </a:r>
          <a:r>
            <a:rPr lang="en-US" sz="2000" b="1" i="0" kern="1200" dirty="0">
              <a:solidFill>
                <a:schemeClr val="tx2"/>
              </a:solidFill>
              <a:latin typeface="Proxima Nova" panose="02000506030000020004"/>
            </a:rPr>
            <a:t> </a:t>
          </a:r>
          <a:r>
            <a:rPr lang="en-US" sz="1900" b="0" i="0" kern="1200" dirty="0">
              <a:solidFill>
                <a:schemeClr val="tx2"/>
              </a:solidFill>
              <a:latin typeface="Proxima Nova" panose="02000506030000020004"/>
            </a:rPr>
            <a:t>U.S. youth aged 6–17 experience a mental health disorder each year</a:t>
          </a:r>
          <a:endParaRPr lang="en-US" sz="1900" kern="1200" dirty="0">
            <a:solidFill>
              <a:schemeClr val="tx2"/>
            </a:solidFill>
            <a:latin typeface="Proxima Nova" panose="02000506030000020004"/>
          </a:endParaRPr>
        </a:p>
      </dsp:txBody>
      <dsp:txXfrm>
        <a:off x="5722818" y="1827"/>
        <a:ext cx="2598324" cy="1558994"/>
      </dsp:txXfrm>
    </dsp:sp>
    <dsp:sp modelId="{42AC8E2B-41AD-4EF3-823E-F9F035F1AE2D}">
      <dsp:nvSpPr>
        <dsp:cNvPr id="0" name=""/>
        <dsp:cNvSpPr/>
      </dsp:nvSpPr>
      <dsp:spPr>
        <a:xfrm>
          <a:off x="10" y="1822478"/>
          <a:ext cx="2598324" cy="1558994"/>
        </a:xfrm>
        <a:prstGeom prst="rect">
          <a:avLst/>
        </a:prstGeom>
        <a:gradFill rotWithShape="0">
          <a:gsLst>
            <a:gs pos="0">
              <a:srgbClr val="00499C"/>
            </a:gs>
            <a:gs pos="100000">
              <a:srgbClr val="0191A7"/>
            </a:gs>
          </a:gsLst>
          <a:lin ang="27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dirty="0">
              <a:solidFill>
                <a:schemeClr val="tx2"/>
              </a:solidFill>
              <a:latin typeface="Proxima Nova" panose="02000506030000020004"/>
              <a:hlinkClick xmlns:r="http://schemas.openxmlformats.org/officeDocument/2006/relationships" r:id="rId3">
                <a:extLst>
                  <a:ext uri="{A12FA001-AC4F-418D-AE19-62706E023703}">
                    <ahyp:hlinkClr xmlns:ahyp="http://schemas.microsoft.com/office/drawing/2018/hyperlinkcolor" val="tx"/>
                  </a:ext>
                </a:extLst>
              </a:hlinkClick>
            </a:rPr>
            <a:t>50%</a:t>
          </a:r>
          <a:r>
            <a:rPr lang="en-US" sz="2000" b="1" i="0" kern="1200" dirty="0">
              <a:solidFill>
                <a:schemeClr val="tx2"/>
              </a:solidFill>
              <a:latin typeface="Proxima Nova" panose="02000506030000020004"/>
            </a:rPr>
            <a:t> </a:t>
          </a:r>
          <a:r>
            <a:rPr lang="en-US" sz="1900" b="0" i="0" kern="1200" dirty="0">
              <a:solidFill>
                <a:schemeClr val="tx2"/>
              </a:solidFill>
              <a:latin typeface="Proxima Nova" panose="02000506030000020004"/>
            </a:rPr>
            <a:t>of all lifetime mental illness begins by age 14, and     75% by age 24</a:t>
          </a:r>
          <a:endParaRPr lang="en-US" sz="1900" kern="1200" dirty="0">
            <a:solidFill>
              <a:schemeClr val="tx2"/>
            </a:solidFill>
            <a:latin typeface="Proxima Nova" panose="02000506030000020004"/>
          </a:endParaRPr>
        </a:p>
      </dsp:txBody>
      <dsp:txXfrm>
        <a:off x="10" y="1822478"/>
        <a:ext cx="2598324" cy="1558994"/>
      </dsp:txXfrm>
    </dsp:sp>
    <dsp:sp modelId="{75EDE068-05EE-4714-AB53-10B42EA969B1}">
      <dsp:nvSpPr>
        <dsp:cNvPr id="0" name=""/>
        <dsp:cNvSpPr/>
      </dsp:nvSpPr>
      <dsp:spPr>
        <a:xfrm>
          <a:off x="2864662" y="1820654"/>
          <a:ext cx="2598324" cy="1558994"/>
        </a:xfrm>
        <a:prstGeom prst="rect">
          <a:avLst/>
        </a:prstGeom>
        <a:gradFill rotWithShape="0">
          <a:gsLst>
            <a:gs pos="0">
              <a:srgbClr val="00499C"/>
            </a:gs>
            <a:gs pos="100000">
              <a:srgbClr val="0191A7"/>
            </a:gs>
          </a:gsLst>
          <a:lin ang="2700000" scaled="0"/>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tx2"/>
              </a:solidFill>
              <a:latin typeface="Proxima Nova" panose="02000506030000020004"/>
            </a:rPr>
            <a:t>Suicide is the </a:t>
          </a:r>
          <a:r>
            <a:rPr lang="en-US" sz="2000" b="1" i="0" kern="1200" dirty="0">
              <a:solidFill>
                <a:schemeClr val="tx2"/>
              </a:solidFill>
              <a:latin typeface="Proxima Nova" panose="02000506030000020004"/>
              <a:hlinkClick xmlns:r="http://schemas.openxmlformats.org/officeDocument/2006/relationships" r:id="rId4">
                <a:extLst>
                  <a:ext uri="{A12FA001-AC4F-418D-AE19-62706E023703}">
                    <ahyp:hlinkClr xmlns:ahyp="http://schemas.microsoft.com/office/drawing/2018/hyperlinkcolor" val="tx"/>
                  </a:ext>
                </a:extLst>
              </a:hlinkClick>
            </a:rPr>
            <a:t>2nd leading</a:t>
          </a:r>
          <a:r>
            <a:rPr lang="en-US" sz="2000" b="1" i="0" kern="1200" dirty="0">
              <a:solidFill>
                <a:schemeClr val="tx2"/>
              </a:solidFill>
              <a:latin typeface="Proxima Nova" panose="02000506030000020004"/>
            </a:rPr>
            <a:t>        </a:t>
          </a:r>
          <a:r>
            <a:rPr lang="en-US" sz="1800" b="0" i="0" kern="1200" dirty="0">
              <a:solidFill>
                <a:schemeClr val="tx2"/>
              </a:solidFill>
              <a:latin typeface="Proxima Nova" panose="02000506030000020004"/>
            </a:rPr>
            <a:t>cause of death among people aged 10–34 </a:t>
          </a:r>
          <a:endParaRPr lang="en-US" sz="1800" kern="1200" dirty="0">
            <a:solidFill>
              <a:schemeClr val="tx2"/>
            </a:solidFill>
            <a:latin typeface="Proxima Nova" panose="02000506030000020004"/>
          </a:endParaRPr>
        </a:p>
      </dsp:txBody>
      <dsp:txXfrm>
        <a:off x="2864662" y="1820654"/>
        <a:ext cx="2598324" cy="1558994"/>
      </dsp:txXfrm>
    </dsp:sp>
    <dsp:sp modelId="{22732201-6EE9-4E4A-AE48-951D64E6FE20}">
      <dsp:nvSpPr>
        <dsp:cNvPr id="0" name=""/>
        <dsp:cNvSpPr/>
      </dsp:nvSpPr>
      <dsp:spPr>
        <a:xfrm>
          <a:off x="5722818" y="1820654"/>
          <a:ext cx="2598324" cy="1558994"/>
        </a:xfrm>
        <a:prstGeom prst="rect">
          <a:avLst/>
        </a:prstGeom>
        <a:gradFill rotWithShape="0">
          <a:gsLst>
            <a:gs pos="0">
              <a:srgbClr val="0191A7"/>
            </a:gs>
            <a:gs pos="100000">
              <a:srgbClr val="00499C"/>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a:t>
          </a:r>
          <a:r>
            <a:rPr lang="en-US" sz="1500" b="1" kern="1200" dirty="0">
              <a:solidFill>
                <a:schemeClr val="tx1"/>
              </a:solidFill>
              <a:latin typeface="Proxima Nova" panose="02000506030000020004"/>
              <a:hlinkClick xmlns:r="http://schemas.openxmlformats.org/officeDocument/2006/relationships" r:id="rId5">
                <a:extLst>
                  <a:ext uri="{A12FA001-AC4F-418D-AE19-62706E023703}">
                    <ahyp:hlinkClr xmlns:ahyp="http://schemas.microsoft.com/office/drawing/2018/hyperlinkcolor" val="tx"/>
                  </a:ext>
                </a:extLst>
              </a:hlinkClick>
            </a:rPr>
            <a:t>www.nami.org/mhstats</a:t>
          </a:r>
          <a:endParaRPr lang="en-US" sz="1500" b="1" kern="1200" dirty="0">
            <a:solidFill>
              <a:schemeClr val="tx1"/>
            </a:solidFill>
            <a:latin typeface="Proxima Nova" panose="02000506030000020004"/>
          </a:endParaRPr>
        </a:p>
      </dsp:txBody>
      <dsp:txXfrm>
        <a:off x="5722818" y="1820654"/>
        <a:ext cx="2598324" cy="15589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7C8B0-373A-4656-83E1-84A00E109006}" type="datetimeFigureOut">
              <a:rPr lang="en-US" smtClean="0"/>
              <a:t>4/25/2023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FF2E7-DD00-497E-B378-B758730926D0}" type="slidenum">
              <a:rPr lang="en-US" smtClean="0"/>
              <a:t>‹#›</a:t>
            </a:fld>
            <a:endParaRPr lang="en-US" dirty="0"/>
          </a:p>
        </p:txBody>
      </p:sp>
    </p:spTree>
    <p:extLst>
      <p:ext uri="{BB962C8B-B14F-4D97-AF65-F5344CB8AC3E}">
        <p14:creationId xmlns:p14="http://schemas.microsoft.com/office/powerpoint/2010/main" val="3477022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0000"/>
              </a:lnSpc>
              <a:spcBef>
                <a:spcPts val="0"/>
              </a:spcBef>
              <a:spcAft>
                <a:spcPts val="0"/>
              </a:spcAft>
              <a:buNone/>
            </a:pPr>
            <a:r>
              <a:rPr lang="en-US" sz="1200" b="1" dirty="0">
                <a:solidFill>
                  <a:srgbClr val="000000"/>
                </a:solidFill>
                <a:latin typeface="Proxima Nova" panose="02000506030000020004"/>
              </a:rPr>
              <a:t>Hope: </a:t>
            </a:r>
            <a:r>
              <a:rPr lang="en-US" sz="1200" dirty="0">
                <a:solidFill>
                  <a:srgbClr val="000000"/>
                </a:solidFill>
                <a:latin typeface="Proxima Nova" panose="02000506030000020004"/>
              </a:rPr>
              <a:t>We believe in the possibility of </a:t>
            </a:r>
            <a:r>
              <a:rPr lang="en-US" sz="1200" b="1" dirty="0">
                <a:solidFill>
                  <a:srgbClr val="000000"/>
                </a:solidFill>
                <a:latin typeface="Proxima Nova" panose="02000506030000020004"/>
              </a:rPr>
              <a:t>recovery</a:t>
            </a:r>
            <a:r>
              <a:rPr lang="en-US" sz="1200" dirty="0">
                <a:solidFill>
                  <a:srgbClr val="000000"/>
                </a:solidFill>
                <a:latin typeface="Proxima Nova" panose="02000506030000020004"/>
              </a:rPr>
              <a:t>, wellness and the potential in all of us</a:t>
            </a:r>
          </a:p>
          <a:p>
            <a:pPr marL="0" marR="0" indent="0">
              <a:lnSpc>
                <a:spcPct val="100000"/>
              </a:lnSpc>
              <a:spcBef>
                <a:spcPts val="0"/>
              </a:spcBef>
              <a:spcAft>
                <a:spcPts val="0"/>
              </a:spcAft>
              <a:buNone/>
            </a:pPr>
            <a:endParaRPr lang="en-US" sz="1200" dirty="0">
              <a:solidFill>
                <a:srgbClr val="000000"/>
              </a:solidFill>
              <a:latin typeface="Proxima Nova" panose="02000506030000020004"/>
            </a:endParaRPr>
          </a:p>
          <a:p>
            <a:pPr marL="0" marR="0" indent="0">
              <a:lnSpc>
                <a:spcPct val="100000"/>
              </a:lnSpc>
              <a:spcBef>
                <a:spcPts val="0"/>
              </a:spcBef>
              <a:spcAft>
                <a:spcPts val="0"/>
              </a:spcAft>
              <a:buNone/>
            </a:pPr>
            <a:r>
              <a:rPr lang="en-US" sz="1200" b="1" dirty="0">
                <a:solidFill>
                  <a:srgbClr val="000000"/>
                </a:solidFill>
                <a:latin typeface="Proxima Nova" panose="02000506030000020004"/>
              </a:rPr>
              <a:t>Inclusion: </a:t>
            </a:r>
            <a:r>
              <a:rPr lang="en-US" sz="1200" dirty="0">
                <a:solidFill>
                  <a:srgbClr val="000000"/>
                </a:solidFill>
                <a:latin typeface="Proxima Nova" panose="02000506030000020004"/>
              </a:rPr>
              <a:t>We embrace diverse backgrounds, cultures and perspectives</a:t>
            </a:r>
          </a:p>
          <a:p>
            <a:pPr marL="0" marR="0" indent="0">
              <a:lnSpc>
                <a:spcPct val="100000"/>
              </a:lnSpc>
              <a:spcBef>
                <a:spcPts val="0"/>
              </a:spcBef>
              <a:spcAft>
                <a:spcPts val="0"/>
              </a:spcAft>
              <a:buNone/>
            </a:pPr>
            <a:endParaRPr lang="en-US" sz="1200" dirty="0">
              <a:solidFill>
                <a:srgbClr val="000000"/>
              </a:solidFill>
              <a:latin typeface="Proxima Nova" panose="02000506030000020004"/>
            </a:endParaRPr>
          </a:p>
          <a:p>
            <a:pPr marL="0" marR="0" indent="0">
              <a:lnSpc>
                <a:spcPct val="100000"/>
              </a:lnSpc>
              <a:spcBef>
                <a:spcPts val="0"/>
              </a:spcBef>
              <a:spcAft>
                <a:spcPts val="0"/>
              </a:spcAft>
              <a:buNone/>
            </a:pPr>
            <a:r>
              <a:rPr lang="en-US" sz="1200" b="1" dirty="0">
                <a:solidFill>
                  <a:srgbClr val="000000"/>
                </a:solidFill>
                <a:latin typeface="Proxima Nova" panose="02000506030000020004"/>
              </a:rPr>
              <a:t>Empowerment: </a:t>
            </a:r>
            <a:r>
              <a:rPr lang="en-US" sz="1200" dirty="0">
                <a:solidFill>
                  <a:srgbClr val="000000"/>
                </a:solidFill>
                <a:latin typeface="Proxima Nova" panose="02000506030000020004"/>
              </a:rPr>
              <a:t>We promote confidence, self-efficacy and service to our mission</a:t>
            </a:r>
          </a:p>
          <a:p>
            <a:pPr marL="0" marR="0" indent="0">
              <a:lnSpc>
                <a:spcPct val="200000"/>
              </a:lnSpc>
              <a:spcBef>
                <a:spcPts val="0"/>
              </a:spcBef>
              <a:spcAft>
                <a:spcPts val="0"/>
              </a:spcAft>
              <a:buNone/>
            </a:pPr>
            <a:r>
              <a:rPr lang="en-US" sz="1200" b="1" dirty="0">
                <a:solidFill>
                  <a:srgbClr val="000000"/>
                </a:solidFill>
                <a:latin typeface="Proxima Nova" panose="02000506030000020004"/>
              </a:rPr>
              <a:t>Compassion: </a:t>
            </a:r>
            <a:r>
              <a:rPr lang="en-US" sz="1200" dirty="0">
                <a:solidFill>
                  <a:srgbClr val="000000"/>
                </a:solidFill>
                <a:latin typeface="Proxima Nova" panose="02000506030000020004"/>
              </a:rPr>
              <a:t>We practice respect, kindness and empathy</a:t>
            </a:r>
          </a:p>
          <a:p>
            <a:pPr marL="0" marR="0" indent="0">
              <a:lnSpc>
                <a:spcPct val="200000"/>
              </a:lnSpc>
              <a:spcBef>
                <a:spcPts val="0"/>
              </a:spcBef>
              <a:spcAft>
                <a:spcPts val="0"/>
              </a:spcAft>
              <a:buNone/>
            </a:pPr>
            <a:r>
              <a:rPr lang="en-US" sz="1200" b="1" dirty="0">
                <a:solidFill>
                  <a:srgbClr val="000000"/>
                </a:solidFill>
                <a:latin typeface="Proxima Nova" panose="02000506030000020004"/>
              </a:rPr>
              <a:t>Fairness: </a:t>
            </a:r>
            <a:r>
              <a:rPr lang="en-US" sz="1200" dirty="0">
                <a:solidFill>
                  <a:srgbClr val="000000"/>
                </a:solidFill>
                <a:latin typeface="Proxima Nova" panose="02000506030000020004"/>
              </a:rPr>
              <a:t>We fight for equity and justice</a:t>
            </a:r>
          </a:p>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4</a:t>
            </a:fld>
            <a:endParaRPr lang="en-US" dirty="0"/>
          </a:p>
        </p:txBody>
      </p:sp>
    </p:spTree>
    <p:extLst>
      <p:ext uri="{BB962C8B-B14F-4D97-AF65-F5344CB8AC3E}">
        <p14:creationId xmlns:p14="http://schemas.microsoft.com/office/powerpoint/2010/main" val="97191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sz="1200" b="0" i="0" kern="1200" dirty="0">
                <a:solidFill>
                  <a:srgbClr val="000000"/>
                </a:solidFill>
                <a:effectLst/>
                <a:latin typeface="Proxima Nova" panose="02000506030000020004"/>
              </a:rPr>
              <a:t>A mental illness is a </a:t>
            </a:r>
            <a:r>
              <a:rPr lang="en-US" sz="1200" b="0" i="0" u="sng" kern="1200" dirty="0">
                <a:solidFill>
                  <a:srgbClr val="000000"/>
                </a:solidFill>
                <a:effectLst/>
                <a:latin typeface="Proxima Nova" panose="02000506030000020004"/>
              </a:rPr>
              <a:t>medical</a:t>
            </a:r>
            <a:r>
              <a:rPr lang="en-US" sz="1200" b="0" i="0" kern="1200" dirty="0">
                <a:solidFill>
                  <a:srgbClr val="000000"/>
                </a:solidFill>
                <a:effectLst/>
                <a:latin typeface="Proxima Nova" panose="02000506030000020004"/>
              </a:rPr>
              <a:t> condition of the brain –</a:t>
            </a:r>
            <a:r>
              <a:rPr lang="en-US" sz="1200" b="0" i="0" kern="1200" baseline="0" dirty="0">
                <a:solidFill>
                  <a:srgbClr val="000000"/>
                </a:solidFill>
                <a:effectLst/>
                <a:latin typeface="Proxima Nova" panose="02000506030000020004"/>
              </a:rPr>
              <a:t> mental health challenges </a:t>
            </a:r>
            <a:r>
              <a:rPr lang="en-US" sz="1200" b="0" i="0" kern="1200" dirty="0">
                <a:solidFill>
                  <a:srgbClr val="000000"/>
                </a:solidFill>
                <a:effectLst/>
                <a:latin typeface="Proxima Nova" panose="02000506030000020004"/>
              </a:rPr>
              <a:t>affects a person's thinking, feeling or mood</a:t>
            </a:r>
          </a:p>
          <a:p>
            <a:pPr>
              <a:lnSpc>
                <a:spcPct val="120000"/>
              </a:lnSpc>
            </a:pPr>
            <a:r>
              <a:rPr lang="en-US" sz="1200" b="0" i="0" kern="1200" dirty="0">
                <a:solidFill>
                  <a:srgbClr val="000000"/>
                </a:solidFill>
                <a:effectLst/>
                <a:latin typeface="Proxima Nova" panose="02000506030000020004"/>
              </a:rPr>
              <a:t>Such conditions may affect someone's ability to relate to others and function each day. Each person will have different experiences, even people with the same diagnosis</a:t>
            </a:r>
          </a:p>
          <a:p>
            <a:pPr>
              <a:lnSpc>
                <a:spcPct val="120000"/>
              </a:lnSpc>
            </a:pPr>
            <a:r>
              <a:rPr lang="en-US" sz="1200" b="0" i="0" kern="1200" dirty="0">
                <a:solidFill>
                  <a:srgbClr val="000000"/>
                </a:solidFill>
                <a:effectLst/>
                <a:latin typeface="Proxima Nova" panose="02000506030000020004"/>
              </a:rPr>
              <a:t>A mental health condition isn’t the result of one event. Research suggests multiple overlapping causes</a:t>
            </a:r>
          </a:p>
          <a:p>
            <a:pPr>
              <a:lnSpc>
                <a:spcPct val="120000"/>
              </a:lnSpc>
            </a:pPr>
            <a:r>
              <a:rPr lang="en-US" sz="1200" b="0" i="0" kern="1200" dirty="0">
                <a:solidFill>
                  <a:srgbClr val="000000"/>
                </a:solidFill>
                <a:effectLst/>
                <a:latin typeface="Proxima Nova" panose="02000506030000020004"/>
              </a:rPr>
              <a:t>Genetics, environment, and lifestyle influence whether someone develops a mental health condition</a:t>
            </a:r>
          </a:p>
          <a:p>
            <a:pPr>
              <a:lnSpc>
                <a:spcPct val="120000"/>
              </a:lnSpc>
            </a:pPr>
            <a:r>
              <a:rPr lang="en-US" sz="1200" b="0" i="0" kern="1200" dirty="0">
                <a:solidFill>
                  <a:srgbClr val="000000"/>
                </a:solidFill>
                <a:effectLst/>
                <a:latin typeface="Proxima Nova" panose="02000506030000020004"/>
              </a:rPr>
              <a:t>A stressful experience in life makes some people more susceptible, as do traumatic life events like being the victim of a crime. Biochemical processes and circuits and basic brain structure may play a role</a:t>
            </a:r>
          </a:p>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6</a:t>
            </a:fld>
            <a:endParaRPr lang="en-US" dirty="0"/>
          </a:p>
        </p:txBody>
      </p:sp>
    </p:spTree>
    <p:extLst>
      <p:ext uri="{BB962C8B-B14F-4D97-AF65-F5344CB8AC3E}">
        <p14:creationId xmlns:p14="http://schemas.microsoft.com/office/powerpoint/2010/main" val="207944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7</a:t>
            </a:fld>
            <a:endParaRPr lang="en-US" dirty="0"/>
          </a:p>
        </p:txBody>
      </p:sp>
    </p:spTree>
    <p:extLst>
      <p:ext uri="{BB962C8B-B14F-4D97-AF65-F5344CB8AC3E}">
        <p14:creationId xmlns:p14="http://schemas.microsoft.com/office/powerpoint/2010/main" val="3496707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8</a:t>
            </a:fld>
            <a:endParaRPr lang="en-US" dirty="0"/>
          </a:p>
        </p:txBody>
      </p:sp>
    </p:spTree>
    <p:extLst>
      <p:ext uri="{BB962C8B-B14F-4D97-AF65-F5344CB8AC3E}">
        <p14:creationId xmlns:p14="http://schemas.microsoft.com/office/powerpoint/2010/main" val="482385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9</a:t>
            </a:fld>
            <a:endParaRPr lang="en-US" dirty="0"/>
          </a:p>
        </p:txBody>
      </p:sp>
    </p:spTree>
    <p:extLst>
      <p:ext uri="{BB962C8B-B14F-4D97-AF65-F5344CB8AC3E}">
        <p14:creationId xmlns:p14="http://schemas.microsoft.com/office/powerpoint/2010/main" val="1638841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lnSpc>
                <a:spcPct val="100000"/>
              </a:lnSpc>
              <a:spcBef>
                <a:spcPts val="0"/>
              </a:spcBef>
              <a:defRPr/>
            </a:pPr>
            <a:r>
              <a:rPr lang="en-US" sz="1200" b="0" dirty="0">
                <a:solidFill>
                  <a:srgbClr val="000000"/>
                </a:solidFill>
                <a:latin typeface="Proxima Nova" panose="02000506030000020004"/>
                <a:ea typeface="Calibri" panose="020F0502020204030204" pitchFamily="34" charset="0"/>
                <a:cs typeface="Times New Roman" panose="02020603050405020304" pitchFamily="18" charset="0"/>
              </a:rPr>
              <a:t>Average delay between first symptoms and getting was 8 to 10 years </a:t>
            </a:r>
            <a:r>
              <a:rPr lang="en-US" sz="1200" b="1" dirty="0">
                <a:solidFill>
                  <a:srgbClr val="000000"/>
                </a:solidFill>
                <a:latin typeface="Proxima Nova" panose="02000506030000020004"/>
                <a:ea typeface="Calibri" panose="020F0502020204030204" pitchFamily="34" charset="0"/>
                <a:cs typeface="Times New Roman" panose="02020603050405020304" pitchFamily="18" charset="0"/>
              </a:rPr>
              <a:t>IS NOW 10 – 12 YEARS</a:t>
            </a:r>
            <a:endParaRPr lang="en-US" sz="1200" b="0" kern="1200" dirty="0">
              <a:solidFill>
                <a:srgbClr val="000000"/>
              </a:solidFill>
              <a:effectLst/>
              <a:latin typeface="Proxima Nova" panose="02000506030000020004"/>
            </a:endParaRPr>
          </a:p>
          <a:p>
            <a:pPr defTabSz="914400">
              <a:lnSpc>
                <a:spcPct val="150000"/>
              </a:lnSpc>
              <a:spcBef>
                <a:spcPts val="0"/>
              </a:spcBef>
              <a:defRPr/>
            </a:pPr>
            <a:r>
              <a:rPr lang="en-US" sz="1200" b="0" dirty="0">
                <a:solidFill>
                  <a:srgbClr val="000000"/>
                </a:solidFill>
                <a:latin typeface="Proxima Nova" panose="02000506030000020004"/>
                <a:ea typeface="Calibri" panose="020F0502020204030204" pitchFamily="34" charset="0"/>
                <a:cs typeface="Times New Roman" panose="02020603050405020304" pitchFamily="18" charset="0"/>
              </a:rPr>
              <a:t>Half of people age 8 to 15 do not receive treatment</a:t>
            </a:r>
            <a:endParaRPr lang="en-US" sz="1200" b="0" kern="1200" dirty="0">
              <a:solidFill>
                <a:srgbClr val="000000"/>
              </a:solidFill>
              <a:effectLst/>
              <a:latin typeface="Proxima Nova" panose="02000506030000020004"/>
            </a:endParaRPr>
          </a:p>
          <a:p>
            <a:pPr>
              <a:lnSpc>
                <a:spcPct val="150000"/>
              </a:lnSpc>
              <a:spcBef>
                <a:spcPts val="0"/>
              </a:spcBef>
              <a:tabLst>
                <a:tab pos="457200" algn="l"/>
              </a:tabLst>
            </a:pPr>
            <a:r>
              <a:rPr lang="en-US" sz="1200" b="0" dirty="0">
                <a:solidFill>
                  <a:srgbClr val="000000"/>
                </a:solidFill>
                <a:latin typeface="Proxima Nova" panose="02000506030000020004"/>
                <a:ea typeface="Calibri" panose="020F0502020204030204" pitchFamily="34" charset="0"/>
                <a:cs typeface="Times New Roman" panose="02020603050405020304" pitchFamily="18" charset="0"/>
              </a:rPr>
              <a:t>20% of 13 to 18 live with a mental health condition</a:t>
            </a:r>
          </a:p>
          <a:p>
            <a:pPr>
              <a:lnSpc>
                <a:spcPct val="150000"/>
              </a:lnSpc>
              <a:spcBef>
                <a:spcPts val="0"/>
              </a:spcBef>
              <a:tabLst>
                <a:tab pos="457200" algn="l"/>
              </a:tabLst>
            </a:pPr>
            <a:r>
              <a:rPr lang="en-US" sz="1200" b="0" kern="1200" dirty="0">
                <a:solidFill>
                  <a:srgbClr val="000000"/>
                </a:solidFill>
                <a:effectLst/>
                <a:latin typeface="Proxima Nova" panose="02000506030000020004"/>
              </a:rPr>
              <a:t>Half aged 14 + drop out of school </a:t>
            </a:r>
          </a:p>
          <a:p>
            <a:pPr defTabSz="914400">
              <a:lnSpc>
                <a:spcPct val="150000"/>
              </a:lnSpc>
              <a:spcBef>
                <a:spcPts val="0"/>
              </a:spcBef>
              <a:defRPr/>
            </a:pPr>
            <a:r>
              <a:rPr lang="en-US" sz="1200" b="0" dirty="0">
                <a:solidFill>
                  <a:srgbClr val="000000"/>
                </a:solidFill>
                <a:latin typeface="Proxima Nova" panose="02000506030000020004"/>
                <a:ea typeface="Calibri" panose="020F0502020204030204" pitchFamily="34" charset="0"/>
                <a:cs typeface="Times New Roman" panose="02020603050405020304" pitchFamily="18" charset="0"/>
              </a:rPr>
              <a:t>Half of people age 8 to 15 do not receive treatment</a:t>
            </a:r>
          </a:p>
          <a:p>
            <a:pPr defTabSz="914400">
              <a:lnSpc>
                <a:spcPct val="150000"/>
              </a:lnSpc>
              <a:spcBef>
                <a:spcPts val="0"/>
              </a:spcBef>
              <a:defRPr/>
            </a:pPr>
            <a:r>
              <a:rPr lang="en-US" sz="1200" b="0" kern="1200" dirty="0">
                <a:solidFill>
                  <a:srgbClr val="000000"/>
                </a:solidFill>
                <a:effectLst/>
                <a:latin typeface="Proxima Nova" panose="02000506030000020004"/>
              </a:rPr>
              <a:t>70% of Youth in the Juvenile Justice System </a:t>
            </a:r>
          </a:p>
          <a:p>
            <a:pPr defTabSz="914400">
              <a:lnSpc>
                <a:spcPct val="150000"/>
              </a:lnSpc>
              <a:spcBef>
                <a:spcPts val="0"/>
              </a:spcBef>
              <a:defRPr/>
            </a:pPr>
            <a:r>
              <a:rPr lang="en-US" sz="1200" b="0" kern="1200" dirty="0">
                <a:solidFill>
                  <a:srgbClr val="000000"/>
                </a:solidFill>
                <a:effectLst/>
                <a:latin typeface="Proxima Nova" panose="02000506030000020004"/>
              </a:rPr>
              <a:t>90% + of Youth who have died by suicide have a mental health condition</a:t>
            </a:r>
          </a:p>
          <a:p>
            <a:endParaRPr lang="en-US" dirty="0"/>
          </a:p>
        </p:txBody>
      </p:sp>
      <p:sp>
        <p:nvSpPr>
          <p:cNvPr id="4" name="Slide Number Placeholder 3"/>
          <p:cNvSpPr>
            <a:spLocks noGrp="1"/>
          </p:cNvSpPr>
          <p:nvPr>
            <p:ph type="sldNum" sz="quarter" idx="5"/>
          </p:nvPr>
        </p:nvSpPr>
        <p:spPr/>
        <p:txBody>
          <a:bodyPr/>
          <a:lstStyle/>
          <a:p>
            <a:fld id="{D9CFF2E7-DD00-497E-B378-B758730926D0}" type="slidenum">
              <a:rPr lang="en-US" smtClean="0"/>
              <a:t>16</a:t>
            </a:fld>
            <a:endParaRPr lang="en-US" dirty="0"/>
          </a:p>
        </p:txBody>
      </p:sp>
    </p:spTree>
    <p:extLst>
      <p:ext uri="{BB962C8B-B14F-4D97-AF65-F5344CB8AC3E}">
        <p14:creationId xmlns:p14="http://schemas.microsoft.com/office/powerpoint/2010/main" val="3590962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b="1" i="0">
                <a:latin typeface="Proxima Nova Semibold" panose="0200050603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108075" y="4751456"/>
            <a:ext cx="1797050" cy="273844"/>
          </a:xfrm>
        </p:spPr>
        <p:txBody>
          <a:bodyPr/>
          <a:lstStyle/>
          <a:p>
            <a:fld id="{63DAD865-C4C7-4747-9850-5DF5A9D7FD61}" type="datetime1">
              <a:rPr lang="en-US" smtClean="0"/>
              <a:t>4/25/2023</a:t>
            </a:fld>
            <a:endParaRPr lang="en-US" dirty="0"/>
          </a:p>
        </p:txBody>
      </p:sp>
      <p:sp>
        <p:nvSpPr>
          <p:cNvPr id="5" name="Footer Placeholder 4"/>
          <p:cNvSpPr>
            <a:spLocks noGrp="1"/>
          </p:cNvSpPr>
          <p:nvPr>
            <p:ph type="ftr" sz="quarter" idx="11"/>
          </p:nvPr>
        </p:nvSpPr>
        <p:spPr>
          <a:xfrm>
            <a:off x="3295649" y="4751456"/>
            <a:ext cx="2695575" cy="273844"/>
          </a:xfrm>
        </p:spPr>
        <p:txBody>
          <a:bodyPr/>
          <a:lstStyle/>
          <a:p>
            <a:r>
              <a:rPr lang="en-US" dirty="0"/>
              <a:t>NAMI National Overview</a:t>
            </a:r>
          </a:p>
        </p:txBody>
      </p:sp>
      <p:sp>
        <p:nvSpPr>
          <p:cNvPr id="6" name="Slide Number Placeholder 5"/>
          <p:cNvSpPr>
            <a:spLocks noGrp="1"/>
          </p:cNvSpPr>
          <p:nvPr>
            <p:ph type="sldNum" sz="quarter" idx="12"/>
          </p:nvPr>
        </p:nvSpPr>
        <p:spPr>
          <a:xfrm>
            <a:off x="6251575" y="4751456"/>
            <a:ext cx="1797050" cy="273844"/>
          </a:xfrm>
        </p:spPr>
        <p:txBody>
          <a:bodyPr/>
          <a:lstStyle/>
          <a:p>
            <a:fld id="{F8055B2D-3FD9-2E48-99D0-C732FBD7570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99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499C"/>
                </a:solidFill>
              </a:defRPr>
            </a:lvl1pPr>
          </a:lstStyle>
          <a:p>
            <a:fld id="{FD6FDB1A-8C68-4325-BDFD-2123B3A7DA8E}" type="datetime1">
              <a:rPr lang="en-US" smtClean="0"/>
              <a:t>4/25/2023</a:t>
            </a:fld>
            <a:endParaRPr lang="en-US" dirty="0"/>
          </a:p>
        </p:txBody>
      </p:sp>
      <p:sp>
        <p:nvSpPr>
          <p:cNvPr id="5" name="Footer Placeholder 4"/>
          <p:cNvSpPr>
            <a:spLocks noGrp="1"/>
          </p:cNvSpPr>
          <p:nvPr>
            <p:ph type="ftr" sz="quarter" idx="11"/>
          </p:nvPr>
        </p:nvSpPr>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33838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18200"/>
            <a:ext cx="3886200" cy="994172"/>
          </a:xfrm>
        </p:spPr>
        <p:txBody>
          <a:bodyPr/>
          <a:lstStyle/>
          <a:p>
            <a:r>
              <a:rPr lang="en-US" dirty="0"/>
              <a:t>Click to edit Master title style</a:t>
            </a:r>
          </a:p>
        </p:txBody>
      </p:sp>
      <p:sp>
        <p:nvSpPr>
          <p:cNvPr id="3" name="Content Placeholder 2"/>
          <p:cNvSpPr>
            <a:spLocks noGrp="1"/>
          </p:cNvSpPr>
          <p:nvPr>
            <p:ph sz="half" idx="1"/>
          </p:nvPr>
        </p:nvSpPr>
        <p:spPr>
          <a:xfrm>
            <a:off x="628650" y="1221655"/>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221655"/>
            <a:ext cx="3886200" cy="3263504"/>
          </a:xfrm>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BCD502-3D94-4FFD-9D57-AB4D64938860}" type="datetime1">
              <a:rPr lang="en-US" smtClean="0"/>
              <a:t>4/25/2023</a:t>
            </a:fld>
            <a:endParaRPr lang="en-US" dirty="0"/>
          </a:p>
        </p:txBody>
      </p:sp>
      <p:sp>
        <p:nvSpPr>
          <p:cNvPr id="6" name="Footer Placeholder 5"/>
          <p:cNvSpPr>
            <a:spLocks noGrp="1"/>
          </p:cNvSpPr>
          <p:nvPr>
            <p:ph type="ftr" sz="quarter" idx="11"/>
          </p:nvPr>
        </p:nvSpPr>
        <p:spPr>
          <a:xfrm>
            <a:off x="2425701" y="4751456"/>
            <a:ext cx="2146300" cy="273844"/>
          </a:xfrm>
        </p:spPr>
        <p:txBody>
          <a:bodyPr/>
          <a:lstStyle/>
          <a:p>
            <a:r>
              <a:rPr lang="en-US" dirty="0"/>
              <a:t>NAMI National Overview</a:t>
            </a:r>
          </a:p>
        </p:txBody>
      </p:sp>
      <p:sp>
        <p:nvSpPr>
          <p:cNvPr id="7" name="Slide Number Placeholder 6"/>
          <p:cNvSpPr>
            <a:spLocks noGrp="1"/>
          </p:cNvSpPr>
          <p:nvPr>
            <p:ph type="sldNum" sz="quarter" idx="12"/>
          </p:nvPr>
        </p:nvSpPr>
        <p:spPr>
          <a:xfrm>
            <a:off x="6718300" y="4751456"/>
            <a:ext cx="1797050" cy="273844"/>
          </a:xfrm>
        </p:spPr>
        <p:txBody>
          <a:bodyPr/>
          <a:lstStyle>
            <a:lvl1pPr>
              <a:defRPr>
                <a:solidFill>
                  <a:srgbClr val="00499C"/>
                </a:solidFill>
              </a:defRPr>
            </a:lvl1pPr>
          </a:lstStyle>
          <a:p>
            <a:fld id="{F8055B2D-3FD9-2E48-99D0-C732FBD7570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6756"/>
            <a:ext cx="7886700" cy="994172"/>
          </a:xfrm>
        </p:spPr>
        <p:txBody>
          <a:bodyPr/>
          <a:lstStyle>
            <a:lvl1pPr>
              <a:defRPr>
                <a:solidFill>
                  <a:srgbClr val="00499C"/>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103784"/>
            <a:ext cx="3868340" cy="617934"/>
          </a:xfrm>
        </p:spPr>
        <p:txBody>
          <a:bodyPr anchor="b"/>
          <a:lstStyle>
            <a:lvl1pPr marL="0" indent="0">
              <a:buNone/>
              <a:defRPr sz="1800" b="1">
                <a:solidFill>
                  <a:srgbClr val="0049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721718"/>
            <a:ext cx="3868340" cy="27634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103784"/>
            <a:ext cx="3887391" cy="617934"/>
          </a:xfrm>
        </p:spPr>
        <p:txBody>
          <a:bodyPr anchor="b"/>
          <a:lstStyle>
            <a:lvl1pPr marL="0" indent="0">
              <a:buNone/>
              <a:defRPr sz="1800" b="1">
                <a:solidFill>
                  <a:srgbClr val="00499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21718"/>
            <a:ext cx="3887391" cy="276344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24C809-C295-4539-A8F6-4E3497C2E85B}" type="datetime1">
              <a:rPr lang="en-US" smtClean="0"/>
              <a:t>4/25/2023</a:t>
            </a:fld>
            <a:endParaRPr lang="en-US" dirty="0"/>
          </a:p>
        </p:txBody>
      </p:sp>
      <p:sp>
        <p:nvSpPr>
          <p:cNvPr id="8" name="Footer Placeholder 7"/>
          <p:cNvSpPr>
            <a:spLocks noGrp="1"/>
          </p:cNvSpPr>
          <p:nvPr>
            <p:ph type="ftr" sz="quarter" idx="11"/>
          </p:nvPr>
        </p:nvSpPr>
        <p:spPr/>
        <p:txBody>
          <a:bodyPr/>
          <a:lstStyle/>
          <a:p>
            <a:r>
              <a:rPr lang="en-US" dirty="0"/>
              <a:t>NAMI National Overview</a:t>
            </a:r>
          </a:p>
        </p:txBody>
      </p:sp>
      <p:sp>
        <p:nvSpPr>
          <p:cNvPr id="9" name="Slide Number Placeholder 8"/>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BD7DE2-B0EF-4981-A1C7-636C8A3805CE}" type="datetime1">
              <a:rPr lang="en-US" smtClean="0"/>
              <a:t>4/25/2023</a:t>
            </a:fld>
            <a:endParaRPr lang="en-US" dirty="0"/>
          </a:p>
        </p:txBody>
      </p:sp>
      <p:sp>
        <p:nvSpPr>
          <p:cNvPr id="4" name="Footer Placeholder 3"/>
          <p:cNvSpPr>
            <a:spLocks noGrp="1"/>
          </p:cNvSpPr>
          <p:nvPr>
            <p:ph type="ftr" sz="quarter" idx="11"/>
          </p:nvPr>
        </p:nvSpPr>
        <p:spPr/>
        <p:txBody>
          <a:bodyPr/>
          <a:lstStyle/>
          <a:p>
            <a:r>
              <a:rPr lang="en-US" dirty="0"/>
              <a:t>NAMI National Overview</a:t>
            </a:r>
          </a:p>
        </p:txBody>
      </p:sp>
      <p:sp>
        <p:nvSpPr>
          <p:cNvPr id="5" name="Slide Number Placeholder 4"/>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D10D3-6A7E-490F-96F3-29E8A6C15770}" type="datetime1">
              <a:rPr lang="en-US" smtClean="0"/>
              <a:t>4/25/2023</a:t>
            </a:fld>
            <a:endParaRPr lang="en-US" dirty="0"/>
          </a:p>
        </p:txBody>
      </p:sp>
      <p:sp>
        <p:nvSpPr>
          <p:cNvPr id="3" name="Footer Placeholder 2"/>
          <p:cNvSpPr>
            <a:spLocks noGrp="1"/>
          </p:cNvSpPr>
          <p:nvPr>
            <p:ph type="ftr" sz="quarter" idx="11"/>
          </p:nvPr>
        </p:nvSpPr>
        <p:spPr/>
        <p:txBody>
          <a:bodyPr/>
          <a:lstStyle/>
          <a:p>
            <a:r>
              <a:rPr lang="en-US" dirty="0"/>
              <a:t>NAMI National Overview</a:t>
            </a:r>
          </a:p>
        </p:txBody>
      </p:sp>
      <p:sp>
        <p:nvSpPr>
          <p:cNvPr id="4" name="Slide Number Placeholder 3"/>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F36E5-4532-4296-9421-0D10EFC779EF}" type="datetime1">
              <a:rPr lang="en-US" smtClean="0"/>
              <a:t>4/25/2023</a:t>
            </a:fld>
            <a:endParaRPr lang="en-US" dirty="0"/>
          </a:p>
        </p:txBody>
      </p:sp>
      <p:sp>
        <p:nvSpPr>
          <p:cNvPr id="3" name="Footer Placeholder 2"/>
          <p:cNvSpPr>
            <a:spLocks noGrp="1"/>
          </p:cNvSpPr>
          <p:nvPr>
            <p:ph type="ftr" sz="quarter" idx="11"/>
          </p:nvPr>
        </p:nvSpPr>
        <p:spPr/>
        <p:txBody>
          <a:bodyPr/>
          <a:lstStyle/>
          <a:p>
            <a:r>
              <a:rPr lang="en-US" dirty="0"/>
              <a:t>NAMI National Overview</a:t>
            </a:r>
          </a:p>
        </p:txBody>
      </p:sp>
      <p:sp>
        <p:nvSpPr>
          <p:cNvPr id="4" name="Slide Number Placeholder 3"/>
          <p:cNvSpPr>
            <a:spLocks noGrp="1"/>
          </p:cNvSpPr>
          <p:nvPr>
            <p:ph type="sldNum" sz="quarter" idx="12"/>
          </p:nvPr>
        </p:nvSpPr>
        <p:spPr/>
        <p:txBody>
          <a:bodyPr/>
          <a:lstStyle/>
          <a:p>
            <a:fld id="{F8055B2D-3FD9-2E48-99D0-C732FBD75709}" type="slidenum">
              <a:rPr lang="en-US" smtClean="0"/>
              <a:t>‹#›</a:t>
            </a:fld>
            <a:endParaRPr lang="en-US" dirty="0"/>
          </a:p>
        </p:txBody>
      </p:sp>
    </p:spTree>
    <p:extLst>
      <p:ext uri="{BB962C8B-B14F-4D97-AF65-F5344CB8AC3E}">
        <p14:creationId xmlns:p14="http://schemas.microsoft.com/office/powerpoint/2010/main" val="2201941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F089B8-EE5A-4D52-A02C-E325B1DD749D}" type="datetime1">
              <a:rPr lang="en-US" smtClean="0"/>
              <a:t>4/25/2023</a:t>
            </a:fld>
            <a:endParaRPr lang="en-US" dirty="0"/>
          </a:p>
        </p:txBody>
      </p:sp>
      <p:sp>
        <p:nvSpPr>
          <p:cNvPr id="6" name="Footer Placeholder 5"/>
          <p:cNvSpPr>
            <a:spLocks noGrp="1"/>
          </p:cNvSpPr>
          <p:nvPr>
            <p:ph type="ftr" sz="quarter" idx="11"/>
          </p:nvPr>
        </p:nvSpPr>
        <p:spPr/>
        <p:txBody>
          <a:bodyPr/>
          <a:lstStyle/>
          <a:p>
            <a:r>
              <a:rPr lang="en-US" dirty="0"/>
              <a:t>NAMI National Overview</a:t>
            </a:r>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0480C89-4326-427A-AFC3-045D6D5492CB}" type="datetime1">
              <a:rPr lang="en-US" smtClean="0"/>
              <a:t>4/25/2023</a:t>
            </a:fld>
            <a:endParaRPr lang="en-US" dirty="0"/>
          </a:p>
        </p:txBody>
      </p:sp>
      <p:sp>
        <p:nvSpPr>
          <p:cNvPr id="6" name="Footer Placeholder 5"/>
          <p:cNvSpPr>
            <a:spLocks noGrp="1"/>
          </p:cNvSpPr>
          <p:nvPr>
            <p:ph type="ftr" sz="quarter" idx="11"/>
          </p:nvPr>
        </p:nvSpPr>
        <p:spPr/>
        <p:txBody>
          <a:bodyPr/>
          <a:lstStyle/>
          <a:p>
            <a:r>
              <a:rPr lang="en-US" dirty="0"/>
              <a:t>NAMI National Overview</a:t>
            </a:r>
          </a:p>
        </p:txBody>
      </p:sp>
      <p:sp>
        <p:nvSpPr>
          <p:cNvPr id="7" name="Slide Number Placeholder 6"/>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CC71CA-FD26-4DDF-8840-B4212BF6BC22}" type="datetime1">
              <a:rPr lang="en-US" smtClean="0"/>
              <a:t>4/25/2023</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26280"/>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126280"/>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BC1E4-06D5-4A08-B1BF-28532E61FED2}" type="datetime1">
              <a:rPr lang="en-US" smtClean="0"/>
              <a:t>4/25/2023</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solidFill>
                  <a:srgbClr val="00499C"/>
                </a:solidFill>
              </a:defRPr>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b="1" i="0">
                <a:solidFill>
                  <a:srgbClr val="00499C"/>
                </a:solidFill>
                <a:latin typeface="Proxima Nova Semibold" panose="02000506030000020004"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108075" y="4751456"/>
            <a:ext cx="1797050" cy="273844"/>
          </a:xfrm>
        </p:spPr>
        <p:txBody>
          <a:bodyPr/>
          <a:lstStyle>
            <a:lvl1pPr>
              <a:defRPr>
                <a:solidFill>
                  <a:srgbClr val="00499C"/>
                </a:solidFill>
              </a:defRPr>
            </a:lvl1pPr>
          </a:lstStyle>
          <a:p>
            <a:fld id="{BD1485BA-9EA0-4F8A-9491-4275C32FD1C1}" type="datetime1">
              <a:rPr lang="en-US" smtClean="0"/>
              <a:t>4/25/2023</a:t>
            </a:fld>
            <a:endParaRPr lang="en-US" dirty="0"/>
          </a:p>
        </p:txBody>
      </p:sp>
      <p:sp>
        <p:nvSpPr>
          <p:cNvPr id="5" name="Footer Placeholder 4"/>
          <p:cNvSpPr>
            <a:spLocks noGrp="1"/>
          </p:cNvSpPr>
          <p:nvPr>
            <p:ph type="ftr" sz="quarter" idx="11"/>
          </p:nvPr>
        </p:nvSpPr>
        <p:spPr>
          <a:xfrm>
            <a:off x="3295649" y="4751456"/>
            <a:ext cx="2695575" cy="273844"/>
          </a:xfrm>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a:xfrm>
            <a:off x="6251575" y="4751456"/>
            <a:ext cx="1797050" cy="273844"/>
          </a:xfrm>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1561865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0650" y="4701059"/>
            <a:ext cx="2057400" cy="273844"/>
          </a:xfrm>
        </p:spPr>
        <p:txBody>
          <a:bodyPr/>
          <a:lstStyle/>
          <a:p>
            <a:fld id="{2AA7995A-C741-409E-B466-5CDBDC76EE5C}" type="datetime1">
              <a:rPr lang="en-US" smtClean="0"/>
              <a:t>4/25/2023</a:t>
            </a:fld>
            <a:endParaRPr lang="en-US" dirty="0"/>
          </a:p>
        </p:txBody>
      </p:sp>
      <p:sp>
        <p:nvSpPr>
          <p:cNvPr id="5" name="Footer Placeholder 4"/>
          <p:cNvSpPr>
            <a:spLocks noGrp="1"/>
          </p:cNvSpPr>
          <p:nvPr>
            <p:ph type="ftr" sz="quarter" idx="11"/>
          </p:nvPr>
        </p:nvSpPr>
        <p:spPr>
          <a:xfrm>
            <a:off x="2184400" y="4701059"/>
            <a:ext cx="3086100" cy="273844"/>
          </a:xfrm>
        </p:spPr>
        <p:txBody>
          <a:bodyPr/>
          <a:lstStyle/>
          <a:p>
            <a:r>
              <a:rPr lang="en-US" dirty="0"/>
              <a:t>NAMI National Overview</a:t>
            </a:r>
          </a:p>
        </p:txBody>
      </p:sp>
      <p:sp>
        <p:nvSpPr>
          <p:cNvPr id="6" name="Slide Number Placeholder 5"/>
          <p:cNvSpPr>
            <a:spLocks noGrp="1"/>
          </p:cNvSpPr>
          <p:nvPr>
            <p:ph type="sldNum" sz="quarter" idx="12"/>
          </p:nvPr>
        </p:nvSpPr>
        <p:spPr>
          <a:xfrm>
            <a:off x="5273675" y="4701059"/>
            <a:ext cx="2057400" cy="273844"/>
          </a:xfrm>
        </p:spPr>
        <p:txBody>
          <a:bodyPr/>
          <a:lstStyle/>
          <a:p>
            <a:fld id="{F8055B2D-3FD9-2E48-99D0-C732FBD7570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99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499C"/>
                </a:solidFill>
              </a:defRPr>
            </a:lvl1pPr>
          </a:lstStyle>
          <a:p>
            <a:fld id="{46FE8A5E-2F8F-4081-BF51-467640568851}" type="datetime1">
              <a:rPr lang="en-US" smtClean="0"/>
              <a:t>4/25/2023</a:t>
            </a:fld>
            <a:endParaRPr lang="en-US" dirty="0"/>
          </a:p>
        </p:txBody>
      </p:sp>
      <p:sp>
        <p:nvSpPr>
          <p:cNvPr id="5" name="Footer Placeholder 4"/>
          <p:cNvSpPr>
            <a:spLocks noGrp="1"/>
          </p:cNvSpPr>
          <p:nvPr>
            <p:ph type="ftr" sz="quarter" idx="11"/>
          </p:nvPr>
        </p:nvSpPr>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331807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99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EAA12F-34B1-4B3F-BCB5-8E0BF05F421E}" type="datetime1">
              <a:rPr lang="en-US" smtClean="0"/>
              <a:t>4/25/2023</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extLst>
      <p:ext uri="{BB962C8B-B14F-4D97-AF65-F5344CB8AC3E}">
        <p14:creationId xmlns:p14="http://schemas.microsoft.com/office/powerpoint/2010/main" val="71273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99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499C"/>
                </a:solidFill>
              </a:defRPr>
            </a:lvl1pPr>
          </a:lstStyle>
          <a:p>
            <a:fld id="{5FE7B0B6-8A3B-4364-B326-59DB25E0E7B8}" type="datetime1">
              <a:rPr lang="en-US" smtClean="0"/>
              <a:t>4/25/2023</a:t>
            </a:fld>
            <a:endParaRPr lang="en-US" dirty="0"/>
          </a:p>
        </p:txBody>
      </p:sp>
      <p:sp>
        <p:nvSpPr>
          <p:cNvPr id="5" name="Footer Placeholder 4"/>
          <p:cNvSpPr>
            <a:spLocks noGrp="1"/>
          </p:cNvSpPr>
          <p:nvPr>
            <p:ph type="ftr" sz="quarter" idx="11"/>
          </p:nvPr>
        </p:nvSpPr>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155108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110780"/>
            <a:ext cx="7886700" cy="2139553"/>
          </a:xfrm>
        </p:spPr>
        <p:txBody>
          <a:bodyPr anchor="b"/>
          <a:lstStyle>
            <a:lvl1pPr>
              <a:defRPr sz="45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305176"/>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572264-3AEC-4CA5-8493-DA62F2CB0E02}" type="datetime1">
              <a:rPr lang="en-US" smtClean="0"/>
              <a:t>4/25/2023</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110780"/>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305176"/>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937AE-DF5F-491D-9BA5-EC8045EB499F}" type="datetime1">
              <a:rPr lang="en-US" smtClean="0"/>
              <a:t>4/25/2023</a:t>
            </a:fld>
            <a:endParaRPr lang="en-US" dirty="0"/>
          </a:p>
        </p:txBody>
      </p:sp>
      <p:sp>
        <p:nvSpPr>
          <p:cNvPr id="5" name="Footer Placeholder 4"/>
          <p:cNvSpPr>
            <a:spLocks noGrp="1"/>
          </p:cNvSpPr>
          <p:nvPr>
            <p:ph type="ftr" sz="quarter" idx="11"/>
          </p:nvPr>
        </p:nvSpPr>
        <p:spPr/>
        <p:txBody>
          <a:bodyPr/>
          <a:lstStyle/>
          <a:p>
            <a:r>
              <a:rPr lang="en-US" dirty="0"/>
              <a:t>NAMI National Overview</a:t>
            </a:r>
          </a:p>
        </p:txBody>
      </p:sp>
      <p:sp>
        <p:nvSpPr>
          <p:cNvPr id="6" name="Slide Number Placeholder 5"/>
          <p:cNvSpPr>
            <a:spLocks noGrp="1"/>
          </p:cNvSpPr>
          <p:nvPr>
            <p:ph type="sldNum" sz="quarter" idx="12"/>
          </p:nvPr>
        </p:nvSpPr>
        <p:spPr/>
        <p:txBody>
          <a:bodyPr/>
          <a:lstStyle/>
          <a:p>
            <a:fld id="{F8055B2D-3FD9-2E48-99D0-C732FBD75709}" type="slidenum">
              <a:rPr lang="en-US" smtClean="0"/>
              <a:t>‹#›</a:t>
            </a:fld>
            <a:endParaRPr lang="en-US" dirty="0"/>
          </a:p>
        </p:txBody>
      </p:sp>
    </p:spTree>
    <p:extLst>
      <p:ext uri="{BB962C8B-B14F-4D97-AF65-F5344CB8AC3E}">
        <p14:creationId xmlns:p14="http://schemas.microsoft.com/office/powerpoint/2010/main" val="70694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499C"/>
                </a:solidFill>
              </a:defRPr>
            </a:lvl1pPr>
            <a:lvl2pPr>
              <a:defRPr>
                <a:solidFill>
                  <a:srgbClr val="00499C"/>
                </a:solidFill>
              </a:defRPr>
            </a:lvl2pPr>
            <a:lvl3pPr>
              <a:defRPr>
                <a:solidFill>
                  <a:srgbClr val="00499C"/>
                </a:solidFill>
              </a:defRPr>
            </a:lvl3pPr>
            <a:lvl4pPr>
              <a:defRPr>
                <a:solidFill>
                  <a:srgbClr val="00499C"/>
                </a:solidFill>
              </a:defRPr>
            </a:lvl4pPr>
            <a:lvl5pPr>
              <a:defRPr>
                <a:solidFill>
                  <a:srgbClr val="00499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solidFill>
                  <a:srgbClr val="00499C"/>
                </a:solidFill>
              </a:defRPr>
            </a:lvl1pPr>
          </a:lstStyle>
          <a:p>
            <a:fld id="{A43B08C3-1750-4474-B1D2-9822E4266460}" type="datetime1">
              <a:rPr lang="en-US" smtClean="0"/>
              <a:t>4/25/2023</a:t>
            </a:fld>
            <a:endParaRPr lang="en-US" dirty="0"/>
          </a:p>
        </p:txBody>
      </p:sp>
      <p:sp>
        <p:nvSpPr>
          <p:cNvPr id="5" name="Footer Placeholder 4"/>
          <p:cNvSpPr>
            <a:spLocks noGrp="1"/>
          </p:cNvSpPr>
          <p:nvPr>
            <p:ph type="ftr" sz="quarter" idx="11"/>
          </p:nvPr>
        </p:nvSpPr>
        <p:spPr/>
        <p:txBody>
          <a:bodyPr/>
          <a:lstStyle>
            <a:lvl1pPr>
              <a:defRPr>
                <a:solidFill>
                  <a:srgbClr val="00499C"/>
                </a:solidFill>
              </a:defRPr>
            </a:lvl1pPr>
          </a:lstStyle>
          <a:p>
            <a:r>
              <a:rPr lang="en-US" dirty="0"/>
              <a:t>NAMI National Overview</a:t>
            </a:r>
          </a:p>
        </p:txBody>
      </p:sp>
      <p:sp>
        <p:nvSpPr>
          <p:cNvPr id="6" name="Slide Number Placeholder 5"/>
          <p:cNvSpPr>
            <a:spLocks noGrp="1"/>
          </p:cNvSpPr>
          <p:nvPr>
            <p:ph type="sldNum" sz="quarter" idx="12"/>
          </p:nvPr>
        </p:nvSpPr>
        <p:spPr/>
        <p:txBody>
          <a:bodyPr/>
          <a:lstStyle>
            <a:lvl1pPr>
              <a:defRPr>
                <a:solidFill>
                  <a:srgbClr val="00499C"/>
                </a:solidFill>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2529889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18200"/>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213575"/>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51456"/>
            <a:ext cx="1797050" cy="273844"/>
          </a:xfrm>
          <a:prstGeom prst="rect">
            <a:avLst/>
          </a:prstGeom>
        </p:spPr>
        <p:txBody>
          <a:bodyPr vert="horz" lIns="91440" tIns="45720" rIns="91440" bIns="45720" rtlCol="0" anchor="ctr"/>
          <a:lstStyle>
            <a:lvl1pPr algn="l">
              <a:defRPr sz="900" b="0" i="0">
                <a:solidFill>
                  <a:schemeClr val="tx1">
                    <a:tint val="75000"/>
                  </a:schemeClr>
                </a:solidFill>
                <a:latin typeface="Proxima Nova" panose="02000506030000020004" pitchFamily="2" charset="0"/>
              </a:defRPr>
            </a:lvl1pPr>
          </a:lstStyle>
          <a:p>
            <a:fld id="{2B9C7EBF-2E50-47D9-AE3E-1361C6439673}" type="datetime1">
              <a:rPr lang="en-US" smtClean="0"/>
              <a:t>4/25/2023</a:t>
            </a:fld>
            <a:endParaRPr lang="en-US" dirty="0"/>
          </a:p>
        </p:txBody>
      </p:sp>
      <p:sp>
        <p:nvSpPr>
          <p:cNvPr id="5" name="Footer Placeholder 4"/>
          <p:cNvSpPr>
            <a:spLocks noGrp="1"/>
          </p:cNvSpPr>
          <p:nvPr>
            <p:ph type="ftr" sz="quarter" idx="3"/>
          </p:nvPr>
        </p:nvSpPr>
        <p:spPr>
          <a:xfrm>
            <a:off x="2816224" y="4751456"/>
            <a:ext cx="2695575" cy="273844"/>
          </a:xfrm>
          <a:prstGeom prst="rect">
            <a:avLst/>
          </a:prstGeom>
        </p:spPr>
        <p:txBody>
          <a:bodyPr vert="horz" lIns="91440" tIns="45720" rIns="91440" bIns="45720" rtlCol="0" anchor="ctr"/>
          <a:lstStyle>
            <a:lvl1pPr algn="ctr">
              <a:defRPr sz="900" b="0" i="0">
                <a:solidFill>
                  <a:schemeClr val="tx1">
                    <a:tint val="75000"/>
                  </a:schemeClr>
                </a:solidFill>
                <a:latin typeface="Proxima Nova" panose="02000506030000020004" pitchFamily="2" charset="0"/>
              </a:defRPr>
            </a:lvl1pPr>
          </a:lstStyle>
          <a:p>
            <a:r>
              <a:rPr lang="en-US" dirty="0"/>
              <a:t>NAMI National Overview</a:t>
            </a:r>
          </a:p>
        </p:txBody>
      </p:sp>
      <p:sp>
        <p:nvSpPr>
          <p:cNvPr id="6" name="Slide Number Placeholder 5"/>
          <p:cNvSpPr>
            <a:spLocks noGrp="1"/>
          </p:cNvSpPr>
          <p:nvPr>
            <p:ph type="sldNum" sz="quarter" idx="4"/>
          </p:nvPr>
        </p:nvSpPr>
        <p:spPr>
          <a:xfrm>
            <a:off x="5772150" y="4751456"/>
            <a:ext cx="1797050" cy="273844"/>
          </a:xfrm>
          <a:prstGeom prst="rect">
            <a:avLst/>
          </a:prstGeom>
        </p:spPr>
        <p:txBody>
          <a:bodyPr vert="horz" lIns="91440" tIns="45720" rIns="91440" bIns="45720" rtlCol="0" anchor="ctr"/>
          <a:lstStyle>
            <a:lvl1pPr algn="r">
              <a:defRPr sz="900" b="0" i="0">
                <a:solidFill>
                  <a:schemeClr val="tx1">
                    <a:tint val="75000"/>
                  </a:schemeClr>
                </a:solidFill>
                <a:latin typeface="Proxima Nova" panose="02000506030000020004" pitchFamily="2" charset="0"/>
              </a:defRPr>
            </a:lvl1pPr>
          </a:lstStyle>
          <a:p>
            <a:fld id="{F8055B2D-3FD9-2E48-99D0-C732FBD75709}" type="slidenum">
              <a:rPr lang="en-US" smtClean="0"/>
              <a:pPr/>
              <a:t>‹#›</a:t>
            </a:fld>
            <a:endParaRPr lang="en-US" dirty="0"/>
          </a:p>
        </p:txBody>
      </p:sp>
    </p:spTree>
    <p:extLst>
      <p:ext uri="{BB962C8B-B14F-4D97-AF65-F5344CB8AC3E}">
        <p14:creationId xmlns:p14="http://schemas.microsoft.com/office/powerpoint/2010/main" val="1196311430"/>
      </p:ext>
    </p:extLst>
  </p:cSld>
  <p:clrMap bg1="dk1" tx1="lt1" bg2="dk2" tx2="lt2" accent1="accent1" accent2="accent2" accent3="accent3" accent4="accent4" accent5="accent5" accent6="accent6" hlink="hlink" folHlink="folHlink"/>
  <p:sldLayoutIdLst>
    <p:sldLayoutId id="2147483709" r:id="rId1"/>
    <p:sldLayoutId id="2147483724" r:id="rId2"/>
    <p:sldLayoutId id="2147483710" r:id="rId3"/>
    <p:sldLayoutId id="2147483723" r:id="rId4"/>
    <p:sldLayoutId id="2147483721" r:id="rId5"/>
    <p:sldLayoutId id="2147483722" r:id="rId6"/>
    <p:sldLayoutId id="2147483711" r:id="rId7"/>
    <p:sldLayoutId id="2147483727" r:id="rId8"/>
    <p:sldLayoutId id="2147483720" r:id="rId9"/>
    <p:sldLayoutId id="2147483725" r:id="rId10"/>
    <p:sldLayoutId id="2147483712" r:id="rId11"/>
    <p:sldLayoutId id="2147483713" r:id="rId12"/>
    <p:sldLayoutId id="2147483714" r:id="rId13"/>
    <p:sldLayoutId id="2147483715" r:id="rId14"/>
    <p:sldLayoutId id="2147483726" r:id="rId15"/>
    <p:sldLayoutId id="2147483716" r:id="rId16"/>
    <p:sldLayoutId id="2147483717" r:id="rId17"/>
    <p:sldLayoutId id="2147483718" r:id="rId18"/>
    <p:sldLayoutId id="2147483719" r:id="rId19"/>
  </p:sldLayoutIdLst>
  <p:hf hdr="0" dt="0"/>
  <p:txStyles>
    <p:titleStyle>
      <a:lvl1pPr algn="l" defTabSz="685800" rtl="0" eaLnBrk="1" latinLnBrk="0" hangingPunct="1">
        <a:lnSpc>
          <a:spcPct val="90000"/>
        </a:lnSpc>
        <a:spcBef>
          <a:spcPct val="0"/>
        </a:spcBef>
        <a:buNone/>
        <a:defRPr sz="3300" b="0" i="0" kern="1200">
          <a:solidFill>
            <a:schemeClr val="tx1"/>
          </a:solidFill>
          <a:latin typeface="Proxima Nova" panose="0200050603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9.xml"/><Relationship Id="rId1" Type="http://schemas.openxmlformats.org/officeDocument/2006/relationships/video" Target="https://www.youtube.com/embed/U26wtQnavwI?feature=oembed" TargetMode="Externa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cathrynnacario@namisd.or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ideo" Target="https://www.youtube.com/embed/zt4sOjWwV3M?feature=oembed" TargetMode="Externa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hyperlink" Target="https://www.nami.org/About-Mental-Illness/Warning-Signs-and-Symptom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49344"/>
            <a:ext cx="6858000" cy="1790700"/>
          </a:xfrm>
        </p:spPr>
        <p:txBody>
          <a:bodyPr>
            <a:normAutofit/>
          </a:bodyPr>
          <a:lstStyle/>
          <a:p>
            <a:r>
              <a:rPr lang="en-US" b="1" dirty="0"/>
              <a:t>Mental Health 101</a:t>
            </a:r>
            <a:br>
              <a:rPr lang="en-US" b="1" dirty="0"/>
            </a:br>
            <a:r>
              <a:rPr lang="en-US" sz="2200" b="1" dirty="0"/>
              <a:t>Learning from Lived Experience</a:t>
            </a:r>
          </a:p>
        </p:txBody>
      </p:sp>
      <p:pic>
        <p:nvPicPr>
          <p:cNvPr id="4" name="Picture 3">
            <a:extLst>
              <a:ext uri="{FF2B5EF4-FFF2-40B4-BE49-F238E27FC236}">
                <a16:creationId xmlns:a16="http://schemas.microsoft.com/office/drawing/2014/main" id="{2D7F3AE3-AC48-E771-A3DD-5159C68A5330}"/>
              </a:ext>
            </a:extLst>
          </p:cNvPr>
          <p:cNvPicPr>
            <a:picLocks noChangeAspect="1"/>
          </p:cNvPicPr>
          <p:nvPr/>
        </p:nvPicPr>
        <p:blipFill>
          <a:blip r:embed="rId3"/>
          <a:stretch>
            <a:fillRect/>
          </a:stretch>
        </p:blipFill>
        <p:spPr>
          <a:xfrm>
            <a:off x="121444" y="4290677"/>
            <a:ext cx="3260895" cy="617079"/>
          </a:xfrm>
          <a:prstGeom prst="rect">
            <a:avLst/>
          </a:prstGeom>
        </p:spPr>
      </p:pic>
    </p:spTree>
    <p:extLst>
      <p:ext uri="{BB962C8B-B14F-4D97-AF65-F5344CB8AC3E}">
        <p14:creationId xmlns:p14="http://schemas.microsoft.com/office/powerpoint/2010/main" val="119730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Common Mental Health Disorders</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1838258" y="1112372"/>
            <a:ext cx="6800850" cy="3381477"/>
          </a:xfrm>
        </p:spPr>
        <p:txBody>
          <a:bodyPr numCol="1" spcCol="0">
            <a:normAutofit/>
          </a:bodyPr>
          <a:lstStyle/>
          <a:p>
            <a:pPr defTabSz="914400">
              <a:lnSpc>
                <a:spcPct val="100000"/>
              </a:lnSpc>
              <a:spcBef>
                <a:spcPts val="0"/>
              </a:spcBef>
              <a:defRPr/>
            </a:pPr>
            <a:r>
              <a:rPr lang="en-US" sz="2000" b="0" baseline="0" dirty="0"/>
              <a:t>1.1% of MI is </a:t>
            </a:r>
            <a:r>
              <a:rPr lang="en-US" sz="2000" b="1" baseline="0" dirty="0"/>
              <a:t>Schizophrenia </a:t>
            </a:r>
            <a:r>
              <a:rPr lang="en-US" sz="2000" b="0" baseline="0" dirty="0"/>
              <a:t>	 </a:t>
            </a:r>
          </a:p>
          <a:p>
            <a:pPr lvl="1" defTabSz="914400">
              <a:lnSpc>
                <a:spcPct val="100000"/>
              </a:lnSpc>
              <a:spcBef>
                <a:spcPts val="0"/>
              </a:spcBef>
              <a:defRPr/>
            </a:pPr>
            <a:r>
              <a:rPr lang="en-US" sz="1700" b="0" baseline="0" dirty="0"/>
              <a:t> 11 in 1,000 (2.4 million American Adults)</a:t>
            </a:r>
          </a:p>
          <a:p>
            <a:pPr marL="0" indent="0" defTabSz="914400">
              <a:lnSpc>
                <a:spcPct val="100000"/>
              </a:lnSpc>
              <a:spcBef>
                <a:spcPts val="0"/>
              </a:spcBef>
              <a:buNone/>
              <a:defRPr/>
            </a:pPr>
            <a:endParaRPr lang="en-US" sz="2000" b="0" baseline="0" dirty="0"/>
          </a:p>
          <a:p>
            <a:pPr defTabSz="914400">
              <a:lnSpc>
                <a:spcPct val="100000"/>
              </a:lnSpc>
              <a:spcBef>
                <a:spcPts val="0"/>
              </a:spcBef>
              <a:defRPr/>
            </a:pPr>
            <a:r>
              <a:rPr lang="en-US" sz="2000" b="0" baseline="0" dirty="0"/>
              <a:t>2.6% of MI is </a:t>
            </a:r>
            <a:r>
              <a:rPr lang="en-US" sz="2000" b="1" baseline="0" dirty="0" err="1"/>
              <a:t>BiPolar</a:t>
            </a:r>
            <a:r>
              <a:rPr lang="en-US" sz="2000" b="1" baseline="0" dirty="0"/>
              <a:t> Disorder</a:t>
            </a:r>
          </a:p>
          <a:p>
            <a:pPr lvl="1" defTabSz="914400">
              <a:lnSpc>
                <a:spcPct val="100000"/>
              </a:lnSpc>
              <a:spcBef>
                <a:spcPts val="0"/>
              </a:spcBef>
              <a:defRPr/>
            </a:pPr>
            <a:r>
              <a:rPr lang="en-US" sz="1700" b="0" baseline="0" dirty="0"/>
              <a:t>26 in 1,000 (6.9 million American Adults)</a:t>
            </a:r>
          </a:p>
          <a:p>
            <a:pPr marL="0" indent="0" defTabSz="914400">
              <a:lnSpc>
                <a:spcPct val="100000"/>
              </a:lnSpc>
              <a:spcBef>
                <a:spcPts val="0"/>
              </a:spcBef>
              <a:buNone/>
              <a:defRPr/>
            </a:pPr>
            <a:endParaRPr lang="en-US" sz="2000" b="0" baseline="0" dirty="0"/>
          </a:p>
          <a:p>
            <a:pPr defTabSz="914400">
              <a:lnSpc>
                <a:spcPct val="100000"/>
              </a:lnSpc>
              <a:spcBef>
                <a:spcPts val="0"/>
              </a:spcBef>
              <a:defRPr/>
            </a:pPr>
            <a:r>
              <a:rPr lang="en-US" sz="2000" b="0" baseline="0" dirty="0"/>
              <a:t>6.9% of MI is </a:t>
            </a:r>
            <a:r>
              <a:rPr lang="en-US" sz="2000" b="1" baseline="0" dirty="0"/>
              <a:t>Depression</a:t>
            </a:r>
            <a:r>
              <a:rPr lang="en-US" sz="2000" b="0" baseline="0" dirty="0"/>
              <a:t> 	  </a:t>
            </a:r>
          </a:p>
          <a:p>
            <a:pPr lvl="1" defTabSz="914400">
              <a:lnSpc>
                <a:spcPct val="100000"/>
              </a:lnSpc>
              <a:spcBef>
                <a:spcPts val="0"/>
              </a:spcBef>
              <a:defRPr/>
            </a:pPr>
            <a:r>
              <a:rPr lang="en-US" sz="1700" b="0" baseline="0" dirty="0"/>
              <a:t>69 in 1,000 (16 million American Adults)</a:t>
            </a:r>
          </a:p>
          <a:p>
            <a:pPr marL="0" indent="0" defTabSz="914400">
              <a:lnSpc>
                <a:spcPct val="100000"/>
              </a:lnSpc>
              <a:spcBef>
                <a:spcPts val="0"/>
              </a:spcBef>
              <a:buNone/>
              <a:defRPr/>
            </a:pPr>
            <a:endParaRPr lang="en-US" sz="2000" b="0" baseline="0" dirty="0"/>
          </a:p>
          <a:p>
            <a:pPr defTabSz="914400">
              <a:lnSpc>
                <a:spcPct val="100000"/>
              </a:lnSpc>
              <a:spcBef>
                <a:spcPts val="0"/>
              </a:spcBef>
              <a:defRPr/>
            </a:pPr>
            <a:r>
              <a:rPr lang="en-US" sz="2000" b="0" baseline="0" dirty="0"/>
              <a:t>18.1% of MI is </a:t>
            </a:r>
            <a:r>
              <a:rPr lang="en-US" sz="2000" b="1" baseline="0" dirty="0"/>
              <a:t>Anxiety  </a:t>
            </a:r>
            <a:r>
              <a:rPr lang="en-US" sz="2000" b="0" baseline="0" dirty="0"/>
              <a:t>     	</a:t>
            </a:r>
          </a:p>
          <a:p>
            <a:pPr lvl="1" defTabSz="914400">
              <a:lnSpc>
                <a:spcPct val="100000"/>
              </a:lnSpc>
              <a:spcBef>
                <a:spcPts val="0"/>
              </a:spcBef>
              <a:defRPr/>
            </a:pPr>
            <a:r>
              <a:rPr lang="en-US" sz="1700" b="0" baseline="0" dirty="0"/>
              <a:t>181 in 1,000 (42 million American Adults)</a:t>
            </a:r>
          </a:p>
          <a:p>
            <a:pPr marL="0" marR="0" indent="0">
              <a:lnSpc>
                <a:spcPct val="150000"/>
              </a:lnSpc>
              <a:spcBef>
                <a:spcPts val="0"/>
              </a:spcBef>
              <a:spcAft>
                <a:spcPts val="0"/>
              </a:spcAft>
              <a:buNone/>
            </a:pPr>
            <a:endParaRPr lang="en-US" sz="1400" dirty="0">
              <a:solidFill>
                <a:srgbClr val="000000"/>
              </a:solidFill>
              <a:latin typeface="Proxima Nova" panose="02000506030000020004"/>
            </a:endParaRPr>
          </a:p>
        </p:txBody>
      </p:sp>
      <p:pic>
        <p:nvPicPr>
          <p:cNvPr id="6" name="Picture 5">
            <a:extLst>
              <a:ext uri="{FF2B5EF4-FFF2-40B4-BE49-F238E27FC236}">
                <a16:creationId xmlns:a16="http://schemas.microsoft.com/office/drawing/2014/main" id="{DADDE3E4-0817-362E-CAAF-21CB877B80D3}"/>
              </a:ext>
            </a:extLst>
          </p:cNvPr>
          <p:cNvPicPr>
            <a:picLocks noChangeAspect="1"/>
          </p:cNvPicPr>
          <p:nvPr/>
        </p:nvPicPr>
        <p:blipFill>
          <a:blip r:embed="rId2"/>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279656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7333-6E1A-7F53-A149-BF0E32B005C9}"/>
              </a:ext>
            </a:extLst>
          </p:cNvPr>
          <p:cNvSpPr>
            <a:spLocks noGrp="1"/>
          </p:cNvSpPr>
          <p:nvPr>
            <p:ph type="title"/>
          </p:nvPr>
        </p:nvSpPr>
        <p:spPr/>
        <p:txBody>
          <a:bodyPr/>
          <a:lstStyle/>
          <a:p>
            <a:r>
              <a:rPr lang="en-US" dirty="0"/>
              <a:t>Common Symptoms</a:t>
            </a:r>
          </a:p>
        </p:txBody>
      </p:sp>
      <p:sp>
        <p:nvSpPr>
          <p:cNvPr id="6" name="Text Placeholder 5">
            <a:extLst>
              <a:ext uri="{FF2B5EF4-FFF2-40B4-BE49-F238E27FC236}">
                <a16:creationId xmlns:a16="http://schemas.microsoft.com/office/drawing/2014/main" id="{D20FEA75-DC91-07B3-2EC7-EF50D85E0854}"/>
              </a:ext>
            </a:extLst>
          </p:cNvPr>
          <p:cNvSpPr>
            <a:spLocks noGrp="1"/>
          </p:cNvSpPr>
          <p:nvPr>
            <p:ph type="body" idx="1"/>
          </p:nvPr>
        </p:nvSpPr>
        <p:spPr>
          <a:xfrm>
            <a:off x="627459" y="854071"/>
            <a:ext cx="3868340" cy="617934"/>
          </a:xfrm>
        </p:spPr>
        <p:txBody>
          <a:bodyPr/>
          <a:lstStyle/>
          <a:p>
            <a:r>
              <a:rPr lang="en-US" dirty="0"/>
              <a:t>Bipolar Disorder</a:t>
            </a:r>
          </a:p>
        </p:txBody>
      </p:sp>
      <p:sp>
        <p:nvSpPr>
          <p:cNvPr id="7" name="Content Placeholder 6">
            <a:extLst>
              <a:ext uri="{FF2B5EF4-FFF2-40B4-BE49-F238E27FC236}">
                <a16:creationId xmlns:a16="http://schemas.microsoft.com/office/drawing/2014/main" id="{F555E970-9747-714A-8A4D-BAE7A1033452}"/>
              </a:ext>
            </a:extLst>
          </p:cNvPr>
          <p:cNvSpPr>
            <a:spLocks noGrp="1"/>
          </p:cNvSpPr>
          <p:nvPr>
            <p:ph sz="half" idx="2"/>
          </p:nvPr>
        </p:nvSpPr>
        <p:spPr/>
        <p:txBody>
          <a:bodyPr>
            <a:normAutofit fontScale="77500" lnSpcReduction="20000"/>
          </a:bodyPr>
          <a:lstStyle/>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eeling sad, hopeless or irritable most of the time</a:t>
            </a:r>
          </a:p>
          <a:p>
            <a:pPr algn="l">
              <a:buFont typeface="Arial" panose="020B0604020202020204" pitchFamily="34" charset="0"/>
              <a:buChar char="•"/>
            </a:pPr>
            <a:r>
              <a:rPr lang="en-US" dirty="0">
                <a:solidFill>
                  <a:srgbClr val="202124"/>
                </a:solidFill>
                <a:latin typeface="Proxima Nova" panose="02000506030000020004"/>
              </a:rPr>
              <a:t>L</a:t>
            </a:r>
            <a:r>
              <a:rPr lang="en-US" b="0" i="0" dirty="0">
                <a:solidFill>
                  <a:srgbClr val="202124"/>
                </a:solidFill>
                <a:effectLst/>
                <a:latin typeface="Proxima Nova" panose="02000506030000020004"/>
              </a:rPr>
              <a:t>acking energy</a:t>
            </a:r>
          </a:p>
          <a:p>
            <a:pPr algn="l">
              <a:buFont typeface="Arial" panose="020B0604020202020204" pitchFamily="34" charset="0"/>
              <a:buChar char="•"/>
            </a:pPr>
            <a:r>
              <a:rPr lang="en-US" dirty="0">
                <a:solidFill>
                  <a:srgbClr val="202124"/>
                </a:solidFill>
                <a:latin typeface="Proxima Nova" panose="02000506030000020004"/>
              </a:rPr>
              <a:t>D</a:t>
            </a:r>
            <a:r>
              <a:rPr lang="en-US" b="0" i="0" dirty="0">
                <a:solidFill>
                  <a:srgbClr val="202124"/>
                </a:solidFill>
                <a:effectLst/>
                <a:latin typeface="Proxima Nova" panose="02000506030000020004"/>
              </a:rPr>
              <a:t>ifficulty concentrating and remembering things</a:t>
            </a:r>
          </a:p>
          <a:p>
            <a:pPr algn="l">
              <a:buFont typeface="Arial" panose="020B0604020202020204" pitchFamily="34" charset="0"/>
              <a:buChar char="•"/>
            </a:pPr>
            <a:r>
              <a:rPr lang="en-US" dirty="0">
                <a:solidFill>
                  <a:srgbClr val="202124"/>
                </a:solidFill>
                <a:latin typeface="Proxima Nova" panose="02000506030000020004"/>
              </a:rPr>
              <a:t>L</a:t>
            </a:r>
            <a:r>
              <a:rPr lang="en-US" b="0" i="0" dirty="0">
                <a:solidFill>
                  <a:srgbClr val="202124"/>
                </a:solidFill>
                <a:effectLst/>
                <a:latin typeface="Proxima Nova" panose="02000506030000020004"/>
              </a:rPr>
              <a:t>oss of interest in everyday activities</a:t>
            </a:r>
          </a:p>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eelings of emptiness or worthlessness</a:t>
            </a:r>
          </a:p>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eelings of guilt and despair</a:t>
            </a:r>
          </a:p>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eeling pessimistic about everything</a:t>
            </a:r>
          </a:p>
          <a:p>
            <a:pPr algn="l">
              <a:buFont typeface="Arial" panose="020B0604020202020204" pitchFamily="34" charset="0"/>
              <a:buChar char="•"/>
            </a:pPr>
            <a:r>
              <a:rPr lang="en-US" dirty="0">
                <a:solidFill>
                  <a:srgbClr val="202124"/>
                </a:solidFill>
                <a:latin typeface="Proxima Nova" panose="02000506030000020004"/>
              </a:rPr>
              <a:t>S</a:t>
            </a:r>
            <a:r>
              <a:rPr lang="en-US" b="0" i="0" dirty="0">
                <a:solidFill>
                  <a:srgbClr val="202124"/>
                </a:solidFill>
                <a:effectLst/>
                <a:latin typeface="Proxima Nova" panose="02000506030000020004"/>
              </a:rPr>
              <a:t>elf-doubt</a:t>
            </a:r>
          </a:p>
          <a:p>
            <a:endParaRPr lang="en-US" dirty="0"/>
          </a:p>
        </p:txBody>
      </p:sp>
      <p:sp>
        <p:nvSpPr>
          <p:cNvPr id="8" name="Text Placeholder 7">
            <a:extLst>
              <a:ext uri="{FF2B5EF4-FFF2-40B4-BE49-F238E27FC236}">
                <a16:creationId xmlns:a16="http://schemas.microsoft.com/office/drawing/2014/main" id="{AE37CB9B-59F7-A2C8-F147-881305BB3158}"/>
              </a:ext>
            </a:extLst>
          </p:cNvPr>
          <p:cNvSpPr>
            <a:spLocks noGrp="1"/>
          </p:cNvSpPr>
          <p:nvPr>
            <p:ph type="body" sz="quarter" idx="3"/>
          </p:nvPr>
        </p:nvSpPr>
        <p:spPr>
          <a:xfrm>
            <a:off x="4648203" y="870655"/>
            <a:ext cx="3887391" cy="617934"/>
          </a:xfrm>
        </p:spPr>
        <p:txBody>
          <a:bodyPr/>
          <a:lstStyle/>
          <a:p>
            <a:r>
              <a:rPr lang="en-US" dirty="0"/>
              <a:t>Schizophrenia</a:t>
            </a:r>
          </a:p>
        </p:txBody>
      </p:sp>
      <p:sp>
        <p:nvSpPr>
          <p:cNvPr id="9" name="Content Placeholder 8">
            <a:extLst>
              <a:ext uri="{FF2B5EF4-FFF2-40B4-BE49-F238E27FC236}">
                <a16:creationId xmlns:a16="http://schemas.microsoft.com/office/drawing/2014/main" id="{8B89D4D1-C8CF-4EBE-06C7-FBA212A192F2}"/>
              </a:ext>
            </a:extLst>
          </p:cNvPr>
          <p:cNvSpPr>
            <a:spLocks noGrp="1"/>
          </p:cNvSpPr>
          <p:nvPr>
            <p:ph sz="quarter" idx="4"/>
          </p:nvPr>
        </p:nvSpPr>
        <p:spPr/>
        <p:txBody>
          <a:bodyPr>
            <a:normAutofit fontScale="77500" lnSpcReduction="20000"/>
          </a:bodyPr>
          <a:lstStyle/>
          <a:p>
            <a:r>
              <a:rPr lang="en-US" dirty="0">
                <a:solidFill>
                  <a:srgbClr val="040C28"/>
                </a:solidFill>
                <a:latin typeface="Proxima Nova" panose="02000506030000020004"/>
              </a:rPr>
              <a:t>D</a:t>
            </a:r>
            <a:r>
              <a:rPr lang="en-US" b="0" i="0" dirty="0">
                <a:solidFill>
                  <a:srgbClr val="040C28"/>
                </a:solidFill>
                <a:effectLst/>
                <a:latin typeface="Proxima Nova" panose="02000506030000020004"/>
              </a:rPr>
              <a:t>elusions </a:t>
            </a:r>
          </a:p>
          <a:p>
            <a:r>
              <a:rPr lang="en-US" dirty="0">
                <a:solidFill>
                  <a:srgbClr val="040C28"/>
                </a:solidFill>
                <a:latin typeface="Proxima Nova" panose="02000506030000020004"/>
              </a:rPr>
              <a:t>H</a:t>
            </a:r>
            <a:r>
              <a:rPr lang="en-US" b="0" i="0" dirty="0">
                <a:solidFill>
                  <a:srgbClr val="040C28"/>
                </a:solidFill>
                <a:effectLst/>
                <a:latin typeface="Proxima Nova" panose="02000506030000020004"/>
              </a:rPr>
              <a:t>allucinations </a:t>
            </a:r>
          </a:p>
          <a:p>
            <a:r>
              <a:rPr lang="en-US" dirty="0">
                <a:solidFill>
                  <a:srgbClr val="040C28"/>
                </a:solidFill>
                <a:latin typeface="Proxima Nova" panose="02000506030000020004"/>
              </a:rPr>
              <a:t>D</a:t>
            </a:r>
            <a:r>
              <a:rPr lang="en-US" b="0" i="0" dirty="0">
                <a:solidFill>
                  <a:srgbClr val="040C28"/>
                </a:solidFill>
                <a:effectLst/>
                <a:latin typeface="Proxima Nova" panose="02000506030000020004"/>
              </a:rPr>
              <a:t>isorganized speech</a:t>
            </a:r>
          </a:p>
          <a:p>
            <a:r>
              <a:rPr lang="en-US" dirty="0">
                <a:solidFill>
                  <a:srgbClr val="040C28"/>
                </a:solidFill>
                <a:latin typeface="Proxima Nova" panose="02000506030000020004"/>
              </a:rPr>
              <a:t>D</a:t>
            </a:r>
            <a:r>
              <a:rPr lang="en-US" b="0" i="0" dirty="0">
                <a:solidFill>
                  <a:srgbClr val="040C28"/>
                </a:solidFill>
                <a:effectLst/>
                <a:latin typeface="Proxima Nova" panose="02000506030000020004"/>
              </a:rPr>
              <a:t>isorganized behavio</a:t>
            </a:r>
            <a:r>
              <a:rPr lang="en-US" dirty="0">
                <a:solidFill>
                  <a:srgbClr val="040C28"/>
                </a:solidFill>
                <a:latin typeface="Proxima Nova" panose="02000506030000020004"/>
              </a:rPr>
              <a:t>r</a:t>
            </a:r>
            <a:endParaRPr lang="en-US" b="0" i="0" dirty="0">
              <a:solidFill>
                <a:srgbClr val="040C28"/>
              </a:solidFill>
              <a:effectLst/>
              <a:latin typeface="Proxima Nova" panose="02000506030000020004"/>
            </a:endParaRPr>
          </a:p>
          <a:p>
            <a:r>
              <a:rPr lang="en-US" dirty="0">
                <a:solidFill>
                  <a:srgbClr val="000000"/>
                </a:solidFill>
                <a:latin typeface="Proxima Nova" panose="02000506030000020004"/>
              </a:rPr>
              <a:t>T</a:t>
            </a:r>
            <a:r>
              <a:rPr lang="en-US" b="0" i="0" dirty="0">
                <a:solidFill>
                  <a:srgbClr val="000000"/>
                </a:solidFill>
                <a:effectLst/>
                <a:latin typeface="Proxima Nova" panose="02000506030000020004"/>
              </a:rPr>
              <a:t>he symptoms of schizophrenia vary dramatically from person to person, both in pattern and severity.</a:t>
            </a:r>
            <a:endParaRPr lang="en-US" dirty="0">
              <a:solidFill>
                <a:srgbClr val="000000"/>
              </a:solidFill>
              <a:latin typeface="Proxima Nova" panose="02000506030000020004"/>
            </a:endParaRPr>
          </a:p>
        </p:txBody>
      </p:sp>
      <p:sp>
        <p:nvSpPr>
          <p:cNvPr id="4" name="Footer Placeholder 3">
            <a:extLst>
              <a:ext uri="{FF2B5EF4-FFF2-40B4-BE49-F238E27FC236}">
                <a16:creationId xmlns:a16="http://schemas.microsoft.com/office/drawing/2014/main" id="{6173AA44-45CB-DD99-8DBE-58FF89356819}"/>
              </a:ext>
            </a:extLst>
          </p:cNvPr>
          <p:cNvSpPr>
            <a:spLocks noGrp="1"/>
          </p:cNvSpPr>
          <p:nvPr>
            <p:ph type="ftr" sz="quarter" idx="11"/>
          </p:nvPr>
        </p:nvSpPr>
        <p:spPr/>
        <p:txBody>
          <a:bodyPr/>
          <a:lstStyle/>
          <a:p>
            <a:r>
              <a:rPr lang="en-US"/>
              <a:t>NAMI National Overview</a:t>
            </a:r>
            <a:endParaRPr lang="en-US" dirty="0"/>
          </a:p>
        </p:txBody>
      </p:sp>
      <p:sp>
        <p:nvSpPr>
          <p:cNvPr id="5" name="Slide Number Placeholder 4">
            <a:extLst>
              <a:ext uri="{FF2B5EF4-FFF2-40B4-BE49-F238E27FC236}">
                <a16:creationId xmlns:a16="http://schemas.microsoft.com/office/drawing/2014/main" id="{7611F426-24F7-27CA-0DD1-EDBA739F5754}"/>
              </a:ext>
            </a:extLst>
          </p:cNvPr>
          <p:cNvSpPr>
            <a:spLocks noGrp="1"/>
          </p:cNvSpPr>
          <p:nvPr>
            <p:ph type="sldNum" sz="quarter" idx="12"/>
          </p:nvPr>
        </p:nvSpPr>
        <p:spPr/>
        <p:txBody>
          <a:bodyPr/>
          <a:lstStyle/>
          <a:p>
            <a:fld id="{F8055B2D-3FD9-2E48-99D0-C732FBD75709}" type="slidenum">
              <a:rPr lang="en-US" smtClean="0"/>
              <a:pPr/>
              <a:t>11</a:t>
            </a:fld>
            <a:endParaRPr lang="en-US" dirty="0"/>
          </a:p>
        </p:txBody>
      </p:sp>
    </p:spTree>
    <p:extLst>
      <p:ext uri="{BB962C8B-B14F-4D97-AF65-F5344CB8AC3E}">
        <p14:creationId xmlns:p14="http://schemas.microsoft.com/office/powerpoint/2010/main" val="287218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7333-6E1A-7F53-A149-BF0E32B005C9}"/>
              </a:ext>
            </a:extLst>
          </p:cNvPr>
          <p:cNvSpPr>
            <a:spLocks noGrp="1"/>
          </p:cNvSpPr>
          <p:nvPr>
            <p:ph type="title"/>
          </p:nvPr>
        </p:nvSpPr>
        <p:spPr/>
        <p:txBody>
          <a:bodyPr/>
          <a:lstStyle/>
          <a:p>
            <a:r>
              <a:rPr lang="en-US" dirty="0"/>
              <a:t>Common Symptoms</a:t>
            </a:r>
          </a:p>
        </p:txBody>
      </p:sp>
      <p:sp>
        <p:nvSpPr>
          <p:cNvPr id="6" name="Text Placeholder 5">
            <a:extLst>
              <a:ext uri="{FF2B5EF4-FFF2-40B4-BE49-F238E27FC236}">
                <a16:creationId xmlns:a16="http://schemas.microsoft.com/office/drawing/2014/main" id="{D20FEA75-DC91-07B3-2EC7-EF50D85E0854}"/>
              </a:ext>
            </a:extLst>
          </p:cNvPr>
          <p:cNvSpPr>
            <a:spLocks noGrp="1"/>
          </p:cNvSpPr>
          <p:nvPr>
            <p:ph type="body" idx="1"/>
          </p:nvPr>
        </p:nvSpPr>
        <p:spPr>
          <a:xfrm>
            <a:off x="627459" y="854071"/>
            <a:ext cx="3868340" cy="617934"/>
          </a:xfrm>
        </p:spPr>
        <p:txBody>
          <a:bodyPr/>
          <a:lstStyle/>
          <a:p>
            <a:r>
              <a:rPr lang="en-US" dirty="0"/>
              <a:t>Depressive Disorder</a:t>
            </a:r>
          </a:p>
        </p:txBody>
      </p:sp>
      <p:sp>
        <p:nvSpPr>
          <p:cNvPr id="7" name="Content Placeholder 6">
            <a:extLst>
              <a:ext uri="{FF2B5EF4-FFF2-40B4-BE49-F238E27FC236}">
                <a16:creationId xmlns:a16="http://schemas.microsoft.com/office/drawing/2014/main" id="{F555E970-9747-714A-8A4D-BAE7A1033452}"/>
              </a:ext>
            </a:extLst>
          </p:cNvPr>
          <p:cNvSpPr>
            <a:spLocks noGrp="1"/>
          </p:cNvSpPr>
          <p:nvPr>
            <p:ph sz="half" idx="2"/>
          </p:nvPr>
        </p:nvSpPr>
        <p:spPr/>
        <p:txBody>
          <a:bodyPr>
            <a:normAutofit fontScale="77500" lnSpcReduction="20000"/>
          </a:bodyPr>
          <a:lstStyle/>
          <a:p>
            <a:pPr algn="l">
              <a:buFont typeface="Arial" panose="020B0604020202020204" pitchFamily="34" charset="0"/>
              <a:buChar char="•"/>
            </a:pPr>
            <a:r>
              <a:rPr lang="en-US" dirty="0">
                <a:solidFill>
                  <a:srgbClr val="202124"/>
                </a:solidFill>
                <a:latin typeface="Proxima Nova" panose="02000506030000020004"/>
              </a:rPr>
              <a:t>C</a:t>
            </a:r>
            <a:r>
              <a:rPr lang="en-US" b="0" i="0" dirty="0">
                <a:solidFill>
                  <a:srgbClr val="202124"/>
                </a:solidFill>
                <a:effectLst/>
                <a:latin typeface="Proxima Nova" panose="02000506030000020004"/>
              </a:rPr>
              <a:t>ontinuous low mood or sadness</a:t>
            </a:r>
          </a:p>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eeling hopeless and helpless</a:t>
            </a:r>
          </a:p>
          <a:p>
            <a:pPr algn="l">
              <a:buFont typeface="Arial" panose="020B0604020202020204" pitchFamily="34" charset="0"/>
              <a:buChar char="•"/>
            </a:pPr>
            <a:r>
              <a:rPr lang="en-US" dirty="0">
                <a:solidFill>
                  <a:srgbClr val="202124"/>
                </a:solidFill>
                <a:latin typeface="Proxima Nova" panose="02000506030000020004"/>
              </a:rPr>
              <a:t>H</a:t>
            </a:r>
            <a:r>
              <a:rPr lang="en-US" b="0" i="0" dirty="0">
                <a:solidFill>
                  <a:srgbClr val="202124"/>
                </a:solidFill>
                <a:effectLst/>
                <a:latin typeface="Proxima Nova" panose="02000506030000020004"/>
              </a:rPr>
              <a:t>aving low self-esteem</a:t>
            </a:r>
          </a:p>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eeling tearful</a:t>
            </a:r>
          </a:p>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eeling guilt-ridden</a:t>
            </a:r>
          </a:p>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eeling irritable and intolerant of others</a:t>
            </a:r>
          </a:p>
          <a:p>
            <a:pPr algn="l">
              <a:buFont typeface="Arial" panose="020B0604020202020204" pitchFamily="34" charset="0"/>
              <a:buChar char="•"/>
            </a:pPr>
            <a:r>
              <a:rPr lang="en-US" dirty="0">
                <a:solidFill>
                  <a:srgbClr val="202124"/>
                </a:solidFill>
                <a:latin typeface="Proxima Nova" panose="02000506030000020004"/>
              </a:rPr>
              <a:t>N</a:t>
            </a:r>
            <a:r>
              <a:rPr lang="en-US" b="0" i="0" dirty="0">
                <a:solidFill>
                  <a:srgbClr val="202124"/>
                </a:solidFill>
                <a:effectLst/>
                <a:latin typeface="Proxima Nova" panose="02000506030000020004"/>
              </a:rPr>
              <a:t>o motivation or interest in things</a:t>
            </a:r>
          </a:p>
          <a:p>
            <a:pPr algn="l">
              <a:buFont typeface="Arial" panose="020B0604020202020204" pitchFamily="34" charset="0"/>
              <a:buChar char="•"/>
            </a:pPr>
            <a:r>
              <a:rPr lang="en-US" dirty="0">
                <a:solidFill>
                  <a:srgbClr val="202124"/>
                </a:solidFill>
                <a:latin typeface="Proxima Nova" panose="02000506030000020004"/>
              </a:rPr>
              <a:t>F</a:t>
            </a:r>
            <a:r>
              <a:rPr lang="en-US" b="0" i="0" dirty="0">
                <a:solidFill>
                  <a:srgbClr val="202124"/>
                </a:solidFill>
                <a:effectLst/>
                <a:latin typeface="Proxima Nova" panose="02000506030000020004"/>
              </a:rPr>
              <a:t>inding it difficult to make decisions</a:t>
            </a:r>
          </a:p>
          <a:p>
            <a:pPr marL="0" indent="0">
              <a:buNone/>
            </a:pPr>
            <a:endParaRPr lang="en-US" dirty="0"/>
          </a:p>
        </p:txBody>
      </p:sp>
      <p:sp>
        <p:nvSpPr>
          <p:cNvPr id="8" name="Text Placeholder 7">
            <a:extLst>
              <a:ext uri="{FF2B5EF4-FFF2-40B4-BE49-F238E27FC236}">
                <a16:creationId xmlns:a16="http://schemas.microsoft.com/office/drawing/2014/main" id="{AE37CB9B-59F7-A2C8-F147-881305BB3158}"/>
              </a:ext>
            </a:extLst>
          </p:cNvPr>
          <p:cNvSpPr>
            <a:spLocks noGrp="1"/>
          </p:cNvSpPr>
          <p:nvPr>
            <p:ph type="body" sz="quarter" idx="3"/>
          </p:nvPr>
        </p:nvSpPr>
        <p:spPr>
          <a:xfrm>
            <a:off x="4648203" y="870655"/>
            <a:ext cx="3887391" cy="617934"/>
          </a:xfrm>
        </p:spPr>
        <p:txBody>
          <a:bodyPr/>
          <a:lstStyle/>
          <a:p>
            <a:r>
              <a:rPr lang="en-US" dirty="0"/>
              <a:t>Generalized Anxiety Disorder</a:t>
            </a:r>
          </a:p>
        </p:txBody>
      </p:sp>
      <p:sp>
        <p:nvSpPr>
          <p:cNvPr id="9" name="Content Placeholder 8">
            <a:extLst>
              <a:ext uri="{FF2B5EF4-FFF2-40B4-BE49-F238E27FC236}">
                <a16:creationId xmlns:a16="http://schemas.microsoft.com/office/drawing/2014/main" id="{8B89D4D1-C8CF-4EBE-06C7-FBA212A192F2}"/>
              </a:ext>
            </a:extLst>
          </p:cNvPr>
          <p:cNvSpPr>
            <a:spLocks noGrp="1"/>
          </p:cNvSpPr>
          <p:nvPr>
            <p:ph sz="quarter" idx="4"/>
          </p:nvPr>
        </p:nvSpPr>
        <p:spPr/>
        <p:txBody>
          <a:bodyPr>
            <a:normAutofit fontScale="77500" lnSpcReduction="20000"/>
          </a:bodyPr>
          <a:lstStyle/>
          <a:p>
            <a:pPr algn="l">
              <a:buFont typeface="Arial" panose="020B0604020202020204" pitchFamily="34" charset="0"/>
              <a:buChar char="•"/>
            </a:pPr>
            <a:r>
              <a:rPr lang="en-US" b="0" i="0" dirty="0">
                <a:solidFill>
                  <a:srgbClr val="202124"/>
                </a:solidFill>
                <a:effectLst/>
                <a:latin typeface="Proxima Nova" panose="02000506030000020004"/>
              </a:rPr>
              <a:t>Feeling restless, wound-up, or on-edge</a:t>
            </a:r>
          </a:p>
          <a:p>
            <a:pPr algn="l">
              <a:buFont typeface="Arial" panose="020B0604020202020204" pitchFamily="34" charset="0"/>
              <a:buChar char="•"/>
            </a:pPr>
            <a:r>
              <a:rPr lang="en-US" b="0" i="0" dirty="0">
                <a:solidFill>
                  <a:srgbClr val="202124"/>
                </a:solidFill>
                <a:effectLst/>
                <a:latin typeface="Proxima Nova" panose="02000506030000020004"/>
              </a:rPr>
              <a:t>Being easily fatigued</a:t>
            </a:r>
          </a:p>
          <a:p>
            <a:pPr algn="l">
              <a:buFont typeface="Arial" panose="020B0604020202020204" pitchFamily="34" charset="0"/>
              <a:buChar char="•"/>
            </a:pPr>
            <a:r>
              <a:rPr lang="en-US" b="0" i="0" dirty="0">
                <a:solidFill>
                  <a:srgbClr val="202124"/>
                </a:solidFill>
                <a:effectLst/>
                <a:latin typeface="Proxima Nova" panose="02000506030000020004"/>
              </a:rPr>
              <a:t>Having difficulty concentrating</a:t>
            </a:r>
          </a:p>
          <a:p>
            <a:pPr algn="l">
              <a:buFont typeface="Arial" panose="020B0604020202020204" pitchFamily="34" charset="0"/>
              <a:buChar char="•"/>
            </a:pPr>
            <a:r>
              <a:rPr lang="en-US" b="0" i="0" dirty="0">
                <a:solidFill>
                  <a:srgbClr val="202124"/>
                </a:solidFill>
                <a:effectLst/>
                <a:latin typeface="Proxima Nova" panose="02000506030000020004"/>
              </a:rPr>
              <a:t>Being irritable</a:t>
            </a:r>
          </a:p>
          <a:p>
            <a:pPr algn="l">
              <a:buFont typeface="Arial" panose="020B0604020202020204" pitchFamily="34" charset="0"/>
              <a:buChar char="•"/>
            </a:pPr>
            <a:r>
              <a:rPr lang="en-US" b="0" i="0" dirty="0">
                <a:solidFill>
                  <a:srgbClr val="202124"/>
                </a:solidFill>
                <a:effectLst/>
                <a:latin typeface="Proxima Nova" panose="02000506030000020004"/>
              </a:rPr>
              <a:t>Having headaches, muscle aches, stomachaches, or unexplained pains</a:t>
            </a:r>
          </a:p>
          <a:p>
            <a:pPr algn="l">
              <a:buFont typeface="Arial" panose="020B0604020202020204" pitchFamily="34" charset="0"/>
              <a:buChar char="•"/>
            </a:pPr>
            <a:r>
              <a:rPr lang="en-US" b="0" i="0" dirty="0">
                <a:solidFill>
                  <a:srgbClr val="202124"/>
                </a:solidFill>
                <a:effectLst/>
                <a:latin typeface="Proxima Nova" panose="02000506030000020004"/>
              </a:rPr>
              <a:t>Difficulty controlling feelings of worry</a:t>
            </a:r>
          </a:p>
          <a:p>
            <a:pPr algn="l">
              <a:buFont typeface="Arial" panose="020B0604020202020204" pitchFamily="34" charset="0"/>
              <a:buChar char="•"/>
            </a:pPr>
            <a:r>
              <a:rPr lang="en-US" b="0" i="0" dirty="0">
                <a:solidFill>
                  <a:srgbClr val="202124"/>
                </a:solidFill>
                <a:effectLst/>
                <a:latin typeface="Proxima Nova" panose="02000506030000020004"/>
              </a:rPr>
              <a:t>Having sleep problems, such as difficulty falling or staying asleep</a:t>
            </a:r>
          </a:p>
          <a:p>
            <a:pPr marL="0" indent="0">
              <a:buNone/>
            </a:pPr>
            <a:endParaRPr lang="en-US" dirty="0">
              <a:solidFill>
                <a:srgbClr val="000000"/>
              </a:solidFill>
              <a:latin typeface="Proxima Nova" panose="02000506030000020004"/>
            </a:endParaRPr>
          </a:p>
        </p:txBody>
      </p:sp>
      <p:sp>
        <p:nvSpPr>
          <p:cNvPr id="4" name="Footer Placeholder 3">
            <a:extLst>
              <a:ext uri="{FF2B5EF4-FFF2-40B4-BE49-F238E27FC236}">
                <a16:creationId xmlns:a16="http://schemas.microsoft.com/office/drawing/2014/main" id="{6173AA44-45CB-DD99-8DBE-58FF89356819}"/>
              </a:ext>
            </a:extLst>
          </p:cNvPr>
          <p:cNvSpPr>
            <a:spLocks noGrp="1"/>
          </p:cNvSpPr>
          <p:nvPr>
            <p:ph type="ftr" sz="quarter" idx="11"/>
          </p:nvPr>
        </p:nvSpPr>
        <p:spPr/>
        <p:txBody>
          <a:bodyPr/>
          <a:lstStyle/>
          <a:p>
            <a:r>
              <a:rPr lang="en-US"/>
              <a:t>NAMI National Overview</a:t>
            </a:r>
            <a:endParaRPr lang="en-US" dirty="0"/>
          </a:p>
        </p:txBody>
      </p:sp>
      <p:sp>
        <p:nvSpPr>
          <p:cNvPr id="5" name="Slide Number Placeholder 4">
            <a:extLst>
              <a:ext uri="{FF2B5EF4-FFF2-40B4-BE49-F238E27FC236}">
                <a16:creationId xmlns:a16="http://schemas.microsoft.com/office/drawing/2014/main" id="{7611F426-24F7-27CA-0DD1-EDBA739F5754}"/>
              </a:ext>
            </a:extLst>
          </p:cNvPr>
          <p:cNvSpPr>
            <a:spLocks noGrp="1"/>
          </p:cNvSpPr>
          <p:nvPr>
            <p:ph type="sldNum" sz="quarter" idx="12"/>
          </p:nvPr>
        </p:nvSpPr>
        <p:spPr/>
        <p:txBody>
          <a:bodyPr/>
          <a:lstStyle/>
          <a:p>
            <a:fld id="{F8055B2D-3FD9-2E48-99D0-C732FBD75709}" type="slidenum">
              <a:rPr lang="en-US" smtClean="0"/>
              <a:pPr/>
              <a:t>12</a:t>
            </a:fld>
            <a:endParaRPr lang="en-US" dirty="0"/>
          </a:p>
        </p:txBody>
      </p:sp>
    </p:spTree>
    <p:extLst>
      <p:ext uri="{BB962C8B-B14F-4D97-AF65-F5344CB8AC3E}">
        <p14:creationId xmlns:p14="http://schemas.microsoft.com/office/powerpoint/2010/main" val="4127869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A125-F075-B6D5-0982-400EDF3A4FB9}"/>
              </a:ext>
            </a:extLst>
          </p:cNvPr>
          <p:cNvSpPr>
            <a:spLocks noGrp="1"/>
          </p:cNvSpPr>
          <p:nvPr>
            <p:ph type="title"/>
          </p:nvPr>
        </p:nvSpPr>
        <p:spPr>
          <a:xfrm>
            <a:off x="628650" y="1873312"/>
            <a:ext cx="7886700" cy="994172"/>
          </a:xfrm>
        </p:spPr>
        <p:txBody>
          <a:bodyPr>
            <a:normAutofit fontScale="90000"/>
          </a:bodyPr>
          <a:lstStyle/>
          <a:p>
            <a:pPr algn="ctr"/>
            <a:r>
              <a:rPr lang="en-US" sz="5400" b="1" dirty="0"/>
              <a:t>Stigma &amp; Communication</a:t>
            </a:r>
          </a:p>
        </p:txBody>
      </p:sp>
      <p:pic>
        <p:nvPicPr>
          <p:cNvPr id="3" name="Picture 2">
            <a:extLst>
              <a:ext uri="{FF2B5EF4-FFF2-40B4-BE49-F238E27FC236}">
                <a16:creationId xmlns:a16="http://schemas.microsoft.com/office/drawing/2014/main" id="{80443FEC-78E7-DB4A-39A4-D1AAB5032BC0}"/>
              </a:ext>
            </a:extLst>
          </p:cNvPr>
          <p:cNvPicPr>
            <a:picLocks noChangeAspect="1"/>
          </p:cNvPicPr>
          <p:nvPr/>
        </p:nvPicPr>
        <p:blipFill>
          <a:blip r:embed="rId2"/>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861578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755E0-A320-EB3F-E7A7-17BACB6DDAE6}"/>
              </a:ext>
            </a:extLst>
          </p:cNvPr>
          <p:cNvSpPr>
            <a:spLocks noGrp="1"/>
          </p:cNvSpPr>
          <p:nvPr>
            <p:ph type="title"/>
          </p:nvPr>
        </p:nvSpPr>
        <p:spPr/>
        <p:txBody>
          <a:bodyPr/>
          <a:lstStyle/>
          <a:p>
            <a:r>
              <a:rPr lang="en-US" b="1" dirty="0"/>
              <a:t>What is stigma?</a:t>
            </a:r>
          </a:p>
        </p:txBody>
      </p:sp>
      <p:sp>
        <p:nvSpPr>
          <p:cNvPr id="5" name="Content Placeholder 4">
            <a:extLst>
              <a:ext uri="{FF2B5EF4-FFF2-40B4-BE49-F238E27FC236}">
                <a16:creationId xmlns:a16="http://schemas.microsoft.com/office/drawing/2014/main" id="{345C1F81-DB3A-2E18-AECB-E895F18203FF}"/>
              </a:ext>
            </a:extLst>
          </p:cNvPr>
          <p:cNvSpPr>
            <a:spLocks noGrp="1"/>
          </p:cNvSpPr>
          <p:nvPr>
            <p:ph idx="1"/>
          </p:nvPr>
        </p:nvSpPr>
        <p:spPr/>
        <p:txBody>
          <a:bodyPr/>
          <a:lstStyle/>
          <a:p>
            <a:pPr marL="0" indent="0" algn="l">
              <a:buNone/>
            </a:pPr>
            <a:r>
              <a:rPr lang="en-US" b="0" i="0" dirty="0">
                <a:solidFill>
                  <a:srgbClr val="202124"/>
                </a:solidFill>
                <a:effectLst/>
                <a:latin typeface="Proxima Nova" panose="02000506030000020004"/>
              </a:rPr>
              <a:t>What does stigma mean in society?</a:t>
            </a:r>
          </a:p>
          <a:p>
            <a:pPr algn="l"/>
            <a:endParaRPr lang="en-US" b="0" i="0" dirty="0">
              <a:solidFill>
                <a:srgbClr val="202124"/>
              </a:solidFill>
              <a:effectLst/>
              <a:latin typeface="Proxima Nova" panose="02000506030000020004"/>
            </a:endParaRPr>
          </a:p>
          <a:p>
            <a:pPr algn="l"/>
            <a:r>
              <a:rPr lang="en-US" b="0" i="0" dirty="0">
                <a:solidFill>
                  <a:srgbClr val="202124"/>
                </a:solidFill>
                <a:effectLst/>
                <a:latin typeface="Proxima Nova" panose="02000506030000020004"/>
              </a:rPr>
              <a:t>Stigma involves </a:t>
            </a:r>
            <a:r>
              <a:rPr lang="en-US" b="1" i="0" dirty="0">
                <a:solidFill>
                  <a:srgbClr val="202124"/>
                </a:solidFill>
                <a:effectLst/>
                <a:latin typeface="Proxima Nova" panose="02000506030000020004"/>
              </a:rPr>
              <a:t>negative attitudes or discrimination against someone based on a distinguishing characteristic such as a mental illness, health condition, or disability</a:t>
            </a:r>
            <a:r>
              <a:rPr lang="en-US" b="0" i="0" dirty="0">
                <a:solidFill>
                  <a:srgbClr val="202124"/>
                </a:solidFill>
                <a:effectLst/>
                <a:latin typeface="Proxima Nova" panose="02000506030000020004"/>
              </a:rPr>
              <a:t>. Social stigmas can also be related to other characteristics including gender, sexuality, race, religion, and culture</a:t>
            </a:r>
          </a:p>
          <a:p>
            <a:endParaRPr lang="en-US" dirty="0"/>
          </a:p>
        </p:txBody>
      </p:sp>
      <p:pic>
        <p:nvPicPr>
          <p:cNvPr id="6" name="Picture 5">
            <a:extLst>
              <a:ext uri="{FF2B5EF4-FFF2-40B4-BE49-F238E27FC236}">
                <a16:creationId xmlns:a16="http://schemas.microsoft.com/office/drawing/2014/main" id="{2A9C0051-3887-3B07-9326-34E26402A5BE}"/>
              </a:ext>
            </a:extLst>
          </p:cNvPr>
          <p:cNvPicPr>
            <a:picLocks noChangeAspect="1"/>
          </p:cNvPicPr>
          <p:nvPr/>
        </p:nvPicPr>
        <p:blipFill>
          <a:blip r:embed="rId2"/>
          <a:stretch>
            <a:fillRect/>
          </a:stretch>
        </p:blipFill>
        <p:spPr>
          <a:xfrm>
            <a:off x="182389" y="4477079"/>
            <a:ext cx="2525925" cy="477996"/>
          </a:xfrm>
          <a:prstGeom prst="rect">
            <a:avLst/>
          </a:prstGeom>
        </p:spPr>
      </p:pic>
    </p:spTree>
    <p:extLst>
      <p:ext uri="{BB962C8B-B14F-4D97-AF65-F5344CB8AC3E}">
        <p14:creationId xmlns:p14="http://schemas.microsoft.com/office/powerpoint/2010/main" val="332536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Got Stigma?</a:t>
            </a:r>
          </a:p>
        </p:txBody>
      </p:sp>
      <p:pic>
        <p:nvPicPr>
          <p:cNvPr id="8" name="Content Placeholder 4">
            <a:extLst>
              <a:ext uri="{FF2B5EF4-FFF2-40B4-BE49-F238E27FC236}">
                <a16:creationId xmlns:a16="http://schemas.microsoft.com/office/drawing/2014/main" id="{15E6FDB4-5678-4402-7485-E52036F9FFDB}"/>
              </a:ext>
            </a:extLst>
          </p:cNvPr>
          <p:cNvPicPr>
            <a:picLocks noGrp="1" noChangeAspect="1"/>
          </p:cNvPicPr>
          <p:nvPr>
            <p:ph idx="1"/>
          </p:nvPr>
        </p:nvPicPr>
        <p:blipFill>
          <a:blip r:embed="rId2"/>
          <a:stretch>
            <a:fillRect/>
          </a:stretch>
        </p:blipFill>
        <p:spPr>
          <a:xfrm>
            <a:off x="1094295" y="1084028"/>
            <a:ext cx="7168135" cy="3382963"/>
          </a:xfrm>
          <a:prstGeom prst="rect">
            <a:avLst/>
          </a:prstGeom>
        </p:spPr>
      </p:pic>
      <p:pic>
        <p:nvPicPr>
          <p:cNvPr id="6" name="Picture 5">
            <a:extLst>
              <a:ext uri="{FF2B5EF4-FFF2-40B4-BE49-F238E27FC236}">
                <a16:creationId xmlns:a16="http://schemas.microsoft.com/office/drawing/2014/main" id="{8CB8AF3C-C96B-3723-43C0-1334AF347529}"/>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143156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Stigma is responsible for……</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49" y="1213574"/>
            <a:ext cx="8327649" cy="3381477"/>
          </a:xfrm>
        </p:spPr>
        <p:txBody>
          <a:bodyPr numCol="1" spcCol="0">
            <a:normAutofit/>
          </a:bodyPr>
          <a:lstStyle/>
          <a:p>
            <a:pPr marL="0" indent="0">
              <a:buNone/>
            </a:pPr>
            <a:endParaRPr lang="en-US" sz="900" u="sng" dirty="0"/>
          </a:p>
          <a:p>
            <a:pPr defTabSz="914400">
              <a:lnSpc>
                <a:spcPct val="100000"/>
              </a:lnSpc>
              <a:spcBef>
                <a:spcPts val="0"/>
              </a:spcBef>
              <a:defRPr/>
            </a:pPr>
            <a:r>
              <a:rPr lang="en-US" sz="1800" b="0" dirty="0">
                <a:solidFill>
                  <a:srgbClr val="000000"/>
                </a:solidFill>
                <a:latin typeface="Proxima Nova" panose="02000506030000020004"/>
                <a:ea typeface="Calibri" panose="020F0502020204030204" pitchFamily="34" charset="0"/>
                <a:cs typeface="Times New Roman" panose="02020603050405020304" pitchFamily="18" charset="0"/>
              </a:rPr>
              <a:t>Average delay between first symptoms and getting was 8 to 10 years </a:t>
            </a:r>
            <a:r>
              <a:rPr lang="en-US" sz="1800" b="1" dirty="0">
                <a:solidFill>
                  <a:srgbClr val="000000"/>
                </a:solidFill>
                <a:latin typeface="Proxima Nova" panose="02000506030000020004"/>
                <a:ea typeface="Calibri" panose="020F0502020204030204" pitchFamily="34" charset="0"/>
                <a:cs typeface="Times New Roman" panose="02020603050405020304" pitchFamily="18" charset="0"/>
              </a:rPr>
              <a:t>IS NOW 10 – 12 YEARS</a:t>
            </a:r>
            <a:endParaRPr lang="en-US" sz="1800" b="0" kern="1200" dirty="0">
              <a:solidFill>
                <a:srgbClr val="000000"/>
              </a:solidFill>
              <a:effectLst/>
              <a:latin typeface="Proxima Nova" panose="02000506030000020004"/>
            </a:endParaRPr>
          </a:p>
          <a:p>
            <a:pPr defTabSz="914400">
              <a:lnSpc>
                <a:spcPct val="150000"/>
              </a:lnSpc>
              <a:spcBef>
                <a:spcPts val="0"/>
              </a:spcBef>
              <a:defRPr/>
            </a:pPr>
            <a:r>
              <a:rPr lang="en-US" sz="1800" b="0" dirty="0">
                <a:solidFill>
                  <a:srgbClr val="000000"/>
                </a:solidFill>
                <a:latin typeface="Proxima Nova" panose="02000506030000020004"/>
                <a:ea typeface="Calibri" panose="020F0502020204030204" pitchFamily="34" charset="0"/>
                <a:cs typeface="Times New Roman" panose="02020603050405020304" pitchFamily="18" charset="0"/>
              </a:rPr>
              <a:t>Half of people age 8 to 15 do not receive treatment</a:t>
            </a:r>
            <a:endParaRPr lang="en-US" sz="1800" b="0" kern="1200" dirty="0">
              <a:solidFill>
                <a:srgbClr val="000000"/>
              </a:solidFill>
              <a:effectLst/>
              <a:latin typeface="Proxima Nova" panose="02000506030000020004"/>
            </a:endParaRPr>
          </a:p>
          <a:p>
            <a:pPr>
              <a:lnSpc>
                <a:spcPct val="150000"/>
              </a:lnSpc>
              <a:spcBef>
                <a:spcPts val="0"/>
              </a:spcBef>
              <a:tabLst>
                <a:tab pos="457200" algn="l"/>
              </a:tabLst>
            </a:pPr>
            <a:r>
              <a:rPr lang="en-US" sz="1800" b="0" dirty="0">
                <a:solidFill>
                  <a:srgbClr val="000000"/>
                </a:solidFill>
                <a:latin typeface="Proxima Nova" panose="02000506030000020004"/>
                <a:ea typeface="Calibri" panose="020F0502020204030204" pitchFamily="34" charset="0"/>
                <a:cs typeface="Times New Roman" panose="02020603050405020304" pitchFamily="18" charset="0"/>
              </a:rPr>
              <a:t>20% of 13 to 18 live with a mental health condition</a:t>
            </a:r>
          </a:p>
          <a:p>
            <a:pPr>
              <a:lnSpc>
                <a:spcPct val="150000"/>
              </a:lnSpc>
              <a:spcBef>
                <a:spcPts val="0"/>
              </a:spcBef>
              <a:tabLst>
                <a:tab pos="457200" algn="l"/>
              </a:tabLst>
            </a:pPr>
            <a:r>
              <a:rPr lang="en-US" sz="1800" b="0" kern="1200" dirty="0">
                <a:solidFill>
                  <a:srgbClr val="000000"/>
                </a:solidFill>
                <a:effectLst/>
                <a:latin typeface="Proxima Nova" panose="02000506030000020004"/>
              </a:rPr>
              <a:t>Half aged 14 + drop out of school </a:t>
            </a:r>
          </a:p>
          <a:p>
            <a:pPr defTabSz="914400">
              <a:lnSpc>
                <a:spcPct val="150000"/>
              </a:lnSpc>
              <a:spcBef>
                <a:spcPts val="0"/>
              </a:spcBef>
              <a:defRPr/>
            </a:pPr>
            <a:r>
              <a:rPr lang="en-US" sz="1800" b="0" dirty="0">
                <a:solidFill>
                  <a:srgbClr val="000000"/>
                </a:solidFill>
                <a:latin typeface="Proxima Nova" panose="02000506030000020004"/>
                <a:ea typeface="Calibri" panose="020F0502020204030204" pitchFamily="34" charset="0"/>
                <a:cs typeface="Times New Roman" panose="02020603050405020304" pitchFamily="18" charset="0"/>
              </a:rPr>
              <a:t>Half of people age 8 to 15 do not receive treatment</a:t>
            </a:r>
          </a:p>
          <a:p>
            <a:pPr defTabSz="914400">
              <a:lnSpc>
                <a:spcPct val="150000"/>
              </a:lnSpc>
              <a:spcBef>
                <a:spcPts val="0"/>
              </a:spcBef>
              <a:defRPr/>
            </a:pPr>
            <a:r>
              <a:rPr lang="en-US" sz="1800" b="0" kern="1200" dirty="0">
                <a:solidFill>
                  <a:srgbClr val="000000"/>
                </a:solidFill>
                <a:effectLst/>
                <a:latin typeface="Proxima Nova" panose="02000506030000020004"/>
              </a:rPr>
              <a:t>70% of Youth in the Juvenile Justice System </a:t>
            </a:r>
          </a:p>
          <a:p>
            <a:pPr defTabSz="914400">
              <a:lnSpc>
                <a:spcPct val="150000"/>
              </a:lnSpc>
              <a:spcBef>
                <a:spcPts val="0"/>
              </a:spcBef>
              <a:defRPr/>
            </a:pPr>
            <a:r>
              <a:rPr lang="en-US" sz="1800" b="0" kern="1200" dirty="0">
                <a:solidFill>
                  <a:srgbClr val="000000"/>
                </a:solidFill>
                <a:effectLst/>
                <a:latin typeface="Proxima Nova" panose="02000506030000020004"/>
              </a:rPr>
              <a:t>90% + of Youth who have died by suicide have a mental health condition</a:t>
            </a:r>
          </a:p>
          <a:p>
            <a:endParaRPr lang="en-US" sz="1800" dirty="0">
              <a:solidFill>
                <a:srgbClr val="000000"/>
              </a:solidFill>
            </a:endParaRPr>
          </a:p>
          <a:p>
            <a:pPr marL="0" marR="0" indent="0">
              <a:lnSpc>
                <a:spcPct val="150000"/>
              </a:lnSpc>
              <a:spcBef>
                <a:spcPts val="0"/>
              </a:spcBef>
              <a:spcAft>
                <a:spcPts val="0"/>
              </a:spcAft>
              <a:buNone/>
            </a:pPr>
            <a:endParaRPr lang="en-US" sz="1400" dirty="0">
              <a:solidFill>
                <a:srgbClr val="000000"/>
              </a:solidFill>
              <a:latin typeface="Proxima Nova" panose="02000506030000020004"/>
            </a:endParaRPr>
          </a:p>
        </p:txBody>
      </p:sp>
      <p:pic>
        <p:nvPicPr>
          <p:cNvPr id="6" name="Picture 5">
            <a:extLst>
              <a:ext uri="{FF2B5EF4-FFF2-40B4-BE49-F238E27FC236}">
                <a16:creationId xmlns:a16="http://schemas.microsoft.com/office/drawing/2014/main" id="{97650934-C957-4E16-88BF-0F3D83B3532B}"/>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3592861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A125-F075-B6D5-0982-400EDF3A4FB9}"/>
              </a:ext>
            </a:extLst>
          </p:cNvPr>
          <p:cNvSpPr>
            <a:spLocks noGrp="1"/>
          </p:cNvSpPr>
          <p:nvPr>
            <p:ph type="title"/>
          </p:nvPr>
        </p:nvSpPr>
        <p:spPr/>
        <p:txBody>
          <a:bodyPr>
            <a:normAutofit/>
          </a:bodyPr>
          <a:lstStyle/>
          <a:p>
            <a:r>
              <a:rPr lang="en-US" sz="5400" b="1" dirty="0"/>
              <a:t> </a:t>
            </a:r>
            <a:r>
              <a:rPr lang="en-US" sz="3200" b="1" dirty="0"/>
              <a:t>Communication</a:t>
            </a:r>
          </a:p>
        </p:txBody>
      </p:sp>
      <p:sp>
        <p:nvSpPr>
          <p:cNvPr id="4" name="Content Placeholder 3">
            <a:extLst>
              <a:ext uri="{FF2B5EF4-FFF2-40B4-BE49-F238E27FC236}">
                <a16:creationId xmlns:a16="http://schemas.microsoft.com/office/drawing/2014/main" id="{6461E355-0A70-F045-BCEB-FFB231E2FE58}"/>
              </a:ext>
            </a:extLst>
          </p:cNvPr>
          <p:cNvSpPr>
            <a:spLocks noGrp="1"/>
          </p:cNvSpPr>
          <p:nvPr>
            <p:ph idx="1"/>
          </p:nvPr>
        </p:nvSpPr>
        <p:spPr/>
        <p:txBody>
          <a:bodyPr/>
          <a:lstStyle/>
          <a:p>
            <a:pPr marL="0" indent="0" algn="l">
              <a:buNone/>
            </a:pPr>
            <a:r>
              <a:rPr lang="en-US" b="0" i="0" dirty="0">
                <a:solidFill>
                  <a:srgbClr val="202124"/>
                </a:solidFill>
                <a:effectLst/>
                <a:latin typeface="Proxima Nova" panose="02000506030000020004"/>
              </a:rPr>
              <a:t>What are the 3 types of communication definition?</a:t>
            </a:r>
          </a:p>
          <a:p>
            <a:pPr marL="0" indent="0" algn="l">
              <a:buNone/>
            </a:pPr>
            <a:endParaRPr lang="en-US" b="0" i="0" dirty="0">
              <a:solidFill>
                <a:srgbClr val="202124"/>
              </a:solidFill>
              <a:effectLst/>
              <a:latin typeface="Proxima Nova" panose="02000506030000020004"/>
            </a:endParaRPr>
          </a:p>
          <a:p>
            <a:pPr algn="l"/>
            <a:r>
              <a:rPr lang="en-US" b="0" i="0" dirty="0">
                <a:solidFill>
                  <a:srgbClr val="202124"/>
                </a:solidFill>
                <a:effectLst/>
                <a:latin typeface="Proxima Nova" panose="02000506030000020004"/>
              </a:rPr>
              <a:t>Communication can be categorized into three basic types: (1) verbal communication, in which you listen to a person to understand their meaning; (2) written communication, in which you read their meaning; and (3) nonverbal communication, in which you observe a person and infer meaning.</a:t>
            </a:r>
          </a:p>
          <a:p>
            <a:endParaRPr lang="en-US" dirty="0"/>
          </a:p>
        </p:txBody>
      </p:sp>
      <p:pic>
        <p:nvPicPr>
          <p:cNvPr id="3" name="Picture 2">
            <a:extLst>
              <a:ext uri="{FF2B5EF4-FFF2-40B4-BE49-F238E27FC236}">
                <a16:creationId xmlns:a16="http://schemas.microsoft.com/office/drawing/2014/main" id="{80443FEC-78E7-DB4A-39A4-D1AAB5032BC0}"/>
              </a:ext>
            </a:extLst>
          </p:cNvPr>
          <p:cNvPicPr>
            <a:picLocks noChangeAspect="1"/>
          </p:cNvPicPr>
          <p:nvPr/>
        </p:nvPicPr>
        <p:blipFill>
          <a:blip r:embed="rId2"/>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113190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287638" y="189834"/>
            <a:ext cx="8001001" cy="994172"/>
          </a:xfrm>
        </p:spPr>
        <p:txBody>
          <a:bodyPr>
            <a:normAutofit fontScale="90000"/>
          </a:bodyPr>
          <a:lstStyle/>
          <a:p>
            <a:r>
              <a:rPr lang="en-US" sz="3100" b="1" dirty="0">
                <a:effectLst>
                  <a:outerShdw blurRad="38100" dist="38100" dir="2700000" algn="tl">
                    <a:srgbClr val="000000">
                      <a:alpha val="43137"/>
                    </a:srgbClr>
                  </a:outerShdw>
                </a:effectLst>
                <a:latin typeface="Proxima Nova" panose="02000506030000020004"/>
              </a:rPr>
              <a:t>Mental Health May Influence </a:t>
            </a:r>
            <a:br>
              <a:rPr lang="en-US" sz="3100" b="1" dirty="0">
                <a:effectLst>
                  <a:outerShdw blurRad="38100" dist="38100" dir="2700000" algn="tl">
                    <a:srgbClr val="000000">
                      <a:alpha val="43137"/>
                    </a:srgbClr>
                  </a:outerShdw>
                </a:effectLst>
                <a:latin typeface="Proxima Nova" panose="02000506030000020004"/>
              </a:rPr>
            </a:br>
            <a:r>
              <a:rPr lang="en-US" sz="3100" b="1" dirty="0">
                <a:effectLst>
                  <a:outerShdw blurRad="38100" dist="38100" dir="2700000" algn="tl">
                    <a:srgbClr val="000000">
                      <a:alpha val="43137"/>
                    </a:srgbClr>
                  </a:outerShdw>
                </a:effectLst>
                <a:latin typeface="Proxima Nova" panose="02000506030000020004"/>
              </a:rPr>
              <a:t>How We Communicate</a:t>
            </a:r>
            <a:br>
              <a:rPr lang="en-US" sz="1800" dirty="0">
                <a:latin typeface="Proxima Nova" panose="02000506030000020004"/>
              </a:rPr>
            </a:br>
            <a:endParaRPr lang="en-US" b="1" dirty="0"/>
          </a:p>
        </p:txBody>
      </p:sp>
      <p:pic>
        <p:nvPicPr>
          <p:cNvPr id="6" name="Picture 5">
            <a:extLst>
              <a:ext uri="{FF2B5EF4-FFF2-40B4-BE49-F238E27FC236}">
                <a16:creationId xmlns:a16="http://schemas.microsoft.com/office/drawing/2014/main" id="{E16DB354-A2F1-E747-EF1C-40676175A366}"/>
              </a:ext>
            </a:extLst>
          </p:cNvPr>
          <p:cNvPicPr>
            <a:picLocks noChangeAspect="1"/>
          </p:cNvPicPr>
          <p:nvPr/>
        </p:nvPicPr>
        <p:blipFill>
          <a:blip r:embed="rId2"/>
          <a:stretch>
            <a:fillRect/>
          </a:stretch>
        </p:blipFill>
        <p:spPr>
          <a:xfrm>
            <a:off x="182389" y="4595051"/>
            <a:ext cx="2525925" cy="477996"/>
          </a:xfrm>
          <a:prstGeom prst="rect">
            <a:avLst/>
          </a:prstGeom>
        </p:spPr>
      </p:pic>
      <p:sp>
        <p:nvSpPr>
          <p:cNvPr id="16" name="TextBox 15">
            <a:extLst>
              <a:ext uri="{FF2B5EF4-FFF2-40B4-BE49-F238E27FC236}">
                <a16:creationId xmlns:a16="http://schemas.microsoft.com/office/drawing/2014/main" id="{C21F9F8B-80AF-8A8D-7BCE-A3CC22E840E6}"/>
              </a:ext>
            </a:extLst>
          </p:cNvPr>
          <p:cNvSpPr txBox="1"/>
          <p:nvPr/>
        </p:nvSpPr>
        <p:spPr>
          <a:xfrm>
            <a:off x="742950" y="1201419"/>
            <a:ext cx="7365206" cy="326724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b="0" i="0" u="none" strike="noStrike" kern="1200" cap="none" spc="0" normalizeH="0" baseline="0" noProof="0" dirty="0">
                <a:ln>
                  <a:noFill/>
                </a:ln>
                <a:solidFill>
                  <a:prstClr val="black"/>
                </a:solidFill>
                <a:effectLst/>
                <a:uLnTx/>
                <a:uFillTx/>
                <a:latin typeface="Proxima Nova" panose="02000506030000020004"/>
                <a:ea typeface="Times New Roman" pitchFamily="18" charset="0"/>
                <a:cs typeface="Times New Roman" pitchFamily="18" charset="0"/>
              </a:rPr>
              <a:t> </a:t>
            </a:r>
            <a:r>
              <a:rPr kumimoji="0" lang="en-US" sz="2000" b="0" i="0" u="none" strike="noStrike" kern="1200" cap="none" spc="0" normalizeH="0" baseline="0" noProof="0" dirty="0">
                <a:ln>
                  <a:noFill/>
                </a:ln>
                <a:solidFill>
                  <a:prstClr val="black"/>
                </a:solidFill>
                <a:effectLst/>
                <a:uLnTx/>
                <a:uFillTx/>
                <a:latin typeface="Proxima Nova" panose="02000506030000020004"/>
                <a:ea typeface="Times New Roman" pitchFamily="18" charset="0"/>
                <a:cs typeface="Times New Roman" pitchFamily="18" charset="0"/>
              </a:rPr>
              <a:t>Over stimulation		●  Low motivation</a:t>
            </a:r>
            <a:endParaRPr kumimoji="0" lang="en-US" sz="2000" b="0" i="0" u="none" strike="noStrike" kern="1200" cap="none" spc="0" normalizeH="0" baseline="0" noProof="0" dirty="0">
              <a:ln>
                <a:noFill/>
              </a:ln>
              <a:solidFill>
                <a:prstClr val="black"/>
              </a:solidFill>
              <a:effectLst/>
              <a:uLnTx/>
              <a:uFillTx/>
              <a:latin typeface="Proxima Nova" panose="02000506030000020004"/>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Proxima Nova" panose="02000506030000020004"/>
                <a:ea typeface="Times New Roman" pitchFamily="18" charset="0"/>
                <a:cs typeface="Times New Roman" pitchFamily="18" charset="0"/>
              </a:rPr>
              <a:t> Fear				●  Quickly changing emotions</a:t>
            </a:r>
            <a:endParaRPr kumimoji="0" lang="en-US" sz="2000" b="0" i="0" u="none" strike="noStrike" kern="1200" cap="none" spc="0" normalizeH="0" baseline="0" noProof="0" dirty="0">
              <a:ln>
                <a:noFill/>
              </a:ln>
              <a:solidFill>
                <a:prstClr val="black"/>
              </a:solidFill>
              <a:effectLst/>
              <a:uLnTx/>
              <a:uFillTx/>
              <a:latin typeface="Proxima Nova" panose="02000506030000020004"/>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Proxima Nova" panose="02000506030000020004"/>
                <a:ea typeface="Times New Roman" pitchFamily="18" charset="0"/>
                <a:cs typeface="Times New Roman" pitchFamily="18" charset="0"/>
              </a:rPr>
              <a:t> Insecurity			●  Spontaneous plan changes </a:t>
            </a:r>
            <a:endParaRPr kumimoji="0" lang="en-US" sz="2000" b="0" i="0" u="none" strike="noStrike" kern="1200" cap="none" spc="0" normalizeH="0" baseline="0" noProof="0" dirty="0">
              <a:ln>
                <a:noFill/>
              </a:ln>
              <a:solidFill>
                <a:prstClr val="black"/>
              </a:solidFill>
              <a:effectLst/>
              <a:uLnTx/>
              <a:uFillTx/>
              <a:latin typeface="Proxima Nova" panose="02000506030000020004"/>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Proxima Nova" panose="02000506030000020004"/>
                <a:ea typeface="Times New Roman" pitchFamily="18" charset="0"/>
                <a:cs typeface="Times New Roman" pitchFamily="18" charset="0"/>
              </a:rPr>
              <a:t> Difficulty concentrating	●  Lack of empathy </a:t>
            </a:r>
            <a:endParaRPr kumimoji="0" lang="en-US" sz="2000" b="0" i="0" u="none" strike="noStrike" kern="1200" cap="none" spc="0" normalizeH="0" baseline="0" noProof="0" dirty="0">
              <a:ln>
                <a:noFill/>
              </a:ln>
              <a:solidFill>
                <a:prstClr val="black"/>
              </a:solidFill>
              <a:effectLst/>
              <a:uLnTx/>
              <a:uFillTx/>
              <a:latin typeface="Proxima Nova" panose="02000506030000020004"/>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Proxima Nova" panose="02000506030000020004"/>
                <a:ea typeface="Times New Roman" pitchFamily="18" charset="0"/>
                <a:cs typeface="Times New Roman" pitchFamily="18" charset="0"/>
              </a:rPr>
              <a:t> Preoccupation		           	●  Delusions</a:t>
            </a:r>
            <a:endParaRPr kumimoji="0" lang="en-US" sz="2000" b="0" i="0" u="none" strike="noStrike" kern="1200" cap="none" spc="0" normalizeH="0" baseline="0" noProof="0" dirty="0">
              <a:ln>
                <a:noFill/>
              </a:ln>
              <a:solidFill>
                <a:prstClr val="black"/>
              </a:solidFill>
              <a:effectLst/>
              <a:uLnTx/>
              <a:uFillTx/>
              <a:latin typeface="Proxima Nova" panose="02000506030000020004"/>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Proxima Nova" panose="02000506030000020004"/>
                <a:ea typeface="Times New Roman" pitchFamily="18" charset="0"/>
                <a:cs typeface="Times New Roman" pitchFamily="18" charset="0"/>
              </a:rPr>
              <a:t> Easy agitation (short fuse)	●  Low self-esteem</a:t>
            </a:r>
            <a:endParaRPr kumimoji="0" lang="en-US" sz="2000" b="0" i="0" u="none" strike="noStrike" kern="1200" cap="none" spc="0" normalizeH="0" baseline="0" noProof="0" dirty="0">
              <a:ln>
                <a:noFill/>
              </a:ln>
              <a:solidFill>
                <a:prstClr val="black"/>
              </a:solidFill>
              <a:effectLst/>
              <a:uLnTx/>
              <a:uFillTx/>
              <a:latin typeface="Proxima Nova" panose="02000506030000020004"/>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defRPr/>
            </a:pPr>
            <a:r>
              <a:rPr kumimoji="0" lang="en-US" sz="2000" b="0" i="0" u="none" strike="noStrike" kern="1200" cap="none" spc="0" normalizeH="0" baseline="0" noProof="0" dirty="0">
                <a:ln>
                  <a:noFill/>
                </a:ln>
                <a:solidFill>
                  <a:prstClr val="black"/>
                </a:solidFill>
                <a:effectLst/>
                <a:uLnTx/>
                <a:uFillTx/>
                <a:latin typeface="Proxima Nova" panose="02000506030000020004"/>
                <a:ea typeface="Times New Roman" pitchFamily="18" charset="0"/>
                <a:cs typeface="Times New Roman" pitchFamily="18" charset="0"/>
              </a:rPr>
              <a:t> Poor judgment		●  Trouble recognizing reality</a:t>
            </a:r>
            <a:endParaRPr kumimoji="0" lang="en-US" sz="2000" b="0" i="0" u="none" strike="noStrike" kern="1200" cap="none" spc="0" normalizeH="0" baseline="0" noProof="0" dirty="0">
              <a:ln>
                <a:noFill/>
              </a:ln>
              <a:solidFill>
                <a:prstClr val="black"/>
              </a:solidFill>
              <a:effectLst/>
              <a:uLnTx/>
              <a:uFillTx/>
              <a:latin typeface="Proxima Nova" panose="02000506030000020004"/>
              <a:cs typeface="Arial" pitchFamily="34" charset="0"/>
            </a:endParaRPr>
          </a:p>
        </p:txBody>
      </p:sp>
    </p:spTree>
    <p:extLst>
      <p:ext uri="{BB962C8B-B14F-4D97-AF65-F5344CB8AC3E}">
        <p14:creationId xmlns:p14="http://schemas.microsoft.com/office/powerpoint/2010/main" val="1069486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normAutofit/>
          </a:bodyPr>
          <a:lstStyle/>
          <a:p>
            <a:r>
              <a:rPr lang="en-US" sz="3100" b="1" dirty="0">
                <a:effectLst>
                  <a:outerShdw blurRad="38100" dist="38100" dir="2700000" algn="tl">
                    <a:srgbClr val="000000">
                      <a:alpha val="43137"/>
                    </a:srgbClr>
                  </a:outerShdw>
                </a:effectLst>
                <a:latin typeface="Proxima Nova" panose="02000506030000020004"/>
              </a:rPr>
              <a:t>Effective Communication</a:t>
            </a:r>
            <a:br>
              <a:rPr lang="en-US" sz="1800" dirty="0">
                <a:latin typeface="Proxima Nova" panose="02000506030000020004"/>
              </a:rPr>
            </a:br>
            <a:endParaRPr lang="en-US" b="1" dirty="0"/>
          </a:p>
        </p:txBody>
      </p:sp>
      <p:pic>
        <p:nvPicPr>
          <p:cNvPr id="6" name="Picture 5">
            <a:extLst>
              <a:ext uri="{FF2B5EF4-FFF2-40B4-BE49-F238E27FC236}">
                <a16:creationId xmlns:a16="http://schemas.microsoft.com/office/drawing/2014/main" id="{E16DB354-A2F1-E747-EF1C-40676175A366}"/>
              </a:ext>
            </a:extLst>
          </p:cNvPr>
          <p:cNvPicPr>
            <a:picLocks noChangeAspect="1"/>
          </p:cNvPicPr>
          <p:nvPr/>
        </p:nvPicPr>
        <p:blipFill>
          <a:blip r:embed="rId2"/>
          <a:stretch>
            <a:fillRect/>
          </a:stretch>
        </p:blipFill>
        <p:spPr>
          <a:xfrm>
            <a:off x="182390" y="4660097"/>
            <a:ext cx="2182192" cy="412949"/>
          </a:xfrm>
          <a:prstGeom prst="rect">
            <a:avLst/>
          </a:prstGeom>
        </p:spPr>
      </p:pic>
      <p:sp>
        <p:nvSpPr>
          <p:cNvPr id="3" name="TextBox 2">
            <a:extLst>
              <a:ext uri="{FF2B5EF4-FFF2-40B4-BE49-F238E27FC236}">
                <a16:creationId xmlns:a16="http://schemas.microsoft.com/office/drawing/2014/main" id="{E5BD139C-B1CD-CD7A-2C63-F78FB2410324}"/>
              </a:ext>
            </a:extLst>
          </p:cNvPr>
          <p:cNvSpPr txBox="1"/>
          <p:nvPr/>
        </p:nvSpPr>
        <p:spPr>
          <a:xfrm>
            <a:off x="450055" y="964230"/>
            <a:ext cx="3750470" cy="41088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Be patient</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Stay Calm with an even voice</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Be accepting</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Be brief</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Limit input and not force discussion</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Recognize agitation and allow escape</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Be simple and truthful</a:t>
            </a:r>
          </a:p>
          <a:p>
            <a:pPr marL="285750" indent="-285750">
              <a:buFont typeface="Arial" panose="020B0604020202020204" pitchFamily="34" charset="0"/>
              <a:buChar char="•"/>
            </a:pPr>
            <a:endParaRPr lang="en-US" dirty="0">
              <a:solidFill>
                <a:srgbClr val="000000"/>
              </a:solidFill>
              <a:latin typeface="Proxima Nova" panose="02000506030000020004"/>
            </a:endParaRPr>
          </a:p>
        </p:txBody>
      </p:sp>
      <p:sp>
        <p:nvSpPr>
          <p:cNvPr id="4" name="TextBox 3">
            <a:extLst>
              <a:ext uri="{FF2B5EF4-FFF2-40B4-BE49-F238E27FC236}">
                <a16:creationId xmlns:a16="http://schemas.microsoft.com/office/drawing/2014/main" id="{2EFF4E0D-21F7-5674-5F54-59AD994DEE72}"/>
              </a:ext>
            </a:extLst>
          </p:cNvPr>
          <p:cNvSpPr txBox="1"/>
          <p:nvPr/>
        </p:nvSpPr>
        <p:spPr>
          <a:xfrm>
            <a:off x="4879183" y="934534"/>
            <a:ext cx="3443286" cy="377539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Politely get his/her attention</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Initiate relevant conversation</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Keep to one plan</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Recognize lack of empathy is biological</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Ignore, don’t argue</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Do not expect rationale discussion</a:t>
            </a:r>
          </a:p>
          <a:p>
            <a:pPr marL="285750" indent="-285750">
              <a:lnSpc>
                <a:spcPct val="150000"/>
              </a:lnSpc>
              <a:buFont typeface="Arial" panose="020B0604020202020204" pitchFamily="34" charset="0"/>
              <a:buChar char="•"/>
            </a:pPr>
            <a:r>
              <a:rPr lang="en-US" dirty="0">
                <a:solidFill>
                  <a:srgbClr val="000000"/>
                </a:solidFill>
                <a:latin typeface="Proxima Nova" panose="02000506030000020004"/>
              </a:rPr>
              <a:t>Look for the positives</a:t>
            </a:r>
          </a:p>
        </p:txBody>
      </p:sp>
    </p:spTree>
    <p:extLst>
      <p:ext uri="{BB962C8B-B14F-4D97-AF65-F5344CB8AC3E}">
        <p14:creationId xmlns:p14="http://schemas.microsoft.com/office/powerpoint/2010/main" val="404329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ACA9D7-F5C0-4AB7-8ED7-6983D21BF301}"/>
              </a:ext>
            </a:extLst>
          </p:cNvPr>
          <p:cNvPicPr>
            <a:picLocks noChangeAspect="1"/>
          </p:cNvPicPr>
          <p:nvPr/>
        </p:nvPicPr>
        <p:blipFill>
          <a:blip r:embed="rId2"/>
          <a:stretch>
            <a:fillRect/>
          </a:stretch>
        </p:blipFill>
        <p:spPr>
          <a:xfrm>
            <a:off x="5730039" y="2040193"/>
            <a:ext cx="3290654" cy="2304228"/>
          </a:xfrm>
          <a:prstGeom prst="rect">
            <a:avLst/>
          </a:prstGeom>
        </p:spPr>
      </p:pic>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Who We Are…………..The Alliance</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49" y="1213574"/>
            <a:ext cx="8327649" cy="3381477"/>
          </a:xfrm>
        </p:spPr>
        <p:txBody>
          <a:bodyPr numCol="1" spcCol="0">
            <a:normAutofit/>
          </a:bodyPr>
          <a:lstStyle/>
          <a:p>
            <a:pPr marL="0" marR="0" indent="0">
              <a:lnSpc>
                <a:spcPct val="150000"/>
              </a:lnSpc>
              <a:spcBef>
                <a:spcPts val="0"/>
              </a:spcBef>
              <a:spcAft>
                <a:spcPts val="0"/>
              </a:spcAft>
              <a:buNone/>
            </a:pPr>
            <a:r>
              <a:rPr lang="en-US" sz="1400" dirty="0">
                <a:solidFill>
                  <a:srgbClr val="000000"/>
                </a:solidFill>
                <a:effectLst/>
                <a:latin typeface="Proxima Nova" panose="02000506030000020004"/>
                <a:ea typeface="Calibri" panose="020F0502020204030204" pitchFamily="34" charset="0"/>
              </a:rPr>
              <a:t>The National Alliance on Mental Illness (NAMI) is the nation’s largest grassroots mental health organization dedicated to building better lives for the millions of people affected by mental illness.</a:t>
            </a:r>
          </a:p>
          <a:p>
            <a:pPr marL="0" marR="0" indent="0">
              <a:lnSpc>
                <a:spcPct val="150000"/>
              </a:lnSpc>
              <a:spcBef>
                <a:spcPts val="0"/>
              </a:spcBef>
              <a:spcAft>
                <a:spcPts val="0"/>
              </a:spcAft>
              <a:buNone/>
            </a:pPr>
            <a:endParaRPr lang="en-US" sz="1400" dirty="0">
              <a:solidFill>
                <a:srgbClr val="000000"/>
              </a:solidFill>
              <a:effectLst/>
              <a:latin typeface="Proxima Nova" panose="02000506030000020004"/>
              <a:ea typeface="Calibri" panose="020F0502020204030204" pitchFamily="34" charset="0"/>
            </a:endParaRPr>
          </a:p>
          <a:p>
            <a:pPr marL="0" marR="0" indent="0">
              <a:lnSpc>
                <a:spcPct val="150000"/>
              </a:lnSpc>
              <a:spcBef>
                <a:spcPts val="0"/>
              </a:spcBef>
              <a:spcAft>
                <a:spcPts val="0"/>
              </a:spcAft>
              <a:buNone/>
            </a:pPr>
            <a:r>
              <a:rPr lang="en-US" sz="1400" dirty="0">
                <a:solidFill>
                  <a:srgbClr val="000000"/>
                </a:solidFill>
                <a:effectLst/>
                <a:latin typeface="Proxima Nova" panose="02000506030000020004"/>
                <a:ea typeface="Calibri" panose="020F0502020204030204" pitchFamily="34" charset="0"/>
              </a:rPr>
              <a:t>What started as two mothers gathered around a </a:t>
            </a:r>
          </a:p>
          <a:p>
            <a:pPr marL="0" marR="0" indent="0">
              <a:lnSpc>
                <a:spcPct val="150000"/>
              </a:lnSpc>
              <a:spcBef>
                <a:spcPts val="0"/>
              </a:spcBef>
              <a:spcAft>
                <a:spcPts val="0"/>
              </a:spcAft>
              <a:buNone/>
            </a:pPr>
            <a:r>
              <a:rPr lang="en-US" sz="1400" dirty="0">
                <a:solidFill>
                  <a:srgbClr val="000000"/>
                </a:solidFill>
                <a:effectLst/>
                <a:latin typeface="Proxima Nova" panose="02000506030000020004"/>
                <a:ea typeface="Calibri" panose="020F0502020204030204" pitchFamily="34" charset="0"/>
              </a:rPr>
              <a:t>kitchen table in 1979 has blossomed into the nation’s </a:t>
            </a:r>
          </a:p>
          <a:p>
            <a:pPr marL="0" marR="0" indent="0">
              <a:lnSpc>
                <a:spcPct val="150000"/>
              </a:lnSpc>
              <a:spcBef>
                <a:spcPts val="0"/>
              </a:spcBef>
              <a:spcAft>
                <a:spcPts val="0"/>
              </a:spcAft>
              <a:buNone/>
            </a:pPr>
            <a:r>
              <a:rPr lang="en-US" sz="1400" dirty="0">
                <a:solidFill>
                  <a:srgbClr val="000000"/>
                </a:solidFill>
                <a:effectLst/>
                <a:latin typeface="Proxima Nova" panose="02000506030000020004"/>
                <a:ea typeface="Calibri" panose="020F0502020204030204" pitchFamily="34" charset="0"/>
              </a:rPr>
              <a:t>leading voice on mental health. </a:t>
            </a:r>
            <a:r>
              <a:rPr lang="en-US" sz="1400" b="1" dirty="0">
                <a:solidFill>
                  <a:srgbClr val="000000"/>
                </a:solidFill>
                <a:effectLst/>
                <a:latin typeface="Proxima Nova" panose="02000506030000020004"/>
                <a:ea typeface="Calibri" panose="020F0502020204030204" pitchFamily="34" charset="0"/>
              </a:rPr>
              <a:t>Today, NAMI is an</a:t>
            </a:r>
          </a:p>
          <a:p>
            <a:pPr marL="0" marR="0" indent="0">
              <a:lnSpc>
                <a:spcPct val="150000"/>
              </a:lnSpc>
              <a:spcBef>
                <a:spcPts val="0"/>
              </a:spcBef>
              <a:spcAft>
                <a:spcPts val="0"/>
              </a:spcAft>
              <a:buNone/>
            </a:pPr>
            <a:r>
              <a:rPr lang="en-US" sz="1400" b="1" dirty="0">
                <a:solidFill>
                  <a:srgbClr val="000000"/>
                </a:solidFill>
                <a:effectLst/>
                <a:latin typeface="Proxima Nova" panose="02000506030000020004"/>
                <a:ea typeface="Calibri" panose="020F0502020204030204" pitchFamily="34" charset="0"/>
              </a:rPr>
              <a:t>alliance of more than 600 local Affiliates and 49 State </a:t>
            </a:r>
            <a:br>
              <a:rPr lang="en-US" sz="1400" b="1" dirty="0">
                <a:solidFill>
                  <a:srgbClr val="000000"/>
                </a:solidFill>
                <a:effectLst/>
                <a:latin typeface="Proxima Nova" panose="02000506030000020004"/>
                <a:ea typeface="Calibri" panose="020F0502020204030204" pitchFamily="34" charset="0"/>
              </a:rPr>
            </a:br>
            <a:r>
              <a:rPr lang="en-US" sz="1400" b="1" dirty="0">
                <a:solidFill>
                  <a:srgbClr val="000000"/>
                </a:solidFill>
                <a:effectLst/>
                <a:latin typeface="Proxima Nova" panose="02000506030000020004"/>
                <a:ea typeface="Calibri" panose="020F0502020204030204" pitchFamily="34" charset="0"/>
              </a:rPr>
              <a:t>Organizations </a:t>
            </a:r>
            <a:r>
              <a:rPr lang="en-US" sz="1400" dirty="0">
                <a:solidFill>
                  <a:srgbClr val="000000"/>
                </a:solidFill>
                <a:effectLst/>
                <a:latin typeface="Proxima Nova" panose="02000506030000020004"/>
                <a:ea typeface="Calibri" panose="020F0502020204030204" pitchFamily="34" charset="0"/>
              </a:rPr>
              <a:t>who work in your community to raise awareness</a:t>
            </a:r>
          </a:p>
          <a:p>
            <a:pPr marL="0" marR="0" indent="0">
              <a:lnSpc>
                <a:spcPct val="150000"/>
              </a:lnSpc>
              <a:spcBef>
                <a:spcPts val="0"/>
              </a:spcBef>
              <a:spcAft>
                <a:spcPts val="0"/>
              </a:spcAft>
              <a:buNone/>
            </a:pPr>
            <a:r>
              <a:rPr lang="en-US" sz="1400" dirty="0">
                <a:solidFill>
                  <a:srgbClr val="000000"/>
                </a:solidFill>
                <a:effectLst/>
                <a:latin typeface="Proxima Nova" panose="02000506030000020004"/>
                <a:ea typeface="Calibri" panose="020F0502020204030204" pitchFamily="34" charset="0"/>
              </a:rPr>
              <a:t>and provide support and education that was not previously</a:t>
            </a:r>
          </a:p>
          <a:p>
            <a:pPr marL="0" marR="0" indent="0">
              <a:lnSpc>
                <a:spcPct val="150000"/>
              </a:lnSpc>
              <a:spcBef>
                <a:spcPts val="0"/>
              </a:spcBef>
              <a:spcAft>
                <a:spcPts val="0"/>
              </a:spcAft>
              <a:buNone/>
            </a:pPr>
            <a:r>
              <a:rPr lang="en-US" sz="1400" dirty="0">
                <a:solidFill>
                  <a:srgbClr val="000000"/>
                </a:solidFill>
                <a:effectLst/>
                <a:latin typeface="Proxima Nova" panose="02000506030000020004"/>
                <a:ea typeface="Calibri" panose="020F0502020204030204" pitchFamily="34" charset="0"/>
              </a:rPr>
              <a:t>available to those in need.</a:t>
            </a:r>
            <a:endParaRPr lang="en-US" sz="1400" dirty="0">
              <a:solidFill>
                <a:srgbClr val="000000"/>
              </a:solidFill>
              <a:latin typeface="Proxima Nova" panose="02000506030000020004"/>
            </a:endParaRPr>
          </a:p>
        </p:txBody>
      </p:sp>
      <p:pic>
        <p:nvPicPr>
          <p:cNvPr id="9" name="Picture 8">
            <a:extLst>
              <a:ext uri="{FF2B5EF4-FFF2-40B4-BE49-F238E27FC236}">
                <a16:creationId xmlns:a16="http://schemas.microsoft.com/office/drawing/2014/main" id="{8A1C2F57-C70A-74DC-C135-DF1C28C79D3C}"/>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73406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normAutofit/>
          </a:bodyPr>
          <a:lstStyle/>
          <a:p>
            <a:r>
              <a:rPr lang="en-US" sz="3100" b="1" dirty="0">
                <a:effectLst>
                  <a:outerShdw blurRad="38100" dist="38100" dir="2700000" algn="tl">
                    <a:srgbClr val="000000">
                      <a:alpha val="43137"/>
                    </a:srgbClr>
                  </a:outerShdw>
                </a:effectLst>
                <a:latin typeface="Proxima Nova" panose="02000506030000020004"/>
              </a:rPr>
              <a:t>Take home skills</a:t>
            </a:r>
            <a:br>
              <a:rPr lang="en-US" sz="1800" dirty="0">
                <a:latin typeface="Proxima Nova" panose="02000506030000020004"/>
              </a:rPr>
            </a:br>
            <a:endParaRPr lang="en-US" b="1" dirty="0"/>
          </a:p>
        </p:txBody>
      </p:sp>
      <p:pic>
        <p:nvPicPr>
          <p:cNvPr id="6" name="Picture 5">
            <a:extLst>
              <a:ext uri="{FF2B5EF4-FFF2-40B4-BE49-F238E27FC236}">
                <a16:creationId xmlns:a16="http://schemas.microsoft.com/office/drawing/2014/main" id="{E16DB354-A2F1-E747-EF1C-40676175A366}"/>
              </a:ext>
            </a:extLst>
          </p:cNvPr>
          <p:cNvPicPr>
            <a:picLocks noChangeAspect="1"/>
          </p:cNvPicPr>
          <p:nvPr/>
        </p:nvPicPr>
        <p:blipFill>
          <a:blip r:embed="rId2"/>
          <a:stretch>
            <a:fillRect/>
          </a:stretch>
        </p:blipFill>
        <p:spPr>
          <a:xfrm>
            <a:off x="182389" y="4595051"/>
            <a:ext cx="2525925" cy="477996"/>
          </a:xfrm>
          <a:prstGeom prst="rect">
            <a:avLst/>
          </a:prstGeom>
        </p:spPr>
      </p:pic>
      <p:sp>
        <p:nvSpPr>
          <p:cNvPr id="3" name="TextBox 2">
            <a:extLst>
              <a:ext uri="{FF2B5EF4-FFF2-40B4-BE49-F238E27FC236}">
                <a16:creationId xmlns:a16="http://schemas.microsoft.com/office/drawing/2014/main" id="{E5BD139C-B1CD-CD7A-2C63-F78FB2410324}"/>
              </a:ext>
            </a:extLst>
          </p:cNvPr>
          <p:cNvSpPr txBox="1"/>
          <p:nvPr/>
        </p:nvSpPr>
        <p:spPr>
          <a:xfrm>
            <a:off x="928498" y="2112533"/>
            <a:ext cx="3385076" cy="1231106"/>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USE “I” Statements</a:t>
            </a:r>
            <a:r>
              <a:rPr lang="en-US" sz="1800" dirty="0">
                <a:solidFill>
                  <a:srgbClr val="000000"/>
                </a:solidFill>
                <a:latin typeface="Proxima Nova" panose="02000506030000020004"/>
              </a:rPr>
              <a:t>	</a:t>
            </a:r>
          </a:p>
          <a:p>
            <a:pPr marL="285750" indent="-285750" defTabSz="914400">
              <a:spcBef>
                <a:spcPts val="600"/>
              </a:spcBef>
              <a:spcAft>
                <a:spcPts val="600"/>
              </a:spcAft>
              <a:buFont typeface="Arial" panose="020B0604020202020204" pitchFamily="34" charset="0"/>
              <a:buChar char="•"/>
              <a:defRPr/>
            </a:pPr>
            <a:r>
              <a:rPr lang="en-US" sz="1800" dirty="0">
                <a:solidFill>
                  <a:srgbClr val="000000"/>
                </a:solidFill>
                <a:latin typeface="Proxima Nova" panose="02000506030000020004"/>
              </a:rPr>
              <a:t>One request at a time	                 </a:t>
            </a:r>
          </a:p>
          <a:p>
            <a:pPr marL="285750" indent="-285750" defTabSz="914400">
              <a:spcBef>
                <a:spcPts val="600"/>
              </a:spcBef>
              <a:spcAft>
                <a:spcPts val="600"/>
              </a:spcAft>
              <a:buFont typeface="Arial" panose="020B0604020202020204" pitchFamily="34" charset="0"/>
              <a:buChar char="•"/>
              <a:defRPr/>
            </a:pPr>
            <a:r>
              <a:rPr lang="en-US" sz="1800" dirty="0">
                <a:solidFill>
                  <a:srgbClr val="000000"/>
                </a:solidFill>
                <a:latin typeface="Proxima Nova" panose="02000506030000020004"/>
              </a:rPr>
              <a:t>Be specific</a:t>
            </a:r>
          </a:p>
        </p:txBody>
      </p:sp>
      <p:sp>
        <p:nvSpPr>
          <p:cNvPr id="5" name="TextBox 4">
            <a:extLst>
              <a:ext uri="{FF2B5EF4-FFF2-40B4-BE49-F238E27FC236}">
                <a16:creationId xmlns:a16="http://schemas.microsoft.com/office/drawing/2014/main" id="{6E93E087-035E-A180-A041-4AD5CF1D79CE}"/>
              </a:ext>
            </a:extLst>
          </p:cNvPr>
          <p:cNvSpPr txBox="1"/>
          <p:nvPr/>
        </p:nvSpPr>
        <p:spPr>
          <a:xfrm>
            <a:off x="4830427" y="2112533"/>
            <a:ext cx="4435974" cy="1231106"/>
          </a:xfrm>
          <a:prstGeom prst="rect">
            <a:avLst/>
          </a:prstGeom>
          <a:noFill/>
        </p:spPr>
        <p:txBody>
          <a:bodyPr wrap="square" rtlCol="0">
            <a:spAutoFit/>
          </a:bodyPr>
          <a:lstStyle/>
          <a:p>
            <a:pPr marL="285750" lvl="0" indent="-285750">
              <a:spcBef>
                <a:spcPts val="600"/>
              </a:spcBef>
              <a:spcAft>
                <a:spcPts val="600"/>
              </a:spcAft>
              <a:buFont typeface="Arial" panose="020B0604020202020204" pitchFamily="34" charset="0"/>
              <a:buChar char="•"/>
            </a:pP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Use Reflective Responses</a:t>
            </a:r>
          </a:p>
          <a:p>
            <a:pPr marL="285750" lvl="0" indent="-285750" defTabSz="914400">
              <a:spcBef>
                <a:spcPts val="600"/>
              </a:spcBef>
              <a:spcAft>
                <a:spcPts val="600"/>
              </a:spcAft>
              <a:buFont typeface="Arial" panose="020B0604020202020204" pitchFamily="34" charset="0"/>
              <a:buChar char="•"/>
              <a:defRPr/>
            </a:pPr>
            <a:r>
              <a:rPr lang="en-US" sz="1800" dirty="0">
                <a:solidFill>
                  <a:srgbClr val="000000"/>
                </a:solidFill>
                <a:latin typeface="Proxima Nova" panose="02000506030000020004"/>
              </a:rPr>
              <a:t>One topic at a time		   </a:t>
            </a:r>
          </a:p>
          <a:p>
            <a:pPr marL="285750" lvl="0" indent="-285750" defTabSz="914400">
              <a:spcBef>
                <a:spcPts val="600"/>
              </a:spcBef>
              <a:spcAft>
                <a:spcPts val="600"/>
              </a:spcAft>
              <a:buFont typeface="Arial" panose="020B0604020202020204" pitchFamily="34" charset="0"/>
              <a:buChar char="•"/>
              <a:defRPr/>
            </a:pPr>
            <a:r>
              <a:rPr lang="en-US" sz="1800" dirty="0">
                <a:solidFill>
                  <a:srgbClr val="000000"/>
                </a:solidFill>
                <a:latin typeface="Proxima Nova" panose="02000506030000020004"/>
              </a:rPr>
              <a:t>Keep the content simple</a:t>
            </a:r>
          </a:p>
        </p:txBody>
      </p:sp>
      <p:sp>
        <p:nvSpPr>
          <p:cNvPr id="7" name="TextBox 6">
            <a:extLst>
              <a:ext uri="{FF2B5EF4-FFF2-40B4-BE49-F238E27FC236}">
                <a16:creationId xmlns:a16="http://schemas.microsoft.com/office/drawing/2014/main" id="{15FCDC82-A8A7-A82E-A7F3-4A93ED830001}"/>
              </a:ext>
            </a:extLst>
          </p:cNvPr>
          <p:cNvSpPr txBox="1"/>
          <p:nvPr/>
        </p:nvSpPr>
        <p:spPr>
          <a:xfrm>
            <a:off x="808603" y="1051464"/>
            <a:ext cx="7821048" cy="646331"/>
          </a:xfrm>
          <a:prstGeom prst="rect">
            <a:avLst/>
          </a:prstGeom>
          <a:noFill/>
        </p:spPr>
        <p:txBody>
          <a:bodyPr wrap="square" rtlCol="0">
            <a:spAutoFit/>
          </a:bodyPr>
          <a:lstStyle/>
          <a:p>
            <a:pPr algn="l"/>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Basic communication </a:t>
            </a:r>
            <a:r>
              <a:rPr lang="en-US" dirty="0">
                <a:solidFill>
                  <a:srgbClr val="000000"/>
                </a:solidFill>
                <a:latin typeface="Proxima Nova" panose="02000506030000020004"/>
                <a:ea typeface="Calibri" panose="020F0502020204030204" pitchFamily="34" charset="0"/>
                <a:cs typeface="Times New Roman" panose="02020603050405020304" pitchFamily="18" charset="0"/>
              </a:rPr>
              <a:t>g</a:t>
            </a: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uidelines to use </a:t>
            </a:r>
            <a:r>
              <a:rPr lang="en-US" dirty="0">
                <a:solidFill>
                  <a:srgbClr val="000000"/>
                </a:solidFill>
                <a:latin typeface="Proxima Nova" panose="02000506030000020004"/>
                <a:ea typeface="Calibri" panose="020F0502020204030204" pitchFamily="34" charset="0"/>
                <a:cs typeface="Times New Roman" panose="02020603050405020304" pitchFamily="18" charset="0"/>
              </a:rPr>
              <a:t>w</a:t>
            </a: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hen </a:t>
            </a:r>
            <a:r>
              <a:rPr lang="en-US" dirty="0">
                <a:solidFill>
                  <a:srgbClr val="000000"/>
                </a:solidFill>
                <a:latin typeface="Proxima Nova" panose="02000506030000020004"/>
                <a:ea typeface="Calibri" panose="020F0502020204030204" pitchFamily="34" charset="0"/>
                <a:cs typeface="Times New Roman" panose="02020603050405020304" pitchFamily="18" charset="0"/>
              </a:rPr>
              <a:t>p</a:t>
            </a: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eople with mental </a:t>
            </a:r>
            <a:r>
              <a:rPr lang="en-US" dirty="0">
                <a:solidFill>
                  <a:srgbClr val="000000"/>
                </a:solidFill>
                <a:latin typeface="Proxima Nova" panose="02000506030000020004"/>
                <a:ea typeface="Calibri" panose="020F0502020204030204" pitchFamily="34" charset="0"/>
                <a:cs typeface="Times New Roman" panose="02020603050405020304" pitchFamily="18" charset="0"/>
              </a:rPr>
              <a:t>h</a:t>
            </a: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ealth </a:t>
            </a:r>
            <a:r>
              <a:rPr lang="en-US" dirty="0">
                <a:solidFill>
                  <a:srgbClr val="000000"/>
                </a:solidFill>
                <a:latin typeface="Proxima Nova" panose="02000506030000020004"/>
                <a:ea typeface="Calibri" panose="020F0502020204030204" pitchFamily="34" charset="0"/>
                <a:cs typeface="Times New Roman" panose="02020603050405020304" pitchFamily="18" charset="0"/>
              </a:rPr>
              <a:t>c</a:t>
            </a: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hallenges are experiencing </a:t>
            </a:r>
            <a:r>
              <a:rPr lang="en-US" dirty="0">
                <a:solidFill>
                  <a:srgbClr val="000000"/>
                </a:solidFill>
                <a:latin typeface="Proxima Nova" panose="02000506030000020004"/>
                <a:ea typeface="Calibri" panose="020F0502020204030204" pitchFamily="34" charset="0"/>
                <a:cs typeface="Times New Roman" panose="02020603050405020304" pitchFamily="18" charset="0"/>
              </a:rPr>
              <a:t>d</a:t>
            </a: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istressing </a:t>
            </a:r>
            <a:r>
              <a:rPr lang="en-US" dirty="0">
                <a:solidFill>
                  <a:srgbClr val="000000"/>
                </a:solidFill>
                <a:latin typeface="Proxima Nova" panose="02000506030000020004"/>
                <a:ea typeface="Calibri" panose="020F0502020204030204" pitchFamily="34" charset="0"/>
                <a:cs typeface="Times New Roman" panose="02020603050405020304" pitchFamily="18" charset="0"/>
              </a:rPr>
              <a:t>s</a:t>
            </a:r>
            <a:r>
              <a:rPr lang="en-US" sz="1800" dirty="0">
                <a:solidFill>
                  <a:srgbClr val="000000"/>
                </a:solidFill>
                <a:latin typeface="Proxima Nova" panose="02000506030000020004"/>
                <a:ea typeface="Calibri" panose="020F0502020204030204" pitchFamily="34" charset="0"/>
                <a:cs typeface="Times New Roman" panose="02020603050405020304" pitchFamily="18" charset="0"/>
              </a:rPr>
              <a:t>ymptoms</a:t>
            </a:r>
            <a:endParaRPr lang="en-US" sz="1800" dirty="0">
              <a:solidFill>
                <a:srgbClr val="000000"/>
              </a:solidFill>
              <a:latin typeface="Proxima Nova" panose="02000506030000020004"/>
            </a:endParaRPr>
          </a:p>
        </p:txBody>
      </p:sp>
    </p:spTree>
    <p:extLst>
      <p:ext uri="{BB962C8B-B14F-4D97-AF65-F5344CB8AC3E}">
        <p14:creationId xmlns:p14="http://schemas.microsoft.com/office/powerpoint/2010/main" val="13435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A125-F075-B6D5-0982-400EDF3A4FB9}"/>
              </a:ext>
            </a:extLst>
          </p:cNvPr>
          <p:cNvSpPr>
            <a:spLocks noGrp="1"/>
          </p:cNvSpPr>
          <p:nvPr>
            <p:ph type="title"/>
          </p:nvPr>
        </p:nvSpPr>
        <p:spPr>
          <a:xfrm>
            <a:off x="628650" y="1873312"/>
            <a:ext cx="7886700" cy="994172"/>
          </a:xfrm>
        </p:spPr>
        <p:txBody>
          <a:bodyPr>
            <a:normAutofit/>
          </a:bodyPr>
          <a:lstStyle/>
          <a:p>
            <a:pPr algn="ctr"/>
            <a:r>
              <a:rPr lang="en-US" sz="5400" b="1" dirty="0"/>
              <a:t>Tardive Dyskinesia</a:t>
            </a:r>
          </a:p>
        </p:txBody>
      </p:sp>
      <p:pic>
        <p:nvPicPr>
          <p:cNvPr id="3" name="Picture 2">
            <a:extLst>
              <a:ext uri="{FF2B5EF4-FFF2-40B4-BE49-F238E27FC236}">
                <a16:creationId xmlns:a16="http://schemas.microsoft.com/office/drawing/2014/main" id="{80443FEC-78E7-DB4A-39A4-D1AAB5032BC0}"/>
              </a:ext>
            </a:extLst>
          </p:cNvPr>
          <p:cNvPicPr>
            <a:picLocks noChangeAspect="1"/>
          </p:cNvPicPr>
          <p:nvPr/>
        </p:nvPicPr>
        <p:blipFill>
          <a:blip r:embed="rId2"/>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1745976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Tardive Dyskinesia</a:t>
            </a:r>
          </a:p>
        </p:txBody>
      </p:sp>
      <p:pic>
        <p:nvPicPr>
          <p:cNvPr id="6" name="Content Placeholder 5">
            <a:extLst>
              <a:ext uri="{FF2B5EF4-FFF2-40B4-BE49-F238E27FC236}">
                <a16:creationId xmlns:a16="http://schemas.microsoft.com/office/drawing/2014/main" id="{71B2358F-E570-B3D5-862D-48281B24065B}"/>
              </a:ext>
            </a:extLst>
          </p:cNvPr>
          <p:cNvPicPr>
            <a:picLocks noGrp="1" noChangeAspect="1"/>
          </p:cNvPicPr>
          <p:nvPr>
            <p:ph idx="1"/>
          </p:nvPr>
        </p:nvPicPr>
        <p:blipFill>
          <a:blip r:embed="rId2"/>
          <a:stretch>
            <a:fillRect/>
          </a:stretch>
        </p:blipFill>
        <p:spPr>
          <a:xfrm>
            <a:off x="1036332" y="1123380"/>
            <a:ext cx="6808825" cy="3382963"/>
          </a:xfrm>
          <a:prstGeom prst="rect">
            <a:avLst/>
          </a:prstGeom>
        </p:spPr>
      </p:pic>
      <p:pic>
        <p:nvPicPr>
          <p:cNvPr id="10" name="Picture 9">
            <a:extLst>
              <a:ext uri="{FF2B5EF4-FFF2-40B4-BE49-F238E27FC236}">
                <a16:creationId xmlns:a16="http://schemas.microsoft.com/office/drawing/2014/main" id="{E5D3B510-948C-8F82-D4C2-9D318691F051}"/>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2160545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Tardive Dyskinesia</a:t>
            </a:r>
          </a:p>
        </p:txBody>
      </p:sp>
      <p:pic>
        <p:nvPicPr>
          <p:cNvPr id="5" name="Content Placeholder 4">
            <a:extLst>
              <a:ext uri="{FF2B5EF4-FFF2-40B4-BE49-F238E27FC236}">
                <a16:creationId xmlns:a16="http://schemas.microsoft.com/office/drawing/2014/main" id="{379633AF-E1C3-0EE2-137C-25BDCF7415A8}"/>
              </a:ext>
            </a:extLst>
          </p:cNvPr>
          <p:cNvPicPr>
            <a:picLocks noGrp="1" noChangeAspect="1"/>
          </p:cNvPicPr>
          <p:nvPr>
            <p:ph idx="1"/>
          </p:nvPr>
        </p:nvPicPr>
        <p:blipFill>
          <a:blip r:embed="rId2"/>
          <a:stretch>
            <a:fillRect/>
          </a:stretch>
        </p:blipFill>
        <p:spPr>
          <a:xfrm>
            <a:off x="1670756" y="1212850"/>
            <a:ext cx="5802488" cy="3263900"/>
          </a:xfrm>
          <a:prstGeom prst="rect">
            <a:avLst/>
          </a:prstGeom>
        </p:spPr>
      </p:pic>
      <p:pic>
        <p:nvPicPr>
          <p:cNvPr id="7" name="Picture 6">
            <a:extLst>
              <a:ext uri="{FF2B5EF4-FFF2-40B4-BE49-F238E27FC236}">
                <a16:creationId xmlns:a16="http://schemas.microsoft.com/office/drawing/2014/main" id="{7A75B47A-4B30-3162-1449-52140CCA6827}"/>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2613472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Tardive Dyskinesia</a:t>
            </a:r>
          </a:p>
        </p:txBody>
      </p:sp>
      <p:pic>
        <p:nvPicPr>
          <p:cNvPr id="5" name="Content Placeholder 4">
            <a:extLst>
              <a:ext uri="{FF2B5EF4-FFF2-40B4-BE49-F238E27FC236}">
                <a16:creationId xmlns:a16="http://schemas.microsoft.com/office/drawing/2014/main" id="{A532005C-583D-1E07-9715-21A5D8B727E6}"/>
              </a:ext>
            </a:extLst>
          </p:cNvPr>
          <p:cNvPicPr>
            <a:picLocks noGrp="1" noChangeAspect="1"/>
          </p:cNvPicPr>
          <p:nvPr>
            <p:ph idx="1"/>
          </p:nvPr>
        </p:nvPicPr>
        <p:blipFill>
          <a:blip r:embed="rId2"/>
          <a:stretch>
            <a:fillRect/>
          </a:stretch>
        </p:blipFill>
        <p:spPr>
          <a:xfrm>
            <a:off x="1303440" y="1112372"/>
            <a:ext cx="6422818" cy="3612836"/>
          </a:xfrm>
          <a:prstGeom prst="rect">
            <a:avLst/>
          </a:prstGeom>
        </p:spPr>
      </p:pic>
      <p:pic>
        <p:nvPicPr>
          <p:cNvPr id="7" name="Picture 6">
            <a:extLst>
              <a:ext uri="{FF2B5EF4-FFF2-40B4-BE49-F238E27FC236}">
                <a16:creationId xmlns:a16="http://schemas.microsoft.com/office/drawing/2014/main" id="{ADEADA59-32F8-4115-0953-767E648FE70A}"/>
              </a:ext>
            </a:extLst>
          </p:cNvPr>
          <p:cNvPicPr>
            <a:picLocks noChangeAspect="1"/>
          </p:cNvPicPr>
          <p:nvPr/>
        </p:nvPicPr>
        <p:blipFill>
          <a:blip r:embed="rId3"/>
          <a:stretch>
            <a:fillRect/>
          </a:stretch>
        </p:blipFill>
        <p:spPr>
          <a:xfrm>
            <a:off x="182390" y="4647931"/>
            <a:ext cx="2246486" cy="425116"/>
          </a:xfrm>
          <a:prstGeom prst="rect">
            <a:avLst/>
          </a:prstGeom>
        </p:spPr>
      </p:pic>
    </p:spTree>
    <p:extLst>
      <p:ext uri="{BB962C8B-B14F-4D97-AF65-F5344CB8AC3E}">
        <p14:creationId xmlns:p14="http://schemas.microsoft.com/office/powerpoint/2010/main" val="2659315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A125-F075-B6D5-0982-400EDF3A4FB9}"/>
              </a:ext>
            </a:extLst>
          </p:cNvPr>
          <p:cNvSpPr>
            <a:spLocks noGrp="1"/>
          </p:cNvSpPr>
          <p:nvPr>
            <p:ph type="title"/>
          </p:nvPr>
        </p:nvSpPr>
        <p:spPr>
          <a:xfrm>
            <a:off x="628650" y="1873312"/>
            <a:ext cx="7886700" cy="994172"/>
          </a:xfrm>
        </p:spPr>
        <p:txBody>
          <a:bodyPr>
            <a:normAutofit fontScale="90000"/>
          </a:bodyPr>
          <a:lstStyle/>
          <a:p>
            <a:pPr algn="ctr"/>
            <a:r>
              <a:rPr lang="en-US" sz="5400" b="1" dirty="0"/>
              <a:t>Recovery &amp; the Power of Language</a:t>
            </a:r>
          </a:p>
        </p:txBody>
      </p:sp>
      <p:pic>
        <p:nvPicPr>
          <p:cNvPr id="3" name="Picture 2">
            <a:extLst>
              <a:ext uri="{FF2B5EF4-FFF2-40B4-BE49-F238E27FC236}">
                <a16:creationId xmlns:a16="http://schemas.microsoft.com/office/drawing/2014/main" id="{80443FEC-78E7-DB4A-39A4-D1AAB5032BC0}"/>
              </a:ext>
            </a:extLst>
          </p:cNvPr>
          <p:cNvPicPr>
            <a:picLocks noChangeAspect="1"/>
          </p:cNvPicPr>
          <p:nvPr/>
        </p:nvPicPr>
        <p:blipFill>
          <a:blip r:embed="rId2"/>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2034266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AC6793-3D85-E8DA-31C0-9F549A22057D}"/>
              </a:ext>
            </a:extLst>
          </p:cNvPr>
          <p:cNvSpPr>
            <a:spLocks noGrp="1"/>
          </p:cNvSpPr>
          <p:nvPr>
            <p:ph type="title"/>
          </p:nvPr>
        </p:nvSpPr>
        <p:spPr/>
        <p:txBody>
          <a:bodyPr/>
          <a:lstStyle/>
          <a:p>
            <a:r>
              <a:rPr lang="en-US" b="1" dirty="0"/>
              <a:t>What is Recovery?</a:t>
            </a:r>
          </a:p>
        </p:txBody>
      </p:sp>
      <p:pic>
        <p:nvPicPr>
          <p:cNvPr id="7" name="Content Placeholder 6">
            <a:extLst>
              <a:ext uri="{FF2B5EF4-FFF2-40B4-BE49-F238E27FC236}">
                <a16:creationId xmlns:a16="http://schemas.microsoft.com/office/drawing/2014/main" id="{1D4F0F3B-508F-A616-B25A-00739F60A231}"/>
              </a:ext>
            </a:extLst>
          </p:cNvPr>
          <p:cNvPicPr>
            <a:picLocks noGrp="1" noChangeAspect="1"/>
          </p:cNvPicPr>
          <p:nvPr>
            <p:ph idx="1"/>
          </p:nvPr>
        </p:nvPicPr>
        <p:blipFill rotWithShape="1">
          <a:blip r:embed="rId2"/>
          <a:srcRect b="8951"/>
          <a:stretch/>
        </p:blipFill>
        <p:spPr>
          <a:xfrm>
            <a:off x="400051" y="1308797"/>
            <a:ext cx="3836193" cy="3020316"/>
          </a:xfrm>
          <a:prstGeom prst="rect">
            <a:avLst/>
          </a:prstGeom>
        </p:spPr>
      </p:pic>
      <p:sp>
        <p:nvSpPr>
          <p:cNvPr id="8" name="TextBox 7">
            <a:extLst>
              <a:ext uri="{FF2B5EF4-FFF2-40B4-BE49-F238E27FC236}">
                <a16:creationId xmlns:a16="http://schemas.microsoft.com/office/drawing/2014/main" id="{F7C7CFFD-1F94-A1AF-757E-85B3AF41FE1A}"/>
              </a:ext>
            </a:extLst>
          </p:cNvPr>
          <p:cNvSpPr txBox="1"/>
          <p:nvPr/>
        </p:nvSpPr>
        <p:spPr>
          <a:xfrm>
            <a:off x="4643438" y="926069"/>
            <a:ext cx="3700462" cy="3970318"/>
          </a:xfrm>
          <a:prstGeom prst="rect">
            <a:avLst/>
          </a:prstGeom>
          <a:noFill/>
        </p:spPr>
        <p:txBody>
          <a:bodyPr wrap="square" rtlCol="0">
            <a:spAutoFit/>
          </a:bodyPr>
          <a:lstStyle/>
          <a:p>
            <a:pPr lvl="0"/>
            <a:r>
              <a:rPr lang="en-US" dirty="0">
                <a:solidFill>
                  <a:srgbClr val="000000"/>
                </a:solidFill>
                <a:latin typeface="Proxima Nova" panose="02000506030000020004"/>
              </a:rPr>
              <a:t>Psychotropic medication is NOT the only way to guarantee that someone with a mental illness will live well, and in recovery. There is no guarantee for anyone – whatever the treatment. </a:t>
            </a:r>
          </a:p>
          <a:p>
            <a:pPr lvl="0"/>
            <a:endParaRPr lang="en-US" dirty="0">
              <a:solidFill>
                <a:srgbClr val="000000"/>
              </a:solidFill>
              <a:latin typeface="Proxima Nova" panose="02000506030000020004"/>
            </a:endParaRPr>
          </a:p>
          <a:p>
            <a:pPr lvl="0"/>
            <a:r>
              <a:rPr lang="en-US" dirty="0">
                <a:solidFill>
                  <a:srgbClr val="000000"/>
                </a:solidFill>
                <a:latin typeface="Proxima Nova" panose="02000506030000020004"/>
              </a:rPr>
              <a:t>Medication, however,  is part of several tools that are used with much success including, talk therapy, individual and group education, social networks, nutrition, meaningful  community engagement</a:t>
            </a:r>
            <a:endParaRPr lang="en-US" kern="1200" dirty="0">
              <a:solidFill>
                <a:schemeClr val="tx1"/>
              </a:solidFill>
              <a:effectLst/>
              <a:latin typeface="Proxima Nova" panose="02000506030000020004"/>
            </a:endParaRPr>
          </a:p>
        </p:txBody>
      </p:sp>
      <p:pic>
        <p:nvPicPr>
          <p:cNvPr id="9" name="Picture 8">
            <a:extLst>
              <a:ext uri="{FF2B5EF4-FFF2-40B4-BE49-F238E27FC236}">
                <a16:creationId xmlns:a16="http://schemas.microsoft.com/office/drawing/2014/main" id="{E153DBD6-B346-10B4-81F3-2C363FB294C0}"/>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3219028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Recovery Language</a:t>
            </a:r>
          </a:p>
        </p:txBody>
      </p:sp>
      <p:pic>
        <p:nvPicPr>
          <p:cNvPr id="6" name="Picture 5">
            <a:extLst>
              <a:ext uri="{FF2B5EF4-FFF2-40B4-BE49-F238E27FC236}">
                <a16:creationId xmlns:a16="http://schemas.microsoft.com/office/drawing/2014/main" id="{00CF440A-B15C-9734-E488-73ECF38742B0}"/>
              </a:ext>
            </a:extLst>
          </p:cNvPr>
          <p:cNvPicPr>
            <a:picLocks noChangeAspect="1"/>
          </p:cNvPicPr>
          <p:nvPr/>
        </p:nvPicPr>
        <p:blipFill>
          <a:blip r:embed="rId3"/>
          <a:stretch>
            <a:fillRect/>
          </a:stretch>
        </p:blipFill>
        <p:spPr>
          <a:xfrm>
            <a:off x="182389" y="4595051"/>
            <a:ext cx="2525925" cy="477996"/>
          </a:xfrm>
          <a:prstGeom prst="rect">
            <a:avLst/>
          </a:prstGeom>
        </p:spPr>
      </p:pic>
      <p:pic>
        <p:nvPicPr>
          <p:cNvPr id="17" name="Online Media 3" title="The Power of Recovery Language">
            <a:hlinkClick r:id="" action="ppaction://media"/>
            <a:extLst>
              <a:ext uri="{FF2B5EF4-FFF2-40B4-BE49-F238E27FC236}">
                <a16:creationId xmlns:a16="http://schemas.microsoft.com/office/drawing/2014/main" id="{DCDD89F9-ADDE-B1CA-1842-8174B4811023}"/>
              </a:ext>
            </a:extLst>
          </p:cNvPr>
          <p:cNvPicPr>
            <a:picLocks noRot="1" noChangeAspect="1"/>
          </p:cNvPicPr>
          <p:nvPr>
            <a:videoFile r:link="rId1"/>
          </p:nvPr>
        </p:nvPicPr>
        <p:blipFill>
          <a:blip r:embed="rId4"/>
          <a:stretch>
            <a:fillRect/>
          </a:stretch>
        </p:blipFill>
        <p:spPr>
          <a:xfrm>
            <a:off x="1548384" y="1014059"/>
            <a:ext cx="6047232" cy="3416685"/>
          </a:xfrm>
          <a:prstGeom prst="rect">
            <a:avLst/>
          </a:prstGeom>
        </p:spPr>
      </p:pic>
    </p:spTree>
    <p:extLst>
      <p:ext uri="{BB962C8B-B14F-4D97-AF65-F5344CB8AC3E}">
        <p14:creationId xmlns:p14="http://schemas.microsoft.com/office/powerpoint/2010/main" val="211758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7"/>
                                        </p:tgtEl>
                                      </p:cBhvr>
                                    </p:cmd>
                                  </p:childTnLst>
                                </p:cTn>
                              </p:par>
                            </p:childTnLst>
                          </p:cTn>
                        </p:par>
                      </p:childTnLst>
                    </p:cTn>
                  </p:par>
                </p:childTnLst>
              </p:cTn>
              <p:nextCondLst>
                <p:cond evt="onClick" delay="0">
                  <p:tgtEl>
                    <p:spTgt spid="17"/>
                  </p:tgtEl>
                </p:cond>
              </p:nextCondLst>
            </p:seq>
            <p:video>
              <p:cMediaNode vol="80000">
                <p:cTn id="12" fill="hold" display="0">
                  <p:stCondLst>
                    <p:cond delay="indefinite"/>
                  </p:stCondLst>
                </p:cTn>
                <p:tgtEl>
                  <p:spTgt spid="1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Language can be stigmatizing</a:t>
            </a:r>
          </a:p>
        </p:txBody>
      </p:sp>
      <p:pic>
        <p:nvPicPr>
          <p:cNvPr id="8" name="Content Placeholder 7">
            <a:extLst>
              <a:ext uri="{FF2B5EF4-FFF2-40B4-BE49-F238E27FC236}">
                <a16:creationId xmlns:a16="http://schemas.microsoft.com/office/drawing/2014/main" id="{EF420F61-80E7-6745-23DB-365702E755B1}"/>
              </a:ext>
            </a:extLst>
          </p:cNvPr>
          <p:cNvPicPr>
            <a:picLocks noGrp="1" noChangeAspect="1"/>
          </p:cNvPicPr>
          <p:nvPr>
            <p:ph idx="1"/>
          </p:nvPr>
        </p:nvPicPr>
        <p:blipFill>
          <a:blip r:embed="rId2"/>
          <a:stretch>
            <a:fillRect/>
          </a:stretch>
        </p:blipFill>
        <p:spPr>
          <a:xfrm>
            <a:off x="747443" y="1333826"/>
            <a:ext cx="5563376" cy="3219899"/>
          </a:xfrm>
        </p:spPr>
      </p:pic>
      <p:pic>
        <p:nvPicPr>
          <p:cNvPr id="9" name="Picture 8">
            <a:extLst>
              <a:ext uri="{FF2B5EF4-FFF2-40B4-BE49-F238E27FC236}">
                <a16:creationId xmlns:a16="http://schemas.microsoft.com/office/drawing/2014/main" id="{3E2578D9-7F92-25B7-ECA7-BB1C661F1894}"/>
              </a:ext>
            </a:extLst>
          </p:cNvPr>
          <p:cNvPicPr>
            <a:picLocks noChangeAspect="1"/>
          </p:cNvPicPr>
          <p:nvPr/>
        </p:nvPicPr>
        <p:blipFill rotWithShape="1">
          <a:blip r:embed="rId3">
            <a:clrChange>
              <a:clrFrom>
                <a:srgbClr val="A8BCD0"/>
              </a:clrFrom>
              <a:clrTo>
                <a:srgbClr val="A8BCD0">
                  <a:alpha val="0"/>
                </a:srgbClr>
              </a:clrTo>
            </a:clrChange>
          </a:blip>
          <a:srcRect b="32383"/>
          <a:stretch/>
        </p:blipFill>
        <p:spPr>
          <a:xfrm rot="20721065">
            <a:off x="6294684" y="1393501"/>
            <a:ext cx="2394116" cy="132899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a:extLst>
              <a:ext uri="{FF2B5EF4-FFF2-40B4-BE49-F238E27FC236}">
                <a16:creationId xmlns:a16="http://schemas.microsoft.com/office/drawing/2014/main" id="{D753B147-D8F8-75EE-7040-AD03F89BEE9C}"/>
              </a:ext>
            </a:extLst>
          </p:cNvPr>
          <p:cNvPicPr>
            <a:picLocks noChangeAspect="1"/>
          </p:cNvPicPr>
          <p:nvPr/>
        </p:nvPicPr>
        <p:blipFill>
          <a:blip r:embed="rId4"/>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3252497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First person language</a:t>
            </a:r>
          </a:p>
        </p:txBody>
      </p:sp>
      <p:pic>
        <p:nvPicPr>
          <p:cNvPr id="8" name="Content Placeholder 7">
            <a:extLst>
              <a:ext uri="{FF2B5EF4-FFF2-40B4-BE49-F238E27FC236}">
                <a16:creationId xmlns:a16="http://schemas.microsoft.com/office/drawing/2014/main" id="{9711D3CB-D846-25EF-2731-175DB3A105CE}"/>
              </a:ext>
            </a:extLst>
          </p:cNvPr>
          <p:cNvPicPr>
            <a:picLocks noGrp="1" noChangeAspect="1"/>
          </p:cNvPicPr>
          <p:nvPr>
            <p:ph idx="1"/>
          </p:nvPr>
        </p:nvPicPr>
        <p:blipFill>
          <a:blip r:embed="rId2"/>
          <a:stretch>
            <a:fillRect/>
          </a:stretch>
        </p:blipFill>
        <p:spPr>
          <a:xfrm>
            <a:off x="1737917" y="1258666"/>
            <a:ext cx="5668166" cy="3172268"/>
          </a:xfrm>
        </p:spPr>
      </p:pic>
      <p:pic>
        <p:nvPicPr>
          <p:cNvPr id="9" name="Picture 8">
            <a:extLst>
              <a:ext uri="{FF2B5EF4-FFF2-40B4-BE49-F238E27FC236}">
                <a16:creationId xmlns:a16="http://schemas.microsoft.com/office/drawing/2014/main" id="{3F039742-8F20-55DB-53C6-308B11C60226}"/>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2980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428625" y="55181"/>
            <a:ext cx="8001001" cy="994172"/>
          </a:xfrm>
        </p:spPr>
        <p:txBody>
          <a:bodyPr>
            <a:normAutofit fontScale="90000"/>
          </a:bodyPr>
          <a:lstStyle/>
          <a:p>
            <a:r>
              <a:rPr lang="en-US" b="1" dirty="0"/>
              <a:t>Who We Are……NAMI San Diego &amp; Imperial Counties</a:t>
            </a:r>
          </a:p>
        </p:txBody>
      </p:sp>
      <p:pic>
        <p:nvPicPr>
          <p:cNvPr id="9" name="Picture 8">
            <a:extLst>
              <a:ext uri="{FF2B5EF4-FFF2-40B4-BE49-F238E27FC236}">
                <a16:creationId xmlns:a16="http://schemas.microsoft.com/office/drawing/2014/main" id="{8A1C2F57-C70A-74DC-C135-DF1C28C79D3C}"/>
              </a:ext>
            </a:extLst>
          </p:cNvPr>
          <p:cNvPicPr>
            <a:picLocks noChangeAspect="1"/>
          </p:cNvPicPr>
          <p:nvPr/>
        </p:nvPicPr>
        <p:blipFill>
          <a:blip r:embed="rId2"/>
          <a:stretch>
            <a:fillRect/>
          </a:stretch>
        </p:blipFill>
        <p:spPr>
          <a:xfrm>
            <a:off x="182389" y="4595051"/>
            <a:ext cx="2525925" cy="477996"/>
          </a:xfrm>
          <a:prstGeom prst="rect">
            <a:avLst/>
          </a:prstGeom>
        </p:spPr>
      </p:pic>
      <p:pic>
        <p:nvPicPr>
          <p:cNvPr id="6" name="Picture 5">
            <a:extLst>
              <a:ext uri="{FF2B5EF4-FFF2-40B4-BE49-F238E27FC236}">
                <a16:creationId xmlns:a16="http://schemas.microsoft.com/office/drawing/2014/main" id="{BB6B8D0C-8A38-60BC-49C3-25B83726386E}"/>
              </a:ext>
            </a:extLst>
          </p:cNvPr>
          <p:cNvPicPr>
            <a:picLocks noChangeAspect="1"/>
          </p:cNvPicPr>
          <p:nvPr/>
        </p:nvPicPr>
        <p:blipFill>
          <a:blip r:embed="rId3"/>
          <a:stretch>
            <a:fillRect/>
          </a:stretch>
        </p:blipFill>
        <p:spPr>
          <a:xfrm>
            <a:off x="714374" y="945078"/>
            <a:ext cx="8001001" cy="3616436"/>
          </a:xfrm>
          <a:prstGeom prst="rect">
            <a:avLst/>
          </a:prstGeom>
        </p:spPr>
      </p:pic>
    </p:spTree>
    <p:extLst>
      <p:ext uri="{BB962C8B-B14F-4D97-AF65-F5344CB8AC3E}">
        <p14:creationId xmlns:p14="http://schemas.microsoft.com/office/powerpoint/2010/main" val="3167848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normAutofit/>
          </a:bodyPr>
          <a:lstStyle/>
          <a:p>
            <a:r>
              <a:rPr lang="en-US" sz="3100" b="1" dirty="0">
                <a:effectLst>
                  <a:outerShdw blurRad="38100" dist="38100" dir="2700000" algn="tl">
                    <a:srgbClr val="000000">
                      <a:alpha val="43137"/>
                    </a:srgbClr>
                  </a:outerShdw>
                </a:effectLst>
                <a:latin typeface="Proxima Nova" panose="02000506030000020004"/>
              </a:rPr>
              <a:t>Benefits of first person language</a:t>
            </a:r>
            <a:br>
              <a:rPr lang="en-US" sz="1800" dirty="0">
                <a:latin typeface="Proxima Nova" panose="02000506030000020004"/>
              </a:rPr>
            </a:br>
            <a:endParaRPr lang="en-US" b="1" dirty="0"/>
          </a:p>
        </p:txBody>
      </p:sp>
      <p:pic>
        <p:nvPicPr>
          <p:cNvPr id="6" name="Picture 5">
            <a:extLst>
              <a:ext uri="{FF2B5EF4-FFF2-40B4-BE49-F238E27FC236}">
                <a16:creationId xmlns:a16="http://schemas.microsoft.com/office/drawing/2014/main" id="{E16DB354-A2F1-E747-EF1C-40676175A366}"/>
              </a:ext>
            </a:extLst>
          </p:cNvPr>
          <p:cNvPicPr>
            <a:picLocks noChangeAspect="1"/>
          </p:cNvPicPr>
          <p:nvPr/>
        </p:nvPicPr>
        <p:blipFill>
          <a:blip r:embed="rId2"/>
          <a:stretch>
            <a:fillRect/>
          </a:stretch>
        </p:blipFill>
        <p:spPr>
          <a:xfrm>
            <a:off x="182389" y="4595051"/>
            <a:ext cx="2525925" cy="477996"/>
          </a:xfrm>
          <a:prstGeom prst="rect">
            <a:avLst/>
          </a:prstGeom>
        </p:spPr>
      </p:pic>
      <p:sp>
        <p:nvSpPr>
          <p:cNvPr id="3" name="TextBox 2">
            <a:extLst>
              <a:ext uri="{FF2B5EF4-FFF2-40B4-BE49-F238E27FC236}">
                <a16:creationId xmlns:a16="http://schemas.microsoft.com/office/drawing/2014/main" id="{E5BD139C-B1CD-CD7A-2C63-F78FB2410324}"/>
              </a:ext>
            </a:extLst>
          </p:cNvPr>
          <p:cNvSpPr txBox="1"/>
          <p:nvPr/>
        </p:nvSpPr>
        <p:spPr>
          <a:xfrm>
            <a:off x="0" y="1054982"/>
            <a:ext cx="4193677" cy="24929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rgbClr val="000000"/>
                </a:solidFill>
                <a:latin typeface="Proxima Nova" panose="02000506030000020004"/>
              </a:rPr>
              <a:t>Person centered</a:t>
            </a:r>
          </a:p>
          <a:p>
            <a:pPr marL="285750" indent="-285750">
              <a:lnSpc>
                <a:spcPct val="150000"/>
              </a:lnSpc>
              <a:buFont typeface="Arial" panose="020B0604020202020204" pitchFamily="34" charset="0"/>
              <a:buChar char="•"/>
            </a:pPr>
            <a:r>
              <a:rPr lang="en-US" sz="1600" dirty="0">
                <a:solidFill>
                  <a:srgbClr val="000000"/>
                </a:solidFill>
                <a:latin typeface="Proxima Nova" panose="02000506030000020004"/>
              </a:rPr>
              <a:t>Strengths focused</a:t>
            </a:r>
          </a:p>
          <a:p>
            <a:pPr marL="285750" indent="-285750">
              <a:lnSpc>
                <a:spcPct val="150000"/>
              </a:lnSpc>
              <a:buFont typeface="Arial" panose="020B0604020202020204" pitchFamily="34" charset="0"/>
              <a:buChar char="•"/>
            </a:pPr>
            <a:r>
              <a:rPr lang="en-US" sz="1600" dirty="0">
                <a:solidFill>
                  <a:srgbClr val="000000"/>
                </a:solidFill>
                <a:latin typeface="Proxima Nova" panose="02000506030000020004"/>
              </a:rPr>
              <a:t>Natural, human language that describes </a:t>
            </a:r>
            <a:r>
              <a:rPr lang="en-US" sz="1600" b="1" dirty="0">
                <a:solidFill>
                  <a:srgbClr val="000000"/>
                </a:solidFill>
                <a:latin typeface="Proxima Nova" panose="02000506030000020004"/>
              </a:rPr>
              <a:t>What Can Be Observed</a:t>
            </a:r>
          </a:p>
          <a:p>
            <a:pPr marL="285750" indent="-285750">
              <a:lnSpc>
                <a:spcPct val="150000"/>
              </a:lnSpc>
              <a:buFont typeface="Arial" panose="020B0604020202020204" pitchFamily="34" charset="0"/>
              <a:buChar char="•"/>
            </a:pPr>
            <a:r>
              <a:rPr lang="en-US" sz="1600" dirty="0">
                <a:solidFill>
                  <a:srgbClr val="000000"/>
                </a:solidFill>
                <a:latin typeface="Proxima Nova" panose="02000506030000020004"/>
              </a:rPr>
              <a:t>Promotes Recovery</a:t>
            </a:r>
          </a:p>
          <a:p>
            <a:endParaRPr lang="en-US" sz="180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p:txBody>
      </p:sp>
      <p:sp>
        <p:nvSpPr>
          <p:cNvPr id="5" name="TextBox 4">
            <a:extLst>
              <a:ext uri="{FF2B5EF4-FFF2-40B4-BE49-F238E27FC236}">
                <a16:creationId xmlns:a16="http://schemas.microsoft.com/office/drawing/2014/main" id="{01F54A9C-610C-8E83-C917-98CD1BAD93EC}"/>
              </a:ext>
            </a:extLst>
          </p:cNvPr>
          <p:cNvSpPr txBox="1"/>
          <p:nvPr/>
        </p:nvSpPr>
        <p:spPr>
          <a:xfrm>
            <a:off x="1158184" y="3360403"/>
            <a:ext cx="723207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solidFill>
                  <a:srgbClr val="000000"/>
                </a:solidFill>
                <a:latin typeface="Proxima Nova" panose="02000506030000020004"/>
              </a:rPr>
              <a:t>Placing the person at the center and above all other aspects of the treatment process is the foundation of The Recovery Model. It is important that people are seen first as people and not seen as their mental health condition</a:t>
            </a:r>
          </a:p>
        </p:txBody>
      </p:sp>
      <p:sp>
        <p:nvSpPr>
          <p:cNvPr id="7" name="TextBox 6">
            <a:extLst>
              <a:ext uri="{FF2B5EF4-FFF2-40B4-BE49-F238E27FC236}">
                <a16:creationId xmlns:a16="http://schemas.microsoft.com/office/drawing/2014/main" id="{7E8C148C-F02D-1EF5-99A1-FD44D85F86C9}"/>
              </a:ext>
            </a:extLst>
          </p:cNvPr>
          <p:cNvSpPr txBox="1"/>
          <p:nvPr/>
        </p:nvSpPr>
        <p:spPr>
          <a:xfrm>
            <a:off x="4330175" y="1062539"/>
            <a:ext cx="4395751" cy="1815882"/>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rgbClr val="000000"/>
                </a:solidFill>
                <a:latin typeface="Proxima Nova" panose="02000506030000020004"/>
              </a:rPr>
              <a:t>E</a:t>
            </a:r>
            <a:r>
              <a:rPr lang="en-US" sz="1600" b="0" i="0" kern="1200" dirty="0">
                <a:solidFill>
                  <a:srgbClr val="000000"/>
                </a:solidFill>
                <a:effectLst/>
                <a:latin typeface="Proxima Nova" panose="02000506030000020004"/>
              </a:rPr>
              <a:t>mphasizes unique traits, strengths, and worth </a:t>
            </a:r>
          </a:p>
          <a:p>
            <a:pPr marL="285750" indent="-285750">
              <a:buFont typeface="Arial" panose="020B0604020202020204" pitchFamily="34" charset="0"/>
              <a:buChar char="•"/>
            </a:pPr>
            <a:endParaRPr lang="en-US" sz="1600" b="0" i="0" kern="1200" dirty="0">
              <a:solidFill>
                <a:srgbClr val="000000"/>
              </a:solidFill>
              <a:effectLst/>
              <a:latin typeface="Proxima Nova" panose="02000506030000020004"/>
            </a:endParaRPr>
          </a:p>
          <a:p>
            <a:pPr marL="285750" indent="-285750">
              <a:buFont typeface="Arial" panose="020B0604020202020204" pitchFamily="34" charset="0"/>
              <a:buChar char="•"/>
            </a:pPr>
            <a:r>
              <a:rPr lang="en-US" sz="1600" b="0" i="0" kern="1200" dirty="0">
                <a:solidFill>
                  <a:srgbClr val="000000"/>
                </a:solidFill>
                <a:effectLst/>
                <a:latin typeface="Proxima Nova" panose="02000506030000020004"/>
              </a:rPr>
              <a:t>People often identify with roles and words that help them find meaning. So when you choose person-first language, you support the pursuit of healing, progress, and goals</a:t>
            </a:r>
            <a:endParaRPr lang="en-US" sz="1600" dirty="0">
              <a:solidFill>
                <a:srgbClr val="000000"/>
              </a:solidFill>
              <a:latin typeface="Proxima Nova" panose="02000506030000020004"/>
            </a:endParaRPr>
          </a:p>
        </p:txBody>
      </p:sp>
    </p:spTree>
    <p:extLst>
      <p:ext uri="{BB962C8B-B14F-4D97-AF65-F5344CB8AC3E}">
        <p14:creationId xmlns:p14="http://schemas.microsoft.com/office/powerpoint/2010/main" val="9752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A125-F075-B6D5-0982-400EDF3A4FB9}"/>
              </a:ext>
            </a:extLst>
          </p:cNvPr>
          <p:cNvSpPr>
            <a:spLocks noGrp="1"/>
          </p:cNvSpPr>
          <p:nvPr>
            <p:ph type="title"/>
          </p:nvPr>
        </p:nvSpPr>
        <p:spPr>
          <a:xfrm>
            <a:off x="628650" y="1873312"/>
            <a:ext cx="7886700" cy="994172"/>
          </a:xfrm>
        </p:spPr>
        <p:txBody>
          <a:bodyPr>
            <a:normAutofit/>
          </a:bodyPr>
          <a:lstStyle/>
          <a:p>
            <a:pPr algn="ctr"/>
            <a:r>
              <a:rPr lang="en-US" sz="5400" b="1" dirty="0"/>
              <a:t>Support &amp; Resources</a:t>
            </a:r>
          </a:p>
        </p:txBody>
      </p:sp>
      <p:pic>
        <p:nvPicPr>
          <p:cNvPr id="3" name="Picture 2">
            <a:extLst>
              <a:ext uri="{FF2B5EF4-FFF2-40B4-BE49-F238E27FC236}">
                <a16:creationId xmlns:a16="http://schemas.microsoft.com/office/drawing/2014/main" id="{80443FEC-78E7-DB4A-39A4-D1AAB5032BC0}"/>
              </a:ext>
            </a:extLst>
          </p:cNvPr>
          <p:cNvPicPr>
            <a:picLocks noChangeAspect="1"/>
          </p:cNvPicPr>
          <p:nvPr/>
        </p:nvPicPr>
        <p:blipFill>
          <a:blip r:embed="rId2"/>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192436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280A-21CD-C083-8ABA-DA031D56090F}"/>
              </a:ext>
            </a:extLst>
          </p:cNvPr>
          <p:cNvSpPr>
            <a:spLocks noGrp="1"/>
          </p:cNvSpPr>
          <p:nvPr>
            <p:ph type="title"/>
          </p:nvPr>
        </p:nvSpPr>
        <p:spPr/>
        <p:txBody>
          <a:bodyPr>
            <a:normAutofit fontScale="90000"/>
          </a:bodyPr>
          <a:lstStyle/>
          <a:p>
            <a:r>
              <a:rPr lang="en-US" b="1" dirty="0"/>
              <a:t>Support &amp; Info …………..www.NAMI.org </a:t>
            </a:r>
            <a:endParaRPr lang="en-US" sz="2000" b="1" dirty="0">
              <a:latin typeface="Proxima Nova" panose="02000506030000020004"/>
            </a:endParaRPr>
          </a:p>
        </p:txBody>
      </p:sp>
      <p:sp>
        <p:nvSpPr>
          <p:cNvPr id="6" name="Content Placeholder 2">
            <a:extLst>
              <a:ext uri="{FF2B5EF4-FFF2-40B4-BE49-F238E27FC236}">
                <a16:creationId xmlns:a16="http://schemas.microsoft.com/office/drawing/2014/main" id="{C31CC97E-B5E1-8FE4-0276-A405DE068F40}"/>
              </a:ext>
            </a:extLst>
          </p:cNvPr>
          <p:cNvSpPr txBox="1">
            <a:spLocks/>
          </p:cNvSpPr>
          <p:nvPr/>
        </p:nvSpPr>
        <p:spPr>
          <a:xfrm>
            <a:off x="6105723" y="930564"/>
            <a:ext cx="2835398" cy="3154536"/>
          </a:xfrm>
          <a:prstGeom prst="rect">
            <a:avLst/>
          </a:prstGeom>
        </p:spPr>
        <p:txBody>
          <a:bodyPr vert="horz" lIns="91440" tIns="45720" rIns="91440" bIns="45720" numCol="1" spcCol="36576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499C"/>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499C"/>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499C"/>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499C"/>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499C"/>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t">
              <a:lnSpc>
                <a:spcPct val="150000"/>
              </a:lnSpc>
              <a:spcBef>
                <a:spcPts val="0"/>
              </a:spcBef>
              <a:buFont typeface="Arial" panose="020B0604020202020204" pitchFamily="34" charset="0"/>
              <a:buNone/>
            </a:pPr>
            <a:r>
              <a:rPr lang="en-US" sz="1200" b="1" dirty="0">
                <a:solidFill>
                  <a:srgbClr val="353535"/>
                </a:solidFill>
                <a:latin typeface="Proxima Nova" panose="02000506030000020004"/>
                <a:cs typeface="Arial" panose="020B0604020202020204" pitchFamily="34" charset="0"/>
              </a:rPr>
              <a:t>By sharing your experiences in a safe setting, you can gain hope and develop supportive relationships.</a:t>
            </a:r>
          </a:p>
          <a:p>
            <a:pPr marL="0" indent="0" fontAlgn="t">
              <a:lnSpc>
                <a:spcPct val="150000"/>
              </a:lnSpc>
              <a:spcBef>
                <a:spcPts val="0"/>
              </a:spcBef>
              <a:buFont typeface="Arial" panose="020B0604020202020204" pitchFamily="34" charset="0"/>
              <a:buNone/>
            </a:pPr>
            <a:endParaRPr lang="en-US" sz="1200" b="1" dirty="0">
              <a:solidFill>
                <a:srgbClr val="353535"/>
              </a:solidFill>
              <a:latin typeface="Proxima Nova" panose="02000506030000020004"/>
              <a:cs typeface="Arial" panose="020B0604020202020204" pitchFamily="34" charset="0"/>
            </a:endParaRPr>
          </a:p>
          <a:p>
            <a:pPr marL="0" indent="0" fontAlgn="t">
              <a:lnSpc>
                <a:spcPct val="150000"/>
              </a:lnSpc>
              <a:spcBef>
                <a:spcPts val="0"/>
              </a:spcBef>
              <a:buFont typeface="Arial" panose="020B0604020202020204" pitchFamily="34" charset="0"/>
              <a:buNone/>
            </a:pPr>
            <a:r>
              <a:rPr lang="en-US" sz="1200" dirty="0">
                <a:solidFill>
                  <a:srgbClr val="353535"/>
                </a:solidFill>
                <a:latin typeface="Proxima Nova" panose="02000506030000020004"/>
                <a:cs typeface="Arial" panose="020B0604020202020204" pitchFamily="34" charset="0"/>
              </a:rPr>
              <a:t>NAMI’s support groups are unique because they follow a structured model to ensure you and others in the group have an opportunity to be heard and to get what you need.</a:t>
            </a:r>
          </a:p>
          <a:p>
            <a:pPr marL="0" indent="0" fontAlgn="t">
              <a:lnSpc>
                <a:spcPct val="150000"/>
              </a:lnSpc>
              <a:spcBef>
                <a:spcPts val="0"/>
              </a:spcBef>
              <a:buFont typeface="Arial" panose="020B0604020202020204" pitchFamily="34" charset="0"/>
              <a:buNone/>
            </a:pPr>
            <a:endParaRPr lang="en-US" sz="1200" b="1" dirty="0">
              <a:solidFill>
                <a:srgbClr val="353535"/>
              </a:solidFill>
              <a:latin typeface="Proxima Nova" panose="02000506030000020004"/>
              <a:cs typeface="Arial" panose="020B0604020202020204" pitchFamily="34" charset="0"/>
            </a:endParaRPr>
          </a:p>
          <a:p>
            <a:pPr fontAlgn="t">
              <a:lnSpc>
                <a:spcPct val="150000"/>
              </a:lnSpc>
              <a:spcBef>
                <a:spcPts val="0"/>
              </a:spcBef>
            </a:pPr>
            <a:r>
              <a:rPr lang="en-US" sz="1200" b="1" dirty="0">
                <a:solidFill>
                  <a:srgbClr val="353535"/>
                </a:solidFill>
                <a:latin typeface="Proxima Nova" panose="02000506030000020004"/>
                <a:cs typeface="Arial" panose="020B0604020202020204" pitchFamily="34" charset="0"/>
              </a:rPr>
              <a:t>Free of cost to participants</a:t>
            </a:r>
          </a:p>
          <a:p>
            <a:pPr fontAlgn="t">
              <a:lnSpc>
                <a:spcPct val="150000"/>
              </a:lnSpc>
              <a:spcBef>
                <a:spcPts val="0"/>
              </a:spcBef>
            </a:pPr>
            <a:r>
              <a:rPr lang="en-US" sz="1200" b="1" dirty="0">
                <a:solidFill>
                  <a:srgbClr val="353535"/>
                </a:solidFill>
                <a:latin typeface="Proxima Nova" panose="02000506030000020004"/>
                <a:cs typeface="Arial" panose="020B0604020202020204" pitchFamily="34" charset="0"/>
              </a:rPr>
              <a:t>No specific medical therapy or treatment is endorsed</a:t>
            </a:r>
          </a:p>
          <a:p>
            <a:pPr fontAlgn="t">
              <a:lnSpc>
                <a:spcPct val="150000"/>
              </a:lnSpc>
              <a:spcBef>
                <a:spcPts val="0"/>
              </a:spcBef>
            </a:pPr>
            <a:r>
              <a:rPr lang="en-US" sz="1200" b="1" dirty="0">
                <a:solidFill>
                  <a:srgbClr val="353535"/>
                </a:solidFill>
                <a:latin typeface="Proxima Nova" panose="02000506030000020004"/>
                <a:cs typeface="Arial" panose="020B0604020202020204" pitchFamily="34" charset="0"/>
              </a:rPr>
              <a:t>Confidential</a:t>
            </a:r>
          </a:p>
          <a:p>
            <a:pPr>
              <a:lnSpc>
                <a:spcPct val="150000"/>
              </a:lnSpc>
              <a:spcBef>
                <a:spcPts val="0"/>
              </a:spcBef>
              <a:buFont typeface="Wingdings" panose="05000000000000000000" pitchFamily="2" charset="2"/>
              <a:buChar char="§"/>
            </a:pPr>
            <a:endParaRPr lang="en-US" sz="1200" b="1" dirty="0">
              <a:solidFill>
                <a:srgbClr val="353535"/>
              </a:solidFill>
              <a:latin typeface="Proxima Nova" panose="02000506030000020004"/>
              <a:cs typeface="Arial" panose="020B0604020202020204" pitchFamily="34" charset="0"/>
            </a:endParaRPr>
          </a:p>
          <a:p>
            <a:pPr>
              <a:lnSpc>
                <a:spcPct val="150000"/>
              </a:lnSpc>
              <a:spcBef>
                <a:spcPts val="0"/>
              </a:spcBef>
              <a:buFont typeface="Wingdings" panose="05000000000000000000" pitchFamily="2" charset="2"/>
              <a:buChar char="§"/>
            </a:pPr>
            <a:endParaRPr lang="en-US" sz="1200" dirty="0">
              <a:solidFill>
                <a:srgbClr val="000000"/>
              </a:solidFill>
              <a:latin typeface="Proxima Nova" panose="02000506030000020004"/>
            </a:endParaRPr>
          </a:p>
        </p:txBody>
      </p:sp>
      <p:pic>
        <p:nvPicPr>
          <p:cNvPr id="7" name="Picture 6">
            <a:extLst>
              <a:ext uri="{FF2B5EF4-FFF2-40B4-BE49-F238E27FC236}">
                <a16:creationId xmlns:a16="http://schemas.microsoft.com/office/drawing/2014/main" id="{D2A711A6-BD0D-8201-EF08-CC488FF811F5}"/>
              </a:ext>
            </a:extLst>
          </p:cNvPr>
          <p:cNvPicPr>
            <a:picLocks noChangeAspect="1"/>
          </p:cNvPicPr>
          <p:nvPr/>
        </p:nvPicPr>
        <p:blipFill>
          <a:blip r:embed="rId2"/>
          <a:stretch>
            <a:fillRect/>
          </a:stretch>
        </p:blipFill>
        <p:spPr>
          <a:xfrm>
            <a:off x="226659" y="4512458"/>
            <a:ext cx="2525925" cy="477996"/>
          </a:xfrm>
          <a:prstGeom prst="rect">
            <a:avLst/>
          </a:prstGeom>
        </p:spPr>
      </p:pic>
      <p:pic>
        <p:nvPicPr>
          <p:cNvPr id="1026" name="Picture 2" descr="helpline">
            <a:extLst>
              <a:ext uri="{FF2B5EF4-FFF2-40B4-BE49-F238E27FC236}">
                <a16:creationId xmlns:a16="http://schemas.microsoft.com/office/drawing/2014/main" id="{941AB286-23AD-F867-5C36-3482FE48B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02" y="1057614"/>
            <a:ext cx="5989121" cy="3372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673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6D6D-5480-F8E2-43A6-5D5735150523}"/>
              </a:ext>
            </a:extLst>
          </p:cNvPr>
          <p:cNvSpPr>
            <a:spLocks noGrp="1"/>
          </p:cNvSpPr>
          <p:nvPr>
            <p:ph type="title"/>
          </p:nvPr>
        </p:nvSpPr>
        <p:spPr/>
        <p:txBody>
          <a:bodyPr/>
          <a:lstStyle/>
          <a:p>
            <a:r>
              <a:rPr lang="en-US" b="1" dirty="0"/>
              <a:t>Got Apps?</a:t>
            </a:r>
          </a:p>
        </p:txBody>
      </p:sp>
      <p:pic>
        <p:nvPicPr>
          <p:cNvPr id="7" name="Content Placeholder 6">
            <a:extLst>
              <a:ext uri="{FF2B5EF4-FFF2-40B4-BE49-F238E27FC236}">
                <a16:creationId xmlns:a16="http://schemas.microsoft.com/office/drawing/2014/main" id="{0FA26D93-12B7-842E-BCF4-33DD472FAD35}"/>
              </a:ext>
            </a:extLst>
          </p:cNvPr>
          <p:cNvPicPr>
            <a:picLocks noGrp="1" noChangeAspect="1"/>
          </p:cNvPicPr>
          <p:nvPr>
            <p:ph idx="1"/>
          </p:nvPr>
        </p:nvPicPr>
        <p:blipFill>
          <a:blip r:embed="rId2"/>
          <a:stretch>
            <a:fillRect/>
          </a:stretch>
        </p:blipFill>
        <p:spPr>
          <a:xfrm>
            <a:off x="1524383" y="1112372"/>
            <a:ext cx="6095234" cy="3263900"/>
          </a:xfrm>
        </p:spPr>
      </p:pic>
      <p:pic>
        <p:nvPicPr>
          <p:cNvPr id="8" name="Picture 7">
            <a:extLst>
              <a:ext uri="{FF2B5EF4-FFF2-40B4-BE49-F238E27FC236}">
                <a16:creationId xmlns:a16="http://schemas.microsoft.com/office/drawing/2014/main" id="{6F61C31A-2B1E-C178-8B52-87E0E52FAD1F}"/>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2114169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6D6D-5480-F8E2-43A6-5D5735150523}"/>
              </a:ext>
            </a:extLst>
          </p:cNvPr>
          <p:cNvSpPr>
            <a:spLocks noGrp="1"/>
          </p:cNvSpPr>
          <p:nvPr>
            <p:ph type="title"/>
          </p:nvPr>
        </p:nvSpPr>
        <p:spPr/>
        <p:txBody>
          <a:bodyPr/>
          <a:lstStyle/>
          <a:p>
            <a:r>
              <a:rPr lang="en-US" b="1"/>
              <a:t>Got Apps?</a:t>
            </a:r>
            <a:endParaRPr lang="en-US" b="1" dirty="0"/>
          </a:p>
        </p:txBody>
      </p:sp>
      <p:pic>
        <p:nvPicPr>
          <p:cNvPr id="8" name="Picture 7">
            <a:extLst>
              <a:ext uri="{FF2B5EF4-FFF2-40B4-BE49-F238E27FC236}">
                <a16:creationId xmlns:a16="http://schemas.microsoft.com/office/drawing/2014/main" id="{6F61C31A-2B1E-C178-8B52-87E0E52FAD1F}"/>
              </a:ext>
            </a:extLst>
          </p:cNvPr>
          <p:cNvPicPr>
            <a:picLocks noChangeAspect="1"/>
          </p:cNvPicPr>
          <p:nvPr/>
        </p:nvPicPr>
        <p:blipFill>
          <a:blip r:embed="rId2"/>
          <a:stretch>
            <a:fillRect/>
          </a:stretch>
        </p:blipFill>
        <p:spPr>
          <a:xfrm>
            <a:off x="182389" y="4650679"/>
            <a:ext cx="2525925" cy="477996"/>
          </a:xfrm>
          <a:prstGeom prst="rect">
            <a:avLst/>
          </a:prstGeom>
        </p:spPr>
      </p:pic>
      <p:sp>
        <p:nvSpPr>
          <p:cNvPr id="4" name="Content Placeholder 3">
            <a:extLst>
              <a:ext uri="{FF2B5EF4-FFF2-40B4-BE49-F238E27FC236}">
                <a16:creationId xmlns:a16="http://schemas.microsoft.com/office/drawing/2014/main" id="{CF20EE40-173B-208F-44D9-48216B9FCB6A}"/>
              </a:ext>
            </a:extLst>
          </p:cNvPr>
          <p:cNvSpPr>
            <a:spLocks noGrp="1"/>
          </p:cNvSpPr>
          <p:nvPr>
            <p:ph idx="1"/>
          </p:nvPr>
        </p:nvSpPr>
        <p:spPr>
          <a:xfrm>
            <a:off x="628650" y="1031443"/>
            <a:ext cx="7886700" cy="3445636"/>
          </a:xfrm>
        </p:spPr>
        <p:txBody>
          <a:bodyPr/>
          <a:lstStyle/>
          <a:p>
            <a:pPr marL="0" indent="0">
              <a:buNone/>
            </a:pPr>
            <a:r>
              <a:rPr lang="en-US"/>
              <a:t>Please scan the QR codes to download the apps</a:t>
            </a:r>
          </a:p>
          <a:p>
            <a:pPr marL="0" indent="0">
              <a:buNone/>
            </a:pPr>
            <a:r>
              <a:rPr lang="en-US"/>
              <a:t>     </a:t>
            </a:r>
          </a:p>
          <a:p>
            <a:pPr marL="0" indent="0">
              <a:buNone/>
            </a:pPr>
            <a:r>
              <a:rPr lang="en-US"/>
              <a:t>Android/Google Play			            Apple</a:t>
            </a:r>
          </a:p>
          <a:p>
            <a:pPr marL="0" indent="0">
              <a:buNone/>
            </a:pPr>
            <a:endParaRPr lang="en-US" dirty="0"/>
          </a:p>
        </p:txBody>
      </p:sp>
      <p:pic>
        <p:nvPicPr>
          <p:cNvPr id="7" name="Picture 6" descr="Qr code&#10;&#10;Description automatically generated">
            <a:extLst>
              <a:ext uri="{FF2B5EF4-FFF2-40B4-BE49-F238E27FC236}">
                <a16:creationId xmlns:a16="http://schemas.microsoft.com/office/drawing/2014/main" id="{67C5398B-A34E-D307-9BA0-F4E5B109FE6B}"/>
              </a:ext>
            </a:extLst>
          </p:cNvPr>
          <p:cNvPicPr>
            <a:picLocks noChangeAspect="1"/>
          </p:cNvPicPr>
          <p:nvPr/>
        </p:nvPicPr>
        <p:blipFill>
          <a:blip r:embed="rId3"/>
          <a:stretch>
            <a:fillRect/>
          </a:stretch>
        </p:blipFill>
        <p:spPr>
          <a:xfrm>
            <a:off x="628650" y="2173892"/>
            <a:ext cx="2530363" cy="2530363"/>
          </a:xfrm>
          <a:prstGeom prst="rect">
            <a:avLst/>
          </a:prstGeom>
        </p:spPr>
      </p:pic>
      <p:pic>
        <p:nvPicPr>
          <p:cNvPr id="1026" name="Picture 2" descr="Image preview">
            <a:extLst>
              <a:ext uri="{FF2B5EF4-FFF2-40B4-BE49-F238E27FC236}">
                <a16:creationId xmlns:a16="http://schemas.microsoft.com/office/drawing/2014/main" id="{FD74277F-8900-A316-6D01-00B1D8831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990" y="2120316"/>
            <a:ext cx="2583939" cy="2583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7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BC21-6EC3-7648-CAB8-5F21194E7A83}"/>
              </a:ext>
            </a:extLst>
          </p:cNvPr>
          <p:cNvSpPr>
            <a:spLocks noGrp="1"/>
          </p:cNvSpPr>
          <p:nvPr>
            <p:ph type="title"/>
          </p:nvPr>
        </p:nvSpPr>
        <p:spPr>
          <a:xfrm>
            <a:off x="338138" y="70454"/>
            <a:ext cx="8305800" cy="858234"/>
          </a:xfrm>
        </p:spPr>
        <p:txBody>
          <a:bodyPr>
            <a:normAutofit fontScale="90000"/>
          </a:bodyPr>
          <a:lstStyle/>
          <a:p>
            <a:r>
              <a:rPr lang="en-US" b="1" dirty="0"/>
              <a:t>You…..Importance of Self Care</a:t>
            </a:r>
          </a:p>
        </p:txBody>
      </p:sp>
      <p:sp>
        <p:nvSpPr>
          <p:cNvPr id="3" name="Content Placeholder 2">
            <a:extLst>
              <a:ext uri="{FF2B5EF4-FFF2-40B4-BE49-F238E27FC236}">
                <a16:creationId xmlns:a16="http://schemas.microsoft.com/office/drawing/2014/main" id="{B7EBF27C-6802-6531-CE16-62C6E59FE0A4}"/>
              </a:ext>
            </a:extLst>
          </p:cNvPr>
          <p:cNvSpPr>
            <a:spLocks noGrp="1"/>
          </p:cNvSpPr>
          <p:nvPr>
            <p:ph type="body" idx="1"/>
          </p:nvPr>
        </p:nvSpPr>
        <p:spPr>
          <a:xfrm>
            <a:off x="481013" y="1446610"/>
            <a:ext cx="7886700" cy="1125140"/>
          </a:xfrm>
        </p:spPr>
        <p:txBody>
          <a:bodyPr>
            <a:normAutofit fontScale="25000" lnSpcReduction="20000"/>
          </a:bodyPr>
          <a:lstStyle/>
          <a:p>
            <a:pPr marL="0" indent="0">
              <a:buNone/>
            </a:pPr>
            <a:endParaRPr lang="en-US" dirty="0"/>
          </a:p>
          <a:p>
            <a:pPr marL="0" indent="0">
              <a:buNone/>
            </a:pPr>
            <a:endParaRPr lang="en-US" dirty="0"/>
          </a:p>
          <a:p>
            <a:pPr marL="0" indent="0">
              <a:buNone/>
            </a:pPr>
            <a:endParaRPr lang="en-US" dirty="0"/>
          </a:p>
          <a:p>
            <a:pPr marL="0" indent="0" algn="ctr">
              <a:buNone/>
            </a:pPr>
            <a:r>
              <a:rPr lang="en-US" sz="16000" dirty="0">
                <a:effectLst>
                  <a:outerShdw blurRad="38100" dist="38100" dir="2700000" algn="tl">
                    <a:srgbClr val="000000">
                      <a:alpha val="43137"/>
                    </a:srgbClr>
                  </a:outerShdw>
                </a:effectLst>
              </a:rPr>
              <a:t>What is one thing </a:t>
            </a:r>
          </a:p>
          <a:p>
            <a:pPr marL="0" indent="0" algn="ctr">
              <a:buNone/>
            </a:pPr>
            <a:r>
              <a:rPr lang="en-US" sz="16000" dirty="0">
                <a:effectLst>
                  <a:outerShdw blurRad="38100" dist="38100" dir="2700000" algn="tl">
                    <a:srgbClr val="000000">
                      <a:alpha val="43137"/>
                    </a:srgbClr>
                  </a:outerShdw>
                </a:effectLst>
              </a:rPr>
              <a:t>you will do for yourself?</a:t>
            </a:r>
          </a:p>
        </p:txBody>
      </p:sp>
      <p:pic>
        <p:nvPicPr>
          <p:cNvPr id="6" name="Picture 5">
            <a:extLst>
              <a:ext uri="{FF2B5EF4-FFF2-40B4-BE49-F238E27FC236}">
                <a16:creationId xmlns:a16="http://schemas.microsoft.com/office/drawing/2014/main" id="{DAB06D8C-383C-33A5-E6A5-2FA8857BED7C}"/>
              </a:ext>
            </a:extLst>
          </p:cNvPr>
          <p:cNvPicPr>
            <a:picLocks noChangeAspect="1"/>
          </p:cNvPicPr>
          <p:nvPr/>
        </p:nvPicPr>
        <p:blipFill>
          <a:blip r:embed="rId2"/>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195786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A125-F075-B6D5-0982-400EDF3A4FB9}"/>
              </a:ext>
            </a:extLst>
          </p:cNvPr>
          <p:cNvSpPr>
            <a:spLocks noGrp="1"/>
          </p:cNvSpPr>
          <p:nvPr>
            <p:ph type="title"/>
          </p:nvPr>
        </p:nvSpPr>
        <p:spPr>
          <a:xfrm>
            <a:off x="628650" y="1873312"/>
            <a:ext cx="7886700" cy="994172"/>
          </a:xfrm>
        </p:spPr>
        <p:txBody>
          <a:bodyPr>
            <a:normAutofit fontScale="90000"/>
          </a:bodyPr>
          <a:lstStyle/>
          <a:p>
            <a:pPr algn="ctr"/>
            <a:r>
              <a:rPr lang="en-US" sz="5400" b="1" dirty="0"/>
              <a:t>Thank You</a:t>
            </a:r>
            <a:br>
              <a:rPr lang="en-US" sz="5400" b="1" dirty="0"/>
            </a:br>
            <a:br>
              <a:rPr lang="en-US" sz="5400" b="1" dirty="0"/>
            </a:br>
            <a:r>
              <a:rPr lang="en-US" sz="1600" b="1" dirty="0"/>
              <a:t>Cathryn Nacario, RN, MHA</a:t>
            </a:r>
            <a:br>
              <a:rPr lang="en-US" sz="1600" b="1" dirty="0"/>
            </a:br>
            <a:r>
              <a:rPr lang="en-US" sz="1600" b="1" dirty="0"/>
              <a:t>CEO, NAMI San Diego &amp; Imperial Counties</a:t>
            </a:r>
            <a:br>
              <a:rPr lang="en-US" sz="1600" b="1" dirty="0"/>
            </a:br>
            <a:r>
              <a:rPr lang="en-US" sz="1600" b="1" dirty="0"/>
              <a:t>NAMI National Board Member, Secretary</a:t>
            </a:r>
            <a:br>
              <a:rPr lang="en-US" sz="1600" b="1" dirty="0"/>
            </a:br>
            <a:r>
              <a:rPr lang="en-US" sz="1600" b="1" dirty="0">
                <a:hlinkClick r:id="rId2"/>
              </a:rPr>
              <a:t>cathrynnacario@namisd.org</a:t>
            </a:r>
            <a:br>
              <a:rPr lang="en-US" sz="1600" b="1" dirty="0"/>
            </a:br>
            <a:r>
              <a:rPr lang="en-US" sz="1600" b="1" dirty="0"/>
              <a:t>Direct/Cell/Text: 858-800-4457</a:t>
            </a:r>
            <a:br>
              <a:rPr lang="en-US" sz="1600" b="1" dirty="0"/>
            </a:br>
            <a:br>
              <a:rPr lang="en-US" sz="1600" b="1" dirty="0"/>
            </a:br>
            <a:r>
              <a:rPr lang="en-US" sz="1600" b="1" dirty="0"/>
              <a:t>Julie Benn</a:t>
            </a:r>
            <a:br>
              <a:rPr lang="en-US" sz="1600" b="1" dirty="0"/>
            </a:br>
            <a:r>
              <a:rPr lang="en-US" sz="1600" b="1" dirty="0"/>
              <a:t>NAMI San Diego &amp; Imperial Counties</a:t>
            </a:r>
            <a:br>
              <a:rPr lang="en-US" sz="1600" b="1" dirty="0"/>
            </a:br>
            <a:r>
              <a:rPr lang="en-US" sz="1600" b="1" dirty="0"/>
              <a:t>Wellness Coordinator/Communications/IOOV Presenter</a:t>
            </a:r>
            <a:endParaRPr lang="en-US" sz="5400" b="1" dirty="0"/>
          </a:p>
        </p:txBody>
      </p:sp>
      <p:pic>
        <p:nvPicPr>
          <p:cNvPr id="3" name="Picture 2">
            <a:extLst>
              <a:ext uri="{FF2B5EF4-FFF2-40B4-BE49-F238E27FC236}">
                <a16:creationId xmlns:a16="http://schemas.microsoft.com/office/drawing/2014/main" id="{E0D77095-9D95-4979-4E3F-A141451FB42E}"/>
              </a:ext>
            </a:extLst>
          </p:cNvPr>
          <p:cNvPicPr>
            <a:picLocks noChangeAspect="1"/>
          </p:cNvPicPr>
          <p:nvPr/>
        </p:nvPicPr>
        <p:blipFill>
          <a:blip r:embed="rId3"/>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1273472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Our Values</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408175" y="942111"/>
            <a:ext cx="8327649" cy="3381477"/>
          </a:xfrm>
        </p:spPr>
        <p:txBody>
          <a:bodyPr numCol="1" spcCol="0" anchor="ctr">
            <a:noAutofit/>
          </a:bodyPr>
          <a:lstStyle/>
          <a:p>
            <a:pPr marL="0" marR="0" indent="0">
              <a:lnSpc>
                <a:spcPct val="100000"/>
              </a:lnSpc>
              <a:spcBef>
                <a:spcPts val="0"/>
              </a:spcBef>
              <a:spcAft>
                <a:spcPts val="0"/>
              </a:spcAft>
              <a:buNone/>
            </a:pPr>
            <a:r>
              <a:rPr lang="en-US" sz="1800" b="1" dirty="0">
                <a:solidFill>
                  <a:srgbClr val="000000"/>
                </a:solidFill>
                <a:latin typeface="Proxima Nova" panose="02000506030000020004"/>
              </a:rPr>
              <a:t>Hope: </a:t>
            </a:r>
            <a:r>
              <a:rPr lang="en-US" sz="1800" dirty="0">
                <a:solidFill>
                  <a:srgbClr val="000000"/>
                </a:solidFill>
                <a:latin typeface="Proxima Nova" panose="02000506030000020004"/>
              </a:rPr>
              <a:t>We believe in the possibility of </a:t>
            </a:r>
            <a:r>
              <a:rPr lang="en-US" sz="1800" b="1" dirty="0">
                <a:solidFill>
                  <a:srgbClr val="000000"/>
                </a:solidFill>
                <a:latin typeface="Proxima Nova" panose="02000506030000020004"/>
              </a:rPr>
              <a:t>recovery</a:t>
            </a:r>
            <a:r>
              <a:rPr lang="en-US" sz="1800" dirty="0">
                <a:solidFill>
                  <a:srgbClr val="000000"/>
                </a:solidFill>
                <a:latin typeface="Proxima Nova" panose="02000506030000020004"/>
              </a:rPr>
              <a:t>, wellness and the potential in all of us</a:t>
            </a:r>
          </a:p>
          <a:p>
            <a:pPr marL="0" marR="0" indent="0">
              <a:lnSpc>
                <a:spcPct val="100000"/>
              </a:lnSpc>
              <a:spcBef>
                <a:spcPts val="0"/>
              </a:spcBef>
              <a:spcAft>
                <a:spcPts val="0"/>
              </a:spcAft>
              <a:buNone/>
            </a:pPr>
            <a:endParaRPr lang="en-US" sz="1800" dirty="0">
              <a:solidFill>
                <a:srgbClr val="000000"/>
              </a:solidFill>
              <a:latin typeface="Proxima Nova" panose="02000506030000020004"/>
            </a:endParaRPr>
          </a:p>
          <a:p>
            <a:pPr marL="0" marR="0" indent="0">
              <a:lnSpc>
                <a:spcPct val="100000"/>
              </a:lnSpc>
              <a:spcBef>
                <a:spcPts val="0"/>
              </a:spcBef>
              <a:spcAft>
                <a:spcPts val="0"/>
              </a:spcAft>
              <a:buNone/>
            </a:pPr>
            <a:r>
              <a:rPr lang="en-US" sz="1800" b="1" dirty="0">
                <a:solidFill>
                  <a:srgbClr val="000000"/>
                </a:solidFill>
                <a:latin typeface="Proxima Nova" panose="02000506030000020004"/>
              </a:rPr>
              <a:t>Inclusion: </a:t>
            </a:r>
            <a:r>
              <a:rPr lang="en-US" sz="1800" dirty="0">
                <a:solidFill>
                  <a:srgbClr val="000000"/>
                </a:solidFill>
                <a:latin typeface="Proxima Nova" panose="02000506030000020004"/>
              </a:rPr>
              <a:t>We embrace diverse backgrounds, cultures and perspectives</a:t>
            </a:r>
          </a:p>
          <a:p>
            <a:pPr marL="0" marR="0" indent="0">
              <a:lnSpc>
                <a:spcPct val="100000"/>
              </a:lnSpc>
              <a:spcBef>
                <a:spcPts val="0"/>
              </a:spcBef>
              <a:spcAft>
                <a:spcPts val="0"/>
              </a:spcAft>
              <a:buNone/>
            </a:pPr>
            <a:endParaRPr lang="en-US" sz="1800" dirty="0">
              <a:solidFill>
                <a:srgbClr val="000000"/>
              </a:solidFill>
              <a:latin typeface="Proxima Nova" panose="02000506030000020004"/>
            </a:endParaRPr>
          </a:p>
          <a:p>
            <a:pPr marL="0" marR="0" indent="0">
              <a:lnSpc>
                <a:spcPct val="100000"/>
              </a:lnSpc>
              <a:spcBef>
                <a:spcPts val="0"/>
              </a:spcBef>
              <a:spcAft>
                <a:spcPts val="0"/>
              </a:spcAft>
              <a:buNone/>
            </a:pPr>
            <a:r>
              <a:rPr lang="en-US" sz="1800" b="1" dirty="0">
                <a:solidFill>
                  <a:srgbClr val="000000"/>
                </a:solidFill>
                <a:latin typeface="Proxima Nova" panose="02000506030000020004"/>
              </a:rPr>
              <a:t>Empowerment: </a:t>
            </a:r>
            <a:r>
              <a:rPr lang="en-US" sz="1800" dirty="0">
                <a:solidFill>
                  <a:srgbClr val="000000"/>
                </a:solidFill>
                <a:latin typeface="Proxima Nova" panose="02000506030000020004"/>
              </a:rPr>
              <a:t>We promote confidence, self-efficacy and service to our mission</a:t>
            </a:r>
          </a:p>
          <a:p>
            <a:pPr marL="0" marR="0" indent="0">
              <a:lnSpc>
                <a:spcPct val="200000"/>
              </a:lnSpc>
              <a:spcBef>
                <a:spcPts val="0"/>
              </a:spcBef>
              <a:spcAft>
                <a:spcPts val="0"/>
              </a:spcAft>
              <a:buNone/>
            </a:pPr>
            <a:r>
              <a:rPr lang="en-US" sz="1800" b="1" dirty="0">
                <a:solidFill>
                  <a:srgbClr val="000000"/>
                </a:solidFill>
                <a:latin typeface="Proxima Nova" panose="02000506030000020004"/>
              </a:rPr>
              <a:t>Compassion: </a:t>
            </a:r>
            <a:r>
              <a:rPr lang="en-US" sz="1800" dirty="0">
                <a:solidFill>
                  <a:srgbClr val="000000"/>
                </a:solidFill>
                <a:latin typeface="Proxima Nova" panose="02000506030000020004"/>
              </a:rPr>
              <a:t>We practice respect, kindness and empathy</a:t>
            </a:r>
          </a:p>
          <a:p>
            <a:pPr marL="0" marR="0" indent="0">
              <a:lnSpc>
                <a:spcPct val="200000"/>
              </a:lnSpc>
              <a:spcBef>
                <a:spcPts val="0"/>
              </a:spcBef>
              <a:spcAft>
                <a:spcPts val="0"/>
              </a:spcAft>
              <a:buNone/>
            </a:pPr>
            <a:r>
              <a:rPr lang="en-US" sz="1800" b="1" dirty="0">
                <a:solidFill>
                  <a:srgbClr val="000000"/>
                </a:solidFill>
                <a:latin typeface="Proxima Nova" panose="02000506030000020004"/>
              </a:rPr>
              <a:t>Fairness: </a:t>
            </a:r>
            <a:r>
              <a:rPr lang="en-US" sz="1800" dirty="0">
                <a:solidFill>
                  <a:srgbClr val="000000"/>
                </a:solidFill>
                <a:latin typeface="Proxima Nova" panose="02000506030000020004"/>
              </a:rPr>
              <a:t>We fight for equity and justice</a:t>
            </a:r>
          </a:p>
        </p:txBody>
      </p:sp>
      <p:pic>
        <p:nvPicPr>
          <p:cNvPr id="6" name="Picture 5">
            <a:extLst>
              <a:ext uri="{FF2B5EF4-FFF2-40B4-BE49-F238E27FC236}">
                <a16:creationId xmlns:a16="http://schemas.microsoft.com/office/drawing/2014/main" id="{D880EDC6-1606-D395-40D9-703331726374}"/>
              </a:ext>
            </a:extLst>
          </p:cNvPr>
          <p:cNvPicPr>
            <a:picLocks noChangeAspect="1"/>
          </p:cNvPicPr>
          <p:nvPr/>
        </p:nvPicPr>
        <p:blipFill>
          <a:blip r:embed="rId3"/>
          <a:stretch>
            <a:fillRect/>
          </a:stretch>
        </p:blipFill>
        <p:spPr>
          <a:xfrm>
            <a:off x="182389" y="4457255"/>
            <a:ext cx="2525925" cy="477996"/>
          </a:xfrm>
          <a:prstGeom prst="rect">
            <a:avLst/>
          </a:prstGeom>
        </p:spPr>
      </p:pic>
    </p:spTree>
    <p:extLst>
      <p:ext uri="{BB962C8B-B14F-4D97-AF65-F5344CB8AC3E}">
        <p14:creationId xmlns:p14="http://schemas.microsoft.com/office/powerpoint/2010/main" val="283099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658A92-A4F9-44A6-313B-E4AFE8BC099D}"/>
              </a:ext>
            </a:extLst>
          </p:cNvPr>
          <p:cNvPicPr>
            <a:picLocks noChangeAspect="1"/>
          </p:cNvPicPr>
          <p:nvPr/>
        </p:nvPicPr>
        <p:blipFill>
          <a:blip r:embed="rId2"/>
          <a:stretch>
            <a:fillRect/>
          </a:stretch>
        </p:blipFill>
        <p:spPr>
          <a:xfrm>
            <a:off x="182389" y="4457255"/>
            <a:ext cx="2525925" cy="477996"/>
          </a:xfrm>
          <a:prstGeom prst="rect">
            <a:avLst/>
          </a:prstGeom>
        </p:spPr>
      </p:pic>
      <p:pic>
        <p:nvPicPr>
          <p:cNvPr id="3" name="Picture 2">
            <a:extLst>
              <a:ext uri="{FF2B5EF4-FFF2-40B4-BE49-F238E27FC236}">
                <a16:creationId xmlns:a16="http://schemas.microsoft.com/office/drawing/2014/main" id="{6606A860-CF96-4772-527F-FE1FF2C504D9}"/>
              </a:ext>
            </a:extLst>
          </p:cNvPr>
          <p:cNvPicPr>
            <a:picLocks noChangeAspect="1"/>
          </p:cNvPicPr>
          <p:nvPr/>
        </p:nvPicPr>
        <p:blipFill>
          <a:blip r:embed="rId3"/>
          <a:stretch>
            <a:fillRect/>
          </a:stretch>
        </p:blipFill>
        <p:spPr>
          <a:xfrm>
            <a:off x="1266095" y="469874"/>
            <a:ext cx="6611809" cy="3719143"/>
          </a:xfrm>
          <a:prstGeom prst="rect">
            <a:avLst/>
          </a:prstGeom>
        </p:spPr>
      </p:pic>
    </p:spTree>
    <p:extLst>
      <p:ext uri="{BB962C8B-B14F-4D97-AF65-F5344CB8AC3E}">
        <p14:creationId xmlns:p14="http://schemas.microsoft.com/office/powerpoint/2010/main" val="167328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Understanding Mental Illness</a:t>
            </a:r>
          </a:p>
        </p:txBody>
      </p:sp>
      <p:sp>
        <p:nvSpPr>
          <p:cNvPr id="3" name="Content Placeholder 2">
            <a:extLst>
              <a:ext uri="{FF2B5EF4-FFF2-40B4-BE49-F238E27FC236}">
                <a16:creationId xmlns:a16="http://schemas.microsoft.com/office/drawing/2014/main" id="{739C1492-D866-4767-9923-7E8C585CD287}"/>
              </a:ext>
            </a:extLst>
          </p:cNvPr>
          <p:cNvSpPr>
            <a:spLocks noGrp="1"/>
          </p:cNvSpPr>
          <p:nvPr>
            <p:ph idx="1"/>
          </p:nvPr>
        </p:nvSpPr>
        <p:spPr>
          <a:xfrm>
            <a:off x="514349" y="1000126"/>
            <a:ext cx="8327649" cy="3695264"/>
          </a:xfrm>
        </p:spPr>
        <p:txBody>
          <a:bodyPr numCol="1" spcCol="0" anchor="ctr">
            <a:normAutofit fontScale="40000" lnSpcReduction="20000"/>
          </a:bodyPr>
          <a:lstStyle/>
          <a:p>
            <a:pPr marL="0" indent="0">
              <a:buNone/>
            </a:pPr>
            <a:r>
              <a:rPr lang="en-US" sz="2000" b="0" i="0" kern="1200" dirty="0">
                <a:solidFill>
                  <a:schemeClr val="tx1"/>
                </a:solidFill>
                <a:effectLst/>
                <a:latin typeface="Proxima Nova" panose="02000506030000020004"/>
              </a:rPr>
              <a:t>A </a:t>
            </a:r>
          </a:p>
          <a:p>
            <a:pPr>
              <a:lnSpc>
                <a:spcPct val="120000"/>
              </a:lnSpc>
            </a:pPr>
            <a:r>
              <a:rPr lang="en-US" sz="4000" b="0" i="0" kern="1200" dirty="0">
                <a:solidFill>
                  <a:srgbClr val="000000"/>
                </a:solidFill>
                <a:effectLst/>
                <a:latin typeface="Proxima Nova" panose="02000506030000020004"/>
              </a:rPr>
              <a:t>A mental illness is a </a:t>
            </a:r>
            <a:r>
              <a:rPr lang="en-US" sz="4000" b="0" i="0" u="sng" kern="1200" dirty="0">
                <a:solidFill>
                  <a:srgbClr val="000000"/>
                </a:solidFill>
                <a:effectLst/>
                <a:latin typeface="Proxima Nova" panose="02000506030000020004"/>
              </a:rPr>
              <a:t>medical</a:t>
            </a:r>
            <a:r>
              <a:rPr lang="en-US" sz="4000" b="0" i="0" kern="1200" dirty="0">
                <a:solidFill>
                  <a:srgbClr val="000000"/>
                </a:solidFill>
                <a:effectLst/>
                <a:latin typeface="Proxima Nova" panose="02000506030000020004"/>
              </a:rPr>
              <a:t> condition of the brain –</a:t>
            </a:r>
            <a:r>
              <a:rPr lang="en-US" sz="4000" b="0" i="0" kern="1200" baseline="0" dirty="0">
                <a:solidFill>
                  <a:srgbClr val="000000"/>
                </a:solidFill>
                <a:effectLst/>
                <a:latin typeface="Proxima Nova" panose="02000506030000020004"/>
              </a:rPr>
              <a:t> mental health challenges </a:t>
            </a:r>
            <a:r>
              <a:rPr lang="en-US" sz="4000" b="0" i="0" kern="1200" dirty="0">
                <a:solidFill>
                  <a:srgbClr val="000000"/>
                </a:solidFill>
                <a:effectLst/>
                <a:latin typeface="Proxima Nova" panose="02000506030000020004"/>
              </a:rPr>
              <a:t>affects a person's thinking, feeling or mood</a:t>
            </a:r>
          </a:p>
          <a:p>
            <a:pPr>
              <a:lnSpc>
                <a:spcPct val="120000"/>
              </a:lnSpc>
            </a:pPr>
            <a:r>
              <a:rPr lang="en-US" sz="4000" b="0" i="0" kern="1200" dirty="0">
                <a:solidFill>
                  <a:srgbClr val="000000"/>
                </a:solidFill>
                <a:effectLst/>
                <a:latin typeface="Proxima Nova" panose="02000506030000020004"/>
              </a:rPr>
              <a:t>Such conditions may affect someone's ability to relate to others and function each day. Each person will have different experiences, even people with the same diagnosis</a:t>
            </a:r>
          </a:p>
          <a:p>
            <a:pPr>
              <a:lnSpc>
                <a:spcPct val="120000"/>
              </a:lnSpc>
            </a:pPr>
            <a:r>
              <a:rPr lang="en-US" sz="4000" b="0" i="0" kern="1200" dirty="0">
                <a:solidFill>
                  <a:srgbClr val="000000"/>
                </a:solidFill>
                <a:effectLst/>
                <a:latin typeface="Proxima Nova" panose="02000506030000020004"/>
              </a:rPr>
              <a:t>A mental health condition isn’t the result of one event. Research suggests multiple overlapping causes</a:t>
            </a:r>
          </a:p>
          <a:p>
            <a:pPr>
              <a:lnSpc>
                <a:spcPct val="120000"/>
              </a:lnSpc>
            </a:pPr>
            <a:r>
              <a:rPr lang="en-US" sz="4000" b="0" i="0" kern="1200" dirty="0">
                <a:solidFill>
                  <a:srgbClr val="000000"/>
                </a:solidFill>
                <a:effectLst/>
                <a:latin typeface="Proxima Nova" panose="02000506030000020004"/>
              </a:rPr>
              <a:t>Genetics, environment, and lifestyle influence whether someone develops a mental health condition</a:t>
            </a:r>
          </a:p>
          <a:p>
            <a:pPr>
              <a:lnSpc>
                <a:spcPct val="120000"/>
              </a:lnSpc>
            </a:pPr>
            <a:r>
              <a:rPr lang="en-US" sz="4000" b="0" i="0" kern="1200" dirty="0">
                <a:solidFill>
                  <a:srgbClr val="000000"/>
                </a:solidFill>
                <a:effectLst/>
                <a:latin typeface="Proxima Nova" panose="02000506030000020004"/>
              </a:rPr>
              <a:t>A stressful experience in life makes some people more susceptible, as do traumatic life events like being the victim of a crime. Biochemical processes and circuits and basic brain structure may play a role</a:t>
            </a:r>
          </a:p>
          <a:p>
            <a:pPr marL="0" indent="0">
              <a:lnSpc>
                <a:spcPct val="120000"/>
              </a:lnSpc>
              <a:buNone/>
            </a:pPr>
            <a:endParaRPr lang="en-US" sz="4000" b="0" i="0" kern="1200" dirty="0">
              <a:solidFill>
                <a:srgbClr val="000000"/>
              </a:solidFill>
              <a:effectLst/>
              <a:latin typeface="Proxima Nova" panose="02000506030000020004"/>
            </a:endParaRPr>
          </a:p>
          <a:p>
            <a:endParaRPr lang="en-US" sz="2300" b="0" i="0" kern="1200" dirty="0">
              <a:solidFill>
                <a:schemeClr val="tx1"/>
              </a:solidFill>
              <a:effectLst/>
              <a:latin typeface="Proxima Nova" panose="02000506030000020004"/>
            </a:endParaRPr>
          </a:p>
          <a:p>
            <a:pPr marL="0" marR="0" indent="0">
              <a:lnSpc>
                <a:spcPct val="200000"/>
              </a:lnSpc>
              <a:spcBef>
                <a:spcPts val="0"/>
              </a:spcBef>
              <a:spcAft>
                <a:spcPts val="0"/>
              </a:spcAft>
              <a:buNone/>
            </a:pPr>
            <a:endParaRPr lang="en-US" sz="1400" dirty="0">
              <a:solidFill>
                <a:srgbClr val="000000"/>
              </a:solidFill>
              <a:latin typeface="Proxima Nova" panose="02000506030000020004"/>
            </a:endParaRPr>
          </a:p>
        </p:txBody>
      </p:sp>
      <p:pic>
        <p:nvPicPr>
          <p:cNvPr id="6" name="Picture 5">
            <a:extLst>
              <a:ext uri="{FF2B5EF4-FFF2-40B4-BE49-F238E27FC236}">
                <a16:creationId xmlns:a16="http://schemas.microsoft.com/office/drawing/2014/main" id="{D880EDC6-1606-D395-40D9-703331726374}"/>
              </a:ext>
            </a:extLst>
          </p:cNvPr>
          <p:cNvPicPr>
            <a:picLocks noChangeAspect="1"/>
          </p:cNvPicPr>
          <p:nvPr/>
        </p:nvPicPr>
        <p:blipFill>
          <a:blip r:embed="rId3"/>
          <a:stretch>
            <a:fillRect/>
          </a:stretch>
        </p:blipFill>
        <p:spPr>
          <a:xfrm>
            <a:off x="182389" y="4457255"/>
            <a:ext cx="2525925" cy="477996"/>
          </a:xfrm>
          <a:prstGeom prst="rect">
            <a:avLst/>
          </a:prstGeom>
        </p:spPr>
      </p:pic>
    </p:spTree>
    <p:extLst>
      <p:ext uri="{BB962C8B-B14F-4D97-AF65-F5344CB8AC3E}">
        <p14:creationId xmlns:p14="http://schemas.microsoft.com/office/powerpoint/2010/main" val="405288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118200"/>
            <a:ext cx="8001001" cy="994172"/>
          </a:xfrm>
        </p:spPr>
        <p:txBody>
          <a:bodyPr/>
          <a:lstStyle/>
          <a:p>
            <a:r>
              <a:rPr lang="en-US" b="1" dirty="0"/>
              <a:t>Mental Health by the Numbers*</a:t>
            </a:r>
          </a:p>
        </p:txBody>
      </p:sp>
      <p:graphicFrame>
        <p:nvGraphicFramePr>
          <p:cNvPr id="9" name="Content Placeholder 2">
            <a:extLst>
              <a:ext uri="{FF2B5EF4-FFF2-40B4-BE49-F238E27FC236}">
                <a16:creationId xmlns:a16="http://schemas.microsoft.com/office/drawing/2014/main" id="{435FE4C6-DB30-FF3A-C507-FA8413794C85}"/>
              </a:ext>
            </a:extLst>
          </p:cNvPr>
          <p:cNvGraphicFramePr>
            <a:graphicFrameLocks noGrp="1"/>
          </p:cNvGraphicFramePr>
          <p:nvPr>
            <p:ph idx="1"/>
          </p:nvPr>
        </p:nvGraphicFramePr>
        <p:xfrm>
          <a:off x="514349" y="1213574"/>
          <a:ext cx="8327649" cy="33814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A65370F3-0CDF-DA1F-4AD4-6CA312A672E4}"/>
              </a:ext>
            </a:extLst>
          </p:cNvPr>
          <p:cNvPicPr>
            <a:picLocks noChangeAspect="1"/>
          </p:cNvPicPr>
          <p:nvPr/>
        </p:nvPicPr>
        <p:blipFill>
          <a:blip r:embed="rId8"/>
          <a:stretch>
            <a:fillRect/>
          </a:stretch>
        </p:blipFill>
        <p:spPr>
          <a:xfrm>
            <a:off x="110952" y="4596035"/>
            <a:ext cx="2525925" cy="477996"/>
          </a:xfrm>
          <a:prstGeom prst="rect">
            <a:avLst/>
          </a:prstGeom>
        </p:spPr>
      </p:pic>
    </p:spTree>
    <p:extLst>
      <p:ext uri="{BB962C8B-B14F-4D97-AF65-F5344CB8AC3E}">
        <p14:creationId xmlns:p14="http://schemas.microsoft.com/office/powerpoint/2010/main" val="2937813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2D431-17B3-B876-433C-EC59C8702133}"/>
              </a:ext>
            </a:extLst>
          </p:cNvPr>
          <p:cNvSpPr>
            <a:spLocks noGrp="1"/>
          </p:cNvSpPr>
          <p:nvPr>
            <p:ph type="title"/>
          </p:nvPr>
        </p:nvSpPr>
        <p:spPr>
          <a:xfrm>
            <a:off x="628650" y="118200"/>
            <a:ext cx="8483266" cy="994172"/>
          </a:xfrm>
        </p:spPr>
        <p:txBody>
          <a:bodyPr>
            <a:normAutofit/>
          </a:bodyPr>
          <a:lstStyle/>
          <a:p>
            <a:r>
              <a:rPr lang="en-US" b="1" dirty="0"/>
              <a:t>About Mental Illness – Warning Signs</a:t>
            </a:r>
            <a:endParaRPr lang="en-US" dirty="0"/>
          </a:p>
        </p:txBody>
      </p:sp>
      <p:sp>
        <p:nvSpPr>
          <p:cNvPr id="5" name="Slide Number Placeholder 4">
            <a:extLst>
              <a:ext uri="{FF2B5EF4-FFF2-40B4-BE49-F238E27FC236}">
                <a16:creationId xmlns:a16="http://schemas.microsoft.com/office/drawing/2014/main" id="{16759375-EDD5-D023-D4D2-96303F800809}"/>
              </a:ext>
            </a:extLst>
          </p:cNvPr>
          <p:cNvSpPr>
            <a:spLocks noGrp="1"/>
          </p:cNvSpPr>
          <p:nvPr>
            <p:ph type="sldNum" sz="quarter" idx="12"/>
          </p:nvPr>
        </p:nvSpPr>
        <p:spPr/>
        <p:txBody>
          <a:bodyPr/>
          <a:lstStyle/>
          <a:p>
            <a:fld id="{F8055B2D-3FD9-2E48-99D0-C732FBD75709}" type="slidenum">
              <a:rPr lang="en-US" smtClean="0"/>
              <a:pPr/>
              <a:t>8</a:t>
            </a:fld>
            <a:endParaRPr lang="en-US" dirty="0"/>
          </a:p>
        </p:txBody>
      </p:sp>
      <p:sp>
        <p:nvSpPr>
          <p:cNvPr id="7" name="Content Placeholder 2">
            <a:extLst>
              <a:ext uri="{FF2B5EF4-FFF2-40B4-BE49-F238E27FC236}">
                <a16:creationId xmlns:a16="http://schemas.microsoft.com/office/drawing/2014/main" id="{8A3AA537-BC50-C736-AFC0-0C4E8DA3FF64}"/>
              </a:ext>
            </a:extLst>
          </p:cNvPr>
          <p:cNvSpPr txBox="1">
            <a:spLocks/>
          </p:cNvSpPr>
          <p:nvPr/>
        </p:nvSpPr>
        <p:spPr>
          <a:xfrm>
            <a:off x="4805202" y="1194222"/>
            <a:ext cx="4222196" cy="3475384"/>
          </a:xfrm>
          <a:prstGeom prst="rect">
            <a:avLst/>
          </a:prstGeom>
        </p:spPr>
        <p:txBody>
          <a:bodyPr vert="horz" lIns="91440" tIns="45720" rIns="91440" bIns="45720" numCol="1" spcCol="365760" rtlCol="0">
            <a:normAutofit fontScale="4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rgbClr val="00499C"/>
                </a:solidFill>
                <a:latin typeface="Proxima Nova" panose="02000506030000020004"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rgbClr val="00499C"/>
                </a:solidFill>
                <a:latin typeface="Proxima Nova" panose="02000506030000020004"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rgbClr val="00499C"/>
                </a:solidFill>
                <a:latin typeface="Proxima Nova" panose="02000506030000020004"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rgbClr val="00499C"/>
                </a:solidFill>
                <a:latin typeface="Proxima Nova" panose="02000506030000020004"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rgbClr val="00499C"/>
                </a:solidFill>
                <a:latin typeface="Proxima Nova" panose="02000506030000020004"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t">
              <a:lnSpc>
                <a:spcPct val="150000"/>
              </a:lnSpc>
              <a:spcBef>
                <a:spcPts val="0"/>
              </a:spcBef>
              <a:buFont typeface="Arial" panose="020B0604020202020204" pitchFamily="34" charset="0"/>
              <a:buNone/>
            </a:pPr>
            <a:r>
              <a:rPr lang="en-US" sz="2800" b="1" dirty="0">
                <a:solidFill>
                  <a:srgbClr val="353535"/>
                </a:solidFill>
                <a:latin typeface="Proxima Nova" panose="02000506030000020004"/>
                <a:cs typeface="Arial" panose="020B0604020202020204" pitchFamily="34" charset="0"/>
              </a:rPr>
              <a:t>Trying to tell the difference between what expected behaviors are and what might be the signs of a mental illness isn't always easy. </a:t>
            </a:r>
          </a:p>
          <a:p>
            <a:pPr marL="0" indent="0" fontAlgn="t">
              <a:lnSpc>
                <a:spcPct val="150000"/>
              </a:lnSpc>
              <a:spcBef>
                <a:spcPts val="0"/>
              </a:spcBef>
              <a:buFont typeface="Arial" panose="020B0604020202020204" pitchFamily="34" charset="0"/>
              <a:buNone/>
            </a:pPr>
            <a:endParaRPr lang="en-US" sz="2800" b="1" dirty="0">
              <a:solidFill>
                <a:srgbClr val="353535"/>
              </a:solidFill>
              <a:latin typeface="Proxima Nova" panose="02000506030000020004"/>
              <a:cs typeface="Arial" panose="020B0604020202020204" pitchFamily="34" charset="0"/>
            </a:endParaRPr>
          </a:p>
          <a:p>
            <a:pPr marL="0" indent="0" fontAlgn="t">
              <a:lnSpc>
                <a:spcPct val="150000"/>
              </a:lnSpc>
              <a:spcBef>
                <a:spcPts val="0"/>
              </a:spcBef>
              <a:buFont typeface="Arial" panose="020B0604020202020204" pitchFamily="34" charset="0"/>
              <a:buNone/>
            </a:pPr>
            <a:r>
              <a:rPr lang="en-US" sz="2800" dirty="0">
                <a:solidFill>
                  <a:srgbClr val="353535"/>
                </a:solidFill>
                <a:latin typeface="Proxima Nova" panose="02000506030000020004"/>
                <a:cs typeface="Arial" panose="020B0604020202020204" pitchFamily="34" charset="0"/>
              </a:rPr>
              <a:t>There's no easy test that can let someone know if there is mental illness or if actions and thoughts might be typical behaviors of a </a:t>
            </a:r>
            <a:r>
              <a:rPr lang="en-US" sz="3000" dirty="0">
                <a:solidFill>
                  <a:srgbClr val="353535"/>
                </a:solidFill>
                <a:latin typeface="Proxima Nova" panose="02000506030000020004"/>
                <a:cs typeface="Arial" panose="020B0604020202020204" pitchFamily="34" charset="0"/>
              </a:rPr>
              <a:t>person</a:t>
            </a:r>
            <a:r>
              <a:rPr lang="en-US" sz="2800" dirty="0">
                <a:solidFill>
                  <a:srgbClr val="353535"/>
                </a:solidFill>
                <a:latin typeface="Proxima Nova" panose="02000506030000020004"/>
                <a:cs typeface="Arial" panose="020B0604020202020204" pitchFamily="34" charset="0"/>
              </a:rPr>
              <a:t> or the result of a physical illness.</a:t>
            </a:r>
          </a:p>
          <a:p>
            <a:pPr marL="0" indent="0" fontAlgn="t">
              <a:lnSpc>
                <a:spcPct val="150000"/>
              </a:lnSpc>
              <a:spcBef>
                <a:spcPts val="0"/>
              </a:spcBef>
              <a:buFont typeface="Arial" panose="020B0604020202020204" pitchFamily="34" charset="0"/>
              <a:buNone/>
            </a:pPr>
            <a:endParaRPr lang="en-US" sz="2800" dirty="0">
              <a:solidFill>
                <a:srgbClr val="353535"/>
              </a:solidFill>
              <a:latin typeface="Proxima Nova" panose="02000506030000020004"/>
              <a:cs typeface="Arial" panose="020B0604020202020204" pitchFamily="34" charset="0"/>
            </a:endParaRPr>
          </a:p>
          <a:p>
            <a:pPr marL="0" indent="0">
              <a:lnSpc>
                <a:spcPct val="150000"/>
              </a:lnSpc>
              <a:spcBef>
                <a:spcPts val="0"/>
              </a:spcBef>
              <a:buFont typeface="Arial" panose="020B0604020202020204" pitchFamily="34" charset="0"/>
              <a:buNone/>
            </a:pPr>
            <a:r>
              <a:rPr lang="en-US" sz="2800" dirty="0">
                <a:solidFill>
                  <a:srgbClr val="000000"/>
                </a:solidFill>
                <a:latin typeface="Proxima Nova" panose="02000506030000020004"/>
                <a:cs typeface="Arial" panose="020B0604020202020204" pitchFamily="34" charset="0"/>
              </a:rPr>
              <a:t>Each illness has its own symptoms, but common signs of mental illness in adults and adolescents can include those listed on our national website:</a:t>
            </a:r>
          </a:p>
          <a:p>
            <a:pPr marL="0" indent="0">
              <a:lnSpc>
                <a:spcPct val="150000"/>
              </a:lnSpc>
              <a:spcBef>
                <a:spcPts val="0"/>
              </a:spcBef>
              <a:buFont typeface="Arial" panose="020B0604020202020204" pitchFamily="34" charset="0"/>
              <a:buNone/>
            </a:pPr>
            <a:endParaRPr lang="en-US" sz="2800" b="1" dirty="0">
              <a:solidFill>
                <a:srgbClr val="000000"/>
              </a:solidFill>
              <a:latin typeface="Proxima Nova" panose="02000506030000020004"/>
              <a:cs typeface="Arial" panose="020B0604020202020204" pitchFamily="34" charset="0"/>
            </a:endParaRPr>
          </a:p>
          <a:p>
            <a:pPr marL="0" indent="0">
              <a:lnSpc>
                <a:spcPct val="150000"/>
              </a:lnSpc>
              <a:spcBef>
                <a:spcPts val="0"/>
              </a:spcBef>
              <a:buFont typeface="Arial" panose="020B0604020202020204" pitchFamily="34" charset="0"/>
              <a:buNone/>
            </a:pPr>
            <a:r>
              <a:rPr lang="en-US" sz="2800" b="1" dirty="0">
                <a:solidFill>
                  <a:srgbClr val="000000"/>
                </a:solidFill>
                <a:latin typeface="Proxima Nova" panose="02000506030000020004"/>
                <a:cs typeface="Arial" panose="020B0604020202020204" pitchFamily="34" charset="0"/>
                <a:hlinkClick r:id="rId4"/>
              </a:rPr>
              <a:t>https://www.nami.org/About-Mental-Illness/Warning-Signs-and-Symptoms</a:t>
            </a:r>
            <a:endParaRPr lang="en-US" sz="2800" b="1" dirty="0">
              <a:solidFill>
                <a:srgbClr val="000000"/>
              </a:solidFill>
              <a:latin typeface="Proxima Nova" panose="02000506030000020004"/>
              <a:cs typeface="Arial" panose="020B0604020202020204" pitchFamily="34" charset="0"/>
            </a:endParaRPr>
          </a:p>
          <a:p>
            <a:pPr>
              <a:lnSpc>
                <a:spcPct val="150000"/>
              </a:lnSpc>
              <a:spcBef>
                <a:spcPts val="0"/>
              </a:spcBef>
              <a:buFont typeface="Wingdings" panose="05000000000000000000" pitchFamily="2" charset="2"/>
              <a:buChar char="§"/>
            </a:pPr>
            <a:endParaRPr lang="en-US" sz="1400" dirty="0">
              <a:solidFill>
                <a:srgbClr val="000000"/>
              </a:solidFill>
              <a:latin typeface="Proxima Nova" panose="02000506030000020004"/>
            </a:endParaRPr>
          </a:p>
        </p:txBody>
      </p:sp>
      <p:pic>
        <p:nvPicPr>
          <p:cNvPr id="8" name="Online Media 5" title="10 Common Warning Signs Of A Mental Health Condition">
            <a:hlinkClick r:id="" action="ppaction://media"/>
            <a:extLst>
              <a:ext uri="{FF2B5EF4-FFF2-40B4-BE49-F238E27FC236}">
                <a16:creationId xmlns:a16="http://schemas.microsoft.com/office/drawing/2014/main" id="{09F62778-239C-8681-ED51-5AB17D3FBFDC}"/>
              </a:ext>
            </a:extLst>
          </p:cNvPr>
          <p:cNvPicPr>
            <a:picLocks noRot="1" noChangeAspect="1"/>
          </p:cNvPicPr>
          <p:nvPr>
            <a:videoFile r:link="rId1"/>
          </p:nvPr>
        </p:nvPicPr>
        <p:blipFill>
          <a:blip r:embed="rId5"/>
          <a:stretch>
            <a:fillRect/>
          </a:stretch>
        </p:blipFill>
        <p:spPr>
          <a:xfrm>
            <a:off x="514349" y="1653094"/>
            <a:ext cx="4100313" cy="2206146"/>
          </a:xfrm>
          <a:prstGeom prst="rect">
            <a:avLst/>
          </a:prstGeom>
        </p:spPr>
      </p:pic>
      <p:pic>
        <p:nvPicPr>
          <p:cNvPr id="3" name="Picture 2">
            <a:extLst>
              <a:ext uri="{FF2B5EF4-FFF2-40B4-BE49-F238E27FC236}">
                <a16:creationId xmlns:a16="http://schemas.microsoft.com/office/drawing/2014/main" id="{1CF6CA5A-7CB9-D0A5-1283-61402C544269}"/>
              </a:ext>
            </a:extLst>
          </p:cNvPr>
          <p:cNvPicPr>
            <a:picLocks noChangeAspect="1"/>
          </p:cNvPicPr>
          <p:nvPr/>
        </p:nvPicPr>
        <p:blipFill>
          <a:blip r:embed="rId6"/>
          <a:stretch>
            <a:fillRect/>
          </a:stretch>
        </p:blipFill>
        <p:spPr>
          <a:xfrm>
            <a:off x="182389" y="4595051"/>
            <a:ext cx="2525925" cy="477996"/>
          </a:xfrm>
          <a:prstGeom prst="rect">
            <a:avLst/>
          </a:prstGeom>
        </p:spPr>
      </p:pic>
    </p:spTree>
    <p:extLst>
      <p:ext uri="{BB962C8B-B14F-4D97-AF65-F5344CB8AC3E}">
        <p14:creationId xmlns:p14="http://schemas.microsoft.com/office/powerpoint/2010/main" val="197170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C3CFA-D91C-4556-ADA3-1E6449487A85}"/>
              </a:ext>
            </a:extLst>
          </p:cNvPr>
          <p:cNvSpPr>
            <a:spLocks noGrp="1"/>
          </p:cNvSpPr>
          <p:nvPr>
            <p:ph type="title"/>
          </p:nvPr>
        </p:nvSpPr>
        <p:spPr>
          <a:xfrm>
            <a:off x="514349" y="0"/>
            <a:ext cx="8001001" cy="994172"/>
          </a:xfrm>
        </p:spPr>
        <p:txBody>
          <a:bodyPr>
            <a:normAutofit/>
          </a:bodyPr>
          <a:lstStyle/>
          <a:p>
            <a:r>
              <a:rPr lang="en-US" b="1" dirty="0"/>
              <a:t>Common Conditions</a:t>
            </a:r>
          </a:p>
        </p:txBody>
      </p:sp>
      <p:pic>
        <p:nvPicPr>
          <p:cNvPr id="3" name="Picture 2">
            <a:extLst>
              <a:ext uri="{FF2B5EF4-FFF2-40B4-BE49-F238E27FC236}">
                <a16:creationId xmlns:a16="http://schemas.microsoft.com/office/drawing/2014/main" id="{965C3625-99A4-ECDC-3A06-A23FB86B1016}"/>
              </a:ext>
            </a:extLst>
          </p:cNvPr>
          <p:cNvPicPr>
            <a:picLocks noChangeAspect="1"/>
          </p:cNvPicPr>
          <p:nvPr/>
        </p:nvPicPr>
        <p:blipFill>
          <a:blip r:embed="rId3"/>
          <a:stretch>
            <a:fillRect/>
          </a:stretch>
        </p:blipFill>
        <p:spPr>
          <a:xfrm>
            <a:off x="182389" y="4595051"/>
            <a:ext cx="2525925" cy="477996"/>
          </a:xfrm>
          <a:prstGeom prst="rect">
            <a:avLst/>
          </a:prstGeom>
        </p:spPr>
      </p:pic>
      <p:pic>
        <p:nvPicPr>
          <p:cNvPr id="11" name="Picture 10">
            <a:extLst>
              <a:ext uri="{FF2B5EF4-FFF2-40B4-BE49-F238E27FC236}">
                <a16:creationId xmlns:a16="http://schemas.microsoft.com/office/drawing/2014/main" id="{7A86FE1A-5C05-B739-A92D-640899808287}"/>
              </a:ext>
            </a:extLst>
          </p:cNvPr>
          <p:cNvPicPr>
            <a:picLocks noChangeAspect="1"/>
          </p:cNvPicPr>
          <p:nvPr/>
        </p:nvPicPr>
        <p:blipFill>
          <a:blip r:embed="rId4"/>
          <a:stretch>
            <a:fillRect/>
          </a:stretch>
        </p:blipFill>
        <p:spPr>
          <a:xfrm>
            <a:off x="1473475" y="1223860"/>
            <a:ext cx="5934540" cy="3297908"/>
          </a:xfrm>
          <a:prstGeom prst="rect">
            <a:avLst/>
          </a:prstGeom>
        </p:spPr>
      </p:pic>
    </p:spTree>
    <p:extLst>
      <p:ext uri="{BB962C8B-B14F-4D97-AF65-F5344CB8AC3E}">
        <p14:creationId xmlns:p14="http://schemas.microsoft.com/office/powerpoint/2010/main" val="2543789970"/>
      </p:ext>
    </p:extLst>
  </p:cSld>
  <p:clrMapOvr>
    <a:masterClrMapping/>
  </p:clrMapOvr>
</p:sld>
</file>

<file path=ppt/theme/theme1.xml><?xml version="1.0" encoding="utf-8"?>
<a:theme xmlns:a="http://schemas.openxmlformats.org/drawingml/2006/main" name="Office Theme">
  <a:themeElements>
    <a:clrScheme name="Custom 1">
      <a:dk1>
        <a:srgbClr val="00499C"/>
      </a:dk1>
      <a:lt1>
        <a:srgbClr val="FFFFFF"/>
      </a:lt1>
      <a:dk2>
        <a:srgbClr val="00499C"/>
      </a:dk2>
      <a:lt2>
        <a:srgbClr val="FFFFFF"/>
      </a:lt2>
      <a:accent1>
        <a:srgbClr val="5B9BD5"/>
      </a:accent1>
      <a:accent2>
        <a:srgbClr val="ED7D31"/>
      </a:accent2>
      <a:accent3>
        <a:srgbClr val="A5A5A5"/>
      </a:accent3>
      <a:accent4>
        <a:srgbClr val="FFC000"/>
      </a:accent4>
      <a:accent5>
        <a:srgbClr val="4472C4"/>
      </a:accent5>
      <a:accent6>
        <a:srgbClr val="70AD47"/>
      </a:accent6>
      <a:hlink>
        <a:srgbClr val="0099A8"/>
      </a:hlink>
      <a:folHlink>
        <a:srgbClr val="0099A8"/>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D951494507EA40BA1ADEB232E49554" ma:contentTypeVersion="11" ma:contentTypeDescription="Create a new document." ma:contentTypeScope="" ma:versionID="72f759c0ebd515a67d5b8196eb25e390">
  <xsd:schema xmlns:xsd="http://www.w3.org/2001/XMLSchema" xmlns:xs="http://www.w3.org/2001/XMLSchema" xmlns:p="http://schemas.microsoft.com/office/2006/metadata/properties" xmlns:ns2="3f1990de-cb1e-4f27-a96f-e7aeb0db32dc" xmlns:ns3="d1d65a51-ba67-46ae-abf7-c04d1ea3e07d" targetNamespace="http://schemas.microsoft.com/office/2006/metadata/properties" ma:root="true" ma:fieldsID="d8828da5bbefd9636e6e72713dcbf6b2" ns2:_="" ns3:_="">
    <xsd:import namespace="3f1990de-cb1e-4f27-a96f-e7aeb0db32dc"/>
    <xsd:import namespace="d1d65a51-ba67-46ae-abf7-c04d1ea3e07d"/>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1990de-cb1e-4f27-a96f-e7aeb0db32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d65a51-ba67-46ae-abf7-c04d1ea3e0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D75689-E6EE-421C-A359-E5D93791CA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1990de-cb1e-4f27-a96f-e7aeb0db32dc"/>
    <ds:schemaRef ds:uri="d1d65a51-ba67-46ae-abf7-c04d1ea3e0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38D26A-FC23-4E82-B324-51F5287AF015}">
  <ds:schemaRefs>
    <ds:schemaRef ds:uri="http://schemas.microsoft.com/sharepoint/v3/contenttype/forms"/>
  </ds:schemaRefs>
</ds:datastoreItem>
</file>

<file path=customXml/itemProps3.xml><?xml version="1.0" encoding="utf-8"?>
<ds:datastoreItem xmlns:ds="http://schemas.openxmlformats.org/officeDocument/2006/customXml" ds:itemID="{C3053B79-22C8-4446-9E8D-54E07704E2A7}">
  <ds:schemaRefs>
    <ds:schemaRef ds:uri="http://purl.org/dc/terms/"/>
    <ds:schemaRef ds:uri="http://purl.org/dc/dcmitype/"/>
    <ds:schemaRef ds:uri="http://schemas.microsoft.com/office/2006/documentManagement/types"/>
    <ds:schemaRef ds:uri="http://schemas.microsoft.com/office/2006/metadata/properties"/>
    <ds:schemaRef ds:uri="http://purl.org/dc/elements/1.1/"/>
    <ds:schemaRef ds:uri="http://www.w3.org/XML/1998/namespace"/>
    <ds:schemaRef ds:uri="http://schemas.microsoft.com/office/infopath/2007/PartnerControls"/>
    <ds:schemaRef ds:uri="http://schemas.openxmlformats.org/package/2006/metadata/core-properties"/>
    <ds:schemaRef ds:uri="d1d65a51-ba67-46ae-abf7-c04d1ea3e07d"/>
    <ds:schemaRef ds:uri="3f1990de-cb1e-4f27-a96f-e7aeb0db32dc"/>
  </ds:schemaRefs>
</ds:datastoreItem>
</file>

<file path=docProps/app.xml><?xml version="1.0" encoding="utf-8"?>
<Properties xmlns="http://schemas.openxmlformats.org/officeDocument/2006/extended-properties" xmlns:vt="http://schemas.openxmlformats.org/officeDocument/2006/docPropsVTypes">
  <Template/>
  <TotalTime>27679</TotalTime>
  <Words>1755</Words>
  <Application>Microsoft Office PowerPoint</Application>
  <PresentationFormat>On-screen Show (16:9)</PresentationFormat>
  <Paragraphs>211</Paragraphs>
  <Slides>36</Slides>
  <Notes>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Proxima Nova</vt:lpstr>
      <vt:lpstr>Proxima Nova Semibold</vt:lpstr>
      <vt:lpstr>Wingdings</vt:lpstr>
      <vt:lpstr>Office Theme</vt:lpstr>
      <vt:lpstr>Mental Health 101 Learning from Lived Experience</vt:lpstr>
      <vt:lpstr>Who We Are…………..The Alliance</vt:lpstr>
      <vt:lpstr>Who We Are……NAMI San Diego &amp; Imperial Counties</vt:lpstr>
      <vt:lpstr>Our Values</vt:lpstr>
      <vt:lpstr>PowerPoint Presentation</vt:lpstr>
      <vt:lpstr>Understanding Mental Illness</vt:lpstr>
      <vt:lpstr>Mental Health by the Numbers*</vt:lpstr>
      <vt:lpstr>About Mental Illness – Warning Signs</vt:lpstr>
      <vt:lpstr>Common Conditions</vt:lpstr>
      <vt:lpstr>Common Mental Health Disorders</vt:lpstr>
      <vt:lpstr>Common Symptoms</vt:lpstr>
      <vt:lpstr>Common Symptoms</vt:lpstr>
      <vt:lpstr>Stigma &amp; Communication</vt:lpstr>
      <vt:lpstr>What is stigma?</vt:lpstr>
      <vt:lpstr>Got Stigma?</vt:lpstr>
      <vt:lpstr>Stigma is responsible for……</vt:lpstr>
      <vt:lpstr> Communication</vt:lpstr>
      <vt:lpstr>Mental Health May Influence  How We Communicate </vt:lpstr>
      <vt:lpstr>Effective Communication </vt:lpstr>
      <vt:lpstr>Take home skills </vt:lpstr>
      <vt:lpstr>Tardive Dyskinesia</vt:lpstr>
      <vt:lpstr>Tardive Dyskinesia</vt:lpstr>
      <vt:lpstr>Tardive Dyskinesia</vt:lpstr>
      <vt:lpstr>Tardive Dyskinesia</vt:lpstr>
      <vt:lpstr>Recovery &amp; the Power of Language</vt:lpstr>
      <vt:lpstr>What is Recovery?</vt:lpstr>
      <vt:lpstr>Recovery Language</vt:lpstr>
      <vt:lpstr>Language can be stigmatizing</vt:lpstr>
      <vt:lpstr>First person language</vt:lpstr>
      <vt:lpstr>Benefits of first person language </vt:lpstr>
      <vt:lpstr>Support &amp; Resources</vt:lpstr>
      <vt:lpstr>Support &amp; Info …………..www.NAMI.org </vt:lpstr>
      <vt:lpstr>Got Apps?</vt:lpstr>
      <vt:lpstr>Got Apps?</vt:lpstr>
      <vt:lpstr>You…..Importance of Self Care</vt:lpstr>
      <vt:lpstr>Thank You  Cathryn Nacario, RN, MHA CEO, NAMI San Diego &amp; Imperial Counties NAMI National Board Member, Secretary cathrynnacario@namisd.org Direct/Cell/Text: 858-800-4457  Julie Benn NAMI San Diego &amp; Imperial Counties Wellness Coordinator/Communications/IOOV Presenter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Lemon</dc:creator>
  <cp:lastModifiedBy>Cathryn Nacario</cp:lastModifiedBy>
  <cp:revision>131</cp:revision>
  <dcterms:created xsi:type="dcterms:W3CDTF">2016-04-19T21:18:15Z</dcterms:created>
  <dcterms:modified xsi:type="dcterms:W3CDTF">2023-04-25T15:23:30Z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0x010100B8D951494507EA40BA1ADEB232E49554</vt:lpwstr>
  </property>
</Properties>
</file>