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18"/>
  </p:notesMasterIdLst>
  <p:handoutMasterIdLst>
    <p:handoutMasterId r:id="rId19"/>
  </p:handoutMasterIdLst>
  <p:sldIdLst>
    <p:sldId id="257" r:id="rId2"/>
    <p:sldId id="286" r:id="rId3"/>
    <p:sldId id="287" r:id="rId4"/>
    <p:sldId id="292" r:id="rId5"/>
    <p:sldId id="297" r:id="rId6"/>
    <p:sldId id="289" r:id="rId7"/>
    <p:sldId id="293" r:id="rId8"/>
    <p:sldId id="291" r:id="rId9"/>
    <p:sldId id="296" r:id="rId10"/>
    <p:sldId id="300" r:id="rId11"/>
    <p:sldId id="298" r:id="rId12"/>
    <p:sldId id="295" r:id="rId13"/>
    <p:sldId id="290" r:id="rId14"/>
    <p:sldId id="288" r:id="rId15"/>
    <p:sldId id="301" r:id="rId16"/>
    <p:sldId id="284"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hrhardt, Brit L (IHS/HQ)" initials="EBL(" lastIdx="2" clrIdx="0">
    <p:extLst>
      <p:ext uri="{19B8F6BF-5375-455C-9EA6-DF929625EA0E}">
        <p15:presenceInfo xmlns:p15="http://schemas.microsoft.com/office/powerpoint/2012/main" userId="S-1-5-21-1547161642-606747145-682003330-459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D77"/>
    <a:srgbClr val="FFFFFF"/>
    <a:srgbClr val="E48312"/>
    <a:srgbClr val="F5D9CC"/>
    <a:srgbClr val="FA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86370" autoAdjust="0"/>
  </p:normalViewPr>
  <p:slideViewPr>
    <p:cSldViewPr snapToGrid="0">
      <p:cViewPr varScale="1">
        <p:scale>
          <a:sx n="109" d="100"/>
          <a:sy n="109" d="100"/>
        </p:scale>
        <p:origin x="858"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46E519B-61BF-41A9-AFFA-BAD42AA6A28B}" type="datetimeFigureOut">
              <a:rPr lang="en-US" smtClean="0"/>
              <a:t>5/8/2023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37B275C-5D9F-44B3-A894-FBB61692FE98}" type="slidenum">
              <a:rPr lang="en-US" smtClean="0"/>
              <a:t>‹#›</a:t>
            </a:fld>
            <a:endParaRPr lang="en-US" dirty="0"/>
          </a:p>
        </p:txBody>
      </p:sp>
    </p:spTree>
    <p:extLst>
      <p:ext uri="{BB962C8B-B14F-4D97-AF65-F5344CB8AC3E}">
        <p14:creationId xmlns:p14="http://schemas.microsoft.com/office/powerpoint/2010/main" val="542870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8FA526-01BB-418E-87B3-BB204CED0494}" type="datetimeFigureOut">
              <a:rPr lang="en-US" smtClean="0"/>
              <a:t>5/8/2023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F8E536-381C-49DA-B51B-F692AA943430}" type="slidenum">
              <a:rPr lang="en-US" smtClean="0"/>
              <a:t>‹#›</a:t>
            </a:fld>
            <a:endParaRPr lang="en-US" dirty="0"/>
          </a:p>
        </p:txBody>
      </p:sp>
    </p:spTree>
    <p:extLst>
      <p:ext uri="{BB962C8B-B14F-4D97-AF65-F5344CB8AC3E}">
        <p14:creationId xmlns:p14="http://schemas.microsoft.com/office/powerpoint/2010/main" val="240217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234C40A3-C388-4F58-B771-A78873EB76C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71478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8E536-381C-49DA-B51B-F692AA943430}" type="slidenum">
              <a:rPr lang="en-US" smtClean="0"/>
              <a:t>16</a:t>
            </a:fld>
            <a:endParaRPr lang="en-US" dirty="0"/>
          </a:p>
        </p:txBody>
      </p:sp>
    </p:spTree>
    <p:extLst>
      <p:ext uri="{BB962C8B-B14F-4D97-AF65-F5344CB8AC3E}">
        <p14:creationId xmlns:p14="http://schemas.microsoft.com/office/powerpoint/2010/main" val="110486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D29C0-AE6D-4E02-9CD8-049544EE3C2F}"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3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BB96C-A6A9-4F12-A778-07A91059553E}"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22267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8C8D6-7423-4F71-9348-7AA0B1B9E177}"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1654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77FC0-B7A1-430F-AD49-528ADA738D84}"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34125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B0417-A2B4-47D9-8D73-3867C9524B79}"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39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8DA967-8BCA-4D0A-BD46-BC64A3D6E2A0}" type="datetime1">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334467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3F5A8D-FA53-49CC-9B33-E7CEADBA5681}" type="datetime1">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30026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920C6-9B3C-4481-A5DA-86B673AAB21A}" type="datetime1">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125201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4849F1-438A-4621-AE50-92722F671549}" type="datetime1">
              <a:rPr lang="en-US" smtClean="0"/>
              <a:t>5/8/2023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851696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67818D7-90F6-419A-8306-657D2ECDA14D}" type="datetime1">
              <a:rPr lang="en-US" smtClean="0"/>
              <a:t>5/8/2023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B582AC-5695-48DB-B28C-201892CC33C9}" type="slidenum">
              <a:rPr lang="en-US" smtClean="0"/>
              <a:t>‹#›</a:t>
            </a:fld>
            <a:endParaRPr lang="en-US" dirty="0"/>
          </a:p>
        </p:txBody>
      </p:sp>
    </p:spTree>
    <p:extLst>
      <p:ext uri="{BB962C8B-B14F-4D97-AF65-F5344CB8AC3E}">
        <p14:creationId xmlns:p14="http://schemas.microsoft.com/office/powerpoint/2010/main" val="379286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774E82-F24A-4D10-9AE3-8BE75ECAEEF4}" type="datetime1">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85093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B65DD0-1986-4CD0-91AD-B21022B2D991}" type="datetime1">
              <a:rPr lang="en-US" smtClean="0"/>
              <a:t>5/8/2023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FB582AC-5695-48DB-B28C-201892CC33C9}"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p:nvPr userDrawn="1"/>
        </p:nvPicPr>
        <p:blipFill>
          <a:blip r:embed="rId13" cstate="print">
            <a:extLst>
              <a:ext uri="{28A0092B-C50C-407E-A947-70E740481C1C}">
                <a14:useLocalDpi xmlns:a14="http://schemas.microsoft.com/office/drawing/2010/main" val="0"/>
              </a:ext>
            </a:extLst>
          </a:blip>
          <a:stretch>
            <a:fillRect/>
          </a:stretch>
        </p:blipFill>
        <p:spPr>
          <a:xfrm>
            <a:off x="8704523" y="4682882"/>
            <a:ext cx="1293903" cy="1167733"/>
          </a:xfrm>
          <a:prstGeom prst="rect">
            <a:avLst/>
          </a:prstGeom>
        </p:spPr>
      </p:pic>
      <p:pic>
        <p:nvPicPr>
          <p:cNvPr id="14" name="Picture 13"/>
          <p:cNvPicPr/>
          <p:nvPr userDrawn="1"/>
        </p:nvPicPr>
        <p:blipFill>
          <a:blip r:embed="rId14" cstate="print">
            <a:extLst>
              <a:ext uri="{28A0092B-C50C-407E-A947-70E740481C1C}">
                <a14:useLocalDpi xmlns:a14="http://schemas.microsoft.com/office/drawing/2010/main" val="0"/>
              </a:ext>
            </a:extLst>
          </a:blip>
          <a:stretch>
            <a:fillRect/>
          </a:stretch>
        </p:blipFill>
        <p:spPr>
          <a:xfrm>
            <a:off x="9981523" y="4682882"/>
            <a:ext cx="1149894" cy="1155985"/>
          </a:xfrm>
          <a:prstGeom prst="rect">
            <a:avLst/>
          </a:prstGeom>
        </p:spPr>
      </p:pic>
    </p:spTree>
    <p:extLst>
      <p:ext uri="{BB962C8B-B14F-4D97-AF65-F5344CB8AC3E}">
        <p14:creationId xmlns:p14="http://schemas.microsoft.com/office/powerpoint/2010/main" val="35775147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samaritansusa.org/" TargetMode="External"/><Relationship Id="rId3" Type="http://schemas.openxmlformats.org/officeDocument/2006/relationships/hyperlink" Target="https://www.ihs.gov/Disclaimers" TargetMode="External"/><Relationship Id="rId7" Type="http://schemas.openxmlformats.org/officeDocument/2006/relationships/hyperlink" Target="https://suicidepreventionlifeline.org/" TargetMode="External"/><Relationship Id="rId2" Type="http://schemas.openxmlformats.org/officeDocument/2006/relationships/hyperlink" Target="https://afsp.org/" TargetMode="External"/><Relationship Id="rId1" Type="http://schemas.openxmlformats.org/officeDocument/2006/relationships/slideLayout" Target="../slideLayouts/slideLayout2.xml"/><Relationship Id="rId6" Type="http://schemas.openxmlformats.org/officeDocument/2006/relationships/hyperlink" Target="https://www.jedfoundation.org/" TargetMode="External"/><Relationship Id="rId11" Type="http://schemas.openxmlformats.org/officeDocument/2006/relationships/hyperlink" Target="https://www.veteranscrisisline.net/" TargetMode="External"/><Relationship Id="rId5" Type="http://schemas.openxmlformats.org/officeDocument/2006/relationships/hyperlink" Target="http://jasonfoundation.com/" TargetMode="External"/><Relationship Id="rId10" Type="http://schemas.openxmlformats.org/officeDocument/2006/relationships/hyperlink" Target="http://www.thetrevorproject.org/" TargetMode="External"/><Relationship Id="rId4" Type="http://schemas.openxmlformats.org/officeDocument/2006/relationships/hyperlink" Target="http://www.crisistextline.org/" TargetMode="External"/><Relationship Id="rId9" Type="http://schemas.openxmlformats.org/officeDocument/2006/relationships/hyperlink" Target="http://www.save.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807720"/>
            <a:ext cx="10058400" cy="3566160"/>
          </a:xfrm>
        </p:spPr>
        <p:txBody>
          <a:bodyPr>
            <a:normAutofit fontScale="90000"/>
          </a:bodyPr>
          <a:lstStyle/>
          <a:p>
            <a:r>
              <a:rPr lang="en-US" b="1" dirty="0">
                <a:solidFill>
                  <a:schemeClr val="tx1"/>
                </a:solidFill>
                <a:latin typeface="Bahnschrift SemiBold Condensed" panose="020B0502040204020203" pitchFamily="34" charset="0"/>
              </a:rPr>
              <a:t>Indian Health Service</a:t>
            </a:r>
            <a:r>
              <a:rPr lang="en-US" dirty="0"/>
              <a:t/>
            </a:r>
            <a:br>
              <a:rPr lang="en-US" dirty="0"/>
            </a:br>
            <a:r>
              <a:rPr lang="en-US" dirty="0">
                <a:solidFill>
                  <a:srgbClr val="1D4D77"/>
                </a:solidFill>
              </a:rPr>
              <a:t>Seeking Care for Mental Health: Where to </a:t>
            </a:r>
            <a:r>
              <a:rPr lang="en-US" dirty="0" smtClean="0">
                <a:solidFill>
                  <a:srgbClr val="1D4D77"/>
                </a:solidFill>
              </a:rPr>
              <a:t>Call </a:t>
            </a:r>
            <a:r>
              <a:rPr lang="en-US" dirty="0">
                <a:solidFill>
                  <a:srgbClr val="1D4D77"/>
                </a:solidFill>
              </a:rPr>
              <a:t>and </a:t>
            </a:r>
            <a:r>
              <a:rPr lang="en-US" dirty="0" smtClean="0">
                <a:solidFill>
                  <a:srgbClr val="1D4D77"/>
                </a:solidFill>
              </a:rPr>
              <a:t>Who </a:t>
            </a:r>
            <a:r>
              <a:rPr lang="en-US" dirty="0">
                <a:solidFill>
                  <a:srgbClr val="1D4D77"/>
                </a:solidFill>
              </a:rPr>
              <a:t>to </a:t>
            </a:r>
            <a:r>
              <a:rPr lang="en-US" dirty="0" smtClean="0">
                <a:solidFill>
                  <a:srgbClr val="1D4D77"/>
                </a:solidFill>
              </a:rPr>
              <a:t>Contact?</a:t>
            </a:r>
            <a:endParaRPr lang="en-US" dirty="0">
              <a:solidFill>
                <a:srgbClr val="1D4D77"/>
              </a:solidFill>
            </a:endParaRPr>
          </a:p>
        </p:txBody>
      </p:sp>
      <p:sp>
        <p:nvSpPr>
          <p:cNvPr id="3" name="Subtitle 2"/>
          <p:cNvSpPr>
            <a:spLocks noGrp="1"/>
          </p:cNvSpPr>
          <p:nvPr>
            <p:ph type="subTitle" idx="1"/>
          </p:nvPr>
        </p:nvSpPr>
        <p:spPr>
          <a:xfrm>
            <a:off x="1100051" y="4455620"/>
            <a:ext cx="10058400" cy="1740801"/>
          </a:xfrm>
        </p:spPr>
        <p:txBody>
          <a:bodyPr>
            <a:normAutofit/>
          </a:bodyPr>
          <a:lstStyle/>
          <a:p>
            <a:r>
              <a:rPr lang="en-US" sz="2800" dirty="0"/>
              <a:t>Pamela end of </a:t>
            </a:r>
            <a:r>
              <a:rPr lang="en-US" sz="2800" dirty="0" err="1"/>
              <a:t>horn,</a:t>
            </a:r>
            <a:r>
              <a:rPr lang="en-US" sz="2800" dirty="0"/>
              <a:t> </a:t>
            </a:r>
            <a:r>
              <a:rPr lang="en-US" sz="2800" dirty="0" err="1"/>
              <a:t>dsw</a:t>
            </a:r>
            <a:r>
              <a:rPr lang="en-US" sz="2800" dirty="0"/>
              <a:t>, </a:t>
            </a:r>
            <a:r>
              <a:rPr lang="en-US" sz="2800" dirty="0" err="1"/>
              <a:t>licsw</a:t>
            </a:r>
            <a:endParaRPr lang="en-US" sz="2800" dirty="0"/>
          </a:p>
          <a:p>
            <a:r>
              <a:rPr lang="en-US" sz="2000" dirty="0"/>
              <a:t>National suicide prevention consultant</a:t>
            </a:r>
          </a:p>
          <a:p>
            <a:r>
              <a:rPr lang="en-US" sz="2000" dirty="0"/>
              <a:t>May 12, 2023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097" y="4455620"/>
            <a:ext cx="1842403" cy="17642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332251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16C0-CC49-4371-ADBF-8E9B70ADD5FE}"/>
              </a:ext>
            </a:extLst>
          </p:cNvPr>
          <p:cNvSpPr>
            <a:spLocks noGrp="1"/>
          </p:cNvSpPr>
          <p:nvPr>
            <p:ph type="title"/>
          </p:nvPr>
        </p:nvSpPr>
        <p:spPr/>
        <p:txBody>
          <a:bodyPr>
            <a:normAutofit/>
          </a:bodyPr>
          <a:lstStyle/>
          <a:p>
            <a:r>
              <a:rPr lang="en-US" dirty="0"/>
              <a:t>Friends and Family</a:t>
            </a:r>
          </a:p>
        </p:txBody>
      </p:sp>
      <p:sp>
        <p:nvSpPr>
          <p:cNvPr id="3" name="Content Placeholder 2">
            <a:extLst>
              <a:ext uri="{FF2B5EF4-FFF2-40B4-BE49-F238E27FC236}">
                <a16:creationId xmlns:a16="http://schemas.microsoft.com/office/drawing/2014/main" id="{3CFE8606-FDD9-40A5-82FF-EA06AACC5B2D}"/>
              </a:ext>
            </a:extLst>
          </p:cNvPr>
          <p:cNvSpPr>
            <a:spLocks noGrp="1"/>
          </p:cNvSpPr>
          <p:nvPr>
            <p:ph idx="1"/>
          </p:nvPr>
        </p:nvSpPr>
        <p:spPr>
          <a:xfrm>
            <a:off x="1097280" y="1845733"/>
            <a:ext cx="10058400" cy="4176997"/>
          </a:xfrm>
        </p:spPr>
        <p:txBody>
          <a:bodyPr>
            <a:normAutofit fontScale="32500" lnSpcReduction="20000"/>
          </a:bodyPr>
          <a:lstStyle/>
          <a:p>
            <a:r>
              <a:rPr lang="en-US" sz="3500" dirty="0"/>
              <a:t>If someone you know is struggling emotionally or is in crisis, you can make a difference by getting them the help and support they </a:t>
            </a:r>
            <a:r>
              <a:rPr lang="en-US" sz="3500" dirty="0" smtClean="0"/>
              <a:t>may</a:t>
            </a:r>
          </a:p>
          <a:p>
            <a:r>
              <a:rPr lang="en-US" sz="3500" dirty="0" smtClean="0"/>
              <a:t> </a:t>
            </a:r>
            <a:r>
              <a:rPr lang="en-US" sz="3500" dirty="0"/>
              <a:t>need. Watch for these suicide warning signs:</a:t>
            </a:r>
          </a:p>
          <a:p>
            <a:pPr>
              <a:buFont typeface="Arial" panose="020B0604020202020204" pitchFamily="34" charset="0"/>
              <a:buChar char="•"/>
            </a:pPr>
            <a:r>
              <a:rPr lang="en-US" sz="3500" dirty="0"/>
              <a:t>Talking about wanting to die or to kill themselves</a:t>
            </a:r>
          </a:p>
          <a:p>
            <a:pPr>
              <a:buFont typeface="Arial" panose="020B0604020202020204" pitchFamily="34" charset="0"/>
              <a:buChar char="•"/>
            </a:pPr>
            <a:r>
              <a:rPr lang="en-US" sz="3500" dirty="0"/>
              <a:t>Looking for a way to kill themselves, like researching online or buying a gun</a:t>
            </a:r>
          </a:p>
          <a:p>
            <a:pPr>
              <a:buFont typeface="Arial" panose="020B0604020202020204" pitchFamily="34" charset="0"/>
              <a:buChar char="•"/>
            </a:pPr>
            <a:r>
              <a:rPr lang="en-US" sz="3500" dirty="0"/>
              <a:t>Talking about feeling hopeless or having no reason to live</a:t>
            </a:r>
          </a:p>
          <a:p>
            <a:pPr>
              <a:buFont typeface="Arial" panose="020B0604020202020204" pitchFamily="34" charset="0"/>
              <a:buChar char="•"/>
            </a:pPr>
            <a:r>
              <a:rPr lang="en-US" sz="3500" dirty="0"/>
              <a:t>Talking about feeling trapped or in unbearable pain</a:t>
            </a:r>
          </a:p>
          <a:p>
            <a:pPr>
              <a:buFont typeface="Arial" panose="020B0604020202020204" pitchFamily="34" charset="0"/>
              <a:buChar char="•"/>
            </a:pPr>
            <a:r>
              <a:rPr lang="en-US" sz="3500" dirty="0"/>
              <a:t>Talking about being a burden to others</a:t>
            </a:r>
          </a:p>
          <a:p>
            <a:pPr>
              <a:buFont typeface="Arial" panose="020B0604020202020204" pitchFamily="34" charset="0"/>
              <a:buChar char="•"/>
            </a:pPr>
            <a:r>
              <a:rPr lang="en-US" sz="3500" dirty="0"/>
              <a:t>Increasing the use of alcohol or drugs</a:t>
            </a:r>
          </a:p>
          <a:p>
            <a:pPr>
              <a:buFont typeface="Arial" panose="020B0604020202020204" pitchFamily="34" charset="0"/>
              <a:buChar char="•"/>
            </a:pPr>
            <a:r>
              <a:rPr lang="en-US" sz="3500" dirty="0"/>
              <a:t>Acting anxious or agitated, or behaving recklessly</a:t>
            </a:r>
          </a:p>
          <a:p>
            <a:pPr>
              <a:buFont typeface="Arial" panose="020B0604020202020204" pitchFamily="34" charset="0"/>
              <a:buChar char="•"/>
            </a:pPr>
            <a:r>
              <a:rPr lang="en-US" sz="3500" dirty="0"/>
              <a:t>Sleeping too little or too much</a:t>
            </a:r>
          </a:p>
          <a:p>
            <a:pPr>
              <a:buFont typeface="Arial" panose="020B0604020202020204" pitchFamily="34" charset="0"/>
              <a:buChar char="•"/>
            </a:pPr>
            <a:r>
              <a:rPr lang="en-US" sz="3500" dirty="0"/>
              <a:t>Withdrawing or isolating themselves</a:t>
            </a:r>
          </a:p>
          <a:p>
            <a:pPr>
              <a:buFont typeface="Arial" panose="020B0604020202020204" pitchFamily="34" charset="0"/>
              <a:buChar char="•"/>
            </a:pPr>
            <a:r>
              <a:rPr lang="en-US" sz="3500" dirty="0"/>
              <a:t>Showing rage or talking about seeking revenge</a:t>
            </a:r>
          </a:p>
          <a:p>
            <a:pPr>
              <a:buFont typeface="Arial" panose="020B0604020202020204" pitchFamily="34" charset="0"/>
              <a:buChar char="•"/>
            </a:pPr>
            <a:r>
              <a:rPr lang="en-US" sz="3500" dirty="0"/>
              <a:t>Extreme mood swings</a:t>
            </a:r>
          </a:p>
          <a:p>
            <a:endParaRPr lang="en-US" dirty="0"/>
          </a:p>
        </p:txBody>
      </p:sp>
      <p:sp>
        <p:nvSpPr>
          <p:cNvPr id="4" name="Slide Number Placeholder 3">
            <a:extLst>
              <a:ext uri="{FF2B5EF4-FFF2-40B4-BE49-F238E27FC236}">
                <a16:creationId xmlns:a16="http://schemas.microsoft.com/office/drawing/2014/main" id="{6DA68DB2-F1EC-4BF3-B8B6-72D148F2CDB0}"/>
              </a:ext>
            </a:extLst>
          </p:cNvPr>
          <p:cNvSpPr>
            <a:spLocks noGrp="1"/>
          </p:cNvSpPr>
          <p:nvPr>
            <p:ph type="sldNum" sz="quarter" idx="12"/>
          </p:nvPr>
        </p:nvSpPr>
        <p:spPr/>
        <p:txBody>
          <a:bodyPr/>
          <a:lstStyle/>
          <a:p>
            <a:fld id="{CFB582AC-5695-48DB-B28C-201892CC33C9}" type="slidenum">
              <a:rPr lang="en-US" smtClean="0"/>
              <a:t>10</a:t>
            </a:fld>
            <a:endParaRPr lang="en-US" dirty="0"/>
          </a:p>
        </p:txBody>
      </p:sp>
    </p:spTree>
    <p:extLst>
      <p:ext uri="{BB962C8B-B14F-4D97-AF65-F5344CB8AC3E}">
        <p14:creationId xmlns:p14="http://schemas.microsoft.com/office/powerpoint/2010/main" val="3578527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3B00-34D1-483C-9300-AC7949A8CD2D}"/>
              </a:ext>
            </a:extLst>
          </p:cNvPr>
          <p:cNvSpPr>
            <a:spLocks noGrp="1"/>
          </p:cNvSpPr>
          <p:nvPr>
            <p:ph type="title"/>
          </p:nvPr>
        </p:nvSpPr>
        <p:spPr/>
        <p:txBody>
          <a:bodyPr/>
          <a:lstStyle/>
          <a:p>
            <a:r>
              <a:rPr lang="en-US" dirty="0"/>
              <a:t>How to </a:t>
            </a:r>
            <a:r>
              <a:rPr lang="en-US" dirty="0" smtClean="0"/>
              <a:t>Help</a:t>
            </a:r>
            <a:endParaRPr lang="en-US" dirty="0"/>
          </a:p>
        </p:txBody>
      </p:sp>
      <p:sp>
        <p:nvSpPr>
          <p:cNvPr id="3" name="Content Placeholder 2">
            <a:extLst>
              <a:ext uri="{FF2B5EF4-FFF2-40B4-BE49-F238E27FC236}">
                <a16:creationId xmlns:a16="http://schemas.microsoft.com/office/drawing/2014/main" id="{D55D8687-623E-4FDB-8563-B28871CD6A64}"/>
              </a:ext>
            </a:extLst>
          </p:cNvPr>
          <p:cNvSpPr>
            <a:spLocks noGrp="1"/>
          </p:cNvSpPr>
          <p:nvPr>
            <p:ph idx="1"/>
          </p:nvPr>
        </p:nvSpPr>
        <p:spPr/>
        <p:txBody>
          <a:bodyPr>
            <a:normAutofit fontScale="77500" lnSpcReduction="20000"/>
          </a:bodyPr>
          <a:lstStyle/>
          <a:p>
            <a:r>
              <a:rPr lang="en-US" b="1" i="1" dirty="0"/>
              <a:t>Do's</a:t>
            </a:r>
            <a:r>
              <a:rPr lang="en-US" b="1" dirty="0"/>
              <a:t> when helping:</a:t>
            </a:r>
          </a:p>
          <a:p>
            <a:pPr>
              <a:buFont typeface="Arial" panose="020B0604020202020204" pitchFamily="34" charset="0"/>
              <a:buChar char="•"/>
            </a:pPr>
            <a:r>
              <a:rPr lang="en-US" dirty="0"/>
              <a:t>DO talk openly about </a:t>
            </a:r>
            <a:r>
              <a:rPr lang="en-US" dirty="0" smtClean="0"/>
              <a:t>suicide.</a:t>
            </a:r>
            <a:endParaRPr lang="en-US" dirty="0"/>
          </a:p>
          <a:p>
            <a:pPr>
              <a:buFont typeface="Arial" panose="020B0604020202020204" pitchFamily="34" charset="0"/>
              <a:buChar char="•"/>
            </a:pPr>
            <a:r>
              <a:rPr lang="en-US" dirty="0"/>
              <a:t>DO be willing to </a:t>
            </a:r>
            <a:r>
              <a:rPr lang="en-US" dirty="0" smtClean="0"/>
              <a:t>listen.</a:t>
            </a:r>
            <a:endParaRPr lang="en-US" dirty="0"/>
          </a:p>
          <a:p>
            <a:pPr>
              <a:buFont typeface="Arial" panose="020B0604020202020204" pitchFamily="34" charset="0"/>
              <a:buChar char="•"/>
            </a:pPr>
            <a:r>
              <a:rPr lang="en-US" dirty="0"/>
              <a:t>DO allow expressions of </a:t>
            </a:r>
            <a:r>
              <a:rPr lang="en-US" dirty="0" smtClean="0"/>
              <a:t>feeling.</a:t>
            </a:r>
            <a:endParaRPr lang="en-US" dirty="0"/>
          </a:p>
          <a:p>
            <a:pPr>
              <a:buFont typeface="Arial" panose="020B0604020202020204" pitchFamily="34" charset="0"/>
              <a:buChar char="•"/>
            </a:pPr>
            <a:r>
              <a:rPr lang="en-US" dirty="0"/>
              <a:t>DO get involved, be available, and show interest and </a:t>
            </a:r>
            <a:r>
              <a:rPr lang="en-US" dirty="0" smtClean="0"/>
              <a:t>support.</a:t>
            </a:r>
            <a:endParaRPr lang="en-US" dirty="0"/>
          </a:p>
          <a:p>
            <a:pPr>
              <a:buFont typeface="Arial" panose="020B0604020202020204" pitchFamily="34" charset="0"/>
              <a:buChar char="•"/>
            </a:pPr>
            <a:r>
              <a:rPr lang="en-US" dirty="0"/>
              <a:t>DO remove means, such as weapons, rope, or </a:t>
            </a:r>
            <a:r>
              <a:rPr lang="en-US" dirty="0" smtClean="0"/>
              <a:t>pills.</a:t>
            </a:r>
            <a:endParaRPr lang="en-US" dirty="0"/>
          </a:p>
          <a:p>
            <a:r>
              <a:rPr lang="en-US" b="1" i="1" dirty="0"/>
              <a:t>Don'ts</a:t>
            </a:r>
            <a:r>
              <a:rPr lang="en-US" b="1" dirty="0"/>
              <a:t> when helping:</a:t>
            </a:r>
          </a:p>
          <a:p>
            <a:pPr>
              <a:buFont typeface="Arial" panose="020B0604020202020204" pitchFamily="34" charset="0"/>
              <a:buChar char="•"/>
            </a:pPr>
            <a:r>
              <a:rPr lang="en-US" dirty="0"/>
              <a:t>Do NOT dare him or her to do something </a:t>
            </a:r>
            <a:r>
              <a:rPr lang="en-US" dirty="0" smtClean="0"/>
              <a:t>harmful.</a:t>
            </a:r>
            <a:endParaRPr lang="en-US" dirty="0"/>
          </a:p>
          <a:p>
            <a:pPr>
              <a:buFont typeface="Arial" panose="020B0604020202020204" pitchFamily="34" charset="0"/>
              <a:buChar char="•"/>
            </a:pPr>
            <a:r>
              <a:rPr lang="en-US" dirty="0"/>
              <a:t>Do NOT act shocked, judge, or "one-up" (example: "You’re having a bad day? You should hear about my day!"), as this encourages </a:t>
            </a:r>
            <a:r>
              <a:rPr lang="en-US" dirty="0" smtClean="0"/>
              <a:t>disconnection.</a:t>
            </a:r>
            <a:endParaRPr lang="en-US" dirty="0"/>
          </a:p>
          <a:p>
            <a:pPr>
              <a:buFont typeface="Arial" panose="020B0604020202020204" pitchFamily="34" charset="0"/>
              <a:buChar char="•"/>
            </a:pPr>
            <a:r>
              <a:rPr lang="en-US" dirty="0"/>
              <a:t>Do NOT be sworn to secrecy; do seek </a:t>
            </a:r>
            <a:r>
              <a:rPr lang="en-US" dirty="0" smtClean="0"/>
              <a:t>support.</a:t>
            </a:r>
            <a:endParaRPr lang="en-US" dirty="0"/>
          </a:p>
          <a:p>
            <a:pPr>
              <a:buFont typeface="Arial" panose="020B0604020202020204" pitchFamily="34" charset="0"/>
              <a:buChar char="•"/>
            </a:pPr>
            <a:r>
              <a:rPr lang="en-US" dirty="0"/>
              <a:t>Do NOT offer glib </a:t>
            </a:r>
            <a:r>
              <a:rPr lang="en-US" dirty="0" smtClean="0"/>
              <a:t>reassurance.</a:t>
            </a:r>
            <a:endParaRPr lang="en-US" dirty="0"/>
          </a:p>
          <a:p>
            <a:endParaRPr lang="en-US" dirty="0"/>
          </a:p>
        </p:txBody>
      </p:sp>
      <p:sp>
        <p:nvSpPr>
          <p:cNvPr id="4" name="Slide Number Placeholder 3">
            <a:extLst>
              <a:ext uri="{FF2B5EF4-FFF2-40B4-BE49-F238E27FC236}">
                <a16:creationId xmlns:a16="http://schemas.microsoft.com/office/drawing/2014/main" id="{42B09D87-9AD9-4558-9596-B1338C349BC3}"/>
              </a:ext>
            </a:extLst>
          </p:cNvPr>
          <p:cNvSpPr>
            <a:spLocks noGrp="1"/>
          </p:cNvSpPr>
          <p:nvPr>
            <p:ph type="sldNum" sz="quarter" idx="12"/>
          </p:nvPr>
        </p:nvSpPr>
        <p:spPr/>
        <p:txBody>
          <a:bodyPr/>
          <a:lstStyle/>
          <a:p>
            <a:fld id="{CFB582AC-5695-48DB-B28C-201892CC33C9}" type="slidenum">
              <a:rPr lang="en-US" smtClean="0"/>
              <a:t>11</a:t>
            </a:fld>
            <a:endParaRPr lang="en-US" dirty="0"/>
          </a:p>
        </p:txBody>
      </p:sp>
    </p:spTree>
    <p:extLst>
      <p:ext uri="{BB962C8B-B14F-4D97-AF65-F5344CB8AC3E}">
        <p14:creationId xmlns:p14="http://schemas.microsoft.com/office/powerpoint/2010/main" val="3015614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E2AA-15BD-47BC-8580-31224EBE492E}"/>
              </a:ext>
            </a:extLst>
          </p:cNvPr>
          <p:cNvSpPr>
            <a:spLocks noGrp="1"/>
          </p:cNvSpPr>
          <p:nvPr>
            <p:ph type="title"/>
          </p:nvPr>
        </p:nvSpPr>
        <p:spPr/>
        <p:txBody>
          <a:bodyPr/>
          <a:lstStyle/>
          <a:p>
            <a:r>
              <a:rPr lang="en-US" dirty="0"/>
              <a:t>When to </a:t>
            </a:r>
            <a:r>
              <a:rPr lang="en-US" dirty="0" smtClean="0"/>
              <a:t>Seek </a:t>
            </a:r>
            <a:r>
              <a:rPr lang="en-US" dirty="0"/>
              <a:t>H</a:t>
            </a:r>
            <a:r>
              <a:rPr lang="en-US" dirty="0" smtClean="0"/>
              <a:t>elp</a:t>
            </a:r>
            <a:r>
              <a:rPr lang="en-US" dirty="0"/>
              <a:t>? </a:t>
            </a:r>
          </a:p>
        </p:txBody>
      </p:sp>
      <p:sp>
        <p:nvSpPr>
          <p:cNvPr id="3" name="Content Placeholder 2">
            <a:extLst>
              <a:ext uri="{FF2B5EF4-FFF2-40B4-BE49-F238E27FC236}">
                <a16:creationId xmlns:a16="http://schemas.microsoft.com/office/drawing/2014/main" id="{63BA44B6-DE7A-4CCB-BB71-80B2A3282473}"/>
              </a:ext>
            </a:extLst>
          </p:cNvPr>
          <p:cNvSpPr>
            <a:spLocks noGrp="1"/>
          </p:cNvSpPr>
          <p:nvPr>
            <p:ph idx="1"/>
          </p:nvPr>
        </p:nvSpPr>
        <p:spPr/>
        <p:txBody>
          <a:bodyPr/>
          <a:lstStyle/>
          <a:p>
            <a:r>
              <a:rPr lang="en-US" dirty="0"/>
              <a:t>The best help is taking the person directly to someone who can help. </a:t>
            </a:r>
          </a:p>
          <a:p>
            <a:r>
              <a:rPr lang="en-US" dirty="0"/>
              <a:t>Call, text, or chat is another option. </a:t>
            </a:r>
          </a:p>
        </p:txBody>
      </p:sp>
      <p:sp>
        <p:nvSpPr>
          <p:cNvPr id="4" name="Slide Number Placeholder 3">
            <a:extLst>
              <a:ext uri="{FF2B5EF4-FFF2-40B4-BE49-F238E27FC236}">
                <a16:creationId xmlns:a16="http://schemas.microsoft.com/office/drawing/2014/main" id="{2C3422F2-5FEB-4145-AADF-425CEF78D729}"/>
              </a:ext>
            </a:extLst>
          </p:cNvPr>
          <p:cNvSpPr>
            <a:spLocks noGrp="1"/>
          </p:cNvSpPr>
          <p:nvPr>
            <p:ph type="sldNum" sz="quarter" idx="12"/>
          </p:nvPr>
        </p:nvSpPr>
        <p:spPr/>
        <p:txBody>
          <a:bodyPr/>
          <a:lstStyle/>
          <a:p>
            <a:fld id="{CFB582AC-5695-48DB-B28C-201892CC33C9}" type="slidenum">
              <a:rPr lang="en-US" smtClean="0"/>
              <a:t>12</a:t>
            </a:fld>
            <a:endParaRPr lang="en-US" dirty="0"/>
          </a:p>
        </p:txBody>
      </p:sp>
    </p:spTree>
    <p:extLst>
      <p:ext uri="{BB962C8B-B14F-4D97-AF65-F5344CB8AC3E}">
        <p14:creationId xmlns:p14="http://schemas.microsoft.com/office/powerpoint/2010/main" val="1076811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4F15C-9114-4425-95EC-FE516EB49126}"/>
              </a:ext>
            </a:extLst>
          </p:cNvPr>
          <p:cNvSpPr>
            <a:spLocks noGrp="1"/>
          </p:cNvSpPr>
          <p:nvPr>
            <p:ph type="title"/>
          </p:nvPr>
        </p:nvSpPr>
        <p:spPr/>
        <p:txBody>
          <a:bodyPr/>
          <a:lstStyle/>
          <a:p>
            <a:r>
              <a:rPr lang="en-US" dirty="0"/>
              <a:t>Recognizing and Responding to Suicide</a:t>
            </a:r>
          </a:p>
        </p:txBody>
      </p:sp>
      <p:sp>
        <p:nvSpPr>
          <p:cNvPr id="3" name="Content Placeholder 2">
            <a:extLst>
              <a:ext uri="{FF2B5EF4-FFF2-40B4-BE49-F238E27FC236}">
                <a16:creationId xmlns:a16="http://schemas.microsoft.com/office/drawing/2014/main" id="{F01AD659-4A78-4FD2-92B7-1DC089C8FCD7}"/>
              </a:ext>
            </a:extLst>
          </p:cNvPr>
          <p:cNvSpPr>
            <a:spLocks noGrp="1"/>
          </p:cNvSpPr>
          <p:nvPr>
            <p:ph idx="1"/>
          </p:nvPr>
        </p:nvSpPr>
        <p:spPr/>
        <p:txBody>
          <a:bodyPr/>
          <a:lstStyle/>
          <a:p>
            <a:r>
              <a:rPr lang="en-US" dirty="0"/>
              <a:t>Suicide occurs across and within all races and cultures. Within Indian Country, the rates are higher than in the general population. The subject of suicide carries the stigmas of depression and death, the fear that </a:t>
            </a:r>
            <a:r>
              <a:rPr lang="en-US" dirty="0" smtClean="0"/>
              <a:t>talking </a:t>
            </a:r>
            <a:r>
              <a:rPr lang="en-US" dirty="0"/>
              <a:t>about it will make it happen, and other stigmas, including:</a:t>
            </a:r>
          </a:p>
          <a:p>
            <a:pPr>
              <a:buFont typeface="Arial" panose="020B0604020202020204" pitchFamily="34" charset="0"/>
              <a:buChar char="•"/>
            </a:pPr>
            <a:r>
              <a:rPr lang="en-US" dirty="0"/>
              <a:t>Suicide is a cry for </a:t>
            </a:r>
            <a:r>
              <a:rPr lang="en-US" dirty="0" smtClean="0"/>
              <a:t>help;</a:t>
            </a:r>
            <a:endParaRPr lang="en-US" dirty="0"/>
          </a:p>
          <a:p>
            <a:pPr>
              <a:buFont typeface="Arial" panose="020B0604020202020204" pitchFamily="34" charset="0"/>
              <a:buChar char="•"/>
            </a:pPr>
            <a:r>
              <a:rPr lang="en-US" dirty="0"/>
              <a:t>When a person decides to end his or her life, there is nothing that can be done to stop him or </a:t>
            </a:r>
            <a:r>
              <a:rPr lang="en-US" dirty="0" smtClean="0"/>
              <a:t>her;</a:t>
            </a:r>
            <a:endParaRPr lang="en-US" dirty="0"/>
          </a:p>
          <a:p>
            <a:pPr>
              <a:buFont typeface="Arial" panose="020B0604020202020204" pitchFamily="34" charset="0"/>
              <a:buChar char="•"/>
            </a:pPr>
            <a:r>
              <a:rPr lang="en-US" dirty="0"/>
              <a:t>A person won’t </a:t>
            </a:r>
            <a:r>
              <a:rPr lang="en-US" dirty="0" smtClean="0"/>
              <a:t>attempt suicide </a:t>
            </a:r>
            <a:r>
              <a:rPr lang="en-US" dirty="0"/>
              <a:t>if he or she has children, just bought a new car, or is just having a "difficult </a:t>
            </a:r>
            <a:r>
              <a:rPr lang="en-US" dirty="0" smtClean="0"/>
              <a:t>time;” and</a:t>
            </a:r>
            <a:endParaRPr lang="en-US" dirty="0"/>
          </a:p>
          <a:p>
            <a:pPr lvl="1">
              <a:buFont typeface="Arial" panose="020B0604020202020204" pitchFamily="34" charset="0"/>
              <a:buChar char="•"/>
            </a:pPr>
            <a:r>
              <a:rPr lang="en-US" dirty="0"/>
              <a:t>Language is a social construct. How suicide is discussed or referred impacts how suicide is viewed. </a:t>
            </a:r>
          </a:p>
          <a:p>
            <a:pPr>
              <a:buFont typeface="Arial" panose="020B0604020202020204" pitchFamily="34" charset="0"/>
              <a:buChar char="•"/>
            </a:pPr>
            <a:r>
              <a:rPr lang="en-US" dirty="0"/>
              <a:t>The reality is that suicide is preventable, and help is available.</a:t>
            </a:r>
          </a:p>
          <a:p>
            <a:endParaRPr lang="en-US" dirty="0"/>
          </a:p>
        </p:txBody>
      </p:sp>
      <p:sp>
        <p:nvSpPr>
          <p:cNvPr id="4" name="Slide Number Placeholder 3">
            <a:extLst>
              <a:ext uri="{FF2B5EF4-FFF2-40B4-BE49-F238E27FC236}">
                <a16:creationId xmlns:a16="http://schemas.microsoft.com/office/drawing/2014/main" id="{53415F98-1136-4F88-B535-BB7E49F49FD5}"/>
              </a:ext>
            </a:extLst>
          </p:cNvPr>
          <p:cNvSpPr>
            <a:spLocks noGrp="1"/>
          </p:cNvSpPr>
          <p:nvPr>
            <p:ph type="sldNum" sz="quarter" idx="12"/>
          </p:nvPr>
        </p:nvSpPr>
        <p:spPr/>
        <p:txBody>
          <a:bodyPr/>
          <a:lstStyle/>
          <a:p>
            <a:fld id="{CFB582AC-5695-48DB-B28C-201892CC33C9}" type="slidenum">
              <a:rPr lang="en-US" smtClean="0"/>
              <a:t>13</a:t>
            </a:fld>
            <a:endParaRPr lang="en-US" dirty="0"/>
          </a:p>
        </p:txBody>
      </p:sp>
    </p:spTree>
    <p:extLst>
      <p:ext uri="{BB962C8B-B14F-4D97-AF65-F5344CB8AC3E}">
        <p14:creationId xmlns:p14="http://schemas.microsoft.com/office/powerpoint/2010/main" val="3409627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Services </a:t>
            </a:r>
          </a:p>
        </p:txBody>
      </p:sp>
      <p:sp>
        <p:nvSpPr>
          <p:cNvPr id="3" name="Content Placeholder 2"/>
          <p:cNvSpPr>
            <a:spLocks noGrp="1"/>
          </p:cNvSpPr>
          <p:nvPr>
            <p:ph idx="1"/>
          </p:nvPr>
        </p:nvSpPr>
        <p:spPr/>
        <p:txBody>
          <a:bodyPr/>
          <a:lstStyle/>
          <a:p>
            <a:pPr lvl="1"/>
            <a:r>
              <a:rPr lang="en-US" dirty="0"/>
              <a:t>Call or text 988, the Suicide &amp; Crisis Line (Formerly the National Suicide Prevention Lifeline 1-800-273-8255) provides 24/7, free and confidential support for people in distress, prevention and crisis resources for you, or your loved ones. </a:t>
            </a:r>
          </a:p>
          <a:p>
            <a:pPr lvl="1"/>
            <a:r>
              <a:rPr lang="en-US" dirty="0"/>
              <a:t>Chat is also available at 988lifeline.org. </a:t>
            </a:r>
          </a:p>
          <a:p>
            <a:pPr lvl="1"/>
            <a:r>
              <a:rPr lang="en-US" dirty="0"/>
              <a:t>Text NATIVE to 741741 to speak to a culturally aware crisis counselor with the Crisis Text Line. The texting services are free, confidential and available 24/7. </a:t>
            </a:r>
          </a:p>
          <a:p>
            <a:endParaRPr lang="en-US" dirty="0"/>
          </a:p>
        </p:txBody>
      </p:sp>
      <p:sp>
        <p:nvSpPr>
          <p:cNvPr id="4" name="Slide Number Placeholder 3"/>
          <p:cNvSpPr>
            <a:spLocks noGrp="1"/>
          </p:cNvSpPr>
          <p:nvPr>
            <p:ph type="sldNum" sz="quarter" idx="12"/>
          </p:nvPr>
        </p:nvSpPr>
        <p:spPr/>
        <p:txBody>
          <a:bodyPr/>
          <a:lstStyle/>
          <a:p>
            <a:fld id="{CFB582AC-5695-48DB-B28C-201892CC33C9}" type="slidenum">
              <a:rPr lang="en-US" smtClean="0"/>
              <a:t>14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1657"/>
            <a:ext cx="12207240" cy="556343"/>
          </a:xfrm>
          <a:prstGeom prst="rect">
            <a:avLst/>
          </a:prstGeom>
        </p:spPr>
      </p:pic>
    </p:spTree>
    <p:extLst>
      <p:ext uri="{BB962C8B-B14F-4D97-AF65-F5344CB8AC3E}">
        <p14:creationId xmlns:p14="http://schemas.microsoft.com/office/powerpoint/2010/main" val="453342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F913-B577-468E-8B49-06525B6FFAD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06878A7-05D3-4066-AE06-63F955B6C59C}"/>
              </a:ext>
            </a:extLst>
          </p:cNvPr>
          <p:cNvSpPr>
            <a:spLocks noGrp="1"/>
          </p:cNvSpPr>
          <p:nvPr>
            <p:ph idx="1"/>
          </p:nvPr>
        </p:nvSpPr>
        <p:spPr/>
        <p:txBody>
          <a:bodyPr>
            <a:normAutofit fontScale="77500" lnSpcReduction="20000"/>
          </a:bodyPr>
          <a:lstStyle/>
          <a:p>
            <a:r>
              <a:rPr lang="en-US" dirty="0">
                <a:hlinkClick r:id="rId2"/>
              </a:rPr>
              <a:t>American Foundation for Suicide Prevention</a:t>
            </a:r>
            <a:r>
              <a:rPr lang="en-US" dirty="0"/>
              <a:t> </a:t>
            </a:r>
            <a:r>
              <a:rPr lang="en-US" dirty="0">
                <a:hlinkClick r:id="rId3" tooltip="Exit Disclaimer: You Are Leaving www.ihs.gov"/>
              </a:rPr>
              <a:t> </a:t>
            </a:r>
            <a:r>
              <a:rPr lang="en-US" dirty="0"/>
              <a:t> is dedicated to saving lives and bringing hope to those affected by suicide</a:t>
            </a:r>
          </a:p>
          <a:p>
            <a:r>
              <a:rPr lang="en-US" dirty="0">
                <a:hlinkClick r:id="rId4"/>
              </a:rPr>
              <a:t>Crisis Text Line</a:t>
            </a:r>
            <a:r>
              <a:rPr lang="en-US" dirty="0"/>
              <a:t> </a:t>
            </a:r>
            <a:r>
              <a:rPr lang="en-US" dirty="0">
                <a:hlinkClick r:id="rId3" tooltip="Exit Disclaimer: You Are Leaving www.ihs.gov"/>
              </a:rPr>
              <a:t> </a:t>
            </a:r>
            <a:r>
              <a:rPr lang="en-US" dirty="0"/>
              <a:t> a free, 24/7 support for those in crisis. Text 741741 from anywhere in the USA to text with a trained Crisis Counselor.</a:t>
            </a:r>
          </a:p>
          <a:p>
            <a:r>
              <a:rPr lang="en-US" dirty="0">
                <a:hlinkClick r:id="rId5"/>
              </a:rPr>
              <a:t>Jason Foundation</a:t>
            </a:r>
            <a:r>
              <a:rPr lang="en-US" dirty="0"/>
              <a:t> </a:t>
            </a:r>
            <a:r>
              <a:rPr lang="en-US" dirty="0">
                <a:hlinkClick r:id="rId3" tooltip="Exit Disclaimer: You Are Leaving www.ihs.gov"/>
              </a:rPr>
              <a:t> </a:t>
            </a:r>
            <a:r>
              <a:rPr lang="en-US" dirty="0"/>
              <a:t> is dedicated to the prevention of youth suicide through educational and awareness programs.</a:t>
            </a:r>
          </a:p>
          <a:p>
            <a:r>
              <a:rPr lang="en-US" dirty="0">
                <a:hlinkClick r:id="rId6"/>
              </a:rPr>
              <a:t>JED Foundation</a:t>
            </a:r>
            <a:r>
              <a:rPr lang="en-US" dirty="0"/>
              <a:t> </a:t>
            </a:r>
            <a:r>
              <a:rPr lang="en-US" dirty="0">
                <a:hlinkClick r:id="rId3" tooltip="Exit Disclaimer: You Are Leaving www.ihs.gov"/>
              </a:rPr>
              <a:t> </a:t>
            </a:r>
            <a:r>
              <a:rPr lang="en-US" dirty="0"/>
              <a:t> aims to protect emotional health and prevent suicide for teens and young adults.</a:t>
            </a:r>
          </a:p>
          <a:p>
            <a:r>
              <a:rPr lang="en-US" dirty="0">
                <a:hlinkClick r:id="rId7"/>
              </a:rPr>
              <a:t>Suicide &amp; Crisis Lifeline</a:t>
            </a:r>
            <a:r>
              <a:rPr lang="en-US" dirty="0"/>
              <a:t> </a:t>
            </a:r>
            <a:r>
              <a:rPr lang="en-US" dirty="0">
                <a:hlinkClick r:id="rId3" tooltip="Exit Disclaimer: You Are Leaving www.ihs.gov"/>
              </a:rPr>
              <a:t> </a:t>
            </a:r>
            <a:r>
              <a:rPr lang="en-US" dirty="0"/>
              <a:t> provides 24/7, free and confidential support for people in distress, prevention and crisis resources.</a:t>
            </a:r>
          </a:p>
          <a:p>
            <a:r>
              <a:rPr lang="en-US" dirty="0">
                <a:hlinkClick r:id="rId8"/>
              </a:rPr>
              <a:t>Samaritans USA</a:t>
            </a:r>
            <a:r>
              <a:rPr lang="en-US" dirty="0"/>
              <a:t> </a:t>
            </a:r>
            <a:r>
              <a:rPr lang="en-US" dirty="0">
                <a:hlinkClick r:id="rId3" tooltip="Exit Disclaimer: You Are Leaving www.ihs.gov"/>
              </a:rPr>
              <a:t> </a:t>
            </a:r>
            <a:r>
              <a:rPr lang="en-US" dirty="0"/>
              <a:t> provides hotlines, public education programs, support groups and other crisis response, outreach and advocacy programs to communities throughout the U.S.</a:t>
            </a:r>
          </a:p>
          <a:p>
            <a:r>
              <a:rPr lang="en-US" dirty="0">
                <a:hlinkClick r:id="rId9"/>
              </a:rPr>
              <a:t>Suicide Awareness Voices of Education</a:t>
            </a:r>
            <a:r>
              <a:rPr lang="en-US" dirty="0"/>
              <a:t> </a:t>
            </a:r>
            <a:r>
              <a:rPr lang="en-US" dirty="0">
                <a:hlinkClick r:id="rId3" tooltip="Exit Disclaimer: You Are Leaving www.ihs.gov"/>
              </a:rPr>
              <a:t> </a:t>
            </a:r>
            <a:r>
              <a:rPr lang="en-US" dirty="0"/>
              <a:t> works to prevent suicide through public awareness, education, stigma reduction, and by serving as a resource to those touched by suicide.</a:t>
            </a:r>
          </a:p>
          <a:p>
            <a:r>
              <a:rPr lang="en-US" dirty="0">
                <a:hlinkClick r:id="rId10"/>
              </a:rPr>
              <a:t>The Trevor Project</a:t>
            </a:r>
            <a:r>
              <a:rPr lang="en-US" dirty="0"/>
              <a:t> </a:t>
            </a:r>
            <a:r>
              <a:rPr lang="en-US" dirty="0">
                <a:hlinkClick r:id="rId3" tooltip="Exit Disclaimer: You Are Leaving www.ihs.gov"/>
              </a:rPr>
              <a:t> </a:t>
            </a:r>
            <a:r>
              <a:rPr lang="en-US" dirty="0"/>
              <a:t> is a national 24-hour, toll free confidential suicide hotline for gay and questioning youth.</a:t>
            </a:r>
          </a:p>
          <a:p>
            <a:r>
              <a:rPr lang="en-US" dirty="0">
                <a:hlinkClick r:id="rId11"/>
              </a:rPr>
              <a:t>Veterans Crisis Line</a:t>
            </a:r>
            <a:r>
              <a:rPr lang="en-US" dirty="0"/>
              <a:t> </a:t>
            </a:r>
            <a:r>
              <a:rPr lang="en-US" dirty="0">
                <a:hlinkClick r:id="rId3" tooltip="Exit Disclaimer: You Are Leaving www.ihs.gov"/>
              </a:rPr>
              <a:t> </a:t>
            </a:r>
            <a:r>
              <a:rPr lang="en-US" dirty="0"/>
              <a:t> is a free, 24/7 confidential support for Veterans in crisis and their families and friends.</a:t>
            </a:r>
          </a:p>
          <a:p>
            <a:endParaRPr lang="en-US" dirty="0"/>
          </a:p>
        </p:txBody>
      </p:sp>
      <p:sp>
        <p:nvSpPr>
          <p:cNvPr id="4" name="Slide Number Placeholder 3">
            <a:extLst>
              <a:ext uri="{FF2B5EF4-FFF2-40B4-BE49-F238E27FC236}">
                <a16:creationId xmlns:a16="http://schemas.microsoft.com/office/drawing/2014/main" id="{0130865E-C2D6-4E6E-8A58-E6DEFC984076}"/>
              </a:ext>
            </a:extLst>
          </p:cNvPr>
          <p:cNvSpPr>
            <a:spLocks noGrp="1"/>
          </p:cNvSpPr>
          <p:nvPr>
            <p:ph type="sldNum" sz="quarter" idx="12"/>
          </p:nvPr>
        </p:nvSpPr>
        <p:spPr/>
        <p:txBody>
          <a:bodyPr/>
          <a:lstStyle/>
          <a:p>
            <a:fld id="{CFB582AC-5695-48DB-B28C-201892CC33C9}" type="slidenum">
              <a:rPr lang="en-US" smtClean="0"/>
              <a:t>15</a:t>
            </a:fld>
            <a:endParaRPr lang="en-US" dirty="0"/>
          </a:p>
        </p:txBody>
      </p:sp>
    </p:spTree>
    <p:extLst>
      <p:ext uri="{BB962C8B-B14F-4D97-AF65-F5344CB8AC3E}">
        <p14:creationId xmlns:p14="http://schemas.microsoft.com/office/powerpoint/2010/main" val="1407615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1432005"/>
            <a:ext cx="3721908" cy="3701970"/>
          </a:xfrm>
          <a:prstGeom prst="rect">
            <a:avLst/>
          </a:prstGeom>
        </p:spPr>
      </p:pic>
      <p:sp>
        <p:nvSpPr>
          <p:cNvPr id="3" name="Slide Number Placeholder 2"/>
          <p:cNvSpPr>
            <a:spLocks noGrp="1"/>
          </p:cNvSpPr>
          <p:nvPr>
            <p:ph type="sldNum" sz="quarter" idx="12"/>
          </p:nvPr>
        </p:nvSpPr>
        <p:spPr/>
        <p:txBody>
          <a:bodyPr/>
          <a:lstStyle/>
          <a:p>
            <a:fld id="{CFB582AC-5695-48DB-B28C-201892CC33C9}" type="slidenum">
              <a:rPr lang="en-US" smtClean="0"/>
              <a:t>16</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1657"/>
            <a:ext cx="12207240" cy="556343"/>
          </a:xfrm>
          <a:prstGeom prst="rect">
            <a:avLst/>
          </a:prstGeom>
        </p:spPr>
      </p:pic>
    </p:spTree>
    <p:extLst>
      <p:ext uri="{BB962C8B-B14F-4D97-AF65-F5344CB8AC3E}">
        <p14:creationId xmlns:p14="http://schemas.microsoft.com/office/powerpoint/2010/main" val="300376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a:bodyPr>
          <a:lstStyle/>
          <a:p>
            <a:r>
              <a:rPr lang="en-US" sz="3600" dirty="0"/>
              <a:t>The views, opinions, and content expressed in this presentation do not </a:t>
            </a:r>
            <a:r>
              <a:rPr lang="en-US" sz="3600" dirty="0" smtClean="0"/>
              <a:t>reflect </a:t>
            </a:r>
            <a:r>
              <a:rPr lang="en-US" sz="3600" dirty="0"/>
              <a:t>the views, opinions, or policies of the Indian Health Service (IHS) or the U.S. Department of Health and Human Services (HHS).</a:t>
            </a:r>
          </a:p>
        </p:txBody>
      </p:sp>
      <p:sp>
        <p:nvSpPr>
          <p:cNvPr id="4" name="Slide Number Placeholder 3"/>
          <p:cNvSpPr>
            <a:spLocks noGrp="1"/>
          </p:cNvSpPr>
          <p:nvPr>
            <p:ph type="sldNum" sz="quarter" idx="12"/>
          </p:nvPr>
        </p:nvSpPr>
        <p:spPr/>
        <p:txBody>
          <a:bodyPr/>
          <a:lstStyle/>
          <a:p>
            <a:fld id="{CFB582AC-5695-48DB-B28C-201892CC33C9}" type="slidenum">
              <a:rPr lang="en-US" smtClean="0"/>
              <a:t>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1657"/>
            <a:ext cx="12207240" cy="556343"/>
          </a:xfrm>
          <a:prstGeom prst="rect">
            <a:avLst/>
          </a:prstGeom>
        </p:spPr>
      </p:pic>
    </p:spTree>
    <p:extLst>
      <p:ext uri="{BB962C8B-B14F-4D97-AF65-F5344CB8AC3E}">
        <p14:creationId xmlns:p14="http://schemas.microsoft.com/office/powerpoint/2010/main" val="3228484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 1.  Identify an available crisis service.</a:t>
            </a:r>
          </a:p>
          <a:p>
            <a:r>
              <a:rPr lang="en-US" dirty="0"/>
              <a:t> 2.  Create a plan on who, </a:t>
            </a:r>
            <a:r>
              <a:rPr lang="en-US" dirty="0" smtClean="0"/>
              <a:t>when, </a:t>
            </a:r>
            <a:r>
              <a:rPr lang="en-US" dirty="0"/>
              <a:t>and where to seek mental health services.</a:t>
            </a:r>
          </a:p>
          <a:p>
            <a:r>
              <a:rPr lang="en-US" dirty="0"/>
              <a:t> 3.  Discuss common barriers including stigma related to seeking mental health services.</a:t>
            </a:r>
          </a:p>
        </p:txBody>
      </p:sp>
      <p:sp>
        <p:nvSpPr>
          <p:cNvPr id="4" name="Slide Number Placeholder 3"/>
          <p:cNvSpPr>
            <a:spLocks noGrp="1"/>
          </p:cNvSpPr>
          <p:nvPr>
            <p:ph type="sldNum" sz="quarter" idx="12"/>
          </p:nvPr>
        </p:nvSpPr>
        <p:spPr/>
        <p:txBody>
          <a:bodyPr/>
          <a:lstStyle/>
          <a:p>
            <a:fld id="{CFB582AC-5695-48DB-B28C-201892CC33C9}" type="slidenum">
              <a:rPr lang="en-US" smtClean="0"/>
              <a:t>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1657"/>
            <a:ext cx="12207240" cy="556343"/>
          </a:xfrm>
          <a:prstGeom prst="rect">
            <a:avLst/>
          </a:prstGeom>
        </p:spPr>
      </p:pic>
    </p:spTree>
    <p:extLst>
      <p:ext uri="{BB962C8B-B14F-4D97-AF65-F5344CB8AC3E}">
        <p14:creationId xmlns:p14="http://schemas.microsoft.com/office/powerpoint/2010/main" val="1140310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83F-B828-4C02-B8AE-C42D5B6E34E0}"/>
              </a:ext>
            </a:extLst>
          </p:cNvPr>
          <p:cNvSpPr>
            <a:spLocks noGrp="1"/>
          </p:cNvSpPr>
          <p:nvPr>
            <p:ph type="title"/>
          </p:nvPr>
        </p:nvSpPr>
        <p:spPr/>
        <p:txBody>
          <a:bodyPr/>
          <a:lstStyle/>
          <a:p>
            <a:r>
              <a:rPr lang="en-US" dirty="0"/>
              <a:t>What is 988? </a:t>
            </a:r>
          </a:p>
        </p:txBody>
      </p:sp>
      <p:sp>
        <p:nvSpPr>
          <p:cNvPr id="3" name="Content Placeholder 2">
            <a:extLst>
              <a:ext uri="{FF2B5EF4-FFF2-40B4-BE49-F238E27FC236}">
                <a16:creationId xmlns:a16="http://schemas.microsoft.com/office/drawing/2014/main" id="{0BF0C3B4-9EAD-4B50-B450-8C3AB8F96874}"/>
              </a:ext>
            </a:extLst>
          </p:cNvPr>
          <p:cNvSpPr>
            <a:spLocks noGrp="1"/>
          </p:cNvSpPr>
          <p:nvPr>
            <p:ph idx="1"/>
          </p:nvPr>
        </p:nvSpPr>
        <p:spPr/>
        <p:txBody>
          <a:bodyPr/>
          <a:lstStyle/>
          <a:p>
            <a:r>
              <a:rPr lang="en-US" dirty="0"/>
              <a:t>988 Suicide &amp; Crisis Lifeline is a national network of local crisis centers that provides free and confidential emotional support to people in suicidal crisis or emotional distress 24 hours a day, 7 days a week in the United States.</a:t>
            </a:r>
          </a:p>
          <a:p>
            <a:r>
              <a:rPr lang="en-US" dirty="0"/>
              <a:t>The National Suicide Prevention Lifeline, 1-800-273-TALK (8255), is the same network as 988. Calling either 988 or 1-800-273-TALK (8255), will reach the same network. </a:t>
            </a:r>
          </a:p>
        </p:txBody>
      </p:sp>
      <p:sp>
        <p:nvSpPr>
          <p:cNvPr id="4" name="Slide Number Placeholder 3">
            <a:extLst>
              <a:ext uri="{FF2B5EF4-FFF2-40B4-BE49-F238E27FC236}">
                <a16:creationId xmlns:a16="http://schemas.microsoft.com/office/drawing/2014/main" id="{6AB2C479-594E-4CBC-9710-CBECBD84084B}"/>
              </a:ext>
            </a:extLst>
          </p:cNvPr>
          <p:cNvSpPr>
            <a:spLocks noGrp="1"/>
          </p:cNvSpPr>
          <p:nvPr>
            <p:ph type="sldNum" sz="quarter" idx="12"/>
          </p:nvPr>
        </p:nvSpPr>
        <p:spPr/>
        <p:txBody>
          <a:bodyPr/>
          <a:lstStyle/>
          <a:p>
            <a:fld id="{CFB582AC-5695-48DB-B28C-201892CC33C9}" type="slidenum">
              <a:rPr lang="en-US" smtClean="0"/>
              <a:t>4</a:t>
            </a:fld>
            <a:endParaRPr lang="en-US" dirty="0"/>
          </a:p>
        </p:txBody>
      </p:sp>
    </p:spTree>
    <p:extLst>
      <p:ext uri="{BB962C8B-B14F-4D97-AF65-F5344CB8AC3E}">
        <p14:creationId xmlns:p14="http://schemas.microsoft.com/office/powerpoint/2010/main" val="491352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7814-A68F-4C14-A19A-77594772171B}"/>
              </a:ext>
            </a:extLst>
          </p:cNvPr>
          <p:cNvSpPr>
            <a:spLocks noGrp="1"/>
          </p:cNvSpPr>
          <p:nvPr>
            <p:ph type="title"/>
          </p:nvPr>
        </p:nvSpPr>
        <p:spPr/>
        <p:txBody>
          <a:bodyPr/>
          <a:lstStyle/>
          <a:p>
            <a:r>
              <a:rPr lang="en-US" dirty="0">
                <a:solidFill>
                  <a:schemeClr val="tx1"/>
                </a:solidFill>
              </a:rPr>
              <a:t>Background</a:t>
            </a:r>
            <a:endParaRPr lang="en-US" dirty="0"/>
          </a:p>
        </p:txBody>
      </p:sp>
      <p:sp>
        <p:nvSpPr>
          <p:cNvPr id="3" name="Content Placeholder 2">
            <a:extLst>
              <a:ext uri="{FF2B5EF4-FFF2-40B4-BE49-F238E27FC236}">
                <a16:creationId xmlns:a16="http://schemas.microsoft.com/office/drawing/2014/main" id="{DEBC059C-E6A4-4845-924C-0AB37EF8E2BE}"/>
              </a:ext>
            </a:extLst>
          </p:cNvPr>
          <p:cNvSpPr>
            <a:spLocks noGrp="1"/>
          </p:cNvSpPr>
          <p:nvPr>
            <p:ph idx="1"/>
          </p:nvPr>
        </p:nvSpPr>
        <p:spPr/>
        <p:txBody>
          <a:bodyPr/>
          <a:lstStyle/>
          <a:p>
            <a:r>
              <a:rPr lang="en-US" dirty="0"/>
              <a:t>On July 16, 2020, the Federal Communications Commission (FCC) approved 9-8-8 as the designated National Suicide Prevention Lifeline. Telephone and telecommunications service providers were given a two-year period to transition 9-8-8 for suicide prevention. In response, the National Suicide Hotline Designation Act of 2020 was signed into law on October 19, 2020. The Act amended the Communications Act of 1934 to designate 9-8-8 as the universal telephone number for suicide prevention and mental health crisis hotline system in an effort to prevent suicide, create a universally accessible 3-digit number that is both recognizable and familiar to people in the U.S. The new three-digit number went live on July 16, 2022. </a:t>
            </a:r>
          </a:p>
          <a:p>
            <a:endParaRPr lang="en-US" dirty="0"/>
          </a:p>
        </p:txBody>
      </p:sp>
      <p:sp>
        <p:nvSpPr>
          <p:cNvPr id="4" name="Slide Number Placeholder 3">
            <a:extLst>
              <a:ext uri="{FF2B5EF4-FFF2-40B4-BE49-F238E27FC236}">
                <a16:creationId xmlns:a16="http://schemas.microsoft.com/office/drawing/2014/main" id="{54B3DE4B-9BAD-489E-8353-804B4C8FA31D}"/>
              </a:ext>
            </a:extLst>
          </p:cNvPr>
          <p:cNvSpPr>
            <a:spLocks noGrp="1"/>
          </p:cNvSpPr>
          <p:nvPr>
            <p:ph type="sldNum" sz="quarter" idx="12"/>
          </p:nvPr>
        </p:nvSpPr>
        <p:spPr/>
        <p:txBody>
          <a:bodyPr/>
          <a:lstStyle/>
          <a:p>
            <a:fld id="{CFB582AC-5695-48DB-B28C-201892CC33C9}" type="slidenum">
              <a:rPr lang="en-US" smtClean="0"/>
              <a:t>5</a:t>
            </a:fld>
            <a:endParaRPr lang="en-US" dirty="0"/>
          </a:p>
        </p:txBody>
      </p:sp>
    </p:spTree>
    <p:extLst>
      <p:ext uri="{BB962C8B-B14F-4D97-AF65-F5344CB8AC3E}">
        <p14:creationId xmlns:p14="http://schemas.microsoft.com/office/powerpoint/2010/main" val="464348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0B7-267D-4444-BAA2-CD82ADF5B04B}"/>
              </a:ext>
            </a:extLst>
          </p:cNvPr>
          <p:cNvSpPr>
            <a:spLocks noGrp="1"/>
          </p:cNvSpPr>
          <p:nvPr>
            <p:ph type="title"/>
          </p:nvPr>
        </p:nvSpPr>
        <p:spPr/>
        <p:txBody>
          <a:bodyPr/>
          <a:lstStyle/>
          <a:p>
            <a:r>
              <a:rPr lang="en-US" dirty="0"/>
              <a:t>9-8-8 and the Existing National Suicide Prevention Lifeline</a:t>
            </a:r>
          </a:p>
        </p:txBody>
      </p:sp>
      <p:sp>
        <p:nvSpPr>
          <p:cNvPr id="4" name="Slide Number Placeholder 3">
            <a:extLst>
              <a:ext uri="{FF2B5EF4-FFF2-40B4-BE49-F238E27FC236}">
                <a16:creationId xmlns:a16="http://schemas.microsoft.com/office/drawing/2014/main" id="{ECD84F78-6164-4B1B-86F1-13BB35A59F65}"/>
              </a:ext>
            </a:extLst>
          </p:cNvPr>
          <p:cNvSpPr>
            <a:spLocks noGrp="1"/>
          </p:cNvSpPr>
          <p:nvPr>
            <p:ph type="sldNum" sz="quarter" idx="12"/>
          </p:nvPr>
        </p:nvSpPr>
        <p:spPr/>
        <p:txBody>
          <a:bodyPr/>
          <a:lstStyle/>
          <a:p>
            <a:fld id="{CFB582AC-5695-48DB-B28C-201892CC33C9}" type="slidenum">
              <a:rPr lang="en-US" smtClean="0"/>
              <a:t>6</a:t>
            </a:fld>
            <a:endParaRPr lang="en-US" dirty="0"/>
          </a:p>
        </p:txBody>
      </p:sp>
      <p:pic>
        <p:nvPicPr>
          <p:cNvPr id="5" name="Content Placeholder 3">
            <a:extLst>
              <a:ext uri="{FF2B5EF4-FFF2-40B4-BE49-F238E27FC236}">
                <a16:creationId xmlns:a16="http://schemas.microsoft.com/office/drawing/2014/main" id="{AAEE3207-8D60-414A-ACE4-C76763595228}"/>
              </a:ext>
            </a:extLst>
          </p:cNvPr>
          <p:cNvPicPr>
            <a:picLocks noGrp="1"/>
          </p:cNvPicPr>
          <p:nvPr>
            <p:ph idx="1"/>
          </p:nvPr>
        </p:nvPicPr>
        <p:blipFill rotWithShape="1">
          <a:blip r:embed="rId2"/>
          <a:srcRect l="43170" t="32488" r="11864" b="25806"/>
          <a:stretch/>
        </p:blipFill>
        <p:spPr bwMode="auto">
          <a:xfrm>
            <a:off x="1324102" y="1846263"/>
            <a:ext cx="9831577" cy="4022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7887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1008-30D6-410E-815E-7E3F00298BDD}"/>
              </a:ext>
            </a:extLst>
          </p:cNvPr>
          <p:cNvSpPr>
            <a:spLocks noGrp="1"/>
          </p:cNvSpPr>
          <p:nvPr>
            <p:ph type="title"/>
          </p:nvPr>
        </p:nvSpPr>
        <p:spPr/>
        <p:txBody>
          <a:bodyPr/>
          <a:lstStyle/>
          <a:p>
            <a:r>
              <a:rPr lang="en-US" dirty="0"/>
              <a:t>Lifeline Network </a:t>
            </a:r>
          </a:p>
        </p:txBody>
      </p:sp>
      <p:sp>
        <p:nvSpPr>
          <p:cNvPr id="4" name="Slide Number Placeholder 3">
            <a:extLst>
              <a:ext uri="{FF2B5EF4-FFF2-40B4-BE49-F238E27FC236}">
                <a16:creationId xmlns:a16="http://schemas.microsoft.com/office/drawing/2014/main" id="{574F0DB1-752F-44AD-B6DD-21B6F1450BE3}"/>
              </a:ext>
            </a:extLst>
          </p:cNvPr>
          <p:cNvSpPr>
            <a:spLocks noGrp="1"/>
          </p:cNvSpPr>
          <p:nvPr>
            <p:ph type="sldNum" sz="quarter" idx="12"/>
          </p:nvPr>
        </p:nvSpPr>
        <p:spPr/>
        <p:txBody>
          <a:bodyPr/>
          <a:lstStyle/>
          <a:p>
            <a:fld id="{CFB582AC-5695-48DB-B28C-201892CC33C9}" type="slidenum">
              <a:rPr lang="en-US" smtClean="0"/>
              <a:t>7</a:t>
            </a:fld>
            <a:endParaRPr lang="en-US" dirty="0"/>
          </a:p>
        </p:txBody>
      </p:sp>
      <p:pic>
        <p:nvPicPr>
          <p:cNvPr id="5" name="Content Placeholder 3">
            <a:extLst>
              <a:ext uri="{FF2B5EF4-FFF2-40B4-BE49-F238E27FC236}">
                <a16:creationId xmlns:a16="http://schemas.microsoft.com/office/drawing/2014/main" id="{9651ABC8-1EA1-4426-887A-76966A7803FA}"/>
              </a:ext>
            </a:extLst>
          </p:cNvPr>
          <p:cNvPicPr>
            <a:picLocks/>
          </p:cNvPicPr>
          <p:nvPr/>
        </p:nvPicPr>
        <p:blipFill rotWithShape="1">
          <a:blip r:embed="rId2"/>
          <a:srcRect l="43138" t="29463" r="11830" b="20939"/>
          <a:stretch/>
        </p:blipFill>
        <p:spPr bwMode="auto">
          <a:xfrm>
            <a:off x="908363" y="1931434"/>
            <a:ext cx="7820004" cy="38634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8219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5BD6-F7C7-46EA-A333-4D0A5CA70C2F}"/>
              </a:ext>
            </a:extLst>
          </p:cNvPr>
          <p:cNvSpPr>
            <a:spLocks noGrp="1"/>
          </p:cNvSpPr>
          <p:nvPr>
            <p:ph type="title"/>
          </p:nvPr>
        </p:nvSpPr>
        <p:spPr/>
        <p:txBody>
          <a:bodyPr/>
          <a:lstStyle/>
          <a:p>
            <a:r>
              <a:rPr lang="en-US" dirty="0"/>
              <a:t>Lifeline Network Routing Structure and Volume </a:t>
            </a:r>
          </a:p>
        </p:txBody>
      </p:sp>
      <p:sp>
        <p:nvSpPr>
          <p:cNvPr id="4" name="Slide Number Placeholder 3">
            <a:extLst>
              <a:ext uri="{FF2B5EF4-FFF2-40B4-BE49-F238E27FC236}">
                <a16:creationId xmlns:a16="http://schemas.microsoft.com/office/drawing/2014/main" id="{0B516C01-7268-415E-9B44-C34113FE4F58}"/>
              </a:ext>
            </a:extLst>
          </p:cNvPr>
          <p:cNvSpPr>
            <a:spLocks noGrp="1"/>
          </p:cNvSpPr>
          <p:nvPr>
            <p:ph type="sldNum" sz="quarter" idx="12"/>
          </p:nvPr>
        </p:nvSpPr>
        <p:spPr/>
        <p:txBody>
          <a:bodyPr/>
          <a:lstStyle/>
          <a:p>
            <a:fld id="{CFB582AC-5695-48DB-B28C-201892CC33C9}" type="slidenum">
              <a:rPr lang="en-US" smtClean="0"/>
              <a:t>8</a:t>
            </a:fld>
            <a:endParaRPr lang="en-US" dirty="0"/>
          </a:p>
        </p:txBody>
      </p:sp>
      <p:pic>
        <p:nvPicPr>
          <p:cNvPr id="5" name="Content Placeholder 3">
            <a:extLst>
              <a:ext uri="{FF2B5EF4-FFF2-40B4-BE49-F238E27FC236}">
                <a16:creationId xmlns:a16="http://schemas.microsoft.com/office/drawing/2014/main" id="{0F0A840B-E780-4B7F-B37C-13E04078FDA8}"/>
              </a:ext>
            </a:extLst>
          </p:cNvPr>
          <p:cNvPicPr>
            <a:picLocks/>
          </p:cNvPicPr>
          <p:nvPr/>
        </p:nvPicPr>
        <p:blipFill rotWithShape="1">
          <a:blip r:embed="rId2"/>
          <a:srcRect l="43083" t="29729" r="11939" b="21213"/>
          <a:stretch/>
        </p:blipFill>
        <p:spPr bwMode="auto">
          <a:xfrm>
            <a:off x="1027113" y="1950172"/>
            <a:ext cx="7767637" cy="3826018"/>
          </a:xfrm>
          <a:prstGeom prst="rect">
            <a:avLst/>
          </a:prstGeom>
          <a:ln>
            <a:noFill/>
          </a:ln>
          <a:extLst>
            <a:ext uri="{53640926-AAD7-44D8-BBD7-CCE9431645EC}">
              <a14:shadowObscured xmlns:a14="http://schemas.microsoft.com/office/drawing/2010/main"/>
            </a:ext>
          </a:extLst>
        </p:spPr>
      </p:pic>
      <p:pic>
        <p:nvPicPr>
          <p:cNvPr id="6" name="Content Placeholder 3">
            <a:extLst>
              <a:ext uri="{FF2B5EF4-FFF2-40B4-BE49-F238E27FC236}">
                <a16:creationId xmlns:a16="http://schemas.microsoft.com/office/drawing/2014/main" id="{52263B68-D224-4F65-A31D-7F23CAA1EB1D}"/>
              </a:ext>
            </a:extLst>
          </p:cNvPr>
          <p:cNvPicPr>
            <a:picLocks/>
          </p:cNvPicPr>
          <p:nvPr/>
        </p:nvPicPr>
        <p:blipFill rotWithShape="1">
          <a:blip r:embed="rId2"/>
          <a:srcRect l="43083" t="29729" r="11939" b="21213"/>
          <a:stretch/>
        </p:blipFill>
        <p:spPr bwMode="auto">
          <a:xfrm>
            <a:off x="991487" y="1741060"/>
            <a:ext cx="7767637" cy="38260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313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2438-AF33-4774-B0EE-6E063DE7942B}"/>
              </a:ext>
            </a:extLst>
          </p:cNvPr>
          <p:cNvSpPr>
            <a:spLocks noGrp="1"/>
          </p:cNvSpPr>
          <p:nvPr>
            <p:ph type="title"/>
          </p:nvPr>
        </p:nvSpPr>
        <p:spPr/>
        <p:txBody>
          <a:bodyPr/>
          <a:lstStyle/>
          <a:p>
            <a:r>
              <a:rPr lang="en-US" dirty="0"/>
              <a:t>Who </a:t>
            </a:r>
            <a:r>
              <a:rPr lang="en-US" dirty="0" smtClean="0"/>
              <a:t>Can </a:t>
            </a:r>
            <a:r>
              <a:rPr lang="en-US" dirty="0"/>
              <a:t>S</a:t>
            </a:r>
            <a:r>
              <a:rPr lang="en-US" dirty="0" smtClean="0"/>
              <a:t>eek </a:t>
            </a:r>
            <a:r>
              <a:rPr lang="en-US" dirty="0"/>
              <a:t>H</a:t>
            </a:r>
            <a:r>
              <a:rPr lang="en-US" dirty="0" smtClean="0"/>
              <a:t>elp</a:t>
            </a:r>
            <a:r>
              <a:rPr lang="en-US" dirty="0"/>
              <a:t>? </a:t>
            </a:r>
          </a:p>
        </p:txBody>
      </p:sp>
      <p:sp>
        <p:nvSpPr>
          <p:cNvPr id="3" name="Content Placeholder 2">
            <a:extLst>
              <a:ext uri="{FF2B5EF4-FFF2-40B4-BE49-F238E27FC236}">
                <a16:creationId xmlns:a16="http://schemas.microsoft.com/office/drawing/2014/main" id="{A85015D4-9BDE-4B47-9B40-436F2944D21E}"/>
              </a:ext>
            </a:extLst>
          </p:cNvPr>
          <p:cNvSpPr>
            <a:spLocks noGrp="1"/>
          </p:cNvSpPr>
          <p:nvPr>
            <p:ph idx="1"/>
          </p:nvPr>
        </p:nvSpPr>
        <p:spPr/>
        <p:txBody>
          <a:bodyPr/>
          <a:lstStyle/>
          <a:p>
            <a:r>
              <a:rPr lang="en-US" dirty="0"/>
              <a:t>988 is staff by trained crisis counselors who can help people experiencing suicidal, substance use, </a:t>
            </a:r>
            <a:r>
              <a:rPr lang="en-US" dirty="0" smtClean="0"/>
              <a:t>and </a:t>
            </a:r>
            <a:r>
              <a:rPr lang="en-US" dirty="0"/>
              <a:t>mental health crisis, or any other kind of emotional distress. </a:t>
            </a:r>
          </a:p>
          <a:p>
            <a:r>
              <a:rPr lang="en-US" dirty="0"/>
              <a:t>People can also dial 988 if they are worried about a loved one who may need crisis support.</a:t>
            </a:r>
          </a:p>
          <a:p>
            <a:endParaRPr lang="en-US" dirty="0"/>
          </a:p>
        </p:txBody>
      </p:sp>
      <p:sp>
        <p:nvSpPr>
          <p:cNvPr id="4" name="Slide Number Placeholder 3">
            <a:extLst>
              <a:ext uri="{FF2B5EF4-FFF2-40B4-BE49-F238E27FC236}">
                <a16:creationId xmlns:a16="http://schemas.microsoft.com/office/drawing/2014/main" id="{D8EE1463-D8C4-4B50-9726-99838B7884CF}"/>
              </a:ext>
            </a:extLst>
          </p:cNvPr>
          <p:cNvSpPr>
            <a:spLocks noGrp="1"/>
          </p:cNvSpPr>
          <p:nvPr>
            <p:ph type="sldNum" sz="quarter" idx="12"/>
          </p:nvPr>
        </p:nvSpPr>
        <p:spPr/>
        <p:txBody>
          <a:bodyPr/>
          <a:lstStyle/>
          <a:p>
            <a:fld id="{CFB582AC-5695-48DB-B28C-201892CC33C9}" type="slidenum">
              <a:rPr lang="en-US" smtClean="0"/>
              <a:t>9</a:t>
            </a:fld>
            <a:endParaRPr lang="en-US" dirty="0"/>
          </a:p>
        </p:txBody>
      </p:sp>
    </p:spTree>
    <p:extLst>
      <p:ext uri="{BB962C8B-B14F-4D97-AF65-F5344CB8AC3E}">
        <p14:creationId xmlns:p14="http://schemas.microsoft.com/office/powerpoint/2010/main" val="3314353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1">
      <a:dk1>
        <a:srgbClr val="000000"/>
      </a:dk1>
      <a:lt1>
        <a:sysClr val="window" lastClr="FFFFFF"/>
      </a:lt1>
      <a:dk2>
        <a:srgbClr val="637052"/>
      </a:dk2>
      <a:lt2>
        <a:srgbClr val="CCDDEA"/>
      </a:lt2>
      <a:accent1>
        <a:srgbClr val="0F4C76"/>
      </a:accent1>
      <a:accent2>
        <a:srgbClr val="0F4C76"/>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949</TotalTime>
  <Words>1130</Words>
  <Application>Microsoft Office PowerPoint</Application>
  <PresentationFormat>Widescreen</PresentationFormat>
  <Paragraphs>88</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Bahnschrift SemiBold Condensed</vt:lpstr>
      <vt:lpstr>Calibri</vt:lpstr>
      <vt:lpstr>Calibri Light</vt:lpstr>
      <vt:lpstr>Retrospect</vt:lpstr>
      <vt:lpstr>Indian Health Service Seeking Care for Mental Health: Where to Call and Who to Contact?</vt:lpstr>
      <vt:lpstr>Disclaimer</vt:lpstr>
      <vt:lpstr>Objectives</vt:lpstr>
      <vt:lpstr>What is 988? </vt:lpstr>
      <vt:lpstr>Background</vt:lpstr>
      <vt:lpstr>9-8-8 and the Existing National Suicide Prevention Lifeline</vt:lpstr>
      <vt:lpstr>Lifeline Network </vt:lpstr>
      <vt:lpstr>Lifeline Network Routing Structure and Volume </vt:lpstr>
      <vt:lpstr>Who Can Seek Help? </vt:lpstr>
      <vt:lpstr>Friends and Family</vt:lpstr>
      <vt:lpstr>How to Help</vt:lpstr>
      <vt:lpstr>When to Seek Help? </vt:lpstr>
      <vt:lpstr>Recognizing and Responding to Suicide</vt:lpstr>
      <vt:lpstr>Crisis Services </vt:lpstr>
      <vt:lpstr>Resources</vt:lpstr>
      <vt:lpstr>PowerPoint Presentation</vt:lpstr>
    </vt:vector>
  </TitlesOfParts>
  <Company>Indian Health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Health Service Briefing</dc:title>
  <dc:creator>Eisenman, Theresa (IHS/HQ)</dc:creator>
  <cp:lastModifiedBy>Segay, Glorinda (IHS/HQ)</cp:lastModifiedBy>
  <cp:revision>167</cp:revision>
  <cp:lastPrinted>2016-03-30T21:52:09Z</cp:lastPrinted>
  <dcterms:created xsi:type="dcterms:W3CDTF">2016-03-11T19:03:08Z</dcterms:created>
  <dcterms:modified xsi:type="dcterms:W3CDTF">2023-05-08T17:10:55Z</dcterms:modified>
</cp:coreProperties>
</file>