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500" r:id="rId4"/>
    <p:sldId id="501" r:id="rId5"/>
    <p:sldId id="502" r:id="rId6"/>
    <p:sldId id="523" r:id="rId7"/>
    <p:sldId id="503" r:id="rId8"/>
    <p:sldId id="519" r:id="rId9"/>
    <p:sldId id="520" r:id="rId10"/>
    <p:sldId id="527" r:id="rId11"/>
    <p:sldId id="504" r:id="rId12"/>
    <p:sldId id="525" r:id="rId13"/>
    <p:sldId id="526" r:id="rId14"/>
    <p:sldId id="528" r:id="rId15"/>
    <p:sldId id="265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ranklin Gothic Book" panose="020B0503020102020204" pitchFamily="34" charset="0"/>
      <p:regular r:id="rId22"/>
      <p: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ontserrat Bold" panose="00000800000000000000" charset="0"/>
      <p:regular r:id="rId28"/>
    </p:embeddedFont>
    <p:embeddedFont>
      <p:font typeface="Montserrat Ultra-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75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DC2F4-7EF4-45C4-8248-1CCA2339995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E5D24-4C62-44C9-9300-608CC282A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4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stevenson@dwmlaw.com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11.svg"/><Relationship Id="rId10" Type="http://schemas.openxmlformats.org/officeDocument/2006/relationships/image" Target="../media/image6.jp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91073" y="0"/>
            <a:ext cx="9896927" cy="10287000"/>
            <a:chOff x="0" y="0"/>
            <a:chExt cx="1319590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3921" r="13921"/>
            <a:stretch>
              <a:fillRect/>
            </a:stretch>
          </p:blipFill>
          <p:spPr>
            <a:xfrm>
              <a:off x="0" y="0"/>
              <a:ext cx="13195903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5400000">
            <a:off x="16799708" y="1055075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rot="-5400000">
            <a:off x="16007685" y="3237459"/>
            <a:ext cx="245668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2400" y="8863907"/>
            <a:ext cx="5106991" cy="1206527"/>
          </a:xfrm>
          <a:custGeom>
            <a:avLst/>
            <a:gdLst/>
            <a:ahLst/>
            <a:cxnLst/>
            <a:rect l="l" t="t" r="r" b="b"/>
            <a:pathLst>
              <a:path w="5106991" h="1206527">
                <a:moveTo>
                  <a:pt x="0" y="0"/>
                </a:moveTo>
                <a:lnTo>
                  <a:pt x="5106991" y="0"/>
                </a:lnTo>
                <a:lnTo>
                  <a:pt x="5106991" y="1206526"/>
                </a:lnTo>
                <a:lnTo>
                  <a:pt x="0" y="12065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741518" y="8075734"/>
            <a:ext cx="2196001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0" y="0"/>
                </a:lnTo>
                <a:lnTo>
                  <a:pt x="2196000" y="1994700"/>
                </a:lnTo>
                <a:lnTo>
                  <a:pt x="0" y="1994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0" y="1333500"/>
            <a:ext cx="8157276" cy="668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8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</a:p>
          <a:p>
            <a:pPr algn="ctr">
              <a:lnSpc>
                <a:spcPts val="8250"/>
              </a:lnSpc>
            </a:pPr>
            <a:r>
              <a:rPr lang="en-US" sz="8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Compensation </a:t>
            </a:r>
          </a:p>
          <a:p>
            <a:pPr algn="ctr">
              <a:lnSpc>
                <a:spcPts val="8250"/>
              </a:lnSpc>
            </a:pPr>
            <a:r>
              <a:rPr lang="en-US" sz="8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</a:p>
          <a:p>
            <a:pPr algn="ctr">
              <a:lnSpc>
                <a:spcPts val="9735"/>
              </a:lnSpc>
            </a:pPr>
            <a:r>
              <a:rPr lang="en-US" sz="8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</a:p>
          <a:p>
            <a:pPr algn="ctr">
              <a:lnSpc>
                <a:spcPts val="9735"/>
              </a:lnSpc>
            </a:pPr>
            <a:r>
              <a:rPr lang="en-US" sz="8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Summit</a:t>
            </a:r>
          </a:p>
          <a:p>
            <a:pPr algn="ctr">
              <a:lnSpc>
                <a:spcPts val="7650"/>
              </a:lnSpc>
              <a:spcBef>
                <a:spcPct val="0"/>
              </a:spcBef>
            </a:pPr>
            <a:endParaRPr lang="en-US" sz="8250" dirty="0">
              <a:solidFill>
                <a:srgbClr val="FFFFFF"/>
              </a:solidFill>
              <a:latin typeface="Montserra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FBAC248-DDEF-694A-97C4-393281480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411957"/>
            <a:ext cx="12344400" cy="107394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Example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6FC0D2F-AAF6-C61B-CE31-B6A26656B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1" y="2400300"/>
            <a:ext cx="1279922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indent="-685800">
              <a:lnSpc>
                <a:spcPct val="200000"/>
              </a:lnSpc>
              <a:defRPr/>
            </a:pPr>
            <a:endParaRPr lang="en-US" sz="3600" dirty="0">
              <a:latin typeface="Arial" charset="0"/>
            </a:endParaRPr>
          </a:p>
          <a:p>
            <a:pPr algn="l">
              <a:defRPr/>
            </a:pPr>
            <a:endParaRPr lang="en-US" sz="3000" dirty="0">
              <a:latin typeface="Arial" charset="0"/>
            </a:endParaRPr>
          </a:p>
          <a:p>
            <a:pPr algn="l">
              <a:defRPr/>
            </a:pPr>
            <a:endParaRPr lang="en-US" sz="3000" dirty="0">
              <a:latin typeface="Arial" charset="0"/>
            </a:endParaRPr>
          </a:p>
          <a:p>
            <a:pPr algn="l">
              <a:defRPr/>
            </a:pPr>
            <a:endParaRPr lang="en-US" sz="3000" b="1" u="sng" dirty="0">
              <a:latin typeface="Arial" charset="0"/>
            </a:endParaRPr>
          </a:p>
          <a:p>
            <a:pPr algn="l">
              <a:defRPr/>
            </a:pPr>
            <a:endParaRPr lang="en-US" sz="2700" u="sng" dirty="0">
              <a:latin typeface="Arial" charset="0"/>
            </a:endParaRPr>
          </a:p>
          <a:p>
            <a:pPr algn="l">
              <a:defRPr/>
            </a:pPr>
            <a:endParaRPr lang="en-US" sz="2700" dirty="0">
              <a:latin typeface="Arial" charset="0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SzPct val="110000"/>
              <a:defRPr/>
            </a:pPr>
            <a:endParaRPr lang="en-US" sz="3600" dirty="0">
              <a:latin typeface="Arial" charset="0"/>
              <a:sym typeface="Wingdings" pitchFamily="2" charset="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DACC160-1843-1AA7-2A8A-EC2E385F7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02582"/>
            <a:ext cx="16947795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l">
              <a:lnSpc>
                <a:spcPct val="85000"/>
              </a:lnSpc>
              <a:spcBef>
                <a:spcPct val="50000"/>
              </a:spcBef>
              <a:buSzPct val="100000"/>
              <a:defRPr/>
            </a:pPr>
            <a:r>
              <a:rPr lang="en-US" altLang="en-US" sz="5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Tribe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Offers affordable HI to all F.T. EEs (30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wek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no HI to P.T. EEs.  Problem – handful of variable hour EEs.</a:t>
            </a:r>
          </a:p>
          <a:p>
            <a:pPr lvl="1" algn="l">
              <a:lnSpc>
                <a:spcPct val="85000"/>
              </a:lnSpc>
              <a:spcBef>
                <a:spcPct val="50000"/>
              </a:spcBef>
              <a:buSzPct val="100000"/>
              <a:defRPr/>
            </a:pPr>
            <a:r>
              <a:rPr lang="en-US" altLang="en-US" sz="5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Solution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Variable Hour EEs – offer them the ability to purchase HI at full-cost to them, avoid triggering a “Sledgehammer Penalty,” and only risk “Tack Hammer Penalty” for those variable hours EEs on Exchange. </a:t>
            </a:r>
          </a:p>
          <a:p>
            <a:pPr lvl="1" algn="l">
              <a:lnSpc>
                <a:spcPct val="85000"/>
              </a:lnSpc>
              <a:spcBef>
                <a:spcPct val="50000"/>
              </a:spcBef>
              <a:buSzPct val="100000"/>
              <a:defRPr/>
            </a:pP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5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Plan Document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 </a:t>
            </a:r>
            <a:r>
              <a:rPr lang="en-US" altLang="en-US" sz="5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 HI Eligibility is based on a look-back approach or else any FT EE in prior year that switches to PT may be owed HI.    </a:t>
            </a:r>
          </a:p>
          <a:p>
            <a:pPr algn="l">
              <a:defRPr/>
            </a:pPr>
            <a:endParaRPr lang="en-US" sz="3600" b="1" dirty="0">
              <a:latin typeface="Calibri" pitchFamily="34" charset="0"/>
              <a:sym typeface="Wingdings" pitchFamily="2" charset="2"/>
            </a:endParaRPr>
          </a:p>
          <a:p>
            <a:pPr marL="695325" indent="-695325">
              <a:buFont typeface="Arial" pitchFamily="34" charset="0"/>
              <a:buChar char="•"/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marL="695325" indent="-695325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dirty="0">
              <a:latin typeface="Calibri" pitchFamily="34" charset="0"/>
            </a:endParaRPr>
          </a:p>
          <a:p>
            <a:pPr marL="695325" indent="-695325">
              <a:spcAft>
                <a:spcPts val="165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Franklin Gothic Book" pitchFamily="34" charset="0"/>
              </a:rPr>
              <a:t>	</a:t>
            </a:r>
            <a:endParaRPr lang="en-US" sz="36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685800" indent="-685800">
              <a:lnSpc>
                <a:spcPct val="200000"/>
              </a:lnSpc>
              <a:defRPr/>
            </a:pPr>
            <a:endParaRPr lang="en-US" sz="3600" dirty="0"/>
          </a:p>
          <a:p>
            <a:pPr algn="l">
              <a:defRPr/>
            </a:pPr>
            <a:endParaRPr lang="en-US" sz="3000" dirty="0"/>
          </a:p>
          <a:p>
            <a:pPr algn="l">
              <a:defRPr/>
            </a:pPr>
            <a:endParaRPr lang="en-US" sz="3000" dirty="0"/>
          </a:p>
          <a:p>
            <a:pPr algn="l">
              <a:defRPr/>
            </a:pPr>
            <a:endParaRPr lang="en-US" sz="3000" b="1" u="sng" dirty="0"/>
          </a:p>
          <a:p>
            <a:pPr algn="l">
              <a:defRPr/>
            </a:pPr>
            <a:endParaRPr lang="en-US" sz="2700" u="sng" dirty="0"/>
          </a:p>
          <a:p>
            <a:pPr algn="l">
              <a:defRPr/>
            </a:pPr>
            <a:endParaRPr lang="en-US" sz="2700" dirty="0"/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SzPct val="110000"/>
              <a:defRPr/>
            </a:pPr>
            <a:endParaRPr lang="en-US" sz="3600" dirty="0">
              <a:sym typeface="Wingdings" pitchFamily="2" charset="2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D2C500-71A9-99A8-EB1F-20C88644E63D}"/>
              </a:ext>
            </a:extLst>
          </p:cNvPr>
          <p:cNvCxnSpPr/>
          <p:nvPr/>
        </p:nvCxnSpPr>
        <p:spPr>
          <a:xfrm>
            <a:off x="2628900" y="1600200"/>
            <a:ext cx="13030200" cy="0"/>
          </a:xfrm>
          <a:prstGeom prst="line">
            <a:avLst/>
          </a:prstGeom>
          <a:ln w="63500" cap="rnd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6">
            <a:extLst>
              <a:ext uri="{FF2B5EF4-FFF2-40B4-BE49-F238E27FC236}">
                <a16:creationId xmlns:a16="http://schemas.microsoft.com/office/drawing/2014/main" id="{2A4743DD-4762-EC5C-B0A9-24880ADE119F}"/>
              </a:ext>
            </a:extLst>
          </p:cNvPr>
          <p:cNvSpPr/>
          <p:nvPr/>
        </p:nvSpPr>
        <p:spPr>
          <a:xfrm>
            <a:off x="15430499" y="8212732"/>
            <a:ext cx="2355497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0" descr="logo color sharp.png">
            <a:extLst>
              <a:ext uri="{FF2B5EF4-FFF2-40B4-BE49-F238E27FC236}">
                <a16:creationId xmlns:a16="http://schemas.microsoft.com/office/drawing/2014/main" id="{4C196E86-98CA-4930-5AD5-F059196F3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88082"/>
            <a:ext cx="6175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22297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3EC77F1-59C5-B0E4-31CF-78B108B63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411957"/>
            <a:ext cx="12344400" cy="107394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Opt-Out Payments (Cash in Lieu)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7B07242-272D-AA49-E50C-B09CEE3A9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1" y="2400300"/>
            <a:ext cx="1279922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indent="-685800">
              <a:lnSpc>
                <a:spcPct val="200000"/>
              </a:lnSpc>
              <a:defRPr/>
            </a:pPr>
            <a:endParaRPr lang="en-US" sz="3600" dirty="0">
              <a:latin typeface="Arial" charset="0"/>
            </a:endParaRPr>
          </a:p>
          <a:p>
            <a:pPr algn="l">
              <a:defRPr/>
            </a:pPr>
            <a:endParaRPr lang="en-US" sz="3000" dirty="0">
              <a:latin typeface="Arial" charset="0"/>
            </a:endParaRPr>
          </a:p>
          <a:p>
            <a:pPr algn="l">
              <a:defRPr/>
            </a:pPr>
            <a:endParaRPr lang="en-US" sz="3000" dirty="0">
              <a:latin typeface="Arial" charset="0"/>
            </a:endParaRPr>
          </a:p>
          <a:p>
            <a:pPr algn="l">
              <a:defRPr/>
            </a:pPr>
            <a:endParaRPr lang="en-US" sz="3000" b="1" u="sng" dirty="0">
              <a:latin typeface="Arial" charset="0"/>
            </a:endParaRPr>
          </a:p>
          <a:p>
            <a:pPr algn="l">
              <a:defRPr/>
            </a:pPr>
            <a:endParaRPr lang="en-US" sz="2700" u="sng" dirty="0">
              <a:latin typeface="Arial" charset="0"/>
            </a:endParaRPr>
          </a:p>
          <a:p>
            <a:pPr algn="l">
              <a:defRPr/>
            </a:pPr>
            <a:endParaRPr lang="en-US" sz="2700" dirty="0">
              <a:latin typeface="Arial" charset="0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SzPct val="110000"/>
              <a:defRPr/>
            </a:pPr>
            <a:endParaRPr lang="en-US" sz="3600" dirty="0">
              <a:latin typeface="Arial" charset="0"/>
              <a:sym typeface="Wingdings" pitchFamily="2" charset="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9B3FC78-32E5-4A3C-416A-D5A0BB5DF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602582"/>
            <a:ext cx="16078199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lnSpc>
                <a:spcPct val="85000"/>
              </a:lnSpc>
              <a:spcBef>
                <a:spcPct val="50000"/>
              </a:spcBef>
              <a:spcAft>
                <a:spcPts val="900"/>
              </a:spcAft>
              <a:buClr>
                <a:srgbClr val="C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5400" b="1" kern="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 - </a:t>
            </a:r>
            <a:r>
              <a:rPr lang="en-US" altLang="en-US" sz="5400" kern="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generally be included in “affordability” calculation</a:t>
            </a:r>
          </a:p>
          <a:p>
            <a:pPr marL="1114425" lvl="1" indent="-428625" eaLnBrk="0" hangingPunct="0">
              <a:lnSpc>
                <a:spcPct val="85000"/>
              </a:lnSpc>
              <a:spcBef>
                <a:spcPct val="50000"/>
              </a:spcBef>
              <a:spcAft>
                <a:spcPts val="900"/>
              </a:spcAft>
              <a:buClr>
                <a:srgbClr val="C00000"/>
              </a:buClr>
              <a:buSzPct val="100000"/>
              <a:buFont typeface="Univers LT Std 45 Light" pitchFamily="34" charset="0"/>
              <a:buChar char="‐"/>
              <a:defRPr/>
            </a:pPr>
            <a:r>
              <a:rPr lang="en-US" altLang="en-US" sz="5400" b="1" kern="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Coverage = </a:t>
            </a:r>
            <a:r>
              <a:rPr lang="en-US" altLang="en-US" sz="5400" kern="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EE’s cost + Forgone Cash</a:t>
            </a:r>
          </a:p>
          <a:p>
            <a:pPr marL="514350" indent="-514350" eaLnBrk="0" hangingPunct="0">
              <a:lnSpc>
                <a:spcPct val="85000"/>
              </a:lnSpc>
              <a:spcBef>
                <a:spcPct val="50000"/>
              </a:spcBef>
              <a:spcAft>
                <a:spcPts val="900"/>
              </a:spcAft>
              <a:buClr>
                <a:srgbClr val="C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5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alt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EE can elect single coverage for $100/month or waive coverage and receive $250/month of cash in lieu.  </a:t>
            </a:r>
            <a:r>
              <a:rPr lang="en-US" altLang="en-US" sz="5400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What is EE’s “cost” of coverage?  </a:t>
            </a:r>
            <a:r>
              <a:rPr lang="en-US" altLang="en-US" sz="5400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$350/month or $100/month out of pocket, plus $250/month forgone cash in lieu </a:t>
            </a:r>
          </a:p>
          <a:p>
            <a:pPr marL="514350" indent="-514350" eaLnBrk="0" hangingPunct="0">
              <a:lnSpc>
                <a:spcPct val="85000"/>
              </a:lnSpc>
              <a:spcBef>
                <a:spcPct val="50000"/>
              </a:spcBef>
              <a:spcAft>
                <a:spcPts val="900"/>
              </a:spcAft>
              <a:buClr>
                <a:srgbClr val="C00000"/>
              </a:buClr>
              <a:buSzPct val="100000"/>
              <a:buFont typeface="Arial" charset="0"/>
              <a:buChar char="•"/>
              <a:defRPr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 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1381125" lvl="1" indent="-695325">
              <a:buFont typeface="Arial" pitchFamily="34" charset="0"/>
              <a:buChar char="•"/>
              <a:defRPr/>
            </a:pPr>
            <a:endParaRPr lang="en-US" sz="3600" b="1" dirty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 marL="695325" indent="-695325">
              <a:buFont typeface="Arial" pitchFamily="34" charset="0"/>
              <a:buChar char="•"/>
              <a:defRPr/>
            </a:pPr>
            <a:endParaRPr lang="en-US" sz="3600" b="1" dirty="0">
              <a:latin typeface="Calibri" pitchFamily="34" charset="0"/>
              <a:sym typeface="Wingdings" pitchFamily="2" charset="2"/>
            </a:endParaRPr>
          </a:p>
          <a:p>
            <a:pPr marL="695325" indent="-695325">
              <a:buFont typeface="Arial" pitchFamily="34" charset="0"/>
              <a:buChar char="•"/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marL="695325" indent="-695325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dirty="0">
              <a:latin typeface="Calibri" pitchFamily="34" charset="0"/>
            </a:endParaRPr>
          </a:p>
          <a:p>
            <a:pPr marL="695325" indent="-695325">
              <a:spcAft>
                <a:spcPts val="165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Franklin Gothic Book" pitchFamily="34" charset="0"/>
              </a:rPr>
              <a:t>	</a:t>
            </a:r>
            <a:endParaRPr lang="en-US" sz="36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685800" indent="-685800">
              <a:lnSpc>
                <a:spcPct val="200000"/>
              </a:lnSpc>
              <a:defRPr/>
            </a:pPr>
            <a:endParaRPr lang="en-US" sz="3600" dirty="0"/>
          </a:p>
          <a:p>
            <a:pPr algn="l">
              <a:defRPr/>
            </a:pPr>
            <a:endParaRPr lang="en-US" sz="3000" dirty="0"/>
          </a:p>
          <a:p>
            <a:pPr algn="l">
              <a:defRPr/>
            </a:pPr>
            <a:endParaRPr lang="en-US" sz="3000" dirty="0"/>
          </a:p>
          <a:p>
            <a:pPr algn="l">
              <a:defRPr/>
            </a:pPr>
            <a:endParaRPr lang="en-US" sz="3000" b="1" u="sng" dirty="0"/>
          </a:p>
          <a:p>
            <a:pPr algn="l">
              <a:defRPr/>
            </a:pPr>
            <a:endParaRPr lang="en-US" sz="2700" u="sng" dirty="0"/>
          </a:p>
          <a:p>
            <a:pPr algn="l">
              <a:defRPr/>
            </a:pPr>
            <a:endParaRPr lang="en-US" sz="2700" dirty="0"/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SzPct val="110000"/>
              <a:defRPr/>
            </a:pPr>
            <a:endParaRPr lang="en-US" sz="3600" dirty="0">
              <a:sym typeface="Wingdings" pitchFamily="2" charset="2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B10E95-8848-8447-1A13-D4D43DB764F7}"/>
              </a:ext>
            </a:extLst>
          </p:cNvPr>
          <p:cNvCxnSpPr/>
          <p:nvPr/>
        </p:nvCxnSpPr>
        <p:spPr>
          <a:xfrm>
            <a:off x="2628900" y="1600200"/>
            <a:ext cx="13030200" cy="0"/>
          </a:xfrm>
          <a:prstGeom prst="line">
            <a:avLst/>
          </a:prstGeom>
          <a:ln w="63500" cap="rnd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6">
            <a:extLst>
              <a:ext uri="{FF2B5EF4-FFF2-40B4-BE49-F238E27FC236}">
                <a16:creationId xmlns:a16="http://schemas.microsoft.com/office/drawing/2014/main" id="{E7988CD7-A16F-5E5B-60B0-E638C73B20EE}"/>
              </a:ext>
            </a:extLst>
          </p:cNvPr>
          <p:cNvSpPr/>
          <p:nvPr/>
        </p:nvSpPr>
        <p:spPr>
          <a:xfrm>
            <a:off x="15430499" y="8212732"/>
            <a:ext cx="2355497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0" descr="logo color sharp.png">
            <a:extLst>
              <a:ext uri="{FF2B5EF4-FFF2-40B4-BE49-F238E27FC236}">
                <a16:creationId xmlns:a16="http://schemas.microsoft.com/office/drawing/2014/main" id="{44FD28A5-5870-4E7C-FE7C-29993A8BD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88082"/>
            <a:ext cx="6175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DCFE661-70D5-99AF-CF79-CE12936C6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411957"/>
            <a:ext cx="12344400" cy="107394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Opt-Out Payments (Cash in Lieu)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F89C283-DD2D-50D7-3FF0-E54F92666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1" y="2400300"/>
            <a:ext cx="1279922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indent="-685800">
              <a:lnSpc>
                <a:spcPct val="200000"/>
              </a:lnSpc>
              <a:defRPr/>
            </a:pPr>
            <a:endParaRPr lang="en-US" sz="3600" dirty="0">
              <a:latin typeface="Arial" charset="0"/>
            </a:endParaRPr>
          </a:p>
          <a:p>
            <a:pPr algn="l">
              <a:defRPr/>
            </a:pPr>
            <a:endParaRPr lang="en-US" sz="3000" dirty="0">
              <a:latin typeface="Arial" charset="0"/>
            </a:endParaRPr>
          </a:p>
          <a:p>
            <a:pPr algn="l">
              <a:defRPr/>
            </a:pPr>
            <a:endParaRPr lang="en-US" sz="3000" dirty="0">
              <a:latin typeface="Arial" charset="0"/>
            </a:endParaRPr>
          </a:p>
          <a:p>
            <a:pPr algn="l">
              <a:defRPr/>
            </a:pPr>
            <a:endParaRPr lang="en-US" sz="3000" b="1" u="sng" dirty="0">
              <a:latin typeface="Arial" charset="0"/>
            </a:endParaRPr>
          </a:p>
          <a:p>
            <a:pPr algn="l">
              <a:defRPr/>
            </a:pPr>
            <a:endParaRPr lang="en-US" sz="2700" u="sng" dirty="0">
              <a:latin typeface="Arial" charset="0"/>
            </a:endParaRPr>
          </a:p>
          <a:p>
            <a:pPr algn="l">
              <a:defRPr/>
            </a:pPr>
            <a:endParaRPr lang="en-US" sz="2700" dirty="0">
              <a:latin typeface="Arial" charset="0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SzPct val="110000"/>
              <a:defRPr/>
            </a:pPr>
            <a:endParaRPr lang="en-US" sz="3600" dirty="0">
              <a:latin typeface="Arial" charset="0"/>
              <a:sym typeface="Wingdings" pitchFamily="2" charset="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A42F58-3A44-9331-4409-77D0ACA0C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02582"/>
            <a:ext cx="159258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  <a:spcAft>
                <a:spcPts val="900"/>
              </a:spcAft>
              <a:buClr>
                <a:srgbClr val="C00000"/>
              </a:buClr>
              <a:buSzPct val="100000"/>
              <a:defRPr/>
            </a:pPr>
            <a:r>
              <a:rPr lang="en-US" altLang="en-US" sz="5400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Cure</a:t>
            </a:r>
            <a:r>
              <a:rPr lang="en-US" alt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Qualified Cash in Lieu conditioned on:</a:t>
            </a:r>
          </a:p>
          <a:p>
            <a:pPr marL="685800" indent="-685800" eaLnBrk="0" hangingPunct="0">
              <a:lnSpc>
                <a:spcPct val="85000"/>
              </a:lnSpc>
              <a:spcBef>
                <a:spcPct val="50000"/>
              </a:spcBef>
              <a:spcAft>
                <a:spcPts val="900"/>
              </a:spcAft>
              <a:buClr>
                <a:srgbClr val="C00000"/>
              </a:buClr>
              <a:buSzPct val="100000"/>
              <a:buFontTx/>
              <a:buAutoNum type="arabicParenR"/>
              <a:defRPr/>
            </a:pPr>
            <a:r>
              <a:rPr 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EE declining coverage;</a:t>
            </a:r>
          </a:p>
          <a:p>
            <a:pPr marL="685800" indent="-685800" eaLnBrk="0" hangingPunct="0">
              <a:lnSpc>
                <a:spcPct val="85000"/>
              </a:lnSpc>
              <a:spcBef>
                <a:spcPct val="50000"/>
              </a:spcBef>
              <a:spcAft>
                <a:spcPts val="900"/>
              </a:spcAft>
              <a:buClr>
                <a:srgbClr val="C00000"/>
              </a:buClr>
              <a:buSzPct val="100000"/>
              <a:buFontTx/>
              <a:buAutoNum type="arabicParenR"/>
              <a:defRPr/>
            </a:pPr>
            <a:r>
              <a:rPr 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Certification that EE and “tax family” will have MEC; and</a:t>
            </a:r>
          </a:p>
          <a:p>
            <a:pPr marL="685800" indent="-685800" eaLnBrk="0" hangingPunct="0">
              <a:lnSpc>
                <a:spcPct val="85000"/>
              </a:lnSpc>
              <a:spcBef>
                <a:spcPct val="50000"/>
              </a:spcBef>
              <a:spcAft>
                <a:spcPts val="900"/>
              </a:spcAft>
              <a:buClr>
                <a:srgbClr val="C00000"/>
              </a:buClr>
              <a:buSzPct val="100000"/>
              <a:buFontTx/>
              <a:buAutoNum type="arabicParenR"/>
              <a:defRPr/>
            </a:pPr>
            <a:r>
              <a:rPr 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ER does not know, or has reason to know, the EE or any member of his/her expected tax family does not have or will not have such alternative coverage</a:t>
            </a:r>
            <a:r>
              <a:rPr lang="en-US" sz="5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</a:p>
          <a:p>
            <a:pPr eaLnBrk="0" hangingPunct="0">
              <a:lnSpc>
                <a:spcPct val="85000"/>
              </a:lnSpc>
              <a:spcBef>
                <a:spcPct val="50000"/>
              </a:spcBef>
              <a:spcAft>
                <a:spcPts val="900"/>
              </a:spcAft>
              <a:buClr>
                <a:srgbClr val="C00000"/>
              </a:buClr>
              <a:buSzPct val="100000"/>
              <a:defRPr/>
            </a:pPr>
            <a:r>
              <a:rPr lang="en-US" altLang="en-US" sz="5400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en-US" alt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Qualified CIL no impact on Affordability</a:t>
            </a:r>
          </a:p>
          <a:p>
            <a:pPr lvl="2" algn="l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marL="1381125" lvl="1" indent="-695325">
              <a:buFont typeface="Arial" pitchFamily="34" charset="0"/>
              <a:buChar char="•"/>
              <a:defRPr/>
            </a:pPr>
            <a:endParaRPr lang="en-US" sz="3600" b="1" dirty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 marL="695325" indent="-695325">
              <a:buFont typeface="Arial" pitchFamily="34" charset="0"/>
              <a:buChar char="•"/>
              <a:defRPr/>
            </a:pPr>
            <a:endParaRPr lang="en-US" sz="3600" b="1" dirty="0">
              <a:latin typeface="Calibri" pitchFamily="34" charset="0"/>
              <a:sym typeface="Wingdings" pitchFamily="2" charset="2"/>
            </a:endParaRPr>
          </a:p>
          <a:p>
            <a:pPr marL="695325" indent="-695325">
              <a:buFont typeface="Arial" pitchFamily="34" charset="0"/>
              <a:buChar char="•"/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marL="695325" indent="-695325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dirty="0">
              <a:latin typeface="Calibri" pitchFamily="34" charset="0"/>
            </a:endParaRPr>
          </a:p>
          <a:p>
            <a:pPr marL="695325" indent="-695325">
              <a:spcAft>
                <a:spcPts val="165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Franklin Gothic Book" pitchFamily="34" charset="0"/>
              </a:rPr>
              <a:t>	</a:t>
            </a:r>
            <a:endParaRPr lang="en-US" sz="36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685800" indent="-685800">
              <a:lnSpc>
                <a:spcPct val="200000"/>
              </a:lnSpc>
              <a:defRPr/>
            </a:pPr>
            <a:endParaRPr lang="en-US" sz="3600" dirty="0"/>
          </a:p>
          <a:p>
            <a:pPr algn="l">
              <a:defRPr/>
            </a:pPr>
            <a:endParaRPr lang="en-US" sz="3000" dirty="0"/>
          </a:p>
          <a:p>
            <a:pPr algn="l">
              <a:defRPr/>
            </a:pPr>
            <a:endParaRPr lang="en-US" sz="3000" dirty="0"/>
          </a:p>
          <a:p>
            <a:pPr algn="l">
              <a:defRPr/>
            </a:pPr>
            <a:endParaRPr lang="en-US" sz="3000" b="1" u="sng" dirty="0"/>
          </a:p>
          <a:p>
            <a:pPr algn="l">
              <a:defRPr/>
            </a:pPr>
            <a:endParaRPr lang="en-US" sz="2700" u="sng" dirty="0"/>
          </a:p>
          <a:p>
            <a:pPr algn="l">
              <a:defRPr/>
            </a:pPr>
            <a:endParaRPr lang="en-US" sz="2700" dirty="0"/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SzPct val="110000"/>
              <a:defRPr/>
            </a:pPr>
            <a:endParaRPr lang="en-US" sz="3600" dirty="0">
              <a:sym typeface="Wingdings" pitchFamily="2" charset="2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B774BF-4C7F-54ED-5E55-EAA55F3F100C}"/>
              </a:ext>
            </a:extLst>
          </p:cNvPr>
          <p:cNvCxnSpPr/>
          <p:nvPr/>
        </p:nvCxnSpPr>
        <p:spPr>
          <a:xfrm>
            <a:off x="2628900" y="1600200"/>
            <a:ext cx="13030200" cy="0"/>
          </a:xfrm>
          <a:prstGeom prst="line">
            <a:avLst/>
          </a:prstGeom>
          <a:ln w="63500" cap="rnd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0" descr="logo color sharp.png">
            <a:extLst>
              <a:ext uri="{FF2B5EF4-FFF2-40B4-BE49-F238E27FC236}">
                <a16:creationId xmlns:a16="http://schemas.microsoft.com/office/drawing/2014/main" id="{C53B1365-4E53-9D8C-B9A7-0F8B75FB1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88082"/>
            <a:ext cx="6175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18A80C64-BFDE-9A28-B41F-B7700E4F5ECE}"/>
              </a:ext>
            </a:extLst>
          </p:cNvPr>
          <p:cNvSpPr/>
          <p:nvPr/>
        </p:nvSpPr>
        <p:spPr>
          <a:xfrm>
            <a:off x="15430499" y="8212732"/>
            <a:ext cx="2355497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DCFE661-70D5-99AF-CF79-CE12936C6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411957"/>
            <a:ext cx="14478000" cy="107394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Cash in Lieu - Medicare Secondary Payer (MSP)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F89C283-DD2D-50D7-3FF0-E54F92666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1" y="2400300"/>
            <a:ext cx="1279922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indent="-685800">
              <a:lnSpc>
                <a:spcPct val="200000"/>
              </a:lnSpc>
              <a:defRPr/>
            </a:pPr>
            <a:endParaRPr lang="en-US" sz="3600" dirty="0">
              <a:latin typeface="Arial" charset="0"/>
            </a:endParaRPr>
          </a:p>
          <a:p>
            <a:pPr algn="l">
              <a:defRPr/>
            </a:pPr>
            <a:endParaRPr lang="en-US" sz="3000" dirty="0">
              <a:latin typeface="Arial" charset="0"/>
            </a:endParaRPr>
          </a:p>
          <a:p>
            <a:pPr algn="l">
              <a:defRPr/>
            </a:pPr>
            <a:endParaRPr lang="en-US" sz="3000" dirty="0">
              <a:latin typeface="Arial" charset="0"/>
            </a:endParaRPr>
          </a:p>
          <a:p>
            <a:pPr algn="l">
              <a:defRPr/>
            </a:pPr>
            <a:endParaRPr lang="en-US" sz="3000" b="1" u="sng" dirty="0">
              <a:latin typeface="Arial" charset="0"/>
            </a:endParaRPr>
          </a:p>
          <a:p>
            <a:pPr algn="l">
              <a:defRPr/>
            </a:pPr>
            <a:endParaRPr lang="en-US" sz="2700" u="sng" dirty="0">
              <a:latin typeface="Arial" charset="0"/>
            </a:endParaRPr>
          </a:p>
          <a:p>
            <a:pPr algn="l">
              <a:defRPr/>
            </a:pPr>
            <a:endParaRPr lang="en-US" sz="2700" dirty="0">
              <a:latin typeface="Arial" charset="0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SzPct val="110000"/>
              <a:defRPr/>
            </a:pPr>
            <a:endParaRPr lang="en-US" sz="3600" dirty="0">
              <a:latin typeface="Arial" charset="0"/>
              <a:sym typeface="Wingdings" pitchFamily="2" charset="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A42F58-3A44-9331-4409-77D0ACA0C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02582"/>
            <a:ext cx="159258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  <a:spcAft>
                <a:spcPts val="900"/>
              </a:spcAft>
              <a:buClr>
                <a:srgbClr val="C00000"/>
              </a:buClr>
              <a:buSzPct val="100000"/>
              <a:defRPr/>
            </a:pPr>
            <a:r>
              <a:rPr lang="en-US" altLang="en-US" sz="5400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en-US" alt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Cash in Lieu cannot be paid to Medicare Beneficiaries under MSP. </a:t>
            </a:r>
          </a:p>
          <a:p>
            <a:pPr>
              <a:defRPr/>
            </a:pP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>
              <a:defRPr/>
            </a:pPr>
            <a:r>
              <a:rPr lang="en-US" sz="5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Solution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Limit CIL to those enrolling under another employer’s group health plan, require EE certification in prior slide.</a:t>
            </a:r>
          </a:p>
          <a:p>
            <a:pPr>
              <a:defRPr/>
            </a:pP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>
              <a:defRPr/>
            </a:pPr>
            <a:r>
              <a:rPr lang="en-US" sz="5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Medicaid, </a:t>
            </a:r>
            <a:r>
              <a:rPr lang="en-US" sz="54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TriCare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Permissible under properly drafted cafeteria plan.  </a:t>
            </a: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marL="695325" indent="-695325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dirty="0">
              <a:latin typeface="Calibri" pitchFamily="34" charset="0"/>
            </a:endParaRPr>
          </a:p>
          <a:p>
            <a:pPr marL="695325" indent="-695325">
              <a:spcAft>
                <a:spcPts val="165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Franklin Gothic Book" pitchFamily="34" charset="0"/>
              </a:rPr>
              <a:t>	</a:t>
            </a:r>
            <a:endParaRPr lang="en-US" sz="36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685800" indent="-685800">
              <a:lnSpc>
                <a:spcPct val="200000"/>
              </a:lnSpc>
              <a:defRPr/>
            </a:pPr>
            <a:endParaRPr lang="en-US" sz="3600" dirty="0"/>
          </a:p>
          <a:p>
            <a:pPr algn="l">
              <a:defRPr/>
            </a:pPr>
            <a:endParaRPr lang="en-US" sz="3000" dirty="0"/>
          </a:p>
          <a:p>
            <a:pPr algn="l">
              <a:defRPr/>
            </a:pPr>
            <a:endParaRPr lang="en-US" sz="3000" dirty="0"/>
          </a:p>
          <a:p>
            <a:pPr algn="l">
              <a:defRPr/>
            </a:pPr>
            <a:endParaRPr lang="en-US" sz="3000" b="1" u="sng" dirty="0"/>
          </a:p>
          <a:p>
            <a:pPr algn="l">
              <a:defRPr/>
            </a:pPr>
            <a:endParaRPr lang="en-US" sz="2700" u="sng" dirty="0"/>
          </a:p>
          <a:p>
            <a:pPr algn="l">
              <a:defRPr/>
            </a:pPr>
            <a:endParaRPr lang="en-US" sz="2700" dirty="0"/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SzPct val="110000"/>
              <a:defRPr/>
            </a:pPr>
            <a:endParaRPr lang="en-US" sz="3600" dirty="0">
              <a:sym typeface="Wingdings" pitchFamily="2" charset="2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B774BF-4C7F-54ED-5E55-EAA55F3F100C}"/>
              </a:ext>
            </a:extLst>
          </p:cNvPr>
          <p:cNvCxnSpPr/>
          <p:nvPr/>
        </p:nvCxnSpPr>
        <p:spPr>
          <a:xfrm>
            <a:off x="2628900" y="1600200"/>
            <a:ext cx="13030200" cy="0"/>
          </a:xfrm>
          <a:prstGeom prst="line">
            <a:avLst/>
          </a:prstGeom>
          <a:ln w="63500" cap="rnd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0" descr="logo color sharp.png">
            <a:extLst>
              <a:ext uri="{FF2B5EF4-FFF2-40B4-BE49-F238E27FC236}">
                <a16:creationId xmlns:a16="http://schemas.microsoft.com/office/drawing/2014/main" id="{C53B1365-4E53-9D8C-B9A7-0F8B75FB1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88082"/>
            <a:ext cx="6175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18A80C64-BFDE-9A28-B41F-B7700E4F5ECE}"/>
              </a:ext>
            </a:extLst>
          </p:cNvPr>
          <p:cNvSpPr/>
          <p:nvPr/>
        </p:nvSpPr>
        <p:spPr>
          <a:xfrm>
            <a:off x="15430499" y="8212732"/>
            <a:ext cx="2355497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1789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DCFE661-70D5-99AF-CF79-CE12936C6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411957"/>
            <a:ext cx="14478000" cy="107394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Health Reimbursement Arrangements (HRA)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F89C283-DD2D-50D7-3FF0-E54F92666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1" y="2400300"/>
            <a:ext cx="1279922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indent="-685800">
              <a:lnSpc>
                <a:spcPct val="200000"/>
              </a:lnSpc>
              <a:defRPr/>
            </a:pPr>
            <a:endParaRPr lang="en-US" sz="3600" dirty="0">
              <a:latin typeface="Arial" charset="0"/>
            </a:endParaRPr>
          </a:p>
          <a:p>
            <a:pPr algn="l">
              <a:defRPr/>
            </a:pPr>
            <a:endParaRPr lang="en-US" sz="3000" dirty="0">
              <a:latin typeface="Arial" charset="0"/>
            </a:endParaRPr>
          </a:p>
          <a:p>
            <a:pPr algn="l">
              <a:defRPr/>
            </a:pPr>
            <a:endParaRPr lang="en-US" sz="3000" dirty="0">
              <a:latin typeface="Arial" charset="0"/>
            </a:endParaRPr>
          </a:p>
          <a:p>
            <a:pPr algn="l">
              <a:defRPr/>
            </a:pPr>
            <a:endParaRPr lang="en-US" sz="3000" b="1" u="sng" dirty="0">
              <a:latin typeface="Arial" charset="0"/>
            </a:endParaRPr>
          </a:p>
          <a:p>
            <a:pPr algn="l">
              <a:defRPr/>
            </a:pPr>
            <a:endParaRPr lang="en-US" sz="2700" u="sng" dirty="0">
              <a:latin typeface="Arial" charset="0"/>
            </a:endParaRPr>
          </a:p>
          <a:p>
            <a:pPr algn="l">
              <a:defRPr/>
            </a:pPr>
            <a:endParaRPr lang="en-US" sz="2700" dirty="0">
              <a:latin typeface="Arial" charset="0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SzPct val="110000"/>
              <a:defRPr/>
            </a:pPr>
            <a:endParaRPr lang="en-US" sz="3600" dirty="0">
              <a:latin typeface="Arial" charset="0"/>
              <a:sym typeface="Wingdings" pitchFamily="2" charset="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A42F58-3A44-9331-4409-77D0ACA0C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02582"/>
            <a:ext cx="159258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  <a:spcAft>
                <a:spcPts val="900"/>
              </a:spcAft>
              <a:buClr>
                <a:srgbClr val="C00000"/>
              </a:buClr>
              <a:buSzPct val="100000"/>
              <a:defRPr/>
            </a:pPr>
            <a:r>
              <a:rPr lang="en-US" altLang="en-US" sz="5400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Rule</a:t>
            </a:r>
            <a:r>
              <a:rPr lang="en-US" alt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Only offer HRA to those employees enrolled in the Tribe’s Health Plan.</a:t>
            </a:r>
          </a:p>
          <a:p>
            <a:pPr eaLnBrk="0" hangingPunct="0">
              <a:lnSpc>
                <a:spcPct val="85000"/>
              </a:lnSpc>
              <a:spcBef>
                <a:spcPct val="50000"/>
              </a:spcBef>
              <a:spcAft>
                <a:spcPts val="900"/>
              </a:spcAft>
              <a:buClr>
                <a:srgbClr val="C00000"/>
              </a:buClr>
              <a:buSzPct val="100000"/>
              <a:defRPr/>
            </a:pPr>
            <a:r>
              <a:rPr lang="en-US" altLang="en-US" sz="5400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alt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Offer EEs higher deductible HI, but offset with ER-funded HRA to help meet deductible.  </a:t>
            </a:r>
          </a:p>
          <a:p>
            <a:pPr>
              <a:defRPr/>
            </a:pP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>
              <a:defRPr/>
            </a:pPr>
            <a:r>
              <a:rPr lang="en-US" sz="5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Individual HRA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To EEs ineligible for Tribe’s Health Plan generally violates ACA (unless very restricted exceptions are met).</a:t>
            </a:r>
          </a:p>
          <a:p>
            <a:pPr>
              <a:defRPr/>
            </a:pP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695325" indent="-695325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dirty="0">
              <a:latin typeface="Calibri" pitchFamily="34" charset="0"/>
            </a:endParaRPr>
          </a:p>
          <a:p>
            <a:pPr marL="695325" indent="-695325">
              <a:spcAft>
                <a:spcPts val="165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Franklin Gothic Book" pitchFamily="34" charset="0"/>
              </a:rPr>
              <a:t>	</a:t>
            </a:r>
            <a:endParaRPr lang="en-US" sz="36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685800" indent="-685800">
              <a:lnSpc>
                <a:spcPct val="200000"/>
              </a:lnSpc>
              <a:defRPr/>
            </a:pPr>
            <a:endParaRPr lang="en-US" sz="3600" dirty="0"/>
          </a:p>
          <a:p>
            <a:pPr algn="l">
              <a:defRPr/>
            </a:pPr>
            <a:endParaRPr lang="en-US" sz="3000" dirty="0"/>
          </a:p>
          <a:p>
            <a:pPr algn="l">
              <a:defRPr/>
            </a:pPr>
            <a:endParaRPr lang="en-US" sz="3000" dirty="0"/>
          </a:p>
          <a:p>
            <a:pPr algn="l">
              <a:defRPr/>
            </a:pPr>
            <a:endParaRPr lang="en-US" sz="3000" b="1" u="sng" dirty="0"/>
          </a:p>
          <a:p>
            <a:pPr algn="l">
              <a:defRPr/>
            </a:pPr>
            <a:endParaRPr lang="en-US" sz="2700" u="sng" dirty="0"/>
          </a:p>
          <a:p>
            <a:pPr algn="l">
              <a:defRPr/>
            </a:pPr>
            <a:endParaRPr lang="en-US" sz="2700" dirty="0"/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SzPct val="110000"/>
              <a:defRPr/>
            </a:pPr>
            <a:endParaRPr lang="en-US" sz="3600" dirty="0">
              <a:sym typeface="Wingdings" pitchFamily="2" charset="2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B774BF-4C7F-54ED-5E55-EAA55F3F100C}"/>
              </a:ext>
            </a:extLst>
          </p:cNvPr>
          <p:cNvCxnSpPr/>
          <p:nvPr/>
        </p:nvCxnSpPr>
        <p:spPr>
          <a:xfrm>
            <a:off x="2628900" y="1600200"/>
            <a:ext cx="13030200" cy="0"/>
          </a:xfrm>
          <a:prstGeom prst="line">
            <a:avLst/>
          </a:prstGeom>
          <a:ln w="63500" cap="rnd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0" descr="logo color sharp.png">
            <a:extLst>
              <a:ext uri="{FF2B5EF4-FFF2-40B4-BE49-F238E27FC236}">
                <a16:creationId xmlns:a16="http://schemas.microsoft.com/office/drawing/2014/main" id="{C53B1365-4E53-9D8C-B9A7-0F8B75FB1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88082"/>
            <a:ext cx="6175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18A80C64-BFDE-9A28-B41F-B7700E4F5ECE}"/>
              </a:ext>
            </a:extLst>
          </p:cNvPr>
          <p:cNvSpPr/>
          <p:nvPr/>
        </p:nvSpPr>
        <p:spPr>
          <a:xfrm>
            <a:off x="15430499" y="8212732"/>
            <a:ext cx="2355497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0173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2868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16905215" y="1385687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5376337">
            <a:off x="16289363" y="3377588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7684397" y="-146452"/>
            <a:ext cx="2145217" cy="6805228"/>
          </a:xfrm>
          <a:prstGeom prst="rect">
            <a:avLst/>
          </a:prstGeom>
          <a:solidFill>
            <a:srgbClr val="19598D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318856" y="1099252"/>
            <a:ext cx="6191613" cy="2418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58"/>
              </a:lnSpc>
              <a:spcBef>
                <a:spcPct val="0"/>
              </a:spcBef>
            </a:pPr>
            <a:r>
              <a:rPr lang="en-US" sz="9358">
                <a:solidFill>
                  <a:srgbClr val="19598D"/>
                </a:solidFill>
                <a:latin typeface="Montserrat Ultra-Bold"/>
              </a:rPr>
              <a:t>Get in Touch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27074" y="3189305"/>
            <a:ext cx="6306008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Montserrat"/>
              </a:rPr>
              <a:t>Christopher G. Stevenson, Esq. 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827074" y="4074133"/>
            <a:ext cx="478506" cy="336749"/>
          </a:xfrm>
          <a:custGeom>
            <a:avLst/>
            <a:gdLst/>
            <a:ahLst/>
            <a:cxnLst/>
            <a:rect l="l" t="t" r="r" b="b"/>
            <a:pathLst>
              <a:path w="478506" h="336749">
                <a:moveTo>
                  <a:pt x="0" y="0"/>
                </a:moveTo>
                <a:lnTo>
                  <a:pt x="478506" y="0"/>
                </a:lnTo>
                <a:lnTo>
                  <a:pt x="478506" y="336749"/>
                </a:lnTo>
                <a:lnTo>
                  <a:pt x="0" y="3367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1812334" y="4017082"/>
            <a:ext cx="5799562" cy="41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Montserrat"/>
                <a:hlinkClick r:id="rId6"/>
              </a:rPr>
              <a:t>cstevenson@dwmlaw.com</a:t>
            </a:r>
            <a:r>
              <a:rPr lang="en-US" sz="2499" dirty="0">
                <a:solidFill>
                  <a:srgbClr val="000000"/>
                </a:solidFill>
                <a:latin typeface="Montserrat"/>
              </a:rPr>
              <a:t>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827074" y="5711827"/>
            <a:ext cx="460420" cy="460420"/>
          </a:xfrm>
          <a:custGeom>
            <a:avLst/>
            <a:gdLst/>
            <a:ahLst/>
            <a:cxnLst/>
            <a:rect l="l" t="t" r="r" b="b"/>
            <a:pathLst>
              <a:path w="460420" h="460420">
                <a:moveTo>
                  <a:pt x="0" y="0"/>
                </a:moveTo>
                <a:lnTo>
                  <a:pt x="460420" y="0"/>
                </a:lnTo>
                <a:lnTo>
                  <a:pt x="460420" y="460420"/>
                </a:lnTo>
                <a:lnTo>
                  <a:pt x="0" y="4604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800" b="-8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1803291" y="5716612"/>
            <a:ext cx="4991047" cy="41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Montserrat"/>
              </a:rPr>
              <a:t>(207) 632-4226</a:t>
            </a:r>
          </a:p>
        </p:txBody>
      </p:sp>
      <p:sp>
        <p:nvSpPr>
          <p:cNvPr id="18" name="Freeform 18"/>
          <p:cNvSpPr/>
          <p:nvPr/>
        </p:nvSpPr>
        <p:spPr>
          <a:xfrm>
            <a:off x="15931353" y="8113312"/>
            <a:ext cx="2196001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0" name="Picture 19" descr="A tall building with many windows&#10;&#10;Description automatically generated">
            <a:extLst>
              <a:ext uri="{FF2B5EF4-FFF2-40B4-BE49-F238E27FC236}">
                <a16:creationId xmlns:a16="http://schemas.microsoft.com/office/drawing/2014/main" id="{EE01C2F7-69EA-081B-C756-B37ED8D0FF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7082"/>
            <a:ext cx="8329775" cy="6247332"/>
          </a:xfrm>
          <a:prstGeom prst="rect">
            <a:avLst/>
          </a:prstGeom>
        </p:spPr>
      </p:pic>
      <p:pic>
        <p:nvPicPr>
          <p:cNvPr id="6" name="Picture 10" descr="logo color sharp.png">
            <a:extLst>
              <a:ext uri="{FF2B5EF4-FFF2-40B4-BE49-F238E27FC236}">
                <a16:creationId xmlns:a16="http://schemas.microsoft.com/office/drawing/2014/main" id="{BD8FA71A-AE15-A907-5710-98D651BA95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858" y="2047494"/>
            <a:ext cx="6175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tall building with many windows&#10;&#10;Description automatically generated">
            <a:extLst>
              <a:ext uri="{FF2B5EF4-FFF2-40B4-BE49-F238E27FC236}">
                <a16:creationId xmlns:a16="http://schemas.microsoft.com/office/drawing/2014/main" id="{411A00C0-AEC5-7A2A-B791-9A9463B995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90624"/>
            <a:ext cx="19331966" cy="9454609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-282420" y="9096375"/>
            <a:ext cx="20222123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0"/>
            <a:ext cx="18288000" cy="1093403"/>
          </a:xfrm>
          <a:prstGeom prst="rect">
            <a:avLst/>
          </a:prstGeom>
          <a:solidFill>
            <a:srgbClr val="19598D"/>
          </a:solid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5"/>
          <p:cNvSpPr/>
          <p:nvPr/>
        </p:nvSpPr>
        <p:spPr>
          <a:xfrm flipV="1">
            <a:off x="17287875" y="2686818"/>
            <a:ext cx="0" cy="2456682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5931353" y="8113312"/>
            <a:ext cx="2355497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0" y="-133350"/>
            <a:ext cx="18288000" cy="1226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8000" dirty="0">
                <a:solidFill>
                  <a:srgbClr val="FEFE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 Compliance for Tribal HR</a:t>
            </a:r>
            <a:endParaRPr lang="en-US" sz="7200" dirty="0">
              <a:solidFill>
                <a:srgbClr val="FEFE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FA27A0-AF15-3A3E-4CA7-61DB37C1D17A}"/>
              </a:ext>
            </a:extLst>
          </p:cNvPr>
          <p:cNvSpPr txBox="1"/>
          <p:nvPr/>
        </p:nvSpPr>
        <p:spPr>
          <a:xfrm>
            <a:off x="838200" y="1714506"/>
            <a:ext cx="167640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Understanding What the 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Play or Pay </a:t>
            </a: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Penalties Mean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Pros, Cons, and Best Practices w/ “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Look-Back Approach</a:t>
            </a: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Opt-Out Payments</a:t>
            </a:r>
            <a:r>
              <a:rPr lang="en-US" altLang="en-US" sz="5400" kern="0" dirty="0">
                <a:solidFill>
                  <a:srgbClr val="262626"/>
                </a:solidFill>
                <a:latin typeface="Calibri" panose="020F0502020204030204" pitchFamily="34" charset="0"/>
              </a:rPr>
              <a:t> or so-called</a:t>
            </a: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“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Cash in Lieu</a:t>
            </a: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Restrictions on Health Insurance Reimbursements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tabLst/>
              <a:defRPr/>
            </a:pPr>
            <a:endParaRPr kumimoji="0" lang="en-US" altLang="en-US" sz="54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altLang="en-US" sz="5400" i="0" u="sng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Abbreviations</a:t>
            </a: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“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EE</a:t>
            </a: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 = employee; “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ER</a:t>
            </a: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 = employer; “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</a:t>
            </a: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 = health insurance; 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F.T. </a:t>
            </a: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 full-time,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P.T. </a:t>
            </a:r>
            <a:r>
              <a:rPr lang="en-US" altLang="en-US" sz="5400" kern="0" dirty="0">
                <a:solidFill>
                  <a:srgbClr val="262626"/>
                </a:solidFill>
                <a:latin typeface="Calibri" panose="020F0502020204030204" pitchFamily="34" charset="0"/>
              </a:rPr>
              <a:t>= part-time</a:t>
            </a: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</a:p>
        </p:txBody>
      </p:sp>
      <p:pic>
        <p:nvPicPr>
          <p:cNvPr id="13" name="Picture 10" descr="logo color sharp.png">
            <a:extLst>
              <a:ext uri="{FF2B5EF4-FFF2-40B4-BE49-F238E27FC236}">
                <a16:creationId xmlns:a16="http://schemas.microsoft.com/office/drawing/2014/main" id="{94949AF5-3428-73DA-EC69-37C536FFB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96375"/>
            <a:ext cx="6175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47A138E-8212-A0C4-6FC5-04F91BFC2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411957"/>
            <a:ext cx="12344400" cy="107394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§4980H Play or Pay Penalties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76A3DCF-149D-F66C-E47F-26CF7E127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1" y="2400300"/>
            <a:ext cx="1279922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indent="-685800">
              <a:lnSpc>
                <a:spcPct val="200000"/>
              </a:lnSpc>
              <a:defRPr/>
            </a:pPr>
            <a:endParaRPr lang="en-US" sz="3600" dirty="0">
              <a:latin typeface="Arial" charset="0"/>
            </a:endParaRPr>
          </a:p>
          <a:p>
            <a:pPr algn="l">
              <a:defRPr/>
            </a:pPr>
            <a:endParaRPr lang="en-US" sz="3000" dirty="0">
              <a:latin typeface="Arial" charset="0"/>
            </a:endParaRPr>
          </a:p>
          <a:p>
            <a:pPr algn="l">
              <a:defRPr/>
            </a:pPr>
            <a:endParaRPr lang="en-US" sz="3000" dirty="0">
              <a:latin typeface="Arial" charset="0"/>
            </a:endParaRPr>
          </a:p>
          <a:p>
            <a:pPr algn="l">
              <a:defRPr/>
            </a:pPr>
            <a:endParaRPr lang="en-US" sz="3000" b="1" u="sng" dirty="0">
              <a:latin typeface="Arial" charset="0"/>
            </a:endParaRPr>
          </a:p>
          <a:p>
            <a:pPr algn="l">
              <a:defRPr/>
            </a:pPr>
            <a:endParaRPr lang="en-US" sz="2700" u="sng" dirty="0">
              <a:latin typeface="Arial" charset="0"/>
            </a:endParaRPr>
          </a:p>
          <a:p>
            <a:pPr algn="l">
              <a:defRPr/>
            </a:pPr>
            <a:endParaRPr lang="en-US" sz="2700" dirty="0">
              <a:latin typeface="Arial" charset="0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SzPct val="110000"/>
              <a:defRPr/>
            </a:pPr>
            <a:endParaRPr lang="en-US" sz="3600" dirty="0">
              <a:latin typeface="Arial" charset="0"/>
              <a:sym typeface="Wingdings" pitchFamily="2" charset="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744A9FD-21A8-DBED-E45F-068955DC1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1602582"/>
            <a:ext cx="128016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95325" indent="-695325">
              <a:buFont typeface="Arial" pitchFamily="34" charset="0"/>
              <a:buChar char="•"/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lvl="1" indent="-685800">
              <a:buFont typeface="Arial" pitchFamily="34" charset="0"/>
              <a:buChar char="•"/>
              <a:defRPr/>
            </a:pP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sz="5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4908H of the IRC – “Play or Pay”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Employers that are “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employers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(50 FTEs) must offer “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substantially all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(95%)of their 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F.T. employees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(130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/month) health insurance that is “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affordable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and provides “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value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or else face penalties.  </a:t>
            </a:r>
          </a:p>
          <a:p>
            <a:pPr marL="0" lvl="1">
              <a:defRPr/>
            </a:pPr>
            <a:endParaRPr lang="en-US" sz="4200" dirty="0">
              <a:solidFill>
                <a:prstClr val="black"/>
              </a:solidFill>
              <a:latin typeface="Calibri"/>
            </a:endParaRPr>
          </a:p>
          <a:p>
            <a:pPr lvl="2" algn="l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marL="2143125" lvl="2" indent="-771525">
              <a:buFont typeface="+mj-lt"/>
              <a:buAutoNum type="romanLcPeriod"/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marL="1381125" lvl="1" indent="-695325">
              <a:buFont typeface="Arial" pitchFamily="34" charset="0"/>
              <a:buChar char="•"/>
              <a:defRPr/>
            </a:pPr>
            <a:endParaRPr lang="en-US" sz="3600" b="1" dirty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b="1" dirty="0">
              <a:latin typeface="Calibri" pitchFamily="34" charset="0"/>
              <a:sym typeface="Wingdings" pitchFamily="2" charset="2"/>
            </a:endParaRPr>
          </a:p>
          <a:p>
            <a:pPr marL="695325" indent="-695325">
              <a:buFont typeface="Arial" pitchFamily="34" charset="0"/>
              <a:buChar char="•"/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marL="695325" indent="-695325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dirty="0">
              <a:latin typeface="Calibri" pitchFamily="34" charset="0"/>
            </a:endParaRPr>
          </a:p>
          <a:p>
            <a:pPr marL="695325" indent="-695325">
              <a:spcAft>
                <a:spcPts val="165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Franklin Gothic Book" pitchFamily="34" charset="0"/>
              </a:rPr>
              <a:t>	</a:t>
            </a:r>
            <a:endParaRPr lang="en-US" sz="36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685800" indent="-685800">
              <a:lnSpc>
                <a:spcPct val="200000"/>
              </a:lnSpc>
              <a:defRPr/>
            </a:pPr>
            <a:endParaRPr lang="en-US" sz="3600" dirty="0"/>
          </a:p>
          <a:p>
            <a:pPr algn="l">
              <a:defRPr/>
            </a:pPr>
            <a:endParaRPr lang="en-US" sz="3000" dirty="0"/>
          </a:p>
          <a:p>
            <a:pPr algn="l">
              <a:defRPr/>
            </a:pPr>
            <a:endParaRPr lang="en-US" sz="3000" dirty="0"/>
          </a:p>
          <a:p>
            <a:pPr algn="l">
              <a:defRPr/>
            </a:pPr>
            <a:endParaRPr lang="en-US" sz="3000" b="1" u="sng" dirty="0"/>
          </a:p>
          <a:p>
            <a:pPr algn="l">
              <a:defRPr/>
            </a:pPr>
            <a:endParaRPr lang="en-US" sz="2700" u="sng" dirty="0"/>
          </a:p>
          <a:p>
            <a:pPr algn="l">
              <a:defRPr/>
            </a:pPr>
            <a:endParaRPr lang="en-US" sz="2700" dirty="0"/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SzPct val="110000"/>
              <a:defRPr/>
            </a:pPr>
            <a:endParaRPr lang="en-US" sz="3600" dirty="0">
              <a:sym typeface="Wingdings" pitchFamily="2" charset="2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4F0C8B-E6D8-C284-7C8E-518A5833536E}"/>
              </a:ext>
            </a:extLst>
          </p:cNvPr>
          <p:cNvCxnSpPr/>
          <p:nvPr/>
        </p:nvCxnSpPr>
        <p:spPr>
          <a:xfrm>
            <a:off x="2628900" y="1600200"/>
            <a:ext cx="13030200" cy="0"/>
          </a:xfrm>
          <a:prstGeom prst="line">
            <a:avLst/>
          </a:prstGeom>
          <a:ln w="63500" cap="rnd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6">
            <a:extLst>
              <a:ext uri="{FF2B5EF4-FFF2-40B4-BE49-F238E27FC236}">
                <a16:creationId xmlns:a16="http://schemas.microsoft.com/office/drawing/2014/main" id="{03AB3E69-E12F-CD16-D1E4-EB76CE17B887}"/>
              </a:ext>
            </a:extLst>
          </p:cNvPr>
          <p:cNvSpPr/>
          <p:nvPr/>
        </p:nvSpPr>
        <p:spPr>
          <a:xfrm>
            <a:off x="15087600" y="7886700"/>
            <a:ext cx="2355497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0" descr="logo color sharp.png">
            <a:extLst>
              <a:ext uri="{FF2B5EF4-FFF2-40B4-BE49-F238E27FC236}">
                <a16:creationId xmlns:a16="http://schemas.microsoft.com/office/drawing/2014/main" id="{87245E4D-D989-79A3-7177-9BBD56606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03" y="8907057"/>
            <a:ext cx="6175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0CC3FFD-3743-F5EB-C307-0AA4D47AD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411957"/>
            <a:ext cx="12344400" cy="107394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Large Employer Status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EA812F7-20EE-9E95-A665-72CBCB358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1" y="2400300"/>
            <a:ext cx="1279922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indent="-685800">
              <a:lnSpc>
                <a:spcPct val="200000"/>
              </a:lnSpc>
              <a:defRPr/>
            </a:pPr>
            <a:endParaRPr lang="en-US" sz="3600" dirty="0">
              <a:latin typeface="Arial" charset="0"/>
            </a:endParaRPr>
          </a:p>
          <a:p>
            <a:pPr algn="l">
              <a:defRPr/>
            </a:pPr>
            <a:endParaRPr lang="en-US" sz="3000" dirty="0">
              <a:latin typeface="Arial" charset="0"/>
            </a:endParaRPr>
          </a:p>
          <a:p>
            <a:pPr algn="l">
              <a:defRPr/>
            </a:pPr>
            <a:endParaRPr lang="en-US" sz="3000" dirty="0">
              <a:latin typeface="Arial" charset="0"/>
            </a:endParaRPr>
          </a:p>
          <a:p>
            <a:pPr algn="l">
              <a:defRPr/>
            </a:pPr>
            <a:endParaRPr lang="en-US" sz="3000" b="1" u="sng" dirty="0">
              <a:latin typeface="Arial" charset="0"/>
            </a:endParaRPr>
          </a:p>
          <a:p>
            <a:pPr algn="l">
              <a:defRPr/>
            </a:pPr>
            <a:endParaRPr lang="en-US" sz="2700" u="sng" dirty="0">
              <a:latin typeface="Arial" charset="0"/>
            </a:endParaRPr>
          </a:p>
          <a:p>
            <a:pPr algn="l">
              <a:defRPr/>
            </a:pPr>
            <a:endParaRPr lang="en-US" sz="2700" dirty="0">
              <a:latin typeface="Arial" charset="0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SzPct val="110000"/>
              <a:defRPr/>
            </a:pPr>
            <a:endParaRPr lang="en-US" sz="3600" dirty="0">
              <a:latin typeface="Arial" charset="0"/>
              <a:sym typeface="Wingdings" pitchFamily="2" charset="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FB336D5-0B80-E95F-A0BA-AA278E19B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1602582"/>
            <a:ext cx="128016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Question 1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Am I a large employer?</a:t>
            </a:r>
          </a:p>
          <a:p>
            <a:pPr marL="514350" indent="-514350" eaLnBrk="0" hangingPunct="0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SzPct val="110000"/>
              <a:defRPr/>
            </a:pPr>
            <a:r>
              <a:rPr lang="en-US" sz="5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“Large Employer”: </a:t>
            </a:r>
            <a:r>
              <a:rPr lang="en-US" sz="5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of at least 50 “full-time equivalents” (FTE)</a:t>
            </a:r>
          </a:p>
          <a:p>
            <a:pPr marL="1200150" lvl="1" indent="-514350" eaLnBrk="0" hangingPunct="0">
              <a:lnSpc>
                <a:spcPct val="85000"/>
              </a:lnSpc>
              <a:spcBef>
                <a:spcPct val="5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5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hours in a month) = 1 FTE </a:t>
            </a:r>
          </a:p>
          <a:p>
            <a:pPr marL="1200150" lvl="1" indent="-514350" eaLnBrk="0" hangingPunct="0">
              <a:lnSpc>
                <a:spcPct val="85000"/>
              </a:lnSpc>
              <a:spcBef>
                <a:spcPct val="5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5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P.T. EE (pro-rata, 120 hour month) </a:t>
            </a:r>
          </a:p>
          <a:p>
            <a:pPr marL="1200150" lvl="1" indent="-514350" eaLnBrk="0" hangingPunct="0">
              <a:lnSpc>
                <a:spcPct val="85000"/>
              </a:lnSpc>
              <a:spcBef>
                <a:spcPct val="5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5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Group Rules under §414 apply , Good Faith Interpretation for Tribes</a:t>
            </a:r>
          </a:p>
          <a:p>
            <a:pPr lvl="1" algn="l">
              <a:defRPr/>
            </a:pPr>
            <a:endParaRPr lang="en-US" sz="3600" dirty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 lvl="2" algn="l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marL="2143125" lvl="2" indent="-771525">
              <a:buFont typeface="+mj-lt"/>
              <a:buAutoNum type="romanLcPeriod"/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marL="1381125" lvl="1" indent="-695325">
              <a:buFont typeface="Arial" pitchFamily="34" charset="0"/>
              <a:buChar char="•"/>
              <a:defRPr/>
            </a:pPr>
            <a:endParaRPr lang="en-US" sz="3600" b="1" dirty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 marL="695325" indent="-695325">
              <a:buFont typeface="Arial" pitchFamily="34" charset="0"/>
              <a:buChar char="•"/>
              <a:defRPr/>
            </a:pPr>
            <a:endParaRPr lang="en-US" sz="3600" b="1" dirty="0">
              <a:latin typeface="Calibri" pitchFamily="34" charset="0"/>
              <a:sym typeface="Wingdings" pitchFamily="2" charset="2"/>
            </a:endParaRPr>
          </a:p>
          <a:p>
            <a:pPr marL="695325" indent="-695325">
              <a:buFont typeface="Arial" pitchFamily="34" charset="0"/>
              <a:buChar char="•"/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marL="695325" indent="-695325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dirty="0">
              <a:latin typeface="Calibri" pitchFamily="34" charset="0"/>
            </a:endParaRPr>
          </a:p>
          <a:p>
            <a:pPr marL="695325" indent="-695325">
              <a:spcAft>
                <a:spcPts val="165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Franklin Gothic Book" pitchFamily="34" charset="0"/>
              </a:rPr>
              <a:t>	</a:t>
            </a:r>
            <a:endParaRPr lang="en-US" sz="36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685800" indent="-685800">
              <a:lnSpc>
                <a:spcPct val="200000"/>
              </a:lnSpc>
              <a:defRPr/>
            </a:pPr>
            <a:endParaRPr lang="en-US" sz="3600" dirty="0"/>
          </a:p>
          <a:p>
            <a:pPr algn="l">
              <a:defRPr/>
            </a:pPr>
            <a:endParaRPr lang="en-US" sz="3000" dirty="0"/>
          </a:p>
          <a:p>
            <a:pPr algn="l">
              <a:defRPr/>
            </a:pPr>
            <a:endParaRPr lang="en-US" sz="3000" dirty="0"/>
          </a:p>
          <a:p>
            <a:pPr algn="l">
              <a:defRPr/>
            </a:pPr>
            <a:endParaRPr lang="en-US" sz="3000" b="1" u="sng" dirty="0"/>
          </a:p>
          <a:p>
            <a:pPr algn="l">
              <a:defRPr/>
            </a:pPr>
            <a:endParaRPr lang="en-US" sz="2700" u="sng" dirty="0"/>
          </a:p>
          <a:p>
            <a:pPr algn="l">
              <a:defRPr/>
            </a:pPr>
            <a:endParaRPr lang="en-US" sz="2700" dirty="0"/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SzPct val="110000"/>
              <a:defRPr/>
            </a:pPr>
            <a:endParaRPr lang="en-US" sz="3600" dirty="0">
              <a:sym typeface="Wingdings" pitchFamily="2" charset="2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DABBF5-FA30-A1A4-48BC-00CE0D1A7F10}"/>
              </a:ext>
            </a:extLst>
          </p:cNvPr>
          <p:cNvCxnSpPr/>
          <p:nvPr/>
        </p:nvCxnSpPr>
        <p:spPr>
          <a:xfrm>
            <a:off x="2628900" y="1600200"/>
            <a:ext cx="13030200" cy="0"/>
          </a:xfrm>
          <a:prstGeom prst="line">
            <a:avLst/>
          </a:prstGeom>
          <a:ln w="63500" cap="rnd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0" descr="logo color sharp.png">
            <a:extLst>
              <a:ext uri="{FF2B5EF4-FFF2-40B4-BE49-F238E27FC236}">
                <a16:creationId xmlns:a16="http://schemas.microsoft.com/office/drawing/2014/main" id="{10482F17-ED09-AEB4-DA6E-84D77F07B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03" y="8907057"/>
            <a:ext cx="6175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719E8D0F-74DC-7A9C-53B6-849F8418BD2C}"/>
              </a:ext>
            </a:extLst>
          </p:cNvPr>
          <p:cNvSpPr/>
          <p:nvPr/>
        </p:nvSpPr>
        <p:spPr>
          <a:xfrm>
            <a:off x="15087600" y="7886700"/>
            <a:ext cx="2355497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59A9854-6F60-2587-2890-3404321B6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411957"/>
            <a:ext cx="12344400" cy="107394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§4980H Employer “Play or Pay” Penalties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EAC34D4-27A5-2DDC-2967-C2F59FDAF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1" y="2400300"/>
            <a:ext cx="1279922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indent="-685800">
              <a:lnSpc>
                <a:spcPct val="200000"/>
              </a:lnSpc>
              <a:defRPr/>
            </a:pPr>
            <a:endParaRPr lang="en-US" sz="3600" dirty="0">
              <a:latin typeface="Arial" charset="0"/>
            </a:endParaRPr>
          </a:p>
          <a:p>
            <a:pPr algn="l">
              <a:defRPr/>
            </a:pPr>
            <a:endParaRPr lang="en-US" sz="3000" dirty="0">
              <a:latin typeface="Arial" charset="0"/>
            </a:endParaRPr>
          </a:p>
          <a:p>
            <a:pPr algn="l">
              <a:defRPr/>
            </a:pPr>
            <a:endParaRPr lang="en-US" sz="3000" dirty="0">
              <a:latin typeface="Arial" charset="0"/>
            </a:endParaRPr>
          </a:p>
          <a:p>
            <a:pPr algn="l">
              <a:defRPr/>
            </a:pPr>
            <a:endParaRPr lang="en-US" sz="3000" b="1" u="sng" dirty="0">
              <a:latin typeface="Arial" charset="0"/>
            </a:endParaRPr>
          </a:p>
          <a:p>
            <a:pPr algn="l">
              <a:defRPr/>
            </a:pPr>
            <a:endParaRPr lang="en-US" sz="2700" u="sng" dirty="0">
              <a:latin typeface="Arial" charset="0"/>
            </a:endParaRPr>
          </a:p>
          <a:p>
            <a:pPr algn="l">
              <a:defRPr/>
            </a:pPr>
            <a:endParaRPr lang="en-US" sz="2700" dirty="0">
              <a:latin typeface="Arial" charset="0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SzPct val="110000"/>
              <a:defRPr/>
            </a:pPr>
            <a:endParaRPr lang="en-US" sz="3600" dirty="0">
              <a:latin typeface="Arial" charset="0"/>
              <a:sym typeface="Wingdings" pitchFamily="2" charset="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352C89F-86EC-A086-88AB-0B94C84DA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1602582"/>
            <a:ext cx="128016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indent="-685800">
              <a:buFont typeface="Arial" pitchFamily="34" charset="0"/>
              <a:buChar char="•"/>
              <a:defRPr/>
            </a:pPr>
            <a:r>
              <a:rPr lang="en-US" sz="5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Penalty #1 4980H(a) (</a:t>
            </a:r>
            <a:r>
              <a:rPr lang="en-US" sz="5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Sledgehammer</a:t>
            </a:r>
            <a:r>
              <a:rPr lang="en-US" sz="5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offer HI to “substantially all” (95%) of its F.T. EEs (and dependents not spouses) for particular month (</a:t>
            </a:r>
            <a:r>
              <a:rPr lang="en-US" sz="5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required to offer HI, </a:t>
            </a:r>
            <a:r>
              <a:rPr lang="en-US" sz="54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5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pay for HI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1">
              <a:defRPr/>
            </a:pPr>
            <a:endParaRPr lang="en-US" sz="54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685800">
              <a:buFont typeface="Arial" pitchFamily="34" charset="0"/>
              <a:buChar char="•"/>
              <a:defRPr/>
            </a:pPr>
            <a:r>
              <a:rPr lang="en-US" sz="5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Sledgehammer Penalty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If you miss 5% or more, the penalty is $247.50 x </a:t>
            </a:r>
            <a:r>
              <a:rPr lang="en-US" sz="5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F.T. EEs in excess of 30. </a:t>
            </a:r>
          </a:p>
          <a:p>
            <a:pPr lvl="1" indent="-685800">
              <a:buFont typeface="Arial" pitchFamily="34" charset="0"/>
              <a:buChar char="•"/>
              <a:defRPr/>
            </a:pPr>
            <a:endParaRPr lang="en-US" sz="4200" dirty="0">
              <a:solidFill>
                <a:prstClr val="black"/>
              </a:solidFill>
              <a:latin typeface="Calibri"/>
            </a:endParaRPr>
          </a:p>
          <a:p>
            <a:pPr lvl="1" algn="l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marL="2143125" lvl="2" indent="-771525">
              <a:buFont typeface="+mj-lt"/>
              <a:buAutoNum type="romanLcPeriod"/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marL="1381125" lvl="1" indent="-695325">
              <a:buFont typeface="Arial" pitchFamily="34" charset="0"/>
              <a:buChar char="•"/>
              <a:defRPr/>
            </a:pPr>
            <a:endParaRPr lang="en-US" sz="3600" b="1" dirty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 marL="695325" indent="-695325">
              <a:buFont typeface="Arial" pitchFamily="34" charset="0"/>
              <a:buChar char="•"/>
              <a:defRPr/>
            </a:pPr>
            <a:endParaRPr lang="en-US" sz="3600" b="1" dirty="0">
              <a:latin typeface="Calibri" pitchFamily="34" charset="0"/>
              <a:sym typeface="Wingdings" pitchFamily="2" charset="2"/>
            </a:endParaRPr>
          </a:p>
          <a:p>
            <a:pPr marL="695325" indent="-695325">
              <a:buFont typeface="Arial" pitchFamily="34" charset="0"/>
              <a:buChar char="•"/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marL="695325" indent="-695325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dirty="0">
              <a:latin typeface="Calibri" pitchFamily="34" charset="0"/>
            </a:endParaRPr>
          </a:p>
          <a:p>
            <a:pPr marL="695325" indent="-695325">
              <a:spcAft>
                <a:spcPts val="165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Franklin Gothic Book" pitchFamily="34" charset="0"/>
              </a:rPr>
              <a:t>	</a:t>
            </a:r>
            <a:endParaRPr lang="en-US" sz="36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685800" indent="-685800">
              <a:lnSpc>
                <a:spcPct val="200000"/>
              </a:lnSpc>
              <a:defRPr/>
            </a:pPr>
            <a:endParaRPr lang="en-US" sz="3600" dirty="0"/>
          </a:p>
          <a:p>
            <a:pPr algn="l">
              <a:defRPr/>
            </a:pPr>
            <a:endParaRPr lang="en-US" sz="3000" dirty="0"/>
          </a:p>
          <a:p>
            <a:pPr algn="l">
              <a:defRPr/>
            </a:pPr>
            <a:endParaRPr lang="en-US" sz="3000" dirty="0"/>
          </a:p>
          <a:p>
            <a:pPr algn="l">
              <a:defRPr/>
            </a:pPr>
            <a:endParaRPr lang="en-US" sz="3000" b="1" u="sng" dirty="0"/>
          </a:p>
          <a:p>
            <a:pPr algn="l">
              <a:defRPr/>
            </a:pPr>
            <a:endParaRPr lang="en-US" sz="2700" u="sng" dirty="0"/>
          </a:p>
          <a:p>
            <a:pPr algn="l">
              <a:defRPr/>
            </a:pPr>
            <a:endParaRPr lang="en-US" sz="2700" dirty="0"/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SzPct val="110000"/>
              <a:defRPr/>
            </a:pPr>
            <a:endParaRPr lang="en-US" sz="3600" dirty="0">
              <a:sym typeface="Wingdings" pitchFamily="2" charset="2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FA3CF4-D3DF-CE4E-C35A-5B83079F7CDF}"/>
              </a:ext>
            </a:extLst>
          </p:cNvPr>
          <p:cNvCxnSpPr/>
          <p:nvPr/>
        </p:nvCxnSpPr>
        <p:spPr>
          <a:xfrm>
            <a:off x="2628900" y="1600200"/>
            <a:ext cx="13030200" cy="0"/>
          </a:xfrm>
          <a:prstGeom prst="line">
            <a:avLst/>
          </a:prstGeom>
          <a:ln w="63500" cap="rnd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0" descr="logo color sharp.png">
            <a:extLst>
              <a:ext uri="{FF2B5EF4-FFF2-40B4-BE49-F238E27FC236}">
                <a16:creationId xmlns:a16="http://schemas.microsoft.com/office/drawing/2014/main" id="{69CC6B28-82A2-08AB-BB62-40106B1CC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32082"/>
            <a:ext cx="6175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B5FACA96-2CCC-AC8B-CF49-FA82935F683E}"/>
              </a:ext>
            </a:extLst>
          </p:cNvPr>
          <p:cNvSpPr/>
          <p:nvPr/>
        </p:nvSpPr>
        <p:spPr>
          <a:xfrm>
            <a:off x="15184278" y="8034732"/>
            <a:ext cx="2355497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57FF002-BD56-33B6-5081-FAA23F07E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411957"/>
            <a:ext cx="12344400" cy="107394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§4980H Employer “Play or Pay” Penalties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640DA1A-B781-3A86-CFC0-FFFAA6BB9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1" y="2400300"/>
            <a:ext cx="1279922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indent="-685800">
              <a:lnSpc>
                <a:spcPct val="200000"/>
              </a:lnSpc>
              <a:defRPr/>
            </a:pPr>
            <a:endParaRPr lang="en-US" sz="3600" dirty="0">
              <a:latin typeface="Arial" charset="0"/>
            </a:endParaRPr>
          </a:p>
          <a:p>
            <a:pPr algn="l">
              <a:defRPr/>
            </a:pPr>
            <a:endParaRPr lang="en-US" sz="3000" dirty="0">
              <a:latin typeface="Arial" charset="0"/>
            </a:endParaRPr>
          </a:p>
          <a:p>
            <a:pPr algn="l">
              <a:defRPr/>
            </a:pPr>
            <a:endParaRPr lang="en-US" sz="3000" dirty="0">
              <a:latin typeface="Arial" charset="0"/>
            </a:endParaRPr>
          </a:p>
          <a:p>
            <a:pPr algn="l">
              <a:defRPr/>
            </a:pPr>
            <a:endParaRPr lang="en-US" sz="3000" b="1" u="sng" dirty="0">
              <a:latin typeface="Arial" charset="0"/>
            </a:endParaRPr>
          </a:p>
          <a:p>
            <a:pPr algn="l">
              <a:defRPr/>
            </a:pPr>
            <a:endParaRPr lang="en-US" sz="2700" u="sng" dirty="0">
              <a:latin typeface="Arial" charset="0"/>
            </a:endParaRPr>
          </a:p>
          <a:p>
            <a:pPr algn="l">
              <a:defRPr/>
            </a:pPr>
            <a:endParaRPr lang="en-US" sz="2700" dirty="0">
              <a:latin typeface="Arial" charset="0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SzPct val="110000"/>
              <a:defRPr/>
            </a:pPr>
            <a:endParaRPr lang="en-US" sz="3600" dirty="0">
              <a:latin typeface="Arial" charset="0"/>
              <a:sym typeface="Wingdings" pitchFamily="2" charset="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1D59554-2089-020C-8D14-30623DA89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602582"/>
            <a:ext cx="13554075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lvl="1" indent="-685800">
              <a:buFont typeface="Arial" pitchFamily="34" charset="0"/>
              <a:buChar char="•"/>
              <a:defRPr/>
            </a:pPr>
            <a:r>
              <a:rPr lang="en-US" sz="5400" u="sng" dirty="0">
                <a:solidFill>
                  <a:prstClr val="black"/>
                </a:solidFill>
                <a:latin typeface="Calibri"/>
                <a:sym typeface="Wingdings" pitchFamily="2" charset="2"/>
              </a:rPr>
              <a:t>Penalty #2, is Tack Hammer Penalty </a:t>
            </a:r>
            <a:r>
              <a:rPr lang="en-US" sz="54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: If $371/month for each EE </a:t>
            </a:r>
            <a:r>
              <a:rPr lang="en-US" sz="5400" u="sng" dirty="0">
                <a:solidFill>
                  <a:prstClr val="black"/>
                </a:solidFill>
                <a:latin typeface="Calibri"/>
                <a:sym typeface="Wingdings" pitchFamily="2" charset="2"/>
              </a:rPr>
              <a:t>only if</a:t>
            </a:r>
            <a:r>
              <a:rPr lang="en-US" sz="54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: </a:t>
            </a:r>
          </a:p>
          <a:p>
            <a:pPr marL="0" lvl="1"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	(1) was “full-time” EE;</a:t>
            </a:r>
          </a:p>
          <a:p>
            <a:pPr marL="0" lvl="1"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	(2) offered unaffordable/no min value; </a:t>
            </a:r>
          </a:p>
          <a:p>
            <a:pPr marL="0" lvl="1"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	(3) waived the coverage; </a:t>
            </a:r>
          </a:p>
          <a:p>
            <a:pPr marL="0" lvl="1"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	(4) got coverage on the Exchange; </a:t>
            </a:r>
            <a:r>
              <a:rPr lang="en-US" sz="5400" u="sng" dirty="0">
                <a:solidFill>
                  <a:prstClr val="black"/>
                </a:solidFill>
                <a:latin typeface="Calibri"/>
                <a:sym typeface="Wingdings" pitchFamily="2" charset="2"/>
              </a:rPr>
              <a:t>AND</a:t>
            </a:r>
            <a:r>
              <a:rPr lang="en-US" sz="54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 </a:t>
            </a:r>
          </a:p>
          <a:p>
            <a:pPr marL="0" lvl="1"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	(4) qualified for IRS subsidy.  </a:t>
            </a:r>
          </a:p>
          <a:p>
            <a:pPr marL="2143125" lvl="2" indent="-771525">
              <a:buFont typeface="+mj-lt"/>
              <a:buAutoNum type="romanLcPeriod"/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marL="685800" lvl="1">
              <a:defRPr/>
            </a:pPr>
            <a:endParaRPr lang="en-US" sz="3600" b="1" dirty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 marL="695325" indent="-695325">
              <a:buFont typeface="Arial" pitchFamily="34" charset="0"/>
              <a:buChar char="•"/>
              <a:defRPr/>
            </a:pPr>
            <a:endParaRPr lang="en-US" sz="3600" b="1" dirty="0">
              <a:latin typeface="Calibri" pitchFamily="34" charset="0"/>
              <a:sym typeface="Wingdings" pitchFamily="2" charset="2"/>
            </a:endParaRPr>
          </a:p>
          <a:p>
            <a:pPr marL="695325" indent="-695325">
              <a:buFont typeface="Arial" pitchFamily="34" charset="0"/>
              <a:buChar char="•"/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marL="695325" indent="-695325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dirty="0">
              <a:latin typeface="Calibri" pitchFamily="34" charset="0"/>
            </a:endParaRPr>
          </a:p>
          <a:p>
            <a:pPr marL="695325" indent="-695325">
              <a:spcAft>
                <a:spcPts val="165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Franklin Gothic Book" pitchFamily="34" charset="0"/>
              </a:rPr>
              <a:t>	</a:t>
            </a:r>
            <a:endParaRPr lang="en-US" sz="36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685800" indent="-685800">
              <a:lnSpc>
                <a:spcPct val="200000"/>
              </a:lnSpc>
              <a:defRPr/>
            </a:pPr>
            <a:endParaRPr lang="en-US" sz="3600" dirty="0"/>
          </a:p>
          <a:p>
            <a:pPr algn="l">
              <a:defRPr/>
            </a:pPr>
            <a:endParaRPr lang="en-US" sz="3000" dirty="0"/>
          </a:p>
          <a:p>
            <a:pPr algn="l">
              <a:defRPr/>
            </a:pPr>
            <a:endParaRPr lang="en-US" sz="3000" dirty="0"/>
          </a:p>
          <a:p>
            <a:pPr algn="l">
              <a:defRPr/>
            </a:pPr>
            <a:endParaRPr lang="en-US" sz="3000" b="1" u="sng" dirty="0"/>
          </a:p>
          <a:p>
            <a:pPr algn="l">
              <a:defRPr/>
            </a:pPr>
            <a:endParaRPr lang="en-US" sz="2700" u="sng" dirty="0"/>
          </a:p>
          <a:p>
            <a:pPr algn="l">
              <a:defRPr/>
            </a:pPr>
            <a:endParaRPr lang="en-US" sz="2700" dirty="0"/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SzPct val="110000"/>
              <a:defRPr/>
            </a:pPr>
            <a:endParaRPr lang="en-US" sz="3600" dirty="0">
              <a:sym typeface="Wingdings" pitchFamily="2" charset="2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EAF9A8-605A-72A7-B42F-458F3F70000E}"/>
              </a:ext>
            </a:extLst>
          </p:cNvPr>
          <p:cNvCxnSpPr/>
          <p:nvPr/>
        </p:nvCxnSpPr>
        <p:spPr>
          <a:xfrm>
            <a:off x="2628900" y="1600200"/>
            <a:ext cx="13030200" cy="0"/>
          </a:xfrm>
          <a:prstGeom prst="line">
            <a:avLst/>
          </a:prstGeom>
          <a:ln w="63500" cap="rnd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0" descr="logo color sharp.png">
            <a:extLst>
              <a:ext uri="{FF2B5EF4-FFF2-40B4-BE49-F238E27FC236}">
                <a16:creationId xmlns:a16="http://schemas.microsoft.com/office/drawing/2014/main" id="{EDCBA9CD-22CB-146F-A9E3-5C537D2CC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32082"/>
            <a:ext cx="6175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E0703677-B653-29EA-592B-22CBA2238A5C}"/>
              </a:ext>
            </a:extLst>
          </p:cNvPr>
          <p:cNvSpPr/>
          <p:nvPr/>
        </p:nvSpPr>
        <p:spPr>
          <a:xfrm>
            <a:off x="14935200" y="8034732"/>
            <a:ext cx="2355497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4E84AC3-5C89-7101-D3C8-978732E28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411957"/>
            <a:ext cx="12344400" cy="107394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“Full-Time” EEs and Look-Back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E53F93C-88E0-CCCA-8CA6-87B636DEE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1" y="2400300"/>
            <a:ext cx="1279922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indent="-685800">
              <a:lnSpc>
                <a:spcPct val="200000"/>
              </a:lnSpc>
              <a:defRPr/>
            </a:pPr>
            <a:endParaRPr lang="en-US" sz="3600" dirty="0">
              <a:latin typeface="Arial" charset="0"/>
            </a:endParaRPr>
          </a:p>
          <a:p>
            <a:pPr algn="l">
              <a:defRPr/>
            </a:pPr>
            <a:endParaRPr lang="en-US" sz="3000" dirty="0">
              <a:latin typeface="Arial" charset="0"/>
            </a:endParaRPr>
          </a:p>
          <a:p>
            <a:pPr algn="l">
              <a:defRPr/>
            </a:pPr>
            <a:endParaRPr lang="en-US" sz="3000" dirty="0">
              <a:latin typeface="Arial" charset="0"/>
            </a:endParaRPr>
          </a:p>
          <a:p>
            <a:pPr algn="l">
              <a:defRPr/>
            </a:pPr>
            <a:endParaRPr lang="en-US" sz="3000" b="1" u="sng" dirty="0">
              <a:latin typeface="Arial" charset="0"/>
            </a:endParaRPr>
          </a:p>
          <a:p>
            <a:pPr algn="l">
              <a:defRPr/>
            </a:pPr>
            <a:endParaRPr lang="en-US" sz="2700" u="sng" dirty="0">
              <a:latin typeface="Arial" charset="0"/>
            </a:endParaRPr>
          </a:p>
          <a:p>
            <a:pPr algn="l">
              <a:defRPr/>
            </a:pPr>
            <a:endParaRPr lang="en-US" sz="2700" dirty="0">
              <a:latin typeface="Arial" charset="0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SzPct val="110000"/>
              <a:defRPr/>
            </a:pPr>
            <a:endParaRPr lang="en-US" sz="3600" dirty="0">
              <a:latin typeface="Arial" charset="0"/>
              <a:sym typeface="Wingdings" pitchFamily="2" charset="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D3FE188-CA51-85FE-F923-68A67F88F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602582"/>
            <a:ext cx="15011399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85000"/>
              </a:lnSpc>
              <a:spcBef>
                <a:spcPct val="50000"/>
              </a:spcBef>
              <a:buSzPct val="100000"/>
              <a:defRPr/>
            </a:pP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“full-time” EEs?</a:t>
            </a:r>
            <a:endParaRPr lang="en-US" sz="5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57325" lvl="1" indent="-771525" eaLnBrk="0" hangingPunct="0">
              <a:lnSpc>
                <a:spcPct val="85000"/>
              </a:lnSpc>
              <a:spcBef>
                <a:spcPct val="50000"/>
              </a:spcBef>
              <a:buSzPct val="100000"/>
              <a:buFont typeface="Courier New" pitchFamily="49" charset="0"/>
              <a:buChar char="o"/>
              <a:defRPr/>
            </a:pP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wk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or 130 hours in a month treated as meeting this standard .</a:t>
            </a:r>
          </a:p>
          <a:p>
            <a:pPr marL="1457325" lvl="1" indent="-771525" eaLnBrk="0" hangingPunct="0">
              <a:lnSpc>
                <a:spcPct val="85000"/>
              </a:lnSpc>
              <a:spcBef>
                <a:spcPct val="50000"/>
              </a:spcBef>
              <a:buSzPct val="100000"/>
              <a:buFont typeface="Courier New" pitchFamily="49" charset="0"/>
              <a:buChar char="o"/>
              <a:defRPr/>
            </a:pP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1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(Actual)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monthly basis.</a:t>
            </a:r>
          </a:p>
          <a:p>
            <a:pPr marL="2057400" lvl="2" indent="-685800" eaLnBrk="0" hangingPunct="0">
              <a:lnSpc>
                <a:spcPct val="85000"/>
              </a:lnSpc>
              <a:spcBef>
                <a:spcPct val="500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Problem: 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EEs with variable schedules. </a:t>
            </a:r>
          </a:p>
          <a:p>
            <a:pPr marL="2057400" lvl="2" indent="-685800" eaLnBrk="0" hangingPunct="0">
              <a:lnSpc>
                <a:spcPct val="85000"/>
              </a:lnSpc>
              <a:spcBef>
                <a:spcPct val="500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Solution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offer variable hour EEs HI at full cost to EE, only possibly trigger “Tack Hammer” penalty ($371/month) </a:t>
            </a:r>
            <a:endParaRPr lang="en-US" sz="3600" b="1" dirty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b="1" dirty="0">
              <a:latin typeface="Calibri" pitchFamily="34" charset="0"/>
              <a:sym typeface="Wingdings" pitchFamily="2" charset="2"/>
            </a:endParaRPr>
          </a:p>
          <a:p>
            <a:pPr marL="695325" indent="-695325">
              <a:buFont typeface="Arial" pitchFamily="34" charset="0"/>
              <a:buChar char="•"/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marL="695325" indent="-695325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dirty="0">
              <a:latin typeface="Calibri" pitchFamily="34" charset="0"/>
            </a:endParaRPr>
          </a:p>
          <a:p>
            <a:pPr marL="695325" indent="-695325">
              <a:spcAft>
                <a:spcPts val="165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Franklin Gothic Book" pitchFamily="34" charset="0"/>
              </a:rPr>
              <a:t>	</a:t>
            </a:r>
            <a:endParaRPr lang="en-US" sz="36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685800" indent="-685800">
              <a:lnSpc>
                <a:spcPct val="200000"/>
              </a:lnSpc>
              <a:defRPr/>
            </a:pPr>
            <a:endParaRPr lang="en-US" sz="3600" dirty="0"/>
          </a:p>
          <a:p>
            <a:pPr algn="l">
              <a:defRPr/>
            </a:pPr>
            <a:endParaRPr lang="en-US" sz="3000" dirty="0"/>
          </a:p>
          <a:p>
            <a:pPr algn="l">
              <a:defRPr/>
            </a:pPr>
            <a:endParaRPr lang="en-US" sz="3000" dirty="0"/>
          </a:p>
          <a:p>
            <a:pPr algn="l">
              <a:defRPr/>
            </a:pPr>
            <a:endParaRPr lang="en-US" sz="3000" b="1" u="sng" dirty="0"/>
          </a:p>
          <a:p>
            <a:pPr algn="l">
              <a:defRPr/>
            </a:pPr>
            <a:endParaRPr lang="en-US" sz="2700" u="sng" dirty="0"/>
          </a:p>
          <a:p>
            <a:pPr algn="l">
              <a:defRPr/>
            </a:pPr>
            <a:endParaRPr lang="en-US" sz="2700" dirty="0"/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SzPct val="110000"/>
              <a:defRPr/>
            </a:pPr>
            <a:endParaRPr lang="en-US" sz="3600" dirty="0">
              <a:sym typeface="Wingdings" pitchFamily="2" charset="2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2D0FAB-8A4E-167D-472F-F3B37DC01DDC}"/>
              </a:ext>
            </a:extLst>
          </p:cNvPr>
          <p:cNvCxnSpPr/>
          <p:nvPr/>
        </p:nvCxnSpPr>
        <p:spPr>
          <a:xfrm>
            <a:off x="2628900" y="1600200"/>
            <a:ext cx="13030200" cy="0"/>
          </a:xfrm>
          <a:prstGeom prst="line">
            <a:avLst/>
          </a:prstGeom>
          <a:ln w="63500" cap="rnd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0" descr="logo color sharp.png">
            <a:extLst>
              <a:ext uri="{FF2B5EF4-FFF2-40B4-BE49-F238E27FC236}">
                <a16:creationId xmlns:a16="http://schemas.microsoft.com/office/drawing/2014/main" id="{06AE5CD9-ADEE-96E2-0009-0168CE65C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32082"/>
            <a:ext cx="6175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3CB44970-AB19-DC1A-34FD-7478CB2D4A17}"/>
              </a:ext>
            </a:extLst>
          </p:cNvPr>
          <p:cNvSpPr/>
          <p:nvPr/>
        </p:nvSpPr>
        <p:spPr>
          <a:xfrm>
            <a:off x="14935200" y="8034732"/>
            <a:ext cx="2355497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4D619A4-6C46-E635-A44C-323F8B5B0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411957"/>
            <a:ext cx="12344400" cy="107394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“Full-Time” EEs and Look-Back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B499BEE-E2BA-0F50-9DFA-352ABC89D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1" y="2400300"/>
            <a:ext cx="1279922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indent="-685800">
              <a:lnSpc>
                <a:spcPct val="200000"/>
              </a:lnSpc>
              <a:defRPr/>
            </a:pPr>
            <a:endParaRPr lang="en-US" sz="3600" dirty="0">
              <a:latin typeface="Arial" charset="0"/>
            </a:endParaRPr>
          </a:p>
          <a:p>
            <a:pPr algn="l">
              <a:defRPr/>
            </a:pPr>
            <a:endParaRPr lang="en-US" sz="3000" dirty="0">
              <a:latin typeface="Arial" charset="0"/>
            </a:endParaRPr>
          </a:p>
          <a:p>
            <a:pPr algn="l">
              <a:defRPr/>
            </a:pPr>
            <a:endParaRPr lang="en-US" sz="3000" dirty="0">
              <a:latin typeface="Arial" charset="0"/>
            </a:endParaRPr>
          </a:p>
          <a:p>
            <a:pPr algn="l">
              <a:defRPr/>
            </a:pPr>
            <a:endParaRPr lang="en-US" sz="3000" b="1" u="sng" dirty="0">
              <a:latin typeface="Arial" charset="0"/>
            </a:endParaRPr>
          </a:p>
          <a:p>
            <a:pPr algn="l">
              <a:defRPr/>
            </a:pPr>
            <a:endParaRPr lang="en-US" sz="2700" u="sng" dirty="0">
              <a:latin typeface="Arial" charset="0"/>
            </a:endParaRPr>
          </a:p>
          <a:p>
            <a:pPr algn="l">
              <a:defRPr/>
            </a:pPr>
            <a:endParaRPr lang="en-US" sz="2700" dirty="0">
              <a:latin typeface="Arial" charset="0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SzPct val="110000"/>
              <a:defRPr/>
            </a:pPr>
            <a:endParaRPr lang="en-US" sz="3600" dirty="0">
              <a:latin typeface="Arial" charset="0"/>
              <a:sym typeface="Wingdings" pitchFamily="2" charset="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79BF929-8253-44A3-FF98-BE122A709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1602582"/>
            <a:ext cx="128016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l">
              <a:lnSpc>
                <a:spcPct val="85000"/>
              </a:lnSpc>
              <a:spcBef>
                <a:spcPct val="50000"/>
              </a:spcBef>
              <a:buSzPct val="100000"/>
              <a:defRPr/>
            </a:pPr>
            <a:r>
              <a:rPr lang="en-US" altLang="en-US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2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(Look-back rule)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1371600" lvl="1" indent="-685800">
              <a:lnSpc>
                <a:spcPct val="85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3-12 month look-back (use 12 months)</a:t>
            </a:r>
          </a:p>
          <a:p>
            <a:pPr marL="1371600" lvl="1" indent="-685800">
              <a:lnSpc>
                <a:spcPct val="85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Followed by up to 90 day admin. Period</a:t>
            </a:r>
          </a:p>
          <a:p>
            <a:pPr marL="1371600" lvl="1" indent="-685800">
              <a:lnSpc>
                <a:spcPct val="85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 Period: Use 12 months. </a:t>
            </a:r>
          </a:p>
          <a:p>
            <a:pPr marL="1371600" lvl="1" indent="-685800">
              <a:lnSpc>
                <a:spcPct val="85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5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If average P.T. (less than 130hrs month) during Look-Back can treat as P.T. for entire upcoming health plan year</a:t>
            </a:r>
            <a:endParaRPr lang="en-US" altLang="en-US" sz="4200" u="sng" dirty="0">
              <a:solidFill>
                <a:srgbClr val="000000"/>
              </a:solidFill>
              <a:latin typeface="Franklin Gothic Book" pitchFamily="34" charset="0"/>
            </a:endParaRPr>
          </a:p>
          <a:p>
            <a:pPr algn="l">
              <a:defRPr/>
            </a:pPr>
            <a:endParaRPr lang="en-US" sz="3600" b="1" dirty="0">
              <a:latin typeface="Calibri" pitchFamily="34" charset="0"/>
              <a:sym typeface="Wingdings" pitchFamily="2" charset="2"/>
            </a:endParaRPr>
          </a:p>
          <a:p>
            <a:pPr marL="695325" indent="-695325">
              <a:buFont typeface="Arial" pitchFamily="34" charset="0"/>
              <a:buChar char="•"/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marL="695325" indent="-695325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dirty="0">
              <a:latin typeface="Calibri" pitchFamily="34" charset="0"/>
            </a:endParaRPr>
          </a:p>
          <a:p>
            <a:pPr marL="695325" indent="-695325">
              <a:spcAft>
                <a:spcPts val="165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Franklin Gothic Book" pitchFamily="34" charset="0"/>
              </a:rPr>
              <a:t>	</a:t>
            </a:r>
            <a:endParaRPr lang="en-US" sz="36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685800" indent="-685800">
              <a:lnSpc>
                <a:spcPct val="200000"/>
              </a:lnSpc>
              <a:defRPr/>
            </a:pPr>
            <a:endParaRPr lang="en-US" sz="3600" dirty="0"/>
          </a:p>
          <a:p>
            <a:pPr algn="l">
              <a:defRPr/>
            </a:pPr>
            <a:endParaRPr lang="en-US" sz="3000" dirty="0"/>
          </a:p>
          <a:p>
            <a:pPr algn="l">
              <a:defRPr/>
            </a:pPr>
            <a:endParaRPr lang="en-US" sz="3000" dirty="0"/>
          </a:p>
          <a:p>
            <a:pPr algn="l">
              <a:defRPr/>
            </a:pPr>
            <a:endParaRPr lang="en-US" sz="3000" b="1" u="sng" dirty="0"/>
          </a:p>
          <a:p>
            <a:pPr algn="l">
              <a:defRPr/>
            </a:pPr>
            <a:endParaRPr lang="en-US" sz="2700" u="sng" dirty="0"/>
          </a:p>
          <a:p>
            <a:pPr algn="l">
              <a:defRPr/>
            </a:pPr>
            <a:endParaRPr lang="en-US" sz="2700" dirty="0"/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SzPct val="110000"/>
              <a:defRPr/>
            </a:pPr>
            <a:endParaRPr lang="en-US" sz="3600" dirty="0">
              <a:sym typeface="Wingdings" pitchFamily="2" charset="2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97D05-B79E-DC5A-EE30-E9C2F82A01B1}"/>
              </a:ext>
            </a:extLst>
          </p:cNvPr>
          <p:cNvCxnSpPr/>
          <p:nvPr/>
        </p:nvCxnSpPr>
        <p:spPr>
          <a:xfrm>
            <a:off x="2628900" y="1600200"/>
            <a:ext cx="13030200" cy="0"/>
          </a:xfrm>
          <a:prstGeom prst="line">
            <a:avLst/>
          </a:prstGeom>
          <a:ln w="63500" cap="rnd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6">
            <a:extLst>
              <a:ext uri="{FF2B5EF4-FFF2-40B4-BE49-F238E27FC236}">
                <a16:creationId xmlns:a16="http://schemas.microsoft.com/office/drawing/2014/main" id="{9D105555-D108-0E32-2E02-7E085107A79A}"/>
              </a:ext>
            </a:extLst>
          </p:cNvPr>
          <p:cNvSpPr/>
          <p:nvPr/>
        </p:nvSpPr>
        <p:spPr>
          <a:xfrm>
            <a:off x="14935200" y="8034732"/>
            <a:ext cx="2355497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0" descr="logo color sharp.png">
            <a:extLst>
              <a:ext uri="{FF2B5EF4-FFF2-40B4-BE49-F238E27FC236}">
                <a16:creationId xmlns:a16="http://schemas.microsoft.com/office/drawing/2014/main" id="{1D7C537E-1643-461C-BE49-D9CAA2245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32082"/>
            <a:ext cx="6175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FBAC248-DDEF-694A-97C4-393281480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411957"/>
            <a:ext cx="12344400" cy="107394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“Full-Time” EEs and Look-Back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6FC0D2F-AAF6-C61B-CE31-B6A26656B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1" y="2400300"/>
            <a:ext cx="1279922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indent="-685800">
              <a:lnSpc>
                <a:spcPct val="200000"/>
              </a:lnSpc>
              <a:defRPr/>
            </a:pPr>
            <a:endParaRPr lang="en-US" sz="3600" dirty="0">
              <a:latin typeface="Arial" charset="0"/>
            </a:endParaRPr>
          </a:p>
          <a:p>
            <a:pPr algn="l">
              <a:defRPr/>
            </a:pPr>
            <a:endParaRPr lang="en-US" sz="3000" dirty="0">
              <a:latin typeface="Arial" charset="0"/>
            </a:endParaRPr>
          </a:p>
          <a:p>
            <a:pPr algn="l">
              <a:defRPr/>
            </a:pPr>
            <a:endParaRPr lang="en-US" sz="3000" dirty="0">
              <a:latin typeface="Arial" charset="0"/>
            </a:endParaRPr>
          </a:p>
          <a:p>
            <a:pPr algn="l">
              <a:defRPr/>
            </a:pPr>
            <a:endParaRPr lang="en-US" sz="3000" b="1" u="sng" dirty="0">
              <a:latin typeface="Arial" charset="0"/>
            </a:endParaRPr>
          </a:p>
          <a:p>
            <a:pPr algn="l">
              <a:defRPr/>
            </a:pPr>
            <a:endParaRPr lang="en-US" sz="2700" u="sng" dirty="0">
              <a:latin typeface="Arial" charset="0"/>
            </a:endParaRPr>
          </a:p>
          <a:p>
            <a:pPr algn="l">
              <a:defRPr/>
            </a:pPr>
            <a:endParaRPr lang="en-US" sz="2700" dirty="0">
              <a:latin typeface="Arial" charset="0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SzPct val="110000"/>
              <a:defRPr/>
            </a:pPr>
            <a:endParaRPr lang="en-US" sz="3600" dirty="0">
              <a:latin typeface="Arial" charset="0"/>
              <a:sym typeface="Wingdings" pitchFamily="2" charset="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DACC160-1843-1AA7-2A8A-EC2E385F7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1602582"/>
            <a:ext cx="128016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l">
              <a:lnSpc>
                <a:spcPct val="85000"/>
              </a:lnSpc>
              <a:spcBef>
                <a:spcPct val="50000"/>
              </a:spcBef>
              <a:buSzPct val="100000"/>
              <a:defRPr/>
            </a:pPr>
            <a:r>
              <a:rPr lang="en-US" altLang="en-US" sz="5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Note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Use Look-Back to </a:t>
            </a:r>
            <a:r>
              <a:rPr lang="en-US" altLang="en-US" sz="5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EEs considered F.T. for ACA purposes, but </a:t>
            </a:r>
            <a:r>
              <a:rPr lang="en-US" altLang="en-US" sz="5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defining </a:t>
            </a:r>
            <a:r>
              <a:rPr lang="en-US" altLang="en-US" sz="5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eligibility in health plan document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lvl="1" indent="-685800">
              <a:lnSpc>
                <a:spcPct val="85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5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Retain flexibility in Plan Document to offer HI or incur possibly less costly penalty </a:t>
            </a:r>
            <a:endParaRPr lang="en-US" altLang="en-US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1" indent="-685800">
              <a:lnSpc>
                <a:spcPct val="85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5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Potential ERISA suit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ER miscalculates look-back hours and fails to offer HI coverage .  </a:t>
            </a:r>
          </a:p>
          <a:p>
            <a:pPr algn="l">
              <a:defRPr/>
            </a:pPr>
            <a:endParaRPr lang="en-US" sz="3600" b="1" dirty="0">
              <a:latin typeface="Calibri" pitchFamily="34" charset="0"/>
              <a:sym typeface="Wingdings" pitchFamily="2" charset="2"/>
            </a:endParaRPr>
          </a:p>
          <a:p>
            <a:pPr marL="695325" indent="-695325">
              <a:buFont typeface="Arial" pitchFamily="34" charset="0"/>
              <a:buChar char="•"/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marL="695325" indent="-695325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dirty="0">
              <a:latin typeface="Calibri" pitchFamily="34" charset="0"/>
              <a:sym typeface="Wingdings" pitchFamily="2" charset="2"/>
            </a:endParaRPr>
          </a:p>
          <a:p>
            <a:pPr algn="l">
              <a:defRPr/>
            </a:pPr>
            <a:endParaRPr lang="en-US" sz="3600" dirty="0">
              <a:latin typeface="Calibri" pitchFamily="34" charset="0"/>
            </a:endParaRPr>
          </a:p>
          <a:p>
            <a:pPr marL="695325" indent="-695325">
              <a:spcAft>
                <a:spcPts val="165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Franklin Gothic Book" pitchFamily="34" charset="0"/>
              </a:rPr>
              <a:t>	</a:t>
            </a:r>
            <a:endParaRPr lang="en-US" sz="36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685800" indent="-685800">
              <a:lnSpc>
                <a:spcPct val="200000"/>
              </a:lnSpc>
              <a:defRPr/>
            </a:pPr>
            <a:endParaRPr lang="en-US" sz="3600" dirty="0"/>
          </a:p>
          <a:p>
            <a:pPr algn="l">
              <a:defRPr/>
            </a:pPr>
            <a:endParaRPr lang="en-US" sz="3000" dirty="0"/>
          </a:p>
          <a:p>
            <a:pPr algn="l">
              <a:defRPr/>
            </a:pPr>
            <a:endParaRPr lang="en-US" sz="3000" dirty="0"/>
          </a:p>
          <a:p>
            <a:pPr algn="l">
              <a:defRPr/>
            </a:pPr>
            <a:endParaRPr lang="en-US" sz="3000" b="1" u="sng" dirty="0"/>
          </a:p>
          <a:p>
            <a:pPr algn="l">
              <a:defRPr/>
            </a:pPr>
            <a:endParaRPr lang="en-US" sz="2700" u="sng" dirty="0"/>
          </a:p>
          <a:p>
            <a:pPr algn="l">
              <a:defRPr/>
            </a:pPr>
            <a:endParaRPr lang="en-US" sz="2700" dirty="0"/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SzPct val="110000"/>
              <a:defRPr/>
            </a:pPr>
            <a:endParaRPr lang="en-US" sz="3600" dirty="0">
              <a:sym typeface="Wingdings" pitchFamily="2" charset="2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D2C500-71A9-99A8-EB1F-20C88644E63D}"/>
              </a:ext>
            </a:extLst>
          </p:cNvPr>
          <p:cNvCxnSpPr/>
          <p:nvPr/>
        </p:nvCxnSpPr>
        <p:spPr>
          <a:xfrm>
            <a:off x="2628900" y="1600200"/>
            <a:ext cx="13030200" cy="0"/>
          </a:xfrm>
          <a:prstGeom prst="line">
            <a:avLst/>
          </a:prstGeom>
          <a:ln w="63500" cap="rnd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6">
            <a:extLst>
              <a:ext uri="{FF2B5EF4-FFF2-40B4-BE49-F238E27FC236}">
                <a16:creationId xmlns:a16="http://schemas.microsoft.com/office/drawing/2014/main" id="{2A4743DD-4762-EC5C-B0A9-24880ADE119F}"/>
              </a:ext>
            </a:extLst>
          </p:cNvPr>
          <p:cNvSpPr/>
          <p:nvPr/>
        </p:nvSpPr>
        <p:spPr>
          <a:xfrm>
            <a:off x="15430499" y="8212732"/>
            <a:ext cx="2355497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0" descr="logo color sharp.png">
            <a:extLst>
              <a:ext uri="{FF2B5EF4-FFF2-40B4-BE49-F238E27FC236}">
                <a16:creationId xmlns:a16="http://schemas.microsoft.com/office/drawing/2014/main" id="{4C196E86-98CA-4930-5AD5-F059196F3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88082"/>
            <a:ext cx="6175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996</Words>
  <Application>Microsoft Office PowerPoint</Application>
  <PresentationFormat>Custom</PresentationFormat>
  <Paragraphs>285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Wingdings</vt:lpstr>
      <vt:lpstr>Univers LT Std 45 Light</vt:lpstr>
      <vt:lpstr>Franklin Gothic Book</vt:lpstr>
      <vt:lpstr>Montserrat Ultra-Bold</vt:lpstr>
      <vt:lpstr>Aptos</vt:lpstr>
      <vt:lpstr>Arial</vt:lpstr>
      <vt:lpstr>Courier New</vt:lpstr>
      <vt:lpstr>Times New Roman</vt:lpstr>
      <vt:lpstr>Montserrat</vt:lpstr>
      <vt:lpstr>Calibri</vt:lpstr>
      <vt:lpstr>Montserrat Bold</vt:lpstr>
      <vt:lpstr>Office Theme</vt:lpstr>
      <vt:lpstr>PowerPoint Presentation</vt:lpstr>
      <vt:lpstr>PowerPoint Presentation</vt:lpstr>
      <vt:lpstr>§4980H Play or Pay Penalties</vt:lpstr>
      <vt:lpstr>Large Employer Status</vt:lpstr>
      <vt:lpstr>§4980H Employer “Play or Pay” Penalties</vt:lpstr>
      <vt:lpstr>§4980H Employer “Play or Pay” Penalties</vt:lpstr>
      <vt:lpstr>“Full-Time” EEs and Look-Back</vt:lpstr>
      <vt:lpstr>“Full-Time” EEs and Look-Back</vt:lpstr>
      <vt:lpstr>“Full-Time” EEs and Look-Back</vt:lpstr>
      <vt:lpstr>Example</vt:lpstr>
      <vt:lpstr>Opt-Out Payments (Cash in Lieu)</vt:lpstr>
      <vt:lpstr>Opt-Out Payments (Cash in Lieu)</vt:lpstr>
      <vt:lpstr>Cash in Lieu - Medicare Secondary Payer (MSP)</vt:lpstr>
      <vt:lpstr>Health Reimbursement Arrangements (HRA)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Modern Simple Corporate Presentation</dc:title>
  <dc:creator>Tal Moore</dc:creator>
  <cp:lastModifiedBy>Tal Moore</cp:lastModifiedBy>
  <cp:revision>27</cp:revision>
  <dcterms:created xsi:type="dcterms:W3CDTF">2006-08-16T00:00:00Z</dcterms:created>
  <dcterms:modified xsi:type="dcterms:W3CDTF">2024-05-20T22:47:49Z</dcterms:modified>
  <dc:identifier>DAF-voQnUlk</dc:identifier>
</cp:coreProperties>
</file>