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" panose="020B0604020202020204" charset="0"/>
      <p:regular r:id="rId15"/>
    </p:embeddedFont>
    <p:embeddedFont>
      <p:font typeface="Montserrat" panose="00000500000000000000" pitchFamily="2" charset="0"/>
      <p:regular r:id="rId16"/>
      <p:bold r:id="rId17"/>
      <p:italic r:id="rId18"/>
    </p:embeddedFont>
    <p:embeddedFont>
      <p:font typeface="Montserrat Bold" panose="020B0604020202020204" charset="0"/>
      <p:regular r:id="rId19"/>
    </p:embeddedFont>
    <p:embeddedFont>
      <p:font typeface="Montserrat Ultra-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3" autoAdjust="0"/>
    <p:restoredTop sz="94593" autoAdjust="0"/>
  </p:normalViewPr>
  <p:slideViewPr>
    <p:cSldViewPr>
      <p:cViewPr varScale="1">
        <p:scale>
          <a:sx n="58" d="100"/>
          <a:sy n="58" d="100"/>
        </p:scale>
        <p:origin x="48" y="3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jp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91073" y="0"/>
            <a:ext cx="9896927" cy="10287000"/>
            <a:chOff x="0" y="0"/>
            <a:chExt cx="1319590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921" r="13921"/>
            <a:stretch>
              <a:fillRect/>
            </a:stretch>
          </p:blipFill>
          <p:spPr>
            <a:xfrm>
              <a:off x="0" y="0"/>
              <a:ext cx="1319590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16799708" y="105507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rot="-5400000">
            <a:off x="16007685" y="3237459"/>
            <a:ext cx="245668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52400" y="8863907"/>
            <a:ext cx="5106991" cy="1206527"/>
          </a:xfrm>
          <a:custGeom>
            <a:avLst/>
            <a:gdLst/>
            <a:ahLst/>
            <a:cxnLst/>
            <a:rect l="l" t="t" r="r" b="b"/>
            <a:pathLst>
              <a:path w="5106991" h="1206527">
                <a:moveTo>
                  <a:pt x="0" y="0"/>
                </a:moveTo>
                <a:lnTo>
                  <a:pt x="5106991" y="0"/>
                </a:lnTo>
                <a:lnTo>
                  <a:pt x="5106991" y="1206526"/>
                </a:lnTo>
                <a:lnTo>
                  <a:pt x="0" y="1206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5741518" y="8075734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0" y="0"/>
                </a:lnTo>
                <a:lnTo>
                  <a:pt x="2196000" y="1994700"/>
                </a:lnTo>
                <a:lnTo>
                  <a:pt x="0" y="1994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0" y="1333500"/>
            <a:ext cx="8157276" cy="668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</a:p>
          <a:p>
            <a:pPr algn="ctr">
              <a:lnSpc>
                <a:spcPts val="8250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</a:t>
            </a:r>
          </a:p>
          <a:p>
            <a:pPr algn="ctr">
              <a:lnSpc>
                <a:spcPts val="8250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>
              <a:lnSpc>
                <a:spcPts val="9735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algn="ctr">
              <a:lnSpc>
                <a:spcPts val="9735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Summit</a:t>
            </a:r>
          </a:p>
          <a:p>
            <a:pPr algn="ctr">
              <a:lnSpc>
                <a:spcPts val="7650"/>
              </a:lnSpc>
              <a:spcBef>
                <a:spcPct val="0"/>
              </a:spcBef>
            </a:pPr>
            <a:endParaRPr lang="en-US" sz="8250" dirty="0">
              <a:solidFill>
                <a:srgbClr val="FFFFFF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411A00C0-AEC5-7A2A-B791-9A9463B995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" y="952500"/>
            <a:ext cx="19616257" cy="9593646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282420" y="9096375"/>
            <a:ext cx="20222123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288000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 rot="-5400000">
            <a:off x="16859222" y="1977121"/>
            <a:ext cx="844062" cy="226343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931353" y="811331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-133350"/>
            <a:ext cx="18288000" cy="122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  <a:r>
              <a:rPr lang="en-US" sz="72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Benefits Summit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4172" y="1285570"/>
            <a:ext cx="15708828" cy="3778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NNAHRA Members With Valuable Market Competitive Data </a:t>
            </a:r>
          </a:p>
          <a:p>
            <a:pPr>
              <a:lnSpc>
                <a:spcPts val="10080"/>
              </a:lnSpc>
              <a:spcBef>
                <a:spcPct val="0"/>
              </a:spcBef>
            </a:pPr>
            <a:endParaRPr lang="en-US" sz="7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962D1-F363-0A2F-6C68-3A5F125CB5A0}"/>
              </a:ext>
            </a:extLst>
          </p:cNvPr>
          <p:cNvSpPr txBox="1"/>
          <p:nvPr/>
        </p:nvSpPr>
        <p:spPr>
          <a:xfrm>
            <a:off x="1030878" y="4229100"/>
            <a:ext cx="13795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Harbor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and Benefits Surveys Offered</a:t>
            </a: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864" y="5143500"/>
            <a:ext cx="18527557" cy="6145838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" name="Picture 24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E03C4DBF-EE85-835D-CFBB-E7CF0E3C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1"/>
            <a:ext cx="18288000" cy="959364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01642" y="4783745"/>
            <a:ext cx="3884717" cy="22061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7422914" y="3327164"/>
            <a:ext cx="3442172" cy="3442172"/>
            <a:chOff x="0" y="0"/>
            <a:chExt cx="4589562" cy="458956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30514" r="30514"/>
            <a:stretch>
              <a:fillRect/>
            </a:stretch>
          </p:blipFill>
          <p:spPr>
            <a:xfrm>
              <a:off x="0" y="0"/>
              <a:ext cx="4589562" cy="4589562"/>
            </a:xfrm>
            <a:prstGeom prst="rect">
              <a:avLst/>
            </a:prstGeom>
          </p:spPr>
        </p:pic>
      </p:grpSp>
      <p:sp>
        <p:nvSpPr>
          <p:cNvPr id="12" name="AutoShape 12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 rot="-5400000">
            <a:off x="162593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 rot="-5400000">
            <a:off x="17281345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AutoShape 15"/>
          <p:cNvSpPr/>
          <p:nvPr/>
        </p:nvSpPr>
        <p:spPr>
          <a:xfrm rot="-5376337">
            <a:off x="-453259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AutoShape 16"/>
          <p:cNvSpPr/>
          <p:nvPr/>
        </p:nvSpPr>
        <p:spPr>
          <a:xfrm rot="-5376337">
            <a:off x="16665493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6734693" y="7313719"/>
            <a:ext cx="4818614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Rosenberg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54818" y="7897301"/>
            <a:ext cx="9753599" cy="65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NNAHRA Compensation Survey Administrator</a:t>
            </a:r>
          </a:p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Compensation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69872" y="7313719"/>
            <a:ext cx="4818614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79529" y="618248"/>
            <a:ext cx="870417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the Team</a:t>
            </a:r>
          </a:p>
        </p:txBody>
      </p:sp>
      <p:sp>
        <p:nvSpPr>
          <p:cNvPr id="24" name="Freeform 24"/>
          <p:cNvSpPr/>
          <p:nvPr/>
        </p:nvSpPr>
        <p:spPr>
          <a:xfrm>
            <a:off x="15931353" y="8113312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51C45A-D1B0-B849-83C9-5A3FDE31786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422914" y="3327164"/>
            <a:ext cx="3442172" cy="3420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62744" y="9272588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5931353" y="8113312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&amp; Benefits Summit</a:t>
            </a:r>
          </a:p>
        </p:txBody>
      </p:sp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4D9DC995-3DC5-09A8-4953-FDB817A466D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404"/>
            <a:ext cx="18288000" cy="9593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34B383-7705-CF3C-5E01-CEE86F322651}"/>
              </a:ext>
            </a:extLst>
          </p:cNvPr>
          <p:cNvSpPr txBox="1"/>
          <p:nvPr/>
        </p:nvSpPr>
        <p:spPr>
          <a:xfrm>
            <a:off x="942241" y="1668261"/>
            <a:ext cx="15670583" cy="125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Harbor Salary Survey Guidelines </a:t>
            </a:r>
          </a:p>
          <a:p>
            <a:pPr lvl="0" fontAlgn="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Managed by a third-party (i.e. independent consultant)</a:t>
            </a: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more than three months old</a:t>
            </a: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least 5 participants offering data</a:t>
            </a: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participant should represent more than 25%</a:t>
            </a: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Participants data sufficiently aggregated </a:t>
            </a:r>
          </a:p>
          <a:p>
            <a:pPr marL="285750" lvl="0" indent="-285750" fontAlgn="t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participant data not identifiable  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5931353" y="8113312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  <a:r>
              <a:rPr lang="en-US" sz="7200" dirty="0">
                <a:solidFill>
                  <a:srgbClr val="FEFEFD"/>
                </a:solidFill>
                <a:latin typeface="Canva Sans"/>
              </a:rPr>
              <a:t> &amp; Benefits Summit</a:t>
            </a:r>
          </a:p>
        </p:txBody>
      </p:sp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2C7DCA5C-F339-881F-F9D2-00C2D287907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403"/>
            <a:ext cx="18288000" cy="9593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4E8450-1D98-B2AF-A487-F786BE18FB75}"/>
              </a:ext>
            </a:extLst>
          </p:cNvPr>
          <p:cNvSpPr txBox="1"/>
          <p:nvPr/>
        </p:nvSpPr>
        <p:spPr>
          <a:xfrm>
            <a:off x="942241" y="1668261"/>
            <a:ext cx="15670583" cy="1264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NNAHRA Tribal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Gaming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Salary &amp; Benefits Survey</a:t>
            </a: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&amp; Incentive Data - 217 Job Titles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Data - Participant Profiles; Salary Budgets; Pay Differentials; Turnover Rates; Various Pay Practices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Data - 20+ Key Employee Benefit Areas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Participant Cost - $880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5931353" y="8113312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  <a:r>
              <a:rPr lang="en-US" sz="7200" dirty="0">
                <a:solidFill>
                  <a:srgbClr val="FEFEFD"/>
                </a:solidFill>
                <a:latin typeface="Canva Sans"/>
              </a:rPr>
              <a:t> &amp; Benefits Summit</a:t>
            </a:r>
          </a:p>
        </p:txBody>
      </p:sp>
      <p:pic>
        <p:nvPicPr>
          <p:cNvPr id="9" name="Picture 8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D6A5B89B-DF41-73AC-B8F1-07D96FE2C0F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404"/>
            <a:ext cx="18288000" cy="9593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1785A7-9E59-B40D-68E3-F55017366BD2}"/>
              </a:ext>
            </a:extLst>
          </p:cNvPr>
          <p:cNvSpPr txBox="1"/>
          <p:nvPr/>
        </p:nvSpPr>
        <p:spPr>
          <a:xfrm>
            <a:off x="942241" y="1668261"/>
            <a:ext cx="15670583" cy="1348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NNAHRA Tribal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Salary &amp; Benefits Survey</a:t>
            </a: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&amp; Incentive Data - 340 Job Titles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Data - Participant Profiles; Salary Budgets; Pay Differentials; Turnover Rates; Various Pay Practices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Data - 20+ Key Employee Benefit Areas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Participant Cost - $1,130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5931353" y="8113312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  <a:r>
              <a:rPr lang="en-US" sz="7200" dirty="0">
                <a:solidFill>
                  <a:srgbClr val="FEFEFD"/>
                </a:solidFill>
                <a:latin typeface="Canva Sans"/>
              </a:rPr>
              <a:t> &amp; Benefits Summit</a:t>
            </a:r>
          </a:p>
        </p:txBody>
      </p:sp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9ED3A7CC-4811-281F-EAC7-BBF88597FC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404"/>
            <a:ext cx="18288000" cy="9593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16D3CD-CEDB-B55D-2540-10F0CCB296D6}"/>
              </a:ext>
            </a:extLst>
          </p:cNvPr>
          <p:cNvSpPr txBox="1"/>
          <p:nvPr/>
        </p:nvSpPr>
        <p:spPr>
          <a:xfrm>
            <a:off x="942241" y="1668261"/>
            <a:ext cx="15670583" cy="1348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NNAHRA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Compensation Survey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&amp; Incentive Data - 57 Job Titles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Demographics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Pay &amp; Design Practices - Incentive Plan Severance Plan; Executive Perquisites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Gaming; Tribal Government; Corporate/Holding Company; Federal Contracting; Cultural &amp; Economic Development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Participant Cost - $1,000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5931353" y="8113312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</a:t>
            </a:r>
            <a:r>
              <a:rPr lang="en-US" sz="7200" dirty="0">
                <a:solidFill>
                  <a:srgbClr val="FEFEFD"/>
                </a:solidFill>
                <a:latin typeface="Canva Sans"/>
              </a:rPr>
              <a:t> &amp; Benefits Summit</a:t>
            </a:r>
          </a:p>
        </p:txBody>
      </p:sp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2BBB548B-FDD2-C726-9E91-52BDE48040C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404"/>
            <a:ext cx="18288000" cy="9593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FEA5C-E9F9-811D-7897-BE0B5F21DEDA}"/>
              </a:ext>
            </a:extLst>
          </p:cNvPr>
          <p:cNvSpPr txBox="1"/>
          <p:nvPr/>
        </p:nvSpPr>
        <p:spPr>
          <a:xfrm>
            <a:off x="942241" y="1638300"/>
            <a:ext cx="15670583" cy="105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Survey Participation Timing 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Quarter - California Tribal Gaming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Quarter - National Executive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Quarter - National Tribal Gaming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Quarter – National Tribal Government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End -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-5400000">
            <a:off x="16905215" y="1385687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/>
          <p:nvPr/>
        </p:nvSpPr>
        <p:spPr>
          <a:xfrm rot="-5376337">
            <a:off x="16289363" y="3377588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7684397" y="-146452"/>
            <a:ext cx="2145217" cy="6805228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318856" y="1099252"/>
            <a:ext cx="6191613" cy="241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8"/>
              </a:lnSpc>
              <a:spcBef>
                <a:spcPct val="0"/>
              </a:spcBef>
            </a:pPr>
            <a:r>
              <a:rPr lang="en-US" sz="9358" dirty="0">
                <a:solidFill>
                  <a:srgbClr val="19598D"/>
                </a:solidFill>
                <a:latin typeface="Montserrat Ultra-Bold"/>
              </a:rPr>
              <a:t>Get in Touch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27074" y="3189305"/>
            <a:ext cx="6306008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Contact us to get more info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827074" y="4074133"/>
            <a:ext cx="478506" cy="336749"/>
          </a:xfrm>
          <a:custGeom>
            <a:avLst/>
            <a:gdLst/>
            <a:ahLst/>
            <a:cxnLst/>
            <a:rect l="l" t="t" r="r" b="b"/>
            <a:pathLst>
              <a:path w="478506" h="336749">
                <a:moveTo>
                  <a:pt x="0" y="0"/>
                </a:moveTo>
                <a:lnTo>
                  <a:pt x="478506" y="0"/>
                </a:lnTo>
                <a:lnTo>
                  <a:pt x="478506" y="336749"/>
                </a:lnTo>
                <a:lnTo>
                  <a:pt x="0" y="336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10827074" y="6510247"/>
            <a:ext cx="549347" cy="549349"/>
          </a:xfrm>
          <a:custGeom>
            <a:avLst/>
            <a:gdLst/>
            <a:ahLst/>
            <a:cxnLst/>
            <a:rect l="l" t="t" r="r" b="b"/>
            <a:pathLst>
              <a:path w="549347" h="549349">
                <a:moveTo>
                  <a:pt x="0" y="0"/>
                </a:moveTo>
                <a:lnTo>
                  <a:pt x="549347" y="0"/>
                </a:lnTo>
                <a:lnTo>
                  <a:pt x="549347" y="549348"/>
                </a:lnTo>
                <a:lnTo>
                  <a:pt x="0" y="549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1812334" y="4017082"/>
            <a:ext cx="5799562" cy="41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00000"/>
                </a:solidFill>
                <a:latin typeface="Montserrat"/>
              </a:rPr>
              <a:t>compsurvey@nnahra.com</a:t>
            </a:r>
            <a:endParaRPr lang="en-US" sz="24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827074" y="5711827"/>
            <a:ext cx="460420" cy="460420"/>
          </a:xfrm>
          <a:custGeom>
            <a:avLst/>
            <a:gdLst/>
            <a:ahLst/>
            <a:cxnLst/>
            <a:rect l="l" t="t" r="r" b="b"/>
            <a:pathLst>
              <a:path w="460420" h="460420">
                <a:moveTo>
                  <a:pt x="0" y="0"/>
                </a:moveTo>
                <a:lnTo>
                  <a:pt x="460420" y="0"/>
                </a:lnTo>
                <a:lnTo>
                  <a:pt x="460420" y="460420"/>
                </a:lnTo>
                <a:lnTo>
                  <a:pt x="0" y="460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800" b="-80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1803291" y="5716612"/>
            <a:ext cx="4991047" cy="41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619.309.9434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827074" y="4748882"/>
            <a:ext cx="437462" cy="624946"/>
          </a:xfrm>
          <a:custGeom>
            <a:avLst/>
            <a:gdLst/>
            <a:ahLst/>
            <a:cxnLst/>
            <a:rect l="l" t="t" r="r" b="b"/>
            <a:pathLst>
              <a:path w="437462" h="624946">
                <a:moveTo>
                  <a:pt x="0" y="0"/>
                </a:moveTo>
                <a:lnTo>
                  <a:pt x="437462" y="0"/>
                </a:lnTo>
                <a:lnTo>
                  <a:pt x="437462" y="624946"/>
                </a:lnTo>
                <a:lnTo>
                  <a:pt x="0" y="6249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11812334" y="4835930"/>
            <a:ext cx="5722459" cy="41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XXXXXX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72402" y="6559496"/>
            <a:ext cx="5729948" cy="41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00000"/>
                </a:solidFill>
                <a:latin typeface="Montserrat"/>
              </a:rPr>
              <a:t>nnhra.com</a:t>
            </a:r>
            <a:endParaRPr lang="en-US" sz="24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931353" y="8113312"/>
            <a:ext cx="2196001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EE01C2F7-69EA-081B-C756-B37ED8D0F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7082"/>
            <a:ext cx="8329775" cy="6247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306</Words>
  <Application>Microsoft Office PowerPoint</Application>
  <PresentationFormat>Custom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Canva Sans</vt:lpstr>
      <vt:lpstr>Montserrat Ultra-Bold</vt:lpstr>
      <vt:lpstr>Montserrat Bold</vt:lpstr>
      <vt:lpstr>Arial</vt:lpstr>
      <vt:lpstr>Times New Roman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Simple Corporate Presentation</dc:title>
  <dc:creator>Tal Moore</dc:creator>
  <cp:lastModifiedBy>Tal Moore</cp:lastModifiedBy>
  <cp:revision>27</cp:revision>
  <dcterms:created xsi:type="dcterms:W3CDTF">2006-08-16T00:00:00Z</dcterms:created>
  <dcterms:modified xsi:type="dcterms:W3CDTF">2024-05-20T22:42:44Z</dcterms:modified>
  <dc:identifier>DAF-voQnUlk</dc:identifier>
</cp:coreProperties>
</file>