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3.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40.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6"/>
  </p:notesMasterIdLst>
  <p:sldIdLst>
    <p:sldId id="256" r:id="rId3"/>
    <p:sldId id="257" r:id="rId4"/>
    <p:sldId id="307" r:id="rId5"/>
    <p:sldId id="258" r:id="rId6"/>
    <p:sldId id="308" r:id="rId7"/>
    <p:sldId id="300" r:id="rId8"/>
    <p:sldId id="292" r:id="rId9"/>
    <p:sldId id="320" r:id="rId10"/>
    <p:sldId id="293" r:id="rId11"/>
    <p:sldId id="294" r:id="rId12"/>
    <p:sldId id="321" r:id="rId13"/>
    <p:sldId id="296" r:id="rId14"/>
    <p:sldId id="297" r:id="rId15"/>
    <p:sldId id="291" r:id="rId16"/>
    <p:sldId id="322" r:id="rId17"/>
    <p:sldId id="323" r:id="rId18"/>
    <p:sldId id="310" r:id="rId19"/>
    <p:sldId id="299" r:id="rId20"/>
    <p:sldId id="301" r:id="rId21"/>
    <p:sldId id="314" r:id="rId22"/>
    <p:sldId id="303" r:id="rId23"/>
    <p:sldId id="324" r:id="rId24"/>
    <p:sldId id="304" r:id="rId25"/>
    <p:sldId id="306" r:id="rId26"/>
    <p:sldId id="268" r:id="rId27"/>
    <p:sldId id="269" r:id="rId28"/>
    <p:sldId id="305" r:id="rId29"/>
    <p:sldId id="270" r:id="rId30"/>
    <p:sldId id="271" r:id="rId31"/>
    <p:sldId id="273" r:id="rId32"/>
    <p:sldId id="334" r:id="rId33"/>
    <p:sldId id="326" r:id="rId34"/>
    <p:sldId id="327" r:id="rId35"/>
    <p:sldId id="328" r:id="rId36"/>
    <p:sldId id="330" r:id="rId37"/>
    <p:sldId id="316" r:id="rId38"/>
    <p:sldId id="331" r:id="rId39"/>
    <p:sldId id="272" r:id="rId40"/>
    <p:sldId id="332" r:id="rId41"/>
    <p:sldId id="333" r:id="rId42"/>
    <p:sldId id="335" r:id="rId43"/>
    <p:sldId id="336" r:id="rId44"/>
    <p:sldId id="265" r:id="rId45"/>
  </p:sldIdLst>
  <p:sldSz cx="18288000" cy="10287000"/>
  <p:notesSz cx="6858000" cy="9144000"/>
  <p:embeddedFontLs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Montserrat" panose="00000500000000000000" pitchFamily="2" charset="0"/>
      <p:regular r:id="rId53"/>
      <p:bold r:id="rId54"/>
      <p:italic r:id="rId55"/>
      <p:boldItalic r:id="rId56"/>
    </p:embeddedFont>
    <p:embeddedFont>
      <p:font typeface="Montserrat Bold" panose="00000800000000000000" charset="0"/>
      <p:regular r:id="rId57"/>
    </p:embeddedFont>
    <p:embeddedFont>
      <p:font typeface="Montserrat Ultra-Bold" panose="020B0604020202020204" charset="0"/>
      <p:regular r:id="rId58"/>
    </p:embeddedFont>
    <p:embeddedFont>
      <p:font typeface="open sans" panose="020B0606030504020204" pitchFamily="34" charset="0"/>
      <p:regular r:id="rId59"/>
      <p:bold r:id="rId60"/>
      <p:italic r:id="rId61"/>
      <p:boldItalic r:id="rId62"/>
    </p:embeddedFont>
    <p:embeddedFont>
      <p:font typeface="PT Sans" panose="020B050302020302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C81AC-53C1-445E-B828-5E46909AF9A8}" v="111" dt="2024-04-16T19:16:00.648"/>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6344" autoAdjust="0"/>
  </p:normalViewPr>
  <p:slideViewPr>
    <p:cSldViewPr>
      <p:cViewPr varScale="1">
        <p:scale>
          <a:sx n="47" d="100"/>
          <a:sy n="47" d="100"/>
        </p:scale>
        <p:origin x="705"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viewProps" Target="viewProps.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F7C0B-6263-4D9D-A3AA-E9344FD8FF85}" type="doc">
      <dgm:prSet loTypeId="urn:microsoft.com/office/officeart/2005/8/layout/cycle2" loCatId="cycle" qsTypeId="urn:microsoft.com/office/officeart/2005/8/quickstyle/simple4" qsCatId="simple" csTypeId="urn:microsoft.com/office/officeart/2005/8/colors/colorful1" csCatId="colorful"/>
      <dgm:spPr/>
      <dgm:t>
        <a:bodyPr/>
        <a:lstStyle/>
        <a:p>
          <a:endParaRPr lang="en-US"/>
        </a:p>
      </dgm:t>
    </dgm:pt>
    <dgm:pt modelId="{065D6429-CDCD-47A0-8077-2C1E9F6E3D6C}">
      <dgm:prSet/>
      <dgm:spPr/>
      <dgm:t>
        <a:bodyPr/>
        <a:lstStyle/>
        <a:p>
          <a:r>
            <a:rPr lang="en-US" b="0" i="0"/>
            <a:t>Lead</a:t>
          </a:r>
          <a:endParaRPr lang="en-US"/>
        </a:p>
      </dgm:t>
    </dgm:pt>
    <dgm:pt modelId="{CC5FCDD6-83E0-4C67-9DDC-F1EC02BC9416}" type="parTrans" cxnId="{48AB669C-A5DA-4385-A01F-DF6CEBBEAC62}">
      <dgm:prSet/>
      <dgm:spPr/>
      <dgm:t>
        <a:bodyPr/>
        <a:lstStyle/>
        <a:p>
          <a:endParaRPr lang="en-US"/>
        </a:p>
      </dgm:t>
    </dgm:pt>
    <dgm:pt modelId="{2A1B3E55-D8CA-4950-B650-E3863299ED09}" type="sibTrans" cxnId="{48AB669C-A5DA-4385-A01F-DF6CEBBEAC62}">
      <dgm:prSet/>
      <dgm:spPr/>
      <dgm:t>
        <a:bodyPr/>
        <a:lstStyle/>
        <a:p>
          <a:endParaRPr lang="en-US"/>
        </a:p>
      </dgm:t>
    </dgm:pt>
    <dgm:pt modelId="{8E7FC609-719D-41B8-9CA0-78E19CC83F65}">
      <dgm:prSet/>
      <dgm:spPr/>
      <dgm:t>
        <a:bodyPr/>
        <a:lstStyle/>
        <a:p>
          <a:r>
            <a:rPr lang="en-US" b="0" i="0"/>
            <a:t>Lag</a:t>
          </a:r>
          <a:endParaRPr lang="en-US"/>
        </a:p>
      </dgm:t>
    </dgm:pt>
    <dgm:pt modelId="{A5EADDF7-076D-4E5F-A157-0D589640DF0B}" type="parTrans" cxnId="{03734A24-5684-43BA-BEF7-6007F9C2CF84}">
      <dgm:prSet/>
      <dgm:spPr/>
      <dgm:t>
        <a:bodyPr/>
        <a:lstStyle/>
        <a:p>
          <a:endParaRPr lang="en-US"/>
        </a:p>
      </dgm:t>
    </dgm:pt>
    <dgm:pt modelId="{F9EEE491-606A-4A61-9643-A876C0DBB785}" type="sibTrans" cxnId="{03734A24-5684-43BA-BEF7-6007F9C2CF84}">
      <dgm:prSet/>
      <dgm:spPr/>
      <dgm:t>
        <a:bodyPr/>
        <a:lstStyle/>
        <a:p>
          <a:endParaRPr lang="en-US"/>
        </a:p>
      </dgm:t>
    </dgm:pt>
    <dgm:pt modelId="{B56A1A8B-F071-455D-A8E8-D3885C60F816}">
      <dgm:prSet/>
      <dgm:spPr/>
      <dgm:t>
        <a:bodyPr/>
        <a:lstStyle/>
        <a:p>
          <a:r>
            <a:rPr lang="en-US" b="0" i="0"/>
            <a:t>Match</a:t>
          </a:r>
          <a:endParaRPr lang="en-US"/>
        </a:p>
      </dgm:t>
    </dgm:pt>
    <dgm:pt modelId="{3AA4DF04-F405-4F4D-8F8F-8AF2572A94EE}" type="parTrans" cxnId="{9BC0B083-1B12-4F38-AA0D-B88999AC7982}">
      <dgm:prSet/>
      <dgm:spPr/>
      <dgm:t>
        <a:bodyPr/>
        <a:lstStyle/>
        <a:p>
          <a:endParaRPr lang="en-US"/>
        </a:p>
      </dgm:t>
    </dgm:pt>
    <dgm:pt modelId="{A508C0A8-FA95-4FAA-99C2-A73E7CDCE1F2}" type="sibTrans" cxnId="{9BC0B083-1B12-4F38-AA0D-B88999AC7982}">
      <dgm:prSet/>
      <dgm:spPr/>
      <dgm:t>
        <a:bodyPr/>
        <a:lstStyle/>
        <a:p>
          <a:endParaRPr lang="en-US"/>
        </a:p>
      </dgm:t>
    </dgm:pt>
    <dgm:pt modelId="{D25F652E-6A44-4D27-8C99-12FC6F338D01}" type="pres">
      <dgm:prSet presAssocID="{2DCF7C0B-6263-4D9D-A3AA-E9344FD8FF85}" presName="cycle" presStyleCnt="0">
        <dgm:presLayoutVars>
          <dgm:dir/>
          <dgm:resizeHandles val="exact"/>
        </dgm:presLayoutVars>
      </dgm:prSet>
      <dgm:spPr/>
    </dgm:pt>
    <dgm:pt modelId="{796AC132-8CCD-43E4-BA08-14637B41B90B}" type="pres">
      <dgm:prSet presAssocID="{065D6429-CDCD-47A0-8077-2C1E9F6E3D6C}" presName="node" presStyleLbl="node1" presStyleIdx="0" presStyleCnt="3">
        <dgm:presLayoutVars>
          <dgm:bulletEnabled val="1"/>
        </dgm:presLayoutVars>
      </dgm:prSet>
      <dgm:spPr/>
    </dgm:pt>
    <dgm:pt modelId="{CBBE7FB7-6C8C-4D6B-91D9-6140A65A1957}" type="pres">
      <dgm:prSet presAssocID="{2A1B3E55-D8CA-4950-B650-E3863299ED09}" presName="sibTrans" presStyleLbl="sibTrans2D1" presStyleIdx="0" presStyleCnt="3"/>
      <dgm:spPr/>
    </dgm:pt>
    <dgm:pt modelId="{DF737A72-B77B-40BE-8B67-40BE53B80212}" type="pres">
      <dgm:prSet presAssocID="{2A1B3E55-D8CA-4950-B650-E3863299ED09}" presName="connectorText" presStyleLbl="sibTrans2D1" presStyleIdx="0" presStyleCnt="3"/>
      <dgm:spPr/>
    </dgm:pt>
    <dgm:pt modelId="{593DAB43-5194-4EF9-A25F-6FE2628527D9}" type="pres">
      <dgm:prSet presAssocID="{8E7FC609-719D-41B8-9CA0-78E19CC83F65}" presName="node" presStyleLbl="node1" presStyleIdx="1" presStyleCnt="3">
        <dgm:presLayoutVars>
          <dgm:bulletEnabled val="1"/>
        </dgm:presLayoutVars>
      </dgm:prSet>
      <dgm:spPr/>
    </dgm:pt>
    <dgm:pt modelId="{D2EF85E2-BEE3-413C-B2EF-203EA5E70749}" type="pres">
      <dgm:prSet presAssocID="{F9EEE491-606A-4A61-9643-A876C0DBB785}" presName="sibTrans" presStyleLbl="sibTrans2D1" presStyleIdx="1" presStyleCnt="3"/>
      <dgm:spPr/>
    </dgm:pt>
    <dgm:pt modelId="{DDB1246B-66C6-4943-9C76-72F02A5C46A6}" type="pres">
      <dgm:prSet presAssocID="{F9EEE491-606A-4A61-9643-A876C0DBB785}" presName="connectorText" presStyleLbl="sibTrans2D1" presStyleIdx="1" presStyleCnt="3"/>
      <dgm:spPr/>
    </dgm:pt>
    <dgm:pt modelId="{1B0CEB23-6C11-4D4E-93EB-395C962C6DC2}" type="pres">
      <dgm:prSet presAssocID="{B56A1A8B-F071-455D-A8E8-D3885C60F816}" presName="node" presStyleLbl="node1" presStyleIdx="2" presStyleCnt="3">
        <dgm:presLayoutVars>
          <dgm:bulletEnabled val="1"/>
        </dgm:presLayoutVars>
      </dgm:prSet>
      <dgm:spPr/>
    </dgm:pt>
    <dgm:pt modelId="{6A67E331-9045-4A11-8CB9-706ADC186DB0}" type="pres">
      <dgm:prSet presAssocID="{A508C0A8-FA95-4FAA-99C2-A73E7CDCE1F2}" presName="sibTrans" presStyleLbl="sibTrans2D1" presStyleIdx="2" presStyleCnt="3"/>
      <dgm:spPr/>
    </dgm:pt>
    <dgm:pt modelId="{CD599EA3-4783-4A2F-9748-2EE8790DF389}" type="pres">
      <dgm:prSet presAssocID="{A508C0A8-FA95-4FAA-99C2-A73E7CDCE1F2}" presName="connectorText" presStyleLbl="sibTrans2D1" presStyleIdx="2" presStyleCnt="3"/>
      <dgm:spPr/>
    </dgm:pt>
  </dgm:ptLst>
  <dgm:cxnLst>
    <dgm:cxn modelId="{03734A24-5684-43BA-BEF7-6007F9C2CF84}" srcId="{2DCF7C0B-6263-4D9D-A3AA-E9344FD8FF85}" destId="{8E7FC609-719D-41B8-9CA0-78E19CC83F65}" srcOrd="1" destOrd="0" parTransId="{A5EADDF7-076D-4E5F-A157-0D589640DF0B}" sibTransId="{F9EEE491-606A-4A61-9643-A876C0DBB785}"/>
    <dgm:cxn modelId="{E40F3925-098A-4BE5-9812-E91BBD9A1901}" type="presOf" srcId="{2A1B3E55-D8CA-4950-B650-E3863299ED09}" destId="{DF737A72-B77B-40BE-8B67-40BE53B80212}" srcOrd="1" destOrd="0" presId="urn:microsoft.com/office/officeart/2005/8/layout/cycle2"/>
    <dgm:cxn modelId="{A0FEE33C-C0A8-404D-88E6-3DF00A15AA35}" type="presOf" srcId="{065D6429-CDCD-47A0-8077-2C1E9F6E3D6C}" destId="{796AC132-8CCD-43E4-BA08-14637B41B90B}" srcOrd="0" destOrd="0" presId="urn:microsoft.com/office/officeart/2005/8/layout/cycle2"/>
    <dgm:cxn modelId="{91439D50-0A91-4A36-8B0E-82A83FDAB76A}" type="presOf" srcId="{F9EEE491-606A-4A61-9643-A876C0DBB785}" destId="{D2EF85E2-BEE3-413C-B2EF-203EA5E70749}" srcOrd="0" destOrd="0" presId="urn:microsoft.com/office/officeart/2005/8/layout/cycle2"/>
    <dgm:cxn modelId="{00008056-582F-490E-B4DD-CB717729041C}" type="presOf" srcId="{2DCF7C0B-6263-4D9D-A3AA-E9344FD8FF85}" destId="{D25F652E-6A44-4D27-8C99-12FC6F338D01}" srcOrd="0" destOrd="0" presId="urn:microsoft.com/office/officeart/2005/8/layout/cycle2"/>
    <dgm:cxn modelId="{E4518459-9E50-4CFF-BF3E-0C7813A4B258}" type="presOf" srcId="{A508C0A8-FA95-4FAA-99C2-A73E7CDCE1F2}" destId="{CD599EA3-4783-4A2F-9748-2EE8790DF389}" srcOrd="1" destOrd="0" presId="urn:microsoft.com/office/officeart/2005/8/layout/cycle2"/>
    <dgm:cxn modelId="{133CEE81-FEB0-4AF5-91BA-A08F2953873B}" type="presOf" srcId="{B56A1A8B-F071-455D-A8E8-D3885C60F816}" destId="{1B0CEB23-6C11-4D4E-93EB-395C962C6DC2}" srcOrd="0" destOrd="0" presId="urn:microsoft.com/office/officeart/2005/8/layout/cycle2"/>
    <dgm:cxn modelId="{9BC0B083-1B12-4F38-AA0D-B88999AC7982}" srcId="{2DCF7C0B-6263-4D9D-A3AA-E9344FD8FF85}" destId="{B56A1A8B-F071-455D-A8E8-D3885C60F816}" srcOrd="2" destOrd="0" parTransId="{3AA4DF04-F405-4F4D-8F8F-8AF2572A94EE}" sibTransId="{A508C0A8-FA95-4FAA-99C2-A73E7CDCE1F2}"/>
    <dgm:cxn modelId="{48AB669C-A5DA-4385-A01F-DF6CEBBEAC62}" srcId="{2DCF7C0B-6263-4D9D-A3AA-E9344FD8FF85}" destId="{065D6429-CDCD-47A0-8077-2C1E9F6E3D6C}" srcOrd="0" destOrd="0" parTransId="{CC5FCDD6-83E0-4C67-9DDC-F1EC02BC9416}" sibTransId="{2A1B3E55-D8CA-4950-B650-E3863299ED09}"/>
    <dgm:cxn modelId="{4717DEAB-E852-41E8-8819-F15F6FCAB159}" type="presOf" srcId="{A508C0A8-FA95-4FAA-99C2-A73E7CDCE1F2}" destId="{6A67E331-9045-4A11-8CB9-706ADC186DB0}" srcOrd="0" destOrd="0" presId="urn:microsoft.com/office/officeart/2005/8/layout/cycle2"/>
    <dgm:cxn modelId="{E585F8CC-27ED-4562-B9CA-D76EFAF0862E}" type="presOf" srcId="{2A1B3E55-D8CA-4950-B650-E3863299ED09}" destId="{CBBE7FB7-6C8C-4D6B-91D9-6140A65A1957}" srcOrd="0" destOrd="0" presId="urn:microsoft.com/office/officeart/2005/8/layout/cycle2"/>
    <dgm:cxn modelId="{42223FEB-6306-4ABA-8B8B-D8138BC7108A}" type="presOf" srcId="{8E7FC609-719D-41B8-9CA0-78E19CC83F65}" destId="{593DAB43-5194-4EF9-A25F-6FE2628527D9}" srcOrd="0" destOrd="0" presId="urn:microsoft.com/office/officeart/2005/8/layout/cycle2"/>
    <dgm:cxn modelId="{CA15C0F9-CCE6-4F1C-AAFB-2A204296AF1E}" type="presOf" srcId="{F9EEE491-606A-4A61-9643-A876C0DBB785}" destId="{DDB1246B-66C6-4943-9C76-72F02A5C46A6}" srcOrd="1" destOrd="0" presId="urn:microsoft.com/office/officeart/2005/8/layout/cycle2"/>
    <dgm:cxn modelId="{CD70F10E-E20F-46DC-A9C9-CF54FB640BDF}" type="presParOf" srcId="{D25F652E-6A44-4D27-8C99-12FC6F338D01}" destId="{796AC132-8CCD-43E4-BA08-14637B41B90B}" srcOrd="0" destOrd="0" presId="urn:microsoft.com/office/officeart/2005/8/layout/cycle2"/>
    <dgm:cxn modelId="{F92DC42D-54BD-496A-821E-C66D848FC407}" type="presParOf" srcId="{D25F652E-6A44-4D27-8C99-12FC6F338D01}" destId="{CBBE7FB7-6C8C-4D6B-91D9-6140A65A1957}" srcOrd="1" destOrd="0" presId="urn:microsoft.com/office/officeart/2005/8/layout/cycle2"/>
    <dgm:cxn modelId="{3ABD7341-23F7-4DE4-89EE-609027F5F0BB}" type="presParOf" srcId="{CBBE7FB7-6C8C-4D6B-91D9-6140A65A1957}" destId="{DF737A72-B77B-40BE-8B67-40BE53B80212}" srcOrd="0" destOrd="0" presId="urn:microsoft.com/office/officeart/2005/8/layout/cycle2"/>
    <dgm:cxn modelId="{7424136B-800C-4973-9B87-80C423786C88}" type="presParOf" srcId="{D25F652E-6A44-4D27-8C99-12FC6F338D01}" destId="{593DAB43-5194-4EF9-A25F-6FE2628527D9}" srcOrd="2" destOrd="0" presId="urn:microsoft.com/office/officeart/2005/8/layout/cycle2"/>
    <dgm:cxn modelId="{87C6854F-1720-4824-A276-B597DE6B21BB}" type="presParOf" srcId="{D25F652E-6A44-4D27-8C99-12FC6F338D01}" destId="{D2EF85E2-BEE3-413C-B2EF-203EA5E70749}" srcOrd="3" destOrd="0" presId="urn:microsoft.com/office/officeart/2005/8/layout/cycle2"/>
    <dgm:cxn modelId="{531DE721-CE2D-445F-9AE6-F29C65948A3C}" type="presParOf" srcId="{D2EF85E2-BEE3-413C-B2EF-203EA5E70749}" destId="{DDB1246B-66C6-4943-9C76-72F02A5C46A6}" srcOrd="0" destOrd="0" presId="urn:microsoft.com/office/officeart/2005/8/layout/cycle2"/>
    <dgm:cxn modelId="{58182169-3819-4634-9C4A-B1C083DAD326}" type="presParOf" srcId="{D25F652E-6A44-4D27-8C99-12FC6F338D01}" destId="{1B0CEB23-6C11-4D4E-93EB-395C962C6DC2}" srcOrd="4" destOrd="0" presId="urn:microsoft.com/office/officeart/2005/8/layout/cycle2"/>
    <dgm:cxn modelId="{1DF55BB1-4209-4902-83B9-262E11E9178D}" type="presParOf" srcId="{D25F652E-6A44-4D27-8C99-12FC6F338D01}" destId="{6A67E331-9045-4A11-8CB9-706ADC186DB0}" srcOrd="5" destOrd="0" presId="urn:microsoft.com/office/officeart/2005/8/layout/cycle2"/>
    <dgm:cxn modelId="{33B934AD-A105-470A-AC48-96563B15392D}" type="presParOf" srcId="{6A67E331-9045-4A11-8CB9-706ADC186DB0}" destId="{CD599EA3-4783-4A2F-9748-2EE8790DF38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6C4A6F-C1A8-4316-B1CF-C286F6609136}" type="doc">
      <dgm:prSet loTypeId="urn:diagrams.loki3.com/VaryingWidthList" loCatId="list" qsTypeId="urn:microsoft.com/office/officeart/2005/8/quickstyle/simple1" qsCatId="simple" csTypeId="urn:microsoft.com/office/officeart/2005/8/colors/accent1_2" csCatId="accent1" phldr="1"/>
      <dgm:spPr/>
    </dgm:pt>
    <dgm:pt modelId="{D0B19EA3-9AD0-42CF-94E6-54020FD270E6}">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effectLst>
          <a:innerShdw blurRad="63500" dist="50800">
            <a:prstClr val="black">
              <a:alpha val="50000"/>
            </a:prstClr>
          </a:innerShdw>
        </a:effectLst>
        <a:scene3d>
          <a:camera prst="orthographicFront"/>
          <a:lightRig rig="threePt" dir="t"/>
        </a:scene3d>
        <a:sp3d>
          <a:bevelT/>
        </a:sp3d>
      </dgm:spPr>
      <dgm:t>
        <a:bodyPr/>
        <a:lstStyle/>
        <a:p>
          <a:r>
            <a:rPr lang="en-US" dirty="0"/>
            <a:t>Traditional</a:t>
          </a:r>
        </a:p>
      </dgm:t>
    </dgm:pt>
    <dgm:pt modelId="{D713B866-5850-4394-BEA9-70BA26526DA9}" type="parTrans" cxnId="{0D675AE1-3701-4160-AFC0-B54A147475DE}">
      <dgm:prSet/>
      <dgm:spPr/>
      <dgm:t>
        <a:bodyPr/>
        <a:lstStyle/>
        <a:p>
          <a:endParaRPr lang="en-US"/>
        </a:p>
      </dgm:t>
    </dgm:pt>
    <dgm:pt modelId="{09925043-BD81-4A0A-8AB5-E125A5348D24}" type="sibTrans" cxnId="{0D675AE1-3701-4160-AFC0-B54A147475DE}">
      <dgm:prSet/>
      <dgm:spPr/>
      <dgm:t>
        <a:bodyPr/>
        <a:lstStyle/>
        <a:p>
          <a:endParaRPr lang="en-US"/>
        </a:p>
      </dgm:t>
    </dgm:pt>
    <dgm:pt modelId="{4A28B77E-37F4-4B6B-96A2-A7CF55E211DF}">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100000" t="100000"/>
          </a:path>
          <a:tileRect r="-100000" b="-100000"/>
        </a:gradFill>
        <a:effectLst>
          <a:innerShdw blurRad="63500" dist="50800">
            <a:prstClr val="black">
              <a:alpha val="50000"/>
            </a:prstClr>
          </a:innerShdw>
        </a:effectLst>
        <a:scene3d>
          <a:camera prst="orthographicFront"/>
          <a:lightRig rig="threePt" dir="t"/>
        </a:scene3d>
        <a:sp3d>
          <a:bevelT/>
        </a:sp3d>
      </dgm:spPr>
      <dgm:t>
        <a:bodyPr/>
        <a:lstStyle/>
        <a:p>
          <a:r>
            <a:rPr lang="en-US" dirty="0"/>
            <a:t>Broadband</a:t>
          </a:r>
        </a:p>
      </dgm:t>
    </dgm:pt>
    <dgm:pt modelId="{C2315190-73E6-46A3-8012-578665778FE6}" type="parTrans" cxnId="{E7622471-FC77-41B7-973E-F9FDE1FE6A20}">
      <dgm:prSet/>
      <dgm:spPr/>
      <dgm:t>
        <a:bodyPr/>
        <a:lstStyle/>
        <a:p>
          <a:endParaRPr lang="en-US"/>
        </a:p>
      </dgm:t>
    </dgm:pt>
    <dgm:pt modelId="{1B71CAC8-1D39-4D10-BF83-8EE839D3D521}" type="sibTrans" cxnId="{E7622471-FC77-41B7-973E-F9FDE1FE6A20}">
      <dgm:prSet/>
      <dgm:spPr/>
      <dgm:t>
        <a:bodyPr/>
        <a:lstStyle/>
        <a:p>
          <a:endParaRPr lang="en-US"/>
        </a:p>
      </dgm:t>
    </dgm:pt>
    <dgm:pt modelId="{8DF222BF-E4B6-484B-8A0A-98FFD2BF5EB5}">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effectLst>
          <a:innerShdw blurRad="63500" dist="50800">
            <a:prstClr val="black">
              <a:alpha val="50000"/>
            </a:prstClr>
          </a:innerShdw>
        </a:effectLst>
        <a:scene3d>
          <a:camera prst="orthographicFront"/>
          <a:lightRig rig="threePt" dir="t"/>
        </a:scene3d>
        <a:sp3d>
          <a:bevelT/>
        </a:sp3d>
      </dgm:spPr>
      <dgm:t>
        <a:bodyPr/>
        <a:lstStyle/>
        <a:p>
          <a:r>
            <a:rPr lang="en-US" dirty="0"/>
            <a:t>Step</a:t>
          </a:r>
        </a:p>
      </dgm:t>
    </dgm:pt>
    <dgm:pt modelId="{B07381B7-222E-4FDB-A390-3B1B902F3710}" type="parTrans" cxnId="{35F3EFFE-54EE-452E-B42F-FAC9040D866D}">
      <dgm:prSet/>
      <dgm:spPr/>
      <dgm:t>
        <a:bodyPr/>
        <a:lstStyle/>
        <a:p>
          <a:endParaRPr lang="en-US"/>
        </a:p>
      </dgm:t>
    </dgm:pt>
    <dgm:pt modelId="{65AFAE7E-E694-4F92-8337-D5ACFA81544F}" type="sibTrans" cxnId="{35F3EFFE-54EE-452E-B42F-FAC9040D866D}">
      <dgm:prSet/>
      <dgm:spPr/>
      <dgm:t>
        <a:bodyPr/>
        <a:lstStyle/>
        <a:p>
          <a:endParaRPr lang="en-US"/>
        </a:p>
      </dgm:t>
    </dgm:pt>
    <dgm:pt modelId="{2952EEAD-D2A5-4C30-883B-A99729F55E36}" type="pres">
      <dgm:prSet presAssocID="{336C4A6F-C1A8-4316-B1CF-C286F6609136}" presName="Name0" presStyleCnt="0">
        <dgm:presLayoutVars>
          <dgm:resizeHandles/>
        </dgm:presLayoutVars>
      </dgm:prSet>
      <dgm:spPr/>
    </dgm:pt>
    <dgm:pt modelId="{2E8C1A63-59D7-4E4B-A883-21E0F7EECD1B}" type="pres">
      <dgm:prSet presAssocID="{D0B19EA3-9AD0-42CF-94E6-54020FD270E6}" presName="text" presStyleLbl="node1" presStyleIdx="0" presStyleCnt="3">
        <dgm:presLayoutVars>
          <dgm:bulletEnabled val="1"/>
        </dgm:presLayoutVars>
      </dgm:prSet>
      <dgm:spPr/>
    </dgm:pt>
    <dgm:pt modelId="{5B4BD9BC-158C-4CDB-8875-5742CC5BCEAE}" type="pres">
      <dgm:prSet presAssocID="{09925043-BD81-4A0A-8AB5-E125A5348D24}" presName="space" presStyleCnt="0"/>
      <dgm:spPr/>
    </dgm:pt>
    <dgm:pt modelId="{96DB7EE1-41C3-43FF-8E8A-9F7B3149ABAE}" type="pres">
      <dgm:prSet presAssocID="{4A28B77E-37F4-4B6B-96A2-A7CF55E211DF}" presName="text" presStyleLbl="node1" presStyleIdx="1" presStyleCnt="3">
        <dgm:presLayoutVars>
          <dgm:bulletEnabled val="1"/>
        </dgm:presLayoutVars>
      </dgm:prSet>
      <dgm:spPr/>
    </dgm:pt>
    <dgm:pt modelId="{5CB436FD-01D3-4780-9F4E-813BFEC05990}" type="pres">
      <dgm:prSet presAssocID="{1B71CAC8-1D39-4D10-BF83-8EE839D3D521}" presName="space" presStyleCnt="0"/>
      <dgm:spPr/>
    </dgm:pt>
    <dgm:pt modelId="{F5FB5454-805B-4E9F-AA27-1A4D9399CEFA}" type="pres">
      <dgm:prSet presAssocID="{8DF222BF-E4B6-484B-8A0A-98FFD2BF5EB5}" presName="text" presStyleLbl="node1" presStyleIdx="2" presStyleCnt="3">
        <dgm:presLayoutVars>
          <dgm:bulletEnabled val="1"/>
        </dgm:presLayoutVars>
      </dgm:prSet>
      <dgm:spPr/>
    </dgm:pt>
  </dgm:ptLst>
  <dgm:cxnLst>
    <dgm:cxn modelId="{E7622471-FC77-41B7-973E-F9FDE1FE6A20}" srcId="{336C4A6F-C1A8-4316-B1CF-C286F6609136}" destId="{4A28B77E-37F4-4B6B-96A2-A7CF55E211DF}" srcOrd="1" destOrd="0" parTransId="{C2315190-73E6-46A3-8012-578665778FE6}" sibTransId="{1B71CAC8-1D39-4D10-BF83-8EE839D3D521}"/>
    <dgm:cxn modelId="{AE59E651-3097-47F8-8D5F-153A927B3C30}" type="presOf" srcId="{4A28B77E-37F4-4B6B-96A2-A7CF55E211DF}" destId="{96DB7EE1-41C3-43FF-8E8A-9F7B3149ABAE}" srcOrd="0" destOrd="0" presId="urn:diagrams.loki3.com/VaryingWidthList"/>
    <dgm:cxn modelId="{4A468188-E0E3-4ACD-BF5E-845A03AE7240}" type="presOf" srcId="{336C4A6F-C1A8-4316-B1CF-C286F6609136}" destId="{2952EEAD-D2A5-4C30-883B-A99729F55E36}" srcOrd="0" destOrd="0" presId="urn:diagrams.loki3.com/VaryingWidthList"/>
    <dgm:cxn modelId="{B2EF81B7-9DA7-4AF5-B8AF-A5B02EA779FC}" type="presOf" srcId="{D0B19EA3-9AD0-42CF-94E6-54020FD270E6}" destId="{2E8C1A63-59D7-4E4B-A883-21E0F7EECD1B}" srcOrd="0" destOrd="0" presId="urn:diagrams.loki3.com/VaryingWidthList"/>
    <dgm:cxn modelId="{0D675AE1-3701-4160-AFC0-B54A147475DE}" srcId="{336C4A6F-C1A8-4316-B1CF-C286F6609136}" destId="{D0B19EA3-9AD0-42CF-94E6-54020FD270E6}" srcOrd="0" destOrd="0" parTransId="{D713B866-5850-4394-BEA9-70BA26526DA9}" sibTransId="{09925043-BD81-4A0A-8AB5-E125A5348D24}"/>
    <dgm:cxn modelId="{E648F3FC-AEA9-429F-BC1D-A193B86A9130}" type="presOf" srcId="{8DF222BF-E4B6-484B-8A0A-98FFD2BF5EB5}" destId="{F5FB5454-805B-4E9F-AA27-1A4D9399CEFA}" srcOrd="0" destOrd="0" presId="urn:diagrams.loki3.com/VaryingWidthList"/>
    <dgm:cxn modelId="{35F3EFFE-54EE-452E-B42F-FAC9040D866D}" srcId="{336C4A6F-C1A8-4316-B1CF-C286F6609136}" destId="{8DF222BF-E4B6-484B-8A0A-98FFD2BF5EB5}" srcOrd="2" destOrd="0" parTransId="{B07381B7-222E-4FDB-A390-3B1B902F3710}" sibTransId="{65AFAE7E-E694-4F92-8337-D5ACFA81544F}"/>
    <dgm:cxn modelId="{5CCBC47E-8A37-4F75-A7B0-1FFF291F14EC}" type="presParOf" srcId="{2952EEAD-D2A5-4C30-883B-A99729F55E36}" destId="{2E8C1A63-59D7-4E4B-A883-21E0F7EECD1B}" srcOrd="0" destOrd="0" presId="urn:diagrams.loki3.com/VaryingWidthList"/>
    <dgm:cxn modelId="{D4C74210-EF95-42CA-A419-929F8E450C60}" type="presParOf" srcId="{2952EEAD-D2A5-4C30-883B-A99729F55E36}" destId="{5B4BD9BC-158C-4CDB-8875-5742CC5BCEAE}" srcOrd="1" destOrd="0" presId="urn:diagrams.loki3.com/VaryingWidthList"/>
    <dgm:cxn modelId="{8E3AFD93-4D5F-493D-8716-C8CD0804CC5F}" type="presParOf" srcId="{2952EEAD-D2A5-4C30-883B-A99729F55E36}" destId="{96DB7EE1-41C3-43FF-8E8A-9F7B3149ABAE}" srcOrd="2" destOrd="0" presId="urn:diagrams.loki3.com/VaryingWidthList"/>
    <dgm:cxn modelId="{DECA2934-28EB-433C-8031-1748C84EDAA7}" type="presParOf" srcId="{2952EEAD-D2A5-4C30-883B-A99729F55E36}" destId="{5CB436FD-01D3-4780-9F4E-813BFEC05990}" srcOrd="3" destOrd="0" presId="urn:diagrams.loki3.com/VaryingWidthList"/>
    <dgm:cxn modelId="{38F01253-B0CF-4F8E-8A3E-E73E95FADE49}" type="presParOf" srcId="{2952EEAD-D2A5-4C30-883B-A99729F55E36}" destId="{F5FB5454-805B-4E9F-AA27-1A4D9399CEFA}" srcOrd="4" destOrd="0" presId="urn:diagrams.loki3.com/VaryingWidth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BCEAF6-4354-422F-AB85-FF53558056F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9303A56-15EC-4C49-9289-40C9DA7120C8}">
      <dgm:prSet/>
      <dgm:spPr/>
      <dgm:t>
        <a:bodyPr/>
        <a:lstStyle/>
        <a:p>
          <a:r>
            <a:rPr lang="en-US" b="1" i="1"/>
            <a:t>Example</a:t>
          </a:r>
          <a:endParaRPr lang="en-US"/>
        </a:p>
      </dgm:t>
    </dgm:pt>
    <dgm:pt modelId="{F2574927-C77C-4E44-8470-BFE2AF32FB59}" type="parTrans" cxnId="{B602A47F-76D3-4EB9-83AE-88B31DD7FCEA}">
      <dgm:prSet/>
      <dgm:spPr/>
      <dgm:t>
        <a:bodyPr/>
        <a:lstStyle/>
        <a:p>
          <a:endParaRPr lang="en-US"/>
        </a:p>
      </dgm:t>
    </dgm:pt>
    <dgm:pt modelId="{456400A6-46DE-4309-B225-F97985DB649D}" type="sibTrans" cxnId="{B602A47F-76D3-4EB9-83AE-88B31DD7FCEA}">
      <dgm:prSet/>
      <dgm:spPr/>
      <dgm:t>
        <a:bodyPr/>
        <a:lstStyle/>
        <a:p>
          <a:endParaRPr lang="en-US"/>
        </a:p>
      </dgm:t>
    </dgm:pt>
    <dgm:pt modelId="{C67CC4CB-9486-4D25-807F-94E3AB6B57EC}">
      <dgm:prSet/>
      <dgm:spPr/>
      <dgm:t>
        <a:bodyPr/>
        <a:lstStyle/>
        <a:p>
          <a:r>
            <a:rPr lang="en-US"/>
            <a:t>XX position has a market average midpoint of $19.50 and has a rating between 11 and 12. </a:t>
          </a:r>
        </a:p>
      </dgm:t>
    </dgm:pt>
    <dgm:pt modelId="{F7752E56-0449-4FED-8089-29DB9B8A2B8A}" type="parTrans" cxnId="{CF4E7020-39FF-493F-85F8-10CEFB9288E0}">
      <dgm:prSet/>
      <dgm:spPr/>
      <dgm:t>
        <a:bodyPr/>
        <a:lstStyle/>
        <a:p>
          <a:endParaRPr lang="en-US"/>
        </a:p>
      </dgm:t>
    </dgm:pt>
    <dgm:pt modelId="{C6E54379-1568-4CC1-A2D9-9EC17D6CC476}" type="sibTrans" cxnId="{CF4E7020-39FF-493F-85F8-10CEFB9288E0}">
      <dgm:prSet/>
      <dgm:spPr/>
      <dgm:t>
        <a:bodyPr/>
        <a:lstStyle/>
        <a:p>
          <a:endParaRPr lang="en-US"/>
        </a:p>
      </dgm:t>
    </dgm:pt>
    <dgm:pt modelId="{A4CAAC59-B33F-48B6-BB05-31A2CF7EDA71}">
      <dgm:prSet/>
      <dgm:spPr/>
      <dgm:t>
        <a:bodyPr/>
        <a:lstStyle/>
        <a:p>
          <a:r>
            <a:rPr lang="en-US"/>
            <a:t>XXX position has a market average of $19.25 and has a rating between 11 and 12.</a:t>
          </a:r>
        </a:p>
      </dgm:t>
    </dgm:pt>
    <dgm:pt modelId="{3A6A604E-30DE-40A1-AB29-DC8A5F10C0FC}" type="parTrans" cxnId="{812E1580-F6B4-4485-AFD7-79DD90A59BB2}">
      <dgm:prSet/>
      <dgm:spPr/>
      <dgm:t>
        <a:bodyPr/>
        <a:lstStyle/>
        <a:p>
          <a:endParaRPr lang="en-US"/>
        </a:p>
      </dgm:t>
    </dgm:pt>
    <dgm:pt modelId="{2E9FBCAF-5FE1-4216-A194-0C061B163E1A}" type="sibTrans" cxnId="{812E1580-F6B4-4485-AFD7-79DD90A59BB2}">
      <dgm:prSet/>
      <dgm:spPr/>
      <dgm:t>
        <a:bodyPr/>
        <a:lstStyle/>
        <a:p>
          <a:endParaRPr lang="en-US"/>
        </a:p>
      </dgm:t>
    </dgm:pt>
    <dgm:pt modelId="{510DCFCC-47EE-4C2F-B5B4-2A64B603840D}">
      <dgm:prSet/>
      <dgm:spPr/>
      <dgm:t>
        <a:bodyPr/>
        <a:lstStyle/>
        <a:p>
          <a:r>
            <a:rPr lang="en-US"/>
            <a:t>These positions are now benchmarked. They are assigned a Grade 5, which has a midpoint of $19.30.</a:t>
          </a:r>
        </a:p>
      </dgm:t>
    </dgm:pt>
    <dgm:pt modelId="{4A4A1AE8-6109-47EA-A965-3B842313CF27}" type="parTrans" cxnId="{5ECE0826-7000-417D-A217-3C86AA7FE148}">
      <dgm:prSet/>
      <dgm:spPr/>
      <dgm:t>
        <a:bodyPr/>
        <a:lstStyle/>
        <a:p>
          <a:endParaRPr lang="en-US"/>
        </a:p>
      </dgm:t>
    </dgm:pt>
    <dgm:pt modelId="{10EC8054-ECB7-4AC5-8BE2-0423E8F8E44C}" type="sibTrans" cxnId="{5ECE0826-7000-417D-A217-3C86AA7FE148}">
      <dgm:prSet/>
      <dgm:spPr/>
      <dgm:t>
        <a:bodyPr/>
        <a:lstStyle/>
        <a:p>
          <a:endParaRPr lang="en-US"/>
        </a:p>
      </dgm:t>
    </dgm:pt>
    <dgm:pt modelId="{CD7E27F6-7203-4283-A89A-E82BB80C273E}">
      <dgm:prSet/>
      <dgm:spPr/>
      <dgm:t>
        <a:bodyPr/>
        <a:lstStyle/>
        <a:p>
          <a:r>
            <a:rPr lang="en-US"/>
            <a:t>XXXX position does not have any market data and has a rating between 11 and 12. It is assigned to the same pay scale as XX and XXX positions.</a:t>
          </a:r>
        </a:p>
      </dgm:t>
    </dgm:pt>
    <dgm:pt modelId="{1D08B8FF-1E35-4749-9245-398A9D76A787}" type="parTrans" cxnId="{875D5EE0-7BC1-49FA-AAB4-A4D8C66B9D66}">
      <dgm:prSet/>
      <dgm:spPr/>
      <dgm:t>
        <a:bodyPr/>
        <a:lstStyle/>
        <a:p>
          <a:endParaRPr lang="en-US"/>
        </a:p>
      </dgm:t>
    </dgm:pt>
    <dgm:pt modelId="{B82E7B96-D88D-4E79-9248-5011646F322D}" type="sibTrans" cxnId="{875D5EE0-7BC1-49FA-AAB4-A4D8C66B9D66}">
      <dgm:prSet/>
      <dgm:spPr/>
      <dgm:t>
        <a:bodyPr/>
        <a:lstStyle/>
        <a:p>
          <a:endParaRPr lang="en-US"/>
        </a:p>
      </dgm:t>
    </dgm:pt>
    <dgm:pt modelId="{B6A98834-15C6-4A47-9714-F2DAF495E7A6}" type="pres">
      <dgm:prSet presAssocID="{F1BCEAF6-4354-422F-AB85-FF53558056FF}" presName="vert0" presStyleCnt="0">
        <dgm:presLayoutVars>
          <dgm:dir/>
          <dgm:animOne val="branch"/>
          <dgm:animLvl val="lvl"/>
        </dgm:presLayoutVars>
      </dgm:prSet>
      <dgm:spPr/>
    </dgm:pt>
    <dgm:pt modelId="{71FD9307-160F-45C8-A0EF-2E37E4DBCB43}" type="pres">
      <dgm:prSet presAssocID="{E9303A56-15EC-4C49-9289-40C9DA7120C8}" presName="thickLine" presStyleLbl="alignNode1" presStyleIdx="0" presStyleCnt="1"/>
      <dgm:spPr/>
    </dgm:pt>
    <dgm:pt modelId="{A34148FE-55E3-4E0F-965A-3BCAABA59E73}" type="pres">
      <dgm:prSet presAssocID="{E9303A56-15EC-4C49-9289-40C9DA7120C8}" presName="horz1" presStyleCnt="0"/>
      <dgm:spPr/>
    </dgm:pt>
    <dgm:pt modelId="{3A59C529-25C5-41DA-93C2-693D3AEBD982}" type="pres">
      <dgm:prSet presAssocID="{E9303A56-15EC-4C49-9289-40C9DA7120C8}" presName="tx1" presStyleLbl="revTx" presStyleIdx="0" presStyleCnt="5"/>
      <dgm:spPr/>
    </dgm:pt>
    <dgm:pt modelId="{442815A1-F992-44B8-9530-E52B17C26386}" type="pres">
      <dgm:prSet presAssocID="{E9303A56-15EC-4C49-9289-40C9DA7120C8}" presName="vert1" presStyleCnt="0"/>
      <dgm:spPr/>
    </dgm:pt>
    <dgm:pt modelId="{537927DF-0B93-4E56-847E-887FDE55BC9B}" type="pres">
      <dgm:prSet presAssocID="{C67CC4CB-9486-4D25-807F-94E3AB6B57EC}" presName="vertSpace2a" presStyleCnt="0"/>
      <dgm:spPr/>
    </dgm:pt>
    <dgm:pt modelId="{9816E7D1-5779-4EB8-B077-A15A977D6393}" type="pres">
      <dgm:prSet presAssocID="{C67CC4CB-9486-4D25-807F-94E3AB6B57EC}" presName="horz2" presStyleCnt="0"/>
      <dgm:spPr/>
    </dgm:pt>
    <dgm:pt modelId="{1158E1F3-CC30-4F5D-9DFE-75D63835A5D8}" type="pres">
      <dgm:prSet presAssocID="{C67CC4CB-9486-4D25-807F-94E3AB6B57EC}" presName="horzSpace2" presStyleCnt="0"/>
      <dgm:spPr/>
    </dgm:pt>
    <dgm:pt modelId="{507BE41A-0280-4EC5-BAC3-34E77F71FFAC}" type="pres">
      <dgm:prSet presAssocID="{C67CC4CB-9486-4D25-807F-94E3AB6B57EC}" presName="tx2" presStyleLbl="revTx" presStyleIdx="1" presStyleCnt="5"/>
      <dgm:spPr/>
    </dgm:pt>
    <dgm:pt modelId="{1DAFA63E-0109-4BD0-9682-0BE6B2E7381D}" type="pres">
      <dgm:prSet presAssocID="{C67CC4CB-9486-4D25-807F-94E3AB6B57EC}" presName="vert2" presStyleCnt="0"/>
      <dgm:spPr/>
    </dgm:pt>
    <dgm:pt modelId="{319F9B73-A5DF-4C7F-BD7B-205EEF066198}" type="pres">
      <dgm:prSet presAssocID="{C67CC4CB-9486-4D25-807F-94E3AB6B57EC}" presName="thinLine2b" presStyleLbl="callout" presStyleIdx="0" presStyleCnt="4"/>
      <dgm:spPr/>
    </dgm:pt>
    <dgm:pt modelId="{174D39E5-1043-4FA9-B7D5-BDF2D42C3C30}" type="pres">
      <dgm:prSet presAssocID="{C67CC4CB-9486-4D25-807F-94E3AB6B57EC}" presName="vertSpace2b" presStyleCnt="0"/>
      <dgm:spPr/>
    </dgm:pt>
    <dgm:pt modelId="{8BD7AF74-1DEE-4970-B238-133FEB703A1B}" type="pres">
      <dgm:prSet presAssocID="{A4CAAC59-B33F-48B6-BB05-31A2CF7EDA71}" presName="horz2" presStyleCnt="0"/>
      <dgm:spPr/>
    </dgm:pt>
    <dgm:pt modelId="{6AFD3435-8CA9-4E07-9271-11C236132627}" type="pres">
      <dgm:prSet presAssocID="{A4CAAC59-B33F-48B6-BB05-31A2CF7EDA71}" presName="horzSpace2" presStyleCnt="0"/>
      <dgm:spPr/>
    </dgm:pt>
    <dgm:pt modelId="{EF49C692-E9FE-47E3-A6BF-50B751D96B95}" type="pres">
      <dgm:prSet presAssocID="{A4CAAC59-B33F-48B6-BB05-31A2CF7EDA71}" presName="tx2" presStyleLbl="revTx" presStyleIdx="2" presStyleCnt="5"/>
      <dgm:spPr/>
    </dgm:pt>
    <dgm:pt modelId="{A0EC8207-6F25-42C9-8F43-9A99B63C0318}" type="pres">
      <dgm:prSet presAssocID="{A4CAAC59-B33F-48B6-BB05-31A2CF7EDA71}" presName="vert2" presStyleCnt="0"/>
      <dgm:spPr/>
    </dgm:pt>
    <dgm:pt modelId="{9BFC2F39-AF33-4AF4-9CBA-46AFF523C648}" type="pres">
      <dgm:prSet presAssocID="{A4CAAC59-B33F-48B6-BB05-31A2CF7EDA71}" presName="thinLine2b" presStyleLbl="callout" presStyleIdx="1" presStyleCnt="4"/>
      <dgm:spPr/>
    </dgm:pt>
    <dgm:pt modelId="{0D0DECB9-34BD-4515-8955-A85DB0755726}" type="pres">
      <dgm:prSet presAssocID="{A4CAAC59-B33F-48B6-BB05-31A2CF7EDA71}" presName="vertSpace2b" presStyleCnt="0"/>
      <dgm:spPr/>
    </dgm:pt>
    <dgm:pt modelId="{D12C9771-8C1B-464A-9608-4DE1A85F076D}" type="pres">
      <dgm:prSet presAssocID="{510DCFCC-47EE-4C2F-B5B4-2A64B603840D}" presName="horz2" presStyleCnt="0"/>
      <dgm:spPr/>
    </dgm:pt>
    <dgm:pt modelId="{C72D2098-AE62-4390-A735-8926113A6236}" type="pres">
      <dgm:prSet presAssocID="{510DCFCC-47EE-4C2F-B5B4-2A64B603840D}" presName="horzSpace2" presStyleCnt="0"/>
      <dgm:spPr/>
    </dgm:pt>
    <dgm:pt modelId="{5E6F48B3-D862-4427-A43D-1F8C92AF4263}" type="pres">
      <dgm:prSet presAssocID="{510DCFCC-47EE-4C2F-B5B4-2A64B603840D}" presName="tx2" presStyleLbl="revTx" presStyleIdx="3" presStyleCnt="5"/>
      <dgm:spPr/>
    </dgm:pt>
    <dgm:pt modelId="{88C9D7B1-3412-40B9-A9DB-9B7F2707324B}" type="pres">
      <dgm:prSet presAssocID="{510DCFCC-47EE-4C2F-B5B4-2A64B603840D}" presName="vert2" presStyleCnt="0"/>
      <dgm:spPr/>
    </dgm:pt>
    <dgm:pt modelId="{D16BBCF7-92F1-4336-BE15-B09663A6CA43}" type="pres">
      <dgm:prSet presAssocID="{510DCFCC-47EE-4C2F-B5B4-2A64B603840D}" presName="thinLine2b" presStyleLbl="callout" presStyleIdx="2" presStyleCnt="4"/>
      <dgm:spPr/>
    </dgm:pt>
    <dgm:pt modelId="{2822955F-B72B-4A80-BD74-B23A9507F88D}" type="pres">
      <dgm:prSet presAssocID="{510DCFCC-47EE-4C2F-B5B4-2A64B603840D}" presName="vertSpace2b" presStyleCnt="0"/>
      <dgm:spPr/>
    </dgm:pt>
    <dgm:pt modelId="{EC33E399-92CE-4E24-878C-56896878BB25}" type="pres">
      <dgm:prSet presAssocID="{CD7E27F6-7203-4283-A89A-E82BB80C273E}" presName="horz2" presStyleCnt="0"/>
      <dgm:spPr/>
    </dgm:pt>
    <dgm:pt modelId="{C5961659-7E08-4917-BA18-A1A525EF20E1}" type="pres">
      <dgm:prSet presAssocID="{CD7E27F6-7203-4283-A89A-E82BB80C273E}" presName="horzSpace2" presStyleCnt="0"/>
      <dgm:spPr/>
    </dgm:pt>
    <dgm:pt modelId="{A87D2185-888B-479E-A398-ED831EA3211D}" type="pres">
      <dgm:prSet presAssocID="{CD7E27F6-7203-4283-A89A-E82BB80C273E}" presName="tx2" presStyleLbl="revTx" presStyleIdx="4" presStyleCnt="5"/>
      <dgm:spPr/>
    </dgm:pt>
    <dgm:pt modelId="{DFD854AA-C99B-4DEB-A1BE-E1FE591762FA}" type="pres">
      <dgm:prSet presAssocID="{CD7E27F6-7203-4283-A89A-E82BB80C273E}" presName="vert2" presStyleCnt="0"/>
      <dgm:spPr/>
    </dgm:pt>
    <dgm:pt modelId="{1CEE4C4B-DE3D-41B0-8770-A68612737B6C}" type="pres">
      <dgm:prSet presAssocID="{CD7E27F6-7203-4283-A89A-E82BB80C273E}" presName="thinLine2b" presStyleLbl="callout" presStyleIdx="3" presStyleCnt="4"/>
      <dgm:spPr/>
    </dgm:pt>
    <dgm:pt modelId="{8FA0998B-DC5E-40B7-B98D-752164AE4A7C}" type="pres">
      <dgm:prSet presAssocID="{CD7E27F6-7203-4283-A89A-E82BB80C273E}" presName="vertSpace2b" presStyleCnt="0"/>
      <dgm:spPr/>
    </dgm:pt>
  </dgm:ptLst>
  <dgm:cxnLst>
    <dgm:cxn modelId="{CF4E7020-39FF-493F-85F8-10CEFB9288E0}" srcId="{E9303A56-15EC-4C49-9289-40C9DA7120C8}" destId="{C67CC4CB-9486-4D25-807F-94E3AB6B57EC}" srcOrd="0" destOrd="0" parTransId="{F7752E56-0449-4FED-8089-29DB9B8A2B8A}" sibTransId="{C6E54379-1568-4CC1-A2D9-9EC17D6CC476}"/>
    <dgm:cxn modelId="{5ECE0826-7000-417D-A217-3C86AA7FE148}" srcId="{E9303A56-15EC-4C49-9289-40C9DA7120C8}" destId="{510DCFCC-47EE-4C2F-B5B4-2A64B603840D}" srcOrd="2" destOrd="0" parTransId="{4A4A1AE8-6109-47EA-A965-3B842313CF27}" sibTransId="{10EC8054-ECB7-4AC5-8BE2-0423E8F8E44C}"/>
    <dgm:cxn modelId="{D7CD6C70-EA53-4CB3-8702-C2EC6382FEC3}" type="presOf" srcId="{C67CC4CB-9486-4D25-807F-94E3AB6B57EC}" destId="{507BE41A-0280-4EC5-BAC3-34E77F71FFAC}" srcOrd="0" destOrd="0" presId="urn:microsoft.com/office/officeart/2008/layout/LinedList"/>
    <dgm:cxn modelId="{B602A47F-76D3-4EB9-83AE-88B31DD7FCEA}" srcId="{F1BCEAF6-4354-422F-AB85-FF53558056FF}" destId="{E9303A56-15EC-4C49-9289-40C9DA7120C8}" srcOrd="0" destOrd="0" parTransId="{F2574927-C77C-4E44-8470-BFE2AF32FB59}" sibTransId="{456400A6-46DE-4309-B225-F97985DB649D}"/>
    <dgm:cxn modelId="{812E1580-F6B4-4485-AFD7-79DD90A59BB2}" srcId="{E9303A56-15EC-4C49-9289-40C9DA7120C8}" destId="{A4CAAC59-B33F-48B6-BB05-31A2CF7EDA71}" srcOrd="1" destOrd="0" parTransId="{3A6A604E-30DE-40A1-AB29-DC8A5F10C0FC}" sibTransId="{2E9FBCAF-5FE1-4216-A194-0C061B163E1A}"/>
    <dgm:cxn modelId="{428B2081-8274-4B88-8537-7DF7F1D73E07}" type="presOf" srcId="{A4CAAC59-B33F-48B6-BB05-31A2CF7EDA71}" destId="{EF49C692-E9FE-47E3-A6BF-50B751D96B95}" srcOrd="0" destOrd="0" presId="urn:microsoft.com/office/officeart/2008/layout/LinedList"/>
    <dgm:cxn modelId="{C6CD6B93-0A6E-4DEA-8A18-9E88B7B555B4}" type="presOf" srcId="{CD7E27F6-7203-4283-A89A-E82BB80C273E}" destId="{A87D2185-888B-479E-A398-ED831EA3211D}" srcOrd="0" destOrd="0" presId="urn:microsoft.com/office/officeart/2008/layout/LinedList"/>
    <dgm:cxn modelId="{848FA0B0-C1E6-4E23-B8D9-EF10D3E6E9D4}" type="presOf" srcId="{F1BCEAF6-4354-422F-AB85-FF53558056FF}" destId="{B6A98834-15C6-4A47-9714-F2DAF495E7A6}" srcOrd="0" destOrd="0" presId="urn:microsoft.com/office/officeart/2008/layout/LinedList"/>
    <dgm:cxn modelId="{D9321FDB-4068-459C-8476-E426FB928EAD}" type="presOf" srcId="{510DCFCC-47EE-4C2F-B5B4-2A64B603840D}" destId="{5E6F48B3-D862-4427-A43D-1F8C92AF4263}" srcOrd="0" destOrd="0" presId="urn:microsoft.com/office/officeart/2008/layout/LinedList"/>
    <dgm:cxn modelId="{875D5EE0-7BC1-49FA-AAB4-A4D8C66B9D66}" srcId="{E9303A56-15EC-4C49-9289-40C9DA7120C8}" destId="{CD7E27F6-7203-4283-A89A-E82BB80C273E}" srcOrd="3" destOrd="0" parTransId="{1D08B8FF-1E35-4749-9245-398A9D76A787}" sibTransId="{B82E7B96-D88D-4E79-9248-5011646F322D}"/>
    <dgm:cxn modelId="{57EA03EB-40D1-4280-AAC1-72224F890665}" type="presOf" srcId="{E9303A56-15EC-4C49-9289-40C9DA7120C8}" destId="{3A59C529-25C5-41DA-93C2-693D3AEBD982}" srcOrd="0" destOrd="0" presId="urn:microsoft.com/office/officeart/2008/layout/LinedList"/>
    <dgm:cxn modelId="{E8E21BA0-F04A-4BF7-BFB9-638C6030593B}" type="presParOf" srcId="{B6A98834-15C6-4A47-9714-F2DAF495E7A6}" destId="{71FD9307-160F-45C8-A0EF-2E37E4DBCB43}" srcOrd="0" destOrd="0" presId="urn:microsoft.com/office/officeart/2008/layout/LinedList"/>
    <dgm:cxn modelId="{25282A97-87F6-4495-9B5E-E0852EE104DF}" type="presParOf" srcId="{B6A98834-15C6-4A47-9714-F2DAF495E7A6}" destId="{A34148FE-55E3-4E0F-965A-3BCAABA59E73}" srcOrd="1" destOrd="0" presId="urn:microsoft.com/office/officeart/2008/layout/LinedList"/>
    <dgm:cxn modelId="{8BA2BDA7-AC04-43F0-923C-5687AAD1F01D}" type="presParOf" srcId="{A34148FE-55E3-4E0F-965A-3BCAABA59E73}" destId="{3A59C529-25C5-41DA-93C2-693D3AEBD982}" srcOrd="0" destOrd="0" presId="urn:microsoft.com/office/officeart/2008/layout/LinedList"/>
    <dgm:cxn modelId="{181B1587-2124-42A5-A4FD-AE1A7DE12F5D}" type="presParOf" srcId="{A34148FE-55E3-4E0F-965A-3BCAABA59E73}" destId="{442815A1-F992-44B8-9530-E52B17C26386}" srcOrd="1" destOrd="0" presId="urn:microsoft.com/office/officeart/2008/layout/LinedList"/>
    <dgm:cxn modelId="{8C37B3EE-78EE-41F0-9E0A-680CCD3F44F6}" type="presParOf" srcId="{442815A1-F992-44B8-9530-E52B17C26386}" destId="{537927DF-0B93-4E56-847E-887FDE55BC9B}" srcOrd="0" destOrd="0" presId="urn:microsoft.com/office/officeart/2008/layout/LinedList"/>
    <dgm:cxn modelId="{B8902696-A3C2-4F6D-A746-73DC320DAE4F}" type="presParOf" srcId="{442815A1-F992-44B8-9530-E52B17C26386}" destId="{9816E7D1-5779-4EB8-B077-A15A977D6393}" srcOrd="1" destOrd="0" presId="urn:microsoft.com/office/officeart/2008/layout/LinedList"/>
    <dgm:cxn modelId="{A402DE89-5ED8-4054-BE5E-A4F3CB8B29EA}" type="presParOf" srcId="{9816E7D1-5779-4EB8-B077-A15A977D6393}" destId="{1158E1F3-CC30-4F5D-9DFE-75D63835A5D8}" srcOrd="0" destOrd="0" presId="urn:microsoft.com/office/officeart/2008/layout/LinedList"/>
    <dgm:cxn modelId="{95EA9ADA-9461-40F5-A7C2-D6D8C45D4BB4}" type="presParOf" srcId="{9816E7D1-5779-4EB8-B077-A15A977D6393}" destId="{507BE41A-0280-4EC5-BAC3-34E77F71FFAC}" srcOrd="1" destOrd="0" presId="urn:microsoft.com/office/officeart/2008/layout/LinedList"/>
    <dgm:cxn modelId="{96C8F1CB-6564-4E03-BC72-7AE0AA6886C8}" type="presParOf" srcId="{9816E7D1-5779-4EB8-B077-A15A977D6393}" destId="{1DAFA63E-0109-4BD0-9682-0BE6B2E7381D}" srcOrd="2" destOrd="0" presId="urn:microsoft.com/office/officeart/2008/layout/LinedList"/>
    <dgm:cxn modelId="{67B445EE-52BB-495F-AE46-7A4CC1A4F6FA}" type="presParOf" srcId="{442815A1-F992-44B8-9530-E52B17C26386}" destId="{319F9B73-A5DF-4C7F-BD7B-205EEF066198}" srcOrd="2" destOrd="0" presId="urn:microsoft.com/office/officeart/2008/layout/LinedList"/>
    <dgm:cxn modelId="{92AE8D1F-141D-484A-9D44-98CB56EFD2AD}" type="presParOf" srcId="{442815A1-F992-44B8-9530-E52B17C26386}" destId="{174D39E5-1043-4FA9-B7D5-BDF2D42C3C30}" srcOrd="3" destOrd="0" presId="urn:microsoft.com/office/officeart/2008/layout/LinedList"/>
    <dgm:cxn modelId="{0F1F38B7-4488-4695-9FF7-D9665D9374AE}" type="presParOf" srcId="{442815A1-F992-44B8-9530-E52B17C26386}" destId="{8BD7AF74-1DEE-4970-B238-133FEB703A1B}" srcOrd="4" destOrd="0" presId="urn:microsoft.com/office/officeart/2008/layout/LinedList"/>
    <dgm:cxn modelId="{EFEE00D3-CB98-4772-A7A0-D6B48F07FA58}" type="presParOf" srcId="{8BD7AF74-1DEE-4970-B238-133FEB703A1B}" destId="{6AFD3435-8CA9-4E07-9271-11C236132627}" srcOrd="0" destOrd="0" presId="urn:microsoft.com/office/officeart/2008/layout/LinedList"/>
    <dgm:cxn modelId="{E0D526B4-09A0-4F3D-8153-17547F10A298}" type="presParOf" srcId="{8BD7AF74-1DEE-4970-B238-133FEB703A1B}" destId="{EF49C692-E9FE-47E3-A6BF-50B751D96B95}" srcOrd="1" destOrd="0" presId="urn:microsoft.com/office/officeart/2008/layout/LinedList"/>
    <dgm:cxn modelId="{BDB912B0-661D-4596-A40B-4756EB417776}" type="presParOf" srcId="{8BD7AF74-1DEE-4970-B238-133FEB703A1B}" destId="{A0EC8207-6F25-42C9-8F43-9A99B63C0318}" srcOrd="2" destOrd="0" presId="urn:microsoft.com/office/officeart/2008/layout/LinedList"/>
    <dgm:cxn modelId="{FAC261DA-ABC8-434E-841A-5DA54FFF5A51}" type="presParOf" srcId="{442815A1-F992-44B8-9530-E52B17C26386}" destId="{9BFC2F39-AF33-4AF4-9CBA-46AFF523C648}" srcOrd="5" destOrd="0" presId="urn:microsoft.com/office/officeart/2008/layout/LinedList"/>
    <dgm:cxn modelId="{9586E433-DF56-4085-8888-18BA19E41095}" type="presParOf" srcId="{442815A1-F992-44B8-9530-E52B17C26386}" destId="{0D0DECB9-34BD-4515-8955-A85DB0755726}" srcOrd="6" destOrd="0" presId="urn:microsoft.com/office/officeart/2008/layout/LinedList"/>
    <dgm:cxn modelId="{B8C9ED3A-CAD6-48B1-9905-D3027ED9A31C}" type="presParOf" srcId="{442815A1-F992-44B8-9530-E52B17C26386}" destId="{D12C9771-8C1B-464A-9608-4DE1A85F076D}" srcOrd="7" destOrd="0" presId="urn:microsoft.com/office/officeart/2008/layout/LinedList"/>
    <dgm:cxn modelId="{8FB233D0-8D28-458D-9592-310944BCFA2E}" type="presParOf" srcId="{D12C9771-8C1B-464A-9608-4DE1A85F076D}" destId="{C72D2098-AE62-4390-A735-8926113A6236}" srcOrd="0" destOrd="0" presId="urn:microsoft.com/office/officeart/2008/layout/LinedList"/>
    <dgm:cxn modelId="{1F69DB9C-4D5E-4445-A032-5EFD67437DC4}" type="presParOf" srcId="{D12C9771-8C1B-464A-9608-4DE1A85F076D}" destId="{5E6F48B3-D862-4427-A43D-1F8C92AF4263}" srcOrd="1" destOrd="0" presId="urn:microsoft.com/office/officeart/2008/layout/LinedList"/>
    <dgm:cxn modelId="{9E311A35-1B64-42B6-A335-230D7D33772F}" type="presParOf" srcId="{D12C9771-8C1B-464A-9608-4DE1A85F076D}" destId="{88C9D7B1-3412-40B9-A9DB-9B7F2707324B}" srcOrd="2" destOrd="0" presId="urn:microsoft.com/office/officeart/2008/layout/LinedList"/>
    <dgm:cxn modelId="{CEC3FF17-2E3E-46CC-B40D-60522004E52A}" type="presParOf" srcId="{442815A1-F992-44B8-9530-E52B17C26386}" destId="{D16BBCF7-92F1-4336-BE15-B09663A6CA43}" srcOrd="8" destOrd="0" presId="urn:microsoft.com/office/officeart/2008/layout/LinedList"/>
    <dgm:cxn modelId="{389525D2-75B9-4390-9CCE-188A878EF6E7}" type="presParOf" srcId="{442815A1-F992-44B8-9530-E52B17C26386}" destId="{2822955F-B72B-4A80-BD74-B23A9507F88D}" srcOrd="9" destOrd="0" presId="urn:microsoft.com/office/officeart/2008/layout/LinedList"/>
    <dgm:cxn modelId="{7BE94B9B-25B4-4CF0-8845-C6E44E535F35}" type="presParOf" srcId="{442815A1-F992-44B8-9530-E52B17C26386}" destId="{EC33E399-92CE-4E24-878C-56896878BB25}" srcOrd="10" destOrd="0" presId="urn:microsoft.com/office/officeart/2008/layout/LinedList"/>
    <dgm:cxn modelId="{F0610DF5-B8E2-400C-AA7C-489677190525}" type="presParOf" srcId="{EC33E399-92CE-4E24-878C-56896878BB25}" destId="{C5961659-7E08-4917-BA18-A1A525EF20E1}" srcOrd="0" destOrd="0" presId="urn:microsoft.com/office/officeart/2008/layout/LinedList"/>
    <dgm:cxn modelId="{BB7F5D8E-6754-4B12-B7C3-264D63F68917}" type="presParOf" srcId="{EC33E399-92CE-4E24-878C-56896878BB25}" destId="{A87D2185-888B-479E-A398-ED831EA3211D}" srcOrd="1" destOrd="0" presId="urn:microsoft.com/office/officeart/2008/layout/LinedList"/>
    <dgm:cxn modelId="{6AB30414-41C2-4F8F-BA03-DA5DBDFB7177}" type="presParOf" srcId="{EC33E399-92CE-4E24-878C-56896878BB25}" destId="{DFD854AA-C99B-4DEB-A1BE-E1FE591762FA}" srcOrd="2" destOrd="0" presId="urn:microsoft.com/office/officeart/2008/layout/LinedList"/>
    <dgm:cxn modelId="{F127E7B6-2BD9-473A-976B-9BC8BA33229D}" type="presParOf" srcId="{442815A1-F992-44B8-9530-E52B17C26386}" destId="{1CEE4C4B-DE3D-41B0-8770-A68612737B6C}" srcOrd="11" destOrd="0" presId="urn:microsoft.com/office/officeart/2008/layout/LinedList"/>
    <dgm:cxn modelId="{DCC2C829-410D-47CC-90AE-BEF11953422C}" type="presParOf" srcId="{442815A1-F992-44B8-9530-E52B17C26386}" destId="{8FA0998B-DC5E-40B7-B98D-752164AE4A7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AC132-8CCD-43E4-BA08-14637B41B90B}">
      <dsp:nvSpPr>
        <dsp:cNvPr id="0" name=""/>
        <dsp:cNvSpPr/>
      </dsp:nvSpPr>
      <dsp:spPr>
        <a:xfrm>
          <a:off x="2546512" y="534"/>
          <a:ext cx="2373342" cy="237334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b="0" i="0" kern="1200"/>
            <a:t>Lead</a:t>
          </a:r>
          <a:endParaRPr lang="en-US" sz="4700" kern="1200"/>
        </a:p>
      </dsp:txBody>
      <dsp:txXfrm>
        <a:off x="2894080" y="348102"/>
        <a:ext cx="1678206" cy="1678206"/>
      </dsp:txXfrm>
    </dsp:sp>
    <dsp:sp modelId="{CBBE7FB7-6C8C-4D6B-91D9-6140A65A1957}">
      <dsp:nvSpPr>
        <dsp:cNvPr id="0" name=""/>
        <dsp:cNvSpPr/>
      </dsp:nvSpPr>
      <dsp:spPr>
        <a:xfrm rot="3600000">
          <a:off x="4299781" y="2313527"/>
          <a:ext cx="629828" cy="801003"/>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347018" y="2391911"/>
        <a:ext cx="440880" cy="480601"/>
      </dsp:txXfrm>
    </dsp:sp>
    <dsp:sp modelId="{593DAB43-5194-4EF9-A25F-6FE2628527D9}">
      <dsp:nvSpPr>
        <dsp:cNvPr id="0" name=""/>
        <dsp:cNvSpPr/>
      </dsp:nvSpPr>
      <dsp:spPr>
        <a:xfrm>
          <a:off x="4327361" y="3085056"/>
          <a:ext cx="2373342" cy="237334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b="0" i="0" kern="1200"/>
            <a:t>Lag</a:t>
          </a:r>
          <a:endParaRPr lang="en-US" sz="4700" kern="1200"/>
        </a:p>
      </dsp:txBody>
      <dsp:txXfrm>
        <a:off x="4674929" y="3432624"/>
        <a:ext cx="1678206" cy="1678206"/>
      </dsp:txXfrm>
    </dsp:sp>
    <dsp:sp modelId="{D2EF85E2-BEE3-413C-B2EF-203EA5E70749}">
      <dsp:nvSpPr>
        <dsp:cNvPr id="0" name=""/>
        <dsp:cNvSpPr/>
      </dsp:nvSpPr>
      <dsp:spPr>
        <a:xfrm rot="10800000">
          <a:off x="3436094" y="3871225"/>
          <a:ext cx="629828" cy="80100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rot="10800000">
        <a:off x="3625042" y="4031426"/>
        <a:ext cx="440880" cy="480601"/>
      </dsp:txXfrm>
    </dsp:sp>
    <dsp:sp modelId="{1B0CEB23-6C11-4D4E-93EB-395C962C6DC2}">
      <dsp:nvSpPr>
        <dsp:cNvPr id="0" name=""/>
        <dsp:cNvSpPr/>
      </dsp:nvSpPr>
      <dsp:spPr>
        <a:xfrm>
          <a:off x="765663" y="3085056"/>
          <a:ext cx="2373342" cy="237334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b="0" i="0" kern="1200"/>
            <a:t>Match</a:t>
          </a:r>
          <a:endParaRPr lang="en-US" sz="4700" kern="1200"/>
        </a:p>
      </dsp:txBody>
      <dsp:txXfrm>
        <a:off x="1113231" y="3432624"/>
        <a:ext cx="1678206" cy="1678206"/>
      </dsp:txXfrm>
    </dsp:sp>
    <dsp:sp modelId="{6A67E331-9045-4A11-8CB9-706ADC186DB0}">
      <dsp:nvSpPr>
        <dsp:cNvPr id="0" name=""/>
        <dsp:cNvSpPr/>
      </dsp:nvSpPr>
      <dsp:spPr>
        <a:xfrm rot="18000000">
          <a:off x="2518931" y="2344402"/>
          <a:ext cx="629828" cy="80100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2566168" y="2586420"/>
        <a:ext cx="440880" cy="480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1A63-59D7-4E4B-A883-21E0F7EECD1B}">
      <dsp:nvSpPr>
        <dsp:cNvPr id="0" name=""/>
        <dsp:cNvSpPr/>
      </dsp:nvSpPr>
      <dsp:spPr>
        <a:xfrm>
          <a:off x="3620699" y="3231"/>
          <a:ext cx="3960000" cy="2133045"/>
        </a:xfrm>
        <a:prstGeom prst="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a:innerShdw blurRad="63500" dist="508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Traditional</a:t>
          </a:r>
        </a:p>
      </dsp:txBody>
      <dsp:txXfrm>
        <a:off x="3620699" y="3231"/>
        <a:ext cx="3960000" cy="2133045"/>
      </dsp:txXfrm>
    </dsp:sp>
    <dsp:sp modelId="{96DB7EE1-41C3-43FF-8E8A-9F7B3149ABAE}">
      <dsp:nvSpPr>
        <dsp:cNvPr id="0" name=""/>
        <dsp:cNvSpPr/>
      </dsp:nvSpPr>
      <dsp:spPr>
        <a:xfrm>
          <a:off x="3575699" y="2242930"/>
          <a:ext cx="4050000" cy="2133045"/>
        </a:xfrm>
        <a:prstGeom prst="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a:innerShdw blurRad="63500" dist="508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Broadband</a:t>
          </a:r>
        </a:p>
      </dsp:txBody>
      <dsp:txXfrm>
        <a:off x="3575699" y="2242930"/>
        <a:ext cx="4050000" cy="2133045"/>
      </dsp:txXfrm>
    </dsp:sp>
    <dsp:sp modelId="{F5FB5454-805B-4E9F-AA27-1A4D9399CEFA}">
      <dsp:nvSpPr>
        <dsp:cNvPr id="0" name=""/>
        <dsp:cNvSpPr/>
      </dsp:nvSpPr>
      <dsp:spPr>
        <a:xfrm>
          <a:off x="4678199" y="4482628"/>
          <a:ext cx="1845000" cy="2133045"/>
        </a:xfrm>
        <a:prstGeom prst="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a:innerShdw blurRad="63500" dist="508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Step</a:t>
          </a:r>
        </a:p>
      </dsp:txBody>
      <dsp:txXfrm>
        <a:off x="4678199" y="4482628"/>
        <a:ext cx="1845000" cy="2133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D9307-160F-45C8-A0EF-2E37E4DBCB43}">
      <dsp:nvSpPr>
        <dsp:cNvPr id="0" name=""/>
        <dsp:cNvSpPr/>
      </dsp:nvSpPr>
      <dsp:spPr>
        <a:xfrm>
          <a:off x="0" y="0"/>
          <a:ext cx="17830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9C529-25C5-41DA-93C2-693D3AEBD982}">
      <dsp:nvSpPr>
        <dsp:cNvPr id="0" name=""/>
        <dsp:cNvSpPr/>
      </dsp:nvSpPr>
      <dsp:spPr>
        <a:xfrm>
          <a:off x="0" y="0"/>
          <a:ext cx="3566160" cy="716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b="1" i="1" kern="1200"/>
            <a:t>Example</a:t>
          </a:r>
          <a:endParaRPr lang="en-US" sz="6500" kern="1200"/>
        </a:p>
      </dsp:txBody>
      <dsp:txXfrm>
        <a:off x="0" y="0"/>
        <a:ext cx="3566160" cy="7168116"/>
      </dsp:txXfrm>
    </dsp:sp>
    <dsp:sp modelId="{507BE41A-0280-4EC5-BAC3-34E77F71FFAC}">
      <dsp:nvSpPr>
        <dsp:cNvPr id="0" name=""/>
        <dsp:cNvSpPr/>
      </dsp:nvSpPr>
      <dsp:spPr>
        <a:xfrm>
          <a:off x="3833622" y="84263"/>
          <a:ext cx="13997178" cy="168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XX position has a market average midpoint of $19.50 and has a rating between 11 and 12. </a:t>
          </a:r>
        </a:p>
      </dsp:txBody>
      <dsp:txXfrm>
        <a:off x="3833622" y="84263"/>
        <a:ext cx="13997178" cy="1685277"/>
      </dsp:txXfrm>
    </dsp:sp>
    <dsp:sp modelId="{319F9B73-A5DF-4C7F-BD7B-205EEF066198}">
      <dsp:nvSpPr>
        <dsp:cNvPr id="0" name=""/>
        <dsp:cNvSpPr/>
      </dsp:nvSpPr>
      <dsp:spPr>
        <a:xfrm>
          <a:off x="3566160" y="1769541"/>
          <a:ext cx="1426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9C692-E9FE-47E3-A6BF-50B751D96B95}">
      <dsp:nvSpPr>
        <dsp:cNvPr id="0" name=""/>
        <dsp:cNvSpPr/>
      </dsp:nvSpPr>
      <dsp:spPr>
        <a:xfrm>
          <a:off x="3833622" y="1853804"/>
          <a:ext cx="13997178" cy="168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XXX position has a market average of $19.25 and has a rating between 11 and 12.</a:t>
          </a:r>
        </a:p>
      </dsp:txBody>
      <dsp:txXfrm>
        <a:off x="3833622" y="1853804"/>
        <a:ext cx="13997178" cy="1685277"/>
      </dsp:txXfrm>
    </dsp:sp>
    <dsp:sp modelId="{9BFC2F39-AF33-4AF4-9CBA-46AFF523C648}">
      <dsp:nvSpPr>
        <dsp:cNvPr id="0" name=""/>
        <dsp:cNvSpPr/>
      </dsp:nvSpPr>
      <dsp:spPr>
        <a:xfrm>
          <a:off x="3566160" y="3539082"/>
          <a:ext cx="1426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F48B3-D862-4427-A43D-1F8C92AF4263}">
      <dsp:nvSpPr>
        <dsp:cNvPr id="0" name=""/>
        <dsp:cNvSpPr/>
      </dsp:nvSpPr>
      <dsp:spPr>
        <a:xfrm>
          <a:off x="3833622" y="3623346"/>
          <a:ext cx="13997178" cy="168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These positions are now benchmarked. They are assigned a Grade 5, which has a midpoint of $19.30.</a:t>
          </a:r>
        </a:p>
      </dsp:txBody>
      <dsp:txXfrm>
        <a:off x="3833622" y="3623346"/>
        <a:ext cx="13997178" cy="1685277"/>
      </dsp:txXfrm>
    </dsp:sp>
    <dsp:sp modelId="{D16BBCF7-92F1-4336-BE15-B09663A6CA43}">
      <dsp:nvSpPr>
        <dsp:cNvPr id="0" name=""/>
        <dsp:cNvSpPr/>
      </dsp:nvSpPr>
      <dsp:spPr>
        <a:xfrm>
          <a:off x="3566160" y="5308623"/>
          <a:ext cx="1426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7D2185-888B-479E-A398-ED831EA3211D}">
      <dsp:nvSpPr>
        <dsp:cNvPr id="0" name=""/>
        <dsp:cNvSpPr/>
      </dsp:nvSpPr>
      <dsp:spPr>
        <a:xfrm>
          <a:off x="3833622" y="5392887"/>
          <a:ext cx="13997178" cy="168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XXXX position does not have any market data and has a rating between 11 and 12. It is assigned to the same pay scale as XX and XXX positions.</a:t>
          </a:r>
        </a:p>
      </dsp:txBody>
      <dsp:txXfrm>
        <a:off x="3833622" y="5392887"/>
        <a:ext cx="13997178" cy="1685277"/>
      </dsp:txXfrm>
    </dsp:sp>
    <dsp:sp modelId="{1CEE4C4B-DE3D-41B0-8770-A68612737B6C}">
      <dsp:nvSpPr>
        <dsp:cNvPr id="0" name=""/>
        <dsp:cNvSpPr/>
      </dsp:nvSpPr>
      <dsp:spPr>
        <a:xfrm>
          <a:off x="3566160" y="7078164"/>
          <a:ext cx="1426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AD9DB-944C-4D1E-9873-0903291DF190}"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F1F5A-3EEB-485E-84D5-B2BC54341E47}" type="slidenum">
              <a:rPr lang="en-US" smtClean="0"/>
              <a:t>‹#›</a:t>
            </a:fld>
            <a:endParaRPr lang="en-US"/>
          </a:p>
        </p:txBody>
      </p:sp>
    </p:spTree>
    <p:extLst>
      <p:ext uri="{BB962C8B-B14F-4D97-AF65-F5344CB8AC3E}">
        <p14:creationId xmlns:p14="http://schemas.microsoft.com/office/powerpoint/2010/main" val="151631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mboohr.com/resources/guides/compensation-trends?utm_source=elinfone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mboohr.com/blog/fair-compensation-for-beginne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F1F5A-3EEB-485E-84D5-B2BC54341E47}" type="slidenum">
              <a:rPr lang="en-US" smtClean="0"/>
              <a:t>3</a:t>
            </a:fld>
            <a:endParaRPr lang="en-US"/>
          </a:p>
        </p:txBody>
      </p:sp>
    </p:spTree>
    <p:extLst>
      <p:ext uri="{BB962C8B-B14F-4D97-AF65-F5344CB8AC3E}">
        <p14:creationId xmlns:p14="http://schemas.microsoft.com/office/powerpoint/2010/main" val="308901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F1F5A-3EEB-485E-84D5-B2BC54341E47}" type="slidenum">
              <a:rPr lang="en-US" smtClean="0"/>
              <a:t>16</a:t>
            </a:fld>
            <a:endParaRPr lang="en-US"/>
          </a:p>
        </p:txBody>
      </p:sp>
    </p:spTree>
    <p:extLst>
      <p:ext uri="{BB962C8B-B14F-4D97-AF65-F5344CB8AC3E}">
        <p14:creationId xmlns:p14="http://schemas.microsoft.com/office/powerpoint/2010/main" val="132705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determined your pay structure and comp philosophy, it is time to build your salary structure</a:t>
            </a:r>
          </a:p>
        </p:txBody>
      </p:sp>
      <p:sp>
        <p:nvSpPr>
          <p:cNvPr id="4" name="Slide Number Placeholder 3"/>
          <p:cNvSpPr>
            <a:spLocks noGrp="1"/>
          </p:cNvSpPr>
          <p:nvPr>
            <p:ph type="sldNum" sz="quarter" idx="5"/>
          </p:nvPr>
        </p:nvSpPr>
        <p:spPr/>
        <p:txBody>
          <a:bodyPr/>
          <a:lstStyle/>
          <a:p>
            <a:fld id="{966F1F5A-3EEB-485E-84D5-B2BC54341E47}" type="slidenum">
              <a:rPr lang="en-US" smtClean="0"/>
              <a:t>17</a:t>
            </a:fld>
            <a:endParaRPr lang="en-US"/>
          </a:p>
        </p:txBody>
      </p:sp>
    </p:spTree>
    <p:extLst>
      <p:ext uri="{BB962C8B-B14F-4D97-AF65-F5344CB8AC3E}">
        <p14:creationId xmlns:p14="http://schemas.microsoft.com/office/powerpoint/2010/main" val="319070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F1F5A-3EEB-485E-84D5-B2BC54341E47}" type="slidenum">
              <a:rPr lang="en-US" smtClean="0"/>
              <a:t>19</a:t>
            </a:fld>
            <a:endParaRPr lang="en-US"/>
          </a:p>
        </p:txBody>
      </p:sp>
    </p:spTree>
    <p:extLst>
      <p:ext uri="{BB962C8B-B14F-4D97-AF65-F5344CB8AC3E}">
        <p14:creationId xmlns:p14="http://schemas.microsoft.com/office/powerpoint/2010/main" val="2264552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Benchmarking positions against the market is not an easy task. However, by keeping the following points in mind, the process can be</a:t>
            </a:r>
          </a:p>
          <a:p>
            <a:r>
              <a:rPr lang="en-US" dirty="0"/>
              <a:t>effective, efficient and accurate, and yield an effective base pay system for the organization.</a:t>
            </a:r>
          </a:p>
          <a:p>
            <a:endParaRPr lang="en-US" dirty="0"/>
          </a:p>
          <a:p>
            <a:pPr>
              <a:lnSpc>
                <a:spcPct val="90000"/>
              </a:lnSpc>
              <a:spcBef>
                <a:spcPts val="1000"/>
              </a:spcBef>
            </a:pPr>
            <a:r>
              <a:rPr lang="en-US" sz="1200" kern="1200" dirty="0">
                <a:solidFill>
                  <a:schemeClr val="tx1"/>
                </a:solidFill>
                <a:latin typeface="+mn-lt"/>
                <a:ea typeface="+mn-ea"/>
                <a:cs typeface="+mn-cs"/>
              </a:rPr>
              <a:t>Review for outliers. After pulling the various market data points, review the salary data for outliers (extreme data points on</a:t>
            </a:r>
          </a:p>
          <a:p>
            <a:pPr>
              <a:lnSpc>
                <a:spcPct val="90000"/>
              </a:lnSpc>
              <a:spcBef>
                <a:spcPts val="1000"/>
              </a:spcBef>
            </a:pPr>
            <a:r>
              <a:rPr lang="en-US" sz="1200" kern="1200" dirty="0">
                <a:solidFill>
                  <a:schemeClr val="tx1"/>
                </a:solidFill>
                <a:latin typeface="+mn-lt"/>
                <a:ea typeface="+mn-ea"/>
                <a:cs typeface="+mn-cs"/>
              </a:rPr>
              <a:t>either end), and remove as appropriate. If the data show extreme highs or lows from one year to the next or if one data point</a:t>
            </a:r>
          </a:p>
          <a:p>
            <a:pPr>
              <a:lnSpc>
                <a:spcPct val="90000"/>
              </a:lnSpc>
              <a:spcBef>
                <a:spcPts val="1000"/>
              </a:spcBef>
            </a:pPr>
            <a:r>
              <a:rPr lang="en-US" sz="1200" kern="1200" dirty="0">
                <a:solidFill>
                  <a:schemeClr val="tx1"/>
                </a:solidFill>
                <a:latin typeface="+mn-lt"/>
                <a:ea typeface="+mn-ea"/>
                <a:cs typeface="+mn-cs"/>
              </a:rPr>
              <a:t>seems high or low, check to see if the number of organizations or number of incumbents changed from a prior year's report.</a:t>
            </a:r>
          </a:p>
          <a:p>
            <a:pPr>
              <a:lnSpc>
                <a:spcPct val="90000"/>
              </a:lnSpc>
              <a:spcBef>
                <a:spcPts val="1000"/>
              </a:spcBef>
            </a:pPr>
            <a:r>
              <a:rPr lang="en-US" sz="1200" kern="1200" dirty="0">
                <a:solidFill>
                  <a:schemeClr val="tx1"/>
                </a:solidFill>
                <a:latin typeface="+mn-lt"/>
                <a:ea typeface="+mn-ea"/>
                <a:cs typeface="+mn-cs"/>
              </a:rPr>
              <a:t>Rejecting a data point is appropriate if it does not appear valid, but do not automatically exclude data because they are the</a:t>
            </a:r>
          </a:p>
          <a:p>
            <a:pPr>
              <a:lnSpc>
                <a:spcPct val="90000"/>
              </a:lnSpc>
              <a:spcBef>
                <a:spcPts val="1000"/>
              </a:spcBef>
            </a:pPr>
            <a:r>
              <a:rPr lang="en-US" sz="1200" kern="1200" dirty="0">
                <a:solidFill>
                  <a:schemeClr val="tx1"/>
                </a:solidFill>
                <a:latin typeface="+mn-lt"/>
                <a:ea typeface="+mn-ea"/>
                <a:cs typeface="+mn-cs"/>
              </a:rPr>
              <a:t>lowest or highest—especially when using multiple surveys.</a:t>
            </a:r>
          </a:p>
          <a:p>
            <a:pPr>
              <a:lnSpc>
                <a:spcPct val="90000"/>
              </a:lnSpc>
              <a:spcBef>
                <a:spcPts val="1000"/>
              </a:spcBef>
            </a:pPr>
            <a:endParaRPr lang="en-US" sz="1200" kern="1200" dirty="0">
              <a:solidFill>
                <a:schemeClr val="tx1"/>
              </a:solidFill>
              <a:latin typeface="+mn-lt"/>
              <a:ea typeface="+mn-ea"/>
              <a:cs typeface="+mn-cs"/>
            </a:endParaRPr>
          </a:p>
          <a:p>
            <a:pPr>
              <a:lnSpc>
                <a:spcPct val="90000"/>
              </a:lnSpc>
              <a:spcBef>
                <a:spcPts val="1000"/>
              </a:spcBef>
            </a:pPr>
            <a:r>
              <a:rPr lang="en-US" sz="1200" kern="1200" dirty="0">
                <a:solidFill>
                  <a:schemeClr val="tx1"/>
                </a:solidFill>
                <a:latin typeface="+mn-lt"/>
                <a:ea typeface="+mn-ea"/>
                <a:cs typeface="+mn-cs"/>
              </a:rPr>
              <a:t>Adjust as necessary. Use three or more surveys to lessen variability in data from one year to the next. Adjust data as needed,</a:t>
            </a:r>
          </a:p>
          <a:p>
            <a:pPr>
              <a:lnSpc>
                <a:spcPct val="90000"/>
              </a:lnSpc>
              <a:spcBef>
                <a:spcPts val="1000"/>
              </a:spcBef>
            </a:pPr>
            <a:r>
              <a:rPr lang="en-US" sz="1200" kern="1200" dirty="0">
                <a:solidFill>
                  <a:schemeClr val="tx1"/>
                </a:solidFill>
                <a:latin typeface="+mn-lt"/>
                <a:ea typeface="+mn-ea"/>
                <a:cs typeface="+mn-cs"/>
              </a:rPr>
              <a:t>including the following common data adjustments:</a:t>
            </a:r>
          </a:p>
          <a:p>
            <a:pPr>
              <a:lnSpc>
                <a:spcPct val="90000"/>
              </a:lnSpc>
              <a:spcBef>
                <a:spcPts val="1000"/>
              </a:spcBef>
            </a:pPr>
            <a:endParaRPr lang="en-US" sz="1200" kern="1200" dirty="0">
              <a:solidFill>
                <a:schemeClr val="tx1"/>
              </a:solidFill>
              <a:latin typeface="+mn-lt"/>
              <a:ea typeface="+mn-ea"/>
              <a:cs typeface="+mn-cs"/>
            </a:endParaRPr>
          </a:p>
          <a:p>
            <a:endParaRPr lang="en-US" dirty="0"/>
          </a:p>
          <a:p>
            <a:endParaRPr lang="en-US" dirty="0"/>
          </a:p>
          <a:p>
            <a:endParaRPr lang="en-US" dirty="0"/>
          </a:p>
          <a:p>
            <a:endParaRPr lang="en-US" dirty="0"/>
          </a:p>
          <a:p>
            <a:r>
              <a:rPr lang="en-US" dirty="0"/>
              <a:t>Create a market composite for each benchmark position. Combine data points from several surveys either by simple</a:t>
            </a:r>
          </a:p>
          <a:p>
            <a:r>
              <a:rPr lang="en-US" dirty="0"/>
              <a:t>average, employee-weighted or organization-weighted data to develop composite market data. Most surveys report 25th, 50th</a:t>
            </a:r>
          </a:p>
          <a:p>
            <a:r>
              <a:rPr lang="en-US" dirty="0"/>
              <a:t>and 75th percentile data points for base salary, bonus targets, actual bonus payouts and total cash compensation. When using</a:t>
            </a:r>
          </a:p>
          <a:p>
            <a:r>
              <a:rPr lang="en-US" dirty="0"/>
              <a:t>surveys, be aware that the 25th and 75th percentile data points have less reliability and can fluctuate more year to year.</a:t>
            </a:r>
          </a:p>
          <a:p>
            <a:r>
              <a:rPr lang="en-US" dirty="0"/>
              <a:t>Averaging the individual 50th percentile data points from each survey creates the market composite 50th percentile value.</a:t>
            </a:r>
          </a:p>
          <a:p>
            <a:r>
              <a:rPr lang="en-US" dirty="0"/>
              <a:t>Sometimes, however, an organization values the data in a specific survey more than in others. As such, that survey's data can</a:t>
            </a:r>
          </a:p>
          <a:p>
            <a:r>
              <a:rPr lang="en-US" dirty="0"/>
              <a:t>be double or triple weighted in the calculation to emphasize its importance. In addition, HR should be careful of weighting</a:t>
            </a:r>
          </a:p>
          <a:p>
            <a:r>
              <a:rPr lang="en-US" dirty="0"/>
              <a:t>survey sources equally, especially if one survey has a larger sample size. HR professionals should use judgment in reviewing</a:t>
            </a:r>
          </a:p>
          <a:p>
            <a:r>
              <a:rPr lang="en-US" dirty="0"/>
              <a:t>the data to determine the best approach. There is no right answer, but with consistency, the results will be internally accurate.</a:t>
            </a:r>
          </a:p>
          <a:p>
            <a:r>
              <a:rPr lang="en-US" dirty="0"/>
              <a:t>Review current pay rates against market data. Review each benchmark's current employee average pay rates against the</a:t>
            </a:r>
          </a:p>
          <a:p>
            <a:r>
              <a:rPr lang="en-US" dirty="0"/>
              <a:t>target market data. Pay particular attention to those positions with a 20 percent difference above or below the market. Be sure</a:t>
            </a:r>
          </a:p>
          <a:p>
            <a:r>
              <a:rPr lang="en-US" dirty="0"/>
              <a:t>that the matches accurately reflect the duties in the benchmark position, and make changes as needed.</a:t>
            </a:r>
          </a:p>
          <a:p>
            <a:r>
              <a:rPr lang="en-US" dirty="0"/>
              <a:t>The composite market data points not only provide the tools necessary to create the pay structures but also allow comparison</a:t>
            </a:r>
          </a:p>
          <a:p>
            <a:r>
              <a:rPr lang="en-US" dirty="0"/>
              <a:t>between the market and the organization's compensation philosophy. Reviewing the market data can confirm that the</a:t>
            </a:r>
          </a:p>
          <a:p>
            <a:r>
              <a:rPr lang="en-US" dirty="0"/>
              <a:t>organization has selected an appropriate compensation philosophy for its talent management needs, strategic plan goals and</a:t>
            </a:r>
          </a:p>
          <a:p>
            <a:r>
              <a:rPr lang="en-US" dirty="0"/>
              <a:t>fiscal realities. Reviewing with senior management the high-level composite market data against the compensation philosophy</a:t>
            </a:r>
          </a:p>
          <a:p>
            <a:r>
              <a:rPr lang="en-US" dirty="0"/>
              <a:t>also affords the opportunity to obtain further buy-in and any necessary modification to the compensation philosophy.</a:t>
            </a:r>
          </a:p>
        </p:txBody>
      </p:sp>
      <p:sp>
        <p:nvSpPr>
          <p:cNvPr id="4" name="Slide Number Placeholder 3"/>
          <p:cNvSpPr>
            <a:spLocks noGrp="1"/>
          </p:cNvSpPr>
          <p:nvPr>
            <p:ph type="sldNum" sz="quarter" idx="5"/>
          </p:nvPr>
        </p:nvSpPr>
        <p:spPr/>
        <p:txBody>
          <a:bodyPr/>
          <a:lstStyle/>
          <a:p>
            <a:fld id="{966F1F5A-3EEB-485E-84D5-B2BC54341E47}" type="slidenum">
              <a:rPr lang="en-US" smtClean="0"/>
              <a:t>20</a:t>
            </a:fld>
            <a:endParaRPr lang="en-US"/>
          </a:p>
        </p:txBody>
      </p:sp>
    </p:spTree>
    <p:extLst>
      <p:ext uri="{BB962C8B-B14F-4D97-AF65-F5344CB8AC3E}">
        <p14:creationId xmlns:p14="http://schemas.microsoft.com/office/powerpoint/2010/main" val="307034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Matching the market. To target the 50th percentile means that an organization wants to pay in the middle of all organizations</a:t>
            </a:r>
          </a:p>
          <a:p>
            <a:r>
              <a:rPr lang="en-US" dirty="0"/>
              <a:t>that have a similar position. </a:t>
            </a:r>
          </a:p>
          <a:p>
            <a:endParaRPr lang="en-US" dirty="0"/>
          </a:p>
          <a:p>
            <a:r>
              <a:rPr lang="en-US" dirty="0"/>
              <a:t>Market leader. If an organization chooses to focus on the 75th percentile and take a "market leader" position, it will pay higher</a:t>
            </a:r>
          </a:p>
          <a:p>
            <a:r>
              <a:rPr lang="en-US" dirty="0"/>
              <a:t>than 75 percent of other organizations with similar positions. Organizations competing for employees with specialized skill sets</a:t>
            </a:r>
          </a:p>
          <a:p>
            <a:endParaRPr lang="en-US" dirty="0"/>
          </a:p>
          <a:p>
            <a:r>
              <a:rPr lang="en-US" dirty="0"/>
              <a:t>Market lag. If an organization chooses to focus on the 25th percentile and take a "market lag" position, it will pay higher than</a:t>
            </a:r>
          </a:p>
          <a:p>
            <a:r>
              <a:rPr lang="en-US" dirty="0"/>
              <a:t>only 25 percent of other organizations with similar positions. Organizations with strong variable compensation or benefits</a:t>
            </a:r>
          </a:p>
          <a:p>
            <a:r>
              <a:rPr lang="en-US" dirty="0"/>
              <a:t>programs, or those encountering financial difficulties, may opt for a market lag position.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F1F5A-3EEB-485E-84D5-B2BC54341E4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988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F1F5A-3EEB-485E-84D5-B2BC54341E47}" type="slidenum">
              <a:rPr lang="en-US" smtClean="0"/>
              <a:t>26</a:t>
            </a:fld>
            <a:endParaRPr lang="en-US"/>
          </a:p>
        </p:txBody>
      </p:sp>
    </p:spTree>
    <p:extLst>
      <p:ext uri="{BB962C8B-B14F-4D97-AF65-F5344CB8AC3E}">
        <p14:creationId xmlns:p14="http://schemas.microsoft.com/office/powerpoint/2010/main" val="3419297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F1F5A-3EEB-485E-84D5-B2BC54341E47}" type="slidenum">
              <a:rPr lang="en-US" smtClean="0"/>
              <a:t>27</a:t>
            </a:fld>
            <a:endParaRPr lang="en-US"/>
          </a:p>
        </p:txBody>
      </p:sp>
    </p:spTree>
    <p:extLst>
      <p:ext uri="{BB962C8B-B14F-4D97-AF65-F5344CB8AC3E}">
        <p14:creationId xmlns:p14="http://schemas.microsoft.com/office/powerpoint/2010/main" val="172876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F1F5A-3EEB-485E-84D5-B2BC54341E47}" type="slidenum">
              <a:rPr lang="en-US" smtClean="0"/>
              <a:t>29</a:t>
            </a:fld>
            <a:endParaRPr lang="en-US"/>
          </a:p>
        </p:txBody>
      </p:sp>
    </p:spTree>
    <p:extLst>
      <p:ext uri="{BB962C8B-B14F-4D97-AF65-F5344CB8AC3E}">
        <p14:creationId xmlns:p14="http://schemas.microsoft.com/office/powerpoint/2010/main" val="167812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F1F5A-3EEB-485E-84D5-B2BC54341E47}" type="slidenum">
              <a:rPr lang="en-US" smtClean="0"/>
              <a:t>30</a:t>
            </a:fld>
            <a:endParaRPr lang="en-US"/>
          </a:p>
        </p:txBody>
      </p:sp>
    </p:spTree>
    <p:extLst>
      <p:ext uri="{BB962C8B-B14F-4D97-AF65-F5344CB8AC3E}">
        <p14:creationId xmlns:p14="http://schemas.microsoft.com/office/powerpoint/2010/main" val="2129526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F1F5A-3EEB-485E-84D5-B2BC54341E47}" type="slidenum">
              <a:rPr lang="en-US" smtClean="0"/>
              <a:t>34</a:t>
            </a:fld>
            <a:endParaRPr lang="en-US"/>
          </a:p>
        </p:txBody>
      </p:sp>
    </p:spTree>
    <p:extLst>
      <p:ext uri="{BB962C8B-B14F-4D97-AF65-F5344CB8AC3E}">
        <p14:creationId xmlns:p14="http://schemas.microsoft.com/office/powerpoint/2010/main" val="258921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04347"/>
                </a:solidFill>
                <a:effectLst/>
                <a:latin typeface="Red Hat Text"/>
              </a:rPr>
              <a:t>Without a </a:t>
            </a:r>
            <a:r>
              <a:rPr lang="en-US" b="0" i="0">
                <a:solidFill>
                  <a:srgbClr val="404347"/>
                </a:solidFill>
                <a:effectLst/>
                <a:latin typeface="Red Hat Text"/>
              </a:rPr>
              <a:t>structured system, </a:t>
            </a:r>
            <a:r>
              <a:rPr lang="en-US" b="0" i="0" dirty="0">
                <a:solidFill>
                  <a:srgbClr val="404347"/>
                </a:solidFill>
                <a:effectLst/>
                <a:latin typeface="Red Hat Text"/>
              </a:rPr>
              <a:t>it’s all too easy to fall on bias or subjective, inequitable standards to set your pay ranges, like using the employee filling the role to set the pay range for it. This kind of approach puts you at risk in a number of ways, including:</a:t>
            </a:r>
          </a:p>
          <a:p>
            <a:endParaRPr lang="en-US" dirty="0"/>
          </a:p>
          <a:p>
            <a:pPr algn="l">
              <a:buFont typeface="Arial" panose="020B0604020202020204" pitchFamily="34" charset="0"/>
              <a:buChar char="•"/>
            </a:pPr>
            <a:r>
              <a:rPr lang="en-US" b="0" i="0" dirty="0">
                <a:solidFill>
                  <a:srgbClr val="404347"/>
                </a:solidFill>
                <a:effectLst/>
                <a:latin typeface="Red Hat Text"/>
              </a:rPr>
              <a:t>You could end up offering wages that aren’t competitive and lose talented employees.</a:t>
            </a:r>
          </a:p>
          <a:p>
            <a:pPr algn="l">
              <a:buFont typeface="Arial" panose="020B0604020202020204" pitchFamily="34" charset="0"/>
              <a:buChar char="•"/>
            </a:pPr>
            <a:r>
              <a:rPr lang="en-US" b="0" i="0" dirty="0">
                <a:solidFill>
                  <a:srgbClr val="404347"/>
                </a:solidFill>
                <a:effectLst/>
                <a:latin typeface="Red Hat Text"/>
              </a:rPr>
              <a:t>Similarly, you won’t be able to attract good candidates with out of date wages.</a:t>
            </a:r>
          </a:p>
          <a:p>
            <a:pPr algn="l">
              <a:buFont typeface="Arial" panose="020B0604020202020204" pitchFamily="34" charset="0"/>
              <a:buChar char="•"/>
            </a:pPr>
            <a:r>
              <a:rPr lang="en-US" b="0" i="0" dirty="0">
                <a:solidFill>
                  <a:srgbClr val="404347"/>
                </a:solidFill>
                <a:effectLst/>
                <a:latin typeface="Red Hat Text"/>
              </a:rPr>
              <a:t>You could end up overpaying for certain positions.</a:t>
            </a:r>
          </a:p>
          <a:p>
            <a:pPr algn="l">
              <a:buFont typeface="Arial" panose="020B0604020202020204" pitchFamily="34" charset="0"/>
              <a:buChar char="•"/>
            </a:pPr>
            <a:r>
              <a:rPr lang="en-US" b="0" i="0" dirty="0">
                <a:solidFill>
                  <a:srgbClr val="404347"/>
                </a:solidFill>
                <a:effectLst/>
                <a:latin typeface="Red Hat Text"/>
              </a:rPr>
              <a:t>You could be liable for pay discrimination.</a:t>
            </a:r>
          </a:p>
          <a:p>
            <a:pPr algn="l"/>
            <a:r>
              <a:rPr lang="en-US" b="0" i="0" dirty="0">
                <a:solidFill>
                  <a:srgbClr val="404347"/>
                </a:solidFill>
                <a:effectLst/>
                <a:latin typeface="Red Hat Text"/>
              </a:rPr>
              <a:t>Market-based pay ranges help you ensure pay equity across salary decisions and help your organization stand out as an employer that cares about fair and equitable pay:</a:t>
            </a:r>
          </a:p>
          <a:p>
            <a:pPr algn="l">
              <a:buFont typeface="Arial" panose="020B0604020202020204" pitchFamily="34" charset="0"/>
              <a:buChar char="•"/>
            </a:pPr>
            <a:r>
              <a:rPr lang="en-US" b="0" i="0" dirty="0">
                <a:solidFill>
                  <a:srgbClr val="404347"/>
                </a:solidFill>
                <a:effectLst/>
                <a:latin typeface="Red Hat Text"/>
              </a:rPr>
              <a:t>You’ll be more conscientious and consistent in how you approach wages.</a:t>
            </a:r>
          </a:p>
          <a:p>
            <a:pPr algn="l">
              <a:buFont typeface="Arial" panose="020B0604020202020204" pitchFamily="34" charset="0"/>
              <a:buChar char="•"/>
            </a:pPr>
            <a:r>
              <a:rPr lang="en-US" b="0" i="0" dirty="0">
                <a:solidFill>
                  <a:srgbClr val="404347"/>
                </a:solidFill>
                <a:effectLst/>
                <a:latin typeface="Red Hat Text"/>
              </a:rPr>
              <a:t>You can reduce bias in salary decisions.</a:t>
            </a:r>
          </a:p>
          <a:p>
            <a:pPr algn="l">
              <a:buFont typeface="Arial" panose="020B0604020202020204" pitchFamily="34" charset="0"/>
              <a:buChar char="•"/>
            </a:pPr>
            <a:r>
              <a:rPr lang="en-US" b="0" i="0" dirty="0">
                <a:solidFill>
                  <a:srgbClr val="404347"/>
                </a:solidFill>
                <a:effectLst/>
                <a:latin typeface="Red Hat Text"/>
              </a:rPr>
              <a:t>You’re better equipped to help employees understand how and why they’re compensated the way they are.</a:t>
            </a:r>
          </a:p>
          <a:p>
            <a:pPr algn="l"/>
            <a:r>
              <a:rPr lang="en-US" b="0" i="0" dirty="0">
                <a:solidFill>
                  <a:srgbClr val="404347"/>
                </a:solidFill>
                <a:effectLst/>
                <a:latin typeface="Red Hat Text"/>
              </a:rPr>
              <a:t>With data-backed, fair pay as the foundation of your compensation strategy, your organization can also navigate difficult decisions, like </a:t>
            </a:r>
            <a:r>
              <a:rPr lang="en-US" b="0" i="0" u="none" strike="noStrike" dirty="0">
                <a:solidFill>
                  <a:srgbClr val="404347"/>
                </a:solidFill>
                <a:effectLst/>
                <a:latin typeface="Red Hat Text"/>
                <a:hlinkClick r:id="rId3" tooltip="adjusting salaries in response to inflation"/>
              </a:rPr>
              <a:t>adjusting salaries in response to inflation</a:t>
            </a:r>
            <a:r>
              <a:rPr lang="en-US" b="0" i="0" dirty="0">
                <a:solidFill>
                  <a:srgbClr val="404347"/>
                </a:solidFill>
                <a:effectLst/>
                <a:latin typeface="Red Hat Text"/>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72572-53A3-4E26-BDF2-CC122743EEA8}"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8785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Ranges tend to widen higher in the organization. Organizations can</a:t>
            </a:r>
          </a:p>
          <a:p>
            <a:r>
              <a:rPr lang="en-US" dirty="0"/>
              <a:t>have ranges with a spread of 25 percent at lower grades to 75 percent for senior roles. Wider ranges at senior roles reflect the</a:t>
            </a:r>
          </a:p>
          <a:p>
            <a:r>
              <a:rPr lang="en-US" dirty="0"/>
              <a:t>opportunity for individual discretionary performance, longer learning curves for the position and longer lengths of stay of incumbents in</a:t>
            </a:r>
          </a:p>
          <a:p>
            <a:r>
              <a:rPr lang="en-US" dirty="0"/>
              <a:t>the same position.</a:t>
            </a:r>
          </a:p>
        </p:txBody>
      </p:sp>
      <p:sp>
        <p:nvSpPr>
          <p:cNvPr id="4" name="Slide Number Placeholder 3"/>
          <p:cNvSpPr>
            <a:spLocks noGrp="1"/>
          </p:cNvSpPr>
          <p:nvPr>
            <p:ph type="sldNum" sz="quarter" idx="5"/>
          </p:nvPr>
        </p:nvSpPr>
        <p:spPr/>
        <p:txBody>
          <a:bodyPr/>
          <a:lstStyle/>
          <a:p>
            <a:fld id="{966F1F5A-3EEB-485E-84D5-B2BC54341E47}" type="slidenum">
              <a:rPr lang="en-US" smtClean="0"/>
              <a:t>36</a:t>
            </a:fld>
            <a:endParaRPr lang="en-US"/>
          </a:p>
        </p:txBody>
      </p:sp>
    </p:spTree>
    <p:extLst>
      <p:ext uri="{BB962C8B-B14F-4D97-AF65-F5344CB8AC3E}">
        <p14:creationId xmlns:p14="http://schemas.microsoft.com/office/powerpoint/2010/main" val="72660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72572-53A3-4E26-BDF2-CC122743EEA8}"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584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panose="020B0606030504020204" pitchFamily="34" charset="0"/>
              </a:rPr>
              <a:t>To implement this structure</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Decide what an employee needs to do to move onto the next pay grade. You may use a variety of metrics to determine a pay raise, such as performance and length of employment.</a:t>
            </a:r>
          </a:p>
          <a:p>
            <a:pPr algn="l"/>
            <a:r>
              <a:rPr lang="en-US" b="0" i="0" dirty="0">
                <a:solidFill>
                  <a:srgbClr val="333333"/>
                </a:solidFill>
                <a:effectLst/>
                <a:latin typeface="open sans" panose="020B0606030504020204" pitchFamily="34" charset="0"/>
              </a:rPr>
              <a:t>Set the minimum and maximum salary range for each employee or employee group. Then, determine the number of pay grades within the structure.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372572-53A3-4E26-BDF2-CC122743EEA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6001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372572-53A3-4E26-BDF2-CC122743EEA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3933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72572-53A3-4E26-BDF2-CC122743EEA8}"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676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372572-53A3-4E26-BDF2-CC122743EEA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1924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compensation strategy is affordable, structured and reasonably competitive</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372572-53A3-4E26-BDF2-CC122743EEA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0144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404347"/>
                </a:solidFill>
                <a:effectLst/>
                <a:latin typeface="Red Hat Text"/>
                <a:hlinkClick r:id="rId3" tooltip="safest bet is to use reliable market data"/>
              </a:rPr>
              <a:t>We have already heard about market wages and compensation studies</a:t>
            </a:r>
          </a:p>
          <a:p>
            <a:pPr algn="l"/>
            <a:endParaRPr lang="en-US" b="0" i="0" u="none" strike="noStrike" dirty="0">
              <a:solidFill>
                <a:srgbClr val="404347"/>
              </a:solidFill>
              <a:effectLst/>
              <a:latin typeface="Red Hat Text"/>
              <a:hlinkClick r:id="rId3" tooltip="safest bet is to use reliable market data"/>
            </a:endParaRPr>
          </a:p>
          <a:p>
            <a:pPr algn="l"/>
            <a:r>
              <a:rPr lang="en-US" b="0" i="0" u="none" strike="noStrike" dirty="0">
                <a:solidFill>
                  <a:srgbClr val="404347"/>
                </a:solidFill>
                <a:effectLst/>
                <a:latin typeface="Red Hat Text"/>
                <a:hlinkClick r:id="rId3" tooltip="safest bet is to use reliable market data"/>
              </a:rPr>
              <a:t>safest bet is to use reliable market data</a:t>
            </a:r>
            <a:r>
              <a:rPr lang="en-US" b="0" i="0" dirty="0">
                <a:solidFill>
                  <a:srgbClr val="404347"/>
                </a:solidFill>
                <a:effectLst/>
                <a:latin typeface="Red Hat Text"/>
              </a:rPr>
              <a:t> to find the minimum, median, and maximum pay for comparable roles. </a:t>
            </a:r>
          </a:p>
          <a:p>
            <a:pPr algn="l"/>
            <a:endParaRPr lang="en-US" b="0" i="0" dirty="0">
              <a:solidFill>
                <a:srgbClr val="404347"/>
              </a:solidFill>
              <a:effectLst/>
              <a:latin typeface="Red Hat Tex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372572-53A3-4E26-BDF2-CC122743EEA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1892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672172"/>
          </a:xfrm>
          <a:prstGeom prst="rect">
            <a:avLst/>
          </a:prstGeom>
        </p:spPr>
        <p:txBody>
          <a:bodyPr wrap="square" lIns="0" tIns="0" rIns="0" bIns="0">
            <a:spAutoFit/>
          </a:bodyPr>
          <a:lstStyle>
            <a:lvl1pPr>
              <a:defRPr sz="4368"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8528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17732" y="1660887"/>
            <a:ext cx="16676485" cy="672172"/>
          </a:xfrm>
        </p:spPr>
        <p:txBody>
          <a:bodyPr lIns="0" tIns="0" rIns="0" bIns="0"/>
          <a:lstStyle>
            <a:lvl1pPr>
              <a:defRPr sz="4368"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940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17732" y="1660887"/>
            <a:ext cx="16676485" cy="672172"/>
          </a:xfrm>
        </p:spPr>
        <p:txBody>
          <a:bodyPr lIns="0" tIns="0" rIns="0" bIns="0"/>
          <a:lstStyle>
            <a:lvl1pPr>
              <a:defRPr sz="4368"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04703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17732" y="1660887"/>
            <a:ext cx="16676485" cy="672172"/>
          </a:xfrm>
        </p:spPr>
        <p:txBody>
          <a:bodyPr lIns="0" tIns="0" rIns="0" bIns="0"/>
          <a:lstStyle>
            <a:lvl1pPr>
              <a:defRPr sz="4368"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03585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7557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7732" y="1660887"/>
            <a:ext cx="16676485" cy="507831"/>
          </a:xfrm>
          <a:prstGeom prst="rect">
            <a:avLst/>
          </a:prstGeom>
        </p:spPr>
        <p:txBody>
          <a:bodyPr wrap="square" lIns="0" tIns="0" rIns="0" bIns="0">
            <a:spAutoFit/>
          </a:bodyPr>
          <a:lstStyle>
            <a:lvl1pPr>
              <a:defRPr sz="33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883493" y="4033807"/>
            <a:ext cx="1655849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77723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605104">
        <a:defRPr>
          <a:latin typeface="+mn-lt"/>
          <a:ea typeface="+mn-ea"/>
          <a:cs typeface="+mn-cs"/>
        </a:defRPr>
      </a:lvl2pPr>
      <a:lvl3pPr marL="1210208">
        <a:defRPr>
          <a:latin typeface="+mn-lt"/>
          <a:ea typeface="+mn-ea"/>
          <a:cs typeface="+mn-cs"/>
        </a:defRPr>
      </a:lvl3pPr>
      <a:lvl4pPr marL="1815313">
        <a:defRPr>
          <a:latin typeface="+mn-lt"/>
          <a:ea typeface="+mn-ea"/>
          <a:cs typeface="+mn-cs"/>
        </a:defRPr>
      </a:lvl4pPr>
      <a:lvl5pPr marL="2420417">
        <a:defRPr>
          <a:latin typeface="+mn-lt"/>
          <a:ea typeface="+mn-ea"/>
          <a:cs typeface="+mn-cs"/>
        </a:defRPr>
      </a:lvl5pPr>
      <a:lvl6pPr marL="3025521">
        <a:defRPr>
          <a:latin typeface="+mn-lt"/>
          <a:ea typeface="+mn-ea"/>
          <a:cs typeface="+mn-cs"/>
        </a:defRPr>
      </a:lvl6pPr>
      <a:lvl7pPr marL="3630625">
        <a:defRPr>
          <a:latin typeface="+mn-lt"/>
          <a:ea typeface="+mn-ea"/>
          <a:cs typeface="+mn-cs"/>
        </a:defRPr>
      </a:lvl7pPr>
      <a:lvl8pPr marL="4235729">
        <a:defRPr>
          <a:latin typeface="+mn-lt"/>
          <a:ea typeface="+mn-ea"/>
          <a:cs typeface="+mn-cs"/>
        </a:defRPr>
      </a:lvl8pPr>
      <a:lvl9pPr marL="4840834">
        <a:defRPr>
          <a:latin typeface="+mn-lt"/>
          <a:ea typeface="+mn-ea"/>
          <a:cs typeface="+mn-cs"/>
        </a:defRPr>
      </a:lvl9pPr>
    </p:bodyStyle>
    <p:otherStyle>
      <a:lvl1pPr marL="0">
        <a:defRPr>
          <a:latin typeface="+mn-lt"/>
          <a:ea typeface="+mn-ea"/>
          <a:cs typeface="+mn-cs"/>
        </a:defRPr>
      </a:lvl1pPr>
      <a:lvl2pPr marL="605104">
        <a:defRPr>
          <a:latin typeface="+mn-lt"/>
          <a:ea typeface="+mn-ea"/>
          <a:cs typeface="+mn-cs"/>
        </a:defRPr>
      </a:lvl2pPr>
      <a:lvl3pPr marL="1210208">
        <a:defRPr>
          <a:latin typeface="+mn-lt"/>
          <a:ea typeface="+mn-ea"/>
          <a:cs typeface="+mn-cs"/>
        </a:defRPr>
      </a:lvl3pPr>
      <a:lvl4pPr marL="1815313">
        <a:defRPr>
          <a:latin typeface="+mn-lt"/>
          <a:ea typeface="+mn-ea"/>
          <a:cs typeface="+mn-cs"/>
        </a:defRPr>
      </a:lvl4pPr>
      <a:lvl5pPr marL="2420417">
        <a:defRPr>
          <a:latin typeface="+mn-lt"/>
          <a:ea typeface="+mn-ea"/>
          <a:cs typeface="+mn-cs"/>
        </a:defRPr>
      </a:lvl5pPr>
      <a:lvl6pPr marL="3025521">
        <a:defRPr>
          <a:latin typeface="+mn-lt"/>
          <a:ea typeface="+mn-ea"/>
          <a:cs typeface="+mn-cs"/>
        </a:defRPr>
      </a:lvl6pPr>
      <a:lvl7pPr marL="3630625">
        <a:defRPr>
          <a:latin typeface="+mn-lt"/>
          <a:ea typeface="+mn-ea"/>
          <a:cs typeface="+mn-cs"/>
        </a:defRPr>
      </a:lvl7pPr>
      <a:lvl8pPr marL="4235729">
        <a:defRPr>
          <a:latin typeface="+mn-lt"/>
          <a:ea typeface="+mn-ea"/>
          <a:cs typeface="+mn-cs"/>
        </a:defRPr>
      </a:lvl8pPr>
      <a:lvl9pPr marL="48408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1.jp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3.png"/><Relationship Id="rId7" Type="http://schemas.openxmlformats.org/officeDocument/2006/relationships/diagramQuickStyle" Target="../diagrams/quickStyle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4.png"/><Relationship Id="rId9" Type="http://schemas.microsoft.com/office/2007/relationships/diagramDrawing" Target="../diagrams/drawing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3.svg"/></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svg"/><Relationship Id="rId7"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jpg"/><Relationship Id="rId3" Type="http://schemas.openxmlformats.org/officeDocument/2006/relationships/image" Target="../media/image8.svg"/><Relationship Id="rId7" Type="http://schemas.openxmlformats.org/officeDocument/2006/relationships/image" Target="../media/image52.svg"/><Relationship Id="rId12"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4F91"/>
        </a:solidFill>
        <a:effectLst/>
      </p:bgPr>
    </p:bg>
    <p:spTree>
      <p:nvGrpSpPr>
        <p:cNvPr id="1" name=""/>
        <p:cNvGrpSpPr/>
        <p:nvPr/>
      </p:nvGrpSpPr>
      <p:grpSpPr>
        <a:xfrm>
          <a:off x="0" y="0"/>
          <a:ext cx="0" cy="0"/>
          <a:chOff x="0" y="0"/>
          <a:chExt cx="0" cy="0"/>
        </a:xfrm>
      </p:grpSpPr>
      <p:grpSp>
        <p:nvGrpSpPr>
          <p:cNvPr id="2" name="Group 2"/>
          <p:cNvGrpSpPr/>
          <p:nvPr/>
        </p:nvGrpSpPr>
        <p:grpSpPr>
          <a:xfrm>
            <a:off x="8391073" y="0"/>
            <a:ext cx="9896927" cy="10287000"/>
            <a:chOff x="0" y="0"/>
            <a:chExt cx="13195903" cy="13716000"/>
          </a:xfrm>
        </p:grpSpPr>
        <p:pic>
          <p:nvPicPr>
            <p:cNvPr id="3" name="Picture 3"/>
            <p:cNvPicPr>
              <a:picLocks noChangeAspect="1"/>
            </p:cNvPicPr>
            <p:nvPr/>
          </p:nvPicPr>
          <p:blipFill>
            <a:blip r:embed="rId2"/>
            <a:srcRect l="13921" r="13921"/>
            <a:stretch>
              <a:fillRect/>
            </a:stretch>
          </p:blipFill>
          <p:spPr>
            <a:xfrm>
              <a:off x="0" y="0"/>
              <a:ext cx="13195903" cy="13716000"/>
            </a:xfrm>
            <a:prstGeom prst="rect">
              <a:avLst/>
            </a:prstGeom>
          </p:spPr>
        </p:pic>
      </p:grpSp>
      <p:sp>
        <p:nvSpPr>
          <p:cNvPr id="4" name="Freeform 4"/>
          <p:cNvSpPr/>
          <p:nvPr/>
        </p:nvSpPr>
        <p:spPr>
          <a:xfrm rot="-5400000">
            <a:off x="16799708" y="1055075"/>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AutoShape 5"/>
          <p:cNvSpPr/>
          <p:nvPr/>
        </p:nvSpPr>
        <p:spPr>
          <a:xfrm rot="-5400000">
            <a:off x="16007685" y="3237459"/>
            <a:ext cx="2456682" cy="0"/>
          </a:xfrm>
          <a:prstGeom prst="line">
            <a:avLst/>
          </a:prstGeom>
          <a:ln w="28575" cap="rnd">
            <a:solidFill>
              <a:srgbClr val="FFFFFF"/>
            </a:solidFill>
            <a:prstDash val="solid"/>
            <a:headEnd type="none" w="sm" len="sm"/>
            <a:tailEnd type="none" w="sm" len="sm"/>
          </a:ln>
        </p:spPr>
        <p:txBody>
          <a:bodyPr/>
          <a:lstStyle/>
          <a:p>
            <a:endParaRPr lang="en-US"/>
          </a:p>
        </p:txBody>
      </p:sp>
      <p:sp>
        <p:nvSpPr>
          <p:cNvPr id="6" name="Freeform 6"/>
          <p:cNvSpPr/>
          <p:nvPr/>
        </p:nvSpPr>
        <p:spPr>
          <a:xfrm>
            <a:off x="152400" y="8863907"/>
            <a:ext cx="5106991" cy="1206527"/>
          </a:xfrm>
          <a:custGeom>
            <a:avLst/>
            <a:gdLst/>
            <a:ahLst/>
            <a:cxnLst/>
            <a:rect l="l" t="t" r="r" b="b"/>
            <a:pathLst>
              <a:path w="5106991" h="1206527">
                <a:moveTo>
                  <a:pt x="0" y="0"/>
                </a:moveTo>
                <a:lnTo>
                  <a:pt x="5106991" y="0"/>
                </a:lnTo>
                <a:lnTo>
                  <a:pt x="5106991" y="1206526"/>
                </a:lnTo>
                <a:lnTo>
                  <a:pt x="0" y="1206526"/>
                </a:lnTo>
                <a:lnTo>
                  <a:pt x="0" y="0"/>
                </a:lnTo>
                <a:close/>
              </a:path>
            </a:pathLst>
          </a:custGeom>
          <a:blipFill>
            <a:blip r:embed="rId5"/>
            <a:stretch>
              <a:fillRect/>
            </a:stretch>
          </a:blipFill>
        </p:spPr>
        <p:txBody>
          <a:bodyPr/>
          <a:lstStyle/>
          <a:p>
            <a:endParaRPr lang="en-US"/>
          </a:p>
        </p:txBody>
      </p:sp>
      <p:sp>
        <p:nvSpPr>
          <p:cNvPr id="7" name="Freeform 7"/>
          <p:cNvSpPr/>
          <p:nvPr/>
        </p:nvSpPr>
        <p:spPr>
          <a:xfrm>
            <a:off x="5741518" y="8075734"/>
            <a:ext cx="2196001" cy="1994700"/>
          </a:xfrm>
          <a:custGeom>
            <a:avLst/>
            <a:gdLst/>
            <a:ahLst/>
            <a:cxnLst/>
            <a:rect l="l" t="t" r="r" b="b"/>
            <a:pathLst>
              <a:path w="2196001" h="1994700">
                <a:moveTo>
                  <a:pt x="0" y="0"/>
                </a:moveTo>
                <a:lnTo>
                  <a:pt x="2196000" y="0"/>
                </a:lnTo>
                <a:lnTo>
                  <a:pt x="2196000" y="1994700"/>
                </a:lnTo>
                <a:lnTo>
                  <a:pt x="0" y="1994700"/>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0" y="1333500"/>
            <a:ext cx="8157276" cy="6683048"/>
          </a:xfrm>
          <a:prstGeom prst="rect">
            <a:avLst/>
          </a:prstGeom>
        </p:spPr>
        <p:txBody>
          <a:bodyPr lIns="0" tIns="0" rIns="0" bIns="0" rtlCol="0" anchor="t">
            <a:spAutoFit/>
          </a:bodyPr>
          <a:lstStyle/>
          <a:p>
            <a:pPr algn="ctr">
              <a:lnSpc>
                <a:spcPts val="8250"/>
              </a:lnSpc>
            </a:pPr>
            <a:r>
              <a:rPr lang="en-US" sz="8800" dirty="0">
                <a:solidFill>
                  <a:srgbClr val="FFFFFF"/>
                </a:solidFill>
                <a:latin typeface="Times New Roman" panose="02020603050405020304" pitchFamily="18" charset="0"/>
                <a:cs typeface="Times New Roman" panose="02020603050405020304" pitchFamily="18" charset="0"/>
              </a:rPr>
              <a:t>2024 </a:t>
            </a:r>
          </a:p>
          <a:p>
            <a:pPr algn="ctr">
              <a:lnSpc>
                <a:spcPts val="8250"/>
              </a:lnSpc>
            </a:pPr>
            <a:r>
              <a:rPr lang="en-US" sz="8800" dirty="0">
                <a:solidFill>
                  <a:srgbClr val="FFFFFF"/>
                </a:solidFill>
                <a:latin typeface="Times New Roman" panose="02020603050405020304" pitchFamily="18" charset="0"/>
                <a:cs typeface="Times New Roman" panose="02020603050405020304" pitchFamily="18" charset="0"/>
              </a:rPr>
              <a:t>Compensation </a:t>
            </a:r>
          </a:p>
          <a:p>
            <a:pPr algn="ctr">
              <a:lnSpc>
                <a:spcPts val="8250"/>
              </a:lnSpc>
            </a:pPr>
            <a:r>
              <a:rPr lang="en-US" sz="8800" dirty="0">
                <a:solidFill>
                  <a:srgbClr val="FFFFFF"/>
                </a:solidFill>
                <a:latin typeface="Times New Roman" panose="02020603050405020304" pitchFamily="18" charset="0"/>
                <a:cs typeface="Times New Roman" panose="02020603050405020304" pitchFamily="18" charset="0"/>
              </a:rPr>
              <a:t>&amp; </a:t>
            </a:r>
          </a:p>
          <a:p>
            <a:pPr algn="ctr">
              <a:lnSpc>
                <a:spcPts val="9735"/>
              </a:lnSpc>
            </a:pPr>
            <a:r>
              <a:rPr lang="en-US" sz="8800" dirty="0">
                <a:solidFill>
                  <a:srgbClr val="FFFFFF"/>
                </a:solidFill>
                <a:latin typeface="Times New Roman" panose="02020603050405020304" pitchFamily="18" charset="0"/>
                <a:cs typeface="Times New Roman" panose="02020603050405020304" pitchFamily="18" charset="0"/>
              </a:rPr>
              <a:t>Benefits</a:t>
            </a:r>
          </a:p>
          <a:p>
            <a:pPr algn="ctr">
              <a:lnSpc>
                <a:spcPts val="9735"/>
              </a:lnSpc>
            </a:pPr>
            <a:r>
              <a:rPr lang="en-US" sz="8800" dirty="0">
                <a:solidFill>
                  <a:srgbClr val="FFFFFF"/>
                </a:solidFill>
                <a:latin typeface="Times New Roman" panose="02020603050405020304" pitchFamily="18" charset="0"/>
                <a:cs typeface="Times New Roman" panose="02020603050405020304" pitchFamily="18" charset="0"/>
              </a:rPr>
              <a:t>Summit</a:t>
            </a:r>
          </a:p>
          <a:p>
            <a:pPr algn="ctr">
              <a:lnSpc>
                <a:spcPts val="7650"/>
              </a:lnSpc>
              <a:spcBef>
                <a:spcPct val="0"/>
              </a:spcBef>
            </a:pPr>
            <a:endParaRPr lang="en-US" sz="8250" dirty="0">
              <a:solidFill>
                <a:srgbClr val="FFFFFF"/>
              </a:solidFill>
              <a:latin typeface="Montserrat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1E9BA2D-4057-756A-CDFC-1D650D48EAF2}"/>
              </a:ext>
            </a:extLst>
          </p:cNvPr>
          <p:cNvSpPr>
            <a:spLocks noGrp="1"/>
          </p:cNvSpPr>
          <p:nvPr>
            <p:ph type="title"/>
          </p:nvPr>
        </p:nvSpPr>
        <p:spPr>
          <a:xfrm>
            <a:off x="990061" y="4150659"/>
            <a:ext cx="4321242" cy="4607859"/>
          </a:xfrm>
        </p:spPr>
        <p:txBody>
          <a:bodyPr vert="horz" lIns="91440" tIns="45720" rIns="91440" bIns="45720" rtlCol="0" anchor="t">
            <a:normAutofit/>
          </a:bodyPr>
          <a:lstStyle/>
          <a:p>
            <a:pPr algn="l" rtl="0">
              <a:lnSpc>
                <a:spcPct val="90000"/>
              </a:lnSpc>
              <a:spcBef>
                <a:spcPct val="0"/>
              </a:spcBef>
            </a:pPr>
            <a:r>
              <a:rPr lang="en-US" sz="6000" kern="1200">
                <a:solidFill>
                  <a:srgbClr val="FFFFFF"/>
                </a:solidFill>
                <a:latin typeface="+mj-lt"/>
                <a:ea typeface="+mj-ea"/>
                <a:cs typeface="+mj-cs"/>
              </a:rPr>
              <a:t>Broadband</a:t>
            </a:r>
          </a:p>
        </p:txBody>
      </p:sp>
      <p:pic>
        <p:nvPicPr>
          <p:cNvPr id="3" name="Picture 2">
            <a:extLst>
              <a:ext uri="{FF2B5EF4-FFF2-40B4-BE49-F238E27FC236}">
                <a16:creationId xmlns:a16="http://schemas.microsoft.com/office/drawing/2014/main" id="{ACFD18E1-C921-06A0-A600-38B4D94C5606}"/>
              </a:ext>
            </a:extLst>
          </p:cNvPr>
          <p:cNvPicPr>
            <a:picLocks noChangeAspect="1"/>
          </p:cNvPicPr>
          <p:nvPr/>
        </p:nvPicPr>
        <p:blipFill>
          <a:blip r:embed="rId3"/>
          <a:stretch>
            <a:fillRect/>
          </a:stretch>
        </p:blipFill>
        <p:spPr>
          <a:xfrm>
            <a:off x="6263527" y="4362089"/>
            <a:ext cx="11976704" cy="1562178"/>
          </a:xfrm>
          <a:prstGeom prst="rect">
            <a:avLst/>
          </a:prstGeom>
        </p:spPr>
      </p:pic>
    </p:spTree>
    <p:extLst>
      <p:ext uri="{BB962C8B-B14F-4D97-AF65-F5344CB8AC3E}">
        <p14:creationId xmlns:p14="http://schemas.microsoft.com/office/powerpoint/2010/main" val="34007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7899603"/>
            <a:ext cx="18287996" cy="2386113"/>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7905262"/>
            <a:ext cx="18277996" cy="2386113"/>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7898319"/>
            <a:ext cx="6115047" cy="2386113"/>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0002" y="7895224"/>
            <a:ext cx="18287999" cy="2396150"/>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9BA2D-4057-756A-CDFC-1D650D48EAF2}"/>
              </a:ext>
            </a:extLst>
          </p:cNvPr>
          <p:cNvSpPr>
            <a:spLocks noGrp="1"/>
          </p:cNvSpPr>
          <p:nvPr>
            <p:ph type="title"/>
          </p:nvPr>
        </p:nvSpPr>
        <p:spPr>
          <a:xfrm>
            <a:off x="2057398" y="8265379"/>
            <a:ext cx="14843927" cy="1550504"/>
          </a:xfrm>
        </p:spPr>
        <p:txBody>
          <a:bodyPr vert="horz" lIns="91440" tIns="45720" rIns="91440" bIns="45720" rtlCol="0" anchor="ctr">
            <a:normAutofit/>
          </a:bodyPr>
          <a:lstStyle/>
          <a:p>
            <a:pPr algn="l" rtl="0">
              <a:lnSpc>
                <a:spcPct val="90000"/>
              </a:lnSpc>
              <a:spcBef>
                <a:spcPct val="0"/>
              </a:spcBef>
            </a:pPr>
            <a:r>
              <a:rPr lang="en-US" sz="6000" kern="1200">
                <a:solidFill>
                  <a:srgbClr val="FFFFFF"/>
                </a:solidFill>
                <a:latin typeface="+mj-lt"/>
                <a:ea typeface="+mj-ea"/>
                <a:cs typeface="+mj-cs"/>
              </a:rPr>
              <a:t>Broadband</a:t>
            </a:r>
          </a:p>
        </p:txBody>
      </p:sp>
      <p:sp>
        <p:nvSpPr>
          <p:cNvPr id="13" name="TextBox 12">
            <a:extLst>
              <a:ext uri="{FF2B5EF4-FFF2-40B4-BE49-F238E27FC236}">
                <a16:creationId xmlns:a16="http://schemas.microsoft.com/office/drawing/2014/main" id="{68D1729F-3597-C64D-B6CD-B17AE9E5F921}"/>
              </a:ext>
            </a:extLst>
          </p:cNvPr>
          <p:cNvSpPr txBox="1"/>
          <p:nvPr/>
        </p:nvSpPr>
        <p:spPr>
          <a:xfrm>
            <a:off x="533400" y="231821"/>
            <a:ext cx="17734597" cy="7428487"/>
          </a:xfrm>
          <a:prstGeom prst="rect">
            <a:avLst/>
          </a:prstGeom>
        </p:spPr>
        <p:txBody>
          <a:bodyPr vert="horz" lIns="91440" tIns="45720" rIns="91440" bIns="45720" rtlCol="0" anchor="ctr">
            <a:normAutofit/>
          </a:bodyPr>
          <a:lstStyle/>
          <a:p>
            <a:pPr marL="453828" marR="0" lvl="0" indent="-228600" fontAlgn="auto">
              <a:lnSpc>
                <a:spcPct val="90000"/>
              </a:lnSpc>
              <a:spcBef>
                <a:spcPct val="0"/>
              </a:spcBef>
              <a:spcAft>
                <a:spcPct val="35000"/>
              </a:spcAft>
              <a:buClrTx/>
              <a:buSzTx/>
              <a:buFont typeface="Arial" panose="020B0604020202020204" pitchFamily="34" charset="0"/>
              <a:buChar char="•"/>
              <a:tabLst/>
              <a:defRPr/>
            </a:pPr>
            <a:r>
              <a:rPr kumimoji="0" lang="en-US" sz="4000" b="0" i="0" u="none" strike="noStrike" cap="none" spc="0" normalizeH="0" baseline="0" noProof="0" dirty="0">
                <a:ln>
                  <a:noFill/>
                </a:ln>
                <a:effectLst/>
                <a:uLnTx/>
                <a:uFillTx/>
              </a:rPr>
              <a:t>A broadband pay structure divides employees into types or categories rather than a specific position. </a:t>
            </a:r>
          </a:p>
          <a:p>
            <a:pPr marL="453828" marR="0" lvl="0" indent="-228600" fontAlgn="auto">
              <a:lnSpc>
                <a:spcPct val="90000"/>
              </a:lnSpc>
              <a:spcBef>
                <a:spcPct val="0"/>
              </a:spcBef>
              <a:spcAft>
                <a:spcPct val="35000"/>
              </a:spcAft>
              <a:buClrTx/>
              <a:buSzTx/>
              <a:buFont typeface="Arial" panose="020B0604020202020204" pitchFamily="34" charset="0"/>
              <a:buChar char="•"/>
              <a:tabLst/>
              <a:defRPr/>
            </a:pPr>
            <a:endParaRPr kumimoji="0" lang="en-US" sz="4000" b="0" i="0" u="none" strike="noStrike" cap="none" spc="0" normalizeH="0" baseline="0" noProof="0" dirty="0">
              <a:ln>
                <a:noFill/>
              </a:ln>
              <a:effectLst/>
              <a:uLnTx/>
              <a:uFillTx/>
            </a:endParaRPr>
          </a:p>
          <a:p>
            <a:pPr marL="453828" marR="0" lvl="0" indent="-228600" fontAlgn="auto">
              <a:lnSpc>
                <a:spcPct val="90000"/>
              </a:lnSpc>
              <a:spcBef>
                <a:spcPct val="0"/>
              </a:spcBef>
              <a:spcAft>
                <a:spcPct val="35000"/>
              </a:spcAft>
              <a:buClrTx/>
              <a:buSzTx/>
              <a:buFont typeface="Arial" panose="020B0604020202020204" pitchFamily="34" charset="0"/>
              <a:buChar char="•"/>
              <a:tabLst/>
              <a:defRPr/>
            </a:pPr>
            <a:r>
              <a:rPr kumimoji="0" lang="en-US" sz="4000" b="0" i="0" u="none" strike="noStrike" cap="none" spc="0" normalizeH="0" baseline="0" noProof="0" dirty="0">
                <a:ln>
                  <a:noFill/>
                </a:ln>
                <a:effectLst/>
                <a:uLnTx/>
                <a:uFillTx/>
              </a:rPr>
              <a:t>These types or categories could be labeled as administrative jobs, executive jobs, or other department jobs. </a:t>
            </a:r>
          </a:p>
          <a:p>
            <a:pPr marL="453828" marR="0" lvl="0" indent="-228600" fontAlgn="auto">
              <a:lnSpc>
                <a:spcPct val="90000"/>
              </a:lnSpc>
              <a:spcBef>
                <a:spcPct val="0"/>
              </a:spcBef>
              <a:spcAft>
                <a:spcPct val="35000"/>
              </a:spcAft>
              <a:buClrTx/>
              <a:buSzTx/>
              <a:buFont typeface="Arial" panose="020B0604020202020204" pitchFamily="34" charset="0"/>
              <a:buChar char="•"/>
              <a:tabLst/>
              <a:defRPr/>
            </a:pPr>
            <a:endParaRPr kumimoji="0" lang="en-US" sz="4000" b="0" i="0" u="none" strike="noStrike" cap="none" spc="0" normalizeH="0" baseline="0" noProof="0" dirty="0">
              <a:ln>
                <a:noFill/>
              </a:ln>
              <a:effectLst/>
              <a:uLnTx/>
              <a:uFillTx/>
            </a:endParaRPr>
          </a:p>
          <a:p>
            <a:pPr marL="453828" marR="0" lvl="0" indent="-228600" fontAlgn="auto">
              <a:lnSpc>
                <a:spcPct val="90000"/>
              </a:lnSpc>
              <a:spcBef>
                <a:spcPct val="0"/>
              </a:spcBef>
              <a:spcAft>
                <a:spcPct val="35000"/>
              </a:spcAft>
              <a:buClrTx/>
              <a:buSzTx/>
              <a:buFont typeface="Arial" panose="020B0604020202020204" pitchFamily="34" charset="0"/>
              <a:buChar char="•"/>
              <a:tabLst/>
              <a:defRPr/>
            </a:pPr>
            <a:r>
              <a:rPr kumimoji="0" lang="en-US" sz="4000" b="0" i="0" u="none" strike="noStrike" cap="none" spc="0" normalizeH="0" baseline="0" noProof="0" dirty="0">
                <a:ln>
                  <a:noFill/>
                </a:ln>
                <a:effectLst/>
                <a:uLnTx/>
                <a:uFillTx/>
              </a:rPr>
              <a:t>Broadband salary structures have fewer pay grades than a traditional salary structure, but the grades typically have a wider salary range. </a:t>
            </a:r>
          </a:p>
          <a:p>
            <a:pPr marL="453828" marR="0" lvl="0" indent="-228600" fontAlgn="auto">
              <a:lnSpc>
                <a:spcPct val="90000"/>
              </a:lnSpc>
              <a:spcBef>
                <a:spcPct val="0"/>
              </a:spcBef>
              <a:spcAft>
                <a:spcPct val="35000"/>
              </a:spcAft>
              <a:buClrTx/>
              <a:buSzTx/>
              <a:buFont typeface="Arial" panose="020B0604020202020204" pitchFamily="34" charset="0"/>
              <a:buChar char="•"/>
              <a:tabLst/>
              <a:defRPr/>
            </a:pPr>
            <a:endParaRPr kumimoji="0" lang="en-US" sz="4000" b="0" i="0" u="none" strike="noStrike" cap="none" spc="0" normalizeH="0" baseline="0" noProof="0" dirty="0">
              <a:ln>
                <a:noFill/>
              </a:ln>
              <a:effectLst/>
              <a:uLnTx/>
              <a:uFillTx/>
            </a:endParaRPr>
          </a:p>
          <a:p>
            <a:pPr marL="453828" marR="0" lvl="0" indent="-228600" fontAlgn="auto">
              <a:lnSpc>
                <a:spcPct val="90000"/>
              </a:lnSpc>
              <a:spcBef>
                <a:spcPct val="0"/>
              </a:spcBef>
              <a:spcAft>
                <a:spcPct val="35000"/>
              </a:spcAft>
              <a:buClrTx/>
              <a:buSzTx/>
              <a:buFont typeface="Arial" panose="020B0604020202020204" pitchFamily="34" charset="0"/>
              <a:buChar char="•"/>
              <a:tabLst/>
              <a:defRPr/>
            </a:pPr>
            <a:r>
              <a:rPr kumimoji="0" lang="en-US" sz="4000" b="0" i="0" u="none" strike="noStrike" cap="none" spc="0" normalizeH="0" baseline="0" noProof="0" dirty="0">
                <a:ln>
                  <a:noFill/>
                </a:ln>
                <a:effectLst/>
                <a:uLnTx/>
                <a:uFillTx/>
              </a:rPr>
              <a:t>Pay raises under this structure are more flexible but this can also lead to employees reaching their salary cap quickly. </a:t>
            </a:r>
          </a:p>
        </p:txBody>
      </p:sp>
      <p:pic>
        <p:nvPicPr>
          <p:cNvPr id="3" name="Picture 2">
            <a:extLst>
              <a:ext uri="{FF2B5EF4-FFF2-40B4-BE49-F238E27FC236}">
                <a16:creationId xmlns:a16="http://schemas.microsoft.com/office/drawing/2014/main" id="{CB7B9E79-FD0D-D7BE-9FD3-33F16790FB58}"/>
              </a:ext>
            </a:extLst>
          </p:cNvPr>
          <p:cNvPicPr>
            <a:picLocks noChangeAspect="1"/>
          </p:cNvPicPr>
          <p:nvPr/>
        </p:nvPicPr>
        <p:blipFill>
          <a:blip r:embed="rId3"/>
          <a:stretch>
            <a:fillRect/>
          </a:stretch>
        </p:blipFill>
        <p:spPr>
          <a:xfrm>
            <a:off x="7391400" y="8376187"/>
            <a:ext cx="10455678" cy="1362164"/>
          </a:xfrm>
          <a:prstGeom prst="rect">
            <a:avLst/>
          </a:prstGeom>
          <a:solidFill>
            <a:schemeClr val="bg1"/>
          </a:solidFill>
        </p:spPr>
      </p:pic>
    </p:spTree>
    <p:extLst>
      <p:ext uri="{BB962C8B-B14F-4D97-AF65-F5344CB8AC3E}">
        <p14:creationId xmlns:p14="http://schemas.microsoft.com/office/powerpoint/2010/main" val="375472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7899603"/>
            <a:ext cx="18287996" cy="2386113"/>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7905262"/>
            <a:ext cx="18277996" cy="2386113"/>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7898319"/>
            <a:ext cx="6115047" cy="2386113"/>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0002" y="7895224"/>
            <a:ext cx="18287999" cy="2396150"/>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6624F-14B5-BA45-A208-00F4A34CCBF3}"/>
              </a:ext>
            </a:extLst>
          </p:cNvPr>
          <p:cNvSpPr>
            <a:spLocks noGrp="1"/>
          </p:cNvSpPr>
          <p:nvPr>
            <p:ph type="title"/>
          </p:nvPr>
        </p:nvSpPr>
        <p:spPr>
          <a:xfrm>
            <a:off x="2057398" y="8265379"/>
            <a:ext cx="14843927" cy="1550504"/>
          </a:xfrm>
        </p:spPr>
        <p:txBody>
          <a:bodyPr>
            <a:normAutofit/>
          </a:bodyPr>
          <a:lstStyle/>
          <a:p>
            <a:pPr>
              <a:lnSpc>
                <a:spcPct val="90000"/>
              </a:lnSpc>
            </a:pPr>
            <a:r>
              <a:rPr lang="en-US" sz="5600">
                <a:solidFill>
                  <a:srgbClr val="FFFFFF"/>
                </a:solidFill>
                <a:latin typeface="PT Sans" panose="020B0503020203020204" pitchFamily="34" charset="0"/>
              </a:rPr>
              <a:t>Step Pay </a:t>
            </a:r>
            <a:br>
              <a:rPr lang="en-US" sz="5600">
                <a:solidFill>
                  <a:srgbClr val="FFFFFF"/>
                </a:solidFill>
                <a:latin typeface="PT Sans" panose="020B0503020203020204" pitchFamily="34" charset="0"/>
              </a:rPr>
            </a:br>
            <a:endParaRPr lang="en-US" sz="5600">
              <a:solidFill>
                <a:srgbClr val="FFFFFF"/>
              </a:solidFill>
            </a:endParaRPr>
          </a:p>
        </p:txBody>
      </p:sp>
      <p:pic>
        <p:nvPicPr>
          <p:cNvPr id="6" name="Picture 5">
            <a:extLst>
              <a:ext uri="{FF2B5EF4-FFF2-40B4-BE49-F238E27FC236}">
                <a16:creationId xmlns:a16="http://schemas.microsoft.com/office/drawing/2014/main" id="{1182543D-CE3A-478B-1A41-B174A3EA98F3}"/>
              </a:ext>
            </a:extLst>
          </p:cNvPr>
          <p:cNvPicPr>
            <a:picLocks noChangeAspect="1"/>
          </p:cNvPicPr>
          <p:nvPr/>
        </p:nvPicPr>
        <p:blipFill>
          <a:blip r:embed="rId3"/>
          <a:stretch>
            <a:fillRect/>
          </a:stretch>
        </p:blipFill>
        <p:spPr>
          <a:xfrm>
            <a:off x="339588" y="723900"/>
            <a:ext cx="17968414" cy="2596003"/>
          </a:xfrm>
          <a:prstGeom prst="rect">
            <a:avLst/>
          </a:prstGeom>
        </p:spPr>
      </p:pic>
      <p:sp>
        <p:nvSpPr>
          <p:cNvPr id="3" name="Text Placeholder 2">
            <a:extLst>
              <a:ext uri="{FF2B5EF4-FFF2-40B4-BE49-F238E27FC236}">
                <a16:creationId xmlns:a16="http://schemas.microsoft.com/office/drawing/2014/main" id="{A3B9EDDE-412B-82FB-6DC3-179BC0F45F45}"/>
              </a:ext>
            </a:extLst>
          </p:cNvPr>
          <p:cNvSpPr>
            <a:spLocks noGrp="1"/>
          </p:cNvSpPr>
          <p:nvPr>
            <p:ph type="body" idx="1"/>
          </p:nvPr>
        </p:nvSpPr>
        <p:spPr>
          <a:xfrm>
            <a:off x="1143000" y="3924300"/>
            <a:ext cx="16535400" cy="3505471"/>
          </a:xfrm>
        </p:spPr>
        <p:txBody>
          <a:bodyPr anchor="ctr">
            <a:normAutofit/>
          </a:bodyPr>
          <a:lstStyle/>
          <a:p>
            <a:pPr marL="605104" indent="-605104" fontAlgn="base">
              <a:lnSpc>
                <a:spcPct val="90000"/>
              </a:lnSpc>
              <a:spcAft>
                <a:spcPts val="794"/>
              </a:spcAft>
              <a:buFont typeface="Arial" panose="020B0604020202020204" pitchFamily="34" charset="0"/>
              <a:buChar char="•"/>
            </a:pPr>
            <a:r>
              <a:rPr lang="en-US" sz="3600" dirty="0">
                <a:latin typeface="+mj-lt"/>
              </a:rPr>
              <a:t>Step pay structures are one of the simplest salary structure systems. </a:t>
            </a:r>
          </a:p>
          <a:p>
            <a:pPr marL="605104" indent="-605104" fontAlgn="base">
              <a:lnSpc>
                <a:spcPct val="90000"/>
              </a:lnSpc>
              <a:spcAft>
                <a:spcPts val="794"/>
              </a:spcAft>
              <a:buFont typeface="Arial" panose="020B0604020202020204" pitchFamily="34" charset="0"/>
              <a:buChar char="•"/>
            </a:pPr>
            <a:r>
              <a:rPr lang="en-US" sz="3600" dirty="0">
                <a:latin typeface="+mj-lt"/>
              </a:rPr>
              <a:t>A clearly defined pay structure or progression is set at the start of the employee’s time with the company. </a:t>
            </a:r>
          </a:p>
          <a:p>
            <a:pPr marL="605104" indent="-605104" fontAlgn="base">
              <a:lnSpc>
                <a:spcPct val="90000"/>
              </a:lnSpc>
              <a:spcAft>
                <a:spcPts val="794"/>
              </a:spcAft>
              <a:buFont typeface="Arial" panose="020B0604020202020204" pitchFamily="34" charset="0"/>
              <a:buChar char="•"/>
            </a:pPr>
            <a:r>
              <a:rPr lang="en-US" sz="3600" dirty="0">
                <a:latin typeface="+mj-lt"/>
              </a:rPr>
              <a:t>Pay increases may come from pre-determined time increments with the company or adequate performance. </a:t>
            </a:r>
          </a:p>
          <a:p>
            <a:pPr marL="605104" indent="-605104" fontAlgn="base">
              <a:lnSpc>
                <a:spcPct val="90000"/>
              </a:lnSpc>
              <a:spcAft>
                <a:spcPts val="794"/>
              </a:spcAft>
              <a:buFont typeface="Arial" panose="020B0604020202020204" pitchFamily="34" charset="0"/>
              <a:buChar char="•"/>
            </a:pPr>
            <a:r>
              <a:rPr lang="en-US" sz="3600" dirty="0">
                <a:latin typeface="+mj-lt"/>
              </a:rPr>
              <a:t>Government agencies often use step pay structures.  </a:t>
            </a:r>
          </a:p>
          <a:p>
            <a:pPr>
              <a:lnSpc>
                <a:spcPct val="90000"/>
              </a:lnSpc>
              <a:spcAft>
                <a:spcPts val="794"/>
              </a:spcAft>
            </a:pPr>
            <a:endParaRPr lang="en-US" sz="3600" dirty="0">
              <a:latin typeface="+mj-lt"/>
            </a:endParaRPr>
          </a:p>
        </p:txBody>
      </p:sp>
    </p:spTree>
    <p:extLst>
      <p:ext uri="{BB962C8B-B14F-4D97-AF65-F5344CB8AC3E}">
        <p14:creationId xmlns:p14="http://schemas.microsoft.com/office/powerpoint/2010/main" val="227344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5" y="12450"/>
            <a:ext cx="18289675" cy="1027455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Rectangle 39">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716465" cy="10287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2"/>
          <p:cNvPicPr/>
          <p:nvPr/>
        </p:nvPicPr>
        <p:blipFill rotWithShape="1">
          <a:blip r:embed="rId3" cstate="print"/>
          <a:srcRect t="2772" r="-2" b="33254"/>
          <a:stretch/>
        </p:blipFill>
        <p:spPr>
          <a:xfrm>
            <a:off x="1081132" y="2400300"/>
            <a:ext cx="14554200" cy="7441950"/>
          </a:xfrm>
          <a:prstGeom prst="rect">
            <a:avLst/>
          </a:prstGeom>
        </p:spPr>
      </p:pic>
      <p:sp>
        <p:nvSpPr>
          <p:cNvPr id="3" name="TextBox 2">
            <a:extLst>
              <a:ext uri="{FF2B5EF4-FFF2-40B4-BE49-F238E27FC236}">
                <a16:creationId xmlns:a16="http://schemas.microsoft.com/office/drawing/2014/main" id="{C64230C1-458E-BF3B-6B1F-287E975194A6}"/>
              </a:ext>
            </a:extLst>
          </p:cNvPr>
          <p:cNvSpPr txBox="1"/>
          <p:nvPr/>
        </p:nvSpPr>
        <p:spPr>
          <a:xfrm>
            <a:off x="914400" y="571500"/>
            <a:ext cx="9525000"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Compensation Strategy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7F9D10FB-60FE-45E1-1643-579196A71E38}"/>
              </a:ext>
            </a:extLst>
          </p:cNvPr>
          <p:cNvSpPr>
            <a:spLocks noGrp="1"/>
          </p:cNvSpPr>
          <p:nvPr>
            <p:ph type="title" idx="4294967295"/>
          </p:nvPr>
        </p:nvSpPr>
        <p:spPr>
          <a:xfrm>
            <a:off x="990061" y="4150659"/>
            <a:ext cx="4321242" cy="4607859"/>
          </a:xfrm>
        </p:spPr>
        <p:txBody>
          <a:bodyPr vert="horz" lIns="91440" tIns="45720" rIns="91440" bIns="45720" rtlCol="0" anchor="t">
            <a:normAutofit/>
          </a:bodyPr>
          <a:lstStyle/>
          <a:p>
            <a:pPr algn="l" rtl="0">
              <a:lnSpc>
                <a:spcPct val="90000"/>
              </a:lnSpc>
              <a:spcBef>
                <a:spcPct val="0"/>
              </a:spcBef>
            </a:pPr>
            <a:r>
              <a:rPr lang="en-US" sz="6000" b="1" i="1" kern="1200">
                <a:solidFill>
                  <a:srgbClr val="FFFFFF"/>
                </a:solidFill>
                <a:latin typeface="+mj-lt"/>
                <a:ea typeface="+mj-ea"/>
                <a:cs typeface="+mj-cs"/>
              </a:rPr>
              <a:t>Equity: Fairness Is the Ultimate Goal</a:t>
            </a:r>
            <a:endParaRPr lang="en-US" sz="6000" kern="1200">
              <a:solidFill>
                <a:srgbClr val="FFFFFF"/>
              </a:solidFill>
              <a:latin typeface="+mj-lt"/>
              <a:ea typeface="+mj-ea"/>
              <a:cs typeface="+mj-cs"/>
            </a:endParaRPr>
          </a:p>
        </p:txBody>
      </p:sp>
      <p:pic>
        <p:nvPicPr>
          <p:cNvPr id="8" name="Picture 7" descr="Graph on document with pen">
            <a:extLst>
              <a:ext uri="{FF2B5EF4-FFF2-40B4-BE49-F238E27FC236}">
                <a16:creationId xmlns:a16="http://schemas.microsoft.com/office/drawing/2014/main" id="{C413C31B-C844-D151-F744-A0814B4AD8C1}"/>
              </a:ext>
            </a:extLst>
          </p:cNvPr>
          <p:cNvPicPr>
            <a:picLocks noChangeAspect="1"/>
          </p:cNvPicPr>
          <p:nvPr/>
        </p:nvPicPr>
        <p:blipFill rotWithShape="1">
          <a:blip r:embed="rId3"/>
          <a:srcRect l="32655" r="18934"/>
          <a:stretch/>
        </p:blipFill>
        <p:spPr>
          <a:xfrm>
            <a:off x="8950856" y="700812"/>
            <a:ext cx="6444193" cy="8885376"/>
          </a:xfrm>
          <a:prstGeom prst="rect">
            <a:avLst/>
          </a:prstGeom>
        </p:spPr>
      </p:pic>
      <p:sp>
        <p:nvSpPr>
          <p:cNvPr id="6" name="TextBox 5">
            <a:extLst>
              <a:ext uri="{FF2B5EF4-FFF2-40B4-BE49-F238E27FC236}">
                <a16:creationId xmlns:a16="http://schemas.microsoft.com/office/drawing/2014/main" id="{2B0BE080-0079-A92D-D1B0-D87246F4273A}"/>
              </a:ext>
            </a:extLst>
          </p:cNvPr>
          <p:cNvSpPr txBox="1"/>
          <p:nvPr/>
        </p:nvSpPr>
        <p:spPr>
          <a:xfrm>
            <a:off x="10013292" y="3945242"/>
            <a:ext cx="5011319" cy="4998734"/>
          </a:xfrm>
          <a:prstGeom prst="rect">
            <a:avLst/>
          </a:prstGeom>
        </p:spPr>
        <p:txBody>
          <a:bodyPr vert="horz" lIns="121024" tIns="60512" rIns="121024" bIns="60512" rtlCol="0">
            <a:normAutofit/>
          </a:bodyPr>
          <a:lstStyle/>
          <a:p>
            <a:pPr algn="ctr" defTabSz="1210208">
              <a:lnSpc>
                <a:spcPct val="90000"/>
              </a:lnSpc>
              <a:spcAft>
                <a:spcPts val="794"/>
              </a:spcAft>
            </a:pPr>
            <a:endParaRPr lang="en-US" sz="3176" dirty="0">
              <a:solidFill>
                <a:prstClr val="black"/>
              </a:solidFill>
              <a:latin typeface="Calibri"/>
            </a:endParaRPr>
          </a:p>
        </p:txBody>
      </p:sp>
    </p:spTree>
    <p:extLst>
      <p:ext uri="{BB962C8B-B14F-4D97-AF65-F5344CB8AC3E}">
        <p14:creationId xmlns:p14="http://schemas.microsoft.com/office/powerpoint/2010/main" val="103352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67E49-9012-D236-3DBA-6129E8FC5BAC}"/>
              </a:ext>
            </a:extLst>
          </p:cNvPr>
          <p:cNvPicPr>
            <a:picLocks noChangeAspect="1"/>
          </p:cNvPicPr>
          <p:nvPr/>
        </p:nvPicPr>
        <p:blipFill rotWithShape="1">
          <a:blip r:embed="rId2"/>
          <a:srcRect l="7892" r="7567"/>
          <a:stretch/>
        </p:blipFill>
        <p:spPr>
          <a:xfrm>
            <a:off x="1327047" y="1316119"/>
            <a:ext cx="9610354" cy="7564644"/>
          </a:xfrm>
          <a:prstGeom prst="rect">
            <a:avLst/>
          </a:prstGeom>
        </p:spPr>
      </p:pic>
      <p:grpSp>
        <p:nvGrpSpPr>
          <p:cNvPr id="16" name="Group 15">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7045" y="8788290"/>
            <a:ext cx="9610355" cy="185045"/>
            <a:chOff x="7015162" y="5858828"/>
            <a:chExt cx="4300544" cy="123363"/>
          </a:xfrm>
        </p:grpSpPr>
        <p:sp>
          <p:nvSpPr>
            <p:cNvPr id="17" name="Rectangle 16">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01618C8-FB00-2936-E093-9C2A05C6813E}"/>
              </a:ext>
            </a:extLst>
          </p:cNvPr>
          <p:cNvSpPr txBox="1"/>
          <p:nvPr/>
        </p:nvSpPr>
        <p:spPr>
          <a:xfrm>
            <a:off x="11506200" y="2171700"/>
            <a:ext cx="6117774" cy="5171748"/>
          </a:xfrm>
          <a:prstGeom prst="rect">
            <a:avLst/>
          </a:prstGeom>
        </p:spPr>
        <p:txBody>
          <a:bodyPr vert="horz" lIns="91440" tIns="45720" rIns="91440" bIns="45720" rtlCol="0" anchor="t">
            <a:normAutofit/>
          </a:bodyPr>
          <a:lstStyle/>
          <a:p>
            <a:pPr>
              <a:lnSpc>
                <a:spcPct val="90000"/>
              </a:lnSpc>
              <a:spcAft>
                <a:spcPts val="794"/>
              </a:spcAft>
            </a:pPr>
            <a:r>
              <a:rPr lang="en-US" sz="5400" dirty="0"/>
              <a:t>Market-based pay ranges help you ensure </a:t>
            </a:r>
            <a:r>
              <a:rPr lang="en-US" sz="5400" dirty="0">
                <a:highlight>
                  <a:srgbClr val="00FFFF"/>
                </a:highlight>
              </a:rPr>
              <a:t>EXTERNAL</a:t>
            </a:r>
            <a:r>
              <a:rPr lang="en-US" sz="5400" dirty="0"/>
              <a:t> pay equity across salary decisions</a:t>
            </a:r>
          </a:p>
        </p:txBody>
      </p:sp>
    </p:spTree>
    <p:extLst>
      <p:ext uri="{BB962C8B-B14F-4D97-AF65-F5344CB8AC3E}">
        <p14:creationId xmlns:p14="http://schemas.microsoft.com/office/powerpoint/2010/main" val="86200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6BF91C-D1EC-6CF4-E418-BF50C01D0780}"/>
              </a:ext>
            </a:extLst>
          </p:cNvPr>
          <p:cNvPicPr>
            <a:picLocks noChangeAspect="1"/>
          </p:cNvPicPr>
          <p:nvPr/>
        </p:nvPicPr>
        <p:blipFill rotWithShape="1">
          <a:blip r:embed="rId3"/>
          <a:srcRect l="18725" r="4096" b="-1"/>
          <a:stretch/>
        </p:blipFill>
        <p:spPr>
          <a:xfrm>
            <a:off x="1327047" y="1316119"/>
            <a:ext cx="9610354" cy="7564644"/>
          </a:xfrm>
          <a:prstGeom prst="rect">
            <a:avLst/>
          </a:prstGeom>
        </p:spPr>
      </p:pic>
      <p:grpSp>
        <p:nvGrpSpPr>
          <p:cNvPr id="9" name="Group 8">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7045" y="8788290"/>
            <a:ext cx="9610355" cy="185045"/>
            <a:chOff x="7015162" y="5858828"/>
            <a:chExt cx="4300544" cy="123363"/>
          </a:xfrm>
        </p:grpSpPr>
        <p:sp>
          <p:nvSpPr>
            <p:cNvPr id="10" name="Rectangle 9">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27021E5-0308-1121-63C9-CD4C567B37D1}"/>
              </a:ext>
            </a:extLst>
          </p:cNvPr>
          <p:cNvSpPr txBox="1"/>
          <p:nvPr/>
        </p:nvSpPr>
        <p:spPr>
          <a:xfrm>
            <a:off x="11430000" y="952500"/>
            <a:ext cx="6553200" cy="8019462"/>
          </a:xfrm>
          <a:prstGeom prst="rect">
            <a:avLst/>
          </a:prstGeom>
        </p:spPr>
        <p:txBody>
          <a:bodyPr vert="horz" lIns="91440" tIns="45720" rIns="91440" bIns="45720" rtlCol="0" anchor="t">
            <a:normAutofit/>
          </a:bodyPr>
          <a:lstStyle/>
          <a:p>
            <a:pPr>
              <a:lnSpc>
                <a:spcPct val="90000"/>
              </a:lnSpc>
              <a:spcAft>
                <a:spcPts val="794"/>
              </a:spcAft>
            </a:pPr>
            <a:r>
              <a:rPr lang="en-US" sz="5400" dirty="0"/>
              <a:t>Analyzing positions within the organization and assigning pay ranges to similar positions across the organization ensures that you are maintaining an </a:t>
            </a:r>
            <a:r>
              <a:rPr lang="en-US" sz="5400" dirty="0">
                <a:highlight>
                  <a:srgbClr val="00FFFF"/>
                </a:highlight>
              </a:rPr>
              <a:t>INTERNAL</a:t>
            </a:r>
            <a:r>
              <a:rPr lang="en-US" sz="5400" dirty="0"/>
              <a:t> equity.</a:t>
            </a:r>
          </a:p>
        </p:txBody>
      </p:sp>
    </p:spTree>
    <p:extLst>
      <p:ext uri="{BB962C8B-B14F-4D97-AF65-F5344CB8AC3E}">
        <p14:creationId xmlns:p14="http://schemas.microsoft.com/office/powerpoint/2010/main" val="3611202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ooden blocks stacked to create a bar graph">
            <a:extLst>
              <a:ext uri="{FF2B5EF4-FFF2-40B4-BE49-F238E27FC236}">
                <a16:creationId xmlns:a16="http://schemas.microsoft.com/office/drawing/2014/main" id="{FF1DB4DE-1E8D-F974-F9A9-DF55E638E2CC}"/>
              </a:ext>
            </a:extLst>
          </p:cNvPr>
          <p:cNvPicPr>
            <a:picLocks noChangeAspect="1"/>
          </p:cNvPicPr>
          <p:nvPr/>
        </p:nvPicPr>
        <p:blipFill rotWithShape="1">
          <a:blip r:embed="rId3">
            <a:alphaModFix amt="50000"/>
          </a:blip>
          <a:srcRect t="5772" b="9959"/>
          <a:stretch/>
        </p:blipFill>
        <p:spPr>
          <a:xfrm>
            <a:off x="22" y="10"/>
            <a:ext cx="18287978" cy="10286990"/>
          </a:xfrm>
          <a:prstGeom prst="rect">
            <a:avLst/>
          </a:prstGeom>
        </p:spPr>
      </p:pic>
      <p:sp>
        <p:nvSpPr>
          <p:cNvPr id="2" name="Title 1">
            <a:extLst>
              <a:ext uri="{FF2B5EF4-FFF2-40B4-BE49-F238E27FC236}">
                <a16:creationId xmlns:a16="http://schemas.microsoft.com/office/drawing/2014/main" id="{CE101FE7-C112-25F0-9F3F-ED3CEBC3E818}"/>
              </a:ext>
            </a:extLst>
          </p:cNvPr>
          <p:cNvSpPr>
            <a:spLocks noGrp="1"/>
          </p:cNvSpPr>
          <p:nvPr>
            <p:ph type="title"/>
          </p:nvPr>
        </p:nvSpPr>
        <p:spPr>
          <a:xfrm>
            <a:off x="1143000" y="1706151"/>
            <a:ext cx="11772900" cy="4806643"/>
          </a:xfrm>
        </p:spPr>
        <p:txBody>
          <a:bodyPr vert="horz" lIns="91440" tIns="45720" rIns="91440" bIns="45720" rtlCol="0" anchor="t">
            <a:normAutofit/>
          </a:bodyPr>
          <a:lstStyle/>
          <a:p>
            <a:pPr>
              <a:lnSpc>
                <a:spcPct val="90000"/>
              </a:lnSpc>
            </a:pPr>
            <a:r>
              <a:rPr lang="en-US" sz="6000">
                <a:solidFill>
                  <a:srgbClr val="FFFFFF"/>
                </a:solidFill>
              </a:rPr>
              <a:t>Building a salary structure</a:t>
            </a:r>
          </a:p>
        </p:txBody>
      </p:sp>
      <p:cxnSp>
        <p:nvCxnSpPr>
          <p:cNvPr id="19" name="Straight Connector 18">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7710" y="1306719"/>
            <a:ext cx="110540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13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object 7"/>
          <p:cNvSpPr txBox="1">
            <a:spLocks noGrp="1"/>
          </p:cNvSpPr>
          <p:nvPr>
            <p:ph type="title"/>
          </p:nvPr>
        </p:nvSpPr>
        <p:spPr>
          <a:xfrm>
            <a:off x="990061" y="4150659"/>
            <a:ext cx="4321242" cy="4607859"/>
          </a:xfrm>
          <a:prstGeom prst="rect">
            <a:avLst/>
          </a:prstGeom>
        </p:spPr>
        <p:txBody>
          <a:bodyPr vert="horz" lIns="91440" tIns="45720" rIns="91440" bIns="45720" rtlCol="0" anchor="t">
            <a:normAutofit/>
          </a:bodyPr>
          <a:lstStyle/>
          <a:p>
            <a:pPr marL="16808" marR="6723" algn="l" rtl="0">
              <a:lnSpc>
                <a:spcPct val="90000"/>
              </a:lnSpc>
              <a:spcBef>
                <a:spcPct val="0"/>
              </a:spcBef>
            </a:pPr>
            <a:r>
              <a:rPr lang="en-US" sz="6000" kern="1200" spc="-33">
                <a:solidFill>
                  <a:srgbClr val="FFFFFF"/>
                </a:solidFill>
                <a:latin typeface="+mj-lt"/>
                <a:ea typeface="+mj-ea"/>
                <a:cs typeface="+mj-cs"/>
              </a:rPr>
              <a:t>Salary/Pay </a:t>
            </a:r>
            <a:r>
              <a:rPr lang="en-US" sz="6000" kern="1200" spc="-13">
                <a:solidFill>
                  <a:srgbClr val="FFFFFF"/>
                </a:solidFill>
                <a:latin typeface="+mj-lt"/>
                <a:ea typeface="+mj-ea"/>
                <a:cs typeface="+mj-cs"/>
              </a:rPr>
              <a:t>Structure</a:t>
            </a:r>
          </a:p>
        </p:txBody>
      </p:sp>
      <p:pic>
        <p:nvPicPr>
          <p:cNvPr id="8" name="object 8"/>
          <p:cNvPicPr/>
          <p:nvPr/>
        </p:nvPicPr>
        <p:blipFill>
          <a:blip r:embed="rId2" cstate="print"/>
          <a:stretch>
            <a:fillRect/>
          </a:stretch>
        </p:blipFill>
        <p:spPr>
          <a:xfrm>
            <a:off x="6362163" y="2027396"/>
            <a:ext cx="11230101" cy="673112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8600" y="190499"/>
            <a:ext cx="17830126" cy="2590799"/>
            <a:chOff x="380" y="1057655"/>
            <a:chExt cx="10058020" cy="1014685"/>
          </a:xfrm>
        </p:grpSpPr>
        <p:pic>
          <p:nvPicPr>
            <p:cNvPr id="3" name="object 3"/>
            <p:cNvPicPr/>
            <p:nvPr/>
          </p:nvPicPr>
          <p:blipFill>
            <a:blip r:embed="rId3" cstate="print"/>
            <a:stretch>
              <a:fillRect/>
            </a:stretch>
          </p:blipFill>
          <p:spPr>
            <a:xfrm>
              <a:off x="380" y="1057655"/>
              <a:ext cx="10058019" cy="1014685"/>
            </a:xfrm>
            <a:prstGeom prst="rect">
              <a:avLst/>
            </a:prstGeom>
          </p:spPr>
        </p:pic>
        <p:pic>
          <p:nvPicPr>
            <p:cNvPr id="4" name="object 4"/>
            <p:cNvPicPr/>
            <p:nvPr/>
          </p:nvPicPr>
          <p:blipFill>
            <a:blip r:embed="rId4" cstate="print"/>
            <a:stretch>
              <a:fillRect/>
            </a:stretch>
          </p:blipFill>
          <p:spPr>
            <a:xfrm>
              <a:off x="6706362" y="1057655"/>
              <a:ext cx="3352038" cy="1014685"/>
            </a:xfrm>
            <a:prstGeom prst="rect">
              <a:avLst/>
            </a:prstGeom>
          </p:spPr>
        </p:pic>
        <p:pic>
          <p:nvPicPr>
            <p:cNvPr id="5" name="object 5"/>
            <p:cNvPicPr/>
            <p:nvPr/>
          </p:nvPicPr>
          <p:blipFill>
            <a:blip r:embed="rId5" cstate="print"/>
            <a:stretch>
              <a:fillRect/>
            </a:stretch>
          </p:blipFill>
          <p:spPr>
            <a:xfrm>
              <a:off x="380" y="1057655"/>
              <a:ext cx="10058019" cy="1014685"/>
            </a:xfrm>
            <a:prstGeom prst="rect">
              <a:avLst/>
            </a:prstGeom>
          </p:spPr>
        </p:pic>
      </p:grpSp>
      <p:sp>
        <p:nvSpPr>
          <p:cNvPr id="6" name="object 6"/>
          <p:cNvSpPr txBox="1"/>
          <p:nvPr/>
        </p:nvSpPr>
        <p:spPr>
          <a:xfrm>
            <a:off x="457200" y="571500"/>
            <a:ext cx="9982200" cy="851365"/>
          </a:xfrm>
          <a:prstGeom prst="rect">
            <a:avLst/>
          </a:prstGeom>
        </p:spPr>
        <p:txBody>
          <a:bodyPr vert="horz" wrap="square" lIns="0" tIns="20171" rIns="0" bIns="0" rtlCol="0">
            <a:spAutoFit/>
          </a:bodyPr>
          <a:lstStyle/>
          <a:p>
            <a:pPr marL="16808" defTabSz="1210208">
              <a:spcBef>
                <a:spcPts val="159"/>
              </a:spcBef>
            </a:pPr>
            <a:r>
              <a:rPr sz="5400" kern="0" dirty="0">
                <a:solidFill>
                  <a:srgbClr val="FFFFFF"/>
                </a:solidFill>
                <a:latin typeface="Calibri Light"/>
                <a:cs typeface="Calibri Light"/>
              </a:rPr>
              <a:t>Developing</a:t>
            </a:r>
            <a:r>
              <a:rPr sz="5400" kern="0" spc="-73" dirty="0">
                <a:solidFill>
                  <a:srgbClr val="FFFFFF"/>
                </a:solidFill>
                <a:latin typeface="Calibri Light"/>
                <a:cs typeface="Calibri Light"/>
              </a:rPr>
              <a:t> </a:t>
            </a:r>
            <a:r>
              <a:rPr sz="5400" kern="0" dirty="0">
                <a:solidFill>
                  <a:srgbClr val="FFFFFF"/>
                </a:solidFill>
                <a:latin typeface="Calibri Light"/>
                <a:cs typeface="Calibri Light"/>
              </a:rPr>
              <a:t>a</a:t>
            </a:r>
            <a:r>
              <a:rPr sz="5400" kern="0" spc="-73" dirty="0">
                <a:solidFill>
                  <a:srgbClr val="FFFFFF"/>
                </a:solidFill>
                <a:latin typeface="Calibri Light"/>
                <a:cs typeface="Calibri Light"/>
              </a:rPr>
              <a:t> </a:t>
            </a:r>
            <a:r>
              <a:rPr sz="5400" kern="0" dirty="0">
                <a:solidFill>
                  <a:srgbClr val="FFFFFF"/>
                </a:solidFill>
                <a:latin typeface="Calibri Light"/>
                <a:cs typeface="Calibri Light"/>
              </a:rPr>
              <a:t>Salary/Pay</a:t>
            </a:r>
            <a:r>
              <a:rPr sz="5400" kern="0" spc="-73" dirty="0">
                <a:solidFill>
                  <a:srgbClr val="FFFFFF"/>
                </a:solidFill>
                <a:latin typeface="Calibri Light"/>
                <a:cs typeface="Calibri Light"/>
              </a:rPr>
              <a:t> </a:t>
            </a:r>
            <a:r>
              <a:rPr sz="5400" kern="0" spc="-13" dirty="0">
                <a:solidFill>
                  <a:srgbClr val="FFFFFF"/>
                </a:solidFill>
                <a:latin typeface="Calibri Light"/>
                <a:cs typeface="Calibri Light"/>
              </a:rPr>
              <a:t>Structure</a:t>
            </a:r>
            <a:endParaRPr sz="5400" kern="0" dirty="0">
              <a:solidFill>
                <a:sysClr val="windowText" lastClr="000000"/>
              </a:solidFill>
              <a:latin typeface="Calibri Light"/>
              <a:cs typeface="Calibri Light"/>
            </a:endParaRPr>
          </a:p>
        </p:txBody>
      </p:sp>
      <p:sp>
        <p:nvSpPr>
          <p:cNvPr id="10" name="object 10"/>
          <p:cNvSpPr txBox="1">
            <a:spLocks noGrp="1"/>
          </p:cNvSpPr>
          <p:nvPr>
            <p:ph type="title"/>
          </p:nvPr>
        </p:nvSpPr>
        <p:spPr>
          <a:xfrm>
            <a:off x="12268201" y="369840"/>
            <a:ext cx="4963366" cy="2232115"/>
          </a:xfrm>
          <a:prstGeom prst="rect">
            <a:avLst/>
          </a:prstGeom>
        </p:spPr>
        <p:txBody>
          <a:bodyPr vert="horz" wrap="square" lIns="0" tIns="15968" rIns="0" bIns="0" rtlCol="0">
            <a:spAutoFit/>
          </a:bodyPr>
          <a:lstStyle/>
          <a:p>
            <a:pPr marL="16808" marR="6723" indent="247925" algn="ctr">
              <a:lnSpc>
                <a:spcPct val="100400"/>
              </a:lnSpc>
              <a:spcBef>
                <a:spcPts val="126"/>
              </a:spcBef>
            </a:pPr>
            <a:r>
              <a:rPr sz="4800" dirty="0">
                <a:latin typeface="Calibri"/>
                <a:cs typeface="Calibri"/>
              </a:rPr>
              <a:t>Step</a:t>
            </a:r>
            <a:r>
              <a:rPr sz="4800" spc="-20" dirty="0">
                <a:latin typeface="Calibri"/>
                <a:cs typeface="Calibri"/>
              </a:rPr>
              <a:t> </a:t>
            </a:r>
            <a:r>
              <a:rPr sz="4800" dirty="0">
                <a:latin typeface="Calibri"/>
                <a:cs typeface="Calibri"/>
              </a:rPr>
              <a:t>1. </a:t>
            </a:r>
            <a:br>
              <a:rPr lang="en-US" sz="4800" dirty="0">
                <a:latin typeface="Calibri"/>
                <a:cs typeface="Calibri"/>
              </a:rPr>
            </a:br>
            <a:r>
              <a:rPr sz="4800" spc="-13" dirty="0">
                <a:latin typeface="Calibri"/>
                <a:cs typeface="Calibri"/>
              </a:rPr>
              <a:t>Identify </a:t>
            </a:r>
            <a:r>
              <a:rPr sz="4800" dirty="0">
                <a:latin typeface="Calibri"/>
                <a:cs typeface="Calibri"/>
              </a:rPr>
              <a:t>“Benchmark”</a:t>
            </a:r>
            <a:r>
              <a:rPr sz="4800" spc="-40" dirty="0">
                <a:latin typeface="Calibri"/>
                <a:cs typeface="Calibri"/>
              </a:rPr>
              <a:t> </a:t>
            </a:r>
            <a:r>
              <a:rPr sz="4800" spc="-26" dirty="0">
                <a:latin typeface="Calibri"/>
                <a:cs typeface="Calibri"/>
              </a:rPr>
              <a:t>Jobs</a:t>
            </a:r>
            <a:endParaRPr sz="4800" dirty="0">
              <a:latin typeface="Calibri"/>
              <a:cs typeface="Calibri"/>
            </a:endParaRPr>
          </a:p>
        </p:txBody>
      </p:sp>
      <p:sp>
        <p:nvSpPr>
          <p:cNvPr id="13" name="TextBox 12">
            <a:extLst>
              <a:ext uri="{FF2B5EF4-FFF2-40B4-BE49-F238E27FC236}">
                <a16:creationId xmlns:a16="http://schemas.microsoft.com/office/drawing/2014/main" id="{CE3365EB-5AFD-434D-C0EB-7FE4B760D2BF}"/>
              </a:ext>
            </a:extLst>
          </p:cNvPr>
          <p:cNvSpPr txBox="1"/>
          <p:nvPr/>
        </p:nvSpPr>
        <p:spPr>
          <a:xfrm>
            <a:off x="685124" y="3981661"/>
            <a:ext cx="17373600" cy="5632311"/>
          </a:xfrm>
          <a:prstGeom prst="rect">
            <a:avLst/>
          </a:prstGeom>
          <a:noFill/>
        </p:spPr>
        <p:txBody>
          <a:bodyPr wrap="square">
            <a:spAutoFit/>
          </a:bodyPr>
          <a:lstStyle/>
          <a:p>
            <a:pPr marL="571500" indent="-571500">
              <a:buFont typeface="Arial" panose="020B0604020202020204" pitchFamily="34" charset="0"/>
              <a:buChar char="•"/>
            </a:pPr>
            <a:r>
              <a:rPr lang="en-US" sz="4000" dirty="0"/>
              <a:t>Very common to organizations within your industry</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The work performed is very standardized from one employer to another as well as performed under similar working conditions</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The incumbent job requirements such as knowledge education skills experience abilities etc. are also very standardized from one employer to another</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There is a rich supply of reliable market data for the job</a:t>
            </a:r>
          </a:p>
        </p:txBody>
      </p:sp>
      <p:sp>
        <p:nvSpPr>
          <p:cNvPr id="17" name="TextBox 16">
            <a:extLst>
              <a:ext uri="{FF2B5EF4-FFF2-40B4-BE49-F238E27FC236}">
                <a16:creationId xmlns:a16="http://schemas.microsoft.com/office/drawing/2014/main" id="{ACC3CA15-CD01-FAB0-E773-5A0A08E71B39}"/>
              </a:ext>
            </a:extLst>
          </p:cNvPr>
          <p:cNvSpPr txBox="1"/>
          <p:nvPr/>
        </p:nvSpPr>
        <p:spPr>
          <a:xfrm>
            <a:off x="-685800" y="2781298"/>
            <a:ext cx="17373599" cy="707886"/>
          </a:xfrm>
          <a:prstGeom prst="rect">
            <a:avLst/>
          </a:prstGeom>
          <a:noFill/>
        </p:spPr>
        <p:txBody>
          <a:bodyPr wrap="square">
            <a:spAutoFit/>
          </a:bodyPr>
          <a:lstStyle/>
          <a:p>
            <a:pPr marL="1110198" defTabSz="1210208">
              <a:spcBef>
                <a:spcPts val="1284"/>
              </a:spcBef>
            </a:pPr>
            <a:r>
              <a:rPr lang="en-US" sz="4000" kern="0" dirty="0">
                <a:latin typeface="Calibri"/>
                <a:cs typeface="Calibri"/>
              </a:rPr>
              <a:t>Requirements</a:t>
            </a:r>
            <a:r>
              <a:rPr lang="en-US" sz="4000" kern="0" spc="-53" dirty="0">
                <a:latin typeface="Calibri"/>
                <a:cs typeface="Calibri"/>
              </a:rPr>
              <a:t> </a:t>
            </a:r>
            <a:r>
              <a:rPr lang="en-US" sz="4000" kern="0" dirty="0">
                <a:latin typeface="Calibri"/>
                <a:cs typeface="Calibri"/>
              </a:rPr>
              <a:t>for</a:t>
            </a:r>
            <a:r>
              <a:rPr lang="en-US" sz="4000" kern="0" spc="-60" dirty="0">
                <a:latin typeface="Calibri"/>
                <a:cs typeface="Calibri"/>
              </a:rPr>
              <a:t> </a:t>
            </a:r>
            <a:r>
              <a:rPr lang="en-US" sz="4000" kern="0" dirty="0">
                <a:latin typeface="Calibri"/>
                <a:cs typeface="Calibri"/>
              </a:rPr>
              <a:t>good</a:t>
            </a:r>
            <a:r>
              <a:rPr lang="en-US" sz="4000" kern="0" spc="-53" dirty="0">
                <a:latin typeface="Calibri"/>
                <a:cs typeface="Calibri"/>
              </a:rPr>
              <a:t> </a:t>
            </a:r>
            <a:r>
              <a:rPr lang="en-US" sz="4000" kern="0" dirty="0">
                <a:latin typeface="Calibri"/>
                <a:cs typeface="Calibri"/>
              </a:rPr>
              <a:t>benchmark</a:t>
            </a:r>
            <a:r>
              <a:rPr lang="en-US" sz="4000" kern="0" spc="-46" dirty="0">
                <a:latin typeface="Calibri"/>
                <a:cs typeface="Calibri"/>
              </a:rPr>
              <a:t> </a:t>
            </a:r>
            <a:r>
              <a:rPr lang="en-US" sz="4000" kern="0" dirty="0">
                <a:latin typeface="Calibri"/>
                <a:cs typeface="Calibri"/>
              </a:rPr>
              <a:t>jobs</a:t>
            </a:r>
            <a:r>
              <a:rPr lang="en-US" sz="4000" kern="0" spc="-46" dirty="0">
                <a:latin typeface="Calibri"/>
                <a:cs typeface="Calibri"/>
              </a:rPr>
              <a:t> </a:t>
            </a:r>
            <a:r>
              <a:rPr lang="en-US" sz="4000" kern="0" dirty="0">
                <a:latin typeface="Calibri"/>
                <a:cs typeface="Calibri"/>
              </a:rPr>
              <a:t>include</a:t>
            </a:r>
            <a:r>
              <a:rPr lang="en-US" sz="4000" kern="0" spc="-40" dirty="0">
                <a:latin typeface="Calibri"/>
                <a:cs typeface="Calibri"/>
              </a:rPr>
              <a:t> </a:t>
            </a:r>
            <a:r>
              <a:rPr lang="en-US" sz="4000" kern="0" dirty="0">
                <a:latin typeface="Calibri"/>
                <a:cs typeface="Calibri"/>
              </a:rPr>
              <a:t>the</a:t>
            </a:r>
            <a:r>
              <a:rPr lang="en-US" sz="4000" kern="0" spc="-60" dirty="0">
                <a:latin typeface="Calibri"/>
                <a:cs typeface="Calibri"/>
              </a:rPr>
              <a:t> </a:t>
            </a:r>
            <a:r>
              <a:rPr lang="en-US" sz="4000" kern="0" spc="-13" dirty="0">
                <a:latin typeface="Calibri"/>
                <a:cs typeface="Calibri"/>
              </a:rPr>
              <a:t>following.</a:t>
            </a:r>
            <a:endParaRPr lang="en-US" sz="4000" kern="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tall building with many windows&#10;&#10;Description automatically generated">
            <a:extLst>
              <a:ext uri="{FF2B5EF4-FFF2-40B4-BE49-F238E27FC236}">
                <a16:creationId xmlns:a16="http://schemas.microsoft.com/office/drawing/2014/main" id="{411A00C0-AEC5-7A2A-B791-9A9463B9954C}"/>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0512" y="952500"/>
            <a:ext cx="19616257" cy="9593646"/>
          </a:xfrm>
          <a:prstGeom prst="rect">
            <a:avLst/>
          </a:prstGeom>
        </p:spPr>
      </p:pic>
      <p:sp>
        <p:nvSpPr>
          <p:cNvPr id="2" name="AutoShape 2"/>
          <p:cNvSpPr/>
          <p:nvPr/>
        </p:nvSpPr>
        <p:spPr>
          <a:xfrm>
            <a:off x="-282420" y="9096375"/>
            <a:ext cx="20222123" cy="0"/>
          </a:xfrm>
          <a:prstGeom prst="line">
            <a:avLst/>
          </a:prstGeom>
          <a:ln w="28575" cap="rnd">
            <a:solidFill>
              <a:srgbClr val="D9D9D9"/>
            </a:solidFill>
            <a:prstDash val="soli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3" name="AutoShape 3"/>
          <p:cNvSpPr/>
          <p:nvPr/>
        </p:nvSpPr>
        <p:spPr>
          <a:xfrm>
            <a:off x="0" y="0"/>
            <a:ext cx="18288000" cy="1093403"/>
          </a:xfrm>
          <a:prstGeom prst="rect">
            <a:avLst/>
          </a:prstGeom>
          <a:solidFill>
            <a:srgbClr val="19598D"/>
          </a:solidFill>
        </p:spPr>
        <p:txBody>
          <a:bodyPr/>
          <a:lstStyle/>
          <a:p>
            <a:endParaRPr lang="en-US">
              <a:latin typeface="Times New Roman" panose="02020603050405020304" pitchFamily="18" charset="0"/>
              <a:cs typeface="Times New Roman" panose="02020603050405020304" pitchFamily="18" charset="0"/>
            </a:endParaRPr>
          </a:p>
        </p:txBody>
      </p:sp>
      <p:sp>
        <p:nvSpPr>
          <p:cNvPr id="4" name="Freeform 4"/>
          <p:cNvSpPr/>
          <p:nvPr/>
        </p:nvSpPr>
        <p:spPr>
          <a:xfrm rot="-5400000">
            <a:off x="16859222" y="1977121"/>
            <a:ext cx="844062" cy="226343"/>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Times New Roman" panose="02020603050405020304" pitchFamily="18" charset="0"/>
              <a:cs typeface="Times New Roman" panose="02020603050405020304" pitchFamily="18" charset="0"/>
            </a:endParaRPr>
          </a:p>
        </p:txBody>
      </p:sp>
      <p:sp>
        <p:nvSpPr>
          <p:cNvPr id="5" name="AutoShape 5"/>
          <p:cNvSpPr/>
          <p:nvPr/>
        </p:nvSpPr>
        <p:spPr>
          <a:xfrm flipV="1">
            <a:off x="17287875" y="2686818"/>
            <a:ext cx="0" cy="2456682"/>
          </a:xfrm>
          <a:prstGeom prst="line">
            <a:avLst/>
          </a:prstGeom>
          <a:ln w="28575" cap="rnd">
            <a:solidFill>
              <a:srgbClr val="D9D9D9"/>
            </a:solidFill>
            <a:prstDash val="soli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6" name="Freeform 6"/>
          <p:cNvSpPr/>
          <p:nvPr/>
        </p:nvSpPr>
        <p:spPr>
          <a:xfrm>
            <a:off x="15931353" y="8113312"/>
            <a:ext cx="2355497" cy="1994700"/>
          </a:xfrm>
          <a:custGeom>
            <a:avLst/>
            <a:gdLst/>
            <a:ahLst/>
            <a:cxnLst/>
            <a:rect l="l" t="t" r="r" b="b"/>
            <a:pathLst>
              <a:path w="2196001" h="1994700">
                <a:moveTo>
                  <a:pt x="0" y="0"/>
                </a:moveTo>
                <a:lnTo>
                  <a:pt x="2196001" y="0"/>
                </a:lnTo>
                <a:lnTo>
                  <a:pt x="2196001" y="1994701"/>
                </a:lnTo>
                <a:lnTo>
                  <a:pt x="0" y="1994701"/>
                </a:lnTo>
                <a:lnTo>
                  <a:pt x="0" y="0"/>
                </a:lnTo>
                <a:close/>
              </a:path>
            </a:pathLst>
          </a:custGeom>
          <a:blipFill>
            <a:blip r:embed="rId5"/>
            <a:stretch>
              <a:fillRect/>
            </a:stretch>
          </a:blipFill>
        </p:spPr>
        <p:txBody>
          <a:bodyPr/>
          <a:lstStyle/>
          <a:p>
            <a:endParaRPr lang="en-US">
              <a:latin typeface="Times New Roman" panose="02020603050405020304" pitchFamily="18" charset="0"/>
              <a:cs typeface="Times New Roman" panose="02020603050405020304" pitchFamily="18" charset="0"/>
            </a:endParaRPr>
          </a:p>
        </p:txBody>
      </p:sp>
      <p:sp>
        <p:nvSpPr>
          <p:cNvPr id="8" name="TextBox 8"/>
          <p:cNvSpPr txBox="1"/>
          <p:nvPr/>
        </p:nvSpPr>
        <p:spPr>
          <a:xfrm>
            <a:off x="0" y="-133350"/>
            <a:ext cx="18288000" cy="1226753"/>
          </a:xfrm>
          <a:prstGeom prst="rect">
            <a:avLst/>
          </a:prstGeom>
        </p:spPr>
        <p:txBody>
          <a:bodyPr wrap="square" lIns="0" tIns="0" rIns="0" bIns="0" rtlCol="0" anchor="t">
            <a:spAutoFit/>
          </a:bodyPr>
          <a:lstStyle/>
          <a:p>
            <a:pPr algn="ctr">
              <a:lnSpc>
                <a:spcPts val="10080"/>
              </a:lnSpc>
            </a:pPr>
            <a:r>
              <a:rPr lang="en-US" sz="8000" dirty="0">
                <a:solidFill>
                  <a:srgbClr val="FEFEFD"/>
                </a:solidFill>
                <a:latin typeface="Times New Roman" panose="02020603050405020304" pitchFamily="18" charset="0"/>
                <a:cs typeface="Times New Roman" panose="02020603050405020304" pitchFamily="18" charset="0"/>
              </a:rPr>
              <a:t>Compensation</a:t>
            </a:r>
            <a:r>
              <a:rPr lang="en-US" sz="7200" dirty="0">
                <a:solidFill>
                  <a:srgbClr val="FEFEFD"/>
                </a:solidFill>
                <a:latin typeface="Times New Roman" panose="02020603050405020304" pitchFamily="18" charset="0"/>
                <a:cs typeface="Times New Roman" panose="02020603050405020304" pitchFamily="18" charset="0"/>
              </a:rPr>
              <a:t> &amp; Benefits Summit</a:t>
            </a:r>
          </a:p>
        </p:txBody>
      </p:sp>
      <p:sp>
        <p:nvSpPr>
          <p:cNvPr id="9" name="TextBox 9"/>
          <p:cNvSpPr txBox="1"/>
          <p:nvPr/>
        </p:nvSpPr>
        <p:spPr>
          <a:xfrm>
            <a:off x="674172" y="1285570"/>
            <a:ext cx="4126428" cy="1187826"/>
          </a:xfrm>
          <a:prstGeom prst="rect">
            <a:avLst/>
          </a:prstGeom>
        </p:spPr>
        <p:txBody>
          <a:bodyPr wrap="square" lIns="0" tIns="0" rIns="0" bIns="0" rtlCol="0" anchor="t">
            <a:spAutoFit/>
          </a:bodyPr>
          <a:lstStyle/>
          <a:p>
            <a:pPr algn="ctr">
              <a:lnSpc>
                <a:spcPts val="10080"/>
              </a:lnSpc>
              <a:spcBef>
                <a:spcPct val="0"/>
              </a:spcBef>
            </a:pPr>
            <a:r>
              <a:rPr lang="en-US" sz="7200" dirty="0">
                <a:solidFill>
                  <a:srgbClr val="000000"/>
                </a:solidFill>
                <a:latin typeface="Times New Roman" panose="02020603050405020304" pitchFamily="18" charset="0"/>
                <a:cs typeface="Times New Roman" panose="02020603050405020304" pitchFamily="18" charset="0"/>
              </a:rPr>
              <a:t>Objectives</a:t>
            </a:r>
          </a:p>
        </p:txBody>
      </p:sp>
      <p:sp>
        <p:nvSpPr>
          <p:cNvPr id="11" name="TextBox 10">
            <a:extLst>
              <a:ext uri="{FF2B5EF4-FFF2-40B4-BE49-F238E27FC236}">
                <a16:creationId xmlns:a16="http://schemas.microsoft.com/office/drawing/2014/main" id="{13E962D1-F363-0A2F-6C68-3A5F125CB5A0}"/>
              </a:ext>
            </a:extLst>
          </p:cNvPr>
          <p:cNvSpPr txBox="1"/>
          <p:nvPr/>
        </p:nvSpPr>
        <p:spPr>
          <a:xfrm>
            <a:off x="1143000" y="2933700"/>
            <a:ext cx="11506200" cy="3139321"/>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sz="5400" b="1" dirty="0">
                <a:latin typeface="Times New Roman" panose="02020603050405020304" pitchFamily="18" charset="0"/>
                <a:cs typeface="Times New Roman" panose="02020603050405020304" pitchFamily="18" charset="0"/>
              </a:rPr>
              <a:t>Types of Salary Structures</a:t>
            </a:r>
          </a:p>
          <a:p>
            <a:pPr marL="285750" indent="-285750">
              <a:buFont typeface="Arial" panose="020B0604020202020204" pitchFamily="34" charset="0"/>
              <a:buChar char="•"/>
            </a:pPr>
            <a:r>
              <a:rPr lang="en-US" sz="5400" b="1" dirty="0">
                <a:latin typeface="Times New Roman" panose="02020603050405020304" pitchFamily="18" charset="0"/>
                <a:cs typeface="Times New Roman" panose="02020603050405020304" pitchFamily="18" charset="0"/>
              </a:rPr>
              <a:t>Compensation Strategy</a:t>
            </a:r>
          </a:p>
          <a:p>
            <a:pPr marL="285750" indent="-285750">
              <a:buFont typeface="Arial" panose="020B0604020202020204" pitchFamily="34" charset="0"/>
              <a:buChar char="•"/>
            </a:pPr>
            <a:r>
              <a:rPr lang="en-US" sz="5400" b="1" dirty="0">
                <a:latin typeface="Times New Roman" panose="02020603050405020304" pitchFamily="18" charset="0"/>
                <a:cs typeface="Times New Roman" panose="02020603050405020304" pitchFamily="18" charset="0"/>
              </a:rPr>
              <a:t>Building a Salary Structure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F1BA-4CE7-590B-6F6C-AF4ECA66E679}"/>
              </a:ext>
            </a:extLst>
          </p:cNvPr>
          <p:cNvSpPr>
            <a:spLocks noGrp="1"/>
          </p:cNvSpPr>
          <p:nvPr>
            <p:ph type="title"/>
          </p:nvPr>
        </p:nvSpPr>
        <p:spPr>
          <a:xfrm>
            <a:off x="381000" y="745173"/>
            <a:ext cx="14630400" cy="1143000"/>
          </a:xfrm>
        </p:spPr>
        <p:txBody>
          <a:bodyPr vert="horz" lIns="91440" tIns="45720" rIns="91440" bIns="45720" rtlCol="0" anchor="b">
            <a:normAutofit/>
          </a:bodyPr>
          <a:lstStyle/>
          <a:p>
            <a:pPr algn="l">
              <a:lnSpc>
                <a:spcPct val="90000"/>
              </a:lnSpc>
            </a:pPr>
            <a:r>
              <a:rPr lang="en-US" sz="6600" kern="1200" dirty="0">
                <a:solidFill>
                  <a:schemeClr val="tx1"/>
                </a:solidFill>
                <a:latin typeface="+mj-lt"/>
                <a:ea typeface="+mj-ea"/>
                <a:cs typeface="+mj-cs"/>
              </a:rPr>
              <a:t>Benchmarking against the Market</a:t>
            </a:r>
          </a:p>
        </p:txBody>
      </p:sp>
      <p:sp>
        <p:nvSpPr>
          <p:cNvPr id="3" name="Text Placeholder 2">
            <a:extLst>
              <a:ext uri="{FF2B5EF4-FFF2-40B4-BE49-F238E27FC236}">
                <a16:creationId xmlns:a16="http://schemas.microsoft.com/office/drawing/2014/main" id="{26CCBE01-B4EE-3D46-1BE1-B2C991CBE32A}"/>
              </a:ext>
            </a:extLst>
          </p:cNvPr>
          <p:cNvSpPr>
            <a:spLocks noGrp="1"/>
          </p:cNvSpPr>
          <p:nvPr>
            <p:ph idx="1"/>
          </p:nvPr>
        </p:nvSpPr>
        <p:spPr>
          <a:xfrm>
            <a:off x="914400" y="3314700"/>
            <a:ext cx="11201400" cy="5601242"/>
          </a:xfrm>
        </p:spPr>
        <p:txBody>
          <a:bodyPr vert="horz" lIns="91440" tIns="45720" rIns="91440" bIns="45720" rtlCol="0">
            <a:normAutofit fontScale="85000" lnSpcReduction="20000"/>
          </a:bodyPr>
          <a:lstStyle/>
          <a:p>
            <a:pPr>
              <a:lnSpc>
                <a:spcPct val="90000"/>
              </a:lnSpc>
              <a:spcBef>
                <a:spcPts val="1000"/>
              </a:spcBef>
            </a:pPr>
            <a:r>
              <a:rPr lang="en-US" sz="5400" kern="1200" dirty="0">
                <a:solidFill>
                  <a:schemeClr val="tx1"/>
                </a:solidFill>
                <a:latin typeface="+mn-lt"/>
                <a:ea typeface="+mn-ea"/>
                <a:cs typeface="+mn-cs"/>
              </a:rPr>
              <a:t>Use 3 or more surveys</a:t>
            </a:r>
          </a:p>
          <a:p>
            <a:pPr>
              <a:lnSpc>
                <a:spcPct val="90000"/>
              </a:lnSpc>
              <a:spcBef>
                <a:spcPts val="1000"/>
              </a:spcBef>
            </a:pPr>
            <a:endParaRPr lang="en-US" sz="5400" kern="1200" dirty="0">
              <a:solidFill>
                <a:schemeClr val="tx1"/>
              </a:solidFill>
              <a:latin typeface="+mn-lt"/>
              <a:ea typeface="+mn-ea"/>
              <a:cs typeface="+mn-cs"/>
            </a:endParaRPr>
          </a:p>
          <a:p>
            <a:pPr>
              <a:lnSpc>
                <a:spcPct val="90000"/>
              </a:lnSpc>
              <a:spcBef>
                <a:spcPts val="1000"/>
              </a:spcBef>
            </a:pPr>
            <a:r>
              <a:rPr lang="en-US" sz="5400" kern="1200" dirty="0">
                <a:solidFill>
                  <a:schemeClr val="tx1"/>
                </a:solidFill>
                <a:latin typeface="+mn-lt"/>
                <a:ea typeface="+mn-ea"/>
                <a:cs typeface="+mn-cs"/>
              </a:rPr>
              <a:t>Review for outliers</a:t>
            </a:r>
          </a:p>
          <a:p>
            <a:pPr lvl="1">
              <a:lnSpc>
                <a:spcPct val="90000"/>
              </a:lnSpc>
              <a:spcBef>
                <a:spcPts val="1000"/>
              </a:spcBef>
            </a:pPr>
            <a:r>
              <a:rPr lang="en-US" sz="5000" kern="1200" dirty="0">
                <a:solidFill>
                  <a:schemeClr val="tx1"/>
                </a:solidFill>
                <a:latin typeface="+mn-lt"/>
                <a:ea typeface="+mn-ea"/>
                <a:cs typeface="+mn-cs"/>
              </a:rPr>
              <a:t>Throw out extreme highs or lows</a:t>
            </a:r>
          </a:p>
          <a:p>
            <a:pPr lvl="1">
              <a:lnSpc>
                <a:spcPct val="90000"/>
              </a:lnSpc>
              <a:spcBef>
                <a:spcPts val="1000"/>
              </a:spcBef>
            </a:pPr>
            <a:endParaRPr lang="en-US" sz="5000" kern="1200" dirty="0">
              <a:solidFill>
                <a:schemeClr val="tx1"/>
              </a:solidFill>
              <a:latin typeface="+mn-lt"/>
              <a:ea typeface="+mn-ea"/>
              <a:cs typeface="+mn-cs"/>
            </a:endParaRPr>
          </a:p>
          <a:p>
            <a:pPr>
              <a:lnSpc>
                <a:spcPct val="90000"/>
              </a:lnSpc>
              <a:spcBef>
                <a:spcPts val="1000"/>
              </a:spcBef>
            </a:pPr>
            <a:r>
              <a:rPr lang="en-US" sz="5400" kern="1200" dirty="0">
                <a:solidFill>
                  <a:schemeClr val="tx1"/>
                </a:solidFill>
                <a:latin typeface="+mn-lt"/>
                <a:ea typeface="+mn-ea"/>
                <a:cs typeface="+mn-cs"/>
              </a:rPr>
              <a:t>Adjust as necessary</a:t>
            </a:r>
          </a:p>
          <a:p>
            <a:pPr lvl="1">
              <a:lnSpc>
                <a:spcPct val="90000"/>
              </a:lnSpc>
              <a:spcBef>
                <a:spcPts val="1000"/>
              </a:spcBef>
            </a:pPr>
            <a:r>
              <a:rPr lang="en-US" sz="5000" kern="1200" dirty="0">
                <a:solidFill>
                  <a:schemeClr val="tx1"/>
                </a:solidFill>
                <a:latin typeface="+mn-lt"/>
                <a:ea typeface="+mn-ea"/>
                <a:cs typeface="+mn-cs"/>
              </a:rPr>
              <a:t>Adjust for geography </a:t>
            </a:r>
          </a:p>
          <a:p>
            <a:pPr lvl="1">
              <a:lnSpc>
                <a:spcPct val="90000"/>
              </a:lnSpc>
              <a:spcBef>
                <a:spcPts val="1000"/>
              </a:spcBef>
            </a:pPr>
            <a:r>
              <a:rPr lang="en-US" sz="5000" kern="1200" dirty="0">
                <a:solidFill>
                  <a:schemeClr val="tx1"/>
                </a:solidFill>
                <a:latin typeface="+mn-lt"/>
                <a:ea typeface="+mn-ea"/>
                <a:cs typeface="+mn-cs"/>
              </a:rPr>
              <a:t>Adjust for age of data</a:t>
            </a:r>
          </a:p>
          <a:p>
            <a:pPr lvl="1">
              <a:lnSpc>
                <a:spcPct val="90000"/>
              </a:lnSpc>
              <a:spcBef>
                <a:spcPts val="1000"/>
              </a:spcBef>
            </a:pPr>
            <a:r>
              <a:rPr lang="en-US" sz="5000" dirty="0"/>
              <a:t>Adjust for hard to fill positions</a:t>
            </a:r>
            <a:endParaRPr lang="en-US" sz="5000" kern="1200" dirty="0">
              <a:solidFill>
                <a:schemeClr val="tx1"/>
              </a:solidFill>
              <a:latin typeface="+mn-lt"/>
              <a:ea typeface="+mn-ea"/>
              <a:cs typeface="+mn-cs"/>
            </a:endParaRPr>
          </a:p>
          <a:p>
            <a:pPr>
              <a:lnSpc>
                <a:spcPct val="90000"/>
              </a:lnSpc>
              <a:spcBef>
                <a:spcPts val="1000"/>
              </a:spcBef>
            </a:pPr>
            <a:endParaRPr lang="en-US" sz="1900" kern="1200" dirty="0">
              <a:solidFill>
                <a:schemeClr val="tx1"/>
              </a:solidFill>
              <a:latin typeface="+mn-lt"/>
              <a:ea typeface="+mn-ea"/>
              <a:cs typeface="+mn-cs"/>
            </a:endParaRPr>
          </a:p>
        </p:txBody>
      </p:sp>
      <p:pic>
        <p:nvPicPr>
          <p:cNvPr id="9" name="Graphic 8" descr="Venn Diagram">
            <a:extLst>
              <a:ext uri="{FF2B5EF4-FFF2-40B4-BE49-F238E27FC236}">
                <a16:creationId xmlns:a16="http://schemas.microsoft.com/office/drawing/2014/main" id="{CA605829-059F-D012-12F5-798DFE1EBB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1371058"/>
            <a:ext cx="8413245" cy="8413245"/>
          </a:xfrm>
          <a:prstGeom prst="rect">
            <a:avLst/>
          </a:prstGeom>
        </p:spPr>
      </p:pic>
    </p:spTree>
    <p:extLst>
      <p:ext uri="{BB962C8B-B14F-4D97-AF65-F5344CB8AC3E}">
        <p14:creationId xmlns:p14="http://schemas.microsoft.com/office/powerpoint/2010/main" val="2721135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134919" cy="3131869"/>
            <a:chOff x="380" y="1057655"/>
            <a:chExt cx="10058019" cy="1312926"/>
          </a:xfrm>
        </p:grpSpPr>
        <p:pic>
          <p:nvPicPr>
            <p:cNvPr id="3" name="object 3"/>
            <p:cNvPicPr/>
            <p:nvPr/>
          </p:nvPicPr>
          <p:blipFill>
            <a:blip r:embed="rId2" cstate="print"/>
            <a:stretch>
              <a:fillRect/>
            </a:stretch>
          </p:blipFill>
          <p:spPr>
            <a:xfrm>
              <a:off x="380" y="1057655"/>
              <a:ext cx="10058019" cy="1312926"/>
            </a:xfrm>
            <a:prstGeom prst="rect">
              <a:avLst/>
            </a:prstGeom>
          </p:spPr>
        </p:pic>
        <p:pic>
          <p:nvPicPr>
            <p:cNvPr id="4" name="object 4"/>
            <p:cNvPicPr/>
            <p:nvPr/>
          </p:nvPicPr>
          <p:blipFill>
            <a:blip r:embed="rId3" cstate="print"/>
            <a:stretch>
              <a:fillRect/>
            </a:stretch>
          </p:blipFill>
          <p:spPr>
            <a:xfrm>
              <a:off x="380" y="1057655"/>
              <a:ext cx="10058019" cy="1312926"/>
            </a:xfrm>
            <a:prstGeom prst="rect">
              <a:avLst/>
            </a:prstGeom>
          </p:spPr>
        </p:pic>
      </p:grpSp>
      <p:sp>
        <p:nvSpPr>
          <p:cNvPr id="6" name="object 6"/>
          <p:cNvSpPr txBox="1">
            <a:spLocks noGrp="1"/>
          </p:cNvSpPr>
          <p:nvPr>
            <p:ph type="title"/>
          </p:nvPr>
        </p:nvSpPr>
        <p:spPr>
          <a:xfrm>
            <a:off x="717891" y="355084"/>
            <a:ext cx="7985227" cy="1682361"/>
          </a:xfrm>
          <a:prstGeom prst="rect">
            <a:avLst/>
          </a:prstGeom>
        </p:spPr>
        <p:txBody>
          <a:bodyPr vert="horz" wrap="square" lIns="0" tIns="20171" rIns="0" bIns="0" rtlCol="0">
            <a:spAutoFit/>
          </a:bodyPr>
          <a:lstStyle/>
          <a:p>
            <a:pPr marL="16808">
              <a:spcBef>
                <a:spcPts val="159"/>
              </a:spcBef>
            </a:pPr>
            <a:r>
              <a:rPr sz="5400" dirty="0"/>
              <a:t>Developing</a:t>
            </a:r>
            <a:r>
              <a:rPr sz="5400" spc="-73" dirty="0"/>
              <a:t> </a:t>
            </a:r>
            <a:r>
              <a:rPr sz="5400" dirty="0"/>
              <a:t>a</a:t>
            </a:r>
            <a:r>
              <a:rPr sz="5400" spc="-73" dirty="0"/>
              <a:t> </a:t>
            </a:r>
            <a:r>
              <a:rPr sz="5400" dirty="0"/>
              <a:t>Salary/Pay</a:t>
            </a:r>
            <a:r>
              <a:rPr sz="5400" spc="-73" dirty="0"/>
              <a:t> </a:t>
            </a:r>
            <a:r>
              <a:rPr sz="5400" spc="-13" dirty="0"/>
              <a:t>Structure</a:t>
            </a:r>
            <a:endParaRPr sz="5400" dirty="0"/>
          </a:p>
        </p:txBody>
      </p:sp>
      <p:sp>
        <p:nvSpPr>
          <p:cNvPr id="7" name="object 7"/>
          <p:cNvSpPr txBox="1"/>
          <p:nvPr/>
        </p:nvSpPr>
        <p:spPr>
          <a:xfrm>
            <a:off x="9605961" y="190500"/>
            <a:ext cx="8364441" cy="2519951"/>
          </a:xfrm>
          <a:prstGeom prst="rect">
            <a:avLst/>
          </a:prstGeom>
        </p:spPr>
        <p:txBody>
          <a:bodyPr vert="horz" wrap="square" lIns="0" tIns="15968" rIns="0" bIns="0" rtlCol="0">
            <a:spAutoFit/>
          </a:bodyPr>
          <a:lstStyle/>
          <a:p>
            <a:pPr marL="16808" marR="6723" indent="555518" algn="ctr" defTabSz="1210208">
              <a:lnSpc>
                <a:spcPct val="101499"/>
              </a:lnSpc>
              <a:spcBef>
                <a:spcPts val="126"/>
              </a:spcBef>
            </a:pPr>
            <a:r>
              <a:rPr sz="5400" kern="0" dirty="0">
                <a:solidFill>
                  <a:srgbClr val="FFFFFF"/>
                </a:solidFill>
                <a:latin typeface="Calibri"/>
                <a:cs typeface="Calibri"/>
              </a:rPr>
              <a:t>Step</a:t>
            </a:r>
            <a:r>
              <a:rPr sz="5400" kern="0" spc="7" dirty="0">
                <a:solidFill>
                  <a:srgbClr val="FFFFFF"/>
                </a:solidFill>
                <a:latin typeface="Calibri"/>
                <a:cs typeface="Calibri"/>
              </a:rPr>
              <a:t> </a:t>
            </a:r>
            <a:r>
              <a:rPr sz="5400" kern="0" dirty="0">
                <a:solidFill>
                  <a:srgbClr val="FFFFFF"/>
                </a:solidFill>
                <a:latin typeface="Calibri"/>
                <a:cs typeface="Calibri"/>
              </a:rPr>
              <a:t>2.</a:t>
            </a:r>
            <a:r>
              <a:rPr sz="5400" kern="0" spc="596" dirty="0">
                <a:solidFill>
                  <a:srgbClr val="FFFFFF"/>
                </a:solidFill>
                <a:latin typeface="Calibri"/>
                <a:cs typeface="Calibri"/>
              </a:rPr>
              <a:t> </a:t>
            </a:r>
            <a:endParaRPr lang="en-US" sz="5400" kern="0" spc="596" dirty="0">
              <a:solidFill>
                <a:srgbClr val="FFFFFF"/>
              </a:solidFill>
              <a:latin typeface="Calibri"/>
              <a:cs typeface="Calibri"/>
            </a:endParaRPr>
          </a:p>
          <a:p>
            <a:pPr marL="16808" marR="6723" indent="555518" algn="ctr" defTabSz="1210208">
              <a:lnSpc>
                <a:spcPct val="101499"/>
              </a:lnSpc>
              <a:spcBef>
                <a:spcPts val="126"/>
              </a:spcBef>
            </a:pPr>
            <a:r>
              <a:rPr sz="5400" kern="0" dirty="0">
                <a:solidFill>
                  <a:srgbClr val="FFFFFF"/>
                </a:solidFill>
                <a:latin typeface="Calibri"/>
                <a:cs typeface="Calibri"/>
              </a:rPr>
              <a:t>Develop</a:t>
            </a:r>
            <a:r>
              <a:rPr sz="5400" kern="0" spc="20" dirty="0">
                <a:solidFill>
                  <a:srgbClr val="FFFFFF"/>
                </a:solidFill>
                <a:latin typeface="Calibri"/>
                <a:cs typeface="Calibri"/>
              </a:rPr>
              <a:t> </a:t>
            </a:r>
            <a:r>
              <a:rPr sz="5400" kern="0" spc="-66" dirty="0">
                <a:solidFill>
                  <a:srgbClr val="FFFFFF"/>
                </a:solidFill>
                <a:latin typeface="Calibri"/>
                <a:cs typeface="Calibri"/>
              </a:rPr>
              <a:t>a </a:t>
            </a:r>
            <a:r>
              <a:rPr sz="5400" kern="0" dirty="0">
                <a:solidFill>
                  <a:srgbClr val="FFFFFF"/>
                </a:solidFill>
                <a:latin typeface="Calibri"/>
                <a:cs typeface="Calibri"/>
              </a:rPr>
              <a:t>compensation</a:t>
            </a:r>
            <a:r>
              <a:rPr sz="5400" kern="0" spc="60" dirty="0">
                <a:solidFill>
                  <a:srgbClr val="FFFFFF"/>
                </a:solidFill>
                <a:latin typeface="Calibri"/>
                <a:cs typeface="Calibri"/>
              </a:rPr>
              <a:t> </a:t>
            </a:r>
            <a:r>
              <a:rPr lang="en-US" sz="5400" kern="0" spc="60" dirty="0">
                <a:solidFill>
                  <a:srgbClr val="FFFFFF"/>
                </a:solidFill>
                <a:latin typeface="Calibri"/>
                <a:cs typeface="Calibri"/>
              </a:rPr>
              <a:t>    </a:t>
            </a:r>
            <a:r>
              <a:rPr sz="5400" kern="0" spc="-13" dirty="0">
                <a:solidFill>
                  <a:srgbClr val="FFFFFF"/>
                </a:solidFill>
                <a:latin typeface="Calibri"/>
                <a:cs typeface="Calibri"/>
              </a:rPr>
              <a:t>philosophy</a:t>
            </a:r>
            <a:endParaRPr sz="5400" kern="0" dirty="0">
              <a:solidFill>
                <a:sysClr val="windowText" lastClr="000000"/>
              </a:solidFill>
              <a:latin typeface="Calibri"/>
              <a:cs typeface="Calibri"/>
            </a:endParaRPr>
          </a:p>
        </p:txBody>
      </p:sp>
      <p:sp>
        <p:nvSpPr>
          <p:cNvPr id="9" name="TextBox 8">
            <a:extLst>
              <a:ext uri="{FF2B5EF4-FFF2-40B4-BE49-F238E27FC236}">
                <a16:creationId xmlns:a16="http://schemas.microsoft.com/office/drawing/2014/main" id="{A211CB71-C7D7-341F-5AF4-DA1B4AC4FF96}"/>
              </a:ext>
            </a:extLst>
          </p:cNvPr>
          <p:cNvSpPr txBox="1"/>
          <p:nvPr/>
        </p:nvSpPr>
        <p:spPr>
          <a:xfrm>
            <a:off x="717891" y="3322369"/>
            <a:ext cx="16540350" cy="7478970"/>
          </a:xfrm>
          <a:prstGeom prst="rect">
            <a:avLst/>
          </a:prstGeom>
          <a:noFill/>
        </p:spPr>
        <p:txBody>
          <a:bodyPr wrap="square" rtlCol="0">
            <a:spAutoFit/>
          </a:bodyPr>
          <a:lstStyle/>
          <a:p>
            <a:pPr marL="685800" indent="-685800">
              <a:buFont typeface="Arial" panose="020B0604020202020204" pitchFamily="34" charset="0"/>
              <a:buChar char="•"/>
            </a:pPr>
            <a:r>
              <a:rPr lang="en-US" sz="4800" dirty="0"/>
              <a:t>Decide what, if any, differences should exist in pay structures for executives, professional employees, line level employees, retail etc.</a:t>
            </a:r>
          </a:p>
          <a:p>
            <a:pPr marL="685800" indent="-685800">
              <a:buFont typeface="Arial" panose="020B0604020202020204" pitchFamily="34" charset="0"/>
              <a:buChar char="•"/>
            </a:pPr>
            <a:endParaRPr lang="en-US" sz="4800" dirty="0"/>
          </a:p>
          <a:p>
            <a:pPr marL="685800" indent="-685800">
              <a:buFont typeface="Arial" panose="020B0604020202020204" pitchFamily="34" charset="0"/>
              <a:buChar char="•"/>
            </a:pPr>
            <a:r>
              <a:rPr lang="en-US" sz="4800" dirty="0"/>
              <a:t>Decide the extent to which employee benefits should supplement cash compensation</a:t>
            </a:r>
          </a:p>
          <a:p>
            <a:pPr marL="685800" indent="-685800">
              <a:buFont typeface="Arial" panose="020B0604020202020204" pitchFamily="34" charset="0"/>
              <a:buChar char="•"/>
            </a:pPr>
            <a:endParaRPr lang="en-US" sz="4800" dirty="0"/>
          </a:p>
          <a:p>
            <a:pPr marL="685800" indent="-685800">
              <a:buFont typeface="Arial" panose="020B0604020202020204" pitchFamily="34" charset="0"/>
              <a:buChar char="•"/>
            </a:pPr>
            <a:r>
              <a:rPr lang="en-US" sz="4800" dirty="0"/>
              <a:t>Determine whether salaries should be set to LEAD, LAG or MATCH the market</a:t>
            </a:r>
          </a:p>
          <a:p>
            <a:pPr marL="685800" indent="-685800">
              <a:buFont typeface="Arial" panose="020B0604020202020204" pitchFamily="34" charset="0"/>
              <a:buChar char="•"/>
            </a:pPr>
            <a:endParaRPr lang="en-US" sz="4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2B04771D-1618-4B48-AC8A-144BA51F8BBA}"/>
              </a:ext>
            </a:extLst>
          </p:cNvPr>
          <p:cNvPicPr>
            <a:picLocks noChangeAspect="1"/>
          </p:cNvPicPr>
          <p:nvPr/>
        </p:nvPicPr>
        <p:blipFill rotWithShape="1">
          <a:blip r:embed="rId3"/>
          <a:srcRect r="35997" b="1"/>
          <a:stretch/>
        </p:blipFill>
        <p:spPr>
          <a:xfrm>
            <a:off x="-14290" y="5587"/>
            <a:ext cx="8769247" cy="10275822"/>
          </a:xfrm>
          <a:prstGeom prst="rect">
            <a:avLst/>
          </a:prstGeom>
        </p:spPr>
      </p:pic>
      <p:grpSp>
        <p:nvGrpSpPr>
          <p:cNvPr id="27" name="Group 26">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90" y="-9837"/>
            <a:ext cx="9382247" cy="10312148"/>
            <a:chOff x="-9149" y="3725"/>
            <a:chExt cx="6254832" cy="6887203"/>
          </a:xfrm>
        </p:grpSpPr>
        <p:sp>
          <p:nvSpPr>
            <p:cNvPr id="28" name="Freeform: Shape 27">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useBgFill="1">
          <p:nvSpPr>
            <p:cNvPr id="31" name="Freeform: Shape 30">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32" name="Freeform: Shape 31">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B0934F9-3409-F8B5-23C3-D1AAD4C0276A}"/>
              </a:ext>
            </a:extLst>
          </p:cNvPr>
          <p:cNvSpPr>
            <a:spLocks noGrp="1"/>
          </p:cNvSpPr>
          <p:nvPr>
            <p:ph type="title"/>
          </p:nvPr>
        </p:nvSpPr>
        <p:spPr>
          <a:xfrm>
            <a:off x="9141157" y="1204433"/>
            <a:ext cx="7466964" cy="1119668"/>
          </a:xfrm>
        </p:spPr>
        <p:txBody>
          <a:bodyPr anchor="b">
            <a:normAutofit/>
          </a:bodyPr>
          <a:lstStyle/>
          <a:p>
            <a:r>
              <a:rPr lang="en-US" sz="5400" dirty="0">
                <a:solidFill>
                  <a:schemeClr val="tx2"/>
                </a:solidFill>
                <a:latin typeface="Times New Roman" panose="02020603050405020304" pitchFamily="18" charset="0"/>
                <a:cs typeface="Times New Roman" panose="02020603050405020304" pitchFamily="18" charset="0"/>
              </a:rPr>
              <a:t>Compensation Philosophy</a:t>
            </a:r>
          </a:p>
        </p:txBody>
      </p:sp>
      <p:sp>
        <p:nvSpPr>
          <p:cNvPr id="5" name="Text Placeholder 4">
            <a:extLst>
              <a:ext uri="{FF2B5EF4-FFF2-40B4-BE49-F238E27FC236}">
                <a16:creationId xmlns:a16="http://schemas.microsoft.com/office/drawing/2014/main" id="{E05EEB2E-01EE-7F7B-B2A1-A38453F69073}"/>
              </a:ext>
            </a:extLst>
          </p:cNvPr>
          <p:cNvSpPr>
            <a:spLocks noGrp="1"/>
          </p:cNvSpPr>
          <p:nvPr>
            <p:ph type="body" idx="1"/>
          </p:nvPr>
        </p:nvSpPr>
        <p:spPr/>
        <p:txBody>
          <a:bodyPr/>
          <a:lstStyle/>
          <a:p>
            <a:endParaRPr lang="en-US"/>
          </a:p>
        </p:txBody>
      </p:sp>
      <p:graphicFrame>
        <p:nvGraphicFramePr>
          <p:cNvPr id="19" name="Text Placeholder 2">
            <a:extLst>
              <a:ext uri="{FF2B5EF4-FFF2-40B4-BE49-F238E27FC236}">
                <a16:creationId xmlns:a16="http://schemas.microsoft.com/office/drawing/2014/main" id="{8F653EAC-8D72-8887-DF9C-7D70CCA7DE04}"/>
              </a:ext>
            </a:extLst>
          </p:cNvPr>
          <p:cNvGraphicFramePr/>
          <p:nvPr/>
        </p:nvGraphicFramePr>
        <p:xfrm>
          <a:off x="9135861" y="3623634"/>
          <a:ext cx="7466367" cy="5458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2983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698" y="-119117"/>
            <a:ext cx="18288000" cy="3467100"/>
            <a:chOff x="380" y="1057655"/>
            <a:chExt cx="10058019" cy="1312926"/>
          </a:xfrm>
        </p:grpSpPr>
        <p:pic>
          <p:nvPicPr>
            <p:cNvPr id="3" name="object 3"/>
            <p:cNvPicPr/>
            <p:nvPr/>
          </p:nvPicPr>
          <p:blipFill>
            <a:blip r:embed="rId2" cstate="print"/>
            <a:stretch>
              <a:fillRect/>
            </a:stretch>
          </p:blipFill>
          <p:spPr>
            <a:xfrm>
              <a:off x="380" y="1057655"/>
              <a:ext cx="10058019" cy="1312926"/>
            </a:xfrm>
            <a:prstGeom prst="rect">
              <a:avLst/>
            </a:prstGeom>
          </p:spPr>
        </p:pic>
        <p:pic>
          <p:nvPicPr>
            <p:cNvPr id="4" name="object 4"/>
            <p:cNvPicPr/>
            <p:nvPr/>
          </p:nvPicPr>
          <p:blipFill>
            <a:blip r:embed="rId3" cstate="print"/>
            <a:stretch>
              <a:fillRect/>
            </a:stretch>
          </p:blipFill>
          <p:spPr>
            <a:xfrm>
              <a:off x="380" y="1057655"/>
              <a:ext cx="10058019" cy="1312926"/>
            </a:xfrm>
            <a:prstGeom prst="rect">
              <a:avLst/>
            </a:prstGeom>
          </p:spPr>
        </p:pic>
      </p:grpSp>
      <p:sp>
        <p:nvSpPr>
          <p:cNvPr id="6" name="object 6"/>
          <p:cNvSpPr txBox="1">
            <a:spLocks noGrp="1"/>
          </p:cNvSpPr>
          <p:nvPr>
            <p:ph type="title"/>
          </p:nvPr>
        </p:nvSpPr>
        <p:spPr>
          <a:xfrm>
            <a:off x="914400" y="800100"/>
            <a:ext cx="6793286" cy="1682361"/>
          </a:xfrm>
          <a:prstGeom prst="rect">
            <a:avLst/>
          </a:prstGeom>
        </p:spPr>
        <p:txBody>
          <a:bodyPr vert="horz" wrap="square" lIns="0" tIns="20171" rIns="0" bIns="0" rtlCol="0">
            <a:spAutoFit/>
          </a:bodyPr>
          <a:lstStyle/>
          <a:p>
            <a:pPr marL="16808">
              <a:spcBef>
                <a:spcPts val="159"/>
              </a:spcBef>
            </a:pPr>
            <a:r>
              <a:rPr sz="5400" dirty="0"/>
              <a:t>Developing</a:t>
            </a:r>
            <a:r>
              <a:rPr sz="5400" spc="-73" dirty="0"/>
              <a:t> </a:t>
            </a:r>
            <a:r>
              <a:rPr sz="5400" dirty="0"/>
              <a:t>a</a:t>
            </a:r>
            <a:r>
              <a:rPr sz="5400" spc="-73" dirty="0"/>
              <a:t> </a:t>
            </a:r>
            <a:r>
              <a:rPr sz="5400" dirty="0"/>
              <a:t>Salary/Pay</a:t>
            </a:r>
            <a:r>
              <a:rPr sz="5400" spc="-73" dirty="0"/>
              <a:t> </a:t>
            </a:r>
            <a:r>
              <a:rPr sz="5400" spc="-13" dirty="0"/>
              <a:t>Structure</a:t>
            </a:r>
            <a:endParaRPr sz="5400" dirty="0"/>
          </a:p>
        </p:txBody>
      </p:sp>
      <p:sp>
        <p:nvSpPr>
          <p:cNvPr id="7" name="object 7"/>
          <p:cNvSpPr txBox="1"/>
          <p:nvPr/>
        </p:nvSpPr>
        <p:spPr>
          <a:xfrm>
            <a:off x="228600" y="3828853"/>
            <a:ext cx="18592800" cy="5887415"/>
          </a:xfrm>
          <a:prstGeom prst="rect">
            <a:avLst/>
          </a:prstGeom>
        </p:spPr>
        <p:txBody>
          <a:bodyPr vert="horz" wrap="square" lIns="0" tIns="69757" rIns="0" bIns="0" rtlCol="0">
            <a:spAutoFit/>
          </a:bodyPr>
          <a:lstStyle/>
          <a:p>
            <a:pPr marL="266414" marR="255488" indent="-250446" defTabSz="1210208">
              <a:spcBef>
                <a:spcPts val="549"/>
              </a:spcBef>
              <a:buFont typeface="Arial"/>
              <a:buChar char="•"/>
              <a:tabLst>
                <a:tab pos="267254" algn="l"/>
              </a:tabLst>
            </a:pPr>
            <a:r>
              <a:rPr sz="5400" kern="0" dirty="0">
                <a:solidFill>
                  <a:sysClr val="windowText" lastClr="000000"/>
                </a:solidFill>
                <a:latin typeface="Calibri"/>
                <a:cs typeface="Calibri"/>
              </a:rPr>
              <a:t>Job</a:t>
            </a:r>
            <a:r>
              <a:rPr sz="5400" kern="0" spc="-60" dirty="0">
                <a:solidFill>
                  <a:sysClr val="windowText" lastClr="000000"/>
                </a:solidFill>
                <a:latin typeface="Calibri"/>
                <a:cs typeface="Calibri"/>
              </a:rPr>
              <a:t> </a:t>
            </a:r>
            <a:r>
              <a:rPr sz="5400" kern="0" dirty="0">
                <a:solidFill>
                  <a:sysClr val="windowText" lastClr="000000"/>
                </a:solidFill>
                <a:latin typeface="Calibri"/>
                <a:cs typeface="Calibri"/>
              </a:rPr>
              <a:t>analysis</a:t>
            </a:r>
            <a:r>
              <a:rPr sz="5400" kern="0" spc="-33" dirty="0">
                <a:solidFill>
                  <a:sysClr val="windowText" lastClr="000000"/>
                </a:solidFill>
                <a:latin typeface="Calibri"/>
                <a:cs typeface="Calibri"/>
              </a:rPr>
              <a:t> </a:t>
            </a:r>
            <a:r>
              <a:rPr sz="5400" kern="0" dirty="0">
                <a:solidFill>
                  <a:sysClr val="windowText" lastClr="000000"/>
                </a:solidFill>
                <a:latin typeface="Calibri"/>
                <a:cs typeface="Calibri"/>
              </a:rPr>
              <a:t>is</a:t>
            </a:r>
            <a:r>
              <a:rPr sz="5400" kern="0" spc="-40" dirty="0">
                <a:solidFill>
                  <a:sysClr val="windowText" lastClr="000000"/>
                </a:solidFill>
                <a:latin typeface="Calibri"/>
                <a:cs typeface="Calibri"/>
              </a:rPr>
              <a:t> </a:t>
            </a:r>
            <a:r>
              <a:rPr sz="5400" kern="0" dirty="0">
                <a:solidFill>
                  <a:sysClr val="windowText" lastClr="000000"/>
                </a:solidFill>
                <a:latin typeface="Calibri"/>
                <a:cs typeface="Calibri"/>
              </a:rPr>
              <a:t>the</a:t>
            </a:r>
            <a:r>
              <a:rPr sz="5400" kern="0" spc="-46" dirty="0">
                <a:solidFill>
                  <a:sysClr val="windowText" lastClr="000000"/>
                </a:solidFill>
                <a:latin typeface="Calibri"/>
                <a:cs typeface="Calibri"/>
              </a:rPr>
              <a:t> </a:t>
            </a:r>
            <a:r>
              <a:rPr sz="5400" kern="0" dirty="0">
                <a:solidFill>
                  <a:sysClr val="windowText" lastClr="000000"/>
                </a:solidFill>
                <a:latin typeface="Calibri"/>
                <a:cs typeface="Calibri"/>
              </a:rPr>
              <a:t>foundation</a:t>
            </a:r>
            <a:r>
              <a:rPr sz="5400" kern="0" spc="-33" dirty="0">
                <a:solidFill>
                  <a:sysClr val="windowText" lastClr="000000"/>
                </a:solidFill>
                <a:latin typeface="Calibri"/>
                <a:cs typeface="Calibri"/>
              </a:rPr>
              <a:t> </a:t>
            </a:r>
            <a:r>
              <a:rPr sz="5400" kern="0" dirty="0">
                <a:solidFill>
                  <a:sysClr val="windowText" lastClr="000000"/>
                </a:solidFill>
                <a:latin typeface="Calibri"/>
                <a:cs typeface="Calibri"/>
              </a:rPr>
              <a:t>for</a:t>
            </a:r>
            <a:r>
              <a:rPr sz="5400" kern="0" spc="-46" dirty="0">
                <a:solidFill>
                  <a:sysClr val="windowText" lastClr="000000"/>
                </a:solidFill>
                <a:latin typeface="Calibri"/>
                <a:cs typeface="Calibri"/>
              </a:rPr>
              <a:t> </a:t>
            </a:r>
            <a:r>
              <a:rPr sz="5400" kern="0" dirty="0">
                <a:solidFill>
                  <a:sysClr val="windowText" lastClr="000000"/>
                </a:solidFill>
                <a:latin typeface="Calibri"/>
                <a:cs typeface="Calibri"/>
              </a:rPr>
              <a:t>all</a:t>
            </a:r>
            <a:r>
              <a:rPr sz="5400" kern="0" spc="-53" dirty="0">
                <a:solidFill>
                  <a:sysClr val="windowText" lastClr="000000"/>
                </a:solidFill>
                <a:latin typeface="Calibri"/>
                <a:cs typeface="Calibri"/>
              </a:rPr>
              <a:t> </a:t>
            </a:r>
            <a:r>
              <a:rPr sz="5400" kern="0" dirty="0">
                <a:solidFill>
                  <a:sysClr val="windowText" lastClr="000000"/>
                </a:solidFill>
                <a:latin typeface="Calibri"/>
                <a:cs typeface="Calibri"/>
              </a:rPr>
              <a:t>compensation,</a:t>
            </a:r>
            <a:r>
              <a:rPr sz="5400" kern="0" spc="-40" dirty="0">
                <a:solidFill>
                  <a:sysClr val="windowText" lastClr="000000"/>
                </a:solidFill>
                <a:latin typeface="Calibri"/>
                <a:cs typeface="Calibri"/>
              </a:rPr>
              <a:t> </a:t>
            </a:r>
            <a:r>
              <a:rPr sz="5400" kern="0" dirty="0">
                <a:solidFill>
                  <a:sysClr val="windowText" lastClr="000000"/>
                </a:solidFill>
                <a:latin typeface="Calibri"/>
                <a:cs typeface="Calibri"/>
              </a:rPr>
              <a:t>assessment</a:t>
            </a:r>
            <a:r>
              <a:rPr sz="5400" kern="0" spc="-46" dirty="0">
                <a:solidFill>
                  <a:sysClr val="windowText" lastClr="000000"/>
                </a:solidFill>
                <a:latin typeface="Calibri"/>
                <a:cs typeface="Calibri"/>
              </a:rPr>
              <a:t> </a:t>
            </a:r>
            <a:r>
              <a:rPr sz="5400" kern="0" spc="-33" dirty="0">
                <a:solidFill>
                  <a:sysClr val="windowText" lastClr="000000"/>
                </a:solidFill>
                <a:latin typeface="Calibri"/>
                <a:cs typeface="Calibri"/>
              </a:rPr>
              <a:t>and </a:t>
            </a:r>
            <a:r>
              <a:rPr sz="5400" kern="0" dirty="0">
                <a:solidFill>
                  <a:sysClr val="windowText" lastClr="000000"/>
                </a:solidFill>
                <a:latin typeface="Calibri"/>
                <a:cs typeface="Calibri"/>
              </a:rPr>
              <a:t>selection</a:t>
            </a:r>
            <a:r>
              <a:rPr sz="5400" kern="0" spc="-33" dirty="0">
                <a:solidFill>
                  <a:sysClr val="windowText" lastClr="000000"/>
                </a:solidFill>
                <a:latin typeface="Calibri"/>
                <a:cs typeface="Calibri"/>
              </a:rPr>
              <a:t> </a:t>
            </a:r>
            <a:r>
              <a:rPr sz="5400" kern="0" spc="-13" dirty="0">
                <a:solidFill>
                  <a:sysClr val="windowText" lastClr="000000"/>
                </a:solidFill>
                <a:latin typeface="Calibri"/>
                <a:cs typeface="Calibri"/>
              </a:rPr>
              <a:t>decisions.</a:t>
            </a:r>
            <a:endParaRPr sz="5400" kern="0" dirty="0">
              <a:solidFill>
                <a:sysClr val="windowText" lastClr="000000"/>
              </a:solidFill>
              <a:latin typeface="Calibri"/>
              <a:cs typeface="Calibri"/>
            </a:endParaRPr>
          </a:p>
          <a:p>
            <a:pPr defTabSz="1210208">
              <a:spcBef>
                <a:spcPts val="26"/>
              </a:spcBef>
              <a:buFont typeface="Arial"/>
              <a:buChar char="•"/>
            </a:pPr>
            <a:endParaRPr sz="5400" kern="0" dirty="0">
              <a:solidFill>
                <a:sysClr val="windowText" lastClr="000000"/>
              </a:solidFill>
              <a:latin typeface="Calibri"/>
              <a:cs typeface="Calibri"/>
            </a:endParaRPr>
          </a:p>
          <a:p>
            <a:pPr marL="266414" marR="6723" indent="-250446" defTabSz="1210208">
              <a:buFont typeface="Arial"/>
              <a:buChar char="•"/>
              <a:tabLst>
                <a:tab pos="267254" algn="l"/>
              </a:tabLst>
            </a:pPr>
            <a:r>
              <a:rPr sz="5400" kern="0" dirty="0">
                <a:solidFill>
                  <a:sysClr val="windowText" lastClr="000000"/>
                </a:solidFill>
                <a:latin typeface="Calibri"/>
                <a:cs typeface="Calibri"/>
              </a:rPr>
              <a:t>Job</a:t>
            </a:r>
            <a:r>
              <a:rPr sz="5400" kern="0" spc="-73" dirty="0">
                <a:solidFill>
                  <a:sysClr val="windowText" lastClr="000000"/>
                </a:solidFill>
                <a:latin typeface="Calibri"/>
                <a:cs typeface="Calibri"/>
              </a:rPr>
              <a:t> </a:t>
            </a:r>
            <a:r>
              <a:rPr sz="5400" kern="0" dirty="0">
                <a:solidFill>
                  <a:sysClr val="windowText" lastClr="000000"/>
                </a:solidFill>
                <a:latin typeface="Calibri"/>
                <a:cs typeface="Calibri"/>
              </a:rPr>
              <a:t>analysis</a:t>
            </a:r>
            <a:r>
              <a:rPr sz="5400" kern="0" spc="-46" dirty="0">
                <a:solidFill>
                  <a:sysClr val="windowText" lastClr="000000"/>
                </a:solidFill>
                <a:latin typeface="Calibri"/>
                <a:cs typeface="Calibri"/>
              </a:rPr>
              <a:t> </a:t>
            </a:r>
            <a:r>
              <a:rPr sz="5400" kern="0" dirty="0">
                <a:solidFill>
                  <a:sysClr val="windowText" lastClr="000000"/>
                </a:solidFill>
                <a:latin typeface="Calibri"/>
                <a:cs typeface="Calibri"/>
              </a:rPr>
              <a:t>provides</a:t>
            </a:r>
            <a:r>
              <a:rPr sz="5400" kern="0" spc="-46" dirty="0">
                <a:solidFill>
                  <a:sysClr val="windowText" lastClr="000000"/>
                </a:solidFill>
                <a:latin typeface="Calibri"/>
                <a:cs typeface="Calibri"/>
              </a:rPr>
              <a:t> </a:t>
            </a:r>
            <a:r>
              <a:rPr sz="5400" kern="0" dirty="0">
                <a:solidFill>
                  <a:sysClr val="windowText" lastClr="000000"/>
                </a:solidFill>
                <a:latin typeface="Calibri"/>
                <a:cs typeface="Calibri"/>
              </a:rPr>
              <a:t>a</a:t>
            </a:r>
            <a:r>
              <a:rPr sz="5400" kern="0" spc="-60" dirty="0">
                <a:solidFill>
                  <a:sysClr val="windowText" lastClr="000000"/>
                </a:solidFill>
                <a:latin typeface="Calibri"/>
                <a:cs typeface="Calibri"/>
              </a:rPr>
              <a:t> </a:t>
            </a:r>
            <a:r>
              <a:rPr sz="5400" kern="0" dirty="0">
                <a:solidFill>
                  <a:sysClr val="windowText" lastClr="000000"/>
                </a:solidFill>
                <a:latin typeface="Calibri"/>
                <a:cs typeface="Calibri"/>
              </a:rPr>
              <a:t>way</a:t>
            </a:r>
            <a:r>
              <a:rPr sz="5400" kern="0" spc="-73" dirty="0">
                <a:solidFill>
                  <a:sysClr val="windowText" lastClr="000000"/>
                </a:solidFill>
                <a:latin typeface="Calibri"/>
                <a:cs typeface="Calibri"/>
              </a:rPr>
              <a:t> </a:t>
            </a:r>
            <a:r>
              <a:rPr sz="5400" kern="0" dirty="0">
                <a:solidFill>
                  <a:sysClr val="windowText" lastClr="000000"/>
                </a:solidFill>
                <a:latin typeface="Calibri"/>
                <a:cs typeface="Calibri"/>
              </a:rPr>
              <a:t>to</a:t>
            </a:r>
            <a:r>
              <a:rPr sz="5400" kern="0" spc="-53" dirty="0">
                <a:solidFill>
                  <a:sysClr val="windowText" lastClr="000000"/>
                </a:solidFill>
                <a:latin typeface="Calibri"/>
                <a:cs typeface="Calibri"/>
              </a:rPr>
              <a:t> </a:t>
            </a:r>
            <a:r>
              <a:rPr sz="5400" kern="0" dirty="0">
                <a:solidFill>
                  <a:sysClr val="windowText" lastClr="000000"/>
                </a:solidFill>
                <a:latin typeface="Calibri"/>
                <a:cs typeface="Calibri"/>
              </a:rPr>
              <a:t>develop</a:t>
            </a:r>
            <a:r>
              <a:rPr sz="5400" kern="0" spc="-66" dirty="0">
                <a:solidFill>
                  <a:sysClr val="windowText" lastClr="000000"/>
                </a:solidFill>
                <a:latin typeface="Calibri"/>
                <a:cs typeface="Calibri"/>
              </a:rPr>
              <a:t> </a:t>
            </a:r>
            <a:r>
              <a:rPr sz="5400" kern="0" dirty="0">
                <a:solidFill>
                  <a:sysClr val="windowText" lastClr="000000"/>
                </a:solidFill>
                <a:latin typeface="Calibri"/>
                <a:cs typeface="Calibri"/>
              </a:rPr>
              <a:t>this</a:t>
            </a:r>
            <a:r>
              <a:rPr sz="5400" kern="0" spc="-53" dirty="0">
                <a:solidFill>
                  <a:sysClr val="windowText" lastClr="000000"/>
                </a:solidFill>
                <a:latin typeface="Calibri"/>
                <a:cs typeface="Calibri"/>
              </a:rPr>
              <a:t> </a:t>
            </a:r>
            <a:r>
              <a:rPr sz="5400" kern="0" dirty="0">
                <a:solidFill>
                  <a:sysClr val="windowText" lastClr="000000"/>
                </a:solidFill>
                <a:latin typeface="Calibri"/>
                <a:cs typeface="Calibri"/>
              </a:rPr>
              <a:t>understanding</a:t>
            </a:r>
            <a:r>
              <a:rPr sz="5400" kern="0" spc="-26" dirty="0">
                <a:solidFill>
                  <a:sysClr val="windowText" lastClr="000000"/>
                </a:solidFill>
                <a:latin typeface="Calibri"/>
                <a:cs typeface="Calibri"/>
              </a:rPr>
              <a:t> </a:t>
            </a:r>
            <a:r>
              <a:rPr sz="5400" kern="0" spc="-33" dirty="0">
                <a:solidFill>
                  <a:sysClr val="windowText" lastClr="000000"/>
                </a:solidFill>
                <a:latin typeface="Calibri"/>
                <a:cs typeface="Calibri"/>
              </a:rPr>
              <a:t>by </a:t>
            </a:r>
            <a:r>
              <a:rPr sz="5400" kern="0" dirty="0">
                <a:solidFill>
                  <a:sysClr val="windowText" lastClr="000000"/>
                </a:solidFill>
                <a:latin typeface="Calibri"/>
                <a:cs typeface="Calibri"/>
              </a:rPr>
              <a:t>examining</a:t>
            </a:r>
            <a:r>
              <a:rPr sz="5400" kern="0" spc="-66" dirty="0">
                <a:solidFill>
                  <a:sysClr val="windowText" lastClr="000000"/>
                </a:solidFill>
                <a:latin typeface="Calibri"/>
                <a:cs typeface="Calibri"/>
              </a:rPr>
              <a:t> </a:t>
            </a:r>
            <a:r>
              <a:rPr sz="5400" kern="0" dirty="0">
                <a:solidFill>
                  <a:sysClr val="windowText" lastClr="000000"/>
                </a:solidFill>
                <a:latin typeface="Calibri"/>
                <a:cs typeface="Calibri"/>
              </a:rPr>
              <a:t>the</a:t>
            </a:r>
            <a:r>
              <a:rPr sz="5400" kern="0" spc="-53" dirty="0">
                <a:solidFill>
                  <a:sysClr val="windowText" lastClr="000000"/>
                </a:solidFill>
                <a:latin typeface="Calibri"/>
                <a:cs typeface="Calibri"/>
              </a:rPr>
              <a:t> </a:t>
            </a:r>
            <a:r>
              <a:rPr sz="5400" kern="0" dirty="0">
                <a:solidFill>
                  <a:sysClr val="windowText" lastClr="000000"/>
                </a:solidFill>
                <a:latin typeface="Calibri"/>
                <a:cs typeface="Calibri"/>
              </a:rPr>
              <a:t>tasks</a:t>
            </a:r>
            <a:r>
              <a:rPr sz="5400" kern="0" spc="-33" dirty="0">
                <a:solidFill>
                  <a:sysClr val="windowText" lastClr="000000"/>
                </a:solidFill>
                <a:latin typeface="Calibri"/>
                <a:cs typeface="Calibri"/>
              </a:rPr>
              <a:t> </a:t>
            </a:r>
            <a:r>
              <a:rPr sz="5400" kern="0" dirty="0">
                <a:solidFill>
                  <a:sysClr val="windowText" lastClr="000000"/>
                </a:solidFill>
                <a:latin typeface="Calibri"/>
                <a:cs typeface="Calibri"/>
              </a:rPr>
              <a:t>performed</a:t>
            </a:r>
            <a:r>
              <a:rPr sz="5400" kern="0" spc="-60" dirty="0">
                <a:solidFill>
                  <a:sysClr val="windowText" lastClr="000000"/>
                </a:solidFill>
                <a:latin typeface="Calibri"/>
                <a:cs typeface="Calibri"/>
              </a:rPr>
              <a:t> </a:t>
            </a:r>
            <a:r>
              <a:rPr sz="5400" kern="0" dirty="0">
                <a:solidFill>
                  <a:sysClr val="windowText" lastClr="000000"/>
                </a:solidFill>
                <a:latin typeface="Calibri"/>
                <a:cs typeface="Calibri"/>
              </a:rPr>
              <a:t>in</a:t>
            </a:r>
            <a:r>
              <a:rPr sz="5400" kern="0" spc="-46" dirty="0">
                <a:solidFill>
                  <a:sysClr val="windowText" lastClr="000000"/>
                </a:solidFill>
                <a:latin typeface="Calibri"/>
                <a:cs typeface="Calibri"/>
              </a:rPr>
              <a:t> </a:t>
            </a:r>
            <a:r>
              <a:rPr sz="5400" kern="0" dirty="0">
                <a:solidFill>
                  <a:sysClr val="windowText" lastClr="000000"/>
                </a:solidFill>
                <a:latin typeface="Calibri"/>
                <a:cs typeface="Calibri"/>
              </a:rPr>
              <a:t>a</a:t>
            </a:r>
            <a:r>
              <a:rPr sz="5400" kern="0" spc="-60" dirty="0">
                <a:solidFill>
                  <a:sysClr val="windowText" lastClr="000000"/>
                </a:solidFill>
                <a:latin typeface="Calibri"/>
                <a:cs typeface="Calibri"/>
              </a:rPr>
              <a:t> </a:t>
            </a:r>
            <a:r>
              <a:rPr sz="5400" kern="0" dirty="0">
                <a:solidFill>
                  <a:sysClr val="windowText" lastClr="000000"/>
                </a:solidFill>
                <a:latin typeface="Calibri"/>
                <a:cs typeface="Calibri"/>
              </a:rPr>
              <a:t>job</a:t>
            </a:r>
            <a:r>
              <a:rPr sz="5400" kern="0" spc="-40" dirty="0">
                <a:solidFill>
                  <a:sysClr val="windowText" lastClr="000000"/>
                </a:solidFill>
                <a:latin typeface="Calibri"/>
                <a:cs typeface="Calibri"/>
              </a:rPr>
              <a:t> </a:t>
            </a:r>
            <a:r>
              <a:rPr sz="5400" kern="0" dirty="0">
                <a:solidFill>
                  <a:sysClr val="windowText" lastClr="000000"/>
                </a:solidFill>
                <a:latin typeface="Calibri"/>
                <a:cs typeface="Calibri"/>
              </a:rPr>
              <a:t>the</a:t>
            </a:r>
            <a:r>
              <a:rPr sz="5400" kern="0" spc="-53" dirty="0">
                <a:solidFill>
                  <a:sysClr val="windowText" lastClr="000000"/>
                </a:solidFill>
                <a:latin typeface="Calibri"/>
                <a:cs typeface="Calibri"/>
              </a:rPr>
              <a:t> </a:t>
            </a:r>
            <a:r>
              <a:rPr sz="5400" kern="0" dirty="0">
                <a:solidFill>
                  <a:sysClr val="windowText" lastClr="000000"/>
                </a:solidFill>
                <a:latin typeface="Calibri"/>
                <a:cs typeface="Calibri"/>
              </a:rPr>
              <a:t>competencies</a:t>
            </a:r>
            <a:r>
              <a:rPr sz="5400" kern="0" spc="-73" dirty="0">
                <a:solidFill>
                  <a:sysClr val="windowText" lastClr="000000"/>
                </a:solidFill>
                <a:latin typeface="Calibri"/>
                <a:cs typeface="Calibri"/>
              </a:rPr>
              <a:t> </a:t>
            </a:r>
            <a:r>
              <a:rPr sz="5400" kern="0" dirty="0">
                <a:solidFill>
                  <a:sysClr val="windowText" lastClr="000000"/>
                </a:solidFill>
                <a:latin typeface="Calibri"/>
                <a:cs typeface="Calibri"/>
              </a:rPr>
              <a:t>required</a:t>
            </a:r>
            <a:r>
              <a:rPr sz="5400" kern="0" spc="-60" dirty="0">
                <a:solidFill>
                  <a:sysClr val="windowText" lastClr="000000"/>
                </a:solidFill>
                <a:latin typeface="Calibri"/>
                <a:cs typeface="Calibri"/>
              </a:rPr>
              <a:t> </a:t>
            </a:r>
            <a:r>
              <a:rPr sz="5400" kern="0" spc="-33" dirty="0">
                <a:solidFill>
                  <a:sysClr val="windowText" lastClr="000000"/>
                </a:solidFill>
                <a:latin typeface="Calibri"/>
                <a:cs typeface="Calibri"/>
              </a:rPr>
              <a:t>to </a:t>
            </a:r>
            <a:r>
              <a:rPr sz="5400" kern="0" dirty="0">
                <a:solidFill>
                  <a:sysClr val="windowText" lastClr="000000"/>
                </a:solidFill>
                <a:latin typeface="Calibri"/>
                <a:cs typeface="Calibri"/>
              </a:rPr>
              <a:t>perform</a:t>
            </a:r>
            <a:r>
              <a:rPr sz="5400" kern="0" spc="-53" dirty="0">
                <a:solidFill>
                  <a:sysClr val="windowText" lastClr="000000"/>
                </a:solidFill>
                <a:latin typeface="Calibri"/>
                <a:cs typeface="Calibri"/>
              </a:rPr>
              <a:t> </a:t>
            </a:r>
            <a:r>
              <a:rPr sz="5400" kern="0" dirty="0">
                <a:solidFill>
                  <a:sysClr val="windowText" lastClr="000000"/>
                </a:solidFill>
                <a:latin typeface="Calibri"/>
                <a:cs typeface="Calibri"/>
              </a:rPr>
              <a:t>those</a:t>
            </a:r>
            <a:r>
              <a:rPr sz="5400" kern="0" spc="-46" dirty="0">
                <a:solidFill>
                  <a:sysClr val="windowText" lastClr="000000"/>
                </a:solidFill>
                <a:latin typeface="Calibri"/>
                <a:cs typeface="Calibri"/>
              </a:rPr>
              <a:t> </a:t>
            </a:r>
            <a:r>
              <a:rPr sz="5400" kern="0" dirty="0">
                <a:solidFill>
                  <a:sysClr val="windowText" lastClr="000000"/>
                </a:solidFill>
                <a:latin typeface="Calibri"/>
                <a:cs typeface="Calibri"/>
              </a:rPr>
              <a:t>tasks</a:t>
            </a:r>
            <a:r>
              <a:rPr sz="5400" kern="0" spc="-26" dirty="0">
                <a:solidFill>
                  <a:sysClr val="windowText" lastClr="000000"/>
                </a:solidFill>
                <a:latin typeface="Calibri"/>
                <a:cs typeface="Calibri"/>
              </a:rPr>
              <a:t> </a:t>
            </a:r>
            <a:r>
              <a:rPr sz="5400" kern="0" dirty="0">
                <a:solidFill>
                  <a:sysClr val="windowText" lastClr="000000"/>
                </a:solidFill>
                <a:latin typeface="Calibri"/>
                <a:cs typeface="Calibri"/>
              </a:rPr>
              <a:t>and</a:t>
            </a:r>
            <a:r>
              <a:rPr sz="5400" kern="0" spc="-33" dirty="0">
                <a:solidFill>
                  <a:sysClr val="windowText" lastClr="000000"/>
                </a:solidFill>
                <a:latin typeface="Calibri"/>
                <a:cs typeface="Calibri"/>
              </a:rPr>
              <a:t> </a:t>
            </a:r>
            <a:r>
              <a:rPr sz="5400" kern="0" dirty="0">
                <a:solidFill>
                  <a:sysClr val="windowText" lastClr="000000"/>
                </a:solidFill>
                <a:latin typeface="Calibri"/>
                <a:cs typeface="Calibri"/>
              </a:rPr>
              <a:t>connection</a:t>
            </a:r>
            <a:r>
              <a:rPr sz="5400" kern="0" spc="-33" dirty="0">
                <a:solidFill>
                  <a:sysClr val="windowText" lastClr="000000"/>
                </a:solidFill>
                <a:latin typeface="Calibri"/>
                <a:cs typeface="Calibri"/>
              </a:rPr>
              <a:t> </a:t>
            </a:r>
            <a:r>
              <a:rPr sz="5400" kern="0" dirty="0">
                <a:solidFill>
                  <a:sysClr val="windowText" lastClr="000000"/>
                </a:solidFill>
                <a:latin typeface="Calibri"/>
                <a:cs typeface="Calibri"/>
              </a:rPr>
              <a:t>between</a:t>
            </a:r>
            <a:r>
              <a:rPr sz="5400" kern="0" spc="-66" dirty="0">
                <a:solidFill>
                  <a:sysClr val="windowText" lastClr="000000"/>
                </a:solidFill>
                <a:latin typeface="Calibri"/>
                <a:cs typeface="Calibri"/>
              </a:rPr>
              <a:t> </a:t>
            </a:r>
            <a:r>
              <a:rPr sz="5400" kern="0" dirty="0">
                <a:solidFill>
                  <a:sysClr val="windowText" lastClr="000000"/>
                </a:solidFill>
                <a:latin typeface="Calibri"/>
                <a:cs typeface="Calibri"/>
              </a:rPr>
              <a:t>the</a:t>
            </a:r>
            <a:r>
              <a:rPr sz="5400" kern="0" spc="-46" dirty="0">
                <a:solidFill>
                  <a:sysClr val="windowText" lastClr="000000"/>
                </a:solidFill>
                <a:latin typeface="Calibri"/>
                <a:cs typeface="Calibri"/>
              </a:rPr>
              <a:t> </a:t>
            </a:r>
            <a:r>
              <a:rPr sz="5400" kern="0" dirty="0">
                <a:solidFill>
                  <a:sysClr val="windowText" lastClr="000000"/>
                </a:solidFill>
                <a:latin typeface="Calibri"/>
                <a:cs typeface="Calibri"/>
              </a:rPr>
              <a:t>tasks</a:t>
            </a:r>
            <a:r>
              <a:rPr sz="5400" kern="0" spc="-26" dirty="0">
                <a:solidFill>
                  <a:sysClr val="windowText" lastClr="000000"/>
                </a:solidFill>
                <a:latin typeface="Calibri"/>
                <a:cs typeface="Calibri"/>
              </a:rPr>
              <a:t> </a:t>
            </a:r>
            <a:r>
              <a:rPr sz="5400" kern="0" spc="-33" dirty="0">
                <a:solidFill>
                  <a:sysClr val="windowText" lastClr="000000"/>
                </a:solidFill>
                <a:latin typeface="Calibri"/>
                <a:cs typeface="Calibri"/>
              </a:rPr>
              <a:t>and </a:t>
            </a:r>
            <a:r>
              <a:rPr sz="5400" kern="0" spc="-13" dirty="0">
                <a:solidFill>
                  <a:sysClr val="windowText" lastClr="000000"/>
                </a:solidFill>
                <a:latin typeface="Calibri"/>
                <a:cs typeface="Calibri"/>
              </a:rPr>
              <a:t>competencies</a:t>
            </a:r>
            <a:endParaRPr sz="5400" kern="0" dirty="0">
              <a:solidFill>
                <a:sysClr val="windowText" lastClr="000000"/>
              </a:solidFill>
              <a:latin typeface="Calibri"/>
              <a:cs typeface="Calibri"/>
            </a:endParaRPr>
          </a:p>
        </p:txBody>
      </p:sp>
      <p:sp>
        <p:nvSpPr>
          <p:cNvPr id="8" name="object 8"/>
          <p:cNvSpPr txBox="1"/>
          <p:nvPr/>
        </p:nvSpPr>
        <p:spPr>
          <a:xfrm>
            <a:off x="11811000" y="354457"/>
            <a:ext cx="6041904" cy="2519951"/>
          </a:xfrm>
          <a:prstGeom prst="rect">
            <a:avLst/>
          </a:prstGeom>
        </p:spPr>
        <p:txBody>
          <a:bodyPr vert="horz" wrap="square" lIns="0" tIns="15968" rIns="0" bIns="0" rtlCol="0">
            <a:spAutoFit/>
          </a:bodyPr>
          <a:lstStyle/>
          <a:p>
            <a:pPr marL="922784" marR="6723" indent="-906816" algn="ctr" defTabSz="1210208">
              <a:lnSpc>
                <a:spcPct val="101499"/>
              </a:lnSpc>
              <a:spcBef>
                <a:spcPts val="126"/>
              </a:spcBef>
            </a:pPr>
            <a:r>
              <a:rPr sz="5400" kern="0" dirty="0">
                <a:solidFill>
                  <a:srgbClr val="FFFFFF"/>
                </a:solidFill>
                <a:latin typeface="Calibri"/>
                <a:cs typeface="Calibri"/>
              </a:rPr>
              <a:t>Step</a:t>
            </a:r>
            <a:r>
              <a:rPr sz="5400" kern="0" spc="20" dirty="0">
                <a:solidFill>
                  <a:srgbClr val="FFFFFF"/>
                </a:solidFill>
                <a:latin typeface="Calibri"/>
                <a:cs typeface="Calibri"/>
              </a:rPr>
              <a:t> </a:t>
            </a:r>
            <a:r>
              <a:rPr sz="5400" kern="0" dirty="0">
                <a:solidFill>
                  <a:srgbClr val="FFFFFF"/>
                </a:solidFill>
                <a:latin typeface="Calibri"/>
                <a:cs typeface="Calibri"/>
              </a:rPr>
              <a:t>3.</a:t>
            </a:r>
            <a:r>
              <a:rPr sz="5400" kern="0" spc="13" dirty="0">
                <a:solidFill>
                  <a:srgbClr val="FFFFFF"/>
                </a:solidFill>
                <a:latin typeface="Calibri"/>
                <a:cs typeface="Calibri"/>
              </a:rPr>
              <a:t> </a:t>
            </a:r>
            <a:endParaRPr lang="en-US" sz="5400" kern="0" spc="13" dirty="0">
              <a:solidFill>
                <a:srgbClr val="FFFFFF"/>
              </a:solidFill>
              <a:latin typeface="Calibri"/>
              <a:cs typeface="Calibri"/>
            </a:endParaRPr>
          </a:p>
          <a:p>
            <a:pPr marL="922784" marR="6723" indent="-906816" algn="ctr" defTabSz="1210208">
              <a:lnSpc>
                <a:spcPct val="101499"/>
              </a:lnSpc>
              <a:spcBef>
                <a:spcPts val="126"/>
              </a:spcBef>
            </a:pPr>
            <a:r>
              <a:rPr sz="5400" kern="0" dirty="0">
                <a:solidFill>
                  <a:srgbClr val="FFFFFF"/>
                </a:solidFill>
                <a:latin typeface="Calibri"/>
                <a:cs typeface="Calibri"/>
              </a:rPr>
              <a:t>Conduct</a:t>
            </a:r>
            <a:r>
              <a:rPr sz="5400" kern="0" spc="20" dirty="0">
                <a:solidFill>
                  <a:srgbClr val="FFFFFF"/>
                </a:solidFill>
                <a:latin typeface="Calibri"/>
                <a:cs typeface="Calibri"/>
              </a:rPr>
              <a:t> </a:t>
            </a:r>
            <a:r>
              <a:rPr sz="5400" kern="0" dirty="0">
                <a:solidFill>
                  <a:srgbClr val="FFFFFF"/>
                </a:solidFill>
                <a:latin typeface="Calibri"/>
                <a:cs typeface="Calibri"/>
              </a:rPr>
              <a:t>a</a:t>
            </a:r>
            <a:r>
              <a:rPr sz="5400" kern="0" spc="20" dirty="0">
                <a:solidFill>
                  <a:srgbClr val="FFFFFF"/>
                </a:solidFill>
                <a:latin typeface="Calibri"/>
                <a:cs typeface="Calibri"/>
              </a:rPr>
              <a:t> </a:t>
            </a:r>
            <a:r>
              <a:rPr sz="5400" kern="0" spc="-33" dirty="0">
                <a:solidFill>
                  <a:srgbClr val="FFFFFF"/>
                </a:solidFill>
                <a:latin typeface="Calibri"/>
                <a:cs typeface="Calibri"/>
              </a:rPr>
              <a:t>job </a:t>
            </a:r>
            <a:r>
              <a:rPr sz="5400" kern="0" spc="-13" dirty="0">
                <a:solidFill>
                  <a:srgbClr val="FFFFFF"/>
                </a:solidFill>
                <a:latin typeface="Calibri"/>
                <a:cs typeface="Calibri"/>
              </a:rPr>
              <a:t>analysis</a:t>
            </a:r>
            <a:endParaRPr sz="5400" kern="0" dirty="0">
              <a:solidFill>
                <a:sysClr val="windowText" lastClr="000000"/>
              </a:solidFill>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Rectangle 5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a:spLocks noGrp="1"/>
          </p:cNvSpPr>
          <p:nvPr>
            <p:ph type="title"/>
          </p:nvPr>
        </p:nvSpPr>
        <p:spPr>
          <a:xfrm>
            <a:off x="700083" y="880282"/>
            <a:ext cx="4802049" cy="5081246"/>
          </a:xfrm>
          <a:prstGeom prst="rect">
            <a:avLst/>
          </a:prstGeom>
        </p:spPr>
        <p:txBody>
          <a:bodyPr vert="horz" lIns="91440" tIns="45720" rIns="91440" bIns="45720" rtlCol="0" anchor="b">
            <a:normAutofit/>
          </a:bodyPr>
          <a:lstStyle/>
          <a:p>
            <a:pPr marL="16808" marR="6723" algn="r" rtl="0">
              <a:spcBef>
                <a:spcPct val="0"/>
              </a:spcBef>
            </a:pPr>
            <a:r>
              <a:rPr lang="en-US" sz="6000" kern="1200">
                <a:solidFill>
                  <a:srgbClr val="FFFFFF"/>
                </a:solidFill>
                <a:latin typeface="+mj-lt"/>
                <a:ea typeface="+mj-ea"/>
                <a:cs typeface="+mj-cs"/>
              </a:rPr>
              <a:t>Steps</a:t>
            </a:r>
            <a:r>
              <a:rPr lang="en-US" sz="6000" kern="1200" spc="-218">
                <a:solidFill>
                  <a:srgbClr val="FFFFFF"/>
                </a:solidFill>
                <a:latin typeface="+mj-lt"/>
                <a:ea typeface="+mj-ea"/>
                <a:cs typeface="+mj-cs"/>
              </a:rPr>
              <a:t> </a:t>
            </a:r>
            <a:r>
              <a:rPr lang="en-US" sz="6000" kern="1200" spc="-33">
                <a:solidFill>
                  <a:srgbClr val="FFFFFF"/>
                </a:solidFill>
                <a:latin typeface="+mj-lt"/>
                <a:ea typeface="+mj-ea"/>
                <a:cs typeface="+mj-cs"/>
              </a:rPr>
              <a:t>in </a:t>
            </a:r>
            <a:r>
              <a:rPr lang="en-US" sz="6000" kern="1200">
                <a:solidFill>
                  <a:srgbClr val="FFFFFF"/>
                </a:solidFill>
                <a:latin typeface="+mj-lt"/>
                <a:ea typeface="+mj-ea"/>
                <a:cs typeface="+mj-cs"/>
              </a:rPr>
              <a:t>a</a:t>
            </a:r>
            <a:r>
              <a:rPr lang="en-US" sz="6000" kern="1200" spc="-40">
                <a:solidFill>
                  <a:srgbClr val="FFFFFF"/>
                </a:solidFill>
                <a:latin typeface="+mj-lt"/>
                <a:ea typeface="+mj-ea"/>
                <a:cs typeface="+mj-cs"/>
              </a:rPr>
              <a:t> </a:t>
            </a:r>
            <a:r>
              <a:rPr lang="en-US" sz="6000" kern="1200" spc="-33">
                <a:solidFill>
                  <a:srgbClr val="FFFFFF"/>
                </a:solidFill>
                <a:latin typeface="+mj-lt"/>
                <a:ea typeface="+mj-ea"/>
                <a:cs typeface="+mj-cs"/>
              </a:rPr>
              <a:t>Job </a:t>
            </a:r>
            <a:r>
              <a:rPr lang="en-US" sz="6000" kern="1200" spc="-26">
                <a:solidFill>
                  <a:srgbClr val="FFFFFF"/>
                </a:solidFill>
                <a:latin typeface="+mj-lt"/>
                <a:ea typeface="+mj-ea"/>
                <a:cs typeface="+mj-cs"/>
              </a:rPr>
              <a:t>Analysis</a:t>
            </a:r>
            <a:br>
              <a:rPr lang="en-US" sz="6000" kern="1200">
                <a:solidFill>
                  <a:srgbClr val="FFFFFF"/>
                </a:solidFill>
                <a:latin typeface="+mj-lt"/>
                <a:ea typeface="+mj-ea"/>
                <a:cs typeface="+mj-cs"/>
              </a:rPr>
            </a:br>
            <a:endParaRPr lang="en-US" sz="6000" kern="1200">
              <a:solidFill>
                <a:srgbClr val="FFFFFF"/>
              </a:solidFill>
              <a:latin typeface="+mj-lt"/>
              <a:ea typeface="+mj-ea"/>
              <a:cs typeface="+mj-cs"/>
            </a:endParaRPr>
          </a:p>
        </p:txBody>
      </p:sp>
      <p:sp>
        <p:nvSpPr>
          <p:cNvPr id="31" name="Text Placeholder 30">
            <a:extLst>
              <a:ext uri="{FF2B5EF4-FFF2-40B4-BE49-F238E27FC236}">
                <a16:creationId xmlns:a16="http://schemas.microsoft.com/office/drawing/2014/main" id="{7BD08E26-28A5-C422-3A93-1E4D41E1EC32}"/>
              </a:ext>
            </a:extLst>
          </p:cNvPr>
          <p:cNvSpPr>
            <a:spLocks noGrp="1"/>
          </p:cNvSpPr>
          <p:nvPr>
            <p:ph type="body" idx="1"/>
          </p:nvPr>
        </p:nvSpPr>
        <p:spPr>
          <a:xfrm>
            <a:off x="6056739" y="190500"/>
            <a:ext cx="12226689" cy="10081292"/>
          </a:xfrm>
        </p:spPr>
        <p:txBody>
          <a:bodyPr vert="horz" lIns="91440" tIns="45720" rIns="91440" bIns="45720" rtlCol="0" anchor="ctr">
            <a:normAutofit/>
          </a:bodyPr>
          <a:lstStyle/>
          <a:p>
            <a:pPr marL="457200" indent="-457200" rtl="0">
              <a:lnSpc>
                <a:spcPct val="90000"/>
              </a:lnSpc>
              <a:spcAft>
                <a:spcPts val="600"/>
              </a:spcAft>
              <a:buFont typeface="Arial" panose="020B0604020202020204" pitchFamily="34" charset="0"/>
              <a:buChar char="•"/>
            </a:pPr>
            <a:r>
              <a:rPr lang="en-US" sz="3600" kern="1200" dirty="0"/>
              <a:t>Get</a:t>
            </a:r>
            <a:r>
              <a:rPr lang="en-US" sz="3600" kern="1200" spc="73" dirty="0"/>
              <a:t> </a:t>
            </a:r>
            <a:r>
              <a:rPr lang="en-US" sz="3600" kern="1200" dirty="0"/>
              <a:t>input</a:t>
            </a:r>
            <a:r>
              <a:rPr lang="en-US" sz="3600" kern="1200" spc="79" dirty="0"/>
              <a:t> </a:t>
            </a:r>
            <a:r>
              <a:rPr lang="en-US" sz="3600" kern="1200" dirty="0"/>
              <a:t>from</a:t>
            </a:r>
            <a:r>
              <a:rPr lang="en-US" sz="3600" kern="1200" spc="79" dirty="0"/>
              <a:t> </a:t>
            </a:r>
            <a:r>
              <a:rPr lang="en-US" sz="3600" kern="1200" dirty="0"/>
              <a:t>senior</a:t>
            </a:r>
            <a:r>
              <a:rPr lang="en-US" sz="3600" kern="1200" spc="86" dirty="0"/>
              <a:t> </a:t>
            </a:r>
            <a:r>
              <a:rPr lang="en-US" sz="3600" kern="1200" dirty="0"/>
              <a:t>executives</a:t>
            </a:r>
            <a:r>
              <a:rPr lang="en-US" sz="3600" kern="1200" spc="53" dirty="0"/>
              <a:t> </a:t>
            </a:r>
            <a:r>
              <a:rPr lang="en-US" sz="3600" kern="1200" dirty="0"/>
              <a:t>and</a:t>
            </a:r>
            <a:r>
              <a:rPr lang="en-US" sz="3600" kern="1200" spc="79" dirty="0"/>
              <a:t> </a:t>
            </a:r>
            <a:r>
              <a:rPr lang="en-US" sz="3600" kern="1200" dirty="0"/>
              <a:t>department</a:t>
            </a:r>
            <a:r>
              <a:rPr lang="en-US" sz="3600" kern="1200" spc="73" dirty="0"/>
              <a:t> </a:t>
            </a:r>
            <a:r>
              <a:rPr lang="en-US" sz="3600" kern="1200" dirty="0"/>
              <a:t>heads</a:t>
            </a:r>
            <a:r>
              <a:rPr lang="en-US" sz="3600" kern="1200" spc="79" dirty="0"/>
              <a:t> </a:t>
            </a:r>
            <a:r>
              <a:rPr lang="en-US" sz="3600" kern="1200" dirty="0"/>
              <a:t>to</a:t>
            </a:r>
            <a:r>
              <a:rPr lang="en-US" sz="3600" kern="1200" spc="79" dirty="0"/>
              <a:t> </a:t>
            </a:r>
            <a:r>
              <a:rPr lang="en-US" sz="3600" kern="1200" spc="-13" dirty="0"/>
              <a:t>determine </a:t>
            </a:r>
            <a:r>
              <a:rPr lang="en-US" sz="3600" kern="1200" dirty="0"/>
              <a:t>the</a:t>
            </a:r>
            <a:r>
              <a:rPr lang="en-US" sz="3600" kern="1200" spc="73" dirty="0"/>
              <a:t> </a:t>
            </a:r>
            <a:r>
              <a:rPr lang="en-US" sz="3600" kern="1200" dirty="0"/>
              <a:t>organizational</a:t>
            </a:r>
            <a:r>
              <a:rPr lang="en-US" sz="3600" kern="1200" spc="112" dirty="0"/>
              <a:t> </a:t>
            </a:r>
            <a:r>
              <a:rPr lang="en-US" sz="3600" kern="1200" dirty="0"/>
              <a:t>structure</a:t>
            </a:r>
            <a:r>
              <a:rPr lang="en-US" sz="3600" kern="1200" spc="66" dirty="0"/>
              <a:t> </a:t>
            </a:r>
            <a:r>
              <a:rPr lang="en-US" sz="3600" kern="1200" dirty="0"/>
              <a:t>and</a:t>
            </a:r>
            <a:r>
              <a:rPr lang="en-US" sz="3600" kern="1200" spc="93" dirty="0"/>
              <a:t> </a:t>
            </a:r>
            <a:r>
              <a:rPr lang="en-US" sz="3600" kern="1200" dirty="0"/>
              <a:t>primary</a:t>
            </a:r>
            <a:r>
              <a:rPr lang="en-US" sz="3600" kern="1200" spc="79" dirty="0"/>
              <a:t> </a:t>
            </a:r>
            <a:r>
              <a:rPr lang="en-US" sz="3600" kern="1200" dirty="0"/>
              <a:t>functions</a:t>
            </a:r>
            <a:r>
              <a:rPr lang="en-US" sz="3600" kern="1200" spc="86" dirty="0"/>
              <a:t> </a:t>
            </a:r>
            <a:r>
              <a:rPr lang="en-US" sz="3600" kern="1200" dirty="0"/>
              <a:t>of</a:t>
            </a:r>
            <a:r>
              <a:rPr lang="en-US" sz="3600" kern="1200" spc="93" dirty="0"/>
              <a:t> </a:t>
            </a:r>
            <a:r>
              <a:rPr lang="en-US" sz="3600" kern="1200" spc="-13" dirty="0"/>
              <a:t>each department.</a:t>
            </a:r>
          </a:p>
          <a:p>
            <a:pPr marL="457200" indent="-457200" rtl="0">
              <a:lnSpc>
                <a:spcPct val="90000"/>
              </a:lnSpc>
              <a:spcAft>
                <a:spcPts val="600"/>
              </a:spcAft>
              <a:buFont typeface="Arial" panose="020B0604020202020204" pitchFamily="34" charset="0"/>
              <a:buChar char="•"/>
            </a:pPr>
            <a:endParaRPr lang="en-US" sz="3600" kern="1200" spc="-13" dirty="0"/>
          </a:p>
          <a:p>
            <a:pPr marL="457200" indent="-457200" rtl="0">
              <a:lnSpc>
                <a:spcPct val="90000"/>
              </a:lnSpc>
              <a:spcAft>
                <a:spcPts val="600"/>
              </a:spcAft>
              <a:buFont typeface="Arial" panose="020B0604020202020204" pitchFamily="34" charset="0"/>
              <a:buChar char="•"/>
            </a:pPr>
            <a:r>
              <a:rPr lang="en-US" sz="3600" kern="1200" dirty="0"/>
              <a:t>Interview</a:t>
            </a:r>
            <a:r>
              <a:rPr lang="en-US" sz="3600" kern="1200" spc="53" dirty="0"/>
              <a:t> </a:t>
            </a:r>
            <a:r>
              <a:rPr lang="en-US" sz="3600" kern="1200" dirty="0"/>
              <a:t>department</a:t>
            </a:r>
            <a:r>
              <a:rPr lang="en-US" sz="3600" kern="1200" spc="86" dirty="0"/>
              <a:t> </a:t>
            </a:r>
            <a:r>
              <a:rPr lang="en-US" sz="3600" kern="1200" dirty="0"/>
              <a:t>managers</a:t>
            </a:r>
            <a:r>
              <a:rPr lang="en-US" sz="3600" kern="1200" spc="79" dirty="0"/>
              <a:t> </a:t>
            </a:r>
            <a:r>
              <a:rPr lang="en-US" sz="3600" kern="1200" dirty="0"/>
              <a:t>and</a:t>
            </a:r>
            <a:r>
              <a:rPr lang="en-US" sz="3600" kern="1200" spc="86" dirty="0"/>
              <a:t> </a:t>
            </a:r>
            <a:r>
              <a:rPr lang="en-US" sz="3600" kern="1200" dirty="0"/>
              <a:t>key</a:t>
            </a:r>
            <a:r>
              <a:rPr lang="en-US" sz="3600" kern="1200" spc="73" dirty="0"/>
              <a:t> </a:t>
            </a:r>
            <a:r>
              <a:rPr lang="en-US" sz="3600" kern="1200" dirty="0"/>
              <a:t>employees,</a:t>
            </a:r>
            <a:r>
              <a:rPr lang="en-US" sz="3600" kern="1200" spc="73" dirty="0"/>
              <a:t> </a:t>
            </a:r>
            <a:r>
              <a:rPr lang="en-US" sz="3600" kern="1200" dirty="0"/>
              <a:t>as</a:t>
            </a:r>
            <a:r>
              <a:rPr lang="en-US" sz="3600" kern="1200" spc="99" dirty="0"/>
              <a:t> </a:t>
            </a:r>
            <a:r>
              <a:rPr lang="en-US" sz="3600" kern="1200" dirty="0"/>
              <a:t>necessary,</a:t>
            </a:r>
            <a:r>
              <a:rPr lang="en-US" sz="3600" kern="1200" spc="86" dirty="0"/>
              <a:t> </a:t>
            </a:r>
            <a:r>
              <a:rPr lang="en-US" sz="3600" kern="1200" spc="-33" dirty="0"/>
              <a:t>to </a:t>
            </a:r>
            <a:r>
              <a:rPr lang="en-US" sz="3600" kern="1200" dirty="0"/>
              <a:t>determine</a:t>
            </a:r>
            <a:r>
              <a:rPr lang="en-US" sz="3600" kern="1200" spc="73" dirty="0"/>
              <a:t> </a:t>
            </a:r>
            <a:r>
              <a:rPr lang="en-US" sz="3600" kern="1200" dirty="0"/>
              <a:t>their</a:t>
            </a:r>
            <a:r>
              <a:rPr lang="en-US" sz="3600" kern="1200" spc="93" dirty="0"/>
              <a:t> </a:t>
            </a:r>
            <a:r>
              <a:rPr lang="en-US" sz="3600" kern="1200" dirty="0"/>
              <a:t>specific</a:t>
            </a:r>
            <a:r>
              <a:rPr lang="en-US" sz="3600" kern="1200" spc="99" dirty="0"/>
              <a:t> </a:t>
            </a:r>
            <a:r>
              <a:rPr lang="en-US" sz="3600" kern="1200" dirty="0"/>
              <a:t>job</a:t>
            </a:r>
            <a:r>
              <a:rPr lang="en-US" sz="3600" kern="1200" spc="106" dirty="0"/>
              <a:t> </a:t>
            </a:r>
            <a:r>
              <a:rPr lang="en-US" sz="3600" kern="1200" spc="-13" dirty="0"/>
              <a:t>functions.</a:t>
            </a:r>
          </a:p>
          <a:p>
            <a:pPr marL="457200" indent="-457200" rtl="0">
              <a:lnSpc>
                <a:spcPct val="90000"/>
              </a:lnSpc>
              <a:spcAft>
                <a:spcPts val="600"/>
              </a:spcAft>
              <a:buFont typeface="Arial" panose="020B0604020202020204" pitchFamily="34" charset="0"/>
              <a:buChar char="•"/>
            </a:pPr>
            <a:r>
              <a:rPr lang="en-US" sz="3600" kern="1200" spc="-13" dirty="0"/>
              <a:t>Conduct desk audits if needed.</a:t>
            </a:r>
          </a:p>
          <a:p>
            <a:pPr indent="-228600" rtl="0">
              <a:lnSpc>
                <a:spcPct val="90000"/>
              </a:lnSpc>
              <a:spcAft>
                <a:spcPts val="600"/>
              </a:spcAft>
              <a:buFont typeface="Arial" panose="020B0604020202020204" pitchFamily="34" charset="0"/>
              <a:buChar char="•"/>
            </a:pPr>
            <a:endParaRPr lang="en-US" sz="3600" kern="1200" dirty="0"/>
          </a:p>
          <a:p>
            <a:pPr marL="457200" indent="-457200" rtl="0">
              <a:lnSpc>
                <a:spcPct val="90000"/>
              </a:lnSpc>
              <a:spcAft>
                <a:spcPts val="600"/>
              </a:spcAft>
              <a:buFont typeface="Arial" panose="020B0604020202020204" pitchFamily="34" charset="0"/>
              <a:buChar char="•"/>
            </a:pPr>
            <a:r>
              <a:rPr lang="en-US" sz="3600" kern="1200" dirty="0"/>
              <a:t>Conduct</a:t>
            </a:r>
            <a:r>
              <a:rPr lang="en-US" sz="3600" kern="1200" spc="73" dirty="0"/>
              <a:t> </a:t>
            </a:r>
            <a:r>
              <a:rPr lang="en-US" sz="3600" kern="1200" dirty="0"/>
              <a:t>a</a:t>
            </a:r>
            <a:r>
              <a:rPr lang="en-US" sz="3600" kern="1200" spc="73" dirty="0"/>
              <a:t> </a:t>
            </a:r>
            <a:r>
              <a:rPr lang="en-US" sz="3600" kern="1200" dirty="0"/>
              <a:t>general</a:t>
            </a:r>
            <a:r>
              <a:rPr lang="en-US" sz="3600" kern="1200" spc="66" dirty="0"/>
              <a:t> </a:t>
            </a:r>
            <a:r>
              <a:rPr lang="en-US" sz="3600" kern="1200" dirty="0"/>
              <a:t>task</a:t>
            </a:r>
            <a:r>
              <a:rPr lang="en-US" sz="3600" kern="1200" spc="93" dirty="0"/>
              <a:t> </a:t>
            </a:r>
            <a:r>
              <a:rPr lang="en-US" sz="3600" kern="1200" dirty="0"/>
              <a:t>analysis.</a:t>
            </a:r>
            <a:r>
              <a:rPr lang="en-US" sz="3600" kern="1200" spc="86" dirty="0"/>
              <a:t> </a:t>
            </a:r>
            <a:r>
              <a:rPr lang="en-US" sz="3600" kern="1200" dirty="0"/>
              <a:t>What</a:t>
            </a:r>
            <a:r>
              <a:rPr lang="en-US" sz="3600" kern="1200" spc="79" dirty="0"/>
              <a:t> </a:t>
            </a:r>
            <a:r>
              <a:rPr lang="en-US" sz="3600" kern="1200" dirty="0"/>
              <a:t>tasks</a:t>
            </a:r>
            <a:r>
              <a:rPr lang="en-US" sz="3600" kern="1200" spc="93" dirty="0"/>
              <a:t> </a:t>
            </a:r>
            <a:r>
              <a:rPr lang="en-US" sz="3600" kern="1200" dirty="0"/>
              <a:t>must</a:t>
            </a:r>
            <a:r>
              <a:rPr lang="en-US" sz="3600" kern="1200" spc="60" dirty="0"/>
              <a:t> </a:t>
            </a:r>
            <a:r>
              <a:rPr lang="en-US" sz="3600" kern="1200" dirty="0"/>
              <a:t>be</a:t>
            </a:r>
            <a:r>
              <a:rPr lang="en-US" sz="3600" kern="1200" spc="79" dirty="0"/>
              <a:t> </a:t>
            </a:r>
            <a:r>
              <a:rPr lang="en-US" sz="3600" kern="1200" dirty="0"/>
              <a:t>accomplished</a:t>
            </a:r>
            <a:r>
              <a:rPr lang="en-US" sz="3600" kern="1200" spc="73" dirty="0"/>
              <a:t> </a:t>
            </a:r>
            <a:r>
              <a:rPr lang="en-US" sz="3600" kern="1200" spc="-33" dirty="0"/>
              <a:t>by </a:t>
            </a:r>
            <a:r>
              <a:rPr lang="en-US" sz="3600" kern="1200" spc="-13" dirty="0"/>
              <a:t>whom?</a:t>
            </a:r>
          </a:p>
          <a:p>
            <a:pPr marL="457200" indent="-457200" rtl="0">
              <a:lnSpc>
                <a:spcPct val="90000"/>
              </a:lnSpc>
              <a:spcAft>
                <a:spcPts val="600"/>
              </a:spcAft>
              <a:buFont typeface="Arial" panose="020B0604020202020204" pitchFamily="34" charset="0"/>
              <a:buChar char="•"/>
            </a:pPr>
            <a:endParaRPr lang="en-US" sz="3600" kern="1200" spc="-13" dirty="0"/>
          </a:p>
          <a:p>
            <a:pPr marL="457200" indent="-457200" rtl="0">
              <a:lnSpc>
                <a:spcPct val="90000"/>
              </a:lnSpc>
              <a:spcAft>
                <a:spcPts val="600"/>
              </a:spcAft>
              <a:buFont typeface="Arial" panose="020B0604020202020204" pitchFamily="34" charset="0"/>
              <a:buChar char="•"/>
            </a:pPr>
            <a:r>
              <a:rPr lang="en-US" sz="3600" kern="1200" dirty="0"/>
              <a:t>Draft</a:t>
            </a:r>
            <a:r>
              <a:rPr lang="en-US" sz="3600" kern="1200" spc="53" dirty="0"/>
              <a:t> </a:t>
            </a:r>
            <a:r>
              <a:rPr lang="en-US" sz="3600" kern="1200" dirty="0"/>
              <a:t>job</a:t>
            </a:r>
            <a:r>
              <a:rPr lang="en-US" sz="3600" kern="1200" spc="60" dirty="0"/>
              <a:t> </a:t>
            </a:r>
            <a:r>
              <a:rPr lang="en-US" sz="3600" kern="1200" spc="-13" dirty="0"/>
              <a:t>descriptions</a:t>
            </a:r>
          </a:p>
          <a:p>
            <a:pPr indent="-228600" rtl="0">
              <a:lnSpc>
                <a:spcPct val="90000"/>
              </a:lnSpc>
              <a:spcAft>
                <a:spcPts val="600"/>
              </a:spcAft>
              <a:buFont typeface="Arial" panose="020B0604020202020204" pitchFamily="34" charset="0"/>
              <a:buChar char="•"/>
            </a:pPr>
            <a:endParaRPr lang="en-US" sz="3600" kern="1200" dirty="0"/>
          </a:p>
          <a:p>
            <a:pPr marL="457200" indent="-457200" rtl="0">
              <a:lnSpc>
                <a:spcPct val="90000"/>
              </a:lnSpc>
              <a:spcAft>
                <a:spcPts val="600"/>
              </a:spcAft>
              <a:buFont typeface="Arial" panose="020B0604020202020204" pitchFamily="34" charset="0"/>
              <a:buChar char="•"/>
            </a:pPr>
            <a:r>
              <a:rPr lang="en-US" sz="3600" kern="1200" dirty="0"/>
              <a:t>Meet</a:t>
            </a:r>
            <a:r>
              <a:rPr lang="en-US" sz="3600" kern="1200" spc="79" dirty="0"/>
              <a:t> </a:t>
            </a:r>
            <a:r>
              <a:rPr lang="en-US" sz="3600" kern="1200" dirty="0"/>
              <a:t>with</a:t>
            </a:r>
            <a:r>
              <a:rPr lang="en-US" sz="3600" kern="1200" spc="66" dirty="0"/>
              <a:t> </a:t>
            </a:r>
            <a:r>
              <a:rPr lang="en-US" sz="3600" kern="1200" dirty="0"/>
              <a:t>department</a:t>
            </a:r>
            <a:r>
              <a:rPr lang="en-US" sz="3600" kern="1200" spc="73" dirty="0"/>
              <a:t> </a:t>
            </a:r>
            <a:r>
              <a:rPr lang="en-US" sz="3600" kern="1200" dirty="0"/>
              <a:t>managers,</a:t>
            </a:r>
            <a:r>
              <a:rPr lang="en-US" sz="3600" kern="1200" spc="73" dirty="0"/>
              <a:t> </a:t>
            </a:r>
            <a:r>
              <a:rPr lang="en-US" sz="3600" kern="1200" dirty="0"/>
              <a:t>as</a:t>
            </a:r>
            <a:r>
              <a:rPr lang="en-US" sz="3600" kern="1200" spc="79" dirty="0"/>
              <a:t> </a:t>
            </a:r>
            <a:r>
              <a:rPr lang="en-US" sz="3600" kern="1200" dirty="0"/>
              <a:t>necessary,</a:t>
            </a:r>
            <a:r>
              <a:rPr lang="en-US" sz="3600" kern="1200" spc="79" dirty="0"/>
              <a:t> </a:t>
            </a:r>
            <a:r>
              <a:rPr lang="en-US" sz="3600" kern="1200" dirty="0"/>
              <a:t>to</a:t>
            </a:r>
            <a:r>
              <a:rPr lang="en-US" sz="3600" kern="1200" spc="79" dirty="0"/>
              <a:t> </a:t>
            </a:r>
            <a:r>
              <a:rPr lang="en-US" sz="3600" kern="1200" dirty="0"/>
              <a:t>review</a:t>
            </a:r>
            <a:r>
              <a:rPr lang="en-US" sz="3600" kern="1200" spc="60" dirty="0"/>
              <a:t> </a:t>
            </a:r>
            <a:r>
              <a:rPr lang="en-US" sz="3600" kern="1200" spc="-33" dirty="0"/>
              <a:t>job </a:t>
            </a:r>
            <a:r>
              <a:rPr lang="en-US" sz="3600" kern="1200" spc="-13" dirty="0"/>
              <a:t>descriptions.</a:t>
            </a:r>
          </a:p>
          <a:p>
            <a:pPr marL="457200" indent="-457200" rtl="0">
              <a:lnSpc>
                <a:spcPct val="90000"/>
              </a:lnSpc>
              <a:spcAft>
                <a:spcPts val="600"/>
              </a:spcAft>
              <a:buFont typeface="Arial" panose="020B0604020202020204" pitchFamily="34" charset="0"/>
              <a:buChar char="•"/>
            </a:pPr>
            <a:endParaRPr lang="en-US" sz="3600" kern="1200" spc="-13" dirty="0"/>
          </a:p>
          <a:p>
            <a:pPr marL="457200" indent="-457200" rtl="0">
              <a:lnSpc>
                <a:spcPct val="90000"/>
              </a:lnSpc>
              <a:spcAft>
                <a:spcPts val="600"/>
              </a:spcAft>
              <a:buFont typeface="Arial" panose="020B0604020202020204" pitchFamily="34" charset="0"/>
              <a:buChar char="•"/>
            </a:pPr>
            <a:r>
              <a:rPr lang="en-US" sz="3600" kern="1200" dirty="0"/>
              <a:t>Finalize</a:t>
            </a:r>
            <a:r>
              <a:rPr lang="en-US" sz="3600" kern="1200" spc="66" dirty="0"/>
              <a:t> </a:t>
            </a:r>
            <a:r>
              <a:rPr lang="en-US" sz="3600" kern="1200" dirty="0"/>
              <a:t>and</a:t>
            </a:r>
            <a:r>
              <a:rPr lang="en-US" sz="3600" kern="1200" spc="66" dirty="0"/>
              <a:t> </a:t>
            </a:r>
            <a:r>
              <a:rPr lang="en-US" sz="3600" kern="1200" dirty="0"/>
              <a:t>document</a:t>
            </a:r>
            <a:r>
              <a:rPr lang="en-US" sz="3600" kern="1200" spc="73" dirty="0"/>
              <a:t> </a:t>
            </a:r>
            <a:r>
              <a:rPr lang="en-US" sz="3600" kern="1200" dirty="0"/>
              <a:t>all</a:t>
            </a:r>
            <a:r>
              <a:rPr lang="en-US" sz="3600" kern="1200" spc="66" dirty="0"/>
              <a:t> </a:t>
            </a:r>
            <a:r>
              <a:rPr lang="en-US" sz="3600" kern="1200" dirty="0"/>
              <a:t>job</a:t>
            </a:r>
            <a:r>
              <a:rPr lang="en-US" sz="3600" kern="1200" spc="66" dirty="0"/>
              <a:t> </a:t>
            </a:r>
            <a:r>
              <a:rPr lang="en-US" sz="3600" kern="1200" spc="-13" dirty="0"/>
              <a:t>descriptions.</a:t>
            </a:r>
          </a:p>
          <a:p>
            <a:pPr rtl="0">
              <a:lnSpc>
                <a:spcPct val="90000"/>
              </a:lnSpc>
              <a:spcAft>
                <a:spcPts val="600"/>
              </a:spcAft>
            </a:pPr>
            <a:endParaRPr lang="en-US" sz="3600" kern="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4886" y="0"/>
            <a:ext cx="18288000" cy="3250490"/>
            <a:chOff x="380" y="1057655"/>
            <a:chExt cx="10058400" cy="1301115"/>
          </a:xfrm>
        </p:grpSpPr>
        <p:pic>
          <p:nvPicPr>
            <p:cNvPr id="3" name="object 3"/>
            <p:cNvPicPr/>
            <p:nvPr/>
          </p:nvPicPr>
          <p:blipFill>
            <a:blip r:embed="rId2" cstate="print"/>
            <a:stretch>
              <a:fillRect/>
            </a:stretch>
          </p:blipFill>
          <p:spPr>
            <a:xfrm>
              <a:off x="380" y="1057655"/>
              <a:ext cx="10058019" cy="1300734"/>
            </a:xfrm>
            <a:prstGeom prst="rect">
              <a:avLst/>
            </a:prstGeom>
          </p:spPr>
        </p:pic>
        <p:pic>
          <p:nvPicPr>
            <p:cNvPr id="4" name="object 4"/>
            <p:cNvPicPr/>
            <p:nvPr/>
          </p:nvPicPr>
          <p:blipFill>
            <a:blip r:embed="rId3" cstate="print"/>
            <a:stretch>
              <a:fillRect/>
            </a:stretch>
          </p:blipFill>
          <p:spPr>
            <a:xfrm>
              <a:off x="6706362" y="1057655"/>
              <a:ext cx="3352038" cy="1300733"/>
            </a:xfrm>
            <a:prstGeom prst="rect">
              <a:avLst/>
            </a:prstGeom>
          </p:spPr>
        </p:pic>
        <p:pic>
          <p:nvPicPr>
            <p:cNvPr id="5" name="object 5"/>
            <p:cNvPicPr/>
            <p:nvPr/>
          </p:nvPicPr>
          <p:blipFill>
            <a:blip r:embed="rId4" cstate="print"/>
            <a:stretch>
              <a:fillRect/>
            </a:stretch>
          </p:blipFill>
          <p:spPr>
            <a:xfrm>
              <a:off x="380" y="1057655"/>
              <a:ext cx="10058019" cy="1300734"/>
            </a:xfrm>
            <a:prstGeom prst="rect">
              <a:avLst/>
            </a:prstGeom>
          </p:spPr>
        </p:pic>
      </p:grpSp>
      <p:sp>
        <p:nvSpPr>
          <p:cNvPr id="6" name="object 6"/>
          <p:cNvSpPr txBox="1"/>
          <p:nvPr/>
        </p:nvSpPr>
        <p:spPr>
          <a:xfrm>
            <a:off x="697243" y="723900"/>
            <a:ext cx="7542119" cy="1678967"/>
          </a:xfrm>
          <a:prstGeom prst="rect">
            <a:avLst/>
          </a:prstGeom>
        </p:spPr>
        <p:txBody>
          <a:bodyPr vert="horz" wrap="square" lIns="0" tIns="16809" rIns="0" bIns="0" rtlCol="0">
            <a:spAutoFit/>
          </a:bodyPr>
          <a:lstStyle/>
          <a:p>
            <a:pPr marL="16808" defTabSz="1210208">
              <a:spcBef>
                <a:spcPts val="132"/>
              </a:spcBef>
            </a:pPr>
            <a:r>
              <a:rPr sz="5400" kern="0" dirty="0">
                <a:solidFill>
                  <a:srgbClr val="FFFFFF"/>
                </a:solidFill>
                <a:latin typeface="Calibri Light"/>
                <a:cs typeface="Calibri Light"/>
              </a:rPr>
              <a:t>Developing</a:t>
            </a:r>
            <a:r>
              <a:rPr sz="5400" kern="0" spc="-112" dirty="0">
                <a:solidFill>
                  <a:srgbClr val="FFFFFF"/>
                </a:solidFill>
                <a:latin typeface="Calibri Light"/>
                <a:cs typeface="Calibri Light"/>
              </a:rPr>
              <a:t> </a:t>
            </a:r>
            <a:r>
              <a:rPr sz="5400" kern="0" dirty="0">
                <a:solidFill>
                  <a:srgbClr val="FFFFFF"/>
                </a:solidFill>
                <a:latin typeface="Calibri Light"/>
                <a:cs typeface="Calibri Light"/>
              </a:rPr>
              <a:t>a</a:t>
            </a:r>
            <a:r>
              <a:rPr sz="5400" kern="0" spc="-86" dirty="0">
                <a:solidFill>
                  <a:srgbClr val="FFFFFF"/>
                </a:solidFill>
                <a:latin typeface="Calibri Light"/>
                <a:cs typeface="Calibri Light"/>
              </a:rPr>
              <a:t> </a:t>
            </a:r>
            <a:r>
              <a:rPr sz="5400" kern="0" dirty="0">
                <a:solidFill>
                  <a:srgbClr val="FFFFFF"/>
                </a:solidFill>
                <a:latin typeface="Calibri Light"/>
                <a:cs typeface="Calibri Light"/>
              </a:rPr>
              <a:t>Salary/Pay</a:t>
            </a:r>
            <a:r>
              <a:rPr sz="5400" kern="0" spc="-73" dirty="0">
                <a:solidFill>
                  <a:srgbClr val="FFFFFF"/>
                </a:solidFill>
                <a:latin typeface="Calibri Light"/>
                <a:cs typeface="Calibri Light"/>
              </a:rPr>
              <a:t> </a:t>
            </a:r>
            <a:r>
              <a:rPr sz="5400" kern="0" spc="-13" dirty="0">
                <a:solidFill>
                  <a:srgbClr val="FFFFFF"/>
                </a:solidFill>
                <a:latin typeface="Calibri Light"/>
                <a:cs typeface="Calibri Light"/>
              </a:rPr>
              <a:t>Structure</a:t>
            </a:r>
            <a:endParaRPr sz="5400" kern="0" dirty="0">
              <a:solidFill>
                <a:sysClr val="windowText" lastClr="000000"/>
              </a:solidFill>
              <a:latin typeface="Calibri Light"/>
              <a:cs typeface="Calibri Light"/>
            </a:endParaRPr>
          </a:p>
        </p:txBody>
      </p:sp>
      <p:grpSp>
        <p:nvGrpSpPr>
          <p:cNvPr id="7" name="object 7"/>
          <p:cNvGrpSpPr/>
          <p:nvPr/>
        </p:nvGrpSpPr>
        <p:grpSpPr>
          <a:xfrm>
            <a:off x="533400" y="3689200"/>
            <a:ext cx="14316423" cy="5264300"/>
            <a:chOff x="852220" y="2787395"/>
            <a:chExt cx="8488045" cy="2456180"/>
          </a:xfrm>
        </p:grpSpPr>
        <p:pic>
          <p:nvPicPr>
            <p:cNvPr id="8" name="object 8"/>
            <p:cNvPicPr/>
            <p:nvPr/>
          </p:nvPicPr>
          <p:blipFill>
            <a:blip r:embed="rId5" cstate="print"/>
            <a:stretch>
              <a:fillRect/>
            </a:stretch>
          </p:blipFill>
          <p:spPr>
            <a:xfrm>
              <a:off x="852220" y="3298316"/>
              <a:ext cx="12344" cy="12573"/>
            </a:xfrm>
            <a:prstGeom prst="rect">
              <a:avLst/>
            </a:prstGeom>
          </p:spPr>
        </p:pic>
        <p:pic>
          <p:nvPicPr>
            <p:cNvPr id="9" name="object 9"/>
            <p:cNvPicPr/>
            <p:nvPr/>
          </p:nvPicPr>
          <p:blipFill>
            <a:blip r:embed="rId6" cstate="print"/>
            <a:stretch>
              <a:fillRect/>
            </a:stretch>
          </p:blipFill>
          <p:spPr>
            <a:xfrm>
              <a:off x="877061" y="2787395"/>
              <a:ext cx="8462771" cy="2455926"/>
            </a:xfrm>
            <a:prstGeom prst="rect">
              <a:avLst/>
            </a:prstGeom>
          </p:spPr>
        </p:pic>
      </p:grpSp>
      <p:sp>
        <p:nvSpPr>
          <p:cNvPr id="10" name="object 10"/>
          <p:cNvSpPr txBox="1"/>
          <p:nvPr/>
        </p:nvSpPr>
        <p:spPr>
          <a:xfrm>
            <a:off x="697244" y="5263858"/>
            <a:ext cx="14151934" cy="3132965"/>
          </a:xfrm>
          <a:prstGeom prst="rect">
            <a:avLst/>
          </a:prstGeom>
        </p:spPr>
        <p:txBody>
          <a:bodyPr vert="horz" wrap="square" lIns="0" tIns="49586" rIns="0" bIns="0" rtlCol="0">
            <a:spAutoFit/>
          </a:bodyPr>
          <a:lstStyle/>
          <a:p>
            <a:pPr marL="327765" indent="-311797" defTabSz="1210208">
              <a:spcBef>
                <a:spcPts val="390"/>
              </a:spcBef>
              <a:buFontTx/>
              <a:buChar char="•"/>
              <a:tabLst>
                <a:tab pos="328605" algn="l"/>
              </a:tabLst>
            </a:pPr>
            <a:r>
              <a:rPr sz="4800" kern="0" dirty="0">
                <a:solidFill>
                  <a:sysClr val="windowText" lastClr="000000"/>
                </a:solidFill>
                <a:latin typeface="Calibri"/>
                <a:cs typeface="Calibri"/>
              </a:rPr>
              <a:t>Rank</a:t>
            </a:r>
            <a:r>
              <a:rPr sz="4800" kern="0" spc="-20" dirty="0">
                <a:solidFill>
                  <a:sysClr val="windowText" lastClr="000000"/>
                </a:solidFill>
                <a:latin typeface="Calibri"/>
                <a:cs typeface="Calibri"/>
              </a:rPr>
              <a:t> </a:t>
            </a:r>
            <a:r>
              <a:rPr sz="4800" kern="0" dirty="0">
                <a:solidFill>
                  <a:sysClr val="windowText" lastClr="000000"/>
                </a:solidFill>
                <a:latin typeface="Calibri"/>
                <a:cs typeface="Calibri"/>
              </a:rPr>
              <a:t>the</a:t>
            </a:r>
            <a:r>
              <a:rPr sz="4800" kern="0" spc="-7" dirty="0">
                <a:solidFill>
                  <a:sysClr val="windowText" lastClr="000000"/>
                </a:solidFill>
                <a:latin typeface="Calibri"/>
                <a:cs typeface="Calibri"/>
              </a:rPr>
              <a:t> </a:t>
            </a:r>
            <a:r>
              <a:rPr sz="4800" kern="0" spc="-26" dirty="0">
                <a:solidFill>
                  <a:sysClr val="windowText" lastClr="000000"/>
                </a:solidFill>
                <a:latin typeface="Calibri"/>
                <a:cs typeface="Calibri"/>
              </a:rPr>
              <a:t>jobs</a:t>
            </a:r>
            <a:endParaRPr lang="en-US" sz="4800" kern="0" spc="-26" dirty="0">
              <a:solidFill>
                <a:sysClr val="windowText" lastClr="000000"/>
              </a:solidFill>
              <a:latin typeface="Calibri"/>
              <a:cs typeface="Calibri"/>
            </a:endParaRPr>
          </a:p>
          <a:p>
            <a:pPr marL="327765" indent="-311797" defTabSz="1210208">
              <a:spcBef>
                <a:spcPts val="390"/>
              </a:spcBef>
              <a:buFontTx/>
              <a:buChar char="•"/>
              <a:tabLst>
                <a:tab pos="328605" algn="l"/>
              </a:tabLst>
            </a:pPr>
            <a:endParaRPr sz="4800" kern="0" dirty="0">
              <a:solidFill>
                <a:sysClr val="windowText" lastClr="000000"/>
              </a:solidFill>
              <a:latin typeface="Calibri"/>
              <a:cs typeface="Calibri"/>
            </a:endParaRPr>
          </a:p>
          <a:p>
            <a:pPr marL="327765" marR="6723" indent="-311797" defTabSz="1210208">
              <a:spcBef>
                <a:spcPts val="615"/>
              </a:spcBef>
              <a:buFontTx/>
              <a:buChar char="•"/>
              <a:tabLst>
                <a:tab pos="328605" algn="l"/>
              </a:tabLst>
            </a:pPr>
            <a:r>
              <a:rPr sz="4800" kern="0" dirty="0">
                <a:solidFill>
                  <a:sysClr val="windowText" lastClr="000000"/>
                </a:solidFill>
                <a:latin typeface="Calibri"/>
                <a:cs typeface="Calibri"/>
              </a:rPr>
              <a:t>Verify</a:t>
            </a:r>
            <a:r>
              <a:rPr sz="4800" kern="0" spc="-73" dirty="0">
                <a:solidFill>
                  <a:sysClr val="windowText" lastClr="000000"/>
                </a:solidFill>
                <a:latin typeface="Calibri"/>
                <a:cs typeface="Calibri"/>
              </a:rPr>
              <a:t> </a:t>
            </a:r>
            <a:r>
              <a:rPr sz="4800" kern="0" dirty="0">
                <a:solidFill>
                  <a:sysClr val="windowText" lastClr="000000"/>
                </a:solidFill>
                <a:latin typeface="Calibri"/>
                <a:cs typeface="Calibri"/>
              </a:rPr>
              <a:t>ranking</a:t>
            </a:r>
            <a:r>
              <a:rPr sz="4800" kern="0" spc="-60" dirty="0">
                <a:solidFill>
                  <a:sysClr val="windowText" lastClr="000000"/>
                </a:solidFill>
                <a:latin typeface="Calibri"/>
                <a:cs typeface="Calibri"/>
              </a:rPr>
              <a:t> </a:t>
            </a:r>
            <a:r>
              <a:rPr sz="4800" kern="0" dirty="0">
                <a:solidFill>
                  <a:sysClr val="windowText" lastClr="000000"/>
                </a:solidFill>
                <a:latin typeface="Calibri"/>
                <a:cs typeface="Calibri"/>
              </a:rPr>
              <a:t>by</a:t>
            </a:r>
            <a:r>
              <a:rPr sz="4800" kern="0" spc="-60" dirty="0">
                <a:solidFill>
                  <a:sysClr val="windowText" lastClr="000000"/>
                </a:solidFill>
                <a:latin typeface="Calibri"/>
                <a:cs typeface="Calibri"/>
              </a:rPr>
              <a:t> </a:t>
            </a:r>
            <a:r>
              <a:rPr sz="4800" kern="0" dirty="0">
                <a:solidFill>
                  <a:sysClr val="windowText" lastClr="000000"/>
                </a:solidFill>
                <a:latin typeface="Calibri"/>
                <a:cs typeface="Calibri"/>
              </a:rPr>
              <a:t>comparing</a:t>
            </a:r>
            <a:r>
              <a:rPr sz="4800" kern="0" spc="-73" dirty="0">
                <a:solidFill>
                  <a:sysClr val="windowText" lastClr="000000"/>
                </a:solidFill>
                <a:latin typeface="Calibri"/>
                <a:cs typeface="Calibri"/>
              </a:rPr>
              <a:t> </a:t>
            </a:r>
            <a:r>
              <a:rPr sz="4800" kern="0" dirty="0">
                <a:solidFill>
                  <a:sysClr val="windowText" lastClr="000000"/>
                </a:solidFill>
                <a:latin typeface="Calibri"/>
                <a:cs typeface="Calibri"/>
              </a:rPr>
              <a:t>it</a:t>
            </a:r>
            <a:r>
              <a:rPr sz="4800" kern="0" spc="-60" dirty="0">
                <a:solidFill>
                  <a:sysClr val="windowText" lastClr="000000"/>
                </a:solidFill>
                <a:latin typeface="Calibri"/>
                <a:cs typeface="Calibri"/>
              </a:rPr>
              <a:t> </a:t>
            </a:r>
            <a:r>
              <a:rPr sz="4800" kern="0" dirty="0">
                <a:solidFill>
                  <a:sysClr val="windowText" lastClr="000000"/>
                </a:solidFill>
                <a:latin typeface="Calibri"/>
                <a:cs typeface="Calibri"/>
              </a:rPr>
              <a:t>to</a:t>
            </a:r>
            <a:r>
              <a:rPr sz="4800" kern="0" spc="-73" dirty="0">
                <a:solidFill>
                  <a:sysClr val="windowText" lastClr="000000"/>
                </a:solidFill>
                <a:latin typeface="Calibri"/>
                <a:cs typeface="Calibri"/>
              </a:rPr>
              <a:t> </a:t>
            </a:r>
            <a:r>
              <a:rPr lang="en-US" sz="4800" kern="0" dirty="0">
                <a:solidFill>
                  <a:sysClr val="windowText" lastClr="000000"/>
                </a:solidFill>
                <a:latin typeface="Calibri"/>
                <a:cs typeface="Calibri"/>
              </a:rPr>
              <a:t>the benchmark market data</a:t>
            </a:r>
            <a:endParaRPr sz="4800" kern="0" dirty="0">
              <a:solidFill>
                <a:sysClr val="windowText" lastClr="000000"/>
              </a:solidFill>
              <a:latin typeface="Calibri"/>
              <a:cs typeface="Calibri"/>
            </a:endParaRPr>
          </a:p>
        </p:txBody>
      </p:sp>
      <p:sp>
        <p:nvSpPr>
          <p:cNvPr id="11" name="object 11"/>
          <p:cNvSpPr txBox="1">
            <a:spLocks noGrp="1"/>
          </p:cNvSpPr>
          <p:nvPr>
            <p:ph type="title"/>
          </p:nvPr>
        </p:nvSpPr>
        <p:spPr>
          <a:xfrm>
            <a:off x="13270137" y="368937"/>
            <a:ext cx="3773581" cy="2511661"/>
          </a:xfrm>
          <a:prstGeom prst="rect">
            <a:avLst/>
          </a:prstGeom>
        </p:spPr>
        <p:txBody>
          <a:bodyPr vert="horz" wrap="square" lIns="0" tIns="18490" rIns="0" bIns="0" rtlCol="0">
            <a:spAutoFit/>
          </a:bodyPr>
          <a:lstStyle/>
          <a:p>
            <a:pPr marL="16808" algn="ctr">
              <a:spcBef>
                <a:spcPts val="146"/>
              </a:spcBef>
            </a:pPr>
            <a:r>
              <a:rPr sz="5400" dirty="0">
                <a:latin typeface="Calibri"/>
                <a:cs typeface="Calibri"/>
              </a:rPr>
              <a:t>Step</a:t>
            </a:r>
            <a:r>
              <a:rPr sz="5400" spc="-40" dirty="0">
                <a:latin typeface="Calibri"/>
                <a:cs typeface="Calibri"/>
              </a:rPr>
              <a:t> </a:t>
            </a:r>
            <a:r>
              <a:rPr sz="5400" dirty="0">
                <a:latin typeface="Calibri"/>
                <a:cs typeface="Calibri"/>
              </a:rPr>
              <a:t>4.</a:t>
            </a:r>
            <a:r>
              <a:rPr sz="5400" spc="-20" dirty="0">
                <a:latin typeface="Calibri"/>
                <a:cs typeface="Calibri"/>
              </a:rPr>
              <a:t> </a:t>
            </a:r>
            <a:r>
              <a:rPr sz="5400" spc="-13" dirty="0">
                <a:latin typeface="Calibri"/>
                <a:cs typeface="Calibri"/>
              </a:rPr>
              <a:t>Evaluate</a:t>
            </a:r>
            <a:r>
              <a:rPr sz="5400" spc="-40" dirty="0">
                <a:latin typeface="Calibri"/>
                <a:cs typeface="Calibri"/>
              </a:rPr>
              <a:t> </a:t>
            </a:r>
            <a:r>
              <a:rPr sz="5400" dirty="0">
                <a:latin typeface="Calibri"/>
                <a:cs typeface="Calibri"/>
              </a:rPr>
              <a:t>the</a:t>
            </a:r>
            <a:r>
              <a:rPr sz="5400" spc="-33" dirty="0">
                <a:latin typeface="Calibri"/>
                <a:cs typeface="Calibri"/>
              </a:rPr>
              <a:t> Job</a:t>
            </a:r>
            <a:endParaRPr sz="54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414852" y="9791700"/>
            <a:ext cx="11754410" cy="162205"/>
          </a:xfrm>
          <a:custGeom>
            <a:avLst/>
            <a:gdLst/>
            <a:ahLst/>
            <a:cxnLst/>
            <a:rect l="l" t="t" r="r" b="b"/>
            <a:pathLst>
              <a:path w="8881110" h="122554">
                <a:moveTo>
                  <a:pt x="0" y="0"/>
                </a:moveTo>
                <a:lnTo>
                  <a:pt x="8880965" y="0"/>
                </a:lnTo>
                <a:lnTo>
                  <a:pt x="8880965" y="122141"/>
                </a:lnTo>
                <a:lnTo>
                  <a:pt x="0" y="122141"/>
                </a:lnTo>
                <a:lnTo>
                  <a:pt x="0" y="0"/>
                </a:lnTo>
                <a:close/>
              </a:path>
            </a:pathLst>
          </a:custGeom>
          <a:solidFill>
            <a:srgbClr val="000000"/>
          </a:solidFill>
        </p:spPr>
        <p:txBody>
          <a:bodyPr wrap="square" lIns="0" tIns="0" rIns="0" bIns="0" rtlCol="0"/>
          <a:lstStyle/>
          <a:p>
            <a:pPr defTabSz="1210208"/>
            <a:endParaRPr sz="2382" kern="0">
              <a:solidFill>
                <a:sysClr val="windowText" lastClr="000000"/>
              </a:solidFill>
            </a:endParaRPr>
          </a:p>
        </p:txBody>
      </p:sp>
      <p:sp>
        <p:nvSpPr>
          <p:cNvPr id="14" name="object 14"/>
          <p:cNvSpPr txBox="1">
            <a:spLocks noGrp="1"/>
          </p:cNvSpPr>
          <p:nvPr>
            <p:ph type="title"/>
          </p:nvPr>
        </p:nvSpPr>
        <p:spPr>
          <a:xfrm>
            <a:off x="3555330" y="860311"/>
            <a:ext cx="10613932" cy="848818"/>
          </a:xfrm>
          <a:prstGeom prst="rect">
            <a:avLst/>
          </a:prstGeom>
        </p:spPr>
        <p:txBody>
          <a:bodyPr vert="horz" wrap="square" lIns="0" tIns="17649" rIns="0" bIns="0" rtlCol="0">
            <a:spAutoFit/>
          </a:bodyPr>
          <a:lstStyle/>
          <a:p>
            <a:pPr marL="16808">
              <a:spcBef>
                <a:spcPts val="139"/>
              </a:spcBef>
              <a:tabLst>
                <a:tab pos="2786841" algn="l"/>
                <a:tab pos="10596047" algn="l"/>
              </a:tabLst>
            </a:pPr>
            <a:r>
              <a:rPr sz="5400" b="1" u="heavy" dirty="0">
                <a:solidFill>
                  <a:srgbClr val="36679C"/>
                </a:solidFill>
                <a:uFill>
                  <a:solidFill>
                    <a:srgbClr val="000000"/>
                  </a:solidFill>
                </a:uFill>
                <a:latin typeface="Arial"/>
                <a:cs typeface="Arial"/>
              </a:rPr>
              <a:t>	</a:t>
            </a:r>
            <a:r>
              <a:rPr sz="5400" b="1" u="heavy" spc="-119" dirty="0">
                <a:solidFill>
                  <a:srgbClr val="36679C"/>
                </a:solidFill>
                <a:uFill>
                  <a:solidFill>
                    <a:srgbClr val="000000"/>
                  </a:solidFill>
                </a:uFill>
                <a:latin typeface="Arial"/>
                <a:cs typeface="Arial"/>
              </a:rPr>
              <a:t>Point</a:t>
            </a:r>
            <a:r>
              <a:rPr sz="5400" b="1" u="heavy" spc="-172" dirty="0">
                <a:solidFill>
                  <a:srgbClr val="36679C"/>
                </a:solidFill>
                <a:uFill>
                  <a:solidFill>
                    <a:srgbClr val="000000"/>
                  </a:solidFill>
                </a:uFill>
                <a:latin typeface="Arial"/>
                <a:cs typeface="Arial"/>
              </a:rPr>
              <a:t> </a:t>
            </a:r>
            <a:r>
              <a:rPr sz="5400" b="1" u="heavy" spc="-86" dirty="0">
                <a:solidFill>
                  <a:srgbClr val="36679C"/>
                </a:solidFill>
                <a:uFill>
                  <a:solidFill>
                    <a:srgbClr val="000000"/>
                  </a:solidFill>
                </a:uFill>
                <a:latin typeface="Arial"/>
                <a:cs typeface="Arial"/>
              </a:rPr>
              <a:t>Factor</a:t>
            </a:r>
            <a:r>
              <a:rPr sz="5400" b="1" u="heavy" spc="-172" dirty="0">
                <a:solidFill>
                  <a:srgbClr val="36679C"/>
                </a:solidFill>
                <a:uFill>
                  <a:solidFill>
                    <a:srgbClr val="000000"/>
                  </a:solidFill>
                </a:uFill>
                <a:latin typeface="Arial"/>
                <a:cs typeface="Arial"/>
              </a:rPr>
              <a:t> </a:t>
            </a:r>
            <a:r>
              <a:rPr sz="5400" b="1" u="heavy" spc="-13" dirty="0">
                <a:solidFill>
                  <a:srgbClr val="36679C"/>
                </a:solidFill>
                <a:uFill>
                  <a:solidFill>
                    <a:srgbClr val="000000"/>
                  </a:solidFill>
                </a:uFill>
                <a:latin typeface="Arial"/>
                <a:cs typeface="Arial"/>
              </a:rPr>
              <a:t>Method</a:t>
            </a:r>
            <a:r>
              <a:rPr sz="5400" b="1" u="heavy" dirty="0">
                <a:solidFill>
                  <a:srgbClr val="36679C"/>
                </a:solidFill>
                <a:uFill>
                  <a:solidFill>
                    <a:srgbClr val="000000"/>
                  </a:solidFill>
                </a:uFill>
                <a:latin typeface="Arial"/>
                <a:cs typeface="Arial"/>
              </a:rPr>
              <a:t>	</a:t>
            </a:r>
            <a:endParaRPr sz="5400">
              <a:latin typeface="Arial"/>
              <a:cs typeface="Arial"/>
            </a:endParaRPr>
          </a:p>
        </p:txBody>
      </p:sp>
      <p:sp>
        <p:nvSpPr>
          <p:cNvPr id="15" name="object 15"/>
          <p:cNvSpPr txBox="1"/>
          <p:nvPr/>
        </p:nvSpPr>
        <p:spPr>
          <a:xfrm>
            <a:off x="854606" y="2641554"/>
            <a:ext cx="16015379" cy="6217721"/>
          </a:xfrm>
          <a:prstGeom prst="rect">
            <a:avLst/>
          </a:prstGeom>
        </p:spPr>
        <p:txBody>
          <a:bodyPr vert="horz" wrap="square" lIns="0" tIns="6724" rIns="0" bIns="0" rtlCol="0">
            <a:spAutoFit/>
          </a:bodyPr>
          <a:lstStyle/>
          <a:p>
            <a:pPr marL="24372" marR="6723" indent="3362" defTabSz="1210208">
              <a:lnSpc>
                <a:spcPct val="103400"/>
              </a:lnSpc>
              <a:spcBef>
                <a:spcPts val="53"/>
              </a:spcBef>
            </a:pPr>
            <a:r>
              <a:rPr sz="4000" kern="0" dirty="0">
                <a:solidFill>
                  <a:srgbClr val="13111A"/>
                </a:solidFill>
                <a:latin typeface="Arial"/>
                <a:cs typeface="Arial"/>
              </a:rPr>
              <a:t>Point-Factor</a:t>
            </a:r>
            <a:r>
              <a:rPr sz="4000" kern="0" spc="523" dirty="0">
                <a:solidFill>
                  <a:srgbClr val="13111A"/>
                </a:solidFill>
                <a:latin typeface="Arial"/>
                <a:cs typeface="Arial"/>
              </a:rPr>
              <a:t> </a:t>
            </a:r>
            <a:r>
              <a:rPr sz="4000" kern="0" dirty="0">
                <a:solidFill>
                  <a:srgbClr val="13111A"/>
                </a:solidFill>
                <a:latin typeface="Arial"/>
                <a:cs typeface="Arial"/>
              </a:rPr>
              <a:t>evaluat</a:t>
            </a:r>
            <a:r>
              <a:rPr sz="4000" kern="0" dirty="0">
                <a:solidFill>
                  <a:srgbClr val="2F2B3A"/>
                </a:solidFill>
                <a:latin typeface="Arial"/>
                <a:cs typeface="Arial"/>
              </a:rPr>
              <a:t>i</a:t>
            </a:r>
            <a:r>
              <a:rPr sz="4000" kern="0" dirty="0">
                <a:solidFill>
                  <a:srgbClr val="13111A"/>
                </a:solidFill>
                <a:latin typeface="Arial"/>
                <a:cs typeface="Arial"/>
              </a:rPr>
              <a:t>on</a:t>
            </a:r>
            <a:r>
              <a:rPr sz="4000" kern="0" spc="79" dirty="0">
                <a:solidFill>
                  <a:srgbClr val="13111A"/>
                </a:solidFill>
                <a:latin typeface="Arial"/>
                <a:cs typeface="Arial"/>
              </a:rPr>
              <a:t> </a:t>
            </a:r>
            <a:r>
              <a:rPr sz="4000" kern="0" dirty="0">
                <a:solidFill>
                  <a:srgbClr val="13111A"/>
                </a:solidFill>
                <a:latin typeface="Arial"/>
                <a:cs typeface="Arial"/>
              </a:rPr>
              <a:t>p</a:t>
            </a:r>
            <a:r>
              <a:rPr sz="4000" kern="0" dirty="0">
                <a:solidFill>
                  <a:srgbClr val="2F2B3A"/>
                </a:solidFill>
                <a:latin typeface="Arial"/>
                <a:cs typeface="Arial"/>
              </a:rPr>
              <a:t>l</a:t>
            </a:r>
            <a:r>
              <a:rPr sz="4000" kern="0" dirty="0">
                <a:solidFill>
                  <a:srgbClr val="13111A"/>
                </a:solidFill>
                <a:latin typeface="Arial"/>
                <a:cs typeface="Arial"/>
              </a:rPr>
              <a:t>ans</a:t>
            </a:r>
            <a:r>
              <a:rPr sz="4000" kern="0" spc="225" dirty="0">
                <a:solidFill>
                  <a:srgbClr val="13111A"/>
                </a:solidFill>
                <a:latin typeface="Arial"/>
                <a:cs typeface="Arial"/>
              </a:rPr>
              <a:t> </a:t>
            </a:r>
            <a:r>
              <a:rPr sz="4000" kern="0" dirty="0">
                <a:solidFill>
                  <a:srgbClr val="13111A"/>
                </a:solidFill>
                <a:latin typeface="Arial"/>
                <a:cs typeface="Arial"/>
              </a:rPr>
              <a:t>are</a:t>
            </a:r>
            <a:r>
              <a:rPr sz="4000" kern="0" spc="324" dirty="0">
                <a:solidFill>
                  <a:srgbClr val="13111A"/>
                </a:solidFill>
                <a:latin typeface="Arial"/>
                <a:cs typeface="Arial"/>
              </a:rPr>
              <a:t> </a:t>
            </a:r>
            <a:r>
              <a:rPr sz="4000" kern="0" dirty="0">
                <a:solidFill>
                  <a:srgbClr val="13111A"/>
                </a:solidFill>
                <a:latin typeface="Arial"/>
                <a:cs typeface="Arial"/>
              </a:rPr>
              <a:t>used</a:t>
            </a:r>
            <a:r>
              <a:rPr sz="4000" kern="0" spc="278" dirty="0">
                <a:solidFill>
                  <a:srgbClr val="13111A"/>
                </a:solidFill>
                <a:latin typeface="Arial"/>
                <a:cs typeface="Arial"/>
              </a:rPr>
              <a:t> </a:t>
            </a:r>
            <a:r>
              <a:rPr sz="4000" kern="0" dirty="0">
                <a:solidFill>
                  <a:srgbClr val="13111A"/>
                </a:solidFill>
                <a:latin typeface="Arial"/>
                <a:cs typeface="Arial"/>
              </a:rPr>
              <a:t>to</a:t>
            </a:r>
            <a:r>
              <a:rPr sz="4000" kern="0" spc="270" dirty="0">
                <a:solidFill>
                  <a:srgbClr val="13111A"/>
                </a:solidFill>
                <a:latin typeface="Arial"/>
                <a:cs typeface="Arial"/>
              </a:rPr>
              <a:t> </a:t>
            </a:r>
            <a:r>
              <a:rPr sz="4000" kern="0" dirty="0">
                <a:solidFill>
                  <a:srgbClr val="13111A"/>
                </a:solidFill>
                <a:latin typeface="Arial"/>
                <a:cs typeface="Arial"/>
              </a:rPr>
              <a:t>eva</a:t>
            </a:r>
            <a:r>
              <a:rPr sz="4000" kern="0" dirty="0">
                <a:solidFill>
                  <a:srgbClr val="2F2B3A"/>
                </a:solidFill>
                <a:latin typeface="Arial"/>
                <a:cs typeface="Arial"/>
              </a:rPr>
              <a:t>l</a:t>
            </a:r>
            <a:r>
              <a:rPr sz="4000" kern="0" dirty="0">
                <a:solidFill>
                  <a:srgbClr val="13111A"/>
                </a:solidFill>
                <a:latin typeface="Arial"/>
                <a:cs typeface="Arial"/>
              </a:rPr>
              <a:t>uate</a:t>
            </a:r>
            <a:r>
              <a:rPr sz="4000" kern="0" spc="278" dirty="0">
                <a:solidFill>
                  <a:srgbClr val="13111A"/>
                </a:solidFill>
                <a:latin typeface="Arial"/>
                <a:cs typeface="Arial"/>
              </a:rPr>
              <a:t> </a:t>
            </a:r>
            <a:r>
              <a:rPr sz="4000" kern="0" dirty="0">
                <a:solidFill>
                  <a:srgbClr val="13111A"/>
                </a:solidFill>
                <a:latin typeface="Arial"/>
                <a:cs typeface="Arial"/>
              </a:rPr>
              <a:t>jobs</a:t>
            </a:r>
            <a:r>
              <a:rPr sz="4000" kern="0" spc="265" dirty="0">
                <a:solidFill>
                  <a:srgbClr val="13111A"/>
                </a:solidFill>
                <a:latin typeface="Arial"/>
                <a:cs typeface="Arial"/>
              </a:rPr>
              <a:t> </a:t>
            </a:r>
            <a:r>
              <a:rPr sz="4000" kern="0" dirty="0">
                <a:solidFill>
                  <a:srgbClr val="13111A"/>
                </a:solidFill>
                <a:latin typeface="Arial"/>
                <a:cs typeface="Arial"/>
              </a:rPr>
              <a:t>based</a:t>
            </a:r>
            <a:r>
              <a:rPr sz="4000" kern="0" spc="199" dirty="0">
                <a:solidFill>
                  <a:srgbClr val="13111A"/>
                </a:solidFill>
                <a:latin typeface="Arial"/>
                <a:cs typeface="Arial"/>
              </a:rPr>
              <a:t> </a:t>
            </a:r>
            <a:r>
              <a:rPr sz="4000" kern="0" dirty="0">
                <a:solidFill>
                  <a:srgbClr val="13111A"/>
                </a:solidFill>
                <a:latin typeface="Arial"/>
                <a:cs typeface="Arial"/>
              </a:rPr>
              <a:t>upon</a:t>
            </a:r>
            <a:r>
              <a:rPr sz="4000" kern="0" spc="357" dirty="0">
                <a:solidFill>
                  <a:srgbClr val="13111A"/>
                </a:solidFill>
                <a:latin typeface="Arial"/>
                <a:cs typeface="Arial"/>
              </a:rPr>
              <a:t> </a:t>
            </a:r>
            <a:r>
              <a:rPr sz="4000" kern="0" spc="-13" dirty="0">
                <a:solidFill>
                  <a:srgbClr val="13111A"/>
                </a:solidFill>
                <a:latin typeface="Arial"/>
                <a:cs typeface="Arial"/>
              </a:rPr>
              <a:t>several </a:t>
            </a:r>
            <a:r>
              <a:rPr sz="4000" kern="0" dirty="0">
                <a:solidFill>
                  <a:srgbClr val="2F2B3A"/>
                </a:solidFill>
                <a:latin typeface="Arial"/>
                <a:cs typeface="Arial"/>
              </a:rPr>
              <a:t>"</a:t>
            </a:r>
            <a:r>
              <a:rPr sz="4000" kern="0" dirty="0">
                <a:solidFill>
                  <a:srgbClr val="13111A"/>
                </a:solidFill>
                <a:latin typeface="Arial"/>
                <a:cs typeface="Arial"/>
              </a:rPr>
              <a:t>compensable</a:t>
            </a:r>
            <a:r>
              <a:rPr sz="4000" kern="0" spc="179" dirty="0">
                <a:solidFill>
                  <a:srgbClr val="13111A"/>
                </a:solidFill>
                <a:latin typeface="Arial"/>
                <a:cs typeface="Arial"/>
              </a:rPr>
              <a:t> </a:t>
            </a:r>
            <a:r>
              <a:rPr sz="4000" kern="0" dirty="0">
                <a:solidFill>
                  <a:srgbClr val="13111A"/>
                </a:solidFill>
                <a:latin typeface="Arial"/>
                <a:cs typeface="Arial"/>
              </a:rPr>
              <a:t>factors</a:t>
            </a:r>
            <a:r>
              <a:rPr sz="4000" kern="0" dirty="0">
                <a:solidFill>
                  <a:srgbClr val="2F2B3A"/>
                </a:solidFill>
                <a:latin typeface="Arial"/>
                <a:cs typeface="Arial"/>
              </a:rPr>
              <a:t>"</a:t>
            </a:r>
            <a:r>
              <a:rPr sz="4000" kern="0" spc="146" dirty="0">
                <a:solidFill>
                  <a:srgbClr val="2F2B3A"/>
                </a:solidFill>
                <a:latin typeface="Arial"/>
                <a:cs typeface="Arial"/>
              </a:rPr>
              <a:t> </a:t>
            </a:r>
            <a:r>
              <a:rPr sz="4000" kern="0" dirty="0">
                <a:solidFill>
                  <a:srgbClr val="13111A"/>
                </a:solidFill>
                <a:latin typeface="Arial"/>
                <a:cs typeface="Arial"/>
              </a:rPr>
              <a:t>recognized</a:t>
            </a:r>
            <a:r>
              <a:rPr sz="4000" kern="0" spc="463" dirty="0">
                <a:solidFill>
                  <a:srgbClr val="13111A"/>
                </a:solidFill>
                <a:latin typeface="Arial"/>
                <a:cs typeface="Arial"/>
              </a:rPr>
              <a:t> </a:t>
            </a:r>
            <a:r>
              <a:rPr sz="4000" kern="0" dirty="0">
                <a:solidFill>
                  <a:srgbClr val="13111A"/>
                </a:solidFill>
                <a:latin typeface="Arial"/>
                <a:cs typeface="Arial"/>
              </a:rPr>
              <a:t>by</a:t>
            </a:r>
            <a:r>
              <a:rPr sz="4000" kern="0" spc="336" dirty="0">
                <a:solidFill>
                  <a:srgbClr val="13111A"/>
                </a:solidFill>
                <a:latin typeface="Arial"/>
                <a:cs typeface="Arial"/>
              </a:rPr>
              <a:t> </a:t>
            </a:r>
            <a:r>
              <a:rPr sz="4000" kern="0" dirty="0">
                <a:solidFill>
                  <a:srgbClr val="13111A"/>
                </a:solidFill>
                <a:latin typeface="Arial"/>
                <a:cs typeface="Arial"/>
              </a:rPr>
              <a:t>the</a:t>
            </a:r>
            <a:r>
              <a:rPr sz="4000" kern="0" spc="278" dirty="0">
                <a:solidFill>
                  <a:srgbClr val="13111A"/>
                </a:solidFill>
                <a:latin typeface="Arial"/>
                <a:cs typeface="Arial"/>
              </a:rPr>
              <a:t> </a:t>
            </a:r>
            <a:r>
              <a:rPr sz="4000" kern="0" dirty="0">
                <a:solidFill>
                  <a:srgbClr val="13111A"/>
                </a:solidFill>
                <a:latin typeface="Arial"/>
                <a:cs typeface="Arial"/>
              </a:rPr>
              <a:t>emp</a:t>
            </a:r>
            <a:r>
              <a:rPr sz="4000" kern="0" dirty="0">
                <a:solidFill>
                  <a:srgbClr val="183152"/>
                </a:solidFill>
                <a:latin typeface="Arial"/>
                <a:cs typeface="Arial"/>
              </a:rPr>
              <a:t>l</a:t>
            </a:r>
            <a:r>
              <a:rPr sz="4000" kern="0" dirty="0">
                <a:solidFill>
                  <a:srgbClr val="13111A"/>
                </a:solidFill>
                <a:latin typeface="Arial"/>
                <a:cs typeface="Arial"/>
              </a:rPr>
              <a:t>oyer</a:t>
            </a:r>
            <a:r>
              <a:rPr sz="4000" kern="0" spc="205" dirty="0">
                <a:solidFill>
                  <a:srgbClr val="13111A"/>
                </a:solidFill>
                <a:latin typeface="Arial"/>
                <a:cs typeface="Arial"/>
              </a:rPr>
              <a:t> </a:t>
            </a:r>
            <a:r>
              <a:rPr sz="4000" kern="0" dirty="0">
                <a:solidFill>
                  <a:srgbClr val="13111A"/>
                </a:solidFill>
                <a:latin typeface="Arial"/>
                <a:cs typeface="Arial"/>
              </a:rPr>
              <a:t>as</a:t>
            </a:r>
            <a:r>
              <a:rPr sz="4000" kern="0" spc="270" dirty="0">
                <a:solidFill>
                  <a:srgbClr val="13111A"/>
                </a:solidFill>
                <a:latin typeface="Arial"/>
                <a:cs typeface="Arial"/>
              </a:rPr>
              <a:t> </a:t>
            </a:r>
            <a:r>
              <a:rPr sz="4000" kern="0" dirty="0">
                <a:solidFill>
                  <a:srgbClr val="13111A"/>
                </a:solidFill>
                <a:latin typeface="Arial"/>
                <a:cs typeface="Arial"/>
              </a:rPr>
              <a:t>indicative</a:t>
            </a:r>
            <a:r>
              <a:rPr sz="4000" kern="0" spc="450" dirty="0">
                <a:solidFill>
                  <a:srgbClr val="13111A"/>
                </a:solidFill>
                <a:latin typeface="Arial"/>
                <a:cs typeface="Arial"/>
              </a:rPr>
              <a:t> </a:t>
            </a:r>
            <a:r>
              <a:rPr sz="4000" kern="0" dirty="0">
                <a:solidFill>
                  <a:srgbClr val="13111A"/>
                </a:solidFill>
                <a:latin typeface="Arial"/>
                <a:cs typeface="Arial"/>
              </a:rPr>
              <a:t>of</a:t>
            </a:r>
            <a:r>
              <a:rPr sz="4000" kern="0" spc="270" dirty="0">
                <a:solidFill>
                  <a:srgbClr val="13111A"/>
                </a:solidFill>
                <a:latin typeface="Arial"/>
                <a:cs typeface="Arial"/>
              </a:rPr>
              <a:t> </a:t>
            </a:r>
            <a:r>
              <a:rPr sz="4000" kern="0" dirty="0">
                <a:solidFill>
                  <a:srgbClr val="2F2B3A"/>
                </a:solidFill>
                <a:latin typeface="Arial"/>
                <a:cs typeface="Arial"/>
              </a:rPr>
              <a:t>"</a:t>
            </a:r>
            <a:r>
              <a:rPr sz="4000" kern="0" dirty="0">
                <a:solidFill>
                  <a:srgbClr val="13111A"/>
                </a:solidFill>
                <a:latin typeface="Arial"/>
                <a:cs typeface="Arial"/>
              </a:rPr>
              <a:t>job</a:t>
            </a:r>
            <a:r>
              <a:rPr sz="4000" kern="0" spc="270" dirty="0">
                <a:solidFill>
                  <a:srgbClr val="13111A"/>
                </a:solidFill>
                <a:latin typeface="Arial"/>
                <a:cs typeface="Arial"/>
              </a:rPr>
              <a:t> </a:t>
            </a:r>
            <a:r>
              <a:rPr sz="4000" kern="0" spc="-13" dirty="0">
                <a:solidFill>
                  <a:srgbClr val="13111A"/>
                </a:solidFill>
                <a:latin typeface="Arial"/>
                <a:cs typeface="Arial"/>
              </a:rPr>
              <a:t>va</a:t>
            </a:r>
            <a:r>
              <a:rPr sz="4000" kern="0" spc="-13" dirty="0">
                <a:solidFill>
                  <a:srgbClr val="2F2B3A"/>
                </a:solidFill>
                <a:latin typeface="Arial"/>
                <a:cs typeface="Arial"/>
              </a:rPr>
              <a:t>l</a:t>
            </a:r>
            <a:r>
              <a:rPr sz="4000" kern="0" spc="-13" dirty="0">
                <a:solidFill>
                  <a:srgbClr val="13111A"/>
                </a:solidFill>
                <a:latin typeface="Arial"/>
                <a:cs typeface="Arial"/>
              </a:rPr>
              <a:t>ue</a:t>
            </a:r>
            <a:r>
              <a:rPr sz="4000" kern="0" spc="-13" dirty="0">
                <a:solidFill>
                  <a:srgbClr val="2F2B3A"/>
                </a:solidFill>
                <a:latin typeface="Arial"/>
                <a:cs typeface="Arial"/>
              </a:rPr>
              <a:t>"</a:t>
            </a:r>
            <a:endParaRPr sz="4000" kern="0" dirty="0">
              <a:solidFill>
                <a:sysClr val="windowText" lastClr="000000"/>
              </a:solidFill>
              <a:latin typeface="Arial"/>
              <a:cs typeface="Arial"/>
            </a:endParaRPr>
          </a:p>
          <a:p>
            <a:pPr defTabSz="1210208">
              <a:spcBef>
                <a:spcPts val="13"/>
              </a:spcBef>
            </a:pPr>
            <a:endParaRPr sz="4000" kern="0" dirty="0">
              <a:solidFill>
                <a:sysClr val="windowText" lastClr="000000"/>
              </a:solidFill>
              <a:latin typeface="Arial"/>
              <a:cs typeface="Arial"/>
            </a:endParaRPr>
          </a:p>
          <a:p>
            <a:pPr marL="16808" defTabSz="1210208"/>
            <a:r>
              <a:rPr sz="4000" kern="0" dirty="0">
                <a:solidFill>
                  <a:srgbClr val="2F2B3A"/>
                </a:solidFill>
                <a:latin typeface="Arial"/>
                <a:cs typeface="Arial"/>
              </a:rPr>
              <a:t>M</a:t>
            </a:r>
            <a:r>
              <a:rPr sz="4000" kern="0" dirty="0">
                <a:solidFill>
                  <a:srgbClr val="13111A"/>
                </a:solidFill>
                <a:latin typeface="Arial"/>
                <a:cs typeface="Arial"/>
              </a:rPr>
              <a:t>ost</a:t>
            </a:r>
            <a:r>
              <a:rPr sz="4000" kern="0" spc="205" dirty="0">
                <a:solidFill>
                  <a:srgbClr val="13111A"/>
                </a:solidFill>
                <a:latin typeface="Arial"/>
                <a:cs typeface="Arial"/>
              </a:rPr>
              <a:t> </a:t>
            </a:r>
            <a:r>
              <a:rPr sz="4000" kern="0" dirty="0">
                <a:solidFill>
                  <a:srgbClr val="13111A"/>
                </a:solidFill>
                <a:latin typeface="Arial"/>
                <a:cs typeface="Arial"/>
              </a:rPr>
              <a:t>plans</a:t>
            </a:r>
            <a:r>
              <a:rPr sz="4000" kern="0" spc="218" dirty="0">
                <a:solidFill>
                  <a:srgbClr val="13111A"/>
                </a:solidFill>
                <a:latin typeface="Arial"/>
                <a:cs typeface="Arial"/>
              </a:rPr>
              <a:t> </a:t>
            </a:r>
            <a:r>
              <a:rPr sz="4000" kern="0" dirty="0">
                <a:solidFill>
                  <a:srgbClr val="13111A"/>
                </a:solidFill>
                <a:latin typeface="Arial"/>
                <a:cs typeface="Arial"/>
              </a:rPr>
              <a:t>measure</a:t>
            </a:r>
            <a:r>
              <a:rPr sz="4000" kern="0" spc="344" dirty="0">
                <a:solidFill>
                  <a:srgbClr val="13111A"/>
                </a:solidFill>
                <a:latin typeface="Arial"/>
                <a:cs typeface="Arial"/>
              </a:rPr>
              <a:t> </a:t>
            </a:r>
            <a:r>
              <a:rPr sz="4000" kern="0" dirty="0">
                <a:solidFill>
                  <a:srgbClr val="2F2B3A"/>
                </a:solidFill>
                <a:latin typeface="Arial"/>
                <a:cs typeface="Arial"/>
              </a:rPr>
              <a:t>i</a:t>
            </a:r>
            <a:r>
              <a:rPr sz="4000" kern="0" dirty="0">
                <a:solidFill>
                  <a:srgbClr val="13111A"/>
                </a:solidFill>
                <a:latin typeface="Arial"/>
                <a:cs typeface="Arial"/>
              </a:rPr>
              <a:t>n</a:t>
            </a:r>
            <a:r>
              <a:rPr sz="4000" kern="0" spc="165" dirty="0">
                <a:solidFill>
                  <a:srgbClr val="13111A"/>
                </a:solidFill>
                <a:latin typeface="Arial"/>
                <a:cs typeface="Arial"/>
              </a:rPr>
              <a:t> </a:t>
            </a:r>
            <a:r>
              <a:rPr sz="4000" kern="0" dirty="0">
                <a:solidFill>
                  <a:srgbClr val="13111A"/>
                </a:solidFill>
                <a:latin typeface="Arial"/>
                <a:cs typeface="Arial"/>
              </a:rPr>
              <a:t>some</a:t>
            </a:r>
            <a:r>
              <a:rPr sz="4000" kern="0" spc="179" dirty="0">
                <a:solidFill>
                  <a:srgbClr val="13111A"/>
                </a:solidFill>
                <a:latin typeface="Arial"/>
                <a:cs typeface="Arial"/>
              </a:rPr>
              <a:t> </a:t>
            </a:r>
            <a:r>
              <a:rPr sz="4000" kern="0" dirty="0">
                <a:solidFill>
                  <a:srgbClr val="13111A"/>
                </a:solidFill>
                <a:latin typeface="Arial"/>
                <a:cs typeface="Arial"/>
              </a:rPr>
              <a:t>way</a:t>
            </a:r>
            <a:r>
              <a:rPr sz="4000" kern="0" spc="318" dirty="0">
                <a:solidFill>
                  <a:srgbClr val="13111A"/>
                </a:solidFill>
                <a:latin typeface="Arial"/>
                <a:cs typeface="Arial"/>
              </a:rPr>
              <a:t> </a:t>
            </a:r>
            <a:r>
              <a:rPr sz="4000" kern="0" dirty="0">
                <a:solidFill>
                  <a:srgbClr val="13111A"/>
                </a:solidFill>
                <a:latin typeface="Arial"/>
                <a:cs typeface="Arial"/>
              </a:rPr>
              <a:t>the</a:t>
            </a:r>
            <a:r>
              <a:rPr sz="4000" kern="0" spc="238" dirty="0">
                <a:solidFill>
                  <a:srgbClr val="13111A"/>
                </a:solidFill>
                <a:latin typeface="Arial"/>
                <a:cs typeface="Arial"/>
              </a:rPr>
              <a:t> </a:t>
            </a:r>
            <a:r>
              <a:rPr sz="4000" kern="0" spc="-13" dirty="0">
                <a:solidFill>
                  <a:srgbClr val="13111A"/>
                </a:solidFill>
                <a:latin typeface="Arial"/>
                <a:cs typeface="Arial"/>
              </a:rPr>
              <a:t>fol</a:t>
            </a:r>
            <a:r>
              <a:rPr sz="4000" kern="0" spc="-13" dirty="0">
                <a:solidFill>
                  <a:srgbClr val="284459"/>
                </a:solidFill>
                <a:latin typeface="Arial"/>
                <a:cs typeface="Arial"/>
              </a:rPr>
              <a:t>l</a:t>
            </a:r>
            <a:r>
              <a:rPr sz="4000" kern="0" spc="-13" dirty="0">
                <a:solidFill>
                  <a:srgbClr val="13111A"/>
                </a:solidFill>
                <a:latin typeface="Arial"/>
                <a:cs typeface="Arial"/>
              </a:rPr>
              <a:t>owing:</a:t>
            </a:r>
            <a:endParaRPr sz="4000" kern="0" dirty="0">
              <a:solidFill>
                <a:sysClr val="windowText" lastClr="000000"/>
              </a:solidFill>
              <a:latin typeface="Arial"/>
              <a:cs typeface="Arial"/>
            </a:endParaRPr>
          </a:p>
          <a:p>
            <a:pPr defTabSz="1210208">
              <a:spcBef>
                <a:spcPts val="33"/>
              </a:spcBef>
            </a:pPr>
            <a:endParaRPr sz="4000" kern="0" dirty="0">
              <a:solidFill>
                <a:sysClr val="windowText" lastClr="000000"/>
              </a:solidFill>
              <a:latin typeface="Arial"/>
              <a:cs typeface="Arial"/>
            </a:endParaRPr>
          </a:p>
          <a:p>
            <a:pPr marL="766482" indent="-742950" defTabSz="1210208">
              <a:buFont typeface="+mj-lt"/>
              <a:buAutoNum type="arabicPeriod"/>
              <a:tabLst>
                <a:tab pos="441222" algn="l"/>
              </a:tabLst>
            </a:pPr>
            <a:r>
              <a:rPr sz="4000" kern="0" dirty="0">
                <a:solidFill>
                  <a:srgbClr val="13111A"/>
                </a:solidFill>
                <a:latin typeface="Arial"/>
                <a:cs typeface="Arial"/>
              </a:rPr>
              <a:t>Knowledge</a:t>
            </a:r>
            <a:r>
              <a:rPr sz="4000" kern="0" spc="410" dirty="0">
                <a:solidFill>
                  <a:srgbClr val="13111A"/>
                </a:solidFill>
                <a:latin typeface="Arial"/>
                <a:cs typeface="Arial"/>
              </a:rPr>
              <a:t> </a:t>
            </a:r>
            <a:r>
              <a:rPr sz="4000" kern="0" dirty="0">
                <a:solidFill>
                  <a:srgbClr val="13111A"/>
                </a:solidFill>
                <a:latin typeface="Arial"/>
                <a:cs typeface="Arial"/>
              </a:rPr>
              <a:t>and</a:t>
            </a:r>
            <a:r>
              <a:rPr sz="4000" kern="0" spc="205" dirty="0">
                <a:solidFill>
                  <a:srgbClr val="13111A"/>
                </a:solidFill>
                <a:latin typeface="Arial"/>
                <a:cs typeface="Arial"/>
              </a:rPr>
              <a:t> </a:t>
            </a:r>
            <a:r>
              <a:rPr sz="4000" kern="0" spc="-13" dirty="0">
                <a:solidFill>
                  <a:srgbClr val="13111A"/>
                </a:solidFill>
                <a:latin typeface="Arial"/>
                <a:cs typeface="Arial"/>
              </a:rPr>
              <a:t>Skill</a:t>
            </a:r>
            <a:endParaRPr lang="en-US" sz="4000" kern="0" spc="-13" dirty="0">
              <a:solidFill>
                <a:srgbClr val="13111A"/>
              </a:solidFill>
              <a:latin typeface="Arial"/>
              <a:cs typeface="Arial"/>
            </a:endParaRPr>
          </a:p>
          <a:p>
            <a:pPr marL="766482" indent="-742950" defTabSz="1210208">
              <a:buFont typeface="+mj-lt"/>
              <a:buAutoNum type="arabicPeriod"/>
              <a:tabLst>
                <a:tab pos="441222" algn="l"/>
              </a:tabLst>
            </a:pPr>
            <a:r>
              <a:rPr lang="en-US" sz="4000" kern="0" dirty="0">
                <a:solidFill>
                  <a:srgbClr val="13111A"/>
                </a:solidFill>
                <a:latin typeface="Arial"/>
                <a:cs typeface="Arial"/>
              </a:rPr>
              <a:t>Mental</a:t>
            </a:r>
            <a:r>
              <a:rPr lang="en-US" sz="4000" kern="0" spc="265" dirty="0">
                <a:solidFill>
                  <a:srgbClr val="13111A"/>
                </a:solidFill>
                <a:latin typeface="Arial"/>
                <a:cs typeface="Arial"/>
              </a:rPr>
              <a:t> </a:t>
            </a:r>
            <a:r>
              <a:rPr lang="en-US" sz="4000" kern="0" dirty="0">
                <a:solidFill>
                  <a:srgbClr val="13111A"/>
                </a:solidFill>
                <a:latin typeface="Arial"/>
                <a:cs typeface="Arial"/>
              </a:rPr>
              <a:t>and</a:t>
            </a:r>
            <a:r>
              <a:rPr lang="en-US" sz="4000" kern="0" dirty="0">
                <a:solidFill>
                  <a:srgbClr val="2F2B3A"/>
                </a:solidFill>
                <a:latin typeface="Arial"/>
                <a:cs typeface="Arial"/>
              </a:rPr>
              <a:t>/</a:t>
            </a:r>
            <a:r>
              <a:rPr lang="en-US" sz="4000" kern="0" dirty="0">
                <a:solidFill>
                  <a:srgbClr val="13111A"/>
                </a:solidFill>
                <a:latin typeface="Arial"/>
                <a:cs typeface="Arial"/>
              </a:rPr>
              <a:t>or</a:t>
            </a:r>
            <a:r>
              <a:rPr lang="en-US" sz="4000" kern="0" spc="33" dirty="0">
                <a:solidFill>
                  <a:srgbClr val="13111A"/>
                </a:solidFill>
                <a:latin typeface="Arial"/>
                <a:cs typeface="Arial"/>
              </a:rPr>
              <a:t> </a:t>
            </a:r>
            <a:r>
              <a:rPr lang="en-US" sz="4000" kern="0" dirty="0">
                <a:solidFill>
                  <a:srgbClr val="13111A"/>
                </a:solidFill>
                <a:latin typeface="Arial"/>
                <a:cs typeface="Arial"/>
              </a:rPr>
              <a:t>Physical</a:t>
            </a:r>
            <a:r>
              <a:rPr lang="en-US" sz="4000" kern="0" spc="265" dirty="0">
                <a:solidFill>
                  <a:srgbClr val="13111A"/>
                </a:solidFill>
                <a:latin typeface="Arial"/>
                <a:cs typeface="Arial"/>
              </a:rPr>
              <a:t> </a:t>
            </a:r>
            <a:r>
              <a:rPr lang="en-US" sz="4000" kern="0" spc="-13" dirty="0">
                <a:solidFill>
                  <a:srgbClr val="13111A"/>
                </a:solidFill>
                <a:latin typeface="Arial"/>
                <a:cs typeface="Arial"/>
              </a:rPr>
              <a:t>Effort</a:t>
            </a:r>
          </a:p>
          <a:p>
            <a:pPr marL="766482" indent="-742950" defTabSz="1210208">
              <a:buFont typeface="+mj-lt"/>
              <a:buAutoNum type="arabicPeriod"/>
              <a:tabLst>
                <a:tab pos="441222" algn="l"/>
              </a:tabLst>
            </a:pPr>
            <a:r>
              <a:rPr lang="en-US" sz="4000" kern="0" spc="-13" dirty="0">
                <a:solidFill>
                  <a:srgbClr val="13111A"/>
                </a:solidFill>
                <a:latin typeface="Arial"/>
                <a:cs typeface="Arial"/>
              </a:rPr>
              <a:t>R</a:t>
            </a:r>
            <a:r>
              <a:rPr lang="en-US" sz="4000" kern="0" dirty="0">
                <a:solidFill>
                  <a:srgbClr val="13111A"/>
                </a:solidFill>
                <a:latin typeface="Arial"/>
                <a:cs typeface="Arial"/>
              </a:rPr>
              <a:t>esponsibility</a:t>
            </a:r>
            <a:r>
              <a:rPr lang="en-US" sz="4000" kern="0" spc="99" dirty="0">
                <a:solidFill>
                  <a:srgbClr val="13111A"/>
                </a:solidFill>
                <a:latin typeface="Arial"/>
                <a:cs typeface="Arial"/>
              </a:rPr>
              <a:t> </a:t>
            </a:r>
            <a:r>
              <a:rPr lang="en-US" sz="4000" kern="0" dirty="0">
                <a:solidFill>
                  <a:srgbClr val="13111A"/>
                </a:solidFill>
                <a:latin typeface="Arial"/>
                <a:cs typeface="Arial"/>
              </a:rPr>
              <a:t>and</a:t>
            </a:r>
            <a:r>
              <a:rPr lang="en-US" sz="4000" kern="0" dirty="0">
                <a:solidFill>
                  <a:srgbClr val="2F2B3A"/>
                </a:solidFill>
                <a:latin typeface="Arial"/>
                <a:cs typeface="Arial"/>
              </a:rPr>
              <a:t>/</a:t>
            </a:r>
            <a:r>
              <a:rPr lang="en-US" sz="4000" kern="0" dirty="0">
                <a:solidFill>
                  <a:srgbClr val="13111A"/>
                </a:solidFill>
                <a:latin typeface="Arial"/>
                <a:cs typeface="Arial"/>
              </a:rPr>
              <a:t>o</a:t>
            </a:r>
            <a:r>
              <a:rPr lang="en-US" sz="4000" kern="0" dirty="0">
                <a:solidFill>
                  <a:srgbClr val="3F2F1C"/>
                </a:solidFill>
                <a:latin typeface="Arial"/>
                <a:cs typeface="Arial"/>
              </a:rPr>
              <a:t>r</a:t>
            </a:r>
            <a:r>
              <a:rPr lang="en-US" sz="4000" kern="0" spc="232" dirty="0">
                <a:solidFill>
                  <a:srgbClr val="3F2F1C"/>
                </a:solidFill>
                <a:latin typeface="Arial"/>
                <a:cs typeface="Arial"/>
              </a:rPr>
              <a:t> </a:t>
            </a:r>
            <a:r>
              <a:rPr lang="en-US" sz="4000" kern="0" dirty="0">
                <a:solidFill>
                  <a:srgbClr val="13111A"/>
                </a:solidFill>
                <a:latin typeface="Arial"/>
                <a:cs typeface="Arial"/>
              </a:rPr>
              <a:t>Job</a:t>
            </a:r>
            <a:r>
              <a:rPr lang="en-US" sz="4000" kern="0" spc="291" dirty="0">
                <a:solidFill>
                  <a:srgbClr val="13111A"/>
                </a:solidFill>
                <a:latin typeface="Arial"/>
                <a:cs typeface="Arial"/>
              </a:rPr>
              <a:t> </a:t>
            </a:r>
            <a:r>
              <a:rPr lang="en-US" sz="4000" kern="0" spc="-13" dirty="0">
                <a:solidFill>
                  <a:srgbClr val="13111A"/>
                </a:solidFill>
                <a:latin typeface="Arial"/>
                <a:cs typeface="Arial"/>
              </a:rPr>
              <a:t>Impact</a:t>
            </a:r>
          </a:p>
          <a:p>
            <a:pPr marL="766482" indent="-742950" defTabSz="1210208">
              <a:buFont typeface="+mj-lt"/>
              <a:buAutoNum type="arabicPeriod"/>
              <a:tabLst>
                <a:tab pos="441222" algn="l"/>
              </a:tabLst>
            </a:pPr>
            <a:r>
              <a:rPr lang="en-US" sz="4000" kern="0" dirty="0">
                <a:solidFill>
                  <a:srgbClr val="13111A"/>
                </a:solidFill>
                <a:latin typeface="Arial"/>
                <a:cs typeface="Arial"/>
              </a:rPr>
              <a:t>Work</a:t>
            </a:r>
            <a:r>
              <a:rPr lang="en-US" sz="4000" kern="0" dirty="0">
                <a:solidFill>
                  <a:srgbClr val="2F2B3A"/>
                </a:solidFill>
                <a:latin typeface="Arial"/>
                <a:cs typeface="Arial"/>
              </a:rPr>
              <a:t>i</a:t>
            </a:r>
            <a:r>
              <a:rPr lang="en-US" sz="4000" kern="0" dirty="0">
                <a:solidFill>
                  <a:srgbClr val="13111A"/>
                </a:solidFill>
                <a:latin typeface="Arial"/>
                <a:cs typeface="Arial"/>
              </a:rPr>
              <a:t>ng</a:t>
            </a:r>
            <a:r>
              <a:rPr lang="en-US" sz="4000" kern="0" spc="265" dirty="0">
                <a:solidFill>
                  <a:srgbClr val="13111A"/>
                </a:solidFill>
                <a:latin typeface="Arial"/>
                <a:cs typeface="Arial"/>
              </a:rPr>
              <a:t> </a:t>
            </a:r>
            <a:r>
              <a:rPr lang="en-US" sz="4000" kern="0" spc="-13" dirty="0">
                <a:solidFill>
                  <a:srgbClr val="13111A"/>
                </a:solidFill>
                <a:latin typeface="Arial"/>
                <a:cs typeface="Arial"/>
              </a:rPr>
              <a:t>Conditions</a:t>
            </a:r>
            <a:endParaRPr sz="4000" kern="0" dirty="0">
              <a:solidFill>
                <a:sysClr val="windowText" lastClr="000000"/>
              </a:solidFill>
              <a:latin typeface="Arial"/>
              <a:cs typeface="Arial"/>
            </a:endParaRPr>
          </a:p>
        </p:txBody>
      </p:sp>
      <p:sp>
        <p:nvSpPr>
          <p:cNvPr id="19" name="object 19"/>
          <p:cNvSpPr txBox="1"/>
          <p:nvPr/>
        </p:nvSpPr>
        <p:spPr>
          <a:xfrm>
            <a:off x="10951546" y="7048642"/>
            <a:ext cx="6435432" cy="1517897"/>
          </a:xfrm>
          <a:prstGeom prst="rect">
            <a:avLst/>
          </a:prstGeom>
        </p:spPr>
        <p:txBody>
          <a:bodyPr vert="horz" wrap="square" lIns="0" tIns="2521" rIns="0" bIns="0" rtlCol="0">
            <a:spAutoFit/>
          </a:bodyPr>
          <a:lstStyle/>
          <a:p>
            <a:pPr marL="16808" marR="6723" indent="10085" algn="ctr" defTabSz="1210208">
              <a:lnSpc>
                <a:spcPct val="104700"/>
              </a:lnSpc>
              <a:spcBef>
                <a:spcPts val="20"/>
              </a:spcBef>
              <a:tabLst>
                <a:tab pos="876561" algn="l"/>
              </a:tabLst>
            </a:pPr>
            <a:r>
              <a:rPr sz="3200" b="1" i="1" u="heavy" kern="0" spc="-26" dirty="0">
                <a:solidFill>
                  <a:srgbClr val="A50C28"/>
                </a:solidFill>
                <a:uFill>
                  <a:solidFill>
                    <a:srgbClr val="A50C28"/>
                  </a:solidFill>
                </a:uFill>
                <a:latin typeface="Arial"/>
                <a:cs typeface="Arial"/>
              </a:rPr>
              <a:t>Note:</a:t>
            </a:r>
            <a:r>
              <a:rPr sz="3200" b="1" i="1" kern="0" dirty="0">
                <a:solidFill>
                  <a:srgbClr val="A50C28"/>
                </a:solidFill>
                <a:latin typeface="Arial"/>
                <a:cs typeface="Arial"/>
              </a:rPr>
              <a:t>	These</a:t>
            </a:r>
            <a:r>
              <a:rPr sz="3200" b="1" i="1" kern="0" spc="318" dirty="0">
                <a:solidFill>
                  <a:srgbClr val="A50C28"/>
                </a:solidFill>
                <a:latin typeface="Arial"/>
                <a:cs typeface="Arial"/>
              </a:rPr>
              <a:t> </a:t>
            </a:r>
            <a:r>
              <a:rPr sz="3200" b="1" i="1" kern="0" dirty="0">
                <a:solidFill>
                  <a:srgbClr val="A50C28"/>
                </a:solidFill>
                <a:latin typeface="Arial"/>
                <a:cs typeface="Arial"/>
              </a:rPr>
              <a:t>are</a:t>
            </a:r>
            <a:r>
              <a:rPr sz="3200" b="1" i="1" kern="0" spc="258" dirty="0">
                <a:solidFill>
                  <a:srgbClr val="A50C28"/>
                </a:solidFill>
                <a:latin typeface="Arial"/>
                <a:cs typeface="Arial"/>
              </a:rPr>
              <a:t> </a:t>
            </a:r>
            <a:r>
              <a:rPr sz="3200" b="1" i="1" kern="0" dirty="0">
                <a:solidFill>
                  <a:srgbClr val="A50C28"/>
                </a:solidFill>
                <a:latin typeface="Arial"/>
                <a:cs typeface="Arial"/>
              </a:rPr>
              <a:t>essentially</a:t>
            </a:r>
            <a:r>
              <a:rPr sz="3200" b="1" i="1" kern="0" spc="351" dirty="0">
                <a:solidFill>
                  <a:srgbClr val="A50C28"/>
                </a:solidFill>
                <a:latin typeface="Arial"/>
                <a:cs typeface="Arial"/>
              </a:rPr>
              <a:t> </a:t>
            </a:r>
            <a:r>
              <a:rPr sz="3200" b="1" i="1" kern="0" spc="-33" dirty="0">
                <a:solidFill>
                  <a:srgbClr val="A50C28"/>
                </a:solidFill>
                <a:latin typeface="Arial"/>
                <a:cs typeface="Arial"/>
              </a:rPr>
              <a:t>the </a:t>
            </a:r>
            <a:r>
              <a:rPr sz="3200" b="1" i="1" kern="0" dirty="0">
                <a:solidFill>
                  <a:srgbClr val="A50C28"/>
                </a:solidFill>
                <a:latin typeface="Arial"/>
                <a:cs typeface="Arial"/>
              </a:rPr>
              <a:t>same</a:t>
            </a:r>
            <a:r>
              <a:rPr sz="3200" b="1" i="1" kern="0" spc="232" dirty="0">
                <a:solidFill>
                  <a:srgbClr val="A50C28"/>
                </a:solidFill>
                <a:latin typeface="Arial"/>
                <a:cs typeface="Arial"/>
              </a:rPr>
              <a:t> </a:t>
            </a:r>
            <a:r>
              <a:rPr sz="3200" b="1" i="1" kern="0" dirty="0">
                <a:solidFill>
                  <a:srgbClr val="A50C28"/>
                </a:solidFill>
                <a:latin typeface="Arial"/>
                <a:cs typeface="Arial"/>
              </a:rPr>
              <a:t>factors</a:t>
            </a:r>
            <a:r>
              <a:rPr sz="3200" b="1" i="1" kern="0" spc="344" dirty="0">
                <a:solidFill>
                  <a:srgbClr val="A50C28"/>
                </a:solidFill>
                <a:latin typeface="Arial"/>
                <a:cs typeface="Arial"/>
              </a:rPr>
              <a:t> </a:t>
            </a:r>
            <a:r>
              <a:rPr sz="3200" b="1" i="1" kern="0" dirty="0">
                <a:solidFill>
                  <a:srgbClr val="A50C28"/>
                </a:solidFill>
                <a:latin typeface="Arial"/>
                <a:cs typeface="Arial"/>
              </a:rPr>
              <a:t>considered</a:t>
            </a:r>
            <a:r>
              <a:rPr sz="3200" b="1" i="1" kern="0" spc="430" dirty="0">
                <a:solidFill>
                  <a:srgbClr val="A50C28"/>
                </a:solidFill>
                <a:latin typeface="Arial"/>
                <a:cs typeface="Arial"/>
              </a:rPr>
              <a:t> </a:t>
            </a:r>
            <a:r>
              <a:rPr sz="3200" b="1" i="1" kern="0" dirty="0">
                <a:solidFill>
                  <a:srgbClr val="A50C28"/>
                </a:solidFill>
                <a:latin typeface="Arial"/>
                <a:cs typeface="Arial"/>
              </a:rPr>
              <a:t>by</a:t>
            </a:r>
            <a:r>
              <a:rPr sz="3200" b="1" i="1" kern="0" spc="232" dirty="0">
                <a:solidFill>
                  <a:srgbClr val="A50C28"/>
                </a:solidFill>
                <a:latin typeface="Arial"/>
                <a:cs typeface="Arial"/>
              </a:rPr>
              <a:t> </a:t>
            </a:r>
            <a:r>
              <a:rPr sz="3200" b="1" i="1" kern="0" spc="-33" dirty="0">
                <a:solidFill>
                  <a:srgbClr val="A50C28"/>
                </a:solidFill>
                <a:latin typeface="Arial"/>
                <a:cs typeface="Arial"/>
              </a:rPr>
              <a:t>the </a:t>
            </a:r>
            <a:r>
              <a:rPr sz="3200" b="1" i="1" kern="0" dirty="0">
                <a:solidFill>
                  <a:srgbClr val="A50C28"/>
                </a:solidFill>
                <a:latin typeface="Arial"/>
                <a:cs typeface="Arial"/>
              </a:rPr>
              <a:t>Equal</a:t>
            </a:r>
            <a:r>
              <a:rPr sz="3200" b="1" i="1" kern="0" spc="265" dirty="0">
                <a:solidFill>
                  <a:srgbClr val="A50C28"/>
                </a:solidFill>
                <a:latin typeface="Arial"/>
                <a:cs typeface="Arial"/>
              </a:rPr>
              <a:t> </a:t>
            </a:r>
            <a:r>
              <a:rPr sz="3200" b="1" i="1" kern="0" dirty="0">
                <a:solidFill>
                  <a:srgbClr val="A50C28"/>
                </a:solidFill>
                <a:latin typeface="Arial"/>
                <a:cs typeface="Arial"/>
              </a:rPr>
              <a:t>Pay</a:t>
            </a:r>
            <a:r>
              <a:rPr sz="3200" b="1" i="1" kern="0" spc="106" dirty="0">
                <a:solidFill>
                  <a:srgbClr val="A50C28"/>
                </a:solidFill>
                <a:latin typeface="Arial"/>
                <a:cs typeface="Arial"/>
              </a:rPr>
              <a:t> </a:t>
            </a:r>
            <a:r>
              <a:rPr sz="3200" b="1" i="1" kern="0" spc="-33" dirty="0">
                <a:solidFill>
                  <a:srgbClr val="A50C28"/>
                </a:solidFill>
                <a:latin typeface="Arial"/>
                <a:cs typeface="Arial"/>
              </a:rPr>
              <a:t>Act</a:t>
            </a:r>
            <a:endParaRPr sz="3200" kern="0" dirty="0">
              <a:solidFill>
                <a:sysClr val="windowText" lastClr="000000"/>
              </a:solidFill>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bject 2"/>
          <p:cNvSpPr txBox="1">
            <a:spLocks noGrp="1"/>
          </p:cNvSpPr>
          <p:nvPr>
            <p:ph type="title"/>
          </p:nvPr>
        </p:nvSpPr>
        <p:spPr>
          <a:xfrm>
            <a:off x="990061" y="4150659"/>
            <a:ext cx="4321242" cy="4607859"/>
          </a:xfrm>
          <a:prstGeom prst="rect">
            <a:avLst/>
          </a:prstGeom>
        </p:spPr>
        <p:txBody>
          <a:bodyPr vert="horz" lIns="91440" tIns="45720" rIns="91440" bIns="45720" rtlCol="0" anchor="t">
            <a:normAutofit/>
          </a:bodyPr>
          <a:lstStyle/>
          <a:p>
            <a:pPr marL="16808" marR="6723" algn="l" rtl="0">
              <a:lnSpc>
                <a:spcPct val="90000"/>
              </a:lnSpc>
              <a:spcBef>
                <a:spcPct val="0"/>
              </a:spcBef>
            </a:pPr>
            <a:r>
              <a:rPr lang="en-US" sz="6000" kern="1200" spc="-33">
                <a:solidFill>
                  <a:srgbClr val="FFFFFF"/>
                </a:solidFill>
                <a:latin typeface="+mj-lt"/>
                <a:ea typeface="+mj-ea"/>
                <a:cs typeface="+mj-cs"/>
              </a:rPr>
              <a:t>JOB </a:t>
            </a:r>
            <a:r>
              <a:rPr lang="en-US" sz="6000" kern="1200" spc="-73">
                <a:solidFill>
                  <a:srgbClr val="FFFFFF"/>
                </a:solidFill>
                <a:latin typeface="+mj-lt"/>
                <a:ea typeface="+mj-ea"/>
                <a:cs typeface="+mj-cs"/>
              </a:rPr>
              <a:t>ANALYSIS </a:t>
            </a:r>
            <a:r>
              <a:rPr lang="en-US" sz="6000" kern="1200" spc="-13">
                <a:solidFill>
                  <a:srgbClr val="FFFFFF"/>
                </a:solidFill>
                <a:latin typeface="+mj-lt"/>
                <a:ea typeface="+mj-ea"/>
                <a:cs typeface="+mj-cs"/>
              </a:rPr>
              <a:t>CRITERIA</a:t>
            </a:r>
            <a:endParaRPr lang="en-US" sz="6000" kern="1200">
              <a:solidFill>
                <a:srgbClr val="FFFFFF"/>
              </a:solidFill>
              <a:latin typeface="+mj-lt"/>
              <a:ea typeface="+mj-ea"/>
              <a:cs typeface="+mj-cs"/>
            </a:endParaRPr>
          </a:p>
        </p:txBody>
      </p:sp>
      <p:pic>
        <p:nvPicPr>
          <p:cNvPr id="3" name="object 3"/>
          <p:cNvPicPr/>
          <p:nvPr/>
        </p:nvPicPr>
        <p:blipFill>
          <a:blip r:embed="rId3" cstate="print"/>
          <a:stretch>
            <a:fillRect/>
          </a:stretch>
        </p:blipFill>
        <p:spPr>
          <a:xfrm>
            <a:off x="6884039" y="700812"/>
            <a:ext cx="10577828" cy="888537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18287997" cy="2363932"/>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284" cy="236319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1"/>
            <a:ext cx="18288002" cy="2361466"/>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049569" y="372057"/>
            <a:ext cx="10595582" cy="1738800"/>
          </a:xfrm>
          <a:prstGeom prst="rect">
            <a:avLst/>
          </a:prstGeom>
        </p:spPr>
        <p:txBody>
          <a:bodyPr vert="horz" lIns="91440" tIns="45720" rIns="91440" bIns="45720" rtlCol="0" anchor="ctr">
            <a:normAutofit/>
          </a:bodyPr>
          <a:lstStyle/>
          <a:p>
            <a:pPr marL="16808" marR="6723" algn="l" rtl="0">
              <a:lnSpc>
                <a:spcPct val="90000"/>
              </a:lnSpc>
              <a:spcBef>
                <a:spcPct val="0"/>
              </a:spcBef>
            </a:pPr>
            <a:r>
              <a:rPr lang="en-US" sz="6000" kern="1200" spc="-13">
                <a:solidFill>
                  <a:srgbClr val="FFFFFF"/>
                </a:solidFill>
                <a:latin typeface="+mj-lt"/>
                <a:ea typeface="+mj-ea"/>
                <a:cs typeface="+mj-cs"/>
              </a:rPr>
              <a:t>Ranking Guideline</a:t>
            </a:r>
          </a:p>
        </p:txBody>
      </p:sp>
      <p:pic>
        <p:nvPicPr>
          <p:cNvPr id="3" name="object 3"/>
          <p:cNvPicPr/>
          <p:nvPr/>
        </p:nvPicPr>
        <p:blipFill>
          <a:blip r:embed="rId2" cstate="print"/>
          <a:stretch>
            <a:fillRect/>
          </a:stretch>
        </p:blipFill>
        <p:spPr>
          <a:xfrm>
            <a:off x="648337" y="3329005"/>
            <a:ext cx="16991324" cy="5919108"/>
          </a:xfrm>
          <a:prstGeom prst="rect">
            <a:avLst/>
          </a:prstGeom>
        </p:spPr>
      </p:pic>
      <p:sp>
        <p:nvSpPr>
          <p:cNvPr id="4" name="object 4"/>
          <p:cNvSpPr/>
          <p:nvPr/>
        </p:nvSpPr>
        <p:spPr>
          <a:xfrm>
            <a:off x="14964376" y="573306"/>
            <a:ext cx="2269191" cy="1336301"/>
          </a:xfrm>
          <a:custGeom>
            <a:avLst/>
            <a:gdLst/>
            <a:ahLst/>
            <a:cxnLst/>
            <a:rect l="l" t="t" r="r" b="b"/>
            <a:pathLst>
              <a:path w="1714500" h="1009650">
                <a:moveTo>
                  <a:pt x="152399" y="723138"/>
                </a:moveTo>
                <a:lnTo>
                  <a:pt x="152399" y="686562"/>
                </a:lnTo>
                <a:lnTo>
                  <a:pt x="139699" y="681228"/>
                </a:lnTo>
                <a:lnTo>
                  <a:pt x="0" y="743712"/>
                </a:lnTo>
                <a:lnTo>
                  <a:pt x="0" y="767334"/>
                </a:lnTo>
                <a:lnTo>
                  <a:pt x="63499" y="911161"/>
                </a:lnTo>
                <a:lnTo>
                  <a:pt x="63499" y="767334"/>
                </a:lnTo>
                <a:lnTo>
                  <a:pt x="152399" y="723138"/>
                </a:lnTo>
                <a:close/>
              </a:path>
              <a:path w="1714500" h="1009650">
                <a:moveTo>
                  <a:pt x="190499" y="835914"/>
                </a:moveTo>
                <a:lnTo>
                  <a:pt x="190499" y="802386"/>
                </a:lnTo>
                <a:lnTo>
                  <a:pt x="177799" y="799338"/>
                </a:lnTo>
                <a:lnTo>
                  <a:pt x="177799" y="794766"/>
                </a:lnTo>
                <a:lnTo>
                  <a:pt x="88899" y="832104"/>
                </a:lnTo>
                <a:lnTo>
                  <a:pt x="63499" y="767334"/>
                </a:lnTo>
                <a:lnTo>
                  <a:pt x="63499" y="911161"/>
                </a:lnTo>
                <a:lnTo>
                  <a:pt x="101599" y="997458"/>
                </a:lnTo>
                <a:lnTo>
                  <a:pt x="101599" y="1003554"/>
                </a:lnTo>
                <a:lnTo>
                  <a:pt x="114299" y="1007364"/>
                </a:lnTo>
                <a:lnTo>
                  <a:pt x="114299" y="873252"/>
                </a:lnTo>
                <a:lnTo>
                  <a:pt x="190499" y="835914"/>
                </a:lnTo>
                <a:close/>
              </a:path>
              <a:path w="1714500" h="1009650">
                <a:moveTo>
                  <a:pt x="266699" y="944880"/>
                </a:moveTo>
                <a:lnTo>
                  <a:pt x="266699" y="924306"/>
                </a:lnTo>
                <a:lnTo>
                  <a:pt x="253999" y="919734"/>
                </a:lnTo>
                <a:lnTo>
                  <a:pt x="253999" y="907542"/>
                </a:lnTo>
                <a:lnTo>
                  <a:pt x="241299" y="902208"/>
                </a:lnTo>
                <a:lnTo>
                  <a:pt x="241299" y="902970"/>
                </a:lnTo>
                <a:lnTo>
                  <a:pt x="139699" y="947166"/>
                </a:lnTo>
                <a:lnTo>
                  <a:pt x="114299" y="873252"/>
                </a:lnTo>
                <a:lnTo>
                  <a:pt x="114299" y="1009650"/>
                </a:lnTo>
                <a:lnTo>
                  <a:pt x="126999" y="1008888"/>
                </a:lnTo>
                <a:lnTo>
                  <a:pt x="126999" y="1006602"/>
                </a:lnTo>
                <a:lnTo>
                  <a:pt x="266699" y="944880"/>
                </a:lnTo>
                <a:close/>
              </a:path>
              <a:path w="1714500" h="1009650">
                <a:moveTo>
                  <a:pt x="165099" y="717804"/>
                </a:moveTo>
                <a:lnTo>
                  <a:pt x="165099" y="711708"/>
                </a:lnTo>
                <a:lnTo>
                  <a:pt x="152399" y="708660"/>
                </a:lnTo>
                <a:lnTo>
                  <a:pt x="152399" y="720852"/>
                </a:lnTo>
                <a:lnTo>
                  <a:pt x="165099" y="717804"/>
                </a:lnTo>
                <a:close/>
              </a:path>
              <a:path w="1714500" h="1009650">
                <a:moveTo>
                  <a:pt x="190499" y="676656"/>
                </a:moveTo>
                <a:lnTo>
                  <a:pt x="190499" y="657606"/>
                </a:lnTo>
                <a:lnTo>
                  <a:pt x="177799" y="659892"/>
                </a:lnTo>
                <a:lnTo>
                  <a:pt x="177799" y="673608"/>
                </a:lnTo>
                <a:lnTo>
                  <a:pt x="190499" y="676656"/>
                </a:lnTo>
                <a:close/>
              </a:path>
              <a:path w="1714500" h="1009650">
                <a:moveTo>
                  <a:pt x="330199" y="915162"/>
                </a:moveTo>
                <a:lnTo>
                  <a:pt x="330199" y="707898"/>
                </a:lnTo>
                <a:lnTo>
                  <a:pt x="241299" y="642366"/>
                </a:lnTo>
                <a:lnTo>
                  <a:pt x="241299" y="640842"/>
                </a:lnTo>
                <a:lnTo>
                  <a:pt x="228599" y="638556"/>
                </a:lnTo>
                <a:lnTo>
                  <a:pt x="228599" y="640080"/>
                </a:lnTo>
                <a:lnTo>
                  <a:pt x="215899" y="643128"/>
                </a:lnTo>
                <a:lnTo>
                  <a:pt x="203199" y="645414"/>
                </a:lnTo>
                <a:lnTo>
                  <a:pt x="203199" y="648462"/>
                </a:lnTo>
                <a:lnTo>
                  <a:pt x="190499" y="652272"/>
                </a:lnTo>
                <a:lnTo>
                  <a:pt x="190499" y="680466"/>
                </a:lnTo>
                <a:lnTo>
                  <a:pt x="304799" y="761238"/>
                </a:lnTo>
                <a:lnTo>
                  <a:pt x="304799" y="923544"/>
                </a:lnTo>
                <a:lnTo>
                  <a:pt x="317499" y="921258"/>
                </a:lnTo>
                <a:lnTo>
                  <a:pt x="317499" y="918210"/>
                </a:lnTo>
                <a:lnTo>
                  <a:pt x="330199" y="915162"/>
                </a:lnTo>
                <a:close/>
              </a:path>
              <a:path w="1714500" h="1009650">
                <a:moveTo>
                  <a:pt x="304799" y="926592"/>
                </a:moveTo>
                <a:lnTo>
                  <a:pt x="304799" y="761238"/>
                </a:lnTo>
                <a:lnTo>
                  <a:pt x="292099" y="906018"/>
                </a:lnTo>
                <a:lnTo>
                  <a:pt x="292099" y="926592"/>
                </a:lnTo>
                <a:lnTo>
                  <a:pt x="304799" y="926592"/>
                </a:lnTo>
                <a:close/>
              </a:path>
              <a:path w="1714500" h="1009650">
                <a:moveTo>
                  <a:pt x="342899" y="908304"/>
                </a:moveTo>
                <a:lnTo>
                  <a:pt x="342899" y="585978"/>
                </a:lnTo>
                <a:lnTo>
                  <a:pt x="330199" y="588264"/>
                </a:lnTo>
                <a:lnTo>
                  <a:pt x="330199" y="910590"/>
                </a:lnTo>
                <a:lnTo>
                  <a:pt x="342899" y="908304"/>
                </a:lnTo>
                <a:close/>
              </a:path>
              <a:path w="1714500" h="1009650">
                <a:moveTo>
                  <a:pt x="495300" y="838962"/>
                </a:moveTo>
                <a:lnTo>
                  <a:pt x="495300" y="810768"/>
                </a:lnTo>
                <a:lnTo>
                  <a:pt x="380999" y="723900"/>
                </a:lnTo>
                <a:lnTo>
                  <a:pt x="380999" y="568452"/>
                </a:lnTo>
                <a:lnTo>
                  <a:pt x="368299" y="569976"/>
                </a:lnTo>
                <a:lnTo>
                  <a:pt x="368299" y="571500"/>
                </a:lnTo>
                <a:lnTo>
                  <a:pt x="355599" y="573786"/>
                </a:lnTo>
                <a:lnTo>
                  <a:pt x="355599" y="577596"/>
                </a:lnTo>
                <a:lnTo>
                  <a:pt x="342899" y="579882"/>
                </a:lnTo>
                <a:lnTo>
                  <a:pt x="342899" y="895350"/>
                </a:lnTo>
                <a:lnTo>
                  <a:pt x="355599" y="777240"/>
                </a:lnTo>
                <a:lnTo>
                  <a:pt x="444500" y="848868"/>
                </a:lnTo>
                <a:lnTo>
                  <a:pt x="444500" y="850392"/>
                </a:lnTo>
                <a:lnTo>
                  <a:pt x="457200" y="852678"/>
                </a:lnTo>
                <a:lnTo>
                  <a:pt x="457200" y="851154"/>
                </a:lnTo>
                <a:lnTo>
                  <a:pt x="469900" y="848106"/>
                </a:lnTo>
                <a:lnTo>
                  <a:pt x="469900" y="845820"/>
                </a:lnTo>
                <a:lnTo>
                  <a:pt x="482600" y="842772"/>
                </a:lnTo>
                <a:lnTo>
                  <a:pt x="495300" y="838962"/>
                </a:lnTo>
                <a:close/>
              </a:path>
              <a:path w="1714500" h="1009650">
                <a:moveTo>
                  <a:pt x="520700" y="800100"/>
                </a:moveTo>
                <a:lnTo>
                  <a:pt x="520699" y="501396"/>
                </a:lnTo>
                <a:lnTo>
                  <a:pt x="507999" y="504444"/>
                </a:lnTo>
                <a:lnTo>
                  <a:pt x="507999" y="507492"/>
                </a:lnTo>
                <a:lnTo>
                  <a:pt x="495299" y="509016"/>
                </a:lnTo>
                <a:lnTo>
                  <a:pt x="495299" y="513588"/>
                </a:lnTo>
                <a:lnTo>
                  <a:pt x="482599" y="518922"/>
                </a:lnTo>
                <a:lnTo>
                  <a:pt x="482599" y="528066"/>
                </a:lnTo>
                <a:lnTo>
                  <a:pt x="520700" y="800100"/>
                </a:lnTo>
                <a:close/>
              </a:path>
              <a:path w="1714500" h="1009650">
                <a:moveTo>
                  <a:pt x="508000" y="831342"/>
                </a:moveTo>
                <a:lnTo>
                  <a:pt x="508000" y="816864"/>
                </a:lnTo>
                <a:lnTo>
                  <a:pt x="495300" y="813816"/>
                </a:lnTo>
                <a:lnTo>
                  <a:pt x="495300" y="833628"/>
                </a:lnTo>
                <a:lnTo>
                  <a:pt x="508000" y="831342"/>
                </a:lnTo>
                <a:close/>
              </a:path>
              <a:path w="1714500" h="1009650">
                <a:moveTo>
                  <a:pt x="533400" y="819912"/>
                </a:moveTo>
                <a:lnTo>
                  <a:pt x="533399" y="494538"/>
                </a:lnTo>
                <a:lnTo>
                  <a:pt x="520699" y="497586"/>
                </a:lnTo>
                <a:lnTo>
                  <a:pt x="520700" y="819912"/>
                </a:lnTo>
                <a:lnTo>
                  <a:pt x="533400" y="819912"/>
                </a:lnTo>
                <a:close/>
              </a:path>
              <a:path w="1714500" h="1009650">
                <a:moveTo>
                  <a:pt x="635000" y="694372"/>
                </a:moveTo>
                <a:lnTo>
                  <a:pt x="635000" y="647700"/>
                </a:lnTo>
                <a:lnTo>
                  <a:pt x="558800" y="682752"/>
                </a:lnTo>
                <a:lnTo>
                  <a:pt x="546100" y="553212"/>
                </a:lnTo>
                <a:lnTo>
                  <a:pt x="546099" y="490728"/>
                </a:lnTo>
                <a:lnTo>
                  <a:pt x="533399" y="492252"/>
                </a:lnTo>
                <a:lnTo>
                  <a:pt x="533400" y="816864"/>
                </a:lnTo>
                <a:lnTo>
                  <a:pt x="546100" y="815340"/>
                </a:lnTo>
                <a:lnTo>
                  <a:pt x="558800" y="805434"/>
                </a:lnTo>
                <a:lnTo>
                  <a:pt x="558800" y="729234"/>
                </a:lnTo>
                <a:lnTo>
                  <a:pt x="635000" y="694372"/>
                </a:lnTo>
                <a:close/>
              </a:path>
              <a:path w="1714500" h="1009650">
                <a:moveTo>
                  <a:pt x="762000" y="713232"/>
                </a:moveTo>
                <a:lnTo>
                  <a:pt x="762000" y="693420"/>
                </a:lnTo>
                <a:lnTo>
                  <a:pt x="749300" y="689610"/>
                </a:lnTo>
                <a:lnTo>
                  <a:pt x="558799" y="493776"/>
                </a:lnTo>
                <a:lnTo>
                  <a:pt x="558799" y="488442"/>
                </a:lnTo>
                <a:lnTo>
                  <a:pt x="546099" y="488442"/>
                </a:lnTo>
                <a:lnTo>
                  <a:pt x="546100" y="553212"/>
                </a:lnTo>
                <a:lnTo>
                  <a:pt x="635000" y="647700"/>
                </a:lnTo>
                <a:lnTo>
                  <a:pt x="635000" y="694372"/>
                </a:lnTo>
                <a:lnTo>
                  <a:pt x="660400" y="682752"/>
                </a:lnTo>
                <a:lnTo>
                  <a:pt x="698500" y="727710"/>
                </a:lnTo>
                <a:lnTo>
                  <a:pt x="711200" y="729234"/>
                </a:lnTo>
                <a:lnTo>
                  <a:pt x="711200" y="730758"/>
                </a:lnTo>
                <a:lnTo>
                  <a:pt x="723900" y="729996"/>
                </a:lnTo>
                <a:lnTo>
                  <a:pt x="723900" y="726948"/>
                </a:lnTo>
                <a:lnTo>
                  <a:pt x="736600" y="724662"/>
                </a:lnTo>
                <a:lnTo>
                  <a:pt x="736600" y="720852"/>
                </a:lnTo>
                <a:lnTo>
                  <a:pt x="749300" y="717804"/>
                </a:lnTo>
                <a:lnTo>
                  <a:pt x="749300" y="715518"/>
                </a:lnTo>
                <a:lnTo>
                  <a:pt x="762000" y="713232"/>
                </a:lnTo>
                <a:close/>
              </a:path>
              <a:path w="1714500" h="1009650">
                <a:moveTo>
                  <a:pt x="571500" y="801624"/>
                </a:moveTo>
                <a:lnTo>
                  <a:pt x="571500" y="788670"/>
                </a:lnTo>
                <a:lnTo>
                  <a:pt x="558800" y="729234"/>
                </a:lnTo>
                <a:lnTo>
                  <a:pt x="558800" y="803148"/>
                </a:lnTo>
                <a:lnTo>
                  <a:pt x="571500" y="801624"/>
                </a:lnTo>
                <a:close/>
              </a:path>
              <a:path w="1714500" h="1009650">
                <a:moveTo>
                  <a:pt x="850900" y="668274"/>
                </a:moveTo>
                <a:lnTo>
                  <a:pt x="850900" y="660654"/>
                </a:lnTo>
                <a:lnTo>
                  <a:pt x="749300" y="446532"/>
                </a:lnTo>
                <a:lnTo>
                  <a:pt x="749300" y="396240"/>
                </a:lnTo>
                <a:lnTo>
                  <a:pt x="723900" y="402336"/>
                </a:lnTo>
                <a:lnTo>
                  <a:pt x="698500" y="419100"/>
                </a:lnTo>
                <a:lnTo>
                  <a:pt x="685800" y="421386"/>
                </a:lnTo>
                <a:lnTo>
                  <a:pt x="685800" y="449580"/>
                </a:lnTo>
                <a:lnTo>
                  <a:pt x="800100" y="684276"/>
                </a:lnTo>
                <a:lnTo>
                  <a:pt x="800100" y="688086"/>
                </a:lnTo>
                <a:lnTo>
                  <a:pt x="812800" y="686562"/>
                </a:lnTo>
                <a:lnTo>
                  <a:pt x="825500" y="683514"/>
                </a:lnTo>
                <a:lnTo>
                  <a:pt x="825500" y="678942"/>
                </a:lnTo>
                <a:lnTo>
                  <a:pt x="838200" y="676656"/>
                </a:lnTo>
                <a:lnTo>
                  <a:pt x="838200" y="669798"/>
                </a:lnTo>
                <a:lnTo>
                  <a:pt x="850900" y="668274"/>
                </a:lnTo>
                <a:close/>
              </a:path>
              <a:path w="1714500" h="1009650">
                <a:moveTo>
                  <a:pt x="1104900" y="550926"/>
                </a:moveTo>
                <a:lnTo>
                  <a:pt x="1104900" y="540258"/>
                </a:lnTo>
                <a:lnTo>
                  <a:pt x="990600" y="305562"/>
                </a:lnTo>
                <a:lnTo>
                  <a:pt x="990600" y="294894"/>
                </a:lnTo>
                <a:lnTo>
                  <a:pt x="977900" y="291846"/>
                </a:lnTo>
                <a:lnTo>
                  <a:pt x="977900" y="290322"/>
                </a:lnTo>
                <a:lnTo>
                  <a:pt x="965200" y="291084"/>
                </a:lnTo>
                <a:lnTo>
                  <a:pt x="965200" y="294132"/>
                </a:lnTo>
                <a:lnTo>
                  <a:pt x="927100" y="310896"/>
                </a:lnTo>
                <a:lnTo>
                  <a:pt x="914400" y="313182"/>
                </a:lnTo>
                <a:lnTo>
                  <a:pt x="914400" y="543306"/>
                </a:lnTo>
                <a:lnTo>
                  <a:pt x="774700" y="404622"/>
                </a:lnTo>
                <a:lnTo>
                  <a:pt x="774700" y="398526"/>
                </a:lnTo>
                <a:lnTo>
                  <a:pt x="762000" y="397002"/>
                </a:lnTo>
                <a:lnTo>
                  <a:pt x="762000" y="395478"/>
                </a:lnTo>
                <a:lnTo>
                  <a:pt x="749300" y="395478"/>
                </a:lnTo>
                <a:lnTo>
                  <a:pt x="749300" y="445770"/>
                </a:lnTo>
                <a:lnTo>
                  <a:pt x="914400" y="625602"/>
                </a:lnTo>
                <a:lnTo>
                  <a:pt x="927100" y="627126"/>
                </a:lnTo>
                <a:lnTo>
                  <a:pt x="927100" y="628650"/>
                </a:lnTo>
                <a:lnTo>
                  <a:pt x="939800" y="627888"/>
                </a:lnTo>
                <a:lnTo>
                  <a:pt x="939800" y="625602"/>
                </a:lnTo>
                <a:lnTo>
                  <a:pt x="952500" y="624078"/>
                </a:lnTo>
                <a:lnTo>
                  <a:pt x="952500" y="349758"/>
                </a:lnTo>
                <a:lnTo>
                  <a:pt x="1054100" y="563880"/>
                </a:lnTo>
                <a:lnTo>
                  <a:pt x="1054100" y="567690"/>
                </a:lnTo>
                <a:lnTo>
                  <a:pt x="1066800" y="567690"/>
                </a:lnTo>
                <a:lnTo>
                  <a:pt x="1066800" y="564642"/>
                </a:lnTo>
                <a:lnTo>
                  <a:pt x="1079500" y="563118"/>
                </a:lnTo>
                <a:lnTo>
                  <a:pt x="1079500" y="560832"/>
                </a:lnTo>
                <a:lnTo>
                  <a:pt x="1092200" y="558546"/>
                </a:lnTo>
                <a:lnTo>
                  <a:pt x="1092200" y="552450"/>
                </a:lnTo>
                <a:lnTo>
                  <a:pt x="1104900" y="550926"/>
                </a:lnTo>
                <a:close/>
              </a:path>
              <a:path w="1714500" h="1009650">
                <a:moveTo>
                  <a:pt x="914400" y="543306"/>
                </a:moveTo>
                <a:lnTo>
                  <a:pt x="914400" y="321564"/>
                </a:lnTo>
                <a:lnTo>
                  <a:pt x="901700" y="324612"/>
                </a:lnTo>
                <a:lnTo>
                  <a:pt x="901700" y="358902"/>
                </a:lnTo>
                <a:lnTo>
                  <a:pt x="914400" y="543306"/>
                </a:lnTo>
                <a:close/>
              </a:path>
              <a:path w="1714500" h="1009650">
                <a:moveTo>
                  <a:pt x="977900" y="607314"/>
                </a:moveTo>
                <a:lnTo>
                  <a:pt x="977900" y="599694"/>
                </a:lnTo>
                <a:lnTo>
                  <a:pt x="952500" y="349758"/>
                </a:lnTo>
                <a:lnTo>
                  <a:pt x="952500" y="619506"/>
                </a:lnTo>
                <a:lnTo>
                  <a:pt x="965200" y="617220"/>
                </a:lnTo>
                <a:lnTo>
                  <a:pt x="965200" y="610362"/>
                </a:lnTo>
                <a:lnTo>
                  <a:pt x="977900" y="607314"/>
                </a:lnTo>
                <a:close/>
              </a:path>
              <a:path w="1714500" h="1009650">
                <a:moveTo>
                  <a:pt x="1155700" y="256032"/>
                </a:moveTo>
                <a:lnTo>
                  <a:pt x="1155700" y="207264"/>
                </a:lnTo>
                <a:lnTo>
                  <a:pt x="1143000" y="209550"/>
                </a:lnTo>
                <a:lnTo>
                  <a:pt x="1143000" y="211836"/>
                </a:lnTo>
                <a:lnTo>
                  <a:pt x="1130300" y="213360"/>
                </a:lnTo>
                <a:lnTo>
                  <a:pt x="1117600" y="219456"/>
                </a:lnTo>
                <a:lnTo>
                  <a:pt x="1054100" y="248412"/>
                </a:lnTo>
                <a:lnTo>
                  <a:pt x="1054100" y="254508"/>
                </a:lnTo>
                <a:lnTo>
                  <a:pt x="1041400" y="259080"/>
                </a:lnTo>
                <a:lnTo>
                  <a:pt x="1041400" y="269748"/>
                </a:lnTo>
                <a:lnTo>
                  <a:pt x="1054100" y="275844"/>
                </a:lnTo>
                <a:lnTo>
                  <a:pt x="1117600" y="424434"/>
                </a:lnTo>
                <a:lnTo>
                  <a:pt x="1117600" y="272796"/>
                </a:lnTo>
                <a:lnTo>
                  <a:pt x="1130300" y="262128"/>
                </a:lnTo>
                <a:lnTo>
                  <a:pt x="1143000" y="257556"/>
                </a:lnTo>
                <a:lnTo>
                  <a:pt x="1155700" y="256032"/>
                </a:lnTo>
                <a:close/>
              </a:path>
              <a:path w="1714500" h="1009650">
                <a:moveTo>
                  <a:pt x="1244600" y="366522"/>
                </a:moveTo>
                <a:lnTo>
                  <a:pt x="1244600" y="225552"/>
                </a:lnTo>
                <a:lnTo>
                  <a:pt x="1231900" y="220253"/>
                </a:lnTo>
                <a:lnTo>
                  <a:pt x="1231900" y="215741"/>
                </a:lnTo>
                <a:lnTo>
                  <a:pt x="1219200" y="211943"/>
                </a:lnTo>
                <a:lnTo>
                  <a:pt x="1219200" y="208788"/>
                </a:lnTo>
                <a:lnTo>
                  <a:pt x="1206500" y="206228"/>
                </a:lnTo>
                <a:lnTo>
                  <a:pt x="1206500" y="332994"/>
                </a:lnTo>
                <a:lnTo>
                  <a:pt x="1193800" y="337566"/>
                </a:lnTo>
                <a:lnTo>
                  <a:pt x="1193800" y="347472"/>
                </a:lnTo>
                <a:lnTo>
                  <a:pt x="1181100" y="351282"/>
                </a:lnTo>
                <a:lnTo>
                  <a:pt x="1155700" y="362712"/>
                </a:lnTo>
                <a:lnTo>
                  <a:pt x="1117600" y="272796"/>
                </a:lnTo>
                <a:lnTo>
                  <a:pt x="1117600" y="424434"/>
                </a:lnTo>
                <a:lnTo>
                  <a:pt x="1155700" y="513588"/>
                </a:lnTo>
                <a:lnTo>
                  <a:pt x="1155700" y="515874"/>
                </a:lnTo>
                <a:lnTo>
                  <a:pt x="1168400" y="516636"/>
                </a:lnTo>
                <a:lnTo>
                  <a:pt x="1168400" y="403860"/>
                </a:lnTo>
                <a:lnTo>
                  <a:pt x="1193800" y="393192"/>
                </a:lnTo>
                <a:lnTo>
                  <a:pt x="1206500" y="387203"/>
                </a:lnTo>
                <a:lnTo>
                  <a:pt x="1219200" y="380714"/>
                </a:lnTo>
                <a:lnTo>
                  <a:pt x="1231900" y="373796"/>
                </a:lnTo>
                <a:lnTo>
                  <a:pt x="1244600" y="366522"/>
                </a:lnTo>
                <a:close/>
              </a:path>
              <a:path w="1714500" h="1009650">
                <a:moveTo>
                  <a:pt x="1168400" y="253746"/>
                </a:moveTo>
                <a:lnTo>
                  <a:pt x="1168400" y="203549"/>
                </a:lnTo>
                <a:lnTo>
                  <a:pt x="1155700" y="204978"/>
                </a:lnTo>
                <a:lnTo>
                  <a:pt x="1155700" y="254508"/>
                </a:lnTo>
                <a:lnTo>
                  <a:pt x="1168400" y="253746"/>
                </a:lnTo>
                <a:close/>
              </a:path>
              <a:path w="1714500" h="1009650">
                <a:moveTo>
                  <a:pt x="1193800" y="262128"/>
                </a:moveTo>
                <a:lnTo>
                  <a:pt x="1193800" y="202692"/>
                </a:lnTo>
                <a:lnTo>
                  <a:pt x="1181100" y="202406"/>
                </a:lnTo>
                <a:lnTo>
                  <a:pt x="1168400" y="202692"/>
                </a:lnTo>
                <a:lnTo>
                  <a:pt x="1168400" y="254508"/>
                </a:lnTo>
                <a:lnTo>
                  <a:pt x="1181100" y="254508"/>
                </a:lnTo>
                <a:lnTo>
                  <a:pt x="1181100" y="257556"/>
                </a:lnTo>
                <a:lnTo>
                  <a:pt x="1193800" y="262128"/>
                </a:lnTo>
                <a:close/>
              </a:path>
              <a:path w="1714500" h="1009650">
                <a:moveTo>
                  <a:pt x="1219200" y="495300"/>
                </a:moveTo>
                <a:lnTo>
                  <a:pt x="1219200" y="487680"/>
                </a:lnTo>
                <a:lnTo>
                  <a:pt x="1168400" y="403860"/>
                </a:lnTo>
                <a:lnTo>
                  <a:pt x="1168400" y="515874"/>
                </a:lnTo>
                <a:lnTo>
                  <a:pt x="1181100" y="514350"/>
                </a:lnTo>
                <a:lnTo>
                  <a:pt x="1181100" y="511302"/>
                </a:lnTo>
                <a:lnTo>
                  <a:pt x="1193800" y="506730"/>
                </a:lnTo>
                <a:lnTo>
                  <a:pt x="1206500" y="504444"/>
                </a:lnTo>
                <a:lnTo>
                  <a:pt x="1206500" y="496824"/>
                </a:lnTo>
                <a:lnTo>
                  <a:pt x="1219200" y="495300"/>
                </a:lnTo>
                <a:close/>
              </a:path>
              <a:path w="1714500" h="1009650">
                <a:moveTo>
                  <a:pt x="1206500" y="282702"/>
                </a:moveTo>
                <a:lnTo>
                  <a:pt x="1206500" y="204311"/>
                </a:lnTo>
                <a:lnTo>
                  <a:pt x="1193800" y="203108"/>
                </a:lnTo>
                <a:lnTo>
                  <a:pt x="1193800" y="275844"/>
                </a:lnTo>
                <a:lnTo>
                  <a:pt x="1206500" y="282702"/>
                </a:lnTo>
                <a:close/>
              </a:path>
              <a:path w="1714500" h="1009650">
                <a:moveTo>
                  <a:pt x="1257300" y="350329"/>
                </a:moveTo>
                <a:lnTo>
                  <a:pt x="1257300" y="244518"/>
                </a:lnTo>
                <a:lnTo>
                  <a:pt x="1244600" y="237458"/>
                </a:lnTo>
                <a:lnTo>
                  <a:pt x="1244600" y="358497"/>
                </a:lnTo>
                <a:lnTo>
                  <a:pt x="1257300" y="350329"/>
                </a:lnTo>
                <a:close/>
              </a:path>
              <a:path w="1714500" h="1009650">
                <a:moveTo>
                  <a:pt x="1270000" y="323826"/>
                </a:moveTo>
                <a:lnTo>
                  <a:pt x="1270000" y="273843"/>
                </a:lnTo>
                <a:lnTo>
                  <a:pt x="1257300" y="263068"/>
                </a:lnTo>
                <a:lnTo>
                  <a:pt x="1257300" y="332994"/>
                </a:lnTo>
                <a:lnTo>
                  <a:pt x="1270000" y="323826"/>
                </a:lnTo>
                <a:close/>
              </a:path>
              <a:path w="1714500" h="1009650">
                <a:moveTo>
                  <a:pt x="1524000" y="352044"/>
                </a:moveTo>
                <a:lnTo>
                  <a:pt x="1524000" y="321564"/>
                </a:lnTo>
                <a:lnTo>
                  <a:pt x="1511300" y="318516"/>
                </a:lnTo>
                <a:lnTo>
                  <a:pt x="1511300" y="307086"/>
                </a:lnTo>
                <a:lnTo>
                  <a:pt x="1498600" y="307086"/>
                </a:lnTo>
                <a:lnTo>
                  <a:pt x="1498600" y="307848"/>
                </a:lnTo>
                <a:lnTo>
                  <a:pt x="1422400" y="346710"/>
                </a:lnTo>
                <a:lnTo>
                  <a:pt x="1320800" y="134874"/>
                </a:lnTo>
                <a:lnTo>
                  <a:pt x="1320800" y="132588"/>
                </a:lnTo>
                <a:lnTo>
                  <a:pt x="1308100" y="131064"/>
                </a:lnTo>
                <a:lnTo>
                  <a:pt x="1308100" y="131826"/>
                </a:lnTo>
                <a:lnTo>
                  <a:pt x="1295400" y="133350"/>
                </a:lnTo>
                <a:lnTo>
                  <a:pt x="1295400" y="136398"/>
                </a:lnTo>
                <a:lnTo>
                  <a:pt x="1282700" y="140970"/>
                </a:lnTo>
                <a:lnTo>
                  <a:pt x="1282700" y="143256"/>
                </a:lnTo>
                <a:lnTo>
                  <a:pt x="1270000" y="145542"/>
                </a:lnTo>
                <a:lnTo>
                  <a:pt x="1270000" y="160020"/>
                </a:lnTo>
                <a:lnTo>
                  <a:pt x="1371600" y="399288"/>
                </a:lnTo>
                <a:lnTo>
                  <a:pt x="1384300" y="405384"/>
                </a:lnTo>
                <a:lnTo>
                  <a:pt x="1384300" y="409956"/>
                </a:lnTo>
                <a:lnTo>
                  <a:pt x="1397000" y="411480"/>
                </a:lnTo>
                <a:lnTo>
                  <a:pt x="1397000" y="408432"/>
                </a:lnTo>
                <a:lnTo>
                  <a:pt x="1524000" y="352044"/>
                </a:lnTo>
                <a:close/>
              </a:path>
              <a:path w="1714500" h="1009650">
                <a:moveTo>
                  <a:pt x="1612900" y="41910"/>
                </a:moveTo>
                <a:lnTo>
                  <a:pt x="1612900" y="25146"/>
                </a:lnTo>
                <a:lnTo>
                  <a:pt x="1600200" y="17526"/>
                </a:lnTo>
                <a:lnTo>
                  <a:pt x="1600200" y="5334"/>
                </a:lnTo>
                <a:lnTo>
                  <a:pt x="1587500" y="762"/>
                </a:lnTo>
                <a:lnTo>
                  <a:pt x="1587500" y="0"/>
                </a:lnTo>
                <a:lnTo>
                  <a:pt x="1460500" y="62484"/>
                </a:lnTo>
                <a:lnTo>
                  <a:pt x="1447800" y="64008"/>
                </a:lnTo>
                <a:lnTo>
                  <a:pt x="1447800" y="86868"/>
                </a:lnTo>
                <a:lnTo>
                  <a:pt x="1511300" y="230219"/>
                </a:lnTo>
                <a:lnTo>
                  <a:pt x="1511300" y="86868"/>
                </a:lnTo>
                <a:lnTo>
                  <a:pt x="1600200" y="41910"/>
                </a:lnTo>
                <a:lnTo>
                  <a:pt x="1612900" y="41910"/>
                </a:lnTo>
                <a:close/>
              </a:path>
              <a:path w="1714500" h="1009650">
                <a:moveTo>
                  <a:pt x="1638300" y="154686"/>
                </a:moveTo>
                <a:lnTo>
                  <a:pt x="1638300" y="118110"/>
                </a:lnTo>
                <a:lnTo>
                  <a:pt x="1625600" y="116586"/>
                </a:lnTo>
                <a:lnTo>
                  <a:pt x="1625600" y="113538"/>
                </a:lnTo>
                <a:lnTo>
                  <a:pt x="1536700" y="150876"/>
                </a:lnTo>
                <a:lnTo>
                  <a:pt x="1511300" y="86868"/>
                </a:lnTo>
                <a:lnTo>
                  <a:pt x="1511300" y="230219"/>
                </a:lnTo>
                <a:lnTo>
                  <a:pt x="1549400" y="316230"/>
                </a:lnTo>
                <a:lnTo>
                  <a:pt x="1562100" y="322326"/>
                </a:lnTo>
                <a:lnTo>
                  <a:pt x="1562100" y="192024"/>
                </a:lnTo>
                <a:lnTo>
                  <a:pt x="1638300" y="154686"/>
                </a:lnTo>
                <a:close/>
              </a:path>
              <a:path w="1714500" h="1009650">
                <a:moveTo>
                  <a:pt x="1714500" y="263652"/>
                </a:moveTo>
                <a:lnTo>
                  <a:pt x="1714500" y="238506"/>
                </a:lnTo>
                <a:lnTo>
                  <a:pt x="1701800" y="234696"/>
                </a:lnTo>
                <a:lnTo>
                  <a:pt x="1701800" y="223266"/>
                </a:lnTo>
                <a:lnTo>
                  <a:pt x="1689100" y="220980"/>
                </a:lnTo>
                <a:lnTo>
                  <a:pt x="1689100" y="221742"/>
                </a:lnTo>
                <a:lnTo>
                  <a:pt x="1600200" y="265938"/>
                </a:lnTo>
                <a:lnTo>
                  <a:pt x="1562100" y="192024"/>
                </a:lnTo>
                <a:lnTo>
                  <a:pt x="1562100" y="326898"/>
                </a:lnTo>
                <a:lnTo>
                  <a:pt x="1574800" y="328422"/>
                </a:lnTo>
                <a:lnTo>
                  <a:pt x="1574800" y="326136"/>
                </a:lnTo>
                <a:lnTo>
                  <a:pt x="1714500" y="263652"/>
                </a:lnTo>
                <a:close/>
              </a:path>
            </a:pathLst>
          </a:custGeom>
          <a:solidFill>
            <a:srgbClr val="FF0000"/>
          </a:solidFill>
        </p:spPr>
        <p:txBody>
          <a:bodyPr wrap="square" lIns="0" tIns="0" rIns="0" bIns="0" rtlCol="0"/>
          <a:lstStyle/>
          <a:p>
            <a:pPr defTabSz="1210208"/>
            <a:endParaRPr sz="2382" kern="0">
              <a:solidFill>
                <a:sysClr val="windowText" lastClr="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p:nvPr/>
        </p:nvSpPr>
        <p:spPr>
          <a:xfrm>
            <a:off x="15316200" y="8621311"/>
            <a:ext cx="2269191" cy="1336301"/>
          </a:xfrm>
          <a:custGeom>
            <a:avLst/>
            <a:gdLst/>
            <a:ahLst/>
            <a:cxnLst/>
            <a:rect l="l" t="t" r="r" b="b"/>
            <a:pathLst>
              <a:path w="1714500" h="1009650">
                <a:moveTo>
                  <a:pt x="152399" y="723138"/>
                </a:moveTo>
                <a:lnTo>
                  <a:pt x="152399" y="686562"/>
                </a:lnTo>
                <a:lnTo>
                  <a:pt x="139699" y="681228"/>
                </a:lnTo>
                <a:lnTo>
                  <a:pt x="0" y="743712"/>
                </a:lnTo>
                <a:lnTo>
                  <a:pt x="0" y="767334"/>
                </a:lnTo>
                <a:lnTo>
                  <a:pt x="63499" y="911161"/>
                </a:lnTo>
                <a:lnTo>
                  <a:pt x="63499" y="767334"/>
                </a:lnTo>
                <a:lnTo>
                  <a:pt x="152399" y="723138"/>
                </a:lnTo>
                <a:close/>
              </a:path>
              <a:path w="1714500" h="1009650">
                <a:moveTo>
                  <a:pt x="190499" y="835914"/>
                </a:moveTo>
                <a:lnTo>
                  <a:pt x="190499" y="802386"/>
                </a:lnTo>
                <a:lnTo>
                  <a:pt x="177799" y="799338"/>
                </a:lnTo>
                <a:lnTo>
                  <a:pt x="177799" y="794766"/>
                </a:lnTo>
                <a:lnTo>
                  <a:pt x="88899" y="832104"/>
                </a:lnTo>
                <a:lnTo>
                  <a:pt x="63499" y="767334"/>
                </a:lnTo>
                <a:lnTo>
                  <a:pt x="63499" y="911161"/>
                </a:lnTo>
                <a:lnTo>
                  <a:pt x="101599" y="997458"/>
                </a:lnTo>
                <a:lnTo>
                  <a:pt x="101599" y="1003554"/>
                </a:lnTo>
                <a:lnTo>
                  <a:pt x="114299" y="1007364"/>
                </a:lnTo>
                <a:lnTo>
                  <a:pt x="114299" y="873252"/>
                </a:lnTo>
                <a:lnTo>
                  <a:pt x="190499" y="835914"/>
                </a:lnTo>
                <a:close/>
              </a:path>
              <a:path w="1714500" h="1009650">
                <a:moveTo>
                  <a:pt x="266699" y="944880"/>
                </a:moveTo>
                <a:lnTo>
                  <a:pt x="266699" y="924306"/>
                </a:lnTo>
                <a:lnTo>
                  <a:pt x="253999" y="919734"/>
                </a:lnTo>
                <a:lnTo>
                  <a:pt x="253999" y="907542"/>
                </a:lnTo>
                <a:lnTo>
                  <a:pt x="241299" y="902208"/>
                </a:lnTo>
                <a:lnTo>
                  <a:pt x="241299" y="902970"/>
                </a:lnTo>
                <a:lnTo>
                  <a:pt x="139699" y="947166"/>
                </a:lnTo>
                <a:lnTo>
                  <a:pt x="114299" y="873252"/>
                </a:lnTo>
                <a:lnTo>
                  <a:pt x="114299" y="1009650"/>
                </a:lnTo>
                <a:lnTo>
                  <a:pt x="126999" y="1008888"/>
                </a:lnTo>
                <a:lnTo>
                  <a:pt x="126999" y="1006602"/>
                </a:lnTo>
                <a:lnTo>
                  <a:pt x="266699" y="944880"/>
                </a:lnTo>
                <a:close/>
              </a:path>
              <a:path w="1714500" h="1009650">
                <a:moveTo>
                  <a:pt x="165099" y="717804"/>
                </a:moveTo>
                <a:lnTo>
                  <a:pt x="165099" y="711708"/>
                </a:lnTo>
                <a:lnTo>
                  <a:pt x="152399" y="708660"/>
                </a:lnTo>
                <a:lnTo>
                  <a:pt x="152399" y="720852"/>
                </a:lnTo>
                <a:lnTo>
                  <a:pt x="165099" y="717804"/>
                </a:lnTo>
                <a:close/>
              </a:path>
              <a:path w="1714500" h="1009650">
                <a:moveTo>
                  <a:pt x="330199" y="915162"/>
                </a:moveTo>
                <a:lnTo>
                  <a:pt x="330199" y="707898"/>
                </a:lnTo>
                <a:lnTo>
                  <a:pt x="241299" y="642366"/>
                </a:lnTo>
                <a:lnTo>
                  <a:pt x="241299" y="640842"/>
                </a:lnTo>
                <a:lnTo>
                  <a:pt x="228599" y="638556"/>
                </a:lnTo>
                <a:lnTo>
                  <a:pt x="228599" y="640080"/>
                </a:lnTo>
                <a:lnTo>
                  <a:pt x="215899" y="643128"/>
                </a:lnTo>
                <a:lnTo>
                  <a:pt x="203199" y="645414"/>
                </a:lnTo>
                <a:lnTo>
                  <a:pt x="190499" y="657606"/>
                </a:lnTo>
                <a:lnTo>
                  <a:pt x="177799" y="659892"/>
                </a:lnTo>
                <a:lnTo>
                  <a:pt x="177799" y="673608"/>
                </a:lnTo>
                <a:lnTo>
                  <a:pt x="190499" y="676656"/>
                </a:lnTo>
                <a:lnTo>
                  <a:pt x="190499" y="680466"/>
                </a:lnTo>
                <a:lnTo>
                  <a:pt x="304799" y="761238"/>
                </a:lnTo>
                <a:lnTo>
                  <a:pt x="304799" y="923544"/>
                </a:lnTo>
                <a:lnTo>
                  <a:pt x="317499" y="921258"/>
                </a:lnTo>
                <a:lnTo>
                  <a:pt x="317499" y="918210"/>
                </a:lnTo>
                <a:lnTo>
                  <a:pt x="330199" y="915162"/>
                </a:lnTo>
                <a:close/>
              </a:path>
              <a:path w="1714500" h="1009650">
                <a:moveTo>
                  <a:pt x="304799" y="926592"/>
                </a:moveTo>
                <a:lnTo>
                  <a:pt x="304799" y="761238"/>
                </a:lnTo>
                <a:lnTo>
                  <a:pt x="292099" y="906018"/>
                </a:lnTo>
                <a:lnTo>
                  <a:pt x="292099" y="926592"/>
                </a:lnTo>
                <a:lnTo>
                  <a:pt x="304799" y="926592"/>
                </a:lnTo>
                <a:close/>
              </a:path>
              <a:path w="1714500" h="1009650">
                <a:moveTo>
                  <a:pt x="342899" y="908304"/>
                </a:moveTo>
                <a:lnTo>
                  <a:pt x="342899" y="585978"/>
                </a:lnTo>
                <a:lnTo>
                  <a:pt x="330199" y="588264"/>
                </a:lnTo>
                <a:lnTo>
                  <a:pt x="330199" y="910590"/>
                </a:lnTo>
                <a:lnTo>
                  <a:pt x="342899" y="908304"/>
                </a:lnTo>
                <a:close/>
              </a:path>
              <a:path w="1714500" h="1009650">
                <a:moveTo>
                  <a:pt x="495300" y="838962"/>
                </a:moveTo>
                <a:lnTo>
                  <a:pt x="495300" y="810768"/>
                </a:lnTo>
                <a:lnTo>
                  <a:pt x="380999" y="723900"/>
                </a:lnTo>
                <a:lnTo>
                  <a:pt x="380999" y="568452"/>
                </a:lnTo>
                <a:lnTo>
                  <a:pt x="368299" y="569976"/>
                </a:lnTo>
                <a:lnTo>
                  <a:pt x="368299" y="571500"/>
                </a:lnTo>
                <a:lnTo>
                  <a:pt x="355599" y="573786"/>
                </a:lnTo>
                <a:lnTo>
                  <a:pt x="355599" y="577596"/>
                </a:lnTo>
                <a:lnTo>
                  <a:pt x="342899" y="579882"/>
                </a:lnTo>
                <a:lnTo>
                  <a:pt x="342899" y="895350"/>
                </a:lnTo>
                <a:lnTo>
                  <a:pt x="355599" y="777240"/>
                </a:lnTo>
                <a:lnTo>
                  <a:pt x="444500" y="848868"/>
                </a:lnTo>
                <a:lnTo>
                  <a:pt x="444500" y="850392"/>
                </a:lnTo>
                <a:lnTo>
                  <a:pt x="457200" y="852678"/>
                </a:lnTo>
                <a:lnTo>
                  <a:pt x="457200" y="851154"/>
                </a:lnTo>
                <a:lnTo>
                  <a:pt x="469900" y="848106"/>
                </a:lnTo>
                <a:lnTo>
                  <a:pt x="469900" y="845820"/>
                </a:lnTo>
                <a:lnTo>
                  <a:pt x="482600" y="842772"/>
                </a:lnTo>
                <a:lnTo>
                  <a:pt x="495300" y="838962"/>
                </a:lnTo>
                <a:close/>
              </a:path>
              <a:path w="1714500" h="1009650">
                <a:moveTo>
                  <a:pt x="520700" y="800100"/>
                </a:moveTo>
                <a:lnTo>
                  <a:pt x="520699" y="501396"/>
                </a:lnTo>
                <a:lnTo>
                  <a:pt x="507999" y="504444"/>
                </a:lnTo>
                <a:lnTo>
                  <a:pt x="507999" y="507492"/>
                </a:lnTo>
                <a:lnTo>
                  <a:pt x="495299" y="509016"/>
                </a:lnTo>
                <a:lnTo>
                  <a:pt x="495299" y="513588"/>
                </a:lnTo>
                <a:lnTo>
                  <a:pt x="482599" y="518922"/>
                </a:lnTo>
                <a:lnTo>
                  <a:pt x="482599" y="528066"/>
                </a:lnTo>
                <a:lnTo>
                  <a:pt x="520700" y="800100"/>
                </a:lnTo>
                <a:close/>
              </a:path>
              <a:path w="1714500" h="1009650">
                <a:moveTo>
                  <a:pt x="508000" y="831342"/>
                </a:moveTo>
                <a:lnTo>
                  <a:pt x="508000" y="816864"/>
                </a:lnTo>
                <a:lnTo>
                  <a:pt x="495300" y="813816"/>
                </a:lnTo>
                <a:lnTo>
                  <a:pt x="495300" y="833628"/>
                </a:lnTo>
                <a:lnTo>
                  <a:pt x="508000" y="831342"/>
                </a:lnTo>
                <a:close/>
              </a:path>
              <a:path w="1714500" h="1009650">
                <a:moveTo>
                  <a:pt x="533400" y="819912"/>
                </a:moveTo>
                <a:lnTo>
                  <a:pt x="533399" y="494538"/>
                </a:lnTo>
                <a:lnTo>
                  <a:pt x="520699" y="497586"/>
                </a:lnTo>
                <a:lnTo>
                  <a:pt x="520700" y="819912"/>
                </a:lnTo>
                <a:lnTo>
                  <a:pt x="533400" y="819912"/>
                </a:lnTo>
                <a:close/>
              </a:path>
              <a:path w="1714500" h="1009650">
                <a:moveTo>
                  <a:pt x="635000" y="694372"/>
                </a:moveTo>
                <a:lnTo>
                  <a:pt x="635000" y="647700"/>
                </a:lnTo>
                <a:lnTo>
                  <a:pt x="558800" y="682752"/>
                </a:lnTo>
                <a:lnTo>
                  <a:pt x="546100" y="553212"/>
                </a:lnTo>
                <a:lnTo>
                  <a:pt x="546099" y="490728"/>
                </a:lnTo>
                <a:lnTo>
                  <a:pt x="533399" y="492252"/>
                </a:lnTo>
                <a:lnTo>
                  <a:pt x="533400" y="816864"/>
                </a:lnTo>
                <a:lnTo>
                  <a:pt x="546100" y="815340"/>
                </a:lnTo>
                <a:lnTo>
                  <a:pt x="558800" y="805434"/>
                </a:lnTo>
                <a:lnTo>
                  <a:pt x="558800" y="729234"/>
                </a:lnTo>
                <a:lnTo>
                  <a:pt x="635000" y="694372"/>
                </a:lnTo>
                <a:close/>
              </a:path>
              <a:path w="1714500" h="1009650">
                <a:moveTo>
                  <a:pt x="762000" y="713232"/>
                </a:moveTo>
                <a:lnTo>
                  <a:pt x="762000" y="693420"/>
                </a:lnTo>
                <a:lnTo>
                  <a:pt x="749300" y="689610"/>
                </a:lnTo>
                <a:lnTo>
                  <a:pt x="558799" y="493776"/>
                </a:lnTo>
                <a:lnTo>
                  <a:pt x="558799" y="488442"/>
                </a:lnTo>
                <a:lnTo>
                  <a:pt x="546099" y="488442"/>
                </a:lnTo>
                <a:lnTo>
                  <a:pt x="546100" y="553212"/>
                </a:lnTo>
                <a:lnTo>
                  <a:pt x="635000" y="647700"/>
                </a:lnTo>
                <a:lnTo>
                  <a:pt x="635000" y="694372"/>
                </a:lnTo>
                <a:lnTo>
                  <a:pt x="660400" y="682752"/>
                </a:lnTo>
                <a:lnTo>
                  <a:pt x="698500" y="727710"/>
                </a:lnTo>
                <a:lnTo>
                  <a:pt x="711200" y="729234"/>
                </a:lnTo>
                <a:lnTo>
                  <a:pt x="711200" y="730758"/>
                </a:lnTo>
                <a:lnTo>
                  <a:pt x="723900" y="729996"/>
                </a:lnTo>
                <a:lnTo>
                  <a:pt x="723900" y="726948"/>
                </a:lnTo>
                <a:lnTo>
                  <a:pt x="736600" y="724662"/>
                </a:lnTo>
                <a:lnTo>
                  <a:pt x="736600" y="720852"/>
                </a:lnTo>
                <a:lnTo>
                  <a:pt x="749300" y="717804"/>
                </a:lnTo>
                <a:lnTo>
                  <a:pt x="749300" y="715518"/>
                </a:lnTo>
                <a:lnTo>
                  <a:pt x="762000" y="713232"/>
                </a:lnTo>
                <a:close/>
              </a:path>
              <a:path w="1714500" h="1009650">
                <a:moveTo>
                  <a:pt x="571500" y="801624"/>
                </a:moveTo>
                <a:lnTo>
                  <a:pt x="571500" y="788670"/>
                </a:lnTo>
                <a:lnTo>
                  <a:pt x="558800" y="729234"/>
                </a:lnTo>
                <a:lnTo>
                  <a:pt x="558800" y="803148"/>
                </a:lnTo>
                <a:lnTo>
                  <a:pt x="571500" y="801624"/>
                </a:lnTo>
                <a:close/>
              </a:path>
              <a:path w="1714500" h="1009650">
                <a:moveTo>
                  <a:pt x="850900" y="668274"/>
                </a:moveTo>
                <a:lnTo>
                  <a:pt x="850900" y="660654"/>
                </a:lnTo>
                <a:lnTo>
                  <a:pt x="749300" y="446532"/>
                </a:lnTo>
                <a:lnTo>
                  <a:pt x="749300" y="396240"/>
                </a:lnTo>
                <a:lnTo>
                  <a:pt x="723900" y="402336"/>
                </a:lnTo>
                <a:lnTo>
                  <a:pt x="698500" y="419100"/>
                </a:lnTo>
                <a:lnTo>
                  <a:pt x="685800" y="421386"/>
                </a:lnTo>
                <a:lnTo>
                  <a:pt x="685800" y="449580"/>
                </a:lnTo>
                <a:lnTo>
                  <a:pt x="800100" y="684276"/>
                </a:lnTo>
                <a:lnTo>
                  <a:pt x="800100" y="688086"/>
                </a:lnTo>
                <a:lnTo>
                  <a:pt x="812800" y="686562"/>
                </a:lnTo>
                <a:lnTo>
                  <a:pt x="825500" y="683514"/>
                </a:lnTo>
                <a:lnTo>
                  <a:pt x="825500" y="678942"/>
                </a:lnTo>
                <a:lnTo>
                  <a:pt x="838200" y="676656"/>
                </a:lnTo>
                <a:lnTo>
                  <a:pt x="838200" y="669798"/>
                </a:lnTo>
                <a:lnTo>
                  <a:pt x="850900" y="668274"/>
                </a:lnTo>
                <a:close/>
              </a:path>
              <a:path w="1714500" h="1009650">
                <a:moveTo>
                  <a:pt x="1104900" y="550926"/>
                </a:moveTo>
                <a:lnTo>
                  <a:pt x="1104900" y="540258"/>
                </a:lnTo>
                <a:lnTo>
                  <a:pt x="990600" y="305562"/>
                </a:lnTo>
                <a:lnTo>
                  <a:pt x="990600" y="294894"/>
                </a:lnTo>
                <a:lnTo>
                  <a:pt x="977900" y="291846"/>
                </a:lnTo>
                <a:lnTo>
                  <a:pt x="977900" y="290322"/>
                </a:lnTo>
                <a:lnTo>
                  <a:pt x="965200" y="291084"/>
                </a:lnTo>
                <a:lnTo>
                  <a:pt x="965200" y="294132"/>
                </a:lnTo>
                <a:lnTo>
                  <a:pt x="927100" y="310896"/>
                </a:lnTo>
                <a:lnTo>
                  <a:pt x="914400" y="313182"/>
                </a:lnTo>
                <a:lnTo>
                  <a:pt x="914400" y="543306"/>
                </a:lnTo>
                <a:lnTo>
                  <a:pt x="774700" y="404622"/>
                </a:lnTo>
                <a:lnTo>
                  <a:pt x="774700" y="398526"/>
                </a:lnTo>
                <a:lnTo>
                  <a:pt x="762000" y="397002"/>
                </a:lnTo>
                <a:lnTo>
                  <a:pt x="762000" y="395478"/>
                </a:lnTo>
                <a:lnTo>
                  <a:pt x="749300" y="395478"/>
                </a:lnTo>
                <a:lnTo>
                  <a:pt x="749300" y="445770"/>
                </a:lnTo>
                <a:lnTo>
                  <a:pt x="914400" y="625602"/>
                </a:lnTo>
                <a:lnTo>
                  <a:pt x="927100" y="627126"/>
                </a:lnTo>
                <a:lnTo>
                  <a:pt x="927100" y="628650"/>
                </a:lnTo>
                <a:lnTo>
                  <a:pt x="939800" y="627888"/>
                </a:lnTo>
                <a:lnTo>
                  <a:pt x="939800" y="625602"/>
                </a:lnTo>
                <a:lnTo>
                  <a:pt x="952500" y="624078"/>
                </a:lnTo>
                <a:lnTo>
                  <a:pt x="952500" y="349758"/>
                </a:lnTo>
                <a:lnTo>
                  <a:pt x="1054100" y="563880"/>
                </a:lnTo>
                <a:lnTo>
                  <a:pt x="1054100" y="567690"/>
                </a:lnTo>
                <a:lnTo>
                  <a:pt x="1066800" y="567690"/>
                </a:lnTo>
                <a:lnTo>
                  <a:pt x="1066800" y="564642"/>
                </a:lnTo>
                <a:lnTo>
                  <a:pt x="1079500" y="563118"/>
                </a:lnTo>
                <a:lnTo>
                  <a:pt x="1079500" y="560832"/>
                </a:lnTo>
                <a:lnTo>
                  <a:pt x="1092200" y="558546"/>
                </a:lnTo>
                <a:lnTo>
                  <a:pt x="1092200" y="552450"/>
                </a:lnTo>
                <a:lnTo>
                  <a:pt x="1104900" y="550926"/>
                </a:lnTo>
                <a:close/>
              </a:path>
              <a:path w="1714500" h="1009650">
                <a:moveTo>
                  <a:pt x="914400" y="543306"/>
                </a:moveTo>
                <a:lnTo>
                  <a:pt x="914400" y="321564"/>
                </a:lnTo>
                <a:lnTo>
                  <a:pt x="901700" y="324612"/>
                </a:lnTo>
                <a:lnTo>
                  <a:pt x="901700" y="358902"/>
                </a:lnTo>
                <a:lnTo>
                  <a:pt x="914400" y="543306"/>
                </a:lnTo>
                <a:close/>
              </a:path>
              <a:path w="1714500" h="1009650">
                <a:moveTo>
                  <a:pt x="977900" y="607314"/>
                </a:moveTo>
                <a:lnTo>
                  <a:pt x="977900" y="599694"/>
                </a:lnTo>
                <a:lnTo>
                  <a:pt x="952500" y="349758"/>
                </a:lnTo>
                <a:lnTo>
                  <a:pt x="952500" y="619506"/>
                </a:lnTo>
                <a:lnTo>
                  <a:pt x="965200" y="617220"/>
                </a:lnTo>
                <a:lnTo>
                  <a:pt x="965200" y="610362"/>
                </a:lnTo>
                <a:lnTo>
                  <a:pt x="977900" y="607314"/>
                </a:lnTo>
                <a:close/>
              </a:path>
              <a:path w="1714500" h="1009650">
                <a:moveTo>
                  <a:pt x="1155700" y="256032"/>
                </a:moveTo>
                <a:lnTo>
                  <a:pt x="1155700" y="207264"/>
                </a:lnTo>
                <a:lnTo>
                  <a:pt x="1143000" y="209550"/>
                </a:lnTo>
                <a:lnTo>
                  <a:pt x="1143000" y="211836"/>
                </a:lnTo>
                <a:lnTo>
                  <a:pt x="1130300" y="213360"/>
                </a:lnTo>
                <a:lnTo>
                  <a:pt x="1117600" y="219456"/>
                </a:lnTo>
                <a:lnTo>
                  <a:pt x="1054100" y="248412"/>
                </a:lnTo>
                <a:lnTo>
                  <a:pt x="1054100" y="254508"/>
                </a:lnTo>
                <a:lnTo>
                  <a:pt x="1041400" y="259080"/>
                </a:lnTo>
                <a:lnTo>
                  <a:pt x="1041400" y="269748"/>
                </a:lnTo>
                <a:lnTo>
                  <a:pt x="1054100" y="275844"/>
                </a:lnTo>
                <a:lnTo>
                  <a:pt x="1117600" y="424434"/>
                </a:lnTo>
                <a:lnTo>
                  <a:pt x="1117600" y="272796"/>
                </a:lnTo>
                <a:lnTo>
                  <a:pt x="1130300" y="262128"/>
                </a:lnTo>
                <a:lnTo>
                  <a:pt x="1143000" y="257556"/>
                </a:lnTo>
                <a:lnTo>
                  <a:pt x="1155700" y="256032"/>
                </a:lnTo>
                <a:close/>
              </a:path>
              <a:path w="1714500" h="1009650">
                <a:moveTo>
                  <a:pt x="1244600" y="366522"/>
                </a:moveTo>
                <a:lnTo>
                  <a:pt x="1244600" y="225552"/>
                </a:lnTo>
                <a:lnTo>
                  <a:pt x="1231900" y="220253"/>
                </a:lnTo>
                <a:lnTo>
                  <a:pt x="1231900" y="215741"/>
                </a:lnTo>
                <a:lnTo>
                  <a:pt x="1219200" y="211943"/>
                </a:lnTo>
                <a:lnTo>
                  <a:pt x="1219200" y="208788"/>
                </a:lnTo>
                <a:lnTo>
                  <a:pt x="1206500" y="206228"/>
                </a:lnTo>
                <a:lnTo>
                  <a:pt x="1206500" y="332994"/>
                </a:lnTo>
                <a:lnTo>
                  <a:pt x="1193800" y="337566"/>
                </a:lnTo>
                <a:lnTo>
                  <a:pt x="1193800" y="347472"/>
                </a:lnTo>
                <a:lnTo>
                  <a:pt x="1181100" y="351282"/>
                </a:lnTo>
                <a:lnTo>
                  <a:pt x="1155700" y="362712"/>
                </a:lnTo>
                <a:lnTo>
                  <a:pt x="1117600" y="272796"/>
                </a:lnTo>
                <a:lnTo>
                  <a:pt x="1117600" y="424434"/>
                </a:lnTo>
                <a:lnTo>
                  <a:pt x="1155700" y="513588"/>
                </a:lnTo>
                <a:lnTo>
                  <a:pt x="1155700" y="515874"/>
                </a:lnTo>
                <a:lnTo>
                  <a:pt x="1168400" y="516636"/>
                </a:lnTo>
                <a:lnTo>
                  <a:pt x="1168400" y="403860"/>
                </a:lnTo>
                <a:lnTo>
                  <a:pt x="1193800" y="393192"/>
                </a:lnTo>
                <a:lnTo>
                  <a:pt x="1206500" y="387203"/>
                </a:lnTo>
                <a:lnTo>
                  <a:pt x="1219200" y="380714"/>
                </a:lnTo>
                <a:lnTo>
                  <a:pt x="1231900" y="373796"/>
                </a:lnTo>
                <a:lnTo>
                  <a:pt x="1244600" y="366522"/>
                </a:lnTo>
                <a:close/>
              </a:path>
              <a:path w="1714500" h="1009650">
                <a:moveTo>
                  <a:pt x="1168400" y="253746"/>
                </a:moveTo>
                <a:lnTo>
                  <a:pt x="1168400" y="203549"/>
                </a:lnTo>
                <a:lnTo>
                  <a:pt x="1155700" y="204978"/>
                </a:lnTo>
                <a:lnTo>
                  <a:pt x="1155700" y="254508"/>
                </a:lnTo>
                <a:lnTo>
                  <a:pt x="1168400" y="253746"/>
                </a:lnTo>
                <a:close/>
              </a:path>
              <a:path w="1714500" h="1009650">
                <a:moveTo>
                  <a:pt x="1193800" y="262128"/>
                </a:moveTo>
                <a:lnTo>
                  <a:pt x="1193800" y="202692"/>
                </a:lnTo>
                <a:lnTo>
                  <a:pt x="1181100" y="202406"/>
                </a:lnTo>
                <a:lnTo>
                  <a:pt x="1168400" y="202692"/>
                </a:lnTo>
                <a:lnTo>
                  <a:pt x="1168400" y="254508"/>
                </a:lnTo>
                <a:lnTo>
                  <a:pt x="1181100" y="254508"/>
                </a:lnTo>
                <a:lnTo>
                  <a:pt x="1181100" y="257556"/>
                </a:lnTo>
                <a:lnTo>
                  <a:pt x="1193800" y="262128"/>
                </a:lnTo>
                <a:close/>
              </a:path>
              <a:path w="1714500" h="1009650">
                <a:moveTo>
                  <a:pt x="1219200" y="495300"/>
                </a:moveTo>
                <a:lnTo>
                  <a:pt x="1219200" y="487680"/>
                </a:lnTo>
                <a:lnTo>
                  <a:pt x="1168400" y="403860"/>
                </a:lnTo>
                <a:lnTo>
                  <a:pt x="1168400" y="515874"/>
                </a:lnTo>
                <a:lnTo>
                  <a:pt x="1181100" y="514350"/>
                </a:lnTo>
                <a:lnTo>
                  <a:pt x="1181100" y="511302"/>
                </a:lnTo>
                <a:lnTo>
                  <a:pt x="1193800" y="506730"/>
                </a:lnTo>
                <a:lnTo>
                  <a:pt x="1206500" y="504444"/>
                </a:lnTo>
                <a:lnTo>
                  <a:pt x="1206500" y="496824"/>
                </a:lnTo>
                <a:lnTo>
                  <a:pt x="1219200" y="495300"/>
                </a:lnTo>
                <a:close/>
              </a:path>
              <a:path w="1714500" h="1009650">
                <a:moveTo>
                  <a:pt x="1206500" y="282702"/>
                </a:moveTo>
                <a:lnTo>
                  <a:pt x="1206500" y="204311"/>
                </a:lnTo>
                <a:lnTo>
                  <a:pt x="1193800" y="203108"/>
                </a:lnTo>
                <a:lnTo>
                  <a:pt x="1193800" y="275844"/>
                </a:lnTo>
                <a:lnTo>
                  <a:pt x="1206500" y="282702"/>
                </a:lnTo>
                <a:close/>
              </a:path>
              <a:path w="1714500" h="1009650">
                <a:moveTo>
                  <a:pt x="1257300" y="350329"/>
                </a:moveTo>
                <a:lnTo>
                  <a:pt x="1257300" y="244518"/>
                </a:lnTo>
                <a:lnTo>
                  <a:pt x="1244600" y="237458"/>
                </a:lnTo>
                <a:lnTo>
                  <a:pt x="1244600" y="358497"/>
                </a:lnTo>
                <a:lnTo>
                  <a:pt x="1257300" y="350329"/>
                </a:lnTo>
                <a:close/>
              </a:path>
              <a:path w="1714500" h="1009650">
                <a:moveTo>
                  <a:pt x="1270000" y="323826"/>
                </a:moveTo>
                <a:lnTo>
                  <a:pt x="1270000" y="273843"/>
                </a:lnTo>
                <a:lnTo>
                  <a:pt x="1257300" y="263068"/>
                </a:lnTo>
                <a:lnTo>
                  <a:pt x="1257300" y="332994"/>
                </a:lnTo>
                <a:lnTo>
                  <a:pt x="1270000" y="323826"/>
                </a:lnTo>
                <a:close/>
              </a:path>
              <a:path w="1714500" h="1009650">
                <a:moveTo>
                  <a:pt x="1524000" y="352044"/>
                </a:moveTo>
                <a:lnTo>
                  <a:pt x="1524000" y="321564"/>
                </a:lnTo>
                <a:lnTo>
                  <a:pt x="1511300" y="318516"/>
                </a:lnTo>
                <a:lnTo>
                  <a:pt x="1511300" y="307086"/>
                </a:lnTo>
                <a:lnTo>
                  <a:pt x="1498600" y="307086"/>
                </a:lnTo>
                <a:lnTo>
                  <a:pt x="1498600" y="307848"/>
                </a:lnTo>
                <a:lnTo>
                  <a:pt x="1422400" y="346710"/>
                </a:lnTo>
                <a:lnTo>
                  <a:pt x="1320800" y="134874"/>
                </a:lnTo>
                <a:lnTo>
                  <a:pt x="1320800" y="132588"/>
                </a:lnTo>
                <a:lnTo>
                  <a:pt x="1308100" y="131064"/>
                </a:lnTo>
                <a:lnTo>
                  <a:pt x="1308100" y="131826"/>
                </a:lnTo>
                <a:lnTo>
                  <a:pt x="1295400" y="133350"/>
                </a:lnTo>
                <a:lnTo>
                  <a:pt x="1295400" y="136398"/>
                </a:lnTo>
                <a:lnTo>
                  <a:pt x="1282700" y="140970"/>
                </a:lnTo>
                <a:lnTo>
                  <a:pt x="1282700" y="143256"/>
                </a:lnTo>
                <a:lnTo>
                  <a:pt x="1270000" y="145542"/>
                </a:lnTo>
                <a:lnTo>
                  <a:pt x="1270000" y="160020"/>
                </a:lnTo>
                <a:lnTo>
                  <a:pt x="1371600" y="399288"/>
                </a:lnTo>
                <a:lnTo>
                  <a:pt x="1384300" y="405384"/>
                </a:lnTo>
                <a:lnTo>
                  <a:pt x="1384300" y="409956"/>
                </a:lnTo>
                <a:lnTo>
                  <a:pt x="1397000" y="411480"/>
                </a:lnTo>
                <a:lnTo>
                  <a:pt x="1397000" y="408432"/>
                </a:lnTo>
                <a:lnTo>
                  <a:pt x="1524000" y="352044"/>
                </a:lnTo>
                <a:close/>
              </a:path>
              <a:path w="1714500" h="1009650">
                <a:moveTo>
                  <a:pt x="1612900" y="41910"/>
                </a:moveTo>
                <a:lnTo>
                  <a:pt x="1612900" y="25146"/>
                </a:lnTo>
                <a:lnTo>
                  <a:pt x="1600200" y="17526"/>
                </a:lnTo>
                <a:lnTo>
                  <a:pt x="1600200" y="5334"/>
                </a:lnTo>
                <a:lnTo>
                  <a:pt x="1587500" y="762"/>
                </a:lnTo>
                <a:lnTo>
                  <a:pt x="1587500" y="0"/>
                </a:lnTo>
                <a:lnTo>
                  <a:pt x="1460500" y="62484"/>
                </a:lnTo>
                <a:lnTo>
                  <a:pt x="1447800" y="64008"/>
                </a:lnTo>
                <a:lnTo>
                  <a:pt x="1447800" y="86868"/>
                </a:lnTo>
                <a:lnTo>
                  <a:pt x="1511300" y="230219"/>
                </a:lnTo>
                <a:lnTo>
                  <a:pt x="1511300" y="86868"/>
                </a:lnTo>
                <a:lnTo>
                  <a:pt x="1600200" y="41910"/>
                </a:lnTo>
                <a:lnTo>
                  <a:pt x="1612900" y="41910"/>
                </a:lnTo>
                <a:close/>
              </a:path>
              <a:path w="1714500" h="1009650">
                <a:moveTo>
                  <a:pt x="1638300" y="154686"/>
                </a:moveTo>
                <a:lnTo>
                  <a:pt x="1638300" y="118110"/>
                </a:lnTo>
                <a:lnTo>
                  <a:pt x="1625600" y="116586"/>
                </a:lnTo>
                <a:lnTo>
                  <a:pt x="1625600" y="113538"/>
                </a:lnTo>
                <a:lnTo>
                  <a:pt x="1536700" y="150876"/>
                </a:lnTo>
                <a:lnTo>
                  <a:pt x="1511300" y="86868"/>
                </a:lnTo>
                <a:lnTo>
                  <a:pt x="1511300" y="230219"/>
                </a:lnTo>
                <a:lnTo>
                  <a:pt x="1549400" y="316230"/>
                </a:lnTo>
                <a:lnTo>
                  <a:pt x="1562100" y="322326"/>
                </a:lnTo>
                <a:lnTo>
                  <a:pt x="1562100" y="192024"/>
                </a:lnTo>
                <a:lnTo>
                  <a:pt x="1638300" y="154686"/>
                </a:lnTo>
                <a:close/>
              </a:path>
              <a:path w="1714500" h="1009650">
                <a:moveTo>
                  <a:pt x="1714500" y="263652"/>
                </a:moveTo>
                <a:lnTo>
                  <a:pt x="1714500" y="238506"/>
                </a:lnTo>
                <a:lnTo>
                  <a:pt x="1701800" y="234696"/>
                </a:lnTo>
                <a:lnTo>
                  <a:pt x="1701800" y="223266"/>
                </a:lnTo>
                <a:lnTo>
                  <a:pt x="1689100" y="220980"/>
                </a:lnTo>
                <a:lnTo>
                  <a:pt x="1689100" y="221742"/>
                </a:lnTo>
                <a:lnTo>
                  <a:pt x="1600200" y="265938"/>
                </a:lnTo>
                <a:lnTo>
                  <a:pt x="1562100" y="192024"/>
                </a:lnTo>
                <a:lnTo>
                  <a:pt x="1562100" y="326898"/>
                </a:lnTo>
                <a:lnTo>
                  <a:pt x="1574800" y="328422"/>
                </a:lnTo>
                <a:lnTo>
                  <a:pt x="1574800" y="326136"/>
                </a:lnTo>
                <a:lnTo>
                  <a:pt x="1714500" y="263652"/>
                </a:lnTo>
                <a:close/>
              </a:path>
            </a:pathLst>
          </a:custGeom>
          <a:solidFill>
            <a:srgbClr val="FF0000"/>
          </a:solidFill>
        </p:spPr>
        <p:txBody>
          <a:bodyPr wrap="square" lIns="0" tIns="0" rIns="0" bIns="0" rtlCol="0"/>
          <a:lstStyle/>
          <a:p>
            <a:pPr defTabSz="1210208"/>
            <a:endParaRPr sz="2382" kern="0">
              <a:solidFill>
                <a:sysClr val="windowText" lastClr="000000"/>
              </a:solidFill>
            </a:endParaRPr>
          </a:p>
        </p:txBody>
      </p:sp>
      <p:graphicFrame>
        <p:nvGraphicFramePr>
          <p:cNvPr id="2" name="object 2"/>
          <p:cNvGraphicFramePr>
            <a:graphicFrameLocks noGrp="1"/>
          </p:cNvGraphicFramePr>
          <p:nvPr>
            <p:extLst>
              <p:ext uri="{D42A27DB-BD31-4B8C-83A1-F6EECF244321}">
                <p14:modId xmlns:p14="http://schemas.microsoft.com/office/powerpoint/2010/main" val="176354603"/>
              </p:ext>
            </p:extLst>
          </p:nvPr>
        </p:nvGraphicFramePr>
        <p:xfrm>
          <a:off x="-3469" y="1943101"/>
          <a:ext cx="18290320" cy="6348821"/>
        </p:xfrm>
        <a:graphic>
          <a:graphicData uri="http://schemas.openxmlformats.org/drawingml/2006/table">
            <a:tbl>
              <a:tblPr firstRow="1" bandRow="1">
                <a:tableStyleId>{8EC20E35-A176-4012-BC5E-935CFFF8708E}</a:tableStyleId>
              </a:tblPr>
              <a:tblGrid>
                <a:gridCol w="1814427">
                  <a:extLst>
                    <a:ext uri="{9D8B030D-6E8A-4147-A177-3AD203B41FA5}">
                      <a16:colId xmlns:a16="http://schemas.microsoft.com/office/drawing/2014/main" val="20000"/>
                    </a:ext>
                  </a:extLst>
                </a:gridCol>
                <a:gridCol w="1194588">
                  <a:extLst>
                    <a:ext uri="{9D8B030D-6E8A-4147-A177-3AD203B41FA5}">
                      <a16:colId xmlns:a16="http://schemas.microsoft.com/office/drawing/2014/main" val="20001"/>
                    </a:ext>
                  </a:extLst>
                </a:gridCol>
                <a:gridCol w="1831417">
                  <a:extLst>
                    <a:ext uri="{9D8B030D-6E8A-4147-A177-3AD203B41FA5}">
                      <a16:colId xmlns:a16="http://schemas.microsoft.com/office/drawing/2014/main" val="20002"/>
                    </a:ext>
                  </a:extLst>
                </a:gridCol>
                <a:gridCol w="2161432">
                  <a:extLst>
                    <a:ext uri="{9D8B030D-6E8A-4147-A177-3AD203B41FA5}">
                      <a16:colId xmlns:a16="http://schemas.microsoft.com/office/drawing/2014/main" val="20003"/>
                    </a:ext>
                  </a:extLst>
                </a:gridCol>
                <a:gridCol w="2038902">
                  <a:extLst>
                    <a:ext uri="{9D8B030D-6E8A-4147-A177-3AD203B41FA5}">
                      <a16:colId xmlns:a16="http://schemas.microsoft.com/office/drawing/2014/main" val="20004"/>
                    </a:ext>
                  </a:extLst>
                </a:gridCol>
                <a:gridCol w="1889252">
                  <a:extLst>
                    <a:ext uri="{9D8B030D-6E8A-4147-A177-3AD203B41FA5}">
                      <a16:colId xmlns:a16="http://schemas.microsoft.com/office/drawing/2014/main" val="20005"/>
                    </a:ext>
                  </a:extLst>
                </a:gridCol>
                <a:gridCol w="2181036">
                  <a:extLst>
                    <a:ext uri="{9D8B030D-6E8A-4147-A177-3AD203B41FA5}">
                      <a16:colId xmlns:a16="http://schemas.microsoft.com/office/drawing/2014/main" val="20006"/>
                    </a:ext>
                  </a:extLst>
                </a:gridCol>
                <a:gridCol w="2101637">
                  <a:extLst>
                    <a:ext uri="{9D8B030D-6E8A-4147-A177-3AD203B41FA5}">
                      <a16:colId xmlns:a16="http://schemas.microsoft.com/office/drawing/2014/main" val="20007"/>
                    </a:ext>
                  </a:extLst>
                </a:gridCol>
                <a:gridCol w="1721303">
                  <a:extLst>
                    <a:ext uri="{9D8B030D-6E8A-4147-A177-3AD203B41FA5}">
                      <a16:colId xmlns:a16="http://schemas.microsoft.com/office/drawing/2014/main" val="20008"/>
                    </a:ext>
                  </a:extLst>
                </a:gridCol>
                <a:gridCol w="1356326">
                  <a:extLst>
                    <a:ext uri="{9D8B030D-6E8A-4147-A177-3AD203B41FA5}">
                      <a16:colId xmlns:a16="http://schemas.microsoft.com/office/drawing/2014/main" val="20009"/>
                    </a:ext>
                  </a:extLst>
                </a:gridCol>
              </a:tblGrid>
              <a:tr h="1946691">
                <a:tc>
                  <a:txBody>
                    <a:bodyPr/>
                    <a:lstStyle/>
                    <a:p>
                      <a:pPr algn="ctr">
                        <a:lnSpc>
                          <a:spcPct val="100000"/>
                        </a:lnSpc>
                      </a:pPr>
                      <a:endParaRPr lang="en-US" sz="2400"/>
                    </a:p>
                    <a:p>
                      <a:pPr algn="ctr">
                        <a:lnSpc>
                          <a:spcPct val="100000"/>
                        </a:lnSpc>
                      </a:pPr>
                      <a:endParaRPr lang="en-US" sz="2400"/>
                    </a:p>
                    <a:p>
                      <a:pPr algn="ctr">
                        <a:lnSpc>
                          <a:spcPct val="100000"/>
                        </a:lnSpc>
                        <a:spcBef>
                          <a:spcPts val="10"/>
                        </a:spcBef>
                      </a:pPr>
                      <a:endParaRPr lang="en-US" sz="2400"/>
                    </a:p>
                    <a:p>
                      <a:pPr marL="242570" algn="ctr">
                        <a:lnSpc>
                          <a:spcPts val="1325"/>
                        </a:lnSpc>
                      </a:pPr>
                      <a:r>
                        <a:rPr lang="en-US" sz="2400" spc="-10"/>
                        <a:t>POSITION</a:t>
                      </a:r>
                      <a:endParaRPr lang="en-US" sz="2400">
                        <a:latin typeface="Calibri"/>
                        <a:cs typeface="Calibri"/>
                      </a:endParaRPr>
                    </a:p>
                  </a:txBody>
                  <a:tcPr marL="0" marR="0" marT="0" marB="0"/>
                </a:tc>
                <a:tc>
                  <a:txBody>
                    <a:bodyPr/>
                    <a:lstStyle/>
                    <a:p>
                      <a:pPr algn="ctr">
                        <a:lnSpc>
                          <a:spcPct val="100000"/>
                        </a:lnSpc>
                      </a:pPr>
                      <a:endParaRPr lang="en-US" sz="2400"/>
                    </a:p>
                    <a:p>
                      <a:pPr algn="ctr">
                        <a:lnSpc>
                          <a:spcPct val="100000"/>
                        </a:lnSpc>
                      </a:pPr>
                      <a:endParaRPr lang="en-US" sz="2400"/>
                    </a:p>
                    <a:p>
                      <a:pPr algn="ctr">
                        <a:lnSpc>
                          <a:spcPct val="100000"/>
                        </a:lnSpc>
                        <a:spcBef>
                          <a:spcPts val="10"/>
                        </a:spcBef>
                      </a:pPr>
                      <a:endParaRPr lang="en-US" sz="2400"/>
                    </a:p>
                    <a:p>
                      <a:pPr marR="48895" algn="ctr">
                        <a:lnSpc>
                          <a:spcPts val="1325"/>
                        </a:lnSpc>
                      </a:pPr>
                      <a:r>
                        <a:rPr lang="en-US" sz="2400"/>
                        <a:t>TASK</a:t>
                      </a:r>
                    </a:p>
                    <a:p>
                      <a:pPr marR="48895" algn="ctr">
                        <a:lnSpc>
                          <a:spcPts val="1325"/>
                        </a:lnSpc>
                      </a:pPr>
                      <a:endParaRPr lang="en-US" sz="2400"/>
                    </a:p>
                    <a:p>
                      <a:pPr marR="48895" algn="ctr">
                        <a:lnSpc>
                          <a:spcPts val="1325"/>
                        </a:lnSpc>
                      </a:pPr>
                      <a:r>
                        <a:rPr lang="en-US" sz="2400" spc="-60"/>
                        <a:t> </a:t>
                      </a:r>
                      <a:r>
                        <a:rPr lang="en-US" sz="2400" spc="-10"/>
                        <a:t>LEVEL</a:t>
                      </a:r>
                      <a:endParaRPr lang="en-US" sz="2400">
                        <a:latin typeface="Calibri"/>
                        <a:cs typeface="Calibri"/>
                      </a:endParaRPr>
                    </a:p>
                  </a:txBody>
                  <a:tcPr marL="0" marR="0" marT="0" marB="0"/>
                </a:tc>
                <a:tc>
                  <a:txBody>
                    <a:bodyPr/>
                    <a:lstStyle/>
                    <a:p>
                      <a:pPr marL="107950" marR="99060" algn="ctr">
                        <a:lnSpc>
                          <a:spcPct val="110000"/>
                        </a:lnSpc>
                        <a:spcBef>
                          <a:spcPts val="550"/>
                        </a:spcBef>
                      </a:pPr>
                      <a:r>
                        <a:rPr lang="en-US" sz="2400"/>
                        <a:t>PROBLEM</a:t>
                      </a:r>
                      <a:r>
                        <a:rPr lang="en-US" sz="2400" spc="-45"/>
                        <a:t> </a:t>
                      </a:r>
                      <a:r>
                        <a:rPr lang="en-US" sz="2400" spc="-25"/>
                        <a:t>AND </a:t>
                      </a:r>
                      <a:r>
                        <a:rPr lang="en-US" sz="2400" spc="-10"/>
                        <a:t>DECISION MAKING</a:t>
                      </a:r>
                      <a:endParaRPr lang="en-US" sz="2400">
                        <a:latin typeface="Calibri"/>
                        <a:cs typeface="Calibri"/>
                      </a:endParaRPr>
                    </a:p>
                  </a:txBody>
                  <a:tcPr marL="0" marR="0" marT="84740" marB="0"/>
                </a:tc>
                <a:tc>
                  <a:txBody>
                    <a:bodyPr/>
                    <a:lstStyle/>
                    <a:p>
                      <a:pPr algn="ctr">
                        <a:lnSpc>
                          <a:spcPct val="100000"/>
                        </a:lnSpc>
                      </a:pPr>
                      <a:endParaRPr lang="en-US" sz="2400" dirty="0"/>
                    </a:p>
                    <a:p>
                      <a:pPr marL="299720" marR="60960" indent="-226695" algn="ctr">
                        <a:lnSpc>
                          <a:spcPct val="110000"/>
                        </a:lnSpc>
                        <a:spcBef>
                          <a:spcPts val="805"/>
                        </a:spcBef>
                      </a:pPr>
                      <a:r>
                        <a:rPr lang="en-US" sz="2400" spc="-10" dirty="0"/>
                        <a:t>CONSEQUENCE RATING</a:t>
                      </a:r>
                      <a:endParaRPr lang="en-US" sz="2400" dirty="0">
                        <a:latin typeface="Calibri"/>
                        <a:cs typeface="Calibri"/>
                      </a:endParaRPr>
                    </a:p>
                  </a:txBody>
                  <a:tcPr marL="0" marR="0" marT="0" marB="0"/>
                </a:tc>
                <a:tc>
                  <a:txBody>
                    <a:bodyPr/>
                    <a:lstStyle/>
                    <a:p>
                      <a:pPr algn="ctr">
                        <a:lnSpc>
                          <a:spcPct val="100000"/>
                        </a:lnSpc>
                      </a:pPr>
                      <a:endParaRPr lang="en-US" sz="2400"/>
                    </a:p>
                    <a:p>
                      <a:pPr marL="287655" marR="106680" indent="-180975" algn="ctr">
                        <a:lnSpc>
                          <a:spcPct val="110000"/>
                        </a:lnSpc>
                        <a:spcBef>
                          <a:spcPts val="805"/>
                        </a:spcBef>
                      </a:pPr>
                      <a:r>
                        <a:rPr lang="en-US" sz="2400" spc="-10"/>
                        <a:t>SUPERVISION RATING</a:t>
                      </a:r>
                      <a:endParaRPr lang="en-US" sz="2400">
                        <a:latin typeface="Calibri"/>
                        <a:cs typeface="Calibri"/>
                      </a:endParaRPr>
                    </a:p>
                  </a:txBody>
                  <a:tcPr marL="0" marR="0" marT="0" marB="0"/>
                </a:tc>
                <a:tc>
                  <a:txBody>
                    <a:bodyPr/>
                    <a:lstStyle/>
                    <a:p>
                      <a:pPr marL="140970" marR="140335" indent="635" algn="ctr">
                        <a:lnSpc>
                          <a:spcPct val="110000"/>
                        </a:lnSpc>
                        <a:spcBef>
                          <a:spcPts val="550"/>
                        </a:spcBef>
                      </a:pPr>
                      <a:r>
                        <a:rPr lang="en-US" sz="2400" spc="-10"/>
                        <a:t>BUDGET AUTHORITY RATING</a:t>
                      </a:r>
                      <a:endParaRPr lang="en-US" sz="2400">
                        <a:latin typeface="Calibri"/>
                        <a:cs typeface="Calibri"/>
                      </a:endParaRPr>
                    </a:p>
                  </a:txBody>
                  <a:tcPr marL="0" marR="0" marT="84740" marB="0"/>
                </a:tc>
                <a:tc>
                  <a:txBody>
                    <a:bodyPr/>
                    <a:lstStyle/>
                    <a:p>
                      <a:pPr algn="ctr">
                        <a:lnSpc>
                          <a:spcPct val="100000"/>
                        </a:lnSpc>
                      </a:pPr>
                      <a:endParaRPr lang="en-US" sz="2400"/>
                    </a:p>
                    <a:p>
                      <a:pPr algn="ctr">
                        <a:lnSpc>
                          <a:spcPct val="100000"/>
                        </a:lnSpc>
                      </a:pPr>
                      <a:endParaRPr lang="en-US" sz="2400"/>
                    </a:p>
                    <a:p>
                      <a:pPr algn="ctr">
                        <a:lnSpc>
                          <a:spcPct val="100000"/>
                        </a:lnSpc>
                        <a:spcBef>
                          <a:spcPts val="10"/>
                        </a:spcBef>
                      </a:pPr>
                      <a:endParaRPr lang="en-US" sz="2400"/>
                    </a:p>
                    <a:p>
                      <a:pPr marL="95885" algn="ctr">
                        <a:lnSpc>
                          <a:spcPts val="1325"/>
                        </a:lnSpc>
                      </a:pPr>
                      <a:r>
                        <a:rPr lang="en-US" sz="2400" spc="-10"/>
                        <a:t>INDEPENDENCE</a:t>
                      </a:r>
                      <a:endParaRPr lang="en-US" sz="2400">
                        <a:latin typeface="Calibri"/>
                        <a:cs typeface="Calibri"/>
                      </a:endParaRPr>
                    </a:p>
                  </a:txBody>
                  <a:tcPr marL="0" marR="0" marT="0" marB="0"/>
                </a:tc>
                <a:tc>
                  <a:txBody>
                    <a:bodyPr/>
                    <a:lstStyle/>
                    <a:p>
                      <a:pPr algn="ctr">
                        <a:lnSpc>
                          <a:spcPct val="100000"/>
                        </a:lnSpc>
                      </a:pPr>
                      <a:endParaRPr lang="en-US" sz="2400"/>
                    </a:p>
                    <a:p>
                      <a:pPr algn="ctr">
                        <a:lnSpc>
                          <a:spcPct val="100000"/>
                        </a:lnSpc>
                      </a:pPr>
                      <a:endParaRPr lang="en-US" sz="2400"/>
                    </a:p>
                    <a:p>
                      <a:pPr algn="ctr">
                        <a:lnSpc>
                          <a:spcPct val="100000"/>
                        </a:lnSpc>
                        <a:spcBef>
                          <a:spcPts val="10"/>
                        </a:spcBef>
                      </a:pPr>
                      <a:endParaRPr lang="en-US" sz="2400"/>
                    </a:p>
                    <a:p>
                      <a:pPr marL="197485" algn="ctr">
                        <a:lnSpc>
                          <a:spcPts val="1325"/>
                        </a:lnSpc>
                      </a:pPr>
                      <a:r>
                        <a:rPr lang="en-US" sz="2400" spc="-10"/>
                        <a:t>EDUCATION</a:t>
                      </a:r>
                      <a:endParaRPr lang="en-US" sz="2400">
                        <a:latin typeface="Calibri"/>
                        <a:cs typeface="Calibri"/>
                      </a:endParaRPr>
                    </a:p>
                  </a:txBody>
                  <a:tcPr marL="0" marR="0" marT="0" marB="0"/>
                </a:tc>
                <a:tc>
                  <a:txBody>
                    <a:bodyPr/>
                    <a:lstStyle/>
                    <a:p>
                      <a:pPr algn="ctr">
                        <a:lnSpc>
                          <a:spcPct val="100000"/>
                        </a:lnSpc>
                      </a:pPr>
                      <a:endParaRPr lang="en-US" sz="2400"/>
                    </a:p>
                    <a:p>
                      <a:pPr algn="ctr">
                        <a:lnSpc>
                          <a:spcPct val="100000"/>
                        </a:lnSpc>
                      </a:pPr>
                      <a:endParaRPr lang="en-US" sz="2400"/>
                    </a:p>
                    <a:p>
                      <a:pPr algn="ctr">
                        <a:lnSpc>
                          <a:spcPct val="100000"/>
                        </a:lnSpc>
                        <a:spcBef>
                          <a:spcPts val="10"/>
                        </a:spcBef>
                      </a:pPr>
                      <a:endParaRPr lang="en-US" sz="2400"/>
                    </a:p>
                    <a:p>
                      <a:pPr marL="73660" algn="ctr">
                        <a:lnSpc>
                          <a:spcPts val="1325"/>
                        </a:lnSpc>
                      </a:pPr>
                      <a:r>
                        <a:rPr lang="en-US" sz="2400" spc="-10"/>
                        <a:t>EXPERIENCE</a:t>
                      </a:r>
                      <a:endParaRPr lang="en-US" sz="2400">
                        <a:latin typeface="Calibri"/>
                        <a:cs typeface="Calibri"/>
                      </a:endParaRPr>
                    </a:p>
                  </a:txBody>
                  <a:tcPr marL="0" marR="0" marT="0" marB="0"/>
                </a:tc>
                <a:tc>
                  <a:txBody>
                    <a:bodyPr/>
                    <a:lstStyle/>
                    <a:p>
                      <a:pPr algn="ctr">
                        <a:lnSpc>
                          <a:spcPct val="100000"/>
                        </a:lnSpc>
                      </a:pPr>
                      <a:endParaRPr lang="en-US" sz="2400"/>
                    </a:p>
                    <a:p>
                      <a:pPr marL="130810" marR="125730" indent="44450" algn="ctr">
                        <a:lnSpc>
                          <a:spcPct val="110000"/>
                        </a:lnSpc>
                        <a:spcBef>
                          <a:spcPts val="805"/>
                        </a:spcBef>
                      </a:pPr>
                      <a:r>
                        <a:rPr lang="en-US" sz="2400" spc="-10"/>
                        <a:t>TOTAL </a:t>
                      </a:r>
                      <a:r>
                        <a:rPr lang="en-US" sz="2400" spc="-20"/>
                        <a:t>RATING</a:t>
                      </a:r>
                      <a:endParaRPr lang="en-US" sz="2400">
                        <a:latin typeface="Calibri"/>
                        <a:cs typeface="Calibri"/>
                      </a:endParaRPr>
                    </a:p>
                  </a:txBody>
                  <a:tcPr marL="0" marR="0" marT="0" marB="0"/>
                </a:tc>
                <a:extLst>
                  <a:ext uri="{0D108BD9-81ED-4DB2-BD59-A6C34878D82A}">
                    <a16:rowId xmlns:a16="http://schemas.microsoft.com/office/drawing/2014/main" val="10000"/>
                  </a:ext>
                </a:extLst>
              </a:tr>
              <a:tr h="550865">
                <a:tc>
                  <a:txBody>
                    <a:bodyPr/>
                    <a:lstStyle/>
                    <a:p>
                      <a:pPr marL="28575">
                        <a:lnSpc>
                          <a:spcPct val="100000"/>
                        </a:lnSpc>
                        <a:spcBef>
                          <a:spcPts val="110"/>
                        </a:spcBef>
                      </a:pPr>
                      <a:r>
                        <a:rPr lang="en-US" sz="2400"/>
                        <a:t>Position</a:t>
                      </a:r>
                      <a:r>
                        <a:rPr lang="en-US" sz="2400" spc="200"/>
                        <a:t> </a:t>
                      </a:r>
                      <a:r>
                        <a:rPr lang="en-US" sz="2400" spc="-50"/>
                        <a:t>1</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1</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1</a:t>
                      </a:r>
                      <a:endParaRPr lang="en-US" sz="2400">
                        <a:latin typeface="Calibri"/>
                        <a:cs typeface="Calibri"/>
                      </a:endParaRPr>
                    </a:p>
                  </a:txBody>
                  <a:tcPr marL="0" marR="0" marT="16948" marB="0"/>
                </a:tc>
                <a:tc>
                  <a:txBody>
                    <a:bodyPr/>
                    <a:lstStyle/>
                    <a:p>
                      <a:pPr marR="13335" algn="r">
                        <a:lnSpc>
                          <a:spcPct val="100000"/>
                        </a:lnSpc>
                        <a:spcBef>
                          <a:spcPts val="110"/>
                        </a:spcBef>
                      </a:pPr>
                      <a:r>
                        <a:rPr lang="en-US" sz="2400"/>
                        <a:t>1</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0</a:t>
                      </a:r>
                      <a:endParaRPr lang="en-US" sz="2400">
                        <a:latin typeface="Calibri"/>
                        <a:cs typeface="Calibri"/>
                      </a:endParaRPr>
                    </a:p>
                  </a:txBody>
                  <a:tcPr marL="0" marR="0" marT="16948" marB="0"/>
                </a:tc>
                <a:tc>
                  <a:txBody>
                    <a:bodyPr/>
                    <a:lstStyle/>
                    <a:p>
                      <a:pPr marR="13335" algn="r">
                        <a:lnSpc>
                          <a:spcPct val="100000"/>
                        </a:lnSpc>
                        <a:spcBef>
                          <a:spcPts val="110"/>
                        </a:spcBef>
                      </a:pPr>
                      <a:r>
                        <a:rPr lang="en-US" sz="2400"/>
                        <a:t>0</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1</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1</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1</a:t>
                      </a:r>
                      <a:endParaRPr lang="en-US" sz="2400">
                        <a:latin typeface="Calibri"/>
                        <a:cs typeface="Calibri"/>
                      </a:endParaRPr>
                    </a:p>
                  </a:txBody>
                  <a:tcPr marL="0" marR="0" marT="16948" marB="0"/>
                </a:tc>
                <a:tc>
                  <a:txBody>
                    <a:bodyPr/>
                    <a:lstStyle/>
                    <a:p>
                      <a:pPr marR="7620" algn="r">
                        <a:lnSpc>
                          <a:spcPct val="100000"/>
                        </a:lnSpc>
                        <a:spcBef>
                          <a:spcPts val="110"/>
                        </a:spcBef>
                      </a:pPr>
                      <a:r>
                        <a:rPr lang="en-US" sz="2400"/>
                        <a:t>6</a:t>
                      </a:r>
                      <a:endParaRPr lang="en-US" sz="2400">
                        <a:latin typeface="Calibri"/>
                        <a:cs typeface="Calibri"/>
                      </a:endParaRPr>
                    </a:p>
                  </a:txBody>
                  <a:tcPr marL="0" marR="0" marT="16948" marB="0"/>
                </a:tc>
                <a:extLst>
                  <a:ext uri="{0D108BD9-81ED-4DB2-BD59-A6C34878D82A}">
                    <a16:rowId xmlns:a16="http://schemas.microsoft.com/office/drawing/2014/main" val="10001"/>
                  </a:ext>
                </a:extLst>
              </a:tr>
              <a:tr h="549907">
                <a:tc>
                  <a:txBody>
                    <a:bodyPr/>
                    <a:lstStyle/>
                    <a:p>
                      <a:pPr marL="28575">
                        <a:lnSpc>
                          <a:spcPct val="100000"/>
                        </a:lnSpc>
                        <a:spcBef>
                          <a:spcPts val="105"/>
                        </a:spcBef>
                      </a:pPr>
                      <a:r>
                        <a:rPr lang="en-US" sz="2400"/>
                        <a:t>Position</a:t>
                      </a:r>
                      <a:r>
                        <a:rPr lang="en-US" sz="2400" spc="200"/>
                        <a:t> </a:t>
                      </a:r>
                      <a:r>
                        <a:rPr lang="en-US" sz="2400" spc="-50"/>
                        <a:t>2</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3335"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0</a:t>
                      </a:r>
                      <a:endParaRPr lang="en-US" sz="2400">
                        <a:latin typeface="Calibri"/>
                        <a:cs typeface="Calibri"/>
                      </a:endParaRPr>
                    </a:p>
                  </a:txBody>
                  <a:tcPr marL="0" marR="0" marT="16177" marB="0"/>
                </a:tc>
                <a:tc>
                  <a:txBody>
                    <a:bodyPr/>
                    <a:lstStyle/>
                    <a:p>
                      <a:pPr marR="13335" algn="r">
                        <a:lnSpc>
                          <a:spcPct val="100000"/>
                        </a:lnSpc>
                        <a:spcBef>
                          <a:spcPts val="105"/>
                        </a:spcBef>
                      </a:pPr>
                      <a:r>
                        <a:rPr lang="en-US" sz="2400"/>
                        <a:t>0</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2</a:t>
                      </a:r>
                      <a:endParaRPr lang="en-US" sz="2400">
                        <a:latin typeface="Calibri"/>
                        <a:cs typeface="Calibri"/>
                      </a:endParaRPr>
                    </a:p>
                  </a:txBody>
                  <a:tcPr marL="0" marR="0" marT="16177" marB="0"/>
                </a:tc>
                <a:tc>
                  <a:txBody>
                    <a:bodyPr/>
                    <a:lstStyle/>
                    <a:p>
                      <a:pPr marR="7620" algn="r">
                        <a:lnSpc>
                          <a:spcPct val="100000"/>
                        </a:lnSpc>
                        <a:spcBef>
                          <a:spcPts val="105"/>
                        </a:spcBef>
                      </a:pPr>
                      <a:r>
                        <a:rPr lang="en-US" sz="2400"/>
                        <a:t>7</a:t>
                      </a:r>
                      <a:endParaRPr lang="en-US" sz="2400">
                        <a:latin typeface="Calibri"/>
                        <a:cs typeface="Calibri"/>
                      </a:endParaRPr>
                    </a:p>
                  </a:txBody>
                  <a:tcPr marL="0" marR="0" marT="16177" marB="0"/>
                </a:tc>
                <a:extLst>
                  <a:ext uri="{0D108BD9-81ED-4DB2-BD59-A6C34878D82A}">
                    <a16:rowId xmlns:a16="http://schemas.microsoft.com/office/drawing/2014/main" val="10002"/>
                  </a:ext>
                </a:extLst>
              </a:tr>
              <a:tr h="549907">
                <a:tc>
                  <a:txBody>
                    <a:bodyPr/>
                    <a:lstStyle/>
                    <a:p>
                      <a:pPr marL="28575">
                        <a:lnSpc>
                          <a:spcPct val="100000"/>
                        </a:lnSpc>
                        <a:spcBef>
                          <a:spcPts val="105"/>
                        </a:spcBef>
                      </a:pPr>
                      <a:r>
                        <a:rPr lang="en-US" sz="2400"/>
                        <a:t>Position</a:t>
                      </a:r>
                      <a:r>
                        <a:rPr lang="en-US" sz="2400" spc="200"/>
                        <a:t> </a:t>
                      </a:r>
                      <a:r>
                        <a:rPr lang="en-US" sz="2400" spc="-50"/>
                        <a:t>3</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2</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3335"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0</a:t>
                      </a:r>
                      <a:endParaRPr lang="en-US" sz="2400">
                        <a:latin typeface="Calibri"/>
                        <a:cs typeface="Calibri"/>
                      </a:endParaRPr>
                    </a:p>
                  </a:txBody>
                  <a:tcPr marL="0" marR="0" marT="16177" marB="0"/>
                </a:tc>
                <a:tc>
                  <a:txBody>
                    <a:bodyPr/>
                    <a:lstStyle/>
                    <a:p>
                      <a:pPr marR="13335" algn="r">
                        <a:lnSpc>
                          <a:spcPct val="100000"/>
                        </a:lnSpc>
                        <a:spcBef>
                          <a:spcPts val="105"/>
                        </a:spcBef>
                      </a:pPr>
                      <a:r>
                        <a:rPr lang="en-US" sz="2400"/>
                        <a:t>0</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2</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2</a:t>
                      </a:r>
                      <a:endParaRPr lang="en-US" sz="2400">
                        <a:latin typeface="Calibri"/>
                        <a:cs typeface="Calibri"/>
                      </a:endParaRPr>
                    </a:p>
                  </a:txBody>
                  <a:tcPr marL="0" marR="0" marT="16177" marB="0"/>
                </a:tc>
                <a:tc>
                  <a:txBody>
                    <a:bodyPr/>
                    <a:lstStyle/>
                    <a:p>
                      <a:pPr marR="7620" algn="r">
                        <a:lnSpc>
                          <a:spcPct val="100000"/>
                        </a:lnSpc>
                        <a:spcBef>
                          <a:spcPts val="105"/>
                        </a:spcBef>
                      </a:pPr>
                      <a:r>
                        <a:rPr lang="en-US" sz="2400"/>
                        <a:t>9</a:t>
                      </a:r>
                      <a:endParaRPr lang="en-US" sz="2400">
                        <a:latin typeface="Calibri"/>
                        <a:cs typeface="Calibri"/>
                      </a:endParaRPr>
                    </a:p>
                  </a:txBody>
                  <a:tcPr marL="0" marR="0" marT="16177" marB="0"/>
                </a:tc>
                <a:extLst>
                  <a:ext uri="{0D108BD9-81ED-4DB2-BD59-A6C34878D82A}">
                    <a16:rowId xmlns:a16="http://schemas.microsoft.com/office/drawing/2014/main" val="10003"/>
                  </a:ext>
                </a:extLst>
              </a:tr>
              <a:tr h="549907">
                <a:tc>
                  <a:txBody>
                    <a:bodyPr/>
                    <a:lstStyle/>
                    <a:p>
                      <a:pPr marL="28575">
                        <a:lnSpc>
                          <a:spcPct val="100000"/>
                        </a:lnSpc>
                        <a:spcBef>
                          <a:spcPts val="105"/>
                        </a:spcBef>
                      </a:pPr>
                      <a:r>
                        <a:rPr lang="en-US" sz="2400"/>
                        <a:t>Position</a:t>
                      </a:r>
                      <a:r>
                        <a:rPr lang="en-US" sz="2400" spc="200"/>
                        <a:t> </a:t>
                      </a:r>
                      <a:r>
                        <a:rPr lang="en-US" sz="2400" spc="-50"/>
                        <a:t>4</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3</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2</a:t>
                      </a:r>
                      <a:endParaRPr lang="en-US" sz="2400">
                        <a:latin typeface="Calibri"/>
                        <a:cs typeface="Calibri"/>
                      </a:endParaRPr>
                    </a:p>
                  </a:txBody>
                  <a:tcPr marL="0" marR="0" marT="16177" marB="0"/>
                </a:tc>
                <a:tc>
                  <a:txBody>
                    <a:bodyPr/>
                    <a:lstStyle/>
                    <a:p>
                      <a:pPr marR="13335"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0</a:t>
                      </a:r>
                      <a:endParaRPr lang="en-US" sz="2400">
                        <a:latin typeface="Calibri"/>
                        <a:cs typeface="Calibri"/>
                      </a:endParaRPr>
                    </a:p>
                  </a:txBody>
                  <a:tcPr marL="0" marR="0" marT="16177" marB="0"/>
                </a:tc>
                <a:tc>
                  <a:txBody>
                    <a:bodyPr/>
                    <a:lstStyle/>
                    <a:p>
                      <a:pPr marR="13335" algn="r">
                        <a:lnSpc>
                          <a:spcPct val="100000"/>
                        </a:lnSpc>
                        <a:spcBef>
                          <a:spcPts val="105"/>
                        </a:spcBef>
                      </a:pPr>
                      <a:r>
                        <a:rPr lang="en-US" sz="2400"/>
                        <a:t>0</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2</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7620" algn="r">
                        <a:lnSpc>
                          <a:spcPct val="100000"/>
                        </a:lnSpc>
                        <a:spcBef>
                          <a:spcPts val="105"/>
                        </a:spcBef>
                      </a:pPr>
                      <a:r>
                        <a:rPr lang="en-US" sz="2400" spc="-25"/>
                        <a:t>10</a:t>
                      </a:r>
                      <a:endParaRPr lang="en-US" sz="2400">
                        <a:latin typeface="Calibri"/>
                        <a:cs typeface="Calibri"/>
                      </a:endParaRPr>
                    </a:p>
                  </a:txBody>
                  <a:tcPr marL="0" marR="0" marT="16177" marB="0"/>
                </a:tc>
                <a:extLst>
                  <a:ext uri="{0D108BD9-81ED-4DB2-BD59-A6C34878D82A}">
                    <a16:rowId xmlns:a16="http://schemas.microsoft.com/office/drawing/2014/main" val="10004"/>
                  </a:ext>
                </a:extLst>
              </a:tr>
              <a:tr h="549907">
                <a:tc>
                  <a:txBody>
                    <a:bodyPr/>
                    <a:lstStyle/>
                    <a:p>
                      <a:pPr marL="28575">
                        <a:lnSpc>
                          <a:spcPct val="100000"/>
                        </a:lnSpc>
                        <a:spcBef>
                          <a:spcPts val="105"/>
                        </a:spcBef>
                      </a:pPr>
                      <a:r>
                        <a:rPr lang="en-US" sz="2400"/>
                        <a:t>Position</a:t>
                      </a:r>
                      <a:r>
                        <a:rPr lang="en-US" sz="2400" spc="200"/>
                        <a:t> </a:t>
                      </a:r>
                      <a:r>
                        <a:rPr lang="en-US" sz="2400" spc="-50"/>
                        <a:t>5</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4</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2</a:t>
                      </a:r>
                      <a:endParaRPr lang="en-US" sz="2400">
                        <a:latin typeface="Calibri"/>
                        <a:cs typeface="Calibri"/>
                      </a:endParaRPr>
                    </a:p>
                  </a:txBody>
                  <a:tcPr marL="0" marR="0" marT="16177" marB="0"/>
                </a:tc>
                <a:tc>
                  <a:txBody>
                    <a:bodyPr/>
                    <a:lstStyle/>
                    <a:p>
                      <a:pPr marR="13335"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0</a:t>
                      </a:r>
                      <a:endParaRPr lang="en-US" sz="2400">
                        <a:latin typeface="Calibri"/>
                        <a:cs typeface="Calibri"/>
                      </a:endParaRPr>
                    </a:p>
                  </a:txBody>
                  <a:tcPr marL="0" marR="0" marT="16177" marB="0"/>
                </a:tc>
                <a:tc>
                  <a:txBody>
                    <a:bodyPr/>
                    <a:lstStyle/>
                    <a:p>
                      <a:pPr marR="13335"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3</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2</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3</a:t>
                      </a:r>
                      <a:endParaRPr lang="en-US" sz="2400">
                        <a:latin typeface="Calibri"/>
                        <a:cs typeface="Calibri"/>
                      </a:endParaRPr>
                    </a:p>
                  </a:txBody>
                  <a:tcPr marL="0" marR="0" marT="16177" marB="0"/>
                </a:tc>
                <a:tc>
                  <a:txBody>
                    <a:bodyPr/>
                    <a:lstStyle/>
                    <a:p>
                      <a:pPr marR="7620" algn="r">
                        <a:lnSpc>
                          <a:spcPct val="100000"/>
                        </a:lnSpc>
                        <a:spcBef>
                          <a:spcPts val="105"/>
                        </a:spcBef>
                      </a:pPr>
                      <a:r>
                        <a:rPr lang="en-US" sz="2400" spc="-25"/>
                        <a:t>16</a:t>
                      </a:r>
                      <a:endParaRPr lang="en-US" sz="2400">
                        <a:latin typeface="Calibri"/>
                        <a:cs typeface="Calibri"/>
                      </a:endParaRPr>
                    </a:p>
                  </a:txBody>
                  <a:tcPr marL="0" marR="0" marT="16177" marB="0"/>
                </a:tc>
                <a:extLst>
                  <a:ext uri="{0D108BD9-81ED-4DB2-BD59-A6C34878D82A}">
                    <a16:rowId xmlns:a16="http://schemas.microsoft.com/office/drawing/2014/main" val="10005"/>
                  </a:ext>
                </a:extLst>
              </a:tr>
              <a:tr h="550865">
                <a:tc>
                  <a:txBody>
                    <a:bodyPr/>
                    <a:lstStyle/>
                    <a:p>
                      <a:pPr marL="28575">
                        <a:lnSpc>
                          <a:spcPct val="100000"/>
                        </a:lnSpc>
                        <a:spcBef>
                          <a:spcPts val="110"/>
                        </a:spcBef>
                      </a:pPr>
                      <a:r>
                        <a:rPr lang="en-US" sz="2400"/>
                        <a:t>Position</a:t>
                      </a:r>
                      <a:r>
                        <a:rPr lang="en-US" sz="2400" spc="200"/>
                        <a:t> </a:t>
                      </a:r>
                      <a:r>
                        <a:rPr lang="en-US" sz="2400" spc="-50"/>
                        <a:t>6</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4</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3</a:t>
                      </a:r>
                      <a:endParaRPr lang="en-US" sz="2400">
                        <a:latin typeface="Calibri"/>
                        <a:cs typeface="Calibri"/>
                      </a:endParaRPr>
                    </a:p>
                  </a:txBody>
                  <a:tcPr marL="0" marR="0" marT="16948" marB="0"/>
                </a:tc>
                <a:tc>
                  <a:txBody>
                    <a:bodyPr/>
                    <a:lstStyle/>
                    <a:p>
                      <a:pPr marR="13335" algn="r">
                        <a:lnSpc>
                          <a:spcPct val="100000"/>
                        </a:lnSpc>
                        <a:spcBef>
                          <a:spcPts val="110"/>
                        </a:spcBef>
                      </a:pPr>
                      <a:r>
                        <a:rPr lang="en-US" sz="2400"/>
                        <a:t>2</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0</a:t>
                      </a:r>
                      <a:endParaRPr lang="en-US" sz="2400">
                        <a:latin typeface="Calibri"/>
                        <a:cs typeface="Calibri"/>
                      </a:endParaRPr>
                    </a:p>
                  </a:txBody>
                  <a:tcPr marL="0" marR="0" marT="16948" marB="0"/>
                </a:tc>
                <a:tc>
                  <a:txBody>
                    <a:bodyPr/>
                    <a:lstStyle/>
                    <a:p>
                      <a:pPr marR="13335" algn="r">
                        <a:lnSpc>
                          <a:spcPct val="100000"/>
                        </a:lnSpc>
                        <a:spcBef>
                          <a:spcPts val="110"/>
                        </a:spcBef>
                      </a:pPr>
                      <a:r>
                        <a:rPr lang="en-US" sz="2400"/>
                        <a:t>1</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3</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2</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3</a:t>
                      </a:r>
                      <a:endParaRPr lang="en-US" sz="2400">
                        <a:latin typeface="Calibri"/>
                        <a:cs typeface="Calibri"/>
                      </a:endParaRPr>
                    </a:p>
                  </a:txBody>
                  <a:tcPr marL="0" marR="0" marT="16948" marB="0"/>
                </a:tc>
                <a:tc>
                  <a:txBody>
                    <a:bodyPr/>
                    <a:lstStyle/>
                    <a:p>
                      <a:pPr marR="7620" algn="r">
                        <a:lnSpc>
                          <a:spcPct val="100000"/>
                        </a:lnSpc>
                        <a:spcBef>
                          <a:spcPts val="110"/>
                        </a:spcBef>
                      </a:pPr>
                      <a:r>
                        <a:rPr lang="en-US" sz="2400" spc="-25"/>
                        <a:t>18</a:t>
                      </a:r>
                      <a:endParaRPr lang="en-US" sz="2400">
                        <a:latin typeface="Calibri"/>
                        <a:cs typeface="Calibri"/>
                      </a:endParaRPr>
                    </a:p>
                  </a:txBody>
                  <a:tcPr marL="0" marR="0" marT="16948" marB="0"/>
                </a:tc>
                <a:extLst>
                  <a:ext uri="{0D108BD9-81ED-4DB2-BD59-A6C34878D82A}">
                    <a16:rowId xmlns:a16="http://schemas.microsoft.com/office/drawing/2014/main" val="10006"/>
                  </a:ext>
                </a:extLst>
              </a:tr>
              <a:tr h="549907">
                <a:tc>
                  <a:txBody>
                    <a:bodyPr/>
                    <a:lstStyle/>
                    <a:p>
                      <a:pPr marL="28575">
                        <a:lnSpc>
                          <a:spcPct val="100000"/>
                        </a:lnSpc>
                        <a:spcBef>
                          <a:spcPts val="105"/>
                        </a:spcBef>
                      </a:pPr>
                      <a:r>
                        <a:rPr lang="en-US" sz="2400"/>
                        <a:t>Position</a:t>
                      </a:r>
                      <a:r>
                        <a:rPr lang="en-US" sz="2400" spc="200"/>
                        <a:t> </a:t>
                      </a:r>
                      <a:r>
                        <a:rPr lang="en-US" sz="2400" spc="-50"/>
                        <a:t>7</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5</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4</a:t>
                      </a:r>
                      <a:endParaRPr lang="en-US" sz="2400">
                        <a:latin typeface="Calibri"/>
                        <a:cs typeface="Calibri"/>
                      </a:endParaRPr>
                    </a:p>
                  </a:txBody>
                  <a:tcPr marL="0" marR="0" marT="16177" marB="0"/>
                </a:tc>
                <a:tc>
                  <a:txBody>
                    <a:bodyPr/>
                    <a:lstStyle/>
                    <a:p>
                      <a:pPr marR="13335" algn="r">
                        <a:lnSpc>
                          <a:spcPct val="100000"/>
                        </a:lnSpc>
                        <a:spcBef>
                          <a:spcPts val="105"/>
                        </a:spcBef>
                      </a:pPr>
                      <a:r>
                        <a:rPr lang="en-US" sz="2400"/>
                        <a:t>2</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1</a:t>
                      </a:r>
                      <a:endParaRPr lang="en-US" sz="2400">
                        <a:latin typeface="Calibri"/>
                        <a:cs typeface="Calibri"/>
                      </a:endParaRPr>
                    </a:p>
                  </a:txBody>
                  <a:tcPr marL="0" marR="0" marT="16177" marB="0"/>
                </a:tc>
                <a:tc>
                  <a:txBody>
                    <a:bodyPr/>
                    <a:lstStyle/>
                    <a:p>
                      <a:pPr marR="13335" algn="r">
                        <a:lnSpc>
                          <a:spcPct val="100000"/>
                        </a:lnSpc>
                        <a:spcBef>
                          <a:spcPts val="105"/>
                        </a:spcBef>
                      </a:pPr>
                      <a:r>
                        <a:rPr lang="en-US" sz="2400"/>
                        <a:t>2</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4</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4</a:t>
                      </a:r>
                      <a:endParaRPr lang="en-US" sz="2400">
                        <a:latin typeface="Calibri"/>
                        <a:cs typeface="Calibri"/>
                      </a:endParaRPr>
                    </a:p>
                  </a:txBody>
                  <a:tcPr marL="0" marR="0" marT="16177" marB="0"/>
                </a:tc>
                <a:tc>
                  <a:txBody>
                    <a:bodyPr/>
                    <a:lstStyle/>
                    <a:p>
                      <a:pPr marR="12700" algn="r">
                        <a:lnSpc>
                          <a:spcPct val="100000"/>
                        </a:lnSpc>
                        <a:spcBef>
                          <a:spcPts val="105"/>
                        </a:spcBef>
                      </a:pPr>
                      <a:r>
                        <a:rPr lang="en-US" sz="2400"/>
                        <a:t>5</a:t>
                      </a:r>
                      <a:endParaRPr lang="en-US" sz="2400">
                        <a:latin typeface="Calibri"/>
                        <a:cs typeface="Calibri"/>
                      </a:endParaRPr>
                    </a:p>
                  </a:txBody>
                  <a:tcPr marL="0" marR="0" marT="16177" marB="0"/>
                </a:tc>
                <a:tc>
                  <a:txBody>
                    <a:bodyPr/>
                    <a:lstStyle/>
                    <a:p>
                      <a:pPr marR="7620" algn="r">
                        <a:lnSpc>
                          <a:spcPct val="100000"/>
                        </a:lnSpc>
                        <a:spcBef>
                          <a:spcPts val="105"/>
                        </a:spcBef>
                      </a:pPr>
                      <a:r>
                        <a:rPr lang="en-US" sz="2400" spc="-25"/>
                        <a:t>27</a:t>
                      </a:r>
                      <a:endParaRPr lang="en-US" sz="2400">
                        <a:latin typeface="Calibri"/>
                        <a:cs typeface="Calibri"/>
                      </a:endParaRPr>
                    </a:p>
                  </a:txBody>
                  <a:tcPr marL="0" marR="0" marT="16177" marB="0"/>
                </a:tc>
                <a:extLst>
                  <a:ext uri="{0D108BD9-81ED-4DB2-BD59-A6C34878D82A}">
                    <a16:rowId xmlns:a16="http://schemas.microsoft.com/office/drawing/2014/main" val="10007"/>
                  </a:ext>
                </a:extLst>
              </a:tr>
              <a:tr h="550865">
                <a:tc>
                  <a:txBody>
                    <a:bodyPr/>
                    <a:lstStyle/>
                    <a:p>
                      <a:pPr marL="28575">
                        <a:lnSpc>
                          <a:spcPct val="100000"/>
                        </a:lnSpc>
                        <a:spcBef>
                          <a:spcPts val="110"/>
                        </a:spcBef>
                      </a:pPr>
                      <a:r>
                        <a:rPr lang="en-US" sz="2400"/>
                        <a:t>Position</a:t>
                      </a:r>
                      <a:r>
                        <a:rPr lang="en-US" sz="2400" spc="200"/>
                        <a:t> </a:t>
                      </a:r>
                      <a:r>
                        <a:rPr lang="en-US" sz="2400" spc="-50"/>
                        <a:t>8</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5</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5</a:t>
                      </a:r>
                      <a:endParaRPr lang="en-US" sz="2400">
                        <a:latin typeface="Calibri"/>
                        <a:cs typeface="Calibri"/>
                      </a:endParaRPr>
                    </a:p>
                  </a:txBody>
                  <a:tcPr marL="0" marR="0" marT="16948" marB="0"/>
                </a:tc>
                <a:tc>
                  <a:txBody>
                    <a:bodyPr/>
                    <a:lstStyle/>
                    <a:p>
                      <a:pPr marR="13335" algn="r">
                        <a:lnSpc>
                          <a:spcPct val="100000"/>
                        </a:lnSpc>
                        <a:spcBef>
                          <a:spcPts val="110"/>
                        </a:spcBef>
                      </a:pPr>
                      <a:r>
                        <a:rPr lang="en-US" sz="2400"/>
                        <a:t>2</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2</a:t>
                      </a:r>
                      <a:endParaRPr lang="en-US" sz="2400">
                        <a:latin typeface="Calibri"/>
                        <a:cs typeface="Calibri"/>
                      </a:endParaRPr>
                    </a:p>
                  </a:txBody>
                  <a:tcPr marL="0" marR="0" marT="16948" marB="0"/>
                </a:tc>
                <a:tc>
                  <a:txBody>
                    <a:bodyPr/>
                    <a:lstStyle/>
                    <a:p>
                      <a:pPr marR="13335" algn="r">
                        <a:lnSpc>
                          <a:spcPct val="100000"/>
                        </a:lnSpc>
                        <a:spcBef>
                          <a:spcPts val="110"/>
                        </a:spcBef>
                      </a:pPr>
                      <a:r>
                        <a:rPr lang="en-US" sz="2400"/>
                        <a:t>3</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5</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5</a:t>
                      </a:r>
                      <a:endParaRPr lang="en-US" sz="2400">
                        <a:latin typeface="Calibri"/>
                        <a:cs typeface="Calibri"/>
                      </a:endParaRPr>
                    </a:p>
                  </a:txBody>
                  <a:tcPr marL="0" marR="0" marT="16948" marB="0"/>
                </a:tc>
                <a:tc>
                  <a:txBody>
                    <a:bodyPr/>
                    <a:lstStyle/>
                    <a:p>
                      <a:pPr marR="12700" algn="r">
                        <a:lnSpc>
                          <a:spcPct val="100000"/>
                        </a:lnSpc>
                        <a:spcBef>
                          <a:spcPts val="110"/>
                        </a:spcBef>
                      </a:pPr>
                      <a:r>
                        <a:rPr lang="en-US" sz="2400"/>
                        <a:t>8</a:t>
                      </a:r>
                      <a:endParaRPr lang="en-US" sz="2400">
                        <a:latin typeface="Calibri"/>
                        <a:cs typeface="Calibri"/>
                      </a:endParaRPr>
                    </a:p>
                  </a:txBody>
                  <a:tcPr marL="0" marR="0" marT="16948" marB="0"/>
                </a:tc>
                <a:tc>
                  <a:txBody>
                    <a:bodyPr/>
                    <a:lstStyle/>
                    <a:p>
                      <a:pPr marR="7620" algn="r">
                        <a:lnSpc>
                          <a:spcPct val="100000"/>
                        </a:lnSpc>
                        <a:spcBef>
                          <a:spcPts val="110"/>
                        </a:spcBef>
                      </a:pPr>
                      <a:r>
                        <a:rPr lang="en-US" sz="2400" spc="-25" dirty="0"/>
                        <a:t>35</a:t>
                      </a:r>
                      <a:endParaRPr lang="en-US" sz="2400" dirty="0">
                        <a:latin typeface="Calibri"/>
                        <a:cs typeface="Calibri"/>
                      </a:endParaRPr>
                    </a:p>
                  </a:txBody>
                  <a:tcPr marL="0" marR="0" marT="16948" marB="0"/>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2864" y="5143500"/>
            <a:ext cx="18527557" cy="6145838"/>
          </a:xfrm>
          <a:prstGeom prst="rect">
            <a:avLst/>
          </a:prstGeom>
          <a:solidFill>
            <a:srgbClr val="19598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5" name="Picture 24" descr="A tall building with many windows&#10;&#10;Description automatically generated">
            <a:extLst>
              <a:ext uri="{FF2B5EF4-FFF2-40B4-BE49-F238E27FC236}">
                <a16:creationId xmlns:a16="http://schemas.microsoft.com/office/drawing/2014/main" id="{E03C4DBF-EE85-835D-CFBB-E7CF0E3CF67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39871"/>
            <a:ext cx="18288000" cy="9593646"/>
          </a:xfrm>
          <a:prstGeom prst="rect">
            <a:avLst/>
          </a:prstGeom>
        </p:spPr>
      </p:pic>
      <p:sp>
        <p:nvSpPr>
          <p:cNvPr id="3" name="AutoShape 3"/>
          <p:cNvSpPr/>
          <p:nvPr/>
        </p:nvSpPr>
        <p:spPr>
          <a:xfrm>
            <a:off x="7201642" y="4783745"/>
            <a:ext cx="3884717" cy="2206133"/>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12738679" y="4783745"/>
            <a:ext cx="3884717" cy="2206133"/>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1664605" y="3327165"/>
            <a:ext cx="3884717" cy="3662714"/>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AutoShape 12"/>
          <p:cNvSpPr/>
          <p:nvPr/>
        </p:nvSpPr>
        <p:spPr>
          <a:xfrm>
            <a:off x="-282420" y="9286875"/>
            <a:ext cx="18852841" cy="0"/>
          </a:xfrm>
          <a:prstGeom prst="line">
            <a:avLst/>
          </a:prstGeom>
          <a:ln w="28575" cap="rnd">
            <a:solidFill>
              <a:srgbClr val="D9D9D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5400000">
            <a:off x="162593" y="1249973"/>
            <a:ext cx="844062" cy="211015"/>
          </a:xfrm>
          <a:custGeom>
            <a:avLst/>
            <a:gdLst/>
            <a:ahLst/>
            <a:cxnLst/>
            <a:rect l="l" t="t" r="r" b="b"/>
            <a:pathLst>
              <a:path w="844062" h="211015">
                <a:moveTo>
                  <a:pt x="0" y="0"/>
                </a:moveTo>
                <a:lnTo>
                  <a:pt x="844062" y="0"/>
                </a:lnTo>
                <a:lnTo>
                  <a:pt x="844062" y="211015"/>
                </a:lnTo>
                <a:lnTo>
                  <a:pt x="0" y="211015"/>
                </a:lnTo>
                <a:lnTo>
                  <a:pt x="0" y="0"/>
                </a:lnTo>
                <a:close/>
              </a:path>
            </a:pathLst>
          </a:custGeom>
          <a:blipFill>
            <a:blip r:embed="rId4">
              <a:alphaModFix amt="7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5400000">
            <a:off x="17281345" y="1249973"/>
            <a:ext cx="844062" cy="211015"/>
          </a:xfrm>
          <a:custGeom>
            <a:avLst/>
            <a:gdLst/>
            <a:ahLst/>
            <a:cxnLst/>
            <a:rect l="l" t="t" r="r" b="b"/>
            <a:pathLst>
              <a:path w="844062" h="211015">
                <a:moveTo>
                  <a:pt x="0" y="0"/>
                </a:moveTo>
                <a:lnTo>
                  <a:pt x="844062" y="0"/>
                </a:lnTo>
                <a:lnTo>
                  <a:pt x="844062" y="211015"/>
                </a:lnTo>
                <a:lnTo>
                  <a:pt x="0" y="211015"/>
                </a:lnTo>
                <a:lnTo>
                  <a:pt x="0" y="0"/>
                </a:lnTo>
                <a:close/>
              </a:path>
            </a:pathLst>
          </a:custGeom>
          <a:blipFill>
            <a:blip r:embed="rId4">
              <a:alphaModFix amt="7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AutoShape 15"/>
          <p:cNvSpPr/>
          <p:nvPr/>
        </p:nvSpPr>
        <p:spPr>
          <a:xfrm rot="-5376337">
            <a:off x="-453259" y="3241875"/>
            <a:ext cx="2075766" cy="0"/>
          </a:xfrm>
          <a:prstGeom prst="line">
            <a:avLst/>
          </a:prstGeom>
          <a:ln w="28575" cap="rnd">
            <a:solidFill>
              <a:srgbClr val="D9D9D9">
                <a:alpha val="74902"/>
              </a:srgbClr>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AutoShape 16"/>
          <p:cNvSpPr/>
          <p:nvPr/>
        </p:nvSpPr>
        <p:spPr>
          <a:xfrm rot="-5376337">
            <a:off x="16665493" y="3241875"/>
            <a:ext cx="2075766" cy="0"/>
          </a:xfrm>
          <a:prstGeom prst="line">
            <a:avLst/>
          </a:prstGeom>
          <a:ln w="28575" cap="rnd">
            <a:solidFill>
              <a:srgbClr val="D9D9D9">
                <a:alpha val="74902"/>
              </a:srgbClr>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7"/>
          <p:cNvSpPr txBox="1"/>
          <p:nvPr/>
        </p:nvSpPr>
        <p:spPr>
          <a:xfrm>
            <a:off x="1309461" y="7313719"/>
            <a:ext cx="4818614" cy="365485"/>
          </a:xfrm>
          <a:prstGeom prst="rect">
            <a:avLst/>
          </a:prstGeom>
        </p:spPr>
        <p:txBody>
          <a:bodyPr lIns="0" tIns="0" rIns="0" bIns="0" rtlCol="0" anchor="t">
            <a:spAutoFit/>
          </a:bodyPr>
          <a:lstStyle/>
          <a:p>
            <a:pPr marL="0" marR="0" lvl="0" indent="0" algn="ctr" defTabSz="914400" rtl="0" eaLnBrk="1" fontAlgn="auto" latinLnBrk="0" hangingPunct="1">
              <a:lnSpc>
                <a:spcPts val="2799"/>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Karla Bylund</a:t>
            </a:r>
          </a:p>
        </p:txBody>
      </p:sp>
      <p:sp>
        <p:nvSpPr>
          <p:cNvPr id="18" name="TextBox 18"/>
          <p:cNvSpPr txBox="1"/>
          <p:nvPr/>
        </p:nvSpPr>
        <p:spPr>
          <a:xfrm>
            <a:off x="1309461" y="7904274"/>
            <a:ext cx="4818614" cy="336631"/>
          </a:xfrm>
          <a:prstGeom prst="rect">
            <a:avLst/>
          </a:prstGeom>
        </p:spPr>
        <p:txBody>
          <a:bodyPr lIns="0" tIns="0" rIns="0" bIns="0" rtlCol="0" anchor="t">
            <a:spAutoFit/>
          </a:bodyPr>
          <a:lstStyle/>
          <a:p>
            <a:pPr marL="0" marR="0" lvl="0" indent="0" algn="ctr" defTabSz="914400" rtl="0" eaLnBrk="1" fontAlgn="auto" latinLnBrk="0" hangingPunct="1">
              <a:lnSpc>
                <a:spcPts val="25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CEO &amp; Founder</a:t>
            </a:r>
          </a:p>
        </p:txBody>
      </p:sp>
      <p:sp>
        <p:nvSpPr>
          <p:cNvPr id="19" name="TextBox 19"/>
          <p:cNvSpPr txBox="1"/>
          <p:nvPr/>
        </p:nvSpPr>
        <p:spPr>
          <a:xfrm>
            <a:off x="6734693" y="7313719"/>
            <a:ext cx="4818614" cy="365485"/>
          </a:xfrm>
          <a:prstGeom prst="rect">
            <a:avLst/>
          </a:prstGeom>
        </p:spPr>
        <p:txBody>
          <a:bodyPr lIns="0" tIns="0" rIns="0" bIns="0" rtlCol="0" anchor="t">
            <a:spAutoFit/>
          </a:bodyPr>
          <a:lstStyle/>
          <a:p>
            <a:pPr marL="0" marR="0" lvl="0" indent="0" algn="ctr" defTabSz="914400" rtl="0" eaLnBrk="1" fontAlgn="auto" latinLnBrk="0" hangingPunct="1">
              <a:lnSpc>
                <a:spcPts val="2799"/>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Julie Boyd</a:t>
            </a:r>
          </a:p>
        </p:txBody>
      </p:sp>
      <p:sp>
        <p:nvSpPr>
          <p:cNvPr id="20" name="TextBox 20"/>
          <p:cNvSpPr txBox="1"/>
          <p:nvPr/>
        </p:nvSpPr>
        <p:spPr>
          <a:xfrm>
            <a:off x="6734693" y="7904274"/>
            <a:ext cx="4818614" cy="336631"/>
          </a:xfrm>
          <a:prstGeom prst="rect">
            <a:avLst/>
          </a:prstGeom>
        </p:spPr>
        <p:txBody>
          <a:bodyPr lIns="0" tIns="0" rIns="0" bIns="0" rtlCol="0" anchor="t">
            <a:spAutoFit/>
          </a:bodyPr>
          <a:lstStyle/>
          <a:p>
            <a:pPr marL="0" marR="0" lvl="0" indent="0" algn="ctr" defTabSz="914400" rtl="0" eaLnBrk="1" fontAlgn="auto" latinLnBrk="0" hangingPunct="1">
              <a:lnSpc>
                <a:spcPts val="25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Compensation Manger</a:t>
            </a:r>
          </a:p>
        </p:txBody>
      </p:sp>
      <p:sp>
        <p:nvSpPr>
          <p:cNvPr id="21" name="TextBox 21"/>
          <p:cNvSpPr txBox="1"/>
          <p:nvPr/>
        </p:nvSpPr>
        <p:spPr>
          <a:xfrm>
            <a:off x="12269872" y="7313719"/>
            <a:ext cx="4818614" cy="365485"/>
          </a:xfrm>
          <a:prstGeom prst="rect">
            <a:avLst/>
          </a:prstGeom>
        </p:spPr>
        <p:txBody>
          <a:bodyPr lIns="0" tIns="0" rIns="0" bIns="0" rtlCol="0" anchor="t">
            <a:spAutoFit/>
          </a:bodyPr>
          <a:lstStyle/>
          <a:p>
            <a:pPr marL="0" marR="0" lvl="0" indent="0" algn="ctr" defTabSz="914400" rtl="0" eaLnBrk="1" fontAlgn="auto" latinLnBrk="0" hangingPunct="1">
              <a:lnSpc>
                <a:spcPts val="2799"/>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Korey Keen </a:t>
            </a:r>
          </a:p>
        </p:txBody>
      </p:sp>
      <p:sp>
        <p:nvSpPr>
          <p:cNvPr id="22" name="TextBox 22"/>
          <p:cNvSpPr txBox="1"/>
          <p:nvPr/>
        </p:nvSpPr>
        <p:spPr>
          <a:xfrm>
            <a:off x="12269872" y="7904274"/>
            <a:ext cx="4818614" cy="336631"/>
          </a:xfrm>
          <a:prstGeom prst="rect">
            <a:avLst/>
          </a:prstGeom>
        </p:spPr>
        <p:txBody>
          <a:bodyPr lIns="0" tIns="0" rIns="0" bIns="0" rtlCol="0" anchor="t">
            <a:spAutoFit/>
          </a:bodyPr>
          <a:lstStyle/>
          <a:p>
            <a:pPr marL="0" marR="0" lvl="0" indent="0" algn="ctr" defTabSz="914400" rtl="0" eaLnBrk="1" fontAlgn="auto" latinLnBrk="0" hangingPunct="1">
              <a:lnSpc>
                <a:spcPts val="25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Compensation Specialist</a:t>
            </a:r>
          </a:p>
        </p:txBody>
      </p:sp>
      <p:sp>
        <p:nvSpPr>
          <p:cNvPr id="23" name="TextBox 23"/>
          <p:cNvSpPr txBox="1"/>
          <p:nvPr/>
        </p:nvSpPr>
        <p:spPr>
          <a:xfrm>
            <a:off x="4479529" y="618248"/>
            <a:ext cx="8704179" cy="1025922"/>
          </a:xfrm>
          <a:prstGeom prst="rect">
            <a:avLst/>
          </a:prstGeom>
        </p:spPr>
        <p:txBody>
          <a:bodyPr wrap="square" lIns="0" tIns="0" rIns="0" bIns="0" rtlCol="0" anchor="t">
            <a:spAutoFit/>
          </a:bodyPr>
          <a:lstStyle/>
          <a:p>
            <a:pPr marL="0" marR="0" lvl="0" indent="0" algn="ctr" defTabSz="914400" rtl="0" eaLnBrk="1" fontAlgn="auto" latinLnBrk="0" hangingPunct="1">
              <a:lnSpc>
                <a:spcPts val="8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Meet the Team</a:t>
            </a:r>
          </a:p>
        </p:txBody>
      </p:sp>
      <p:sp>
        <p:nvSpPr>
          <p:cNvPr id="24" name="Freeform 24"/>
          <p:cNvSpPr/>
          <p:nvPr/>
        </p:nvSpPr>
        <p:spPr>
          <a:xfrm>
            <a:off x="15931353" y="8113312"/>
            <a:ext cx="2196001" cy="1994700"/>
          </a:xfrm>
          <a:custGeom>
            <a:avLst/>
            <a:gdLst/>
            <a:ahLst/>
            <a:cxnLst/>
            <a:rect l="l" t="t" r="r" b="b"/>
            <a:pathLst>
              <a:path w="2196001" h="1994700">
                <a:moveTo>
                  <a:pt x="0" y="0"/>
                </a:moveTo>
                <a:lnTo>
                  <a:pt x="2196001" y="0"/>
                </a:lnTo>
                <a:lnTo>
                  <a:pt x="2196001" y="1994701"/>
                </a:lnTo>
                <a:lnTo>
                  <a:pt x="0" y="1994701"/>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9" name="Picture 28" descr="A person with long brown hair and a white turtleneck&#10;&#10;Description automatically generated">
            <a:extLst>
              <a:ext uri="{FF2B5EF4-FFF2-40B4-BE49-F238E27FC236}">
                <a16:creationId xmlns:a16="http://schemas.microsoft.com/office/drawing/2014/main" id="{7AC187AB-9783-A2DF-AA88-5054FF3291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9316" y="2306591"/>
            <a:ext cx="3530083" cy="46657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1" name="Picture 30" descr="A person in a suit and tie&#10;&#10;Description automatically generated">
            <a:extLst>
              <a:ext uri="{FF2B5EF4-FFF2-40B4-BE49-F238E27FC236}">
                <a16:creationId xmlns:a16="http://schemas.microsoft.com/office/drawing/2014/main" id="{4065F69E-214F-7742-33F5-BD0E49F88642}"/>
              </a:ext>
            </a:extLst>
          </p:cNvPr>
          <p:cNvPicPr>
            <a:picLocks noChangeAspect="1"/>
          </p:cNvPicPr>
          <p:nvPr/>
        </p:nvPicPr>
        <p:blipFill rotWithShape="1">
          <a:blip r:embed="rId8">
            <a:extLst>
              <a:ext uri="{28A0092B-C50C-407E-A947-70E740481C1C}">
                <a14:useLocalDpi xmlns:a14="http://schemas.microsoft.com/office/drawing/2010/main" val="0"/>
              </a:ext>
            </a:extLst>
          </a:blip>
          <a:srcRect t="10593"/>
          <a:stretch/>
        </p:blipFill>
        <p:spPr>
          <a:xfrm>
            <a:off x="12779393" y="2456788"/>
            <a:ext cx="3787858" cy="4515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3" name="Picture 32" descr="A person wearing a turquoise shirt and a red necklace&#10;&#10;Description automatically generated">
            <a:extLst>
              <a:ext uri="{FF2B5EF4-FFF2-40B4-BE49-F238E27FC236}">
                <a16:creationId xmlns:a16="http://schemas.microsoft.com/office/drawing/2014/main" id="{EB7DF660-85EE-6192-5629-CB6A1F343FED}"/>
              </a:ext>
            </a:extLst>
          </p:cNvPr>
          <p:cNvPicPr>
            <a:picLocks noChangeAspect="1"/>
          </p:cNvPicPr>
          <p:nvPr/>
        </p:nvPicPr>
        <p:blipFill rotWithShape="1">
          <a:blip r:embed="rId9">
            <a:extLst>
              <a:ext uri="{28A0092B-C50C-407E-A947-70E740481C1C}">
                <a14:useLocalDpi xmlns:a14="http://schemas.microsoft.com/office/drawing/2010/main" val="0"/>
              </a:ext>
            </a:extLst>
          </a:blip>
          <a:srcRect t="2539" b="33576"/>
          <a:stretch/>
        </p:blipFill>
        <p:spPr>
          <a:xfrm>
            <a:off x="1417227" y="2306591"/>
            <a:ext cx="4752975" cy="45517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92497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
            <a:ext cx="18288000" cy="3314700"/>
            <a:chOff x="380" y="1057655"/>
            <a:chExt cx="10058019" cy="1312926"/>
          </a:xfrm>
        </p:grpSpPr>
        <p:pic>
          <p:nvPicPr>
            <p:cNvPr id="3" name="object 3"/>
            <p:cNvPicPr/>
            <p:nvPr/>
          </p:nvPicPr>
          <p:blipFill>
            <a:blip r:embed="rId3" cstate="print"/>
            <a:stretch>
              <a:fillRect/>
            </a:stretch>
          </p:blipFill>
          <p:spPr>
            <a:xfrm>
              <a:off x="380" y="1057655"/>
              <a:ext cx="10058019" cy="1312926"/>
            </a:xfrm>
            <a:prstGeom prst="rect">
              <a:avLst/>
            </a:prstGeom>
          </p:spPr>
        </p:pic>
        <p:pic>
          <p:nvPicPr>
            <p:cNvPr id="4" name="object 4"/>
            <p:cNvPicPr/>
            <p:nvPr/>
          </p:nvPicPr>
          <p:blipFill>
            <a:blip r:embed="rId4" cstate="print"/>
            <a:stretch>
              <a:fillRect/>
            </a:stretch>
          </p:blipFill>
          <p:spPr>
            <a:xfrm>
              <a:off x="380" y="1057655"/>
              <a:ext cx="10058019" cy="1312926"/>
            </a:xfrm>
            <a:prstGeom prst="rect">
              <a:avLst/>
            </a:prstGeom>
          </p:spPr>
        </p:pic>
      </p:grpSp>
      <p:sp>
        <p:nvSpPr>
          <p:cNvPr id="6" name="object 6"/>
          <p:cNvSpPr txBox="1"/>
          <p:nvPr/>
        </p:nvSpPr>
        <p:spPr>
          <a:xfrm>
            <a:off x="316552" y="723900"/>
            <a:ext cx="7542119" cy="1678967"/>
          </a:xfrm>
          <a:prstGeom prst="rect">
            <a:avLst/>
          </a:prstGeom>
        </p:spPr>
        <p:txBody>
          <a:bodyPr vert="horz" wrap="square" lIns="0" tIns="16809" rIns="0" bIns="0" rtlCol="0">
            <a:spAutoFit/>
          </a:bodyPr>
          <a:lstStyle/>
          <a:p>
            <a:pPr marL="16808" defTabSz="1210208">
              <a:spcBef>
                <a:spcPts val="132"/>
              </a:spcBef>
            </a:pPr>
            <a:r>
              <a:rPr sz="5400" kern="0" dirty="0">
                <a:solidFill>
                  <a:srgbClr val="FFFFFF"/>
                </a:solidFill>
                <a:latin typeface="Calibri Light"/>
                <a:cs typeface="Calibri Light"/>
              </a:rPr>
              <a:t>Developing</a:t>
            </a:r>
            <a:r>
              <a:rPr sz="5400" kern="0" spc="-112" dirty="0">
                <a:solidFill>
                  <a:srgbClr val="FFFFFF"/>
                </a:solidFill>
                <a:latin typeface="Calibri Light"/>
                <a:cs typeface="Calibri Light"/>
              </a:rPr>
              <a:t> </a:t>
            </a:r>
            <a:r>
              <a:rPr sz="5400" kern="0" dirty="0">
                <a:solidFill>
                  <a:srgbClr val="FFFFFF"/>
                </a:solidFill>
                <a:latin typeface="Calibri Light"/>
                <a:cs typeface="Calibri Light"/>
              </a:rPr>
              <a:t>a</a:t>
            </a:r>
            <a:r>
              <a:rPr sz="5400" kern="0" spc="-86" dirty="0">
                <a:solidFill>
                  <a:srgbClr val="FFFFFF"/>
                </a:solidFill>
                <a:latin typeface="Calibri Light"/>
                <a:cs typeface="Calibri Light"/>
              </a:rPr>
              <a:t> </a:t>
            </a:r>
            <a:r>
              <a:rPr sz="5400" kern="0" dirty="0">
                <a:solidFill>
                  <a:srgbClr val="FFFFFF"/>
                </a:solidFill>
                <a:latin typeface="Calibri Light"/>
                <a:cs typeface="Calibri Light"/>
              </a:rPr>
              <a:t>Salary/Pay</a:t>
            </a:r>
            <a:r>
              <a:rPr sz="5400" kern="0" spc="-73" dirty="0">
                <a:solidFill>
                  <a:srgbClr val="FFFFFF"/>
                </a:solidFill>
                <a:latin typeface="Calibri Light"/>
                <a:cs typeface="Calibri Light"/>
              </a:rPr>
              <a:t> </a:t>
            </a:r>
            <a:r>
              <a:rPr sz="5400" kern="0" spc="-13" dirty="0">
                <a:solidFill>
                  <a:srgbClr val="FFFFFF"/>
                </a:solidFill>
                <a:latin typeface="Calibri Light"/>
                <a:cs typeface="Calibri Light"/>
              </a:rPr>
              <a:t>Structure</a:t>
            </a:r>
            <a:endParaRPr sz="5400" kern="0" dirty="0">
              <a:solidFill>
                <a:sysClr val="windowText" lastClr="000000"/>
              </a:solidFill>
              <a:latin typeface="Calibri Light"/>
              <a:cs typeface="Calibri Light"/>
            </a:endParaRPr>
          </a:p>
        </p:txBody>
      </p:sp>
      <p:sp>
        <p:nvSpPr>
          <p:cNvPr id="7" name="object 7"/>
          <p:cNvSpPr txBox="1">
            <a:spLocks noGrp="1"/>
          </p:cNvSpPr>
          <p:nvPr>
            <p:ph type="title"/>
          </p:nvPr>
        </p:nvSpPr>
        <p:spPr>
          <a:xfrm>
            <a:off x="9411366" y="1029276"/>
            <a:ext cx="8107694" cy="1667795"/>
          </a:xfrm>
          <a:prstGeom prst="rect">
            <a:avLst/>
          </a:prstGeom>
        </p:spPr>
        <p:txBody>
          <a:bodyPr vert="horz" wrap="square" lIns="0" tIns="15968" rIns="0" bIns="0" rtlCol="0">
            <a:spAutoFit/>
          </a:bodyPr>
          <a:lstStyle/>
          <a:p>
            <a:pPr marL="1012709" marR="6723" indent="-996741" algn="ctr">
              <a:lnSpc>
                <a:spcPct val="101499"/>
              </a:lnSpc>
              <a:spcBef>
                <a:spcPts val="126"/>
              </a:spcBef>
            </a:pPr>
            <a:r>
              <a:rPr sz="5400" dirty="0">
                <a:latin typeface="Calibri"/>
                <a:cs typeface="Calibri"/>
              </a:rPr>
              <a:t>Ste</a:t>
            </a:r>
            <a:r>
              <a:rPr lang="en-US" sz="5400" dirty="0">
                <a:latin typeface="Calibri"/>
                <a:cs typeface="Calibri"/>
              </a:rPr>
              <a:t>p 5</a:t>
            </a:r>
            <a:r>
              <a:rPr sz="5400" spc="20" dirty="0">
                <a:latin typeface="Calibri"/>
                <a:cs typeface="Calibri"/>
              </a:rPr>
              <a:t> </a:t>
            </a:r>
            <a:r>
              <a:rPr sz="5400" dirty="0">
                <a:latin typeface="Calibri"/>
                <a:cs typeface="Calibri"/>
              </a:rPr>
              <a:t>Determine</a:t>
            </a:r>
            <a:r>
              <a:rPr sz="5400" spc="40" dirty="0">
                <a:latin typeface="Calibri"/>
                <a:cs typeface="Calibri"/>
              </a:rPr>
              <a:t> </a:t>
            </a:r>
            <a:r>
              <a:rPr sz="5400" spc="-13" dirty="0">
                <a:latin typeface="Calibri"/>
                <a:cs typeface="Calibri"/>
              </a:rPr>
              <a:t>Salary</a:t>
            </a:r>
            <a:r>
              <a:rPr lang="en-US" sz="5400" spc="-13" dirty="0">
                <a:latin typeface="Calibri"/>
                <a:cs typeface="Calibri"/>
              </a:rPr>
              <a:t> </a:t>
            </a:r>
            <a:r>
              <a:rPr sz="5400" spc="-13" dirty="0">
                <a:latin typeface="Calibri"/>
                <a:cs typeface="Calibri"/>
              </a:rPr>
              <a:t>Structure</a:t>
            </a:r>
            <a:endParaRPr sz="5400" dirty="0">
              <a:latin typeface="Calibri"/>
              <a:cs typeface="Calibri"/>
            </a:endParaRPr>
          </a:p>
        </p:txBody>
      </p:sp>
      <p:graphicFrame>
        <p:nvGraphicFramePr>
          <p:cNvPr id="25" name="Diagram 24">
            <a:extLst>
              <a:ext uri="{FF2B5EF4-FFF2-40B4-BE49-F238E27FC236}">
                <a16:creationId xmlns:a16="http://schemas.microsoft.com/office/drawing/2014/main" id="{666AE0BF-C58C-919E-9450-F8CF4E2ECC47}"/>
              </a:ext>
            </a:extLst>
          </p:cNvPr>
          <p:cNvGraphicFramePr/>
          <p:nvPr>
            <p:extLst>
              <p:ext uri="{D42A27DB-BD31-4B8C-83A1-F6EECF244321}">
                <p14:modId xmlns:p14="http://schemas.microsoft.com/office/powerpoint/2010/main" val="2657879784"/>
              </p:ext>
            </p:extLst>
          </p:nvPr>
        </p:nvGraphicFramePr>
        <p:xfrm>
          <a:off x="3581400" y="3726346"/>
          <a:ext cx="11201400" cy="66189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18BCE60-EB58-4019-B93A-1094BA89F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239C5D7-3A83-4B28-BA16-9364DA5F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4000" y="0"/>
            <a:ext cx="8078307" cy="10287000"/>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0E4BDC5-1DF0-B758-02E4-0AA24AB72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130"/>
            <a:ext cx="9155556" cy="7688118"/>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19008-07AE-FC86-008A-6FEF079A9B34}"/>
              </a:ext>
            </a:extLst>
          </p:cNvPr>
          <p:cNvSpPr>
            <a:spLocks noGrp="1"/>
          </p:cNvSpPr>
          <p:nvPr>
            <p:ph type="title"/>
          </p:nvPr>
        </p:nvSpPr>
        <p:spPr>
          <a:xfrm>
            <a:off x="1152144" y="1165860"/>
            <a:ext cx="6754024" cy="5688105"/>
          </a:xfrm>
        </p:spPr>
        <p:txBody>
          <a:bodyPr vert="horz" lIns="91440" tIns="45720" rIns="91440" bIns="45720" rtlCol="0" anchor="t">
            <a:normAutofit/>
          </a:bodyPr>
          <a:lstStyle/>
          <a:p>
            <a:pPr algn="l" rtl="0">
              <a:lnSpc>
                <a:spcPct val="90000"/>
              </a:lnSpc>
              <a:spcBef>
                <a:spcPct val="0"/>
              </a:spcBef>
            </a:pPr>
            <a:r>
              <a:rPr lang="en-US" sz="7200" kern="1200">
                <a:solidFill>
                  <a:schemeClr val="tx1"/>
                </a:solidFill>
                <a:latin typeface="+mj-lt"/>
                <a:cs typeface="+mj-cs"/>
              </a:rPr>
              <a:t>Establish the Pay Scales for each Pay Grade</a:t>
            </a:r>
          </a:p>
        </p:txBody>
      </p:sp>
      <p:pic>
        <p:nvPicPr>
          <p:cNvPr id="5" name="Picture 4" descr="A vintage weighing scales">
            <a:extLst>
              <a:ext uri="{FF2B5EF4-FFF2-40B4-BE49-F238E27FC236}">
                <a16:creationId xmlns:a16="http://schemas.microsoft.com/office/drawing/2014/main" id="{0915AF88-CE2B-ABA1-C553-8D3196A0B5DA}"/>
              </a:ext>
            </a:extLst>
          </p:cNvPr>
          <p:cNvPicPr>
            <a:picLocks noChangeAspect="1"/>
          </p:cNvPicPr>
          <p:nvPr/>
        </p:nvPicPr>
        <p:blipFill rotWithShape="1">
          <a:blip r:embed="rId2"/>
          <a:srcRect r="1" b="15107"/>
          <a:stretch/>
        </p:blipFill>
        <p:spPr>
          <a:xfrm>
            <a:off x="9155557" y="10"/>
            <a:ext cx="8078309" cy="10286990"/>
          </a:xfrm>
          <a:prstGeom prst="rect">
            <a:avLst/>
          </a:prstGeom>
        </p:spPr>
      </p:pic>
      <p:sp>
        <p:nvSpPr>
          <p:cNvPr id="15" name="tint">
            <a:extLst>
              <a:ext uri="{FF2B5EF4-FFF2-40B4-BE49-F238E27FC236}">
                <a16:creationId xmlns:a16="http://schemas.microsoft.com/office/drawing/2014/main" id="{49109861-B852-BC17-33D7-416D00A39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38441" y="0"/>
            <a:ext cx="1044985" cy="10287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510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0F330-57DB-71A5-2AE0-D8FB142D70D0}"/>
              </a:ext>
            </a:extLst>
          </p:cNvPr>
          <p:cNvSpPr>
            <a:spLocks noGrp="1"/>
          </p:cNvSpPr>
          <p:nvPr>
            <p:ph type="title"/>
          </p:nvPr>
        </p:nvSpPr>
        <p:spPr>
          <a:xfrm>
            <a:off x="381000" y="-87858"/>
            <a:ext cx="7985573" cy="1463393"/>
          </a:xfrm>
        </p:spPr>
        <p:txBody>
          <a:bodyPr anchor="b">
            <a:normAutofit/>
          </a:bodyPr>
          <a:lstStyle/>
          <a:p>
            <a:r>
              <a:rPr lang="en-US" sz="6600" b="1" dirty="0">
                <a:solidFill>
                  <a:schemeClr val="tx1"/>
                </a:solidFill>
              </a:rPr>
              <a:t>Minimum</a:t>
            </a:r>
          </a:p>
        </p:txBody>
      </p:sp>
      <p:sp>
        <p:nvSpPr>
          <p:cNvPr id="3" name="Text Placeholder 2">
            <a:extLst>
              <a:ext uri="{FF2B5EF4-FFF2-40B4-BE49-F238E27FC236}">
                <a16:creationId xmlns:a16="http://schemas.microsoft.com/office/drawing/2014/main" id="{C5DCA380-2DCA-C465-FE65-F7CF548A0058}"/>
              </a:ext>
            </a:extLst>
          </p:cNvPr>
          <p:cNvSpPr>
            <a:spLocks noGrp="1"/>
          </p:cNvSpPr>
          <p:nvPr>
            <p:ph type="body" idx="1"/>
          </p:nvPr>
        </p:nvSpPr>
        <p:spPr>
          <a:xfrm>
            <a:off x="685800" y="2039522"/>
            <a:ext cx="11049000" cy="7828378"/>
          </a:xfrm>
        </p:spPr>
        <p:txBody>
          <a:bodyPr anchor="t">
            <a:normAutofit/>
          </a:bodyPr>
          <a:lstStyle/>
          <a:p>
            <a:pPr marL="204223" marR="297510" indent="-188255" defTabSz="1210208">
              <a:spcBef>
                <a:spcPts val="1304"/>
              </a:spcBef>
              <a:buFontTx/>
              <a:buChar char="•"/>
              <a:tabLst>
                <a:tab pos="205063" algn="l"/>
              </a:tabLst>
            </a:pPr>
            <a:r>
              <a:rPr lang="en-US" sz="4400" kern="0" dirty="0">
                <a:latin typeface="Calibri"/>
                <a:cs typeface="Calibri"/>
              </a:rPr>
              <a:t>Represents</a:t>
            </a:r>
            <a:r>
              <a:rPr lang="en-US" sz="4400" kern="0" spc="20" dirty="0">
                <a:latin typeface="Calibri"/>
                <a:cs typeface="Calibri"/>
              </a:rPr>
              <a:t> </a:t>
            </a:r>
            <a:r>
              <a:rPr lang="en-US" sz="4400" kern="0" dirty="0">
                <a:latin typeface="Calibri"/>
                <a:cs typeface="Calibri"/>
              </a:rPr>
              <a:t>the</a:t>
            </a:r>
            <a:r>
              <a:rPr lang="en-US" sz="4400" kern="0" spc="33" dirty="0">
                <a:latin typeface="Calibri"/>
                <a:cs typeface="Calibri"/>
              </a:rPr>
              <a:t> </a:t>
            </a:r>
            <a:r>
              <a:rPr lang="en-US" sz="4400" kern="0" dirty="0">
                <a:latin typeface="Calibri"/>
                <a:cs typeface="Calibri"/>
              </a:rPr>
              <a:t>lowest</a:t>
            </a:r>
            <a:r>
              <a:rPr lang="en-US" sz="4400" kern="0" spc="20" dirty="0">
                <a:latin typeface="Calibri"/>
                <a:cs typeface="Calibri"/>
              </a:rPr>
              <a:t> </a:t>
            </a:r>
            <a:r>
              <a:rPr lang="en-US" sz="4400" kern="0" dirty="0">
                <a:latin typeface="Calibri"/>
                <a:cs typeface="Calibri"/>
              </a:rPr>
              <a:t>rate</a:t>
            </a:r>
            <a:r>
              <a:rPr lang="en-US" sz="4400" kern="0" spc="26" dirty="0">
                <a:latin typeface="Calibri"/>
                <a:cs typeface="Calibri"/>
              </a:rPr>
              <a:t> </a:t>
            </a:r>
            <a:r>
              <a:rPr lang="en-US" sz="4400" kern="0" dirty="0">
                <a:latin typeface="Calibri"/>
                <a:cs typeface="Calibri"/>
              </a:rPr>
              <a:t>on</a:t>
            </a:r>
            <a:r>
              <a:rPr lang="en-US" sz="4400" kern="0" spc="26" dirty="0">
                <a:latin typeface="Calibri"/>
                <a:cs typeface="Calibri"/>
              </a:rPr>
              <a:t> </a:t>
            </a:r>
            <a:r>
              <a:rPr lang="en-US" sz="4400" kern="0" dirty="0">
                <a:latin typeface="Calibri"/>
                <a:cs typeface="Calibri"/>
              </a:rPr>
              <a:t>each</a:t>
            </a:r>
            <a:r>
              <a:rPr lang="en-US" sz="4400" kern="0" spc="13" dirty="0">
                <a:latin typeface="Calibri"/>
                <a:cs typeface="Calibri"/>
              </a:rPr>
              <a:t> </a:t>
            </a:r>
            <a:r>
              <a:rPr lang="en-US" sz="4400" kern="0" dirty="0">
                <a:latin typeface="Calibri"/>
                <a:cs typeface="Calibri"/>
              </a:rPr>
              <a:t>pay</a:t>
            </a:r>
            <a:r>
              <a:rPr lang="en-US" sz="4400" kern="0" spc="33" dirty="0">
                <a:latin typeface="Calibri"/>
                <a:cs typeface="Calibri"/>
              </a:rPr>
              <a:t> </a:t>
            </a:r>
            <a:r>
              <a:rPr lang="en-US" sz="4400" kern="0" dirty="0">
                <a:latin typeface="Calibri"/>
                <a:cs typeface="Calibri"/>
              </a:rPr>
              <a:t>grade.</a:t>
            </a:r>
            <a:r>
              <a:rPr lang="en-US" sz="4400" kern="0" spc="26" dirty="0">
                <a:latin typeface="Calibri"/>
                <a:cs typeface="Calibri"/>
              </a:rPr>
              <a:t> </a:t>
            </a:r>
            <a:r>
              <a:rPr lang="en-US" sz="4400" kern="0" spc="-13" dirty="0">
                <a:latin typeface="Calibri"/>
                <a:cs typeface="Calibri"/>
              </a:rPr>
              <a:t>Typically,</a:t>
            </a:r>
            <a:r>
              <a:rPr lang="en-US" sz="4400" kern="0" spc="20" dirty="0">
                <a:latin typeface="Calibri"/>
                <a:cs typeface="Calibri"/>
              </a:rPr>
              <a:t> </a:t>
            </a:r>
            <a:r>
              <a:rPr lang="en-US" sz="4400" kern="0" dirty="0">
                <a:latin typeface="Calibri"/>
                <a:cs typeface="Calibri"/>
              </a:rPr>
              <a:t>this</a:t>
            </a:r>
            <a:r>
              <a:rPr lang="en-US" sz="4400" kern="0" spc="26" dirty="0">
                <a:latin typeface="Calibri"/>
                <a:cs typeface="Calibri"/>
              </a:rPr>
              <a:t> </a:t>
            </a:r>
            <a:r>
              <a:rPr lang="en-US" sz="4400" kern="0" dirty="0">
                <a:latin typeface="Calibri"/>
                <a:cs typeface="Calibri"/>
              </a:rPr>
              <a:t>is</a:t>
            </a:r>
            <a:r>
              <a:rPr lang="en-US" sz="4400" kern="0" spc="33" dirty="0">
                <a:latin typeface="Calibri"/>
                <a:cs typeface="Calibri"/>
              </a:rPr>
              <a:t> </a:t>
            </a:r>
            <a:r>
              <a:rPr lang="en-US" sz="4400" kern="0" dirty="0">
                <a:latin typeface="Calibri"/>
                <a:cs typeface="Calibri"/>
              </a:rPr>
              <a:t>the</a:t>
            </a:r>
            <a:r>
              <a:rPr lang="en-US" sz="4400" kern="0" spc="26" dirty="0">
                <a:latin typeface="Calibri"/>
                <a:cs typeface="Calibri"/>
              </a:rPr>
              <a:t> </a:t>
            </a:r>
            <a:r>
              <a:rPr lang="en-US" sz="4400" kern="0" dirty="0">
                <a:latin typeface="Calibri"/>
                <a:cs typeface="Calibri"/>
              </a:rPr>
              <a:t>pay</a:t>
            </a:r>
            <a:r>
              <a:rPr lang="en-US" sz="4400" kern="0" spc="33" dirty="0">
                <a:latin typeface="Calibri"/>
                <a:cs typeface="Calibri"/>
              </a:rPr>
              <a:t> </a:t>
            </a:r>
            <a:r>
              <a:rPr lang="en-US" sz="4400" kern="0" dirty="0">
                <a:latin typeface="Calibri"/>
                <a:cs typeface="Calibri"/>
              </a:rPr>
              <a:t>that</a:t>
            </a:r>
            <a:r>
              <a:rPr lang="en-US" sz="4400" kern="0" spc="26" dirty="0">
                <a:latin typeface="Calibri"/>
                <a:cs typeface="Calibri"/>
              </a:rPr>
              <a:t> </a:t>
            </a:r>
            <a:r>
              <a:rPr lang="en-US" sz="4400" kern="0" dirty="0">
                <a:latin typeface="Calibri"/>
                <a:cs typeface="Calibri"/>
              </a:rPr>
              <a:t>is</a:t>
            </a:r>
            <a:r>
              <a:rPr lang="en-US" sz="4400" kern="0" spc="20" dirty="0">
                <a:latin typeface="Calibri"/>
                <a:cs typeface="Calibri"/>
              </a:rPr>
              <a:t> </a:t>
            </a:r>
            <a:r>
              <a:rPr lang="en-US" sz="4400" kern="0" dirty="0">
                <a:latin typeface="Calibri"/>
                <a:cs typeface="Calibri"/>
              </a:rPr>
              <a:t>offered</a:t>
            </a:r>
            <a:r>
              <a:rPr lang="en-US" sz="4400" kern="0" spc="26" dirty="0">
                <a:latin typeface="Calibri"/>
                <a:cs typeface="Calibri"/>
              </a:rPr>
              <a:t> </a:t>
            </a:r>
            <a:r>
              <a:rPr lang="en-US" sz="4400" kern="0" spc="-33" dirty="0">
                <a:latin typeface="Calibri"/>
                <a:cs typeface="Calibri"/>
              </a:rPr>
              <a:t>at </a:t>
            </a:r>
            <a:r>
              <a:rPr lang="en-US" sz="4400" kern="0" spc="-13" dirty="0">
                <a:latin typeface="Calibri"/>
                <a:cs typeface="Calibri"/>
              </a:rPr>
              <a:t>recruitment.</a:t>
            </a:r>
          </a:p>
          <a:p>
            <a:pPr marL="204223" marR="297510" indent="-188255" defTabSz="1210208">
              <a:spcBef>
                <a:spcPts val="1304"/>
              </a:spcBef>
              <a:buFontTx/>
              <a:buChar char="•"/>
              <a:tabLst>
                <a:tab pos="205063" algn="l"/>
              </a:tabLst>
            </a:pPr>
            <a:endParaRPr lang="en-US" sz="4400" kern="0" dirty="0">
              <a:latin typeface="Calibri"/>
              <a:cs typeface="Calibri"/>
            </a:endParaRPr>
          </a:p>
          <a:p>
            <a:pPr marL="204223" indent="-188255" defTabSz="1210208">
              <a:spcBef>
                <a:spcPts val="179"/>
              </a:spcBef>
              <a:buFontTx/>
              <a:buChar char="•"/>
              <a:tabLst>
                <a:tab pos="205063" algn="l"/>
              </a:tabLst>
            </a:pPr>
            <a:r>
              <a:rPr lang="en-US" sz="4400" kern="0" dirty="0">
                <a:latin typeface="Calibri"/>
                <a:cs typeface="Calibri"/>
              </a:rPr>
              <a:t>The</a:t>
            </a:r>
            <a:r>
              <a:rPr lang="en-US" sz="4400" kern="0" spc="53" dirty="0">
                <a:latin typeface="Calibri"/>
                <a:cs typeface="Calibri"/>
              </a:rPr>
              <a:t> </a:t>
            </a:r>
            <a:r>
              <a:rPr lang="en-US" sz="4400" kern="0" dirty="0">
                <a:latin typeface="Calibri"/>
                <a:cs typeface="Calibri"/>
              </a:rPr>
              <a:t>employee</a:t>
            </a:r>
            <a:r>
              <a:rPr lang="en-US" sz="4400" kern="0" spc="40" dirty="0">
                <a:latin typeface="Calibri"/>
                <a:cs typeface="Calibri"/>
              </a:rPr>
              <a:t> </a:t>
            </a:r>
            <a:r>
              <a:rPr lang="en-US" sz="4400" kern="0" dirty="0">
                <a:latin typeface="Calibri"/>
                <a:cs typeface="Calibri"/>
              </a:rPr>
              <a:t>is</a:t>
            </a:r>
            <a:r>
              <a:rPr lang="en-US" sz="4400" kern="0" spc="46" dirty="0">
                <a:latin typeface="Calibri"/>
                <a:cs typeface="Calibri"/>
              </a:rPr>
              <a:t> </a:t>
            </a:r>
            <a:r>
              <a:rPr lang="en-US" sz="4400" kern="0" dirty="0">
                <a:latin typeface="Calibri"/>
                <a:cs typeface="Calibri"/>
              </a:rPr>
              <a:t>newly</a:t>
            </a:r>
            <a:r>
              <a:rPr lang="en-US" sz="4400" kern="0" spc="53" dirty="0">
                <a:latin typeface="Calibri"/>
                <a:cs typeface="Calibri"/>
              </a:rPr>
              <a:t> </a:t>
            </a:r>
            <a:r>
              <a:rPr lang="en-US" sz="4400" kern="0" dirty="0">
                <a:latin typeface="Calibri"/>
                <a:cs typeface="Calibri"/>
              </a:rPr>
              <a:t>hired</a:t>
            </a:r>
            <a:r>
              <a:rPr lang="en-US" sz="4400" kern="0" spc="53" dirty="0">
                <a:latin typeface="Calibri"/>
                <a:cs typeface="Calibri"/>
              </a:rPr>
              <a:t> </a:t>
            </a:r>
            <a:r>
              <a:rPr lang="en-US" sz="4400" kern="0" dirty="0">
                <a:latin typeface="Calibri"/>
                <a:cs typeface="Calibri"/>
              </a:rPr>
              <a:t>and</a:t>
            </a:r>
            <a:r>
              <a:rPr lang="en-US" sz="4400" kern="0" spc="46" dirty="0">
                <a:latin typeface="Calibri"/>
                <a:cs typeface="Calibri"/>
              </a:rPr>
              <a:t> </a:t>
            </a:r>
            <a:r>
              <a:rPr lang="en-US" sz="4400" kern="0" dirty="0">
                <a:latin typeface="Calibri"/>
                <a:cs typeface="Calibri"/>
              </a:rPr>
              <a:t>in</a:t>
            </a:r>
            <a:r>
              <a:rPr lang="en-US" sz="4400" kern="0" spc="60" dirty="0">
                <a:latin typeface="Calibri"/>
                <a:cs typeface="Calibri"/>
              </a:rPr>
              <a:t> </a:t>
            </a:r>
            <a:r>
              <a:rPr lang="en-US" sz="4400" kern="0" dirty="0">
                <a:latin typeface="Calibri"/>
                <a:cs typeface="Calibri"/>
              </a:rPr>
              <a:t>the</a:t>
            </a:r>
            <a:r>
              <a:rPr lang="en-US" sz="4400" kern="0" spc="53" dirty="0">
                <a:latin typeface="Calibri"/>
                <a:cs typeface="Calibri"/>
              </a:rPr>
              <a:t> </a:t>
            </a:r>
            <a:r>
              <a:rPr lang="en-US" sz="4400" kern="0" dirty="0">
                <a:latin typeface="Calibri"/>
                <a:cs typeface="Calibri"/>
              </a:rPr>
              <a:t>orientation</a:t>
            </a:r>
            <a:r>
              <a:rPr lang="en-US" sz="4400" kern="0" spc="40" dirty="0">
                <a:latin typeface="Calibri"/>
                <a:cs typeface="Calibri"/>
              </a:rPr>
              <a:t> </a:t>
            </a:r>
            <a:r>
              <a:rPr lang="en-US" sz="4400" kern="0" dirty="0">
                <a:latin typeface="Calibri"/>
                <a:cs typeface="Calibri"/>
              </a:rPr>
              <a:t>phase</a:t>
            </a:r>
            <a:r>
              <a:rPr lang="en-US" sz="4400" kern="0" spc="46" dirty="0">
                <a:latin typeface="Calibri"/>
                <a:cs typeface="Calibri"/>
              </a:rPr>
              <a:t> </a:t>
            </a:r>
            <a:r>
              <a:rPr lang="en-US" sz="4400" kern="0" dirty="0">
                <a:latin typeface="Calibri"/>
                <a:cs typeface="Calibri"/>
              </a:rPr>
              <a:t>of</a:t>
            </a:r>
            <a:r>
              <a:rPr lang="en-US" sz="4400" kern="0" spc="46" dirty="0">
                <a:latin typeface="Calibri"/>
                <a:cs typeface="Calibri"/>
              </a:rPr>
              <a:t> </a:t>
            </a:r>
            <a:r>
              <a:rPr lang="en-US" sz="4400" kern="0" dirty="0">
                <a:latin typeface="Calibri"/>
                <a:cs typeface="Calibri"/>
              </a:rPr>
              <a:t>their</a:t>
            </a:r>
            <a:r>
              <a:rPr lang="en-US" sz="4400" kern="0" spc="53" dirty="0">
                <a:latin typeface="Calibri"/>
                <a:cs typeface="Calibri"/>
              </a:rPr>
              <a:t> </a:t>
            </a:r>
            <a:r>
              <a:rPr lang="en-US" sz="4400" kern="0" spc="-13" dirty="0">
                <a:latin typeface="Calibri"/>
                <a:cs typeface="Calibri"/>
              </a:rPr>
              <a:t>employment.</a:t>
            </a:r>
          </a:p>
          <a:p>
            <a:pPr marL="204223" indent="-188255" defTabSz="1210208">
              <a:spcBef>
                <a:spcPts val="179"/>
              </a:spcBef>
              <a:buFontTx/>
              <a:buChar char="•"/>
              <a:tabLst>
                <a:tab pos="205063" algn="l"/>
              </a:tabLst>
            </a:pPr>
            <a:endParaRPr lang="en-US" sz="4400" kern="0" dirty="0">
              <a:latin typeface="Calibri"/>
              <a:cs typeface="Calibri"/>
            </a:endParaRPr>
          </a:p>
          <a:p>
            <a:pPr marL="204223" indent="-188255" defTabSz="1210208">
              <a:spcBef>
                <a:spcPts val="218"/>
              </a:spcBef>
              <a:buFontTx/>
              <a:buChar char="•"/>
              <a:tabLst>
                <a:tab pos="205063" algn="l"/>
              </a:tabLst>
            </a:pPr>
            <a:r>
              <a:rPr lang="en-US" sz="4400" kern="0" dirty="0">
                <a:latin typeface="Calibri"/>
                <a:cs typeface="Calibri"/>
              </a:rPr>
              <a:t>The</a:t>
            </a:r>
            <a:r>
              <a:rPr lang="en-US" sz="4400" kern="0" spc="60" dirty="0">
                <a:latin typeface="Calibri"/>
                <a:cs typeface="Calibri"/>
              </a:rPr>
              <a:t> </a:t>
            </a:r>
            <a:r>
              <a:rPr lang="en-US" sz="4400" kern="0" dirty="0">
                <a:latin typeface="Calibri"/>
                <a:cs typeface="Calibri"/>
              </a:rPr>
              <a:t>employee</a:t>
            </a:r>
            <a:r>
              <a:rPr lang="en-US" sz="4400" kern="0" spc="46" dirty="0">
                <a:latin typeface="Calibri"/>
                <a:cs typeface="Calibri"/>
              </a:rPr>
              <a:t> </a:t>
            </a:r>
            <a:r>
              <a:rPr lang="en-US" sz="4400" kern="0" dirty="0">
                <a:latin typeface="Calibri"/>
                <a:cs typeface="Calibri"/>
              </a:rPr>
              <a:t>just</a:t>
            </a:r>
            <a:r>
              <a:rPr lang="en-US" sz="4400" kern="0" spc="60" dirty="0">
                <a:latin typeface="Calibri"/>
                <a:cs typeface="Calibri"/>
              </a:rPr>
              <a:t> </a:t>
            </a:r>
            <a:r>
              <a:rPr lang="en-US" sz="4400" kern="0" dirty="0">
                <a:latin typeface="Calibri"/>
                <a:cs typeface="Calibri"/>
              </a:rPr>
              <a:t>meets</a:t>
            </a:r>
            <a:r>
              <a:rPr lang="en-US" sz="4400" kern="0" spc="60" dirty="0">
                <a:latin typeface="Calibri"/>
                <a:cs typeface="Calibri"/>
              </a:rPr>
              <a:t> </a:t>
            </a:r>
            <a:r>
              <a:rPr lang="en-US" sz="4400" kern="0" dirty="0">
                <a:latin typeface="Calibri"/>
                <a:cs typeface="Calibri"/>
              </a:rPr>
              <a:t>the</a:t>
            </a:r>
            <a:r>
              <a:rPr lang="en-US" sz="4400" kern="0" spc="60" dirty="0">
                <a:latin typeface="Calibri"/>
                <a:cs typeface="Calibri"/>
              </a:rPr>
              <a:t> </a:t>
            </a:r>
            <a:r>
              <a:rPr lang="en-US" sz="4400" kern="0" dirty="0">
                <a:latin typeface="Calibri"/>
                <a:cs typeface="Calibri"/>
              </a:rPr>
              <a:t>minimum</a:t>
            </a:r>
            <a:r>
              <a:rPr lang="en-US" sz="4400" kern="0" spc="46" dirty="0">
                <a:latin typeface="Calibri"/>
                <a:cs typeface="Calibri"/>
              </a:rPr>
              <a:t> </a:t>
            </a:r>
            <a:r>
              <a:rPr lang="en-US" sz="4400" kern="0" dirty="0">
                <a:latin typeface="Calibri"/>
                <a:cs typeface="Calibri"/>
              </a:rPr>
              <a:t>hiring</a:t>
            </a:r>
            <a:r>
              <a:rPr lang="en-US" sz="4400" kern="0" spc="66" dirty="0">
                <a:latin typeface="Calibri"/>
                <a:cs typeface="Calibri"/>
              </a:rPr>
              <a:t> </a:t>
            </a:r>
            <a:r>
              <a:rPr lang="en-US" sz="4400" kern="0" dirty="0">
                <a:latin typeface="Calibri"/>
                <a:cs typeface="Calibri"/>
              </a:rPr>
              <a:t>requirements</a:t>
            </a:r>
            <a:r>
              <a:rPr lang="en-US" sz="4400" kern="0" spc="60" dirty="0">
                <a:latin typeface="Calibri"/>
                <a:cs typeface="Calibri"/>
              </a:rPr>
              <a:t> </a:t>
            </a:r>
            <a:r>
              <a:rPr lang="en-US" sz="4400" kern="0" dirty="0">
                <a:latin typeface="Calibri"/>
                <a:cs typeface="Calibri"/>
              </a:rPr>
              <a:t>for</a:t>
            </a:r>
            <a:r>
              <a:rPr lang="en-US" sz="4400" kern="0" spc="53" dirty="0">
                <a:latin typeface="Calibri"/>
                <a:cs typeface="Calibri"/>
              </a:rPr>
              <a:t> </a:t>
            </a:r>
            <a:r>
              <a:rPr lang="en-US" sz="4400" kern="0" dirty="0">
                <a:latin typeface="Calibri"/>
                <a:cs typeface="Calibri"/>
              </a:rPr>
              <a:t>the</a:t>
            </a:r>
            <a:r>
              <a:rPr lang="en-US" sz="4400" kern="0" spc="66" dirty="0">
                <a:latin typeface="Calibri"/>
                <a:cs typeface="Calibri"/>
              </a:rPr>
              <a:t> </a:t>
            </a:r>
            <a:r>
              <a:rPr lang="en-US" sz="4400" kern="0" spc="-13" dirty="0">
                <a:latin typeface="Calibri"/>
                <a:cs typeface="Calibri"/>
              </a:rPr>
              <a:t>position.</a:t>
            </a:r>
            <a:endParaRPr lang="en-US" sz="4400" kern="0" dirty="0">
              <a:latin typeface="Calibri"/>
              <a:cs typeface="Calibri"/>
            </a:endParaRPr>
          </a:p>
          <a:p>
            <a:pPr defTabSz="1210208">
              <a:spcBef>
                <a:spcPts val="20"/>
              </a:spcBef>
              <a:buFont typeface="Calibri"/>
              <a:buChar char="•"/>
            </a:pPr>
            <a:endParaRPr lang="en-US" sz="4400" kern="0" dirty="0">
              <a:latin typeface="Calibri"/>
              <a:cs typeface="Calibri"/>
            </a:endParaRPr>
          </a:p>
          <a:p>
            <a:endParaRPr lang="en-US" sz="4400" dirty="0"/>
          </a:p>
        </p:txBody>
      </p:sp>
      <p:sp>
        <p:nvSpPr>
          <p:cNvPr id="19" name="Rectangle 1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84999" y="-7"/>
            <a:ext cx="6138782" cy="102869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84999" y="-3"/>
            <a:ext cx="6138782" cy="9600553"/>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84999" y="-33"/>
            <a:ext cx="6103001" cy="9600583"/>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84999" y="-15"/>
            <a:ext cx="5417201" cy="10286995"/>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ollar">
            <a:extLst>
              <a:ext uri="{FF2B5EF4-FFF2-40B4-BE49-F238E27FC236}">
                <a16:creationId xmlns:a16="http://schemas.microsoft.com/office/drawing/2014/main" id="{A0010007-918A-73CB-A87F-DFC699F570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3950" y="2039522"/>
            <a:ext cx="6255795" cy="6255795"/>
          </a:xfrm>
          <a:prstGeom prst="rect">
            <a:avLst/>
          </a:prstGeom>
        </p:spPr>
      </p:pic>
    </p:spTree>
    <p:extLst>
      <p:ext uri="{BB962C8B-B14F-4D97-AF65-F5344CB8AC3E}">
        <p14:creationId xmlns:p14="http://schemas.microsoft.com/office/powerpoint/2010/main" val="356390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F330-57DB-71A5-2AE0-D8FB142D70D0}"/>
              </a:ext>
            </a:extLst>
          </p:cNvPr>
          <p:cNvSpPr>
            <a:spLocks noGrp="1"/>
          </p:cNvSpPr>
          <p:nvPr>
            <p:ph type="title"/>
          </p:nvPr>
        </p:nvSpPr>
        <p:spPr>
          <a:xfrm>
            <a:off x="381000" y="-87858"/>
            <a:ext cx="7985573" cy="1463393"/>
          </a:xfrm>
        </p:spPr>
        <p:txBody>
          <a:bodyPr anchor="b">
            <a:normAutofit/>
          </a:bodyPr>
          <a:lstStyle/>
          <a:p>
            <a:r>
              <a:rPr lang="en-US" sz="6600" b="1" dirty="0">
                <a:solidFill>
                  <a:schemeClr val="tx1"/>
                </a:solidFill>
              </a:rPr>
              <a:t>Mid-Point</a:t>
            </a:r>
          </a:p>
        </p:txBody>
      </p:sp>
      <p:sp>
        <p:nvSpPr>
          <p:cNvPr id="3" name="Text Placeholder 2">
            <a:extLst>
              <a:ext uri="{FF2B5EF4-FFF2-40B4-BE49-F238E27FC236}">
                <a16:creationId xmlns:a16="http://schemas.microsoft.com/office/drawing/2014/main" id="{C5DCA380-2DCA-C465-FE65-F7CF548A0058}"/>
              </a:ext>
            </a:extLst>
          </p:cNvPr>
          <p:cNvSpPr>
            <a:spLocks noGrp="1"/>
          </p:cNvSpPr>
          <p:nvPr>
            <p:ph type="body" idx="1"/>
          </p:nvPr>
        </p:nvSpPr>
        <p:spPr>
          <a:xfrm>
            <a:off x="685800" y="2039522"/>
            <a:ext cx="11658600" cy="7828378"/>
          </a:xfrm>
        </p:spPr>
        <p:txBody>
          <a:bodyPr anchor="t">
            <a:normAutofit/>
          </a:bodyPr>
          <a:lstStyle/>
          <a:p>
            <a:pPr marL="204223" indent="-188255" defTabSz="1210208">
              <a:spcBef>
                <a:spcPts val="1105"/>
              </a:spcBef>
              <a:buFontTx/>
              <a:buChar char="•"/>
              <a:tabLst>
                <a:tab pos="205063" algn="l"/>
              </a:tabLst>
            </a:pPr>
            <a:r>
              <a:rPr lang="en-US" sz="4800" kern="0" dirty="0">
                <a:solidFill>
                  <a:sysClr val="windowText" lastClr="000000"/>
                </a:solidFill>
                <a:latin typeface="Calibri"/>
                <a:cs typeface="Calibri"/>
              </a:rPr>
              <a:t>Considered</a:t>
            </a:r>
            <a:r>
              <a:rPr lang="en-US" sz="4800" kern="0" spc="33" dirty="0">
                <a:solidFill>
                  <a:sysClr val="windowText" lastClr="000000"/>
                </a:solidFill>
                <a:latin typeface="Calibri"/>
                <a:cs typeface="Calibri"/>
              </a:rPr>
              <a:t> </a:t>
            </a:r>
            <a:r>
              <a:rPr lang="en-US" sz="4800" kern="0" dirty="0">
                <a:solidFill>
                  <a:sysClr val="windowText" lastClr="000000"/>
                </a:solidFill>
                <a:latin typeface="Calibri"/>
                <a:cs typeface="Calibri"/>
              </a:rPr>
              <a:t>the</a:t>
            </a:r>
            <a:r>
              <a:rPr lang="en-US" sz="4800" kern="0" spc="46" dirty="0">
                <a:solidFill>
                  <a:sysClr val="windowText" lastClr="000000"/>
                </a:solidFill>
                <a:latin typeface="Calibri"/>
                <a:cs typeface="Calibri"/>
              </a:rPr>
              <a:t> </a:t>
            </a:r>
            <a:r>
              <a:rPr lang="en-US" sz="4800" kern="0" dirty="0">
                <a:solidFill>
                  <a:sysClr val="windowText" lastClr="000000"/>
                </a:solidFill>
                <a:latin typeface="Calibri"/>
                <a:cs typeface="Calibri"/>
              </a:rPr>
              <a:t>competitive</a:t>
            </a:r>
            <a:r>
              <a:rPr lang="en-US" sz="4800" kern="0" spc="33" dirty="0">
                <a:solidFill>
                  <a:sysClr val="windowText" lastClr="000000"/>
                </a:solidFill>
                <a:latin typeface="Calibri"/>
                <a:cs typeface="Calibri"/>
              </a:rPr>
              <a:t> </a:t>
            </a:r>
            <a:r>
              <a:rPr lang="en-US" sz="4800" kern="0" dirty="0">
                <a:solidFill>
                  <a:sysClr val="windowText" lastClr="000000"/>
                </a:solidFill>
                <a:latin typeface="Calibri"/>
                <a:cs typeface="Calibri"/>
              </a:rPr>
              <a:t>market</a:t>
            </a:r>
            <a:r>
              <a:rPr lang="en-US" sz="4800" kern="0" spc="33" dirty="0">
                <a:solidFill>
                  <a:sysClr val="windowText" lastClr="000000"/>
                </a:solidFill>
                <a:latin typeface="Calibri"/>
                <a:cs typeface="Calibri"/>
              </a:rPr>
              <a:t> </a:t>
            </a:r>
            <a:r>
              <a:rPr lang="en-US" sz="4800" kern="0" dirty="0">
                <a:solidFill>
                  <a:sysClr val="windowText" lastClr="000000"/>
                </a:solidFill>
                <a:latin typeface="Calibri"/>
                <a:cs typeface="Calibri"/>
              </a:rPr>
              <a:t>rate</a:t>
            </a:r>
            <a:r>
              <a:rPr lang="en-US" sz="4800" kern="0" spc="33" dirty="0">
                <a:solidFill>
                  <a:sysClr val="windowText" lastClr="000000"/>
                </a:solidFill>
                <a:latin typeface="Calibri"/>
                <a:cs typeface="Calibri"/>
              </a:rPr>
              <a:t> </a:t>
            </a:r>
            <a:r>
              <a:rPr lang="en-US" sz="4800" kern="0" dirty="0">
                <a:solidFill>
                  <a:sysClr val="windowText" lastClr="000000"/>
                </a:solidFill>
                <a:latin typeface="Calibri"/>
                <a:cs typeface="Calibri"/>
              </a:rPr>
              <a:t>for</a:t>
            </a:r>
            <a:r>
              <a:rPr lang="en-US" sz="4800" kern="0" spc="46" dirty="0">
                <a:solidFill>
                  <a:sysClr val="windowText" lastClr="000000"/>
                </a:solidFill>
                <a:latin typeface="Calibri"/>
                <a:cs typeface="Calibri"/>
              </a:rPr>
              <a:t> </a:t>
            </a:r>
            <a:r>
              <a:rPr lang="en-US" sz="4800" kern="0" dirty="0">
                <a:solidFill>
                  <a:sysClr val="windowText" lastClr="000000"/>
                </a:solidFill>
                <a:latin typeface="Calibri"/>
                <a:cs typeface="Calibri"/>
              </a:rPr>
              <a:t>the</a:t>
            </a:r>
            <a:r>
              <a:rPr lang="en-US" sz="4800" kern="0" spc="40" dirty="0">
                <a:solidFill>
                  <a:sysClr val="windowText" lastClr="000000"/>
                </a:solidFill>
                <a:latin typeface="Calibri"/>
                <a:cs typeface="Calibri"/>
              </a:rPr>
              <a:t> </a:t>
            </a:r>
            <a:r>
              <a:rPr lang="en-US" sz="4800" kern="0" spc="-26" dirty="0">
                <a:solidFill>
                  <a:sysClr val="windowText" lastClr="000000"/>
                </a:solidFill>
                <a:latin typeface="Calibri"/>
                <a:cs typeface="Calibri"/>
              </a:rPr>
              <a:t>job.</a:t>
            </a:r>
          </a:p>
          <a:p>
            <a:pPr marL="204223" indent="-188255" defTabSz="1210208">
              <a:spcBef>
                <a:spcPts val="1105"/>
              </a:spcBef>
              <a:buFontTx/>
              <a:buChar char="•"/>
              <a:tabLst>
                <a:tab pos="205063" algn="l"/>
              </a:tabLst>
            </a:pPr>
            <a:endParaRPr lang="en-US" sz="4800" kern="0" dirty="0">
              <a:solidFill>
                <a:sysClr val="windowText" lastClr="000000"/>
              </a:solidFill>
              <a:latin typeface="Calibri"/>
              <a:cs typeface="Calibri"/>
            </a:endParaRPr>
          </a:p>
          <a:p>
            <a:pPr marL="204223" marR="6723" indent="-188255" defTabSz="1210208">
              <a:spcBef>
                <a:spcPts val="417"/>
              </a:spcBef>
              <a:buFontTx/>
              <a:buChar char="•"/>
              <a:tabLst>
                <a:tab pos="205063" algn="l"/>
              </a:tabLst>
            </a:pPr>
            <a:r>
              <a:rPr lang="en-US" sz="4800" kern="0" dirty="0">
                <a:solidFill>
                  <a:sysClr val="windowText" lastClr="000000"/>
                </a:solidFill>
                <a:latin typeface="Calibri"/>
                <a:cs typeface="Calibri"/>
              </a:rPr>
              <a:t>The</a:t>
            </a:r>
            <a:r>
              <a:rPr lang="en-US" sz="4800" kern="0" spc="60" dirty="0">
                <a:solidFill>
                  <a:sysClr val="windowText" lastClr="000000"/>
                </a:solidFill>
                <a:latin typeface="Calibri"/>
                <a:cs typeface="Calibri"/>
              </a:rPr>
              <a:t> </a:t>
            </a:r>
            <a:r>
              <a:rPr lang="en-US" sz="4800" kern="0" dirty="0">
                <a:solidFill>
                  <a:sysClr val="windowText" lastClr="000000"/>
                </a:solidFill>
                <a:latin typeface="Calibri"/>
                <a:cs typeface="Calibri"/>
              </a:rPr>
              <a:t>employee</a:t>
            </a:r>
            <a:r>
              <a:rPr lang="en-US" sz="4800" kern="0" spc="53" dirty="0">
                <a:solidFill>
                  <a:sysClr val="windowText" lastClr="000000"/>
                </a:solidFill>
                <a:latin typeface="Calibri"/>
                <a:cs typeface="Calibri"/>
              </a:rPr>
              <a:t> </a:t>
            </a:r>
            <a:r>
              <a:rPr lang="en-US" sz="4800" kern="0" dirty="0">
                <a:solidFill>
                  <a:sysClr val="windowText" lastClr="000000"/>
                </a:solidFill>
                <a:latin typeface="Calibri"/>
                <a:cs typeface="Calibri"/>
              </a:rPr>
              <a:t>competently</a:t>
            </a:r>
            <a:r>
              <a:rPr lang="en-US" sz="4800" kern="0" spc="40" dirty="0">
                <a:solidFill>
                  <a:sysClr val="windowText" lastClr="000000"/>
                </a:solidFill>
                <a:latin typeface="Calibri"/>
                <a:cs typeface="Calibri"/>
              </a:rPr>
              <a:t> </a:t>
            </a:r>
            <a:r>
              <a:rPr lang="en-US" sz="4800" kern="0" dirty="0">
                <a:solidFill>
                  <a:sysClr val="windowText" lastClr="000000"/>
                </a:solidFill>
                <a:latin typeface="Calibri"/>
                <a:cs typeface="Calibri"/>
              </a:rPr>
              <a:t>performs</a:t>
            </a:r>
            <a:r>
              <a:rPr lang="en-US" sz="4800" kern="0" spc="66" dirty="0">
                <a:solidFill>
                  <a:sysClr val="windowText" lastClr="000000"/>
                </a:solidFill>
                <a:latin typeface="Calibri"/>
                <a:cs typeface="Calibri"/>
              </a:rPr>
              <a:t> </a:t>
            </a:r>
            <a:r>
              <a:rPr lang="en-US" sz="4800" kern="0" dirty="0">
                <a:solidFill>
                  <a:sysClr val="windowText" lastClr="000000"/>
                </a:solidFill>
                <a:latin typeface="Calibri"/>
                <a:cs typeface="Calibri"/>
              </a:rPr>
              <a:t>each</a:t>
            </a:r>
            <a:r>
              <a:rPr lang="en-US" sz="4800" kern="0" spc="53" dirty="0">
                <a:solidFill>
                  <a:sysClr val="windowText" lastClr="000000"/>
                </a:solidFill>
                <a:latin typeface="Calibri"/>
                <a:cs typeface="Calibri"/>
              </a:rPr>
              <a:t> </a:t>
            </a:r>
            <a:r>
              <a:rPr lang="en-US" sz="4800" kern="0" dirty="0">
                <a:solidFill>
                  <a:sysClr val="windowText" lastClr="000000"/>
                </a:solidFill>
                <a:latin typeface="Calibri"/>
                <a:cs typeface="Calibri"/>
              </a:rPr>
              <a:t>job</a:t>
            </a:r>
            <a:r>
              <a:rPr lang="en-US" sz="4800" kern="0" spc="60" dirty="0">
                <a:solidFill>
                  <a:sysClr val="windowText" lastClr="000000"/>
                </a:solidFill>
                <a:latin typeface="Calibri"/>
                <a:cs typeface="Calibri"/>
              </a:rPr>
              <a:t> </a:t>
            </a:r>
            <a:r>
              <a:rPr lang="en-US" sz="4800" kern="0" dirty="0">
                <a:solidFill>
                  <a:sysClr val="windowText" lastClr="000000"/>
                </a:solidFill>
                <a:latin typeface="Calibri"/>
                <a:cs typeface="Calibri"/>
              </a:rPr>
              <a:t>task</a:t>
            </a:r>
            <a:r>
              <a:rPr lang="en-US" sz="4800" kern="0" spc="60" dirty="0">
                <a:solidFill>
                  <a:sysClr val="windowText" lastClr="000000"/>
                </a:solidFill>
                <a:latin typeface="Calibri"/>
                <a:cs typeface="Calibri"/>
              </a:rPr>
              <a:t> </a:t>
            </a:r>
            <a:r>
              <a:rPr lang="en-US" sz="4800" kern="0" dirty="0">
                <a:solidFill>
                  <a:sysClr val="windowText" lastClr="000000"/>
                </a:solidFill>
                <a:latin typeface="Calibri"/>
                <a:cs typeface="Calibri"/>
              </a:rPr>
              <a:t>associated</a:t>
            </a:r>
            <a:r>
              <a:rPr lang="en-US" sz="4800" kern="0" spc="46" dirty="0">
                <a:solidFill>
                  <a:sysClr val="windowText" lastClr="000000"/>
                </a:solidFill>
                <a:latin typeface="Calibri"/>
                <a:cs typeface="Calibri"/>
              </a:rPr>
              <a:t> </a:t>
            </a:r>
            <a:r>
              <a:rPr lang="en-US" sz="4800" kern="0" dirty="0">
                <a:solidFill>
                  <a:sysClr val="windowText" lastClr="000000"/>
                </a:solidFill>
                <a:latin typeface="Calibri"/>
                <a:cs typeface="Calibri"/>
              </a:rPr>
              <a:t>with</a:t>
            </a:r>
            <a:r>
              <a:rPr lang="en-US" sz="4800" kern="0" spc="60" dirty="0">
                <a:solidFill>
                  <a:sysClr val="windowText" lastClr="000000"/>
                </a:solidFill>
                <a:latin typeface="Calibri"/>
                <a:cs typeface="Calibri"/>
              </a:rPr>
              <a:t> </a:t>
            </a:r>
            <a:r>
              <a:rPr lang="en-US" sz="4800" kern="0" dirty="0">
                <a:solidFill>
                  <a:sysClr val="windowText" lastClr="000000"/>
                </a:solidFill>
                <a:latin typeface="Calibri"/>
                <a:cs typeface="Calibri"/>
              </a:rPr>
              <a:t>their</a:t>
            </a:r>
            <a:r>
              <a:rPr lang="en-US" sz="4800" kern="0" spc="66" dirty="0">
                <a:solidFill>
                  <a:sysClr val="windowText" lastClr="000000"/>
                </a:solidFill>
                <a:latin typeface="Calibri"/>
                <a:cs typeface="Calibri"/>
              </a:rPr>
              <a:t> </a:t>
            </a:r>
            <a:r>
              <a:rPr lang="en-US" sz="4800" kern="0" dirty="0">
                <a:solidFill>
                  <a:sysClr val="windowText" lastClr="000000"/>
                </a:solidFill>
                <a:latin typeface="Calibri"/>
                <a:cs typeface="Calibri"/>
              </a:rPr>
              <a:t>role</a:t>
            </a:r>
            <a:r>
              <a:rPr lang="en-US" sz="4800" kern="0" spc="66" dirty="0">
                <a:solidFill>
                  <a:sysClr val="windowText" lastClr="000000"/>
                </a:solidFill>
                <a:latin typeface="Calibri"/>
                <a:cs typeface="Calibri"/>
              </a:rPr>
              <a:t> </a:t>
            </a:r>
            <a:r>
              <a:rPr lang="en-US" sz="4800" kern="0" dirty="0">
                <a:solidFill>
                  <a:sysClr val="windowText" lastClr="000000"/>
                </a:solidFill>
                <a:latin typeface="Calibri"/>
                <a:cs typeface="Calibri"/>
              </a:rPr>
              <a:t>(typically</a:t>
            </a:r>
            <a:r>
              <a:rPr lang="en-US" sz="4800" kern="0" spc="46" dirty="0">
                <a:solidFill>
                  <a:sysClr val="windowText" lastClr="000000"/>
                </a:solidFill>
                <a:latin typeface="Calibri"/>
                <a:cs typeface="Calibri"/>
              </a:rPr>
              <a:t> </a:t>
            </a:r>
            <a:r>
              <a:rPr lang="en-US" sz="4800" kern="0" spc="-33" dirty="0">
                <a:solidFill>
                  <a:sysClr val="windowText" lastClr="000000"/>
                </a:solidFill>
                <a:latin typeface="Calibri"/>
                <a:cs typeface="Calibri"/>
              </a:rPr>
              <a:t>4‐8 </a:t>
            </a:r>
            <a:r>
              <a:rPr lang="en-US" sz="4800" kern="0" dirty="0">
                <a:solidFill>
                  <a:sysClr val="windowText" lastClr="000000"/>
                </a:solidFill>
                <a:latin typeface="Calibri"/>
                <a:cs typeface="Calibri"/>
              </a:rPr>
              <a:t>years</a:t>
            </a:r>
            <a:r>
              <a:rPr lang="en-US" sz="4800" kern="0" spc="13" dirty="0">
                <a:solidFill>
                  <a:sysClr val="windowText" lastClr="000000"/>
                </a:solidFill>
                <a:latin typeface="Calibri"/>
                <a:cs typeface="Calibri"/>
              </a:rPr>
              <a:t> </a:t>
            </a:r>
            <a:r>
              <a:rPr lang="en-US" sz="4800" kern="0" dirty="0">
                <a:solidFill>
                  <a:sysClr val="windowText" lastClr="000000"/>
                </a:solidFill>
                <a:latin typeface="Calibri"/>
                <a:cs typeface="Calibri"/>
              </a:rPr>
              <a:t>after</a:t>
            </a:r>
            <a:r>
              <a:rPr lang="en-US" sz="4800" kern="0" spc="26" dirty="0">
                <a:solidFill>
                  <a:sysClr val="windowText" lastClr="000000"/>
                </a:solidFill>
                <a:latin typeface="Calibri"/>
                <a:cs typeface="Calibri"/>
              </a:rPr>
              <a:t> </a:t>
            </a:r>
            <a:r>
              <a:rPr lang="en-US" sz="4800" kern="0" spc="-13" dirty="0">
                <a:solidFill>
                  <a:sysClr val="windowText" lastClr="000000"/>
                </a:solidFill>
                <a:latin typeface="Calibri"/>
                <a:cs typeface="Calibri"/>
              </a:rPr>
              <a:t>hire).</a:t>
            </a:r>
          </a:p>
          <a:p>
            <a:pPr marL="204223" marR="6723" indent="-188255" defTabSz="1210208">
              <a:spcBef>
                <a:spcPts val="417"/>
              </a:spcBef>
              <a:buFontTx/>
              <a:buChar char="•"/>
              <a:tabLst>
                <a:tab pos="205063" algn="l"/>
              </a:tabLst>
            </a:pPr>
            <a:endParaRPr lang="en-US" sz="4800" kern="0" dirty="0">
              <a:solidFill>
                <a:sysClr val="windowText" lastClr="000000"/>
              </a:solidFill>
              <a:latin typeface="Calibri"/>
              <a:cs typeface="Calibri"/>
            </a:endParaRPr>
          </a:p>
          <a:p>
            <a:pPr marL="204223" indent="-188255" defTabSz="1210208">
              <a:spcBef>
                <a:spcPts val="165"/>
              </a:spcBef>
              <a:buFontTx/>
              <a:buChar char="•"/>
              <a:tabLst>
                <a:tab pos="205063" algn="l"/>
              </a:tabLst>
            </a:pPr>
            <a:r>
              <a:rPr lang="en-US" sz="4800" kern="0" dirty="0">
                <a:solidFill>
                  <a:sysClr val="windowText" lastClr="000000"/>
                </a:solidFill>
                <a:latin typeface="Calibri"/>
                <a:cs typeface="Calibri"/>
              </a:rPr>
              <a:t>The</a:t>
            </a:r>
            <a:r>
              <a:rPr lang="en-US" sz="4800" kern="0" spc="53" dirty="0">
                <a:solidFill>
                  <a:sysClr val="windowText" lastClr="000000"/>
                </a:solidFill>
                <a:latin typeface="Calibri"/>
                <a:cs typeface="Calibri"/>
              </a:rPr>
              <a:t> </a:t>
            </a:r>
            <a:r>
              <a:rPr lang="en-US" sz="4800" kern="0" dirty="0">
                <a:solidFill>
                  <a:sysClr val="windowText" lastClr="000000"/>
                </a:solidFill>
                <a:latin typeface="Calibri"/>
                <a:cs typeface="Calibri"/>
              </a:rPr>
              <a:t>employee</a:t>
            </a:r>
            <a:r>
              <a:rPr lang="en-US" sz="4800" kern="0" spc="46" dirty="0">
                <a:solidFill>
                  <a:sysClr val="windowText" lastClr="000000"/>
                </a:solidFill>
                <a:latin typeface="Calibri"/>
                <a:cs typeface="Calibri"/>
              </a:rPr>
              <a:t> </a:t>
            </a:r>
            <a:r>
              <a:rPr lang="en-US" sz="4800" kern="0" dirty="0">
                <a:solidFill>
                  <a:sysClr val="windowText" lastClr="000000"/>
                </a:solidFill>
                <a:latin typeface="Calibri"/>
                <a:cs typeface="Calibri"/>
              </a:rPr>
              <a:t>is</a:t>
            </a:r>
            <a:r>
              <a:rPr lang="en-US" sz="4800" kern="0" spc="46" dirty="0">
                <a:solidFill>
                  <a:sysClr val="windowText" lastClr="000000"/>
                </a:solidFill>
                <a:latin typeface="Calibri"/>
                <a:cs typeface="Calibri"/>
              </a:rPr>
              <a:t> </a:t>
            </a:r>
            <a:r>
              <a:rPr lang="en-US" sz="4800" kern="0" dirty="0">
                <a:solidFill>
                  <a:sysClr val="windowText" lastClr="000000"/>
                </a:solidFill>
                <a:latin typeface="Calibri"/>
                <a:cs typeface="Calibri"/>
              </a:rPr>
              <a:t>typically</a:t>
            </a:r>
            <a:r>
              <a:rPr lang="en-US" sz="4800" kern="0" spc="53" dirty="0">
                <a:solidFill>
                  <a:sysClr val="windowText" lastClr="000000"/>
                </a:solidFill>
                <a:latin typeface="Calibri"/>
                <a:cs typeface="Calibri"/>
              </a:rPr>
              <a:t> </a:t>
            </a:r>
            <a:r>
              <a:rPr lang="en-US" sz="4800" kern="0" dirty="0">
                <a:solidFill>
                  <a:sysClr val="windowText" lastClr="000000"/>
                </a:solidFill>
                <a:latin typeface="Calibri"/>
                <a:cs typeface="Calibri"/>
              </a:rPr>
              <a:t>in</a:t>
            </a:r>
            <a:r>
              <a:rPr lang="en-US" sz="4800" kern="0" spc="46" dirty="0">
                <a:solidFill>
                  <a:sysClr val="windowText" lastClr="000000"/>
                </a:solidFill>
                <a:latin typeface="Calibri"/>
                <a:cs typeface="Calibri"/>
              </a:rPr>
              <a:t> </a:t>
            </a:r>
            <a:r>
              <a:rPr lang="en-US" sz="4800" kern="0" dirty="0">
                <a:solidFill>
                  <a:sysClr val="windowText" lastClr="000000"/>
                </a:solidFill>
                <a:latin typeface="Calibri"/>
                <a:cs typeface="Calibri"/>
              </a:rPr>
              <a:t>good</a:t>
            </a:r>
            <a:r>
              <a:rPr lang="en-US" sz="4800" kern="0" spc="53" dirty="0">
                <a:solidFill>
                  <a:sysClr val="windowText" lastClr="000000"/>
                </a:solidFill>
                <a:latin typeface="Calibri"/>
                <a:cs typeface="Calibri"/>
              </a:rPr>
              <a:t> </a:t>
            </a:r>
            <a:r>
              <a:rPr lang="en-US" sz="4800" kern="0" dirty="0">
                <a:solidFill>
                  <a:sysClr val="windowText" lastClr="000000"/>
                </a:solidFill>
                <a:latin typeface="Calibri"/>
                <a:cs typeface="Calibri"/>
              </a:rPr>
              <a:t>standing</a:t>
            </a:r>
            <a:r>
              <a:rPr lang="en-US" sz="4800" kern="0" spc="46" dirty="0">
                <a:solidFill>
                  <a:sysClr val="windowText" lastClr="000000"/>
                </a:solidFill>
                <a:latin typeface="Calibri"/>
                <a:cs typeface="Calibri"/>
              </a:rPr>
              <a:t> </a:t>
            </a:r>
            <a:r>
              <a:rPr lang="en-US" sz="4800" kern="0" dirty="0">
                <a:solidFill>
                  <a:sysClr val="windowText" lastClr="000000"/>
                </a:solidFill>
                <a:latin typeface="Calibri"/>
                <a:cs typeface="Calibri"/>
              </a:rPr>
              <a:t>with</a:t>
            </a:r>
            <a:r>
              <a:rPr lang="en-US" sz="4800" kern="0" spc="46" dirty="0">
                <a:solidFill>
                  <a:sysClr val="windowText" lastClr="000000"/>
                </a:solidFill>
                <a:latin typeface="Calibri"/>
                <a:cs typeface="Calibri"/>
              </a:rPr>
              <a:t> </a:t>
            </a:r>
            <a:r>
              <a:rPr lang="en-US" sz="4800" kern="0" dirty="0">
                <a:solidFill>
                  <a:sysClr val="windowText" lastClr="000000"/>
                </a:solidFill>
                <a:latin typeface="Calibri"/>
                <a:cs typeface="Calibri"/>
              </a:rPr>
              <a:t>the</a:t>
            </a:r>
            <a:r>
              <a:rPr lang="en-US" sz="4800" kern="0" spc="53" dirty="0">
                <a:solidFill>
                  <a:sysClr val="windowText" lastClr="000000"/>
                </a:solidFill>
                <a:latin typeface="Calibri"/>
                <a:cs typeface="Calibri"/>
              </a:rPr>
              <a:t> </a:t>
            </a:r>
            <a:r>
              <a:rPr lang="en-US" sz="4800" kern="0" spc="-13" dirty="0">
                <a:solidFill>
                  <a:sysClr val="windowText" lastClr="000000"/>
                </a:solidFill>
                <a:latin typeface="Calibri"/>
                <a:cs typeface="Calibri"/>
              </a:rPr>
              <a:t>organization</a:t>
            </a:r>
            <a:endParaRPr lang="en-US" sz="4800" kern="0" dirty="0">
              <a:solidFill>
                <a:sysClr val="windowText" lastClr="000000"/>
              </a:solidFill>
              <a:latin typeface="Calibri"/>
              <a:cs typeface="Calibri"/>
            </a:endParaRPr>
          </a:p>
          <a:p>
            <a:pPr defTabSz="1210208">
              <a:spcBef>
                <a:spcPts val="20"/>
              </a:spcBef>
              <a:buFont typeface="Calibri"/>
              <a:buChar char="•"/>
            </a:pPr>
            <a:endParaRPr lang="en-US" sz="4400" kern="0" dirty="0">
              <a:latin typeface="Calibri"/>
              <a:cs typeface="Calibri"/>
            </a:endParaRPr>
          </a:p>
          <a:p>
            <a:endParaRPr lang="en-US" sz="4400" dirty="0"/>
          </a:p>
        </p:txBody>
      </p:sp>
      <p:pic>
        <p:nvPicPr>
          <p:cNvPr id="7" name="Graphic 6" descr="Dollar">
            <a:extLst>
              <a:ext uri="{FF2B5EF4-FFF2-40B4-BE49-F238E27FC236}">
                <a16:creationId xmlns:a16="http://schemas.microsoft.com/office/drawing/2014/main" id="{A0010007-918A-73CB-A87F-DFC699F570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3950" y="2039522"/>
            <a:ext cx="6255795" cy="6255795"/>
          </a:xfrm>
          <a:prstGeom prst="rect">
            <a:avLst/>
          </a:prstGeom>
        </p:spPr>
      </p:pic>
    </p:spTree>
    <p:extLst>
      <p:ext uri="{BB962C8B-B14F-4D97-AF65-F5344CB8AC3E}">
        <p14:creationId xmlns:p14="http://schemas.microsoft.com/office/powerpoint/2010/main" val="2816891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EF0F330-57DB-71A5-2AE0-D8FB142D70D0}"/>
              </a:ext>
            </a:extLst>
          </p:cNvPr>
          <p:cNvSpPr>
            <a:spLocks noGrp="1"/>
          </p:cNvSpPr>
          <p:nvPr>
            <p:ph type="title"/>
          </p:nvPr>
        </p:nvSpPr>
        <p:spPr>
          <a:xfrm>
            <a:off x="381000" y="-87858"/>
            <a:ext cx="7985573" cy="1463393"/>
          </a:xfrm>
        </p:spPr>
        <p:txBody>
          <a:bodyPr anchor="b">
            <a:normAutofit/>
          </a:bodyPr>
          <a:lstStyle/>
          <a:p>
            <a:r>
              <a:rPr lang="en-US" sz="6600" b="1" dirty="0">
                <a:solidFill>
                  <a:schemeClr val="tx1"/>
                </a:solidFill>
              </a:rPr>
              <a:t>Maximum</a:t>
            </a:r>
          </a:p>
        </p:txBody>
      </p:sp>
      <p:sp>
        <p:nvSpPr>
          <p:cNvPr id="3" name="Text Placeholder 2">
            <a:extLst>
              <a:ext uri="{FF2B5EF4-FFF2-40B4-BE49-F238E27FC236}">
                <a16:creationId xmlns:a16="http://schemas.microsoft.com/office/drawing/2014/main" id="{C5DCA380-2DCA-C465-FE65-F7CF548A0058}"/>
              </a:ext>
            </a:extLst>
          </p:cNvPr>
          <p:cNvSpPr>
            <a:spLocks noGrp="1"/>
          </p:cNvSpPr>
          <p:nvPr>
            <p:ph type="body" idx="1"/>
          </p:nvPr>
        </p:nvSpPr>
        <p:spPr>
          <a:xfrm>
            <a:off x="381000" y="1463393"/>
            <a:ext cx="11353800" cy="8823607"/>
          </a:xfrm>
        </p:spPr>
        <p:txBody>
          <a:bodyPr anchor="t">
            <a:normAutofit fontScale="92500" lnSpcReduction="10000"/>
          </a:bodyPr>
          <a:lstStyle/>
          <a:p>
            <a:pPr marL="204223" marR="47064" indent="-188255" defTabSz="1210208">
              <a:spcBef>
                <a:spcPts val="1297"/>
              </a:spcBef>
              <a:buFontTx/>
              <a:buChar char="•"/>
              <a:tabLst>
                <a:tab pos="205063" algn="l"/>
              </a:tabLst>
            </a:pPr>
            <a:r>
              <a:rPr lang="en-US" sz="4400" kern="0" dirty="0">
                <a:solidFill>
                  <a:sysClr val="windowText" lastClr="000000"/>
                </a:solidFill>
                <a:latin typeface="Calibri"/>
                <a:cs typeface="Calibri"/>
              </a:rPr>
              <a:t>Represents</a:t>
            </a:r>
            <a:r>
              <a:rPr lang="en-US" sz="4400" kern="0" spc="26" dirty="0">
                <a:solidFill>
                  <a:sysClr val="windowText" lastClr="000000"/>
                </a:solidFill>
                <a:latin typeface="Calibri"/>
                <a:cs typeface="Calibri"/>
              </a:rPr>
              <a:t> </a:t>
            </a:r>
            <a:r>
              <a:rPr lang="en-US" sz="4400" kern="0" dirty="0">
                <a:solidFill>
                  <a:sysClr val="windowText" lastClr="000000"/>
                </a:solidFill>
                <a:latin typeface="Calibri"/>
                <a:cs typeface="Calibri"/>
              </a:rPr>
              <a:t>the</a:t>
            </a:r>
            <a:r>
              <a:rPr lang="en-US" sz="4400" kern="0" spc="40" dirty="0">
                <a:solidFill>
                  <a:sysClr val="windowText" lastClr="000000"/>
                </a:solidFill>
                <a:latin typeface="Calibri"/>
                <a:cs typeface="Calibri"/>
              </a:rPr>
              <a:t> </a:t>
            </a:r>
            <a:r>
              <a:rPr lang="en-US" sz="4400" kern="0" dirty="0">
                <a:solidFill>
                  <a:sysClr val="windowText" lastClr="000000"/>
                </a:solidFill>
                <a:latin typeface="Calibri"/>
                <a:cs typeface="Calibri"/>
              </a:rPr>
              <a:t>highest</a:t>
            </a:r>
            <a:r>
              <a:rPr lang="en-US" sz="4400" kern="0" spc="33" dirty="0">
                <a:solidFill>
                  <a:sysClr val="windowText" lastClr="000000"/>
                </a:solidFill>
                <a:latin typeface="Calibri"/>
                <a:cs typeface="Calibri"/>
              </a:rPr>
              <a:t> </a:t>
            </a:r>
            <a:r>
              <a:rPr lang="en-US" sz="4400" kern="0" dirty="0">
                <a:solidFill>
                  <a:sysClr val="windowText" lastClr="000000"/>
                </a:solidFill>
                <a:latin typeface="Calibri"/>
                <a:cs typeface="Calibri"/>
              </a:rPr>
              <a:t>rate</a:t>
            </a:r>
            <a:r>
              <a:rPr lang="en-US" sz="4400" kern="0" spc="33" dirty="0">
                <a:solidFill>
                  <a:sysClr val="windowText" lastClr="000000"/>
                </a:solidFill>
                <a:latin typeface="Calibri"/>
                <a:cs typeface="Calibri"/>
              </a:rPr>
              <a:t> </a:t>
            </a:r>
            <a:r>
              <a:rPr lang="en-US" sz="4400" kern="0" dirty="0">
                <a:solidFill>
                  <a:sysClr val="windowText" lastClr="000000"/>
                </a:solidFill>
                <a:latin typeface="Calibri"/>
                <a:cs typeface="Calibri"/>
              </a:rPr>
              <a:t>an</a:t>
            </a:r>
            <a:r>
              <a:rPr lang="en-US" sz="4400" kern="0" spc="33" dirty="0">
                <a:solidFill>
                  <a:sysClr val="windowText" lastClr="000000"/>
                </a:solidFill>
                <a:latin typeface="Calibri"/>
                <a:cs typeface="Calibri"/>
              </a:rPr>
              <a:t> </a:t>
            </a:r>
            <a:r>
              <a:rPr lang="en-US" sz="4400" kern="0" dirty="0">
                <a:solidFill>
                  <a:sysClr val="windowText" lastClr="000000"/>
                </a:solidFill>
                <a:latin typeface="Calibri"/>
                <a:cs typeface="Calibri"/>
              </a:rPr>
              <a:t>organization</a:t>
            </a:r>
            <a:r>
              <a:rPr lang="en-US" sz="4400" kern="0" spc="7" dirty="0">
                <a:solidFill>
                  <a:sysClr val="windowText" lastClr="000000"/>
                </a:solidFill>
                <a:latin typeface="Calibri"/>
                <a:cs typeface="Calibri"/>
              </a:rPr>
              <a:t> </a:t>
            </a:r>
            <a:r>
              <a:rPr lang="en-US" sz="4400" kern="0" dirty="0">
                <a:solidFill>
                  <a:sysClr val="windowText" lastClr="000000"/>
                </a:solidFill>
                <a:latin typeface="Calibri"/>
                <a:cs typeface="Calibri"/>
              </a:rPr>
              <a:t>is</a:t>
            </a:r>
            <a:r>
              <a:rPr lang="en-US" sz="4400" kern="0" spc="40" dirty="0">
                <a:solidFill>
                  <a:sysClr val="windowText" lastClr="000000"/>
                </a:solidFill>
                <a:latin typeface="Calibri"/>
                <a:cs typeface="Calibri"/>
              </a:rPr>
              <a:t> </a:t>
            </a:r>
            <a:r>
              <a:rPr lang="en-US" sz="4400" kern="0" dirty="0">
                <a:solidFill>
                  <a:sysClr val="windowText" lastClr="000000"/>
                </a:solidFill>
                <a:latin typeface="Calibri"/>
                <a:cs typeface="Calibri"/>
              </a:rPr>
              <a:t>willing</a:t>
            </a:r>
            <a:r>
              <a:rPr lang="en-US" sz="4400" kern="0" spc="20" dirty="0">
                <a:solidFill>
                  <a:sysClr val="windowText" lastClr="000000"/>
                </a:solidFill>
                <a:latin typeface="Calibri"/>
                <a:cs typeface="Calibri"/>
              </a:rPr>
              <a:t> </a:t>
            </a:r>
            <a:r>
              <a:rPr lang="en-US" sz="4400" kern="0" dirty="0">
                <a:solidFill>
                  <a:sysClr val="windowText" lastClr="000000"/>
                </a:solidFill>
                <a:latin typeface="Calibri"/>
                <a:cs typeface="Calibri"/>
              </a:rPr>
              <a:t>to</a:t>
            </a:r>
            <a:r>
              <a:rPr lang="en-US" sz="4400" kern="0" spc="33" dirty="0">
                <a:solidFill>
                  <a:sysClr val="windowText" lastClr="000000"/>
                </a:solidFill>
                <a:latin typeface="Calibri"/>
                <a:cs typeface="Calibri"/>
              </a:rPr>
              <a:t> </a:t>
            </a:r>
            <a:r>
              <a:rPr lang="en-US" sz="4400" kern="0" dirty="0">
                <a:solidFill>
                  <a:sysClr val="windowText" lastClr="000000"/>
                </a:solidFill>
                <a:latin typeface="Calibri"/>
                <a:cs typeface="Calibri"/>
              </a:rPr>
              <a:t>pay</a:t>
            </a:r>
            <a:r>
              <a:rPr lang="en-US" sz="4400" kern="0" spc="33" dirty="0">
                <a:solidFill>
                  <a:sysClr val="windowText" lastClr="000000"/>
                </a:solidFill>
                <a:latin typeface="Calibri"/>
                <a:cs typeface="Calibri"/>
              </a:rPr>
              <a:t> </a:t>
            </a:r>
            <a:r>
              <a:rPr lang="en-US" sz="4400" kern="0" dirty="0">
                <a:solidFill>
                  <a:sysClr val="windowText" lastClr="000000"/>
                </a:solidFill>
                <a:latin typeface="Calibri"/>
                <a:cs typeface="Calibri"/>
              </a:rPr>
              <a:t>for</a:t>
            </a:r>
            <a:r>
              <a:rPr lang="en-US" sz="4400" kern="0" spc="33" dirty="0">
                <a:solidFill>
                  <a:sysClr val="windowText" lastClr="000000"/>
                </a:solidFill>
                <a:latin typeface="Calibri"/>
                <a:cs typeface="Calibri"/>
              </a:rPr>
              <a:t> </a:t>
            </a:r>
            <a:r>
              <a:rPr lang="en-US" sz="4400" kern="0" dirty="0">
                <a:solidFill>
                  <a:sysClr val="windowText" lastClr="000000"/>
                </a:solidFill>
                <a:latin typeface="Calibri"/>
                <a:cs typeface="Calibri"/>
              </a:rPr>
              <a:t>the</a:t>
            </a:r>
            <a:r>
              <a:rPr lang="en-US" sz="4400" kern="0" spc="33" dirty="0">
                <a:solidFill>
                  <a:sysClr val="windowText" lastClr="000000"/>
                </a:solidFill>
                <a:latin typeface="Calibri"/>
                <a:cs typeface="Calibri"/>
              </a:rPr>
              <a:t> </a:t>
            </a:r>
            <a:r>
              <a:rPr lang="en-US" sz="4400" kern="0" dirty="0">
                <a:solidFill>
                  <a:sysClr val="windowText" lastClr="000000"/>
                </a:solidFill>
                <a:latin typeface="Calibri"/>
                <a:cs typeface="Calibri"/>
              </a:rPr>
              <a:t>job.</a:t>
            </a:r>
            <a:r>
              <a:rPr lang="en-US" sz="4400" kern="0" spc="40" dirty="0">
                <a:solidFill>
                  <a:sysClr val="windowText" lastClr="000000"/>
                </a:solidFill>
                <a:latin typeface="Calibri"/>
                <a:cs typeface="Calibri"/>
              </a:rPr>
              <a:t> </a:t>
            </a:r>
            <a:r>
              <a:rPr lang="en-US" sz="4400" kern="0" dirty="0">
                <a:solidFill>
                  <a:sysClr val="windowText" lastClr="000000"/>
                </a:solidFill>
                <a:latin typeface="Calibri"/>
                <a:cs typeface="Calibri"/>
              </a:rPr>
              <a:t>Reasons</a:t>
            </a:r>
            <a:r>
              <a:rPr lang="en-US" sz="4400" kern="0" spc="26" dirty="0">
                <a:solidFill>
                  <a:sysClr val="windowText" lastClr="000000"/>
                </a:solidFill>
                <a:latin typeface="Calibri"/>
                <a:cs typeface="Calibri"/>
              </a:rPr>
              <a:t> </a:t>
            </a:r>
            <a:r>
              <a:rPr lang="en-US" sz="4400" kern="0" dirty="0">
                <a:solidFill>
                  <a:sysClr val="windowText" lastClr="000000"/>
                </a:solidFill>
                <a:latin typeface="Calibri"/>
                <a:cs typeface="Calibri"/>
              </a:rPr>
              <a:t>to</a:t>
            </a:r>
            <a:r>
              <a:rPr lang="en-US" sz="4400" kern="0" spc="26" dirty="0">
                <a:solidFill>
                  <a:sysClr val="windowText" lastClr="000000"/>
                </a:solidFill>
                <a:latin typeface="Calibri"/>
                <a:cs typeface="Calibri"/>
              </a:rPr>
              <a:t> </a:t>
            </a:r>
            <a:r>
              <a:rPr lang="en-US" sz="4400" kern="0" dirty="0">
                <a:solidFill>
                  <a:sysClr val="windowText" lastClr="000000"/>
                </a:solidFill>
                <a:latin typeface="Calibri"/>
                <a:cs typeface="Calibri"/>
              </a:rPr>
              <a:t>pay</a:t>
            </a:r>
            <a:r>
              <a:rPr lang="en-US" sz="4400" kern="0" spc="40" dirty="0">
                <a:solidFill>
                  <a:sysClr val="windowText" lastClr="000000"/>
                </a:solidFill>
                <a:latin typeface="Calibri"/>
                <a:cs typeface="Calibri"/>
              </a:rPr>
              <a:t> </a:t>
            </a:r>
            <a:r>
              <a:rPr lang="en-US" sz="4400" kern="0" spc="-33" dirty="0">
                <a:solidFill>
                  <a:sysClr val="windowText" lastClr="000000"/>
                </a:solidFill>
                <a:latin typeface="Calibri"/>
                <a:cs typeface="Calibri"/>
              </a:rPr>
              <a:t>an </a:t>
            </a:r>
            <a:r>
              <a:rPr lang="en-US" sz="4400" kern="0" dirty="0">
                <a:solidFill>
                  <a:sysClr val="windowText" lastClr="000000"/>
                </a:solidFill>
                <a:latin typeface="Calibri"/>
                <a:cs typeface="Calibri"/>
              </a:rPr>
              <a:t>employee</a:t>
            </a:r>
            <a:r>
              <a:rPr lang="en-US" sz="4400" kern="0" spc="40" dirty="0">
                <a:solidFill>
                  <a:sysClr val="windowText" lastClr="000000"/>
                </a:solidFill>
                <a:latin typeface="Calibri"/>
                <a:cs typeface="Calibri"/>
              </a:rPr>
              <a:t> </a:t>
            </a:r>
            <a:r>
              <a:rPr lang="en-US" sz="4400" kern="0" dirty="0">
                <a:solidFill>
                  <a:sysClr val="windowText" lastClr="000000"/>
                </a:solidFill>
                <a:latin typeface="Calibri"/>
                <a:cs typeface="Calibri"/>
              </a:rPr>
              <a:t>close</a:t>
            </a:r>
            <a:r>
              <a:rPr lang="en-US" sz="4400" kern="0" spc="46" dirty="0">
                <a:solidFill>
                  <a:sysClr val="windowText" lastClr="000000"/>
                </a:solidFill>
                <a:latin typeface="Calibri"/>
                <a:cs typeface="Calibri"/>
              </a:rPr>
              <a:t> </a:t>
            </a:r>
            <a:r>
              <a:rPr lang="en-US" sz="4400" kern="0" dirty="0">
                <a:solidFill>
                  <a:sysClr val="windowText" lastClr="000000"/>
                </a:solidFill>
                <a:latin typeface="Calibri"/>
                <a:cs typeface="Calibri"/>
              </a:rPr>
              <a:t>to</a:t>
            </a:r>
            <a:r>
              <a:rPr lang="en-US" sz="4400" kern="0" spc="53" dirty="0">
                <a:solidFill>
                  <a:sysClr val="windowText" lastClr="000000"/>
                </a:solidFill>
                <a:latin typeface="Calibri"/>
                <a:cs typeface="Calibri"/>
              </a:rPr>
              <a:t> </a:t>
            </a:r>
            <a:r>
              <a:rPr lang="en-US" sz="4400" kern="0" dirty="0">
                <a:solidFill>
                  <a:sysClr val="windowText" lastClr="000000"/>
                </a:solidFill>
                <a:latin typeface="Calibri"/>
                <a:cs typeface="Calibri"/>
              </a:rPr>
              <a:t>the</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maximum</a:t>
            </a:r>
            <a:r>
              <a:rPr lang="en-US" sz="4400" kern="0" spc="40" dirty="0">
                <a:solidFill>
                  <a:sysClr val="windowText" lastClr="000000"/>
                </a:solidFill>
                <a:latin typeface="Calibri"/>
                <a:cs typeface="Calibri"/>
              </a:rPr>
              <a:t> </a:t>
            </a:r>
            <a:r>
              <a:rPr lang="en-US" sz="4400" kern="0" dirty="0">
                <a:solidFill>
                  <a:sysClr val="windowText" lastClr="000000"/>
                </a:solidFill>
                <a:latin typeface="Calibri"/>
                <a:cs typeface="Calibri"/>
              </a:rPr>
              <a:t>of</a:t>
            </a:r>
            <a:r>
              <a:rPr lang="en-US" sz="4400" kern="0" spc="53" dirty="0">
                <a:solidFill>
                  <a:sysClr val="windowText" lastClr="000000"/>
                </a:solidFill>
                <a:latin typeface="Calibri"/>
                <a:cs typeface="Calibri"/>
              </a:rPr>
              <a:t> </a:t>
            </a:r>
            <a:r>
              <a:rPr lang="en-US" sz="4400" kern="0" dirty="0">
                <a:solidFill>
                  <a:sysClr val="windowText" lastClr="000000"/>
                </a:solidFill>
                <a:latin typeface="Calibri"/>
                <a:cs typeface="Calibri"/>
              </a:rPr>
              <a:t>the</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range</a:t>
            </a:r>
            <a:r>
              <a:rPr lang="en-US" sz="4400" kern="0" spc="40" dirty="0">
                <a:solidFill>
                  <a:sysClr val="windowText" lastClr="000000"/>
                </a:solidFill>
                <a:latin typeface="Calibri"/>
                <a:cs typeface="Calibri"/>
              </a:rPr>
              <a:t> </a:t>
            </a:r>
            <a:r>
              <a:rPr lang="en-US" sz="4400" kern="0" spc="-13" dirty="0">
                <a:solidFill>
                  <a:sysClr val="windowText" lastClr="000000"/>
                </a:solidFill>
                <a:latin typeface="Calibri"/>
                <a:cs typeface="Calibri"/>
              </a:rPr>
              <a:t>include:</a:t>
            </a:r>
          </a:p>
          <a:p>
            <a:pPr marL="204223" marR="47064" indent="-188255" defTabSz="1210208">
              <a:spcBef>
                <a:spcPts val="1297"/>
              </a:spcBef>
              <a:buFontTx/>
              <a:buChar char="•"/>
              <a:tabLst>
                <a:tab pos="205063" algn="l"/>
              </a:tabLst>
            </a:pPr>
            <a:endParaRPr lang="en-US" sz="4400" kern="0" dirty="0">
              <a:solidFill>
                <a:sysClr val="windowText" lastClr="000000"/>
              </a:solidFill>
              <a:latin typeface="Calibri"/>
              <a:cs typeface="Calibri"/>
            </a:endParaRPr>
          </a:p>
          <a:p>
            <a:pPr marL="809327" lvl="1" indent="-188255" defTabSz="1210208">
              <a:spcBef>
                <a:spcPts val="179"/>
              </a:spcBef>
              <a:buFontTx/>
              <a:buChar char="•"/>
              <a:tabLst>
                <a:tab pos="205063" algn="l"/>
              </a:tabLst>
            </a:pPr>
            <a:r>
              <a:rPr lang="en-US" sz="4400" kern="0" dirty="0">
                <a:solidFill>
                  <a:sysClr val="windowText" lastClr="000000"/>
                </a:solidFill>
                <a:latin typeface="Calibri"/>
                <a:cs typeface="Calibri"/>
              </a:rPr>
              <a:t>Employee</a:t>
            </a:r>
            <a:r>
              <a:rPr lang="en-US" sz="4400" kern="0" spc="53" dirty="0">
                <a:solidFill>
                  <a:sysClr val="windowText" lastClr="000000"/>
                </a:solidFill>
                <a:latin typeface="Calibri"/>
                <a:cs typeface="Calibri"/>
              </a:rPr>
              <a:t> </a:t>
            </a:r>
            <a:r>
              <a:rPr lang="en-US" sz="4400" kern="0" dirty="0">
                <a:solidFill>
                  <a:sysClr val="windowText" lastClr="000000"/>
                </a:solidFill>
                <a:latin typeface="Calibri"/>
                <a:cs typeface="Calibri"/>
              </a:rPr>
              <a:t>has</a:t>
            </a:r>
            <a:r>
              <a:rPr lang="en-US" sz="4400" kern="0" spc="53" dirty="0">
                <a:solidFill>
                  <a:sysClr val="windowText" lastClr="000000"/>
                </a:solidFill>
                <a:latin typeface="Calibri"/>
                <a:cs typeface="Calibri"/>
              </a:rPr>
              <a:t> </a:t>
            </a:r>
            <a:r>
              <a:rPr lang="en-US" sz="4400" kern="0" dirty="0">
                <a:solidFill>
                  <a:sysClr val="windowText" lastClr="000000"/>
                </a:solidFill>
                <a:latin typeface="Calibri"/>
                <a:cs typeface="Calibri"/>
              </a:rPr>
              <a:t>mastered</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all</a:t>
            </a:r>
            <a:r>
              <a:rPr lang="en-US" sz="4400" kern="0" spc="53" dirty="0">
                <a:solidFill>
                  <a:sysClr val="windowText" lastClr="000000"/>
                </a:solidFill>
                <a:latin typeface="Calibri"/>
                <a:cs typeface="Calibri"/>
              </a:rPr>
              <a:t> </a:t>
            </a:r>
            <a:r>
              <a:rPr lang="en-US" sz="4400" kern="0" dirty="0">
                <a:solidFill>
                  <a:sysClr val="windowText" lastClr="000000"/>
                </a:solidFill>
                <a:latin typeface="Calibri"/>
                <a:cs typeface="Calibri"/>
              </a:rPr>
              <a:t>the</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competencies</a:t>
            </a:r>
            <a:r>
              <a:rPr lang="en-US" sz="4400" kern="0" spc="46" dirty="0">
                <a:solidFill>
                  <a:sysClr val="windowText" lastClr="000000"/>
                </a:solidFill>
                <a:latin typeface="Calibri"/>
                <a:cs typeface="Calibri"/>
              </a:rPr>
              <a:t> </a:t>
            </a:r>
            <a:r>
              <a:rPr lang="en-US" sz="4400" kern="0" dirty="0">
                <a:solidFill>
                  <a:sysClr val="windowText" lastClr="000000"/>
                </a:solidFill>
                <a:latin typeface="Calibri"/>
                <a:cs typeface="Calibri"/>
              </a:rPr>
              <a:t>of</a:t>
            </a:r>
            <a:r>
              <a:rPr lang="en-US" sz="4400" kern="0" spc="53" dirty="0">
                <a:solidFill>
                  <a:sysClr val="windowText" lastClr="000000"/>
                </a:solidFill>
                <a:latin typeface="Calibri"/>
                <a:cs typeface="Calibri"/>
              </a:rPr>
              <a:t> </a:t>
            </a:r>
            <a:r>
              <a:rPr lang="en-US" sz="4400" kern="0" dirty="0">
                <a:solidFill>
                  <a:sysClr val="windowText" lastClr="000000"/>
                </a:solidFill>
                <a:latin typeface="Calibri"/>
                <a:cs typeface="Calibri"/>
              </a:rPr>
              <a:t>this</a:t>
            </a:r>
            <a:r>
              <a:rPr lang="en-US" sz="4400" kern="0" spc="60" dirty="0">
                <a:solidFill>
                  <a:sysClr val="windowText" lastClr="000000"/>
                </a:solidFill>
                <a:latin typeface="Calibri"/>
                <a:cs typeface="Calibri"/>
              </a:rPr>
              <a:t> </a:t>
            </a:r>
            <a:r>
              <a:rPr lang="en-US" sz="4400" kern="0" spc="-13" dirty="0">
                <a:solidFill>
                  <a:sysClr val="windowText" lastClr="000000"/>
                </a:solidFill>
                <a:latin typeface="Calibri"/>
                <a:cs typeface="Calibri"/>
              </a:rPr>
              <a:t>position.</a:t>
            </a:r>
          </a:p>
          <a:p>
            <a:pPr marL="809327" lvl="1" indent="-188255" defTabSz="1210208">
              <a:spcBef>
                <a:spcPts val="179"/>
              </a:spcBef>
              <a:buFontTx/>
              <a:buChar char="•"/>
              <a:tabLst>
                <a:tab pos="205063" algn="l"/>
              </a:tabLst>
            </a:pPr>
            <a:endParaRPr lang="en-US" sz="4400" kern="0" dirty="0">
              <a:solidFill>
                <a:sysClr val="windowText" lastClr="000000"/>
              </a:solidFill>
              <a:latin typeface="Calibri"/>
              <a:cs typeface="Calibri"/>
            </a:endParaRPr>
          </a:p>
          <a:p>
            <a:pPr marL="809327" marR="404243" lvl="1" indent="-188255" defTabSz="1210208">
              <a:spcBef>
                <a:spcPts val="404"/>
              </a:spcBef>
              <a:buFontTx/>
              <a:buChar char="•"/>
              <a:tabLst>
                <a:tab pos="205063" algn="l"/>
              </a:tabLst>
            </a:pPr>
            <a:r>
              <a:rPr lang="en-US" sz="4400" kern="0" dirty="0">
                <a:solidFill>
                  <a:sysClr val="windowText" lastClr="000000"/>
                </a:solidFill>
                <a:latin typeface="Calibri"/>
                <a:cs typeface="Calibri"/>
              </a:rPr>
              <a:t>The</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employee</a:t>
            </a:r>
            <a:r>
              <a:rPr lang="en-US" sz="4400" kern="0" spc="46" dirty="0">
                <a:solidFill>
                  <a:sysClr val="windowText" lastClr="000000"/>
                </a:solidFill>
                <a:latin typeface="Calibri"/>
                <a:cs typeface="Calibri"/>
              </a:rPr>
              <a:t> </a:t>
            </a:r>
            <a:r>
              <a:rPr lang="en-US" sz="4400" kern="0" dirty="0">
                <a:solidFill>
                  <a:sysClr val="windowText" lastClr="000000"/>
                </a:solidFill>
                <a:latin typeface="Calibri"/>
                <a:cs typeface="Calibri"/>
              </a:rPr>
              <a:t>has</a:t>
            </a:r>
            <a:r>
              <a:rPr lang="en-US" sz="4400" kern="0" spc="53" dirty="0">
                <a:solidFill>
                  <a:sysClr val="windowText" lastClr="000000"/>
                </a:solidFill>
                <a:latin typeface="Calibri"/>
                <a:cs typeface="Calibri"/>
              </a:rPr>
              <a:t> </a:t>
            </a:r>
            <a:r>
              <a:rPr lang="en-US" sz="4400" kern="0" dirty="0">
                <a:solidFill>
                  <a:sysClr val="windowText" lastClr="000000"/>
                </a:solidFill>
                <a:latin typeface="Calibri"/>
                <a:cs typeface="Calibri"/>
              </a:rPr>
              <a:t>been</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identified</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as</a:t>
            </a:r>
            <a:r>
              <a:rPr lang="en-US" sz="4400" kern="0" spc="53" dirty="0">
                <a:solidFill>
                  <a:sysClr val="windowText" lastClr="000000"/>
                </a:solidFill>
                <a:latin typeface="Calibri"/>
                <a:cs typeface="Calibri"/>
              </a:rPr>
              <a:t> </a:t>
            </a:r>
            <a:r>
              <a:rPr lang="en-US" sz="4400" kern="0" dirty="0">
                <a:solidFill>
                  <a:sysClr val="windowText" lastClr="000000"/>
                </a:solidFill>
                <a:latin typeface="Calibri"/>
                <a:cs typeface="Calibri"/>
              </a:rPr>
              <a:t>a</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high</a:t>
            </a:r>
            <a:r>
              <a:rPr lang="en-US" sz="4400" kern="0" spc="53" dirty="0">
                <a:solidFill>
                  <a:sysClr val="windowText" lastClr="000000"/>
                </a:solidFill>
                <a:latin typeface="Calibri"/>
                <a:cs typeface="Calibri"/>
              </a:rPr>
              <a:t> </a:t>
            </a:r>
            <a:r>
              <a:rPr lang="en-US" sz="4400" kern="0" dirty="0">
                <a:solidFill>
                  <a:sysClr val="windowText" lastClr="000000"/>
                </a:solidFill>
                <a:latin typeface="Calibri"/>
                <a:cs typeface="Calibri"/>
              </a:rPr>
              <a:t>performer</a:t>
            </a:r>
            <a:r>
              <a:rPr lang="en-US" sz="4400" kern="0" spc="73" dirty="0">
                <a:solidFill>
                  <a:sysClr val="windowText" lastClr="000000"/>
                </a:solidFill>
                <a:latin typeface="Calibri"/>
                <a:cs typeface="Calibri"/>
              </a:rPr>
              <a:t> </a:t>
            </a:r>
            <a:r>
              <a:rPr lang="en-US" sz="4400" kern="0" dirty="0">
                <a:solidFill>
                  <a:sysClr val="windowText" lastClr="000000"/>
                </a:solidFill>
                <a:latin typeface="Calibri"/>
                <a:cs typeface="Calibri"/>
              </a:rPr>
              <a:t>or</a:t>
            </a:r>
            <a:r>
              <a:rPr lang="en-US" sz="4400" kern="0" spc="46" dirty="0">
                <a:solidFill>
                  <a:sysClr val="windowText" lastClr="000000"/>
                </a:solidFill>
                <a:latin typeface="Calibri"/>
                <a:cs typeface="Calibri"/>
              </a:rPr>
              <a:t> </a:t>
            </a:r>
            <a:r>
              <a:rPr lang="en-US" sz="4400" kern="0" dirty="0">
                <a:solidFill>
                  <a:sysClr val="windowText" lastClr="000000"/>
                </a:solidFill>
                <a:latin typeface="Calibri"/>
                <a:cs typeface="Calibri"/>
              </a:rPr>
              <a:t>has</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high</a:t>
            </a:r>
            <a:r>
              <a:rPr lang="en-US" sz="4400" kern="0" spc="53" dirty="0">
                <a:solidFill>
                  <a:sysClr val="windowText" lastClr="000000"/>
                </a:solidFill>
                <a:latin typeface="Calibri"/>
                <a:cs typeface="Calibri"/>
              </a:rPr>
              <a:t> </a:t>
            </a:r>
            <a:r>
              <a:rPr lang="en-US" sz="4400" kern="0" dirty="0">
                <a:solidFill>
                  <a:sysClr val="windowText" lastClr="000000"/>
                </a:solidFill>
                <a:latin typeface="Calibri"/>
                <a:cs typeface="Calibri"/>
              </a:rPr>
              <a:t>potential</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within</a:t>
            </a:r>
            <a:r>
              <a:rPr lang="en-US" sz="4400" kern="0" spc="46" dirty="0">
                <a:solidFill>
                  <a:sysClr val="windowText" lastClr="000000"/>
                </a:solidFill>
                <a:latin typeface="Calibri"/>
                <a:cs typeface="Calibri"/>
              </a:rPr>
              <a:t> </a:t>
            </a:r>
            <a:r>
              <a:rPr lang="en-US" sz="4400" kern="0" spc="-33" dirty="0">
                <a:solidFill>
                  <a:sysClr val="windowText" lastClr="000000"/>
                </a:solidFill>
                <a:latin typeface="Calibri"/>
                <a:cs typeface="Calibri"/>
              </a:rPr>
              <a:t>the </a:t>
            </a:r>
            <a:r>
              <a:rPr lang="en-US" sz="4400" kern="0" spc="-13" dirty="0">
                <a:solidFill>
                  <a:sysClr val="windowText" lastClr="000000"/>
                </a:solidFill>
                <a:latin typeface="Calibri"/>
                <a:cs typeface="Calibri"/>
              </a:rPr>
              <a:t>organization.</a:t>
            </a:r>
          </a:p>
          <a:p>
            <a:pPr marL="809327" marR="404243" lvl="1" indent="-188255" defTabSz="1210208">
              <a:spcBef>
                <a:spcPts val="404"/>
              </a:spcBef>
              <a:buFontTx/>
              <a:buChar char="•"/>
              <a:tabLst>
                <a:tab pos="205063" algn="l"/>
              </a:tabLst>
            </a:pPr>
            <a:endParaRPr lang="en-US" sz="4400" kern="0" dirty="0">
              <a:solidFill>
                <a:sysClr val="windowText" lastClr="000000"/>
              </a:solidFill>
              <a:latin typeface="Calibri"/>
              <a:cs typeface="Calibri"/>
            </a:endParaRPr>
          </a:p>
          <a:p>
            <a:pPr marL="809327" lvl="1" indent="-188255" defTabSz="1210208">
              <a:spcBef>
                <a:spcPts val="172"/>
              </a:spcBef>
              <a:buFontTx/>
              <a:buChar char="•"/>
              <a:tabLst>
                <a:tab pos="205063" algn="l"/>
              </a:tabLst>
            </a:pPr>
            <a:r>
              <a:rPr lang="en-US" sz="4400" kern="0" dirty="0">
                <a:solidFill>
                  <a:sysClr val="windowText" lastClr="000000"/>
                </a:solidFill>
                <a:latin typeface="Calibri"/>
                <a:cs typeface="Calibri"/>
              </a:rPr>
              <a:t>The</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employee</a:t>
            </a:r>
            <a:r>
              <a:rPr lang="en-US" sz="4400" kern="0" spc="46" dirty="0">
                <a:solidFill>
                  <a:sysClr val="windowText" lastClr="000000"/>
                </a:solidFill>
                <a:latin typeface="Calibri"/>
                <a:cs typeface="Calibri"/>
              </a:rPr>
              <a:t> </a:t>
            </a:r>
            <a:r>
              <a:rPr lang="en-US" sz="4400" kern="0" dirty="0">
                <a:solidFill>
                  <a:sysClr val="windowText" lastClr="000000"/>
                </a:solidFill>
                <a:latin typeface="Calibri"/>
                <a:cs typeface="Calibri"/>
              </a:rPr>
              <a:t>has</a:t>
            </a:r>
            <a:r>
              <a:rPr lang="en-US" sz="4400" kern="0" spc="46" dirty="0">
                <a:solidFill>
                  <a:sysClr val="windowText" lastClr="000000"/>
                </a:solidFill>
                <a:latin typeface="Calibri"/>
                <a:cs typeface="Calibri"/>
              </a:rPr>
              <a:t> </a:t>
            </a:r>
            <a:r>
              <a:rPr lang="en-US" sz="4400" kern="0" dirty="0">
                <a:solidFill>
                  <a:sysClr val="windowText" lastClr="000000"/>
                </a:solidFill>
                <a:latin typeface="Calibri"/>
                <a:cs typeface="Calibri"/>
              </a:rPr>
              <a:t>long</a:t>
            </a:r>
            <a:r>
              <a:rPr lang="en-US" sz="4400" kern="0" spc="66" dirty="0">
                <a:solidFill>
                  <a:sysClr val="windowText" lastClr="000000"/>
                </a:solidFill>
                <a:latin typeface="Calibri"/>
                <a:cs typeface="Calibri"/>
              </a:rPr>
              <a:t> </a:t>
            </a:r>
            <a:r>
              <a:rPr lang="en-US" sz="4400" kern="0" dirty="0">
                <a:solidFill>
                  <a:sysClr val="windowText" lastClr="000000"/>
                </a:solidFill>
                <a:latin typeface="Calibri"/>
                <a:cs typeface="Calibri"/>
              </a:rPr>
              <a:t>service</a:t>
            </a:r>
            <a:r>
              <a:rPr lang="en-US" sz="4400" kern="0" spc="60" dirty="0">
                <a:solidFill>
                  <a:sysClr val="windowText" lastClr="000000"/>
                </a:solidFill>
                <a:latin typeface="Calibri"/>
                <a:cs typeface="Calibri"/>
              </a:rPr>
              <a:t> </a:t>
            </a:r>
            <a:r>
              <a:rPr lang="en-US" sz="4400" kern="0" dirty="0">
                <a:solidFill>
                  <a:sysClr val="windowText" lastClr="000000"/>
                </a:solidFill>
                <a:latin typeface="Calibri"/>
                <a:cs typeface="Calibri"/>
              </a:rPr>
              <a:t>and/or</a:t>
            </a:r>
            <a:r>
              <a:rPr lang="en-US" sz="4400" kern="0" spc="33" dirty="0">
                <a:solidFill>
                  <a:sysClr val="windowText" lastClr="000000"/>
                </a:solidFill>
                <a:latin typeface="Calibri"/>
                <a:cs typeface="Calibri"/>
              </a:rPr>
              <a:t> </a:t>
            </a:r>
            <a:r>
              <a:rPr lang="en-US" sz="4400" kern="0" dirty="0">
                <a:solidFill>
                  <a:sysClr val="windowText" lastClr="000000"/>
                </a:solidFill>
                <a:latin typeface="Calibri"/>
                <a:cs typeface="Calibri"/>
              </a:rPr>
              <a:t>tenure</a:t>
            </a:r>
            <a:r>
              <a:rPr lang="en-US" sz="4400" kern="0" spc="73" dirty="0">
                <a:solidFill>
                  <a:sysClr val="windowText" lastClr="000000"/>
                </a:solidFill>
                <a:latin typeface="Calibri"/>
                <a:cs typeface="Calibri"/>
              </a:rPr>
              <a:t> </a:t>
            </a:r>
            <a:r>
              <a:rPr lang="en-US" sz="4400" kern="0" dirty="0">
                <a:solidFill>
                  <a:sysClr val="windowText" lastClr="000000"/>
                </a:solidFill>
                <a:latin typeface="Calibri"/>
                <a:cs typeface="Calibri"/>
              </a:rPr>
              <a:t>with</a:t>
            </a:r>
            <a:r>
              <a:rPr lang="en-US" sz="4400" kern="0" spc="46" dirty="0">
                <a:solidFill>
                  <a:sysClr val="windowText" lastClr="000000"/>
                </a:solidFill>
                <a:latin typeface="Calibri"/>
                <a:cs typeface="Calibri"/>
              </a:rPr>
              <a:t> </a:t>
            </a:r>
            <a:r>
              <a:rPr lang="en-US" sz="4400" kern="0" dirty="0">
                <a:solidFill>
                  <a:sysClr val="windowText" lastClr="000000"/>
                </a:solidFill>
                <a:latin typeface="Calibri"/>
                <a:cs typeface="Calibri"/>
              </a:rPr>
              <a:t>the</a:t>
            </a:r>
            <a:r>
              <a:rPr lang="en-US" sz="4400" kern="0" spc="60" dirty="0">
                <a:solidFill>
                  <a:sysClr val="windowText" lastClr="000000"/>
                </a:solidFill>
                <a:latin typeface="Calibri"/>
                <a:cs typeface="Calibri"/>
              </a:rPr>
              <a:t> </a:t>
            </a:r>
            <a:r>
              <a:rPr lang="en-US" sz="4400" kern="0" spc="-13" dirty="0">
                <a:solidFill>
                  <a:sysClr val="windowText" lastClr="000000"/>
                </a:solidFill>
                <a:latin typeface="Calibri"/>
                <a:cs typeface="Calibri"/>
              </a:rPr>
              <a:t>organization</a:t>
            </a:r>
            <a:endParaRPr lang="en-US" sz="4400" kern="0" dirty="0">
              <a:solidFill>
                <a:sysClr val="windowText" lastClr="000000"/>
              </a:solidFill>
              <a:latin typeface="Calibri"/>
              <a:cs typeface="Calibri"/>
            </a:endParaRPr>
          </a:p>
          <a:p>
            <a:pPr defTabSz="1210208">
              <a:spcBef>
                <a:spcPts val="20"/>
              </a:spcBef>
              <a:buFont typeface="Calibri"/>
              <a:buChar char="•"/>
            </a:pPr>
            <a:endParaRPr lang="en-US" sz="4400" kern="0" dirty="0">
              <a:latin typeface="Calibri"/>
              <a:cs typeface="Calibri"/>
            </a:endParaRPr>
          </a:p>
          <a:p>
            <a:endParaRPr lang="en-US" sz="4400" dirty="0"/>
          </a:p>
        </p:txBody>
      </p:sp>
      <p:sp>
        <p:nvSpPr>
          <p:cNvPr id="19" name="Rectangle 1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84999" y="-7"/>
            <a:ext cx="6138782" cy="102869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84999" y="-3"/>
            <a:ext cx="6138782" cy="9600553"/>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84999" y="-33"/>
            <a:ext cx="6103001" cy="9600583"/>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84999" y="-15"/>
            <a:ext cx="5417201" cy="10286995"/>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Graphic 6" descr="Dollar">
            <a:extLst>
              <a:ext uri="{FF2B5EF4-FFF2-40B4-BE49-F238E27FC236}">
                <a16:creationId xmlns:a16="http://schemas.microsoft.com/office/drawing/2014/main" id="{A0010007-918A-73CB-A87F-DFC699F570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13950" y="2039522"/>
            <a:ext cx="6255795" cy="6255795"/>
          </a:xfrm>
          <a:prstGeom prst="rect">
            <a:avLst/>
          </a:prstGeom>
        </p:spPr>
      </p:pic>
    </p:spTree>
    <p:extLst>
      <p:ext uri="{BB962C8B-B14F-4D97-AF65-F5344CB8AC3E}">
        <p14:creationId xmlns:p14="http://schemas.microsoft.com/office/powerpoint/2010/main" val="70909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bstract blue pattern with numbers">
            <a:extLst>
              <a:ext uri="{FF2B5EF4-FFF2-40B4-BE49-F238E27FC236}">
                <a16:creationId xmlns:a16="http://schemas.microsoft.com/office/drawing/2014/main" id="{806D7563-D82B-7F9A-BCC6-62F5068CCDB5}"/>
              </a:ext>
            </a:extLst>
          </p:cNvPr>
          <p:cNvPicPr>
            <a:picLocks noChangeAspect="1"/>
          </p:cNvPicPr>
          <p:nvPr/>
        </p:nvPicPr>
        <p:blipFill rotWithShape="1">
          <a:blip r:embed="rId2"/>
          <a:srcRect l="20266" r="13144"/>
          <a:stretch/>
        </p:blipFill>
        <p:spPr>
          <a:xfrm>
            <a:off x="11887200" y="10"/>
            <a:ext cx="6400797" cy="10286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54537" cy="10287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54537" cy="3428992"/>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B3665-254E-95CC-D36B-3A2F9D8DD120}"/>
              </a:ext>
            </a:extLst>
          </p:cNvPr>
          <p:cNvSpPr>
            <a:spLocks noGrp="1"/>
          </p:cNvSpPr>
          <p:nvPr>
            <p:ph type="title"/>
          </p:nvPr>
        </p:nvSpPr>
        <p:spPr>
          <a:xfrm>
            <a:off x="488001" y="-212077"/>
            <a:ext cx="7167581" cy="2443455"/>
          </a:xfrm>
        </p:spPr>
        <p:txBody>
          <a:bodyPr anchor="ctr">
            <a:normAutofit/>
          </a:bodyPr>
          <a:lstStyle/>
          <a:p>
            <a:r>
              <a:rPr lang="en-US" sz="6000" dirty="0">
                <a:solidFill>
                  <a:schemeClr val="tx1"/>
                </a:solidFill>
              </a:rPr>
              <a:t>Range Spread</a:t>
            </a:r>
          </a:p>
        </p:txBody>
      </p:sp>
      <p:sp>
        <p:nvSpPr>
          <p:cNvPr id="3" name="Text Placeholder 2">
            <a:extLst>
              <a:ext uri="{FF2B5EF4-FFF2-40B4-BE49-F238E27FC236}">
                <a16:creationId xmlns:a16="http://schemas.microsoft.com/office/drawing/2014/main" id="{8FE3C088-467B-3D36-2BDA-FDE23979D26D}"/>
              </a:ext>
            </a:extLst>
          </p:cNvPr>
          <p:cNvSpPr>
            <a:spLocks noGrp="1"/>
          </p:cNvSpPr>
          <p:nvPr>
            <p:ph type="body" idx="1"/>
          </p:nvPr>
        </p:nvSpPr>
        <p:spPr>
          <a:xfrm>
            <a:off x="457200" y="2019300"/>
            <a:ext cx="11201400" cy="7369299"/>
          </a:xfrm>
        </p:spPr>
        <p:txBody>
          <a:bodyPr anchor="ctr">
            <a:normAutofit lnSpcReduction="10000"/>
          </a:bodyPr>
          <a:lstStyle/>
          <a:p>
            <a:pPr>
              <a:lnSpc>
                <a:spcPct val="90000"/>
              </a:lnSpc>
              <a:spcAft>
                <a:spcPts val="600"/>
              </a:spcAft>
            </a:pPr>
            <a:r>
              <a:rPr lang="en-US" sz="3600" dirty="0"/>
              <a:t>What it means</a:t>
            </a:r>
          </a:p>
          <a:p>
            <a:pPr>
              <a:lnSpc>
                <a:spcPct val="90000"/>
              </a:lnSpc>
              <a:spcAft>
                <a:spcPts val="600"/>
              </a:spcAft>
            </a:pPr>
            <a:endParaRPr lang="en-US" sz="3600" dirty="0"/>
          </a:p>
          <a:p>
            <a:pPr>
              <a:lnSpc>
                <a:spcPct val="90000"/>
              </a:lnSpc>
              <a:spcAft>
                <a:spcPts val="600"/>
              </a:spcAft>
            </a:pPr>
            <a:r>
              <a:rPr lang="en-US" sz="3600" dirty="0"/>
              <a:t>The spread or width between the range minimum (e.g., the 25th percentile) and the range maximum (e.g., the 75th percentile).</a:t>
            </a:r>
          </a:p>
          <a:p>
            <a:pPr>
              <a:lnSpc>
                <a:spcPct val="90000"/>
              </a:lnSpc>
              <a:spcAft>
                <a:spcPts val="600"/>
              </a:spcAft>
            </a:pPr>
            <a:endParaRPr lang="en-US" sz="3600" dirty="0"/>
          </a:p>
          <a:p>
            <a:pPr>
              <a:lnSpc>
                <a:spcPct val="90000"/>
              </a:lnSpc>
              <a:spcAft>
                <a:spcPts val="600"/>
              </a:spcAft>
            </a:pPr>
            <a:r>
              <a:rPr lang="en-US" sz="3600" dirty="0"/>
              <a:t>Example</a:t>
            </a:r>
          </a:p>
          <a:p>
            <a:pPr>
              <a:lnSpc>
                <a:spcPct val="90000"/>
              </a:lnSpc>
              <a:spcAft>
                <a:spcPts val="600"/>
              </a:spcAft>
            </a:pPr>
            <a:endParaRPr lang="en-US" sz="3600" dirty="0"/>
          </a:p>
          <a:p>
            <a:pPr>
              <a:lnSpc>
                <a:spcPct val="90000"/>
              </a:lnSpc>
              <a:spcAft>
                <a:spcPts val="600"/>
              </a:spcAft>
            </a:pPr>
            <a:r>
              <a:rPr lang="en-US" sz="3600" dirty="0"/>
              <a:t>Different jobs would have different spreads. For example, the spreads within an organization can look like this:</a:t>
            </a:r>
          </a:p>
          <a:p>
            <a:pPr>
              <a:lnSpc>
                <a:spcPct val="90000"/>
              </a:lnSpc>
              <a:spcAft>
                <a:spcPts val="600"/>
              </a:spcAft>
            </a:pPr>
            <a:endParaRPr lang="en-US" sz="3600" dirty="0"/>
          </a:p>
          <a:p>
            <a:pPr marL="457200" indent="-457200">
              <a:lnSpc>
                <a:spcPct val="90000"/>
              </a:lnSpc>
              <a:spcAft>
                <a:spcPts val="600"/>
              </a:spcAft>
              <a:buFont typeface="Arial" panose="020B0604020202020204" pitchFamily="34" charset="0"/>
              <a:buChar char="•"/>
            </a:pPr>
            <a:r>
              <a:rPr lang="en-US" sz="3600" dirty="0"/>
              <a:t>Hourly contract positions: 30%-40%</a:t>
            </a:r>
          </a:p>
          <a:p>
            <a:pPr marL="457200" indent="-457200">
              <a:lnSpc>
                <a:spcPct val="90000"/>
              </a:lnSpc>
              <a:spcAft>
                <a:spcPts val="600"/>
              </a:spcAft>
              <a:buFont typeface="Arial" panose="020B0604020202020204" pitchFamily="34" charset="0"/>
              <a:buChar char="•"/>
            </a:pPr>
            <a:r>
              <a:rPr lang="en-US" sz="3600" dirty="0"/>
              <a:t>Entry to mid-level to managerial positions: 40%-60%</a:t>
            </a:r>
          </a:p>
          <a:p>
            <a:pPr marL="457200" indent="-457200">
              <a:lnSpc>
                <a:spcPct val="90000"/>
              </a:lnSpc>
              <a:spcAft>
                <a:spcPts val="600"/>
              </a:spcAft>
              <a:buFont typeface="Arial" panose="020B0604020202020204" pitchFamily="34" charset="0"/>
              <a:buChar char="•"/>
            </a:pPr>
            <a:r>
              <a:rPr lang="en-US" sz="3600" dirty="0"/>
              <a:t>Executive positions: 60%-70%</a:t>
            </a:r>
          </a:p>
        </p:txBody>
      </p:sp>
    </p:spTree>
    <p:extLst>
      <p:ext uri="{BB962C8B-B14F-4D97-AF65-F5344CB8AC3E}">
        <p14:creationId xmlns:p14="http://schemas.microsoft.com/office/powerpoint/2010/main" val="2108485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CEAB24-933F-7CD8-6222-2D29968E02F5}"/>
              </a:ext>
            </a:extLst>
          </p:cNvPr>
          <p:cNvPicPr>
            <a:picLocks noChangeAspect="1"/>
          </p:cNvPicPr>
          <p:nvPr/>
        </p:nvPicPr>
        <p:blipFill rotWithShape="1">
          <a:blip r:embed="rId3"/>
          <a:srcRect t="9912"/>
          <a:stretch/>
        </p:blipFill>
        <p:spPr>
          <a:xfrm>
            <a:off x="2743200" y="1600200"/>
            <a:ext cx="13081432" cy="7086600"/>
          </a:xfrm>
          <a:prstGeom prst="rect">
            <a:avLst/>
          </a:prstGeom>
        </p:spPr>
      </p:pic>
    </p:spTree>
    <p:extLst>
      <p:ext uri="{BB962C8B-B14F-4D97-AF65-F5344CB8AC3E}">
        <p14:creationId xmlns:p14="http://schemas.microsoft.com/office/powerpoint/2010/main" val="681613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124621" cy="10287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25DF5-6272-3DA1-407C-CA7C62CF1A90}"/>
              </a:ext>
            </a:extLst>
          </p:cNvPr>
          <p:cNvSpPr>
            <a:spLocks noGrp="1"/>
          </p:cNvSpPr>
          <p:nvPr>
            <p:ph type="title"/>
          </p:nvPr>
        </p:nvSpPr>
        <p:spPr>
          <a:xfrm>
            <a:off x="9539345" y="172728"/>
            <a:ext cx="6234768" cy="2562366"/>
          </a:xfrm>
        </p:spPr>
        <p:txBody>
          <a:bodyPr anchor="ctr">
            <a:normAutofit/>
          </a:bodyPr>
          <a:lstStyle/>
          <a:p>
            <a:r>
              <a:rPr lang="en-US" sz="5400" b="1" dirty="0">
                <a:solidFill>
                  <a:schemeClr val="tx1"/>
                </a:solidFill>
              </a:rPr>
              <a:t>Salary Differential</a:t>
            </a:r>
          </a:p>
        </p:txBody>
      </p:sp>
      <p:pic>
        <p:nvPicPr>
          <p:cNvPr id="5" name="Picture 4" descr="Graph on document with pen">
            <a:extLst>
              <a:ext uri="{FF2B5EF4-FFF2-40B4-BE49-F238E27FC236}">
                <a16:creationId xmlns:a16="http://schemas.microsoft.com/office/drawing/2014/main" id="{1C932594-C8F9-B7AA-181F-42EF45E6B614}"/>
              </a:ext>
            </a:extLst>
          </p:cNvPr>
          <p:cNvPicPr>
            <a:picLocks noChangeAspect="1"/>
          </p:cNvPicPr>
          <p:nvPr/>
        </p:nvPicPr>
        <p:blipFill rotWithShape="1">
          <a:blip r:embed="rId2"/>
          <a:srcRect l="27194" r="13473"/>
          <a:stretch/>
        </p:blipFill>
        <p:spPr>
          <a:xfrm>
            <a:off x="-1" y="-3"/>
            <a:ext cx="9144001" cy="10287003"/>
          </a:xfrm>
          <a:prstGeom prst="rect">
            <a:avLst/>
          </a:prstGeom>
        </p:spPr>
      </p:pic>
      <p:sp>
        <p:nvSpPr>
          <p:cNvPr id="3" name="Text Placeholder 2">
            <a:extLst>
              <a:ext uri="{FF2B5EF4-FFF2-40B4-BE49-F238E27FC236}">
                <a16:creationId xmlns:a16="http://schemas.microsoft.com/office/drawing/2014/main" id="{0D789C72-8355-886D-E3CC-F974718950C8}"/>
              </a:ext>
            </a:extLst>
          </p:cNvPr>
          <p:cNvSpPr>
            <a:spLocks noGrp="1"/>
          </p:cNvSpPr>
          <p:nvPr>
            <p:ph type="body" idx="1"/>
          </p:nvPr>
        </p:nvSpPr>
        <p:spPr>
          <a:xfrm>
            <a:off x="9539346" y="2705100"/>
            <a:ext cx="8748653" cy="6454854"/>
          </a:xfrm>
        </p:spPr>
        <p:txBody>
          <a:bodyPr anchor="ctr">
            <a:normAutofit/>
          </a:bodyPr>
          <a:lstStyle/>
          <a:p>
            <a:pPr>
              <a:spcAft>
                <a:spcPts val="600"/>
              </a:spcAft>
            </a:pPr>
            <a:r>
              <a:rPr lang="en-US" sz="4800" dirty="0"/>
              <a:t>What it means</a:t>
            </a:r>
          </a:p>
          <a:p>
            <a:pPr>
              <a:spcAft>
                <a:spcPts val="600"/>
              </a:spcAft>
            </a:pPr>
            <a:endParaRPr lang="en-US" sz="4800" dirty="0"/>
          </a:p>
          <a:p>
            <a:pPr>
              <a:spcAft>
                <a:spcPts val="600"/>
              </a:spcAft>
            </a:pPr>
            <a:r>
              <a:rPr lang="en-US" sz="4800" dirty="0"/>
              <a:t>This metric shows the progression from one job level to another by comparing the two ranges’ midpoints.</a:t>
            </a:r>
          </a:p>
        </p:txBody>
      </p:sp>
    </p:spTree>
    <p:extLst>
      <p:ext uri="{BB962C8B-B14F-4D97-AF65-F5344CB8AC3E}">
        <p14:creationId xmlns:p14="http://schemas.microsoft.com/office/powerpoint/2010/main" val="869553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200" y="0"/>
            <a:ext cx="18440400" cy="3131869"/>
            <a:chOff x="380" y="1057655"/>
            <a:chExt cx="10058019" cy="1312926"/>
          </a:xfrm>
        </p:grpSpPr>
        <p:pic>
          <p:nvPicPr>
            <p:cNvPr id="3" name="object 3"/>
            <p:cNvPicPr/>
            <p:nvPr/>
          </p:nvPicPr>
          <p:blipFill>
            <a:blip r:embed="rId2" cstate="print"/>
            <a:stretch>
              <a:fillRect/>
            </a:stretch>
          </p:blipFill>
          <p:spPr>
            <a:xfrm>
              <a:off x="380" y="1057655"/>
              <a:ext cx="10058019" cy="1312926"/>
            </a:xfrm>
            <a:prstGeom prst="rect">
              <a:avLst/>
            </a:prstGeom>
          </p:spPr>
        </p:pic>
        <p:pic>
          <p:nvPicPr>
            <p:cNvPr id="4" name="object 4"/>
            <p:cNvPicPr/>
            <p:nvPr/>
          </p:nvPicPr>
          <p:blipFill>
            <a:blip r:embed="rId3" cstate="print"/>
            <a:stretch>
              <a:fillRect/>
            </a:stretch>
          </p:blipFill>
          <p:spPr>
            <a:xfrm>
              <a:off x="380" y="1057655"/>
              <a:ext cx="10058019" cy="1312926"/>
            </a:xfrm>
            <a:prstGeom prst="rect">
              <a:avLst/>
            </a:prstGeom>
          </p:spPr>
        </p:pic>
      </p:grpSp>
      <p:sp>
        <p:nvSpPr>
          <p:cNvPr id="6" name="object 6"/>
          <p:cNvSpPr txBox="1">
            <a:spLocks noGrp="1"/>
          </p:cNvSpPr>
          <p:nvPr>
            <p:ph type="title"/>
          </p:nvPr>
        </p:nvSpPr>
        <p:spPr>
          <a:xfrm>
            <a:off x="357980" y="647700"/>
            <a:ext cx="8786020" cy="755637"/>
          </a:xfrm>
          <a:prstGeom prst="rect">
            <a:avLst/>
          </a:prstGeom>
        </p:spPr>
        <p:txBody>
          <a:bodyPr vert="horz" wrap="square" lIns="0" tIns="16809" rIns="0" bIns="0" rtlCol="0">
            <a:spAutoFit/>
          </a:bodyPr>
          <a:lstStyle/>
          <a:p>
            <a:pPr marL="16808">
              <a:spcBef>
                <a:spcPts val="132"/>
              </a:spcBef>
            </a:pPr>
            <a:r>
              <a:rPr sz="4800" dirty="0"/>
              <a:t>Developing</a:t>
            </a:r>
            <a:r>
              <a:rPr sz="4800" spc="-112" dirty="0"/>
              <a:t> </a:t>
            </a:r>
            <a:r>
              <a:rPr sz="4800" dirty="0"/>
              <a:t>a</a:t>
            </a:r>
            <a:r>
              <a:rPr sz="4800" spc="-86" dirty="0"/>
              <a:t> </a:t>
            </a:r>
            <a:r>
              <a:rPr sz="4800" dirty="0"/>
              <a:t>Salary/Pay</a:t>
            </a:r>
            <a:r>
              <a:rPr sz="4800" spc="-73" dirty="0"/>
              <a:t> </a:t>
            </a:r>
            <a:r>
              <a:rPr sz="4800" spc="-13" dirty="0"/>
              <a:t>Structure</a:t>
            </a:r>
          </a:p>
        </p:txBody>
      </p:sp>
      <p:sp>
        <p:nvSpPr>
          <p:cNvPr id="7" name="object 7"/>
          <p:cNvSpPr txBox="1"/>
          <p:nvPr/>
        </p:nvSpPr>
        <p:spPr>
          <a:xfrm>
            <a:off x="357980" y="3910597"/>
            <a:ext cx="17168020" cy="5814750"/>
          </a:xfrm>
          <a:prstGeom prst="rect">
            <a:avLst/>
          </a:prstGeom>
        </p:spPr>
        <p:txBody>
          <a:bodyPr vert="horz" wrap="square" lIns="0" tIns="68915" rIns="0" bIns="0" rtlCol="0">
            <a:spAutoFit/>
          </a:bodyPr>
          <a:lstStyle/>
          <a:p>
            <a:pPr marL="390796" marR="6723" indent="-374828" defTabSz="1210208">
              <a:lnSpc>
                <a:spcPts val="3309"/>
              </a:lnSpc>
              <a:spcBef>
                <a:spcPts val="541"/>
              </a:spcBef>
              <a:buFont typeface="Arial"/>
              <a:buChar char="•"/>
              <a:tabLst>
                <a:tab pos="390796" algn="l"/>
                <a:tab pos="391637" algn="l"/>
              </a:tabLst>
            </a:pPr>
            <a:endParaRPr lang="en-US" sz="4400" kern="0" dirty="0">
              <a:solidFill>
                <a:sysClr val="windowText" lastClr="000000"/>
              </a:solidFill>
              <a:latin typeface="Calibri"/>
              <a:cs typeface="Calibri"/>
            </a:endParaRPr>
          </a:p>
          <a:p>
            <a:pPr marL="390796" marR="6723" indent="-374828" defTabSz="1210208">
              <a:lnSpc>
                <a:spcPts val="3309"/>
              </a:lnSpc>
              <a:spcBef>
                <a:spcPts val="541"/>
              </a:spcBef>
              <a:buFont typeface="Arial"/>
              <a:buChar char="•"/>
              <a:tabLst>
                <a:tab pos="390796" algn="l"/>
                <a:tab pos="391637" algn="l"/>
              </a:tabLst>
            </a:pPr>
            <a:r>
              <a:rPr sz="4400" kern="0" dirty="0">
                <a:solidFill>
                  <a:sysClr val="windowText" lastClr="000000"/>
                </a:solidFill>
                <a:latin typeface="Calibri"/>
                <a:cs typeface="Calibri"/>
              </a:rPr>
              <a:t>Determine</a:t>
            </a:r>
            <a:r>
              <a:rPr sz="4400" kern="0" spc="-60" dirty="0">
                <a:solidFill>
                  <a:sysClr val="windowText" lastClr="000000"/>
                </a:solidFill>
                <a:latin typeface="Calibri"/>
                <a:cs typeface="Calibri"/>
              </a:rPr>
              <a:t> </a:t>
            </a:r>
            <a:r>
              <a:rPr sz="4400" kern="0" dirty="0">
                <a:solidFill>
                  <a:sysClr val="windowText" lastClr="000000"/>
                </a:solidFill>
                <a:latin typeface="Calibri"/>
                <a:cs typeface="Calibri"/>
              </a:rPr>
              <a:t>the</a:t>
            </a:r>
            <a:r>
              <a:rPr sz="4400" kern="0" spc="-66" dirty="0">
                <a:solidFill>
                  <a:sysClr val="windowText" lastClr="000000"/>
                </a:solidFill>
                <a:latin typeface="Calibri"/>
                <a:cs typeface="Calibri"/>
              </a:rPr>
              <a:t> </a:t>
            </a:r>
            <a:r>
              <a:rPr sz="4400" kern="0" dirty="0">
                <a:solidFill>
                  <a:sysClr val="windowText" lastClr="000000"/>
                </a:solidFill>
                <a:latin typeface="Calibri"/>
                <a:cs typeface="Calibri"/>
              </a:rPr>
              <a:t>number</a:t>
            </a:r>
            <a:r>
              <a:rPr sz="4400" kern="0" spc="-33" dirty="0">
                <a:solidFill>
                  <a:sysClr val="windowText" lastClr="000000"/>
                </a:solidFill>
                <a:latin typeface="Calibri"/>
                <a:cs typeface="Calibri"/>
              </a:rPr>
              <a:t> </a:t>
            </a:r>
            <a:r>
              <a:rPr sz="4400" kern="0" dirty="0">
                <a:solidFill>
                  <a:sysClr val="windowText" lastClr="000000"/>
                </a:solidFill>
                <a:latin typeface="Calibri"/>
                <a:cs typeface="Calibri"/>
              </a:rPr>
              <a:t>of</a:t>
            </a:r>
            <a:r>
              <a:rPr sz="4400" kern="0" spc="-53" dirty="0">
                <a:solidFill>
                  <a:sysClr val="windowText" lastClr="000000"/>
                </a:solidFill>
                <a:latin typeface="Calibri"/>
                <a:cs typeface="Calibri"/>
              </a:rPr>
              <a:t> </a:t>
            </a:r>
            <a:r>
              <a:rPr sz="4400" kern="0" dirty="0">
                <a:solidFill>
                  <a:sysClr val="windowText" lastClr="000000"/>
                </a:solidFill>
                <a:latin typeface="Calibri"/>
                <a:cs typeface="Calibri"/>
              </a:rPr>
              <a:t>pay</a:t>
            </a:r>
            <a:r>
              <a:rPr sz="4400" kern="0" spc="-46" dirty="0">
                <a:solidFill>
                  <a:sysClr val="windowText" lastClr="000000"/>
                </a:solidFill>
                <a:latin typeface="Calibri"/>
                <a:cs typeface="Calibri"/>
              </a:rPr>
              <a:t> </a:t>
            </a:r>
            <a:r>
              <a:rPr sz="4400" kern="0" dirty="0">
                <a:solidFill>
                  <a:sysClr val="windowText" lastClr="000000"/>
                </a:solidFill>
                <a:latin typeface="Calibri"/>
                <a:cs typeface="Calibri"/>
              </a:rPr>
              <a:t>grades</a:t>
            </a:r>
            <a:r>
              <a:rPr sz="4400" kern="0" spc="-53" dirty="0">
                <a:solidFill>
                  <a:sysClr val="windowText" lastClr="000000"/>
                </a:solidFill>
                <a:latin typeface="Calibri"/>
                <a:cs typeface="Calibri"/>
              </a:rPr>
              <a:t> </a:t>
            </a:r>
            <a:r>
              <a:rPr sz="4400" kern="0" dirty="0">
                <a:solidFill>
                  <a:sysClr val="windowText" lastClr="000000"/>
                </a:solidFill>
                <a:latin typeface="Calibri"/>
                <a:cs typeface="Calibri"/>
              </a:rPr>
              <a:t>for</a:t>
            </a:r>
            <a:r>
              <a:rPr sz="4400" kern="0" spc="-53" dirty="0">
                <a:solidFill>
                  <a:sysClr val="windowText" lastClr="000000"/>
                </a:solidFill>
                <a:latin typeface="Calibri"/>
                <a:cs typeface="Calibri"/>
              </a:rPr>
              <a:t> </a:t>
            </a:r>
            <a:r>
              <a:rPr sz="4400" kern="0" dirty="0">
                <a:solidFill>
                  <a:sysClr val="windowText" lastClr="000000"/>
                </a:solidFill>
                <a:latin typeface="Calibri"/>
                <a:cs typeface="Calibri"/>
              </a:rPr>
              <a:t>each</a:t>
            </a:r>
            <a:r>
              <a:rPr sz="4400" kern="0" spc="-53" dirty="0">
                <a:solidFill>
                  <a:sysClr val="windowText" lastClr="000000"/>
                </a:solidFill>
                <a:latin typeface="Calibri"/>
                <a:cs typeface="Calibri"/>
              </a:rPr>
              <a:t> </a:t>
            </a:r>
            <a:r>
              <a:rPr sz="4400" kern="0" dirty="0">
                <a:solidFill>
                  <a:sysClr val="windowText" lastClr="000000"/>
                </a:solidFill>
                <a:latin typeface="Calibri"/>
                <a:cs typeface="Calibri"/>
              </a:rPr>
              <a:t>pay</a:t>
            </a:r>
            <a:r>
              <a:rPr sz="4400" kern="0" spc="-46" dirty="0">
                <a:solidFill>
                  <a:sysClr val="windowText" lastClr="000000"/>
                </a:solidFill>
                <a:latin typeface="Calibri"/>
                <a:cs typeface="Calibri"/>
              </a:rPr>
              <a:t> </a:t>
            </a:r>
            <a:r>
              <a:rPr sz="4400" kern="0" dirty="0">
                <a:solidFill>
                  <a:sysClr val="windowText" lastClr="000000"/>
                </a:solidFill>
                <a:latin typeface="Calibri"/>
                <a:cs typeface="Calibri"/>
              </a:rPr>
              <a:t>scale</a:t>
            </a:r>
            <a:r>
              <a:rPr sz="4400" kern="0" spc="-60" dirty="0">
                <a:solidFill>
                  <a:sysClr val="windowText" lastClr="000000"/>
                </a:solidFill>
                <a:latin typeface="Calibri"/>
                <a:cs typeface="Calibri"/>
              </a:rPr>
              <a:t> </a:t>
            </a:r>
            <a:endParaRPr lang="en-US" sz="4400" kern="0" spc="-60" dirty="0">
              <a:solidFill>
                <a:sysClr val="windowText" lastClr="000000"/>
              </a:solidFill>
              <a:latin typeface="Calibri"/>
              <a:cs typeface="Calibri"/>
            </a:endParaRPr>
          </a:p>
          <a:p>
            <a:pPr marL="390796" indent="-374828" defTabSz="1210208">
              <a:spcBef>
                <a:spcPts val="2235"/>
              </a:spcBef>
              <a:buFont typeface="Arial"/>
              <a:buChar char="•"/>
              <a:tabLst>
                <a:tab pos="390796" algn="l"/>
                <a:tab pos="391637" algn="l"/>
              </a:tabLst>
            </a:pPr>
            <a:r>
              <a:rPr sz="4400" kern="0" dirty="0">
                <a:solidFill>
                  <a:sysClr val="windowText" lastClr="000000"/>
                </a:solidFill>
                <a:latin typeface="Calibri"/>
                <a:cs typeface="Calibri"/>
              </a:rPr>
              <a:t>Review</a:t>
            </a:r>
            <a:r>
              <a:rPr sz="4400" kern="0" spc="-60" dirty="0">
                <a:solidFill>
                  <a:sysClr val="windowText" lastClr="000000"/>
                </a:solidFill>
                <a:latin typeface="Calibri"/>
                <a:cs typeface="Calibri"/>
              </a:rPr>
              <a:t> </a:t>
            </a:r>
            <a:r>
              <a:rPr sz="4400" kern="0" dirty="0">
                <a:solidFill>
                  <a:sysClr val="windowText" lastClr="000000"/>
                </a:solidFill>
                <a:latin typeface="Calibri"/>
                <a:cs typeface="Calibri"/>
              </a:rPr>
              <a:t>the</a:t>
            </a:r>
            <a:r>
              <a:rPr sz="4400" kern="0" spc="-40" dirty="0">
                <a:solidFill>
                  <a:sysClr val="windowText" lastClr="000000"/>
                </a:solidFill>
                <a:latin typeface="Calibri"/>
                <a:cs typeface="Calibri"/>
              </a:rPr>
              <a:t> </a:t>
            </a:r>
            <a:r>
              <a:rPr sz="4400" kern="0" dirty="0">
                <a:solidFill>
                  <a:sysClr val="windowText" lastClr="000000"/>
                </a:solidFill>
                <a:latin typeface="Calibri"/>
                <a:cs typeface="Calibri"/>
              </a:rPr>
              <a:t>market</a:t>
            </a:r>
            <a:r>
              <a:rPr sz="4400" kern="0" spc="-53" dirty="0">
                <a:solidFill>
                  <a:sysClr val="windowText" lastClr="000000"/>
                </a:solidFill>
                <a:latin typeface="Calibri"/>
                <a:cs typeface="Calibri"/>
              </a:rPr>
              <a:t> </a:t>
            </a:r>
            <a:r>
              <a:rPr sz="4400" kern="0" dirty="0">
                <a:solidFill>
                  <a:sysClr val="windowText" lastClr="000000"/>
                </a:solidFill>
                <a:latin typeface="Calibri"/>
                <a:cs typeface="Calibri"/>
              </a:rPr>
              <a:t>price</a:t>
            </a:r>
            <a:r>
              <a:rPr sz="4400" kern="0" spc="-33" dirty="0">
                <a:solidFill>
                  <a:sysClr val="windowText" lastClr="000000"/>
                </a:solidFill>
                <a:latin typeface="Calibri"/>
                <a:cs typeface="Calibri"/>
              </a:rPr>
              <a:t> </a:t>
            </a:r>
            <a:r>
              <a:rPr sz="4400" kern="0" dirty="0">
                <a:solidFill>
                  <a:sysClr val="windowText" lastClr="000000"/>
                </a:solidFill>
                <a:latin typeface="Calibri"/>
                <a:cs typeface="Calibri"/>
              </a:rPr>
              <a:t>of</a:t>
            </a:r>
            <a:r>
              <a:rPr sz="4400" kern="0" spc="-40" dirty="0">
                <a:solidFill>
                  <a:sysClr val="windowText" lastClr="000000"/>
                </a:solidFill>
                <a:latin typeface="Calibri"/>
                <a:cs typeface="Calibri"/>
              </a:rPr>
              <a:t> </a:t>
            </a:r>
            <a:r>
              <a:rPr sz="4400" kern="0" dirty="0">
                <a:solidFill>
                  <a:sysClr val="windowText" lastClr="000000"/>
                </a:solidFill>
                <a:latin typeface="Calibri"/>
                <a:cs typeface="Calibri"/>
              </a:rPr>
              <a:t>benchmark</a:t>
            </a:r>
            <a:r>
              <a:rPr sz="4400" kern="0" spc="-26" dirty="0">
                <a:solidFill>
                  <a:sysClr val="windowText" lastClr="000000"/>
                </a:solidFill>
                <a:latin typeface="Calibri"/>
                <a:cs typeface="Calibri"/>
              </a:rPr>
              <a:t> </a:t>
            </a:r>
            <a:r>
              <a:rPr sz="4400" kern="0" dirty="0">
                <a:solidFill>
                  <a:sysClr val="windowText" lastClr="000000"/>
                </a:solidFill>
                <a:latin typeface="Calibri"/>
                <a:cs typeface="Calibri"/>
              </a:rPr>
              <a:t>jobs</a:t>
            </a:r>
            <a:r>
              <a:rPr sz="4400" kern="0" spc="-13" dirty="0">
                <a:solidFill>
                  <a:sysClr val="windowText" lastClr="000000"/>
                </a:solidFill>
                <a:latin typeface="Calibri"/>
                <a:cs typeface="Calibri"/>
              </a:rPr>
              <a:t> </a:t>
            </a:r>
            <a:r>
              <a:rPr sz="4400" kern="0" dirty="0">
                <a:solidFill>
                  <a:sysClr val="windowText" lastClr="000000"/>
                </a:solidFill>
                <a:latin typeface="Calibri"/>
                <a:cs typeface="Calibri"/>
              </a:rPr>
              <a:t>within</a:t>
            </a:r>
            <a:r>
              <a:rPr sz="4400" kern="0" spc="-33" dirty="0">
                <a:solidFill>
                  <a:sysClr val="windowText" lastClr="000000"/>
                </a:solidFill>
                <a:latin typeface="Calibri"/>
                <a:cs typeface="Calibri"/>
              </a:rPr>
              <a:t> </a:t>
            </a:r>
            <a:r>
              <a:rPr sz="4400" kern="0" dirty="0">
                <a:solidFill>
                  <a:sysClr val="windowText" lastClr="000000"/>
                </a:solidFill>
                <a:latin typeface="Calibri"/>
                <a:cs typeface="Calibri"/>
              </a:rPr>
              <a:t>the</a:t>
            </a:r>
            <a:r>
              <a:rPr sz="4400" kern="0" spc="-33" dirty="0">
                <a:solidFill>
                  <a:sysClr val="windowText" lastClr="000000"/>
                </a:solidFill>
                <a:latin typeface="Calibri"/>
                <a:cs typeface="Calibri"/>
              </a:rPr>
              <a:t> </a:t>
            </a:r>
            <a:r>
              <a:rPr sz="4400" kern="0" spc="-13" dirty="0">
                <a:solidFill>
                  <a:sysClr val="windowText" lastClr="000000"/>
                </a:solidFill>
                <a:latin typeface="Calibri"/>
                <a:cs typeface="Calibri"/>
              </a:rPr>
              <a:t>industry.</a:t>
            </a:r>
            <a:endParaRPr lang="en-US" sz="4400" kern="0" spc="-13" dirty="0">
              <a:solidFill>
                <a:sysClr val="windowText" lastClr="000000"/>
              </a:solidFill>
              <a:latin typeface="Calibri"/>
              <a:cs typeface="Calibri"/>
            </a:endParaRPr>
          </a:p>
          <a:p>
            <a:pPr marL="390796" indent="-374828" defTabSz="1210208">
              <a:spcBef>
                <a:spcPts val="2235"/>
              </a:spcBef>
              <a:buFont typeface="Arial"/>
              <a:buChar char="•"/>
              <a:tabLst>
                <a:tab pos="390796" algn="l"/>
                <a:tab pos="391637" algn="l"/>
              </a:tabLst>
            </a:pPr>
            <a:r>
              <a:rPr lang="en-US" sz="4400" kern="0" spc="-13" dirty="0">
                <a:solidFill>
                  <a:sysClr val="windowText" lastClr="000000"/>
                </a:solidFill>
                <a:latin typeface="Calibri"/>
                <a:cs typeface="Calibri"/>
              </a:rPr>
              <a:t>Review the rating of each position</a:t>
            </a:r>
            <a:endParaRPr sz="4400" kern="0" dirty="0">
              <a:solidFill>
                <a:sysClr val="windowText" lastClr="000000"/>
              </a:solidFill>
              <a:latin typeface="Calibri"/>
              <a:cs typeface="Calibri"/>
            </a:endParaRPr>
          </a:p>
          <a:p>
            <a:pPr marL="390796" indent="-374828" defTabSz="1210208">
              <a:spcBef>
                <a:spcPts val="2250"/>
              </a:spcBef>
              <a:buFont typeface="Arial"/>
              <a:buChar char="•"/>
              <a:tabLst>
                <a:tab pos="390796" algn="l"/>
                <a:tab pos="391637" algn="l"/>
              </a:tabLst>
            </a:pPr>
            <a:r>
              <a:rPr sz="4400" kern="0" dirty="0">
                <a:solidFill>
                  <a:sysClr val="windowText" lastClr="000000"/>
                </a:solidFill>
                <a:latin typeface="Calibri"/>
                <a:cs typeface="Calibri"/>
              </a:rPr>
              <a:t>Assign</a:t>
            </a:r>
            <a:r>
              <a:rPr sz="4400" kern="0" spc="-33" dirty="0">
                <a:solidFill>
                  <a:sysClr val="windowText" lastClr="000000"/>
                </a:solidFill>
                <a:latin typeface="Calibri"/>
                <a:cs typeface="Calibri"/>
              </a:rPr>
              <a:t> </a:t>
            </a:r>
            <a:r>
              <a:rPr sz="4400" kern="0" dirty="0">
                <a:solidFill>
                  <a:sysClr val="windowText" lastClr="000000"/>
                </a:solidFill>
                <a:latin typeface="Calibri"/>
                <a:cs typeface="Calibri"/>
              </a:rPr>
              <a:t>Positions</a:t>
            </a:r>
            <a:r>
              <a:rPr sz="4400" kern="0" spc="-33" dirty="0">
                <a:solidFill>
                  <a:sysClr val="windowText" lastClr="000000"/>
                </a:solidFill>
                <a:latin typeface="Calibri"/>
                <a:cs typeface="Calibri"/>
              </a:rPr>
              <a:t> </a:t>
            </a:r>
            <a:r>
              <a:rPr sz="4400" kern="0" dirty="0">
                <a:solidFill>
                  <a:sysClr val="windowText" lastClr="000000"/>
                </a:solidFill>
                <a:latin typeface="Calibri"/>
                <a:cs typeface="Calibri"/>
              </a:rPr>
              <a:t>to</a:t>
            </a:r>
            <a:r>
              <a:rPr sz="4400" kern="0" spc="-33" dirty="0">
                <a:solidFill>
                  <a:sysClr val="windowText" lastClr="000000"/>
                </a:solidFill>
                <a:latin typeface="Calibri"/>
                <a:cs typeface="Calibri"/>
              </a:rPr>
              <a:t> </a:t>
            </a:r>
            <a:r>
              <a:rPr sz="4400" kern="0" spc="-13" dirty="0">
                <a:solidFill>
                  <a:sysClr val="windowText" lastClr="000000"/>
                </a:solidFill>
                <a:latin typeface="Calibri"/>
                <a:cs typeface="Calibri"/>
              </a:rPr>
              <a:t>Grades</a:t>
            </a:r>
            <a:r>
              <a:rPr lang="en-US" sz="4400" kern="0" spc="-13" dirty="0">
                <a:solidFill>
                  <a:sysClr val="windowText" lastClr="000000"/>
                </a:solidFill>
                <a:latin typeface="Calibri"/>
                <a:cs typeface="Calibri"/>
              </a:rPr>
              <a:t> </a:t>
            </a:r>
          </a:p>
          <a:p>
            <a:pPr marL="847996" lvl="1" indent="-374828" defTabSz="1210208">
              <a:spcBef>
                <a:spcPts val="2250"/>
              </a:spcBef>
              <a:buFont typeface="Arial"/>
              <a:buChar char="•"/>
              <a:tabLst>
                <a:tab pos="390796" algn="l"/>
                <a:tab pos="391637" algn="l"/>
              </a:tabLst>
            </a:pPr>
            <a:r>
              <a:rPr lang="en-US" sz="4400" kern="0" spc="-13" dirty="0">
                <a:solidFill>
                  <a:sysClr val="windowText" lastClr="000000"/>
                </a:solidFill>
                <a:latin typeface="Calibri"/>
                <a:cs typeface="Calibri"/>
              </a:rPr>
              <a:t>Similar in rating </a:t>
            </a:r>
          </a:p>
          <a:p>
            <a:pPr marL="847996" lvl="1" indent="-374828" defTabSz="1210208">
              <a:spcBef>
                <a:spcPts val="2250"/>
              </a:spcBef>
              <a:buFont typeface="Arial"/>
              <a:buChar char="•"/>
              <a:tabLst>
                <a:tab pos="390796" algn="l"/>
                <a:tab pos="391637" algn="l"/>
              </a:tabLst>
            </a:pPr>
            <a:r>
              <a:rPr lang="en-US" sz="4400" kern="0" spc="-13" dirty="0">
                <a:solidFill>
                  <a:sysClr val="windowText" lastClr="000000"/>
                </a:solidFill>
                <a:latin typeface="Calibri"/>
                <a:cs typeface="Calibri"/>
              </a:rPr>
              <a:t>Similar in market</a:t>
            </a:r>
            <a:endParaRPr sz="4400" kern="0" dirty="0">
              <a:solidFill>
                <a:sysClr val="windowText" lastClr="000000"/>
              </a:solidFill>
              <a:latin typeface="Calibri"/>
              <a:cs typeface="Calibri"/>
            </a:endParaRPr>
          </a:p>
        </p:txBody>
      </p:sp>
      <p:sp>
        <p:nvSpPr>
          <p:cNvPr id="8" name="object 8"/>
          <p:cNvSpPr txBox="1"/>
          <p:nvPr/>
        </p:nvSpPr>
        <p:spPr>
          <a:xfrm>
            <a:off x="10972800" y="778728"/>
            <a:ext cx="6553200" cy="1783641"/>
          </a:xfrm>
          <a:prstGeom prst="rect">
            <a:avLst/>
          </a:prstGeom>
        </p:spPr>
        <p:txBody>
          <a:bodyPr vert="horz" wrap="square" lIns="0" tIns="61352" rIns="0" bIns="0" rtlCol="0">
            <a:spAutoFit/>
          </a:bodyPr>
          <a:lstStyle/>
          <a:p>
            <a:pPr marL="1048007" marR="6723" indent="-1032039" algn="ctr" defTabSz="1210208">
              <a:lnSpc>
                <a:spcPts val="2832"/>
              </a:lnSpc>
              <a:spcBef>
                <a:spcPts val="483"/>
              </a:spcBef>
            </a:pPr>
            <a:r>
              <a:rPr lang="en-US" sz="4800" kern="0" dirty="0">
                <a:solidFill>
                  <a:srgbClr val="FFFFFF"/>
                </a:solidFill>
                <a:latin typeface="Calibri"/>
                <a:cs typeface="Calibri"/>
              </a:rPr>
              <a:t>Step 6</a:t>
            </a:r>
          </a:p>
          <a:p>
            <a:pPr marL="1048007" marR="6723" indent="-1032039" algn="ctr" defTabSz="1210208">
              <a:lnSpc>
                <a:spcPts val="2832"/>
              </a:lnSpc>
              <a:spcBef>
                <a:spcPts val="483"/>
              </a:spcBef>
            </a:pPr>
            <a:endParaRPr lang="en-US" sz="4800" kern="0" dirty="0">
              <a:solidFill>
                <a:srgbClr val="FFFFFF"/>
              </a:solidFill>
              <a:latin typeface="Calibri"/>
              <a:cs typeface="Calibri"/>
            </a:endParaRPr>
          </a:p>
          <a:p>
            <a:pPr marL="1048007" marR="6723" indent="-1032039" algn="ctr" defTabSz="1210208">
              <a:lnSpc>
                <a:spcPts val="2832"/>
              </a:lnSpc>
              <a:spcBef>
                <a:spcPts val="483"/>
              </a:spcBef>
            </a:pPr>
            <a:endParaRPr lang="en-US" sz="4800" kern="0" dirty="0">
              <a:solidFill>
                <a:srgbClr val="FFFFFF"/>
              </a:solidFill>
              <a:latin typeface="Calibri"/>
              <a:cs typeface="Calibri"/>
            </a:endParaRPr>
          </a:p>
          <a:p>
            <a:pPr marL="1048007" marR="6723" indent="-1032039" algn="ctr" defTabSz="1210208">
              <a:lnSpc>
                <a:spcPts val="2832"/>
              </a:lnSpc>
              <a:spcBef>
                <a:spcPts val="483"/>
              </a:spcBef>
            </a:pPr>
            <a:r>
              <a:rPr lang="en-US" sz="4800" kern="0" dirty="0">
                <a:solidFill>
                  <a:srgbClr val="FFFFFF"/>
                </a:solidFill>
                <a:latin typeface="Calibri"/>
                <a:cs typeface="Calibri"/>
              </a:rPr>
              <a:t>Determine the Grades</a:t>
            </a:r>
            <a:endParaRPr sz="4800" kern="0" dirty="0">
              <a:solidFill>
                <a:sysClr val="windowText" lastClr="000000"/>
              </a:solidFill>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4178F1-D738-402D-1141-81A4219B0AF2}"/>
              </a:ext>
            </a:extLst>
          </p:cNvPr>
          <p:cNvSpPr txBox="1"/>
          <p:nvPr/>
        </p:nvSpPr>
        <p:spPr>
          <a:xfrm>
            <a:off x="7054772" y="968756"/>
            <a:ext cx="9833021" cy="8319070"/>
          </a:xfrm>
          <a:prstGeom prst="rect">
            <a:avLst/>
          </a:prstGeom>
        </p:spPr>
        <p:txBody>
          <a:bodyPr vert="horz" lIns="91440" tIns="45720" rIns="91440" bIns="45720" rtlCol="0" anchor="ctr">
            <a:normAutofit/>
          </a:bodyPr>
          <a:lstStyle/>
          <a:p>
            <a:pPr>
              <a:lnSpc>
                <a:spcPct val="90000"/>
              </a:lnSpc>
              <a:spcAft>
                <a:spcPts val="600"/>
              </a:spcAft>
            </a:pPr>
            <a:endParaRPr lang="en-US" sz="4800" dirty="0">
              <a:effectLst/>
            </a:endParaRPr>
          </a:p>
          <a:p>
            <a:pPr>
              <a:lnSpc>
                <a:spcPct val="90000"/>
              </a:lnSpc>
              <a:spcAft>
                <a:spcPts val="600"/>
              </a:spcAft>
            </a:pPr>
            <a:r>
              <a:rPr lang="en-US" sz="4800" dirty="0">
                <a:effectLst/>
              </a:rPr>
              <a:t>Jobs are assigned to salary grades based on the level of responsibility, skill, and difficulty so that similar jobs are grouped together. </a:t>
            </a:r>
          </a:p>
          <a:p>
            <a:pPr>
              <a:lnSpc>
                <a:spcPct val="90000"/>
              </a:lnSpc>
              <a:spcAft>
                <a:spcPts val="600"/>
              </a:spcAft>
            </a:pPr>
            <a:endParaRPr lang="en-US" sz="4800" dirty="0">
              <a:effectLst/>
            </a:endParaRPr>
          </a:p>
          <a:p>
            <a:pPr>
              <a:lnSpc>
                <a:spcPct val="90000"/>
              </a:lnSpc>
              <a:spcAft>
                <a:spcPts val="600"/>
              </a:spcAft>
            </a:pPr>
            <a:r>
              <a:rPr lang="en-US" sz="4800" dirty="0">
                <a:effectLst/>
              </a:rPr>
              <a:t>Salary survey data for benchmark jobs within each grade is used to establish the midpoint of the rate range for that salary grade. </a:t>
            </a:r>
            <a:endParaRPr lang="en-US" sz="4800" dirty="0"/>
          </a:p>
        </p:txBody>
      </p:sp>
    </p:spTree>
    <p:extLst>
      <p:ext uri="{BB962C8B-B14F-4D97-AF65-F5344CB8AC3E}">
        <p14:creationId xmlns:p14="http://schemas.microsoft.com/office/powerpoint/2010/main" val="208039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rot="-5400000">
            <a:off x="162593" y="1249973"/>
            <a:ext cx="844062" cy="211015"/>
          </a:xfrm>
          <a:custGeom>
            <a:avLst/>
            <a:gdLst/>
            <a:ahLst/>
            <a:cxnLst/>
            <a:rect l="l" t="t" r="r" b="b"/>
            <a:pathLst>
              <a:path w="844062" h="211015">
                <a:moveTo>
                  <a:pt x="0" y="0"/>
                </a:moveTo>
                <a:lnTo>
                  <a:pt x="844062" y="0"/>
                </a:lnTo>
                <a:lnTo>
                  <a:pt x="844062"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5400000">
            <a:off x="17281345" y="1249973"/>
            <a:ext cx="844062" cy="211015"/>
          </a:xfrm>
          <a:custGeom>
            <a:avLst/>
            <a:gdLst/>
            <a:ahLst/>
            <a:cxnLst/>
            <a:rect l="l" t="t" r="r" b="b"/>
            <a:pathLst>
              <a:path w="844062" h="211015">
                <a:moveTo>
                  <a:pt x="0" y="0"/>
                </a:moveTo>
                <a:lnTo>
                  <a:pt x="844062" y="0"/>
                </a:lnTo>
                <a:lnTo>
                  <a:pt x="844062"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AutoShape 15"/>
          <p:cNvSpPr/>
          <p:nvPr/>
        </p:nvSpPr>
        <p:spPr>
          <a:xfrm rot="-5376337">
            <a:off x="-453259" y="3241875"/>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16" name="AutoShape 16"/>
          <p:cNvSpPr/>
          <p:nvPr/>
        </p:nvSpPr>
        <p:spPr>
          <a:xfrm rot="-5376337">
            <a:off x="16665493" y="3241875"/>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17" name="TextBox 17"/>
          <p:cNvSpPr txBox="1"/>
          <p:nvPr/>
        </p:nvSpPr>
        <p:spPr>
          <a:xfrm>
            <a:off x="1309461" y="7313719"/>
            <a:ext cx="4818614" cy="365485"/>
          </a:xfrm>
          <a:prstGeom prst="rect">
            <a:avLst/>
          </a:prstGeom>
        </p:spPr>
        <p:txBody>
          <a:bodyPr lIns="0" tIns="0" rIns="0" bIns="0" rtlCol="0" anchor="t">
            <a:spAutoFit/>
          </a:bodyPr>
          <a:lstStyle/>
          <a:p>
            <a:pPr algn="ctr">
              <a:lnSpc>
                <a:spcPts val="2799"/>
              </a:lnSpc>
              <a:spcBef>
                <a:spcPct val="0"/>
              </a:spcBef>
            </a:pPr>
            <a:r>
              <a:rPr lang="en-US" sz="3200" dirty="0">
                <a:solidFill>
                  <a:srgbClr val="FFFFFF"/>
                </a:solidFill>
                <a:latin typeface="Times New Roman" panose="02020603050405020304" pitchFamily="18" charset="0"/>
                <a:cs typeface="Times New Roman" panose="02020603050405020304" pitchFamily="18" charset="0"/>
              </a:rPr>
              <a:t>Name</a:t>
            </a:r>
          </a:p>
        </p:txBody>
      </p:sp>
      <p:sp>
        <p:nvSpPr>
          <p:cNvPr id="18" name="TextBox 18"/>
          <p:cNvSpPr txBox="1"/>
          <p:nvPr/>
        </p:nvSpPr>
        <p:spPr>
          <a:xfrm>
            <a:off x="1309461" y="7904274"/>
            <a:ext cx="4818614" cy="336631"/>
          </a:xfrm>
          <a:prstGeom prst="rect">
            <a:avLst/>
          </a:prstGeom>
        </p:spPr>
        <p:txBody>
          <a:bodyPr lIns="0" tIns="0" rIns="0" bIns="0" rtlCol="0" anchor="t">
            <a:spAutoFit/>
          </a:bodyPr>
          <a:lstStyle/>
          <a:p>
            <a:pPr algn="ctr">
              <a:lnSpc>
                <a:spcPts val="2500"/>
              </a:lnSpc>
              <a:spcBef>
                <a:spcPct val="0"/>
              </a:spcBef>
            </a:pPr>
            <a:r>
              <a:rPr lang="en-US" sz="3200" dirty="0">
                <a:solidFill>
                  <a:srgbClr val="FFFFFF"/>
                </a:solidFill>
                <a:latin typeface="Times New Roman" panose="02020603050405020304" pitchFamily="18" charset="0"/>
                <a:cs typeface="Times New Roman" panose="02020603050405020304" pitchFamily="18" charset="0"/>
              </a:rPr>
              <a:t>Manager</a:t>
            </a:r>
          </a:p>
        </p:txBody>
      </p:sp>
      <p:sp>
        <p:nvSpPr>
          <p:cNvPr id="19" name="TextBox 19"/>
          <p:cNvSpPr txBox="1"/>
          <p:nvPr/>
        </p:nvSpPr>
        <p:spPr>
          <a:xfrm>
            <a:off x="6734693" y="7313719"/>
            <a:ext cx="4818614" cy="365485"/>
          </a:xfrm>
          <a:prstGeom prst="rect">
            <a:avLst/>
          </a:prstGeom>
        </p:spPr>
        <p:txBody>
          <a:bodyPr lIns="0" tIns="0" rIns="0" bIns="0" rtlCol="0" anchor="t">
            <a:spAutoFit/>
          </a:bodyPr>
          <a:lstStyle/>
          <a:p>
            <a:pPr algn="ctr">
              <a:lnSpc>
                <a:spcPts val="2799"/>
              </a:lnSpc>
              <a:spcBef>
                <a:spcPct val="0"/>
              </a:spcBef>
            </a:pPr>
            <a:r>
              <a:rPr lang="en-US" sz="3200" dirty="0">
                <a:solidFill>
                  <a:srgbClr val="FFFFFF"/>
                </a:solidFill>
                <a:latin typeface="Times New Roman" panose="02020603050405020304" pitchFamily="18" charset="0"/>
                <a:cs typeface="Times New Roman" panose="02020603050405020304" pitchFamily="18" charset="0"/>
              </a:rPr>
              <a:t>Name</a:t>
            </a:r>
          </a:p>
        </p:txBody>
      </p:sp>
      <p:sp>
        <p:nvSpPr>
          <p:cNvPr id="20" name="TextBox 20"/>
          <p:cNvSpPr txBox="1"/>
          <p:nvPr/>
        </p:nvSpPr>
        <p:spPr>
          <a:xfrm>
            <a:off x="6734693" y="7904274"/>
            <a:ext cx="4818614" cy="336631"/>
          </a:xfrm>
          <a:prstGeom prst="rect">
            <a:avLst/>
          </a:prstGeom>
        </p:spPr>
        <p:txBody>
          <a:bodyPr lIns="0" tIns="0" rIns="0" bIns="0" rtlCol="0" anchor="t">
            <a:spAutoFit/>
          </a:bodyPr>
          <a:lstStyle/>
          <a:p>
            <a:pPr algn="ctr">
              <a:lnSpc>
                <a:spcPts val="2500"/>
              </a:lnSpc>
              <a:spcBef>
                <a:spcPct val="0"/>
              </a:spcBef>
            </a:pPr>
            <a:r>
              <a:rPr lang="en-US" sz="3200">
                <a:solidFill>
                  <a:srgbClr val="FFFFFF"/>
                </a:solidFill>
                <a:latin typeface="Times New Roman" panose="02020603050405020304" pitchFamily="18" charset="0"/>
                <a:cs typeface="Times New Roman" panose="02020603050405020304" pitchFamily="18" charset="0"/>
              </a:rPr>
              <a:t>Owner</a:t>
            </a:r>
          </a:p>
        </p:txBody>
      </p:sp>
      <p:sp>
        <p:nvSpPr>
          <p:cNvPr id="21" name="TextBox 21"/>
          <p:cNvSpPr txBox="1"/>
          <p:nvPr/>
        </p:nvSpPr>
        <p:spPr>
          <a:xfrm>
            <a:off x="12269872" y="7313719"/>
            <a:ext cx="4818614" cy="365485"/>
          </a:xfrm>
          <a:prstGeom prst="rect">
            <a:avLst/>
          </a:prstGeom>
        </p:spPr>
        <p:txBody>
          <a:bodyPr lIns="0" tIns="0" rIns="0" bIns="0" rtlCol="0" anchor="t">
            <a:spAutoFit/>
          </a:bodyPr>
          <a:lstStyle/>
          <a:p>
            <a:pPr algn="ctr">
              <a:lnSpc>
                <a:spcPts val="2799"/>
              </a:lnSpc>
              <a:spcBef>
                <a:spcPct val="0"/>
              </a:spcBef>
            </a:pPr>
            <a:r>
              <a:rPr lang="en-US" sz="3200" dirty="0">
                <a:solidFill>
                  <a:srgbClr val="FFFFFF"/>
                </a:solidFill>
                <a:latin typeface="Times New Roman" panose="02020603050405020304" pitchFamily="18" charset="0"/>
                <a:cs typeface="Times New Roman" panose="02020603050405020304" pitchFamily="18" charset="0"/>
              </a:rPr>
              <a:t>Name </a:t>
            </a:r>
          </a:p>
        </p:txBody>
      </p:sp>
      <p:sp>
        <p:nvSpPr>
          <p:cNvPr id="22" name="TextBox 22"/>
          <p:cNvSpPr txBox="1"/>
          <p:nvPr/>
        </p:nvSpPr>
        <p:spPr>
          <a:xfrm>
            <a:off x="12269872" y="7904274"/>
            <a:ext cx="4818614" cy="336631"/>
          </a:xfrm>
          <a:prstGeom prst="rect">
            <a:avLst/>
          </a:prstGeom>
        </p:spPr>
        <p:txBody>
          <a:bodyPr lIns="0" tIns="0" rIns="0" bIns="0" rtlCol="0" anchor="t">
            <a:spAutoFit/>
          </a:bodyPr>
          <a:lstStyle/>
          <a:p>
            <a:pPr algn="ctr">
              <a:lnSpc>
                <a:spcPts val="2500"/>
              </a:lnSpc>
              <a:spcBef>
                <a:spcPct val="0"/>
              </a:spcBef>
            </a:pPr>
            <a:r>
              <a:rPr lang="en-US" sz="3200">
                <a:solidFill>
                  <a:srgbClr val="FFFFFF"/>
                </a:solidFill>
                <a:latin typeface="Times New Roman" panose="02020603050405020304" pitchFamily="18" charset="0"/>
                <a:cs typeface="Times New Roman" panose="02020603050405020304" pitchFamily="18" charset="0"/>
              </a:rPr>
              <a:t>Leader</a:t>
            </a:r>
          </a:p>
        </p:txBody>
      </p:sp>
      <p:sp>
        <p:nvSpPr>
          <p:cNvPr id="23" name="TextBox 23"/>
          <p:cNvSpPr txBox="1"/>
          <p:nvPr/>
        </p:nvSpPr>
        <p:spPr>
          <a:xfrm>
            <a:off x="4479529" y="618248"/>
            <a:ext cx="8704179" cy="1025922"/>
          </a:xfrm>
          <a:prstGeom prst="rect">
            <a:avLst/>
          </a:prstGeom>
        </p:spPr>
        <p:txBody>
          <a:bodyPr wrap="square" lIns="0" tIns="0" rIns="0" bIns="0" rtlCol="0" anchor="t">
            <a:spAutoFit/>
          </a:bodyPr>
          <a:lstStyle/>
          <a:p>
            <a:pPr algn="ctr">
              <a:lnSpc>
                <a:spcPts val="8000"/>
              </a:lnSpc>
              <a:spcBef>
                <a:spcPct val="0"/>
              </a:spcBef>
            </a:pPr>
            <a:r>
              <a:rPr lang="en-US" sz="8000" b="1" dirty="0">
                <a:solidFill>
                  <a:srgbClr val="000000"/>
                </a:solidFill>
                <a:latin typeface="Times New Roman" panose="02020603050405020304" pitchFamily="18" charset="0"/>
                <a:cs typeface="Times New Roman" panose="02020603050405020304" pitchFamily="18" charset="0"/>
              </a:rPr>
              <a:t>Meet the Team</a:t>
            </a:r>
          </a:p>
        </p:txBody>
      </p:sp>
      <p:sp>
        <p:nvSpPr>
          <p:cNvPr id="24" name="Freeform 24"/>
          <p:cNvSpPr/>
          <p:nvPr/>
        </p:nvSpPr>
        <p:spPr>
          <a:xfrm>
            <a:off x="15931353" y="8113312"/>
            <a:ext cx="2196001" cy="1994700"/>
          </a:xfrm>
          <a:custGeom>
            <a:avLst/>
            <a:gdLst/>
            <a:ahLst/>
            <a:cxnLst/>
            <a:rect l="l" t="t" r="r" b="b"/>
            <a:pathLst>
              <a:path w="2196001" h="1994700">
                <a:moveTo>
                  <a:pt x="0" y="0"/>
                </a:moveTo>
                <a:lnTo>
                  <a:pt x="2196001" y="0"/>
                </a:lnTo>
                <a:lnTo>
                  <a:pt x="2196001" y="1994701"/>
                </a:lnTo>
                <a:lnTo>
                  <a:pt x="0" y="1994701"/>
                </a:lnTo>
                <a:lnTo>
                  <a:pt x="0" y="0"/>
                </a:lnTo>
                <a:close/>
              </a:path>
            </a:pathLst>
          </a:custGeom>
          <a:blipFill>
            <a:blip r:embed="rId4"/>
            <a:stretch>
              <a:fillRect/>
            </a:stretch>
          </a:blipFill>
        </p:spPr>
        <p:txBody>
          <a:bodyPr/>
          <a:lstStyle/>
          <a:p>
            <a:endParaRPr lang="en-US"/>
          </a:p>
        </p:txBody>
      </p:sp>
      <p:pic>
        <p:nvPicPr>
          <p:cNvPr id="27" name="Picture 26" descr="A person in a white striped jacket&#10;&#10;Description automatically generated">
            <a:extLst>
              <a:ext uri="{FF2B5EF4-FFF2-40B4-BE49-F238E27FC236}">
                <a16:creationId xmlns:a16="http://schemas.microsoft.com/office/drawing/2014/main" id="{6F55E86B-53B9-EC98-0E64-6041EA264517}"/>
              </a:ext>
            </a:extLst>
          </p:cNvPr>
          <p:cNvPicPr>
            <a:picLocks noChangeAspect="1"/>
          </p:cNvPicPr>
          <p:nvPr/>
        </p:nvPicPr>
        <p:blipFill rotWithShape="1">
          <a:blip r:embed="rId5">
            <a:extLst>
              <a:ext uri="{28A0092B-C50C-407E-A947-70E740481C1C}">
                <a14:useLocalDpi xmlns:a14="http://schemas.microsoft.com/office/drawing/2010/main" val="0"/>
              </a:ext>
            </a:extLst>
          </a:blip>
          <a:srcRect l="23047" t="5765" r="20283" b="29776"/>
          <a:stretch/>
        </p:blipFill>
        <p:spPr>
          <a:xfrm>
            <a:off x="9456384" y="1945376"/>
            <a:ext cx="3951173" cy="44942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descr="A person smiling at camera&#10;&#10;Description automatically generated">
            <a:extLst>
              <a:ext uri="{FF2B5EF4-FFF2-40B4-BE49-F238E27FC236}">
                <a16:creationId xmlns:a16="http://schemas.microsoft.com/office/drawing/2014/main" id="{C9717830-B944-97CB-7DA2-BC3BCB0A35EA}"/>
              </a:ext>
            </a:extLst>
          </p:cNvPr>
          <p:cNvPicPr>
            <a:picLocks noChangeAspect="1"/>
          </p:cNvPicPr>
          <p:nvPr/>
        </p:nvPicPr>
        <p:blipFill rotWithShape="1">
          <a:blip r:embed="rId6">
            <a:extLst>
              <a:ext uri="{28A0092B-C50C-407E-A947-70E740481C1C}">
                <a14:useLocalDpi xmlns:a14="http://schemas.microsoft.com/office/drawing/2010/main" val="0"/>
              </a:ext>
            </a:extLst>
          </a:blip>
          <a:srcRect l="11745"/>
          <a:stretch/>
        </p:blipFill>
        <p:spPr>
          <a:xfrm>
            <a:off x="14032323" y="2002581"/>
            <a:ext cx="3966468" cy="44942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30" descr="A person in a blue shirt&#10;&#10;Description automatically generated">
            <a:extLst>
              <a:ext uri="{FF2B5EF4-FFF2-40B4-BE49-F238E27FC236}">
                <a16:creationId xmlns:a16="http://schemas.microsoft.com/office/drawing/2014/main" id="{806C62A8-CD81-F655-3E24-6C91A39227C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837" b="21943"/>
          <a:stretch/>
        </p:blipFill>
        <p:spPr>
          <a:xfrm>
            <a:off x="4739913" y="2002581"/>
            <a:ext cx="4091705" cy="44942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Picture 32" descr="A person with long curly hair wearing a blue shirt&#10;&#10;Description automatically generated">
            <a:extLst>
              <a:ext uri="{FF2B5EF4-FFF2-40B4-BE49-F238E27FC236}">
                <a16:creationId xmlns:a16="http://schemas.microsoft.com/office/drawing/2014/main" id="{B7E805FB-906E-1EBE-FC76-5F0E9D3A116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538" b="17213"/>
          <a:stretch/>
        </p:blipFill>
        <p:spPr>
          <a:xfrm>
            <a:off x="436041" y="2146810"/>
            <a:ext cx="3907511" cy="4292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a:extLst>
              <a:ext uri="{FF2B5EF4-FFF2-40B4-BE49-F238E27FC236}">
                <a16:creationId xmlns:a16="http://schemas.microsoft.com/office/drawing/2014/main" id="{B5D1E78B-651E-9397-EC23-550AE8E8026A}"/>
              </a:ext>
            </a:extLst>
          </p:cNvPr>
          <p:cNvSpPr/>
          <p:nvPr/>
        </p:nvSpPr>
        <p:spPr>
          <a:xfrm>
            <a:off x="1170331" y="6868409"/>
            <a:ext cx="2654894"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Shannon</a:t>
            </a:r>
          </a:p>
        </p:txBody>
      </p:sp>
      <p:sp>
        <p:nvSpPr>
          <p:cNvPr id="3" name="Rectangle 2">
            <a:extLst>
              <a:ext uri="{FF2B5EF4-FFF2-40B4-BE49-F238E27FC236}">
                <a16:creationId xmlns:a16="http://schemas.microsoft.com/office/drawing/2014/main" id="{602DBE07-954F-2A49-9B54-8B3CA17204C8}"/>
              </a:ext>
            </a:extLst>
          </p:cNvPr>
          <p:cNvSpPr/>
          <p:nvPr/>
        </p:nvSpPr>
        <p:spPr>
          <a:xfrm>
            <a:off x="10647286" y="6911561"/>
            <a:ext cx="1818126"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Nadia</a:t>
            </a:r>
          </a:p>
        </p:txBody>
      </p:sp>
      <p:sp>
        <p:nvSpPr>
          <p:cNvPr id="4" name="Rectangle 3">
            <a:extLst>
              <a:ext uri="{FF2B5EF4-FFF2-40B4-BE49-F238E27FC236}">
                <a16:creationId xmlns:a16="http://schemas.microsoft.com/office/drawing/2014/main" id="{2DA8FDF0-6F91-1934-B44B-2019AF1E5F81}"/>
              </a:ext>
            </a:extLst>
          </p:cNvPr>
          <p:cNvSpPr/>
          <p:nvPr/>
        </p:nvSpPr>
        <p:spPr>
          <a:xfrm>
            <a:off x="6154443" y="6911561"/>
            <a:ext cx="1327608"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Rick</a:t>
            </a:r>
          </a:p>
        </p:txBody>
      </p:sp>
      <p:sp>
        <p:nvSpPr>
          <p:cNvPr id="5" name="Rectangle 4">
            <a:extLst>
              <a:ext uri="{FF2B5EF4-FFF2-40B4-BE49-F238E27FC236}">
                <a16:creationId xmlns:a16="http://schemas.microsoft.com/office/drawing/2014/main" id="{CB1B3CE6-62E3-4E31-31A1-DBBE0010E7D6}"/>
              </a:ext>
            </a:extLst>
          </p:cNvPr>
          <p:cNvSpPr/>
          <p:nvPr/>
        </p:nvSpPr>
        <p:spPr>
          <a:xfrm>
            <a:off x="15458434" y="6941316"/>
            <a:ext cx="1623971"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Abby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extBox 4">
            <a:extLst>
              <a:ext uri="{FF2B5EF4-FFF2-40B4-BE49-F238E27FC236}">
                <a16:creationId xmlns:a16="http://schemas.microsoft.com/office/drawing/2014/main" id="{F96FF429-0ECE-53B3-F009-23DC29945804}"/>
              </a:ext>
            </a:extLst>
          </p:cNvPr>
          <p:cNvGraphicFramePr/>
          <p:nvPr/>
        </p:nvGraphicFramePr>
        <p:xfrm>
          <a:off x="457200" y="723900"/>
          <a:ext cx="17830800" cy="7168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353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6FF139-7721-262F-0665-3C518683E8D2}"/>
              </a:ext>
            </a:extLst>
          </p:cNvPr>
          <p:cNvPicPr>
            <a:picLocks noChangeAspect="1"/>
          </p:cNvPicPr>
          <p:nvPr/>
        </p:nvPicPr>
        <p:blipFill>
          <a:blip r:embed="rId2"/>
          <a:stretch>
            <a:fillRect/>
          </a:stretch>
        </p:blipFill>
        <p:spPr>
          <a:xfrm>
            <a:off x="11582400" y="6458541"/>
            <a:ext cx="5623173" cy="2985498"/>
          </a:xfrm>
          <a:prstGeom prst="rect">
            <a:avLst/>
          </a:prstGeom>
        </p:spPr>
      </p:pic>
      <p:pic>
        <p:nvPicPr>
          <p:cNvPr id="7" name="Picture 6">
            <a:extLst>
              <a:ext uri="{FF2B5EF4-FFF2-40B4-BE49-F238E27FC236}">
                <a16:creationId xmlns:a16="http://schemas.microsoft.com/office/drawing/2014/main" id="{34F41592-045E-2CEB-4D94-2B6651B0069F}"/>
              </a:ext>
            </a:extLst>
          </p:cNvPr>
          <p:cNvPicPr>
            <a:picLocks noChangeAspect="1"/>
          </p:cNvPicPr>
          <p:nvPr/>
        </p:nvPicPr>
        <p:blipFill>
          <a:blip r:embed="rId3"/>
          <a:stretch>
            <a:fillRect/>
          </a:stretch>
        </p:blipFill>
        <p:spPr>
          <a:xfrm>
            <a:off x="304800" y="1104900"/>
            <a:ext cx="13892270" cy="2971800"/>
          </a:xfrm>
          <a:prstGeom prst="rect">
            <a:avLst/>
          </a:prstGeom>
        </p:spPr>
      </p:pic>
      <p:cxnSp>
        <p:nvCxnSpPr>
          <p:cNvPr id="9" name="Straight Arrow Connector 8">
            <a:extLst>
              <a:ext uri="{FF2B5EF4-FFF2-40B4-BE49-F238E27FC236}">
                <a16:creationId xmlns:a16="http://schemas.microsoft.com/office/drawing/2014/main" id="{250C922A-BF77-166A-10E7-68132A670C86}"/>
              </a:ext>
            </a:extLst>
          </p:cNvPr>
          <p:cNvCxnSpPr>
            <a:cxnSpLocks/>
          </p:cNvCxnSpPr>
          <p:nvPr/>
        </p:nvCxnSpPr>
        <p:spPr>
          <a:xfrm flipH="1">
            <a:off x="14197070" y="2933700"/>
            <a:ext cx="3328930"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2" name="Oval 11">
            <a:extLst>
              <a:ext uri="{FF2B5EF4-FFF2-40B4-BE49-F238E27FC236}">
                <a16:creationId xmlns:a16="http://schemas.microsoft.com/office/drawing/2014/main" id="{68ACC2B1-6A76-7F38-30A3-4322C5AB70D2}"/>
              </a:ext>
            </a:extLst>
          </p:cNvPr>
          <p:cNvSpPr/>
          <p:nvPr/>
        </p:nvSpPr>
        <p:spPr>
          <a:xfrm>
            <a:off x="8839200" y="1333500"/>
            <a:ext cx="2743200" cy="32766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4" name="Straight Arrow Connector 13">
            <a:extLst>
              <a:ext uri="{FF2B5EF4-FFF2-40B4-BE49-F238E27FC236}">
                <a16:creationId xmlns:a16="http://schemas.microsoft.com/office/drawing/2014/main" id="{66D85A34-F077-163C-FFCC-CB1CD178144C}"/>
              </a:ext>
            </a:extLst>
          </p:cNvPr>
          <p:cNvCxnSpPr>
            <a:cxnSpLocks/>
          </p:cNvCxnSpPr>
          <p:nvPr/>
        </p:nvCxnSpPr>
        <p:spPr>
          <a:xfrm>
            <a:off x="9144000" y="8496300"/>
            <a:ext cx="2309870"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7" name="Rectangle 16">
            <a:extLst>
              <a:ext uri="{FF2B5EF4-FFF2-40B4-BE49-F238E27FC236}">
                <a16:creationId xmlns:a16="http://schemas.microsoft.com/office/drawing/2014/main" id="{4F1F906C-4CAA-B023-9232-530D95529ADF}"/>
              </a:ext>
            </a:extLst>
          </p:cNvPr>
          <p:cNvSpPr/>
          <p:nvPr/>
        </p:nvSpPr>
        <p:spPr>
          <a:xfrm>
            <a:off x="1219200" y="8115309"/>
            <a:ext cx="4267200"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Example</a:t>
            </a:r>
          </a:p>
        </p:txBody>
      </p:sp>
    </p:spTree>
    <p:extLst>
      <p:ext uri="{BB962C8B-B14F-4D97-AF65-F5344CB8AC3E}">
        <p14:creationId xmlns:p14="http://schemas.microsoft.com/office/powerpoint/2010/main" val="1450600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ny question marks on black background">
            <a:extLst>
              <a:ext uri="{FF2B5EF4-FFF2-40B4-BE49-F238E27FC236}">
                <a16:creationId xmlns:a16="http://schemas.microsoft.com/office/drawing/2014/main" id="{1589DD3E-CD74-27CF-440D-4E383B2D278C}"/>
              </a:ext>
            </a:extLst>
          </p:cNvPr>
          <p:cNvPicPr>
            <a:picLocks noChangeAspect="1"/>
          </p:cNvPicPr>
          <p:nvPr/>
        </p:nvPicPr>
        <p:blipFill rotWithShape="1">
          <a:blip r:embed="rId2"/>
          <a:srcRect t="7521"/>
          <a:stretch/>
        </p:blipFill>
        <p:spPr>
          <a:xfrm>
            <a:off x="-5170" y="-1"/>
            <a:ext cx="18293170" cy="10319617"/>
          </a:xfrm>
          <a:prstGeom prst="rect">
            <a:avLst/>
          </a:prstGeom>
        </p:spPr>
      </p:pic>
      <p:sp>
        <p:nvSpPr>
          <p:cNvPr id="8" name="Rectangle 7">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884121" y="-1100987"/>
            <a:ext cx="4531314" cy="1830989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9" y="0"/>
            <a:ext cx="4265103" cy="10319617"/>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558056" y="32604"/>
            <a:ext cx="4729293" cy="10287012"/>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70" y="7932649"/>
            <a:ext cx="18299558" cy="2386967"/>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6894" y="3337394"/>
            <a:ext cx="5800160" cy="816428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39CEC-EFCF-AC5D-ACAF-1CEFBCD6FA69}"/>
              </a:ext>
            </a:extLst>
          </p:cNvPr>
          <p:cNvSpPr>
            <a:spLocks noGrp="1"/>
          </p:cNvSpPr>
          <p:nvPr>
            <p:ph type="title"/>
          </p:nvPr>
        </p:nvSpPr>
        <p:spPr>
          <a:xfrm>
            <a:off x="1288542" y="6182916"/>
            <a:ext cx="11891677" cy="2430997"/>
          </a:xfrm>
        </p:spPr>
        <p:txBody>
          <a:bodyPr vert="horz" lIns="91440" tIns="45720" rIns="91440" bIns="45720" rtlCol="0" anchor="b">
            <a:normAutofit/>
          </a:bodyPr>
          <a:lstStyle/>
          <a:p>
            <a:pPr algn="l" rtl="0">
              <a:lnSpc>
                <a:spcPct val="90000"/>
              </a:lnSpc>
              <a:spcBef>
                <a:spcPct val="0"/>
              </a:spcBef>
            </a:pPr>
            <a:r>
              <a:rPr lang="en-US" sz="6000" kern="1200" dirty="0">
                <a:solidFill>
                  <a:srgbClr val="FFFFFF"/>
                </a:solidFill>
                <a:latin typeface="+mj-lt"/>
                <a:cs typeface="+mj-cs"/>
              </a:rPr>
              <a:t>Questions?</a:t>
            </a:r>
          </a:p>
        </p:txBody>
      </p:sp>
    </p:spTree>
    <p:extLst>
      <p:ext uri="{BB962C8B-B14F-4D97-AF65-F5344CB8AC3E}">
        <p14:creationId xmlns:p14="http://schemas.microsoft.com/office/powerpoint/2010/main" val="269744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3" name="Freeform 3"/>
          <p:cNvSpPr/>
          <p:nvPr/>
        </p:nvSpPr>
        <p:spPr>
          <a:xfrm rot="-5400000">
            <a:off x="16905215" y="1385687"/>
            <a:ext cx="844062" cy="211015"/>
          </a:xfrm>
          <a:custGeom>
            <a:avLst/>
            <a:gdLst/>
            <a:ahLst/>
            <a:cxnLst/>
            <a:rect l="l" t="t" r="r" b="b"/>
            <a:pathLst>
              <a:path w="844062" h="211015">
                <a:moveTo>
                  <a:pt x="0" y="0"/>
                </a:moveTo>
                <a:lnTo>
                  <a:pt x="844062" y="0"/>
                </a:lnTo>
                <a:lnTo>
                  <a:pt x="844062"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rot="-5376337">
            <a:off x="16289363" y="3377588"/>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5" name="AutoShape 5"/>
          <p:cNvSpPr/>
          <p:nvPr/>
        </p:nvSpPr>
        <p:spPr>
          <a:xfrm>
            <a:off x="7684397" y="-146452"/>
            <a:ext cx="2145217" cy="6805228"/>
          </a:xfrm>
          <a:prstGeom prst="rect">
            <a:avLst/>
          </a:prstGeom>
          <a:solidFill>
            <a:srgbClr val="19598D"/>
          </a:solidFill>
        </p:spPr>
        <p:txBody>
          <a:bodyPr/>
          <a:lstStyle/>
          <a:p>
            <a:endParaRPr lang="en-US"/>
          </a:p>
        </p:txBody>
      </p:sp>
      <p:sp>
        <p:nvSpPr>
          <p:cNvPr id="8" name="TextBox 8"/>
          <p:cNvSpPr txBox="1"/>
          <p:nvPr/>
        </p:nvSpPr>
        <p:spPr>
          <a:xfrm>
            <a:off x="1318856" y="1099252"/>
            <a:ext cx="6191613" cy="2418881"/>
          </a:xfrm>
          <a:prstGeom prst="rect">
            <a:avLst/>
          </a:prstGeom>
        </p:spPr>
        <p:txBody>
          <a:bodyPr lIns="0" tIns="0" rIns="0" bIns="0" rtlCol="0" anchor="t">
            <a:spAutoFit/>
          </a:bodyPr>
          <a:lstStyle/>
          <a:p>
            <a:pPr>
              <a:lnSpc>
                <a:spcPts val="9358"/>
              </a:lnSpc>
              <a:spcBef>
                <a:spcPct val="0"/>
              </a:spcBef>
            </a:pPr>
            <a:r>
              <a:rPr lang="en-US" sz="9358">
                <a:solidFill>
                  <a:srgbClr val="19598D"/>
                </a:solidFill>
                <a:latin typeface="Montserrat Ultra-Bold"/>
              </a:rPr>
              <a:t>Get in Touch</a:t>
            </a:r>
          </a:p>
        </p:txBody>
      </p:sp>
      <p:sp>
        <p:nvSpPr>
          <p:cNvPr id="9" name="TextBox 9"/>
          <p:cNvSpPr txBox="1"/>
          <p:nvPr/>
        </p:nvSpPr>
        <p:spPr>
          <a:xfrm>
            <a:off x="10827074" y="3189305"/>
            <a:ext cx="6306008" cy="412750"/>
          </a:xfrm>
          <a:prstGeom prst="rect">
            <a:avLst/>
          </a:prstGeom>
        </p:spPr>
        <p:txBody>
          <a:bodyPr lIns="0" tIns="0" rIns="0" bIns="0" rtlCol="0" anchor="t">
            <a:spAutoFit/>
          </a:bodyPr>
          <a:lstStyle/>
          <a:p>
            <a:pPr>
              <a:lnSpc>
                <a:spcPts val="3499"/>
              </a:lnSpc>
            </a:pPr>
            <a:r>
              <a:rPr lang="en-US" sz="2499">
                <a:solidFill>
                  <a:srgbClr val="000000"/>
                </a:solidFill>
                <a:latin typeface="Montserrat"/>
              </a:rPr>
              <a:t>Contact us to get more info</a:t>
            </a:r>
          </a:p>
        </p:txBody>
      </p:sp>
      <p:sp>
        <p:nvSpPr>
          <p:cNvPr id="10" name="Freeform 10"/>
          <p:cNvSpPr/>
          <p:nvPr/>
        </p:nvSpPr>
        <p:spPr>
          <a:xfrm>
            <a:off x="10827074" y="4074133"/>
            <a:ext cx="478506" cy="336749"/>
          </a:xfrm>
          <a:custGeom>
            <a:avLst/>
            <a:gdLst/>
            <a:ahLst/>
            <a:cxnLst/>
            <a:rect l="l" t="t" r="r" b="b"/>
            <a:pathLst>
              <a:path w="478506" h="336749">
                <a:moveTo>
                  <a:pt x="0" y="0"/>
                </a:moveTo>
                <a:lnTo>
                  <a:pt x="478506" y="0"/>
                </a:lnTo>
                <a:lnTo>
                  <a:pt x="478506" y="336749"/>
                </a:lnTo>
                <a:lnTo>
                  <a:pt x="0" y="336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827074" y="6510247"/>
            <a:ext cx="549347" cy="549349"/>
          </a:xfrm>
          <a:custGeom>
            <a:avLst/>
            <a:gdLst/>
            <a:ahLst/>
            <a:cxnLst/>
            <a:rect l="l" t="t" r="r" b="b"/>
            <a:pathLst>
              <a:path w="549347" h="549349">
                <a:moveTo>
                  <a:pt x="0" y="0"/>
                </a:moveTo>
                <a:lnTo>
                  <a:pt x="549347" y="0"/>
                </a:lnTo>
                <a:lnTo>
                  <a:pt x="549347" y="549348"/>
                </a:lnTo>
                <a:lnTo>
                  <a:pt x="0" y="5493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11812334" y="4017082"/>
            <a:ext cx="6066090" cy="415819"/>
          </a:xfrm>
          <a:prstGeom prst="rect">
            <a:avLst/>
          </a:prstGeom>
        </p:spPr>
        <p:txBody>
          <a:bodyPr wrap="square" lIns="0" tIns="0" rIns="0" bIns="0" rtlCol="0" anchor="t">
            <a:spAutoFit/>
          </a:bodyPr>
          <a:lstStyle/>
          <a:p>
            <a:pPr marL="0" lvl="0" indent="0">
              <a:lnSpc>
                <a:spcPts val="3499"/>
              </a:lnSpc>
              <a:spcBef>
                <a:spcPct val="0"/>
              </a:spcBef>
            </a:pPr>
            <a:r>
              <a:rPr lang="en-US" sz="2499" dirty="0">
                <a:solidFill>
                  <a:srgbClr val="000000"/>
                </a:solidFill>
                <a:latin typeface="Montserrat"/>
              </a:rPr>
              <a:t>K.Bylund@soaringbirdsiolutions.com</a:t>
            </a:r>
          </a:p>
        </p:txBody>
      </p:sp>
      <p:sp>
        <p:nvSpPr>
          <p:cNvPr id="13" name="Freeform 13"/>
          <p:cNvSpPr/>
          <p:nvPr/>
        </p:nvSpPr>
        <p:spPr>
          <a:xfrm>
            <a:off x="10827074" y="5711827"/>
            <a:ext cx="460420" cy="460420"/>
          </a:xfrm>
          <a:custGeom>
            <a:avLst/>
            <a:gdLst/>
            <a:ahLst/>
            <a:cxnLst/>
            <a:rect l="l" t="t" r="r" b="b"/>
            <a:pathLst>
              <a:path w="460420" h="460420">
                <a:moveTo>
                  <a:pt x="0" y="0"/>
                </a:moveTo>
                <a:lnTo>
                  <a:pt x="460420" y="0"/>
                </a:lnTo>
                <a:lnTo>
                  <a:pt x="460420" y="460420"/>
                </a:lnTo>
                <a:lnTo>
                  <a:pt x="0" y="460420"/>
                </a:lnTo>
                <a:lnTo>
                  <a:pt x="0" y="0"/>
                </a:lnTo>
                <a:close/>
              </a:path>
            </a:pathLst>
          </a:custGeom>
          <a:blipFill>
            <a:blip r:embed="rId8">
              <a:extLst>
                <a:ext uri="{96DAC541-7B7A-43D3-8B79-37D633B846F1}">
                  <asvg:svgBlip xmlns:asvg="http://schemas.microsoft.com/office/drawing/2016/SVG/main" r:embed="rId9"/>
                </a:ext>
              </a:extLst>
            </a:blip>
            <a:stretch>
              <a:fillRect t="-800" b="-800"/>
            </a:stretch>
          </a:blipFill>
        </p:spPr>
        <p:txBody>
          <a:bodyPr/>
          <a:lstStyle/>
          <a:p>
            <a:endParaRPr lang="en-US"/>
          </a:p>
        </p:txBody>
      </p:sp>
      <p:sp>
        <p:nvSpPr>
          <p:cNvPr id="14" name="TextBox 14"/>
          <p:cNvSpPr txBox="1"/>
          <p:nvPr/>
        </p:nvSpPr>
        <p:spPr>
          <a:xfrm>
            <a:off x="11803291" y="5716612"/>
            <a:ext cx="4991047" cy="412705"/>
          </a:xfrm>
          <a:prstGeom prst="rect">
            <a:avLst/>
          </a:prstGeom>
        </p:spPr>
        <p:txBody>
          <a:bodyPr lIns="0" tIns="0" rIns="0" bIns="0" rtlCol="0" anchor="t">
            <a:spAutoFit/>
          </a:bodyPr>
          <a:lstStyle/>
          <a:p>
            <a:pPr marL="0" lvl="0" indent="0">
              <a:lnSpc>
                <a:spcPts val="3499"/>
              </a:lnSpc>
              <a:spcBef>
                <a:spcPct val="0"/>
              </a:spcBef>
            </a:pPr>
            <a:r>
              <a:rPr lang="en-US" sz="2499" dirty="0">
                <a:solidFill>
                  <a:srgbClr val="000000"/>
                </a:solidFill>
                <a:latin typeface="Montserrat"/>
              </a:rPr>
              <a:t>725-251-9909</a:t>
            </a:r>
          </a:p>
        </p:txBody>
      </p:sp>
      <p:sp>
        <p:nvSpPr>
          <p:cNvPr id="15" name="Freeform 15"/>
          <p:cNvSpPr/>
          <p:nvPr/>
        </p:nvSpPr>
        <p:spPr>
          <a:xfrm>
            <a:off x="10827074" y="4748882"/>
            <a:ext cx="437462" cy="624946"/>
          </a:xfrm>
          <a:custGeom>
            <a:avLst/>
            <a:gdLst/>
            <a:ahLst/>
            <a:cxnLst/>
            <a:rect l="l" t="t" r="r" b="b"/>
            <a:pathLst>
              <a:path w="437462" h="624946">
                <a:moveTo>
                  <a:pt x="0" y="0"/>
                </a:moveTo>
                <a:lnTo>
                  <a:pt x="437462" y="0"/>
                </a:lnTo>
                <a:lnTo>
                  <a:pt x="437462" y="624946"/>
                </a:lnTo>
                <a:lnTo>
                  <a:pt x="0" y="6249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TextBox 17"/>
          <p:cNvSpPr txBox="1"/>
          <p:nvPr/>
        </p:nvSpPr>
        <p:spPr>
          <a:xfrm>
            <a:off x="11772402" y="6559496"/>
            <a:ext cx="5729948" cy="412705"/>
          </a:xfrm>
          <a:prstGeom prst="rect">
            <a:avLst/>
          </a:prstGeom>
        </p:spPr>
        <p:txBody>
          <a:bodyPr lIns="0" tIns="0" rIns="0" bIns="0" rtlCol="0" anchor="t">
            <a:spAutoFit/>
          </a:bodyPr>
          <a:lstStyle/>
          <a:p>
            <a:pPr marL="0" lvl="0" indent="0" algn="l">
              <a:lnSpc>
                <a:spcPts val="3499"/>
              </a:lnSpc>
              <a:spcBef>
                <a:spcPct val="0"/>
              </a:spcBef>
            </a:pPr>
            <a:r>
              <a:rPr lang="en-US" sz="2499" dirty="0">
                <a:solidFill>
                  <a:srgbClr val="000000"/>
                </a:solidFill>
                <a:latin typeface="Montserrat"/>
              </a:rPr>
              <a:t>www.soaringbirdsolutions.com</a:t>
            </a:r>
          </a:p>
        </p:txBody>
      </p:sp>
      <p:sp>
        <p:nvSpPr>
          <p:cNvPr id="18" name="Freeform 18"/>
          <p:cNvSpPr/>
          <p:nvPr/>
        </p:nvSpPr>
        <p:spPr>
          <a:xfrm>
            <a:off x="15931353" y="8113312"/>
            <a:ext cx="2196001" cy="1994700"/>
          </a:xfrm>
          <a:custGeom>
            <a:avLst/>
            <a:gdLst/>
            <a:ahLst/>
            <a:cxnLst/>
            <a:rect l="l" t="t" r="r" b="b"/>
            <a:pathLst>
              <a:path w="2196001" h="1994700">
                <a:moveTo>
                  <a:pt x="0" y="0"/>
                </a:moveTo>
                <a:lnTo>
                  <a:pt x="2196001" y="0"/>
                </a:lnTo>
                <a:lnTo>
                  <a:pt x="2196001" y="1994701"/>
                </a:lnTo>
                <a:lnTo>
                  <a:pt x="0" y="1994701"/>
                </a:lnTo>
                <a:lnTo>
                  <a:pt x="0" y="0"/>
                </a:lnTo>
                <a:close/>
              </a:path>
            </a:pathLst>
          </a:custGeom>
          <a:blipFill>
            <a:blip r:embed="rId12"/>
            <a:stretch>
              <a:fillRect/>
            </a:stretch>
          </a:blipFill>
        </p:spPr>
        <p:txBody>
          <a:bodyPr/>
          <a:lstStyle/>
          <a:p>
            <a:endParaRPr lang="en-US"/>
          </a:p>
        </p:txBody>
      </p:sp>
      <p:pic>
        <p:nvPicPr>
          <p:cNvPr id="20" name="Picture 19" descr="A tall building with many windows&#10;&#10;Description automatically generated">
            <a:extLst>
              <a:ext uri="{FF2B5EF4-FFF2-40B4-BE49-F238E27FC236}">
                <a16:creationId xmlns:a16="http://schemas.microsoft.com/office/drawing/2014/main" id="{EE01C2F7-69EA-081B-C756-B37ED8D0FF2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017082"/>
            <a:ext cx="8329775" cy="62473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56175-8411-6CE4-5E39-E2FE6B140CA0}"/>
              </a:ext>
            </a:extLst>
          </p:cNvPr>
          <p:cNvSpPr>
            <a:spLocks noGrp="1"/>
          </p:cNvSpPr>
          <p:nvPr>
            <p:ph type="title"/>
          </p:nvPr>
        </p:nvSpPr>
        <p:spPr>
          <a:xfrm>
            <a:off x="533400" y="197593"/>
            <a:ext cx="7466964" cy="2181077"/>
          </a:xfrm>
        </p:spPr>
        <p:txBody>
          <a:bodyPr>
            <a:normAutofit/>
          </a:bodyPr>
          <a:lstStyle/>
          <a:p>
            <a:r>
              <a:rPr lang="en-US" sz="5400" b="1" dirty="0">
                <a:solidFill>
                  <a:schemeClr val="tx2"/>
                </a:solidFill>
                <a:latin typeface="Times New Roman" panose="02020603050405020304" pitchFamily="18" charset="0"/>
                <a:cs typeface="Times New Roman" panose="02020603050405020304" pitchFamily="18" charset="0"/>
              </a:rPr>
              <a:t>Purpose of Compensation</a:t>
            </a:r>
          </a:p>
        </p:txBody>
      </p:sp>
      <p:sp>
        <p:nvSpPr>
          <p:cNvPr id="3" name="Content Placeholder 2">
            <a:extLst>
              <a:ext uri="{FF2B5EF4-FFF2-40B4-BE49-F238E27FC236}">
                <a16:creationId xmlns:a16="http://schemas.microsoft.com/office/drawing/2014/main" id="{3662330B-AC94-D8FF-7A3F-484D509877E7}"/>
              </a:ext>
            </a:extLst>
          </p:cNvPr>
          <p:cNvSpPr>
            <a:spLocks noGrp="1"/>
          </p:cNvSpPr>
          <p:nvPr>
            <p:ph idx="1"/>
          </p:nvPr>
        </p:nvSpPr>
        <p:spPr>
          <a:xfrm>
            <a:off x="762000" y="2727301"/>
            <a:ext cx="12919224" cy="5458933"/>
          </a:xfrm>
        </p:spPr>
        <p:txBody>
          <a:bodyPr anchor="ctr">
            <a:normAutofit fontScale="92500"/>
          </a:bodyPr>
          <a:lstStyle/>
          <a:p>
            <a:pPr defTabSz="1210208"/>
            <a:r>
              <a:rPr lang="en-US" sz="5400" kern="0" dirty="0">
                <a:solidFill>
                  <a:schemeClr val="tx2"/>
                </a:solidFill>
                <a:latin typeface="Times New Roman" panose="02020603050405020304" pitchFamily="18" charset="0"/>
                <a:cs typeface="Times New Roman" panose="02020603050405020304" pitchFamily="18" charset="0"/>
              </a:rPr>
              <a:t>recruit and retain qualified employees.</a:t>
            </a:r>
          </a:p>
          <a:p>
            <a:pPr defTabSz="1210208"/>
            <a:r>
              <a:rPr lang="en-US" sz="5400" kern="0" dirty="0">
                <a:solidFill>
                  <a:schemeClr val="tx2"/>
                </a:solidFill>
                <a:latin typeface="Times New Roman" panose="02020603050405020304" pitchFamily="18" charset="0"/>
                <a:cs typeface="Times New Roman" panose="02020603050405020304" pitchFamily="18" charset="0"/>
              </a:rPr>
              <a:t>increase or maintain morale/satisfaction.</a:t>
            </a:r>
          </a:p>
          <a:p>
            <a:pPr defTabSz="1210208"/>
            <a:r>
              <a:rPr lang="en-US" sz="5400" kern="0" dirty="0">
                <a:solidFill>
                  <a:schemeClr val="tx2"/>
                </a:solidFill>
                <a:latin typeface="Times New Roman" panose="02020603050405020304" pitchFamily="18" charset="0"/>
                <a:cs typeface="Times New Roman" panose="02020603050405020304" pitchFamily="18" charset="0"/>
              </a:rPr>
              <a:t>reward and encourage peak performance.</a:t>
            </a:r>
          </a:p>
          <a:p>
            <a:pPr defTabSz="1210208"/>
            <a:r>
              <a:rPr lang="en-US" sz="5400" kern="0" dirty="0">
                <a:solidFill>
                  <a:schemeClr val="tx2"/>
                </a:solidFill>
                <a:latin typeface="Times New Roman" panose="02020603050405020304" pitchFamily="18" charset="0"/>
                <a:cs typeface="Times New Roman" panose="02020603050405020304" pitchFamily="18" charset="0"/>
              </a:rPr>
              <a:t>achieve internal and external equity.</a:t>
            </a:r>
          </a:p>
          <a:p>
            <a:pPr defTabSz="1210208"/>
            <a:r>
              <a:rPr lang="en-US" sz="5400" kern="0" dirty="0">
                <a:solidFill>
                  <a:schemeClr val="tx2"/>
                </a:solidFill>
                <a:latin typeface="Times New Roman" panose="02020603050405020304" pitchFamily="18" charset="0"/>
                <a:cs typeface="Times New Roman" panose="02020603050405020304" pitchFamily="18" charset="0"/>
              </a:rPr>
              <a:t>reduce turnover and encourage company loyalty</a:t>
            </a:r>
          </a:p>
          <a:p>
            <a:pPr defTabSz="1210208"/>
            <a:r>
              <a:rPr lang="en-US" sz="5400" dirty="0">
                <a:solidFill>
                  <a:schemeClr val="tx2"/>
                </a:solidFill>
                <a:latin typeface="Times New Roman" panose="02020603050405020304" pitchFamily="18" charset="0"/>
                <a:cs typeface="Times New Roman" panose="02020603050405020304" pitchFamily="18" charset="0"/>
              </a:rPr>
              <a:t>recognize each job’s value to the organization</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54845" y="0"/>
            <a:ext cx="8733155" cy="10027900"/>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65EC48EA-D697-2484-8678-A75073AB19B9}"/>
              </a:ext>
            </a:extLst>
          </p:cNvPr>
          <p:cNvPicPr>
            <a:picLocks noChangeAspect="1"/>
          </p:cNvPicPr>
          <p:nvPr/>
        </p:nvPicPr>
        <p:blipFill>
          <a:blip r:embed="rId2"/>
          <a:stretch>
            <a:fillRect/>
          </a:stretch>
        </p:blipFill>
        <p:spPr>
          <a:xfrm>
            <a:off x="12725400" y="3028136"/>
            <a:ext cx="5120640" cy="4267200"/>
          </a:xfrm>
          <a:prstGeom prst="ellipse">
            <a:avLst/>
          </a:prstGeom>
          <a:ln>
            <a:noFill/>
          </a:ln>
          <a:effectLst>
            <a:softEdge rad="112500"/>
          </a:effectLst>
        </p:spPr>
      </p:pic>
    </p:spTree>
    <p:extLst>
      <p:ext uri="{BB962C8B-B14F-4D97-AF65-F5344CB8AC3E}">
        <p14:creationId xmlns:p14="http://schemas.microsoft.com/office/powerpoint/2010/main" val="83777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706" y="0"/>
            <a:ext cx="1331258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0208" rtl="0" eaLnBrk="1" fontAlgn="auto" latinLnBrk="0" hangingPunct="1">
              <a:lnSpc>
                <a:spcPct val="100000"/>
              </a:lnSpc>
              <a:spcBef>
                <a:spcPts val="0"/>
              </a:spcBef>
              <a:spcAft>
                <a:spcPts val="0"/>
              </a:spcAft>
              <a:buClrTx/>
              <a:buSzTx/>
              <a:buFontTx/>
              <a:buNone/>
              <a:tabLst/>
              <a:defRPr/>
            </a:pPr>
            <a:endParaRPr kumimoji="0" lang="en-US" sz="2382" b="0" i="0" u="none" strike="noStrike" kern="0" cap="none" spc="0" normalizeH="0" baseline="0" noProof="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706" y="0"/>
            <a:ext cx="1330926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0208" rtl="0" eaLnBrk="1" fontAlgn="auto" latinLnBrk="0" hangingPunct="1">
              <a:lnSpc>
                <a:spcPct val="100000"/>
              </a:lnSpc>
              <a:spcBef>
                <a:spcPts val="0"/>
              </a:spcBef>
              <a:spcAft>
                <a:spcPts val="0"/>
              </a:spcAft>
              <a:buClrTx/>
              <a:buSzTx/>
              <a:buFontTx/>
              <a:buNone/>
              <a:tabLst/>
              <a:defRPr/>
            </a:pPr>
            <a:endParaRPr kumimoji="0" lang="en-US" sz="2382" b="0" i="0" u="none" strike="noStrike" kern="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1316" y="2939021"/>
            <a:ext cx="10287000" cy="4408961"/>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0208" rtl="0" eaLnBrk="1" fontAlgn="auto" latinLnBrk="0" hangingPunct="1">
              <a:lnSpc>
                <a:spcPct val="100000"/>
              </a:lnSpc>
              <a:spcBef>
                <a:spcPts val="0"/>
              </a:spcBef>
              <a:spcAft>
                <a:spcPts val="0"/>
              </a:spcAft>
              <a:buClrTx/>
              <a:buSzTx/>
              <a:buFontTx/>
              <a:buNone/>
              <a:tabLst/>
              <a:defRPr/>
            </a:pPr>
            <a:endParaRPr kumimoji="0" lang="en-US" sz="2382" b="0" i="0" u="none" strike="noStrike" kern="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1316" y="2954227"/>
            <a:ext cx="10286999" cy="440896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0208" rtl="0" eaLnBrk="1" fontAlgn="auto" latinLnBrk="0" hangingPunct="1">
              <a:lnSpc>
                <a:spcPct val="100000"/>
              </a:lnSpc>
              <a:spcBef>
                <a:spcPts val="0"/>
              </a:spcBef>
              <a:spcAft>
                <a:spcPts val="0"/>
              </a:spcAft>
              <a:buClrTx/>
              <a:buSzTx/>
              <a:buFontTx/>
              <a:buNone/>
              <a:tabLst/>
              <a:defRPr/>
            </a:pPr>
            <a:endParaRPr kumimoji="0" lang="en-US" sz="2382"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15696" y="6206026"/>
            <a:ext cx="3752968" cy="440896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0208" rtl="0" eaLnBrk="1" fontAlgn="auto" latinLnBrk="0" hangingPunct="1">
              <a:lnSpc>
                <a:spcPct val="100000"/>
              </a:lnSpc>
              <a:spcBef>
                <a:spcPts val="0"/>
              </a:spcBef>
              <a:spcAft>
                <a:spcPts val="0"/>
              </a:spcAft>
              <a:buClrTx/>
              <a:buSzTx/>
              <a:buFontTx/>
              <a:buNone/>
              <a:tabLst/>
              <a:defRPr/>
            </a:pPr>
            <a:endParaRPr kumimoji="0" lang="en-US" sz="2382"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939853" y="1454577"/>
            <a:ext cx="4258845" cy="626843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0208" rtl="0" eaLnBrk="1" fontAlgn="auto" latinLnBrk="0" hangingPunct="1">
              <a:lnSpc>
                <a:spcPct val="100000"/>
              </a:lnSpc>
              <a:spcBef>
                <a:spcPts val="0"/>
              </a:spcBef>
              <a:spcAft>
                <a:spcPts val="0"/>
              </a:spcAft>
              <a:buClrTx/>
              <a:buSzTx/>
              <a:buFontTx/>
              <a:buNone/>
              <a:tabLst/>
              <a:defRPr/>
            </a:pPr>
            <a:endParaRPr kumimoji="0" lang="en-US" sz="2382"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1326" y="2923811"/>
            <a:ext cx="10287004" cy="4408960"/>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0208" rtl="0" eaLnBrk="1" fontAlgn="auto" latinLnBrk="0" hangingPunct="1">
              <a:lnSpc>
                <a:spcPct val="100000"/>
              </a:lnSpc>
              <a:spcBef>
                <a:spcPts val="0"/>
              </a:spcBef>
              <a:spcAft>
                <a:spcPts val="0"/>
              </a:spcAft>
              <a:buClrTx/>
              <a:buSzTx/>
              <a:buFontTx/>
              <a:buNone/>
              <a:tabLst/>
              <a:defRPr/>
            </a:pPr>
            <a:endParaRPr kumimoji="0" lang="en-US" sz="2382"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07159FC-7AB5-8B5D-68C5-2D59801BD222}"/>
              </a:ext>
            </a:extLst>
          </p:cNvPr>
          <p:cNvSpPr>
            <a:spLocks noGrp="1"/>
          </p:cNvSpPr>
          <p:nvPr>
            <p:ph type="title"/>
          </p:nvPr>
        </p:nvSpPr>
        <p:spPr>
          <a:xfrm>
            <a:off x="2997325" y="880283"/>
            <a:ext cx="3495609" cy="5081245"/>
          </a:xfrm>
        </p:spPr>
        <p:txBody>
          <a:bodyPr anchor="b">
            <a:normAutofit/>
          </a:bodyPr>
          <a:lstStyle/>
          <a:p>
            <a:pPr algn="r"/>
            <a:r>
              <a:rPr lang="en-US" dirty="0">
                <a:solidFill>
                  <a:srgbClr val="FFFFFF"/>
                </a:solidFill>
              </a:rPr>
              <a:t>Risks of not Structuring a Compensation System:</a:t>
            </a:r>
          </a:p>
        </p:txBody>
      </p:sp>
      <p:sp>
        <p:nvSpPr>
          <p:cNvPr id="6" name="Text Placeholder 5">
            <a:extLst>
              <a:ext uri="{FF2B5EF4-FFF2-40B4-BE49-F238E27FC236}">
                <a16:creationId xmlns:a16="http://schemas.microsoft.com/office/drawing/2014/main" id="{81B9A516-A823-E7E3-F645-EF86AC2D5CCA}"/>
              </a:ext>
            </a:extLst>
          </p:cNvPr>
          <p:cNvSpPr>
            <a:spLocks noGrp="1"/>
          </p:cNvSpPr>
          <p:nvPr>
            <p:ph type="body" idx="1"/>
          </p:nvPr>
        </p:nvSpPr>
        <p:spPr>
          <a:xfrm>
            <a:off x="7740084" y="974219"/>
            <a:ext cx="10166916" cy="8319071"/>
          </a:xfrm>
        </p:spPr>
        <p:txBody>
          <a:bodyPr anchor="ctr">
            <a:normAutofit/>
          </a:bodyPr>
          <a:lstStyle/>
          <a:p>
            <a:pPr marL="605104" indent="-605104">
              <a:spcAft>
                <a:spcPts val="794"/>
              </a:spcAft>
              <a:buFont typeface="Arial" panose="020B0604020202020204" pitchFamily="34" charset="0"/>
              <a:buChar char="•"/>
            </a:pPr>
            <a:r>
              <a:rPr lang="en-US" sz="4235" dirty="0"/>
              <a:t>Lose  or not attract talented employees </a:t>
            </a:r>
          </a:p>
          <a:p>
            <a:pPr marL="605104" indent="-605104">
              <a:spcAft>
                <a:spcPts val="794"/>
              </a:spcAft>
              <a:buFont typeface="Arial" panose="020B0604020202020204" pitchFamily="34" charset="0"/>
              <a:buChar char="•"/>
            </a:pPr>
            <a:r>
              <a:rPr lang="en-US" sz="4235" dirty="0"/>
              <a:t>Overpay for certain positions</a:t>
            </a:r>
          </a:p>
          <a:p>
            <a:pPr marL="605104" indent="-605104">
              <a:spcAft>
                <a:spcPts val="794"/>
              </a:spcAft>
              <a:buFont typeface="Arial" panose="020B0604020202020204" pitchFamily="34" charset="0"/>
              <a:buChar char="•"/>
            </a:pPr>
            <a:r>
              <a:rPr lang="en-US" sz="4235" dirty="0"/>
              <a:t>Liable for pay discrimination</a:t>
            </a:r>
          </a:p>
          <a:p>
            <a:pPr marL="605104" indent="-605104">
              <a:spcAft>
                <a:spcPts val="794"/>
              </a:spcAft>
              <a:buFont typeface="Arial" panose="020B0604020202020204" pitchFamily="34" charset="0"/>
              <a:buChar char="•"/>
            </a:pPr>
            <a:r>
              <a:rPr lang="en-US" sz="4235" dirty="0"/>
              <a:t>Bias in pay decisions</a:t>
            </a:r>
          </a:p>
          <a:p>
            <a:pPr marL="605104" indent="-605104">
              <a:spcAft>
                <a:spcPts val="794"/>
              </a:spcAft>
              <a:buFont typeface="Arial" panose="020B0604020202020204" pitchFamily="34" charset="0"/>
              <a:buChar char="•"/>
            </a:pPr>
            <a:r>
              <a:rPr lang="en-US" sz="4235" dirty="0"/>
              <a:t>Low morale</a:t>
            </a:r>
          </a:p>
        </p:txBody>
      </p:sp>
    </p:spTree>
    <p:extLst>
      <p:ext uri="{BB962C8B-B14F-4D97-AF65-F5344CB8AC3E}">
        <p14:creationId xmlns:p14="http://schemas.microsoft.com/office/powerpoint/2010/main" val="129284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828799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8" name="Rectangle 3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783669" cy="3428998"/>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9B8A8B3-CEDB-2925-9936-416103F7C865}"/>
              </a:ext>
            </a:extLst>
          </p:cNvPr>
          <p:cNvSpPr>
            <a:spLocks noGrp="1"/>
          </p:cNvSpPr>
          <p:nvPr>
            <p:ph type="body" idx="1"/>
          </p:nvPr>
        </p:nvSpPr>
        <p:spPr>
          <a:xfrm>
            <a:off x="1142703" y="4114800"/>
            <a:ext cx="6970357" cy="5419723"/>
          </a:xfrm>
        </p:spPr>
        <p:txBody>
          <a:bodyPr anchor="ctr">
            <a:normAutofit/>
          </a:bodyPr>
          <a:lstStyle/>
          <a:p>
            <a:pPr marL="685800" indent="-685800">
              <a:spcAft>
                <a:spcPts val="794"/>
              </a:spcAft>
              <a:buFont typeface="Arial" panose="020B0604020202020204" pitchFamily="34" charset="0"/>
              <a:buChar char="•"/>
            </a:pPr>
            <a:r>
              <a:rPr lang="en-US" sz="5400" dirty="0">
                <a:latin typeface="Times New Roman" panose="02020603050405020304" pitchFamily="18" charset="0"/>
                <a:cs typeface="Times New Roman" panose="02020603050405020304" pitchFamily="18" charset="0"/>
              </a:rPr>
              <a:t>Traditional</a:t>
            </a:r>
          </a:p>
          <a:p>
            <a:pPr marL="685800" indent="-685800">
              <a:spcAft>
                <a:spcPts val="794"/>
              </a:spcAft>
              <a:buFont typeface="Arial" panose="020B0604020202020204" pitchFamily="34" charset="0"/>
              <a:buChar char="•"/>
            </a:pPr>
            <a:r>
              <a:rPr lang="en-US" sz="5400" dirty="0">
                <a:latin typeface="Times New Roman" panose="02020603050405020304" pitchFamily="18" charset="0"/>
                <a:cs typeface="Times New Roman" panose="02020603050405020304" pitchFamily="18" charset="0"/>
              </a:rPr>
              <a:t>Broadband</a:t>
            </a:r>
          </a:p>
          <a:p>
            <a:pPr marL="685800" indent="-685800">
              <a:spcAft>
                <a:spcPts val="794"/>
              </a:spcAft>
              <a:buFont typeface="Arial" panose="020B0604020202020204" pitchFamily="34" charset="0"/>
              <a:buChar char="•"/>
            </a:pPr>
            <a:r>
              <a:rPr lang="en-US" sz="5400" dirty="0">
                <a:latin typeface="Times New Roman" panose="02020603050405020304" pitchFamily="18" charset="0"/>
                <a:cs typeface="Times New Roman" panose="02020603050405020304" pitchFamily="18" charset="0"/>
              </a:rPr>
              <a:t>Step-Grade</a:t>
            </a:r>
          </a:p>
        </p:txBody>
      </p:sp>
      <p:pic>
        <p:nvPicPr>
          <p:cNvPr id="32" name="Picture 31" descr="Wooden blocks stacked to create a bar graph">
            <a:extLst>
              <a:ext uri="{FF2B5EF4-FFF2-40B4-BE49-F238E27FC236}">
                <a16:creationId xmlns:a16="http://schemas.microsoft.com/office/drawing/2014/main" id="{5DD10C6A-CCCB-80FB-2574-31DB79BC1942}"/>
              </a:ext>
            </a:extLst>
          </p:cNvPr>
          <p:cNvPicPr>
            <a:picLocks noChangeAspect="1"/>
          </p:cNvPicPr>
          <p:nvPr/>
        </p:nvPicPr>
        <p:blipFill rotWithShape="1">
          <a:blip r:embed="rId2"/>
          <a:srcRect l="25671" r="14929"/>
          <a:stretch/>
        </p:blipFill>
        <p:spPr>
          <a:xfrm>
            <a:off x="9144000" y="1"/>
            <a:ext cx="9154237" cy="10287000"/>
          </a:xfrm>
          <a:prstGeom prst="rect">
            <a:avLst/>
          </a:prstGeom>
        </p:spPr>
      </p:pic>
      <p:sp>
        <p:nvSpPr>
          <p:cNvPr id="2" name="Title 1">
            <a:extLst>
              <a:ext uri="{FF2B5EF4-FFF2-40B4-BE49-F238E27FC236}">
                <a16:creationId xmlns:a16="http://schemas.microsoft.com/office/drawing/2014/main" id="{CE8772D5-A852-9204-1F61-AFBDEE2DD83D}"/>
              </a:ext>
            </a:extLst>
          </p:cNvPr>
          <p:cNvSpPr>
            <a:spLocks noGrp="1"/>
          </p:cNvSpPr>
          <p:nvPr>
            <p:ph type="title"/>
          </p:nvPr>
        </p:nvSpPr>
        <p:spPr>
          <a:xfrm>
            <a:off x="1142704" y="525294"/>
            <a:ext cx="13259096" cy="2436780"/>
          </a:xfrm>
        </p:spPr>
        <p:txBody>
          <a:bodyPr anchor="ctr">
            <a:normAutofit/>
          </a:bodyPr>
          <a:lstStyle/>
          <a:p>
            <a:r>
              <a:rPr lang="en-US" sz="6000" dirty="0">
                <a:solidFill>
                  <a:schemeClr val="tx2"/>
                </a:solidFill>
                <a:latin typeface="Times New Roman" panose="02020603050405020304" pitchFamily="18" charset="0"/>
                <a:cs typeface="Times New Roman" panose="02020603050405020304" pitchFamily="18" charset="0"/>
              </a:rPr>
              <a:t>Most Common Types of Pay Structures</a:t>
            </a:r>
          </a:p>
        </p:txBody>
      </p:sp>
    </p:spTree>
    <p:extLst>
      <p:ext uri="{BB962C8B-B14F-4D97-AF65-F5344CB8AC3E}">
        <p14:creationId xmlns:p14="http://schemas.microsoft.com/office/powerpoint/2010/main" val="192059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1D8137C-4335-ADD2-F777-D68FC3A69B02}"/>
              </a:ext>
            </a:extLst>
          </p:cNvPr>
          <p:cNvSpPr>
            <a:spLocks noGrp="1"/>
          </p:cNvSpPr>
          <p:nvPr>
            <p:ph type="title"/>
          </p:nvPr>
        </p:nvSpPr>
        <p:spPr>
          <a:xfrm>
            <a:off x="990061" y="4150659"/>
            <a:ext cx="4321242" cy="4607859"/>
          </a:xfrm>
        </p:spPr>
        <p:txBody>
          <a:bodyPr vert="horz" lIns="91440" tIns="45720" rIns="91440" bIns="45720" rtlCol="0" anchor="t">
            <a:normAutofit/>
          </a:bodyPr>
          <a:lstStyle/>
          <a:p>
            <a:pPr algn="l" rtl="0">
              <a:lnSpc>
                <a:spcPct val="90000"/>
              </a:lnSpc>
              <a:spcBef>
                <a:spcPct val="0"/>
              </a:spcBef>
            </a:pPr>
            <a:r>
              <a:rPr lang="en-US" sz="6000" kern="1200" dirty="0">
                <a:solidFill>
                  <a:srgbClr val="FFFFFF"/>
                </a:solidFill>
                <a:latin typeface="+mj-lt"/>
                <a:ea typeface="+mj-ea"/>
                <a:cs typeface="+mj-cs"/>
              </a:rPr>
              <a:t>Traditional / Market Based</a:t>
            </a:r>
          </a:p>
        </p:txBody>
      </p:sp>
      <p:pic>
        <p:nvPicPr>
          <p:cNvPr id="3" name="Picture 2">
            <a:extLst>
              <a:ext uri="{FF2B5EF4-FFF2-40B4-BE49-F238E27FC236}">
                <a16:creationId xmlns:a16="http://schemas.microsoft.com/office/drawing/2014/main" id="{C830E03B-FFC1-1EF9-46C9-A7CD9431EF5A}"/>
              </a:ext>
            </a:extLst>
          </p:cNvPr>
          <p:cNvPicPr>
            <a:picLocks noChangeAspect="1"/>
          </p:cNvPicPr>
          <p:nvPr/>
        </p:nvPicPr>
        <p:blipFill>
          <a:blip r:embed="rId3"/>
          <a:stretch>
            <a:fillRect/>
          </a:stretch>
        </p:blipFill>
        <p:spPr>
          <a:xfrm>
            <a:off x="6753642" y="900474"/>
            <a:ext cx="10838622" cy="8486052"/>
          </a:xfrm>
          <a:prstGeom prst="rect">
            <a:avLst/>
          </a:prstGeom>
        </p:spPr>
      </p:pic>
    </p:spTree>
    <p:extLst>
      <p:ext uri="{BB962C8B-B14F-4D97-AF65-F5344CB8AC3E}">
        <p14:creationId xmlns:p14="http://schemas.microsoft.com/office/powerpoint/2010/main" val="262953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7899603"/>
            <a:ext cx="18287996" cy="2386113"/>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7905262"/>
            <a:ext cx="18277996" cy="2386113"/>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7898319"/>
            <a:ext cx="6115047" cy="2386113"/>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0002" y="7895224"/>
            <a:ext cx="18287999" cy="2396150"/>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8137C-4335-ADD2-F777-D68FC3A69B02}"/>
              </a:ext>
            </a:extLst>
          </p:cNvPr>
          <p:cNvSpPr>
            <a:spLocks noGrp="1"/>
          </p:cNvSpPr>
          <p:nvPr>
            <p:ph type="title"/>
          </p:nvPr>
        </p:nvSpPr>
        <p:spPr>
          <a:xfrm>
            <a:off x="457200" y="8311365"/>
            <a:ext cx="14843927" cy="1550504"/>
          </a:xfrm>
        </p:spPr>
        <p:txBody>
          <a:bodyPr vert="horz" lIns="91440" tIns="45720" rIns="91440" bIns="45720" rtlCol="0" anchor="ctr">
            <a:normAutofit/>
          </a:bodyPr>
          <a:lstStyle/>
          <a:p>
            <a:pPr algn="l" rtl="0">
              <a:lnSpc>
                <a:spcPct val="90000"/>
              </a:lnSpc>
              <a:spcBef>
                <a:spcPct val="0"/>
              </a:spcBef>
            </a:pPr>
            <a:r>
              <a:rPr lang="en-US" sz="6000" kern="1200" dirty="0">
                <a:solidFill>
                  <a:srgbClr val="FFFFFF"/>
                </a:solidFill>
                <a:latin typeface="+mj-lt"/>
                <a:ea typeface="+mj-ea"/>
                <a:cs typeface="+mj-cs"/>
              </a:rPr>
              <a:t>Traditional / Market Based</a:t>
            </a:r>
          </a:p>
        </p:txBody>
      </p:sp>
      <p:sp>
        <p:nvSpPr>
          <p:cNvPr id="31" name="TextBox 30">
            <a:extLst>
              <a:ext uri="{FF2B5EF4-FFF2-40B4-BE49-F238E27FC236}">
                <a16:creationId xmlns:a16="http://schemas.microsoft.com/office/drawing/2014/main" id="{E07B8B96-24E0-0DF5-D567-A9B9F9F9A47A}"/>
              </a:ext>
            </a:extLst>
          </p:cNvPr>
          <p:cNvSpPr txBox="1"/>
          <p:nvPr/>
        </p:nvSpPr>
        <p:spPr>
          <a:xfrm>
            <a:off x="457200" y="471118"/>
            <a:ext cx="17810797" cy="6958654"/>
          </a:xfrm>
          <a:prstGeom prst="rect">
            <a:avLst/>
          </a:prstGeom>
        </p:spPr>
        <p:txBody>
          <a:bodyPr vert="horz" lIns="91440" tIns="45720" rIns="91440" bIns="45720" rtlCol="0" anchor="ctr">
            <a:noAutofit/>
          </a:bodyPr>
          <a:lstStyle/>
          <a:p>
            <a:pPr marL="721090" indent="-228600">
              <a:lnSpc>
                <a:spcPct val="90000"/>
              </a:lnSpc>
              <a:spcAft>
                <a:spcPts val="794"/>
              </a:spcAft>
              <a:buFont typeface="Arial" panose="020B0604020202020204" pitchFamily="34" charset="0"/>
              <a:buChar char="•"/>
            </a:pPr>
            <a:r>
              <a:rPr lang="en-US" sz="4000" dirty="0"/>
              <a:t>Divided into  different pay grades. </a:t>
            </a:r>
          </a:p>
          <a:p>
            <a:pPr marL="721090" indent="-228600">
              <a:lnSpc>
                <a:spcPct val="90000"/>
              </a:lnSpc>
              <a:spcAft>
                <a:spcPts val="794"/>
              </a:spcAft>
              <a:buFont typeface="Arial" panose="020B0604020202020204" pitchFamily="34" charset="0"/>
              <a:buChar char="•"/>
            </a:pPr>
            <a:endParaRPr lang="en-US" sz="4000" dirty="0"/>
          </a:p>
          <a:p>
            <a:pPr marL="721090" indent="-228600">
              <a:lnSpc>
                <a:spcPct val="90000"/>
              </a:lnSpc>
              <a:spcAft>
                <a:spcPts val="794"/>
              </a:spcAft>
              <a:buFont typeface="Arial" panose="020B0604020202020204" pitchFamily="34" charset="0"/>
              <a:buChar char="•"/>
            </a:pPr>
            <a:r>
              <a:rPr lang="en-US" sz="4000" dirty="0"/>
              <a:t>The jumps between pay grades are relatively small. </a:t>
            </a:r>
          </a:p>
          <a:p>
            <a:pPr marL="721090" indent="-228600">
              <a:lnSpc>
                <a:spcPct val="90000"/>
              </a:lnSpc>
              <a:spcAft>
                <a:spcPts val="794"/>
              </a:spcAft>
              <a:buFont typeface="Arial" panose="020B0604020202020204" pitchFamily="34" charset="0"/>
              <a:buChar char="•"/>
            </a:pPr>
            <a:endParaRPr lang="en-US" sz="4000" dirty="0"/>
          </a:p>
          <a:p>
            <a:pPr marL="721090" indent="-228600">
              <a:lnSpc>
                <a:spcPct val="90000"/>
              </a:lnSpc>
              <a:spcAft>
                <a:spcPts val="1800"/>
              </a:spcAft>
              <a:buFont typeface="Arial" panose="020B0604020202020204" pitchFamily="34" charset="0"/>
              <a:buChar char="•"/>
            </a:pPr>
            <a:r>
              <a:rPr lang="en-US" sz="4000" dirty="0"/>
              <a:t>Market-based structures are based on what other employers pay employees.</a:t>
            </a:r>
          </a:p>
          <a:p>
            <a:pPr marL="721090" indent="-228600">
              <a:lnSpc>
                <a:spcPct val="90000"/>
              </a:lnSpc>
              <a:spcAft>
                <a:spcPts val="1800"/>
              </a:spcAft>
              <a:buFont typeface="Arial" panose="020B0604020202020204" pitchFamily="34" charset="0"/>
              <a:buChar char="•"/>
            </a:pPr>
            <a:endParaRPr lang="en-US" sz="4000" dirty="0"/>
          </a:p>
          <a:p>
            <a:pPr marL="721090" indent="-228600">
              <a:lnSpc>
                <a:spcPct val="90000"/>
              </a:lnSpc>
              <a:spcAft>
                <a:spcPts val="794"/>
              </a:spcAft>
              <a:buFont typeface="Arial" panose="020B0604020202020204" pitchFamily="34" charset="0"/>
              <a:buChar char="•"/>
            </a:pPr>
            <a:r>
              <a:rPr lang="en-US" sz="4000" dirty="0"/>
              <a:t>Have established ways or requirements for employees to move up a pay level. (performance, length of employment)</a:t>
            </a:r>
          </a:p>
          <a:p>
            <a:pPr marL="721090" indent="-228600">
              <a:lnSpc>
                <a:spcPct val="90000"/>
              </a:lnSpc>
              <a:spcAft>
                <a:spcPts val="794"/>
              </a:spcAft>
              <a:buFont typeface="Arial" panose="020B0604020202020204" pitchFamily="34" charset="0"/>
              <a:buChar char="•"/>
            </a:pPr>
            <a:endParaRPr lang="en-US" sz="4000" dirty="0"/>
          </a:p>
          <a:p>
            <a:pPr marL="721090" indent="-228600">
              <a:lnSpc>
                <a:spcPct val="90000"/>
              </a:lnSpc>
              <a:spcAft>
                <a:spcPts val="794"/>
              </a:spcAft>
              <a:buFont typeface="Arial" panose="020B0604020202020204" pitchFamily="34" charset="0"/>
              <a:buChar char="•"/>
            </a:pPr>
            <a:r>
              <a:rPr lang="en-US" sz="4000" dirty="0"/>
              <a:t>This type of salary structure makes it so that employees do not cap out their salaries too quickly.  </a:t>
            </a:r>
          </a:p>
        </p:txBody>
      </p:sp>
      <p:pic>
        <p:nvPicPr>
          <p:cNvPr id="6" name="Picture 5">
            <a:extLst>
              <a:ext uri="{FF2B5EF4-FFF2-40B4-BE49-F238E27FC236}">
                <a16:creationId xmlns:a16="http://schemas.microsoft.com/office/drawing/2014/main" id="{F60BF237-9180-CA3B-E548-583D26184182}"/>
              </a:ext>
            </a:extLst>
          </p:cNvPr>
          <p:cNvPicPr>
            <a:picLocks noChangeAspect="1"/>
          </p:cNvPicPr>
          <p:nvPr/>
        </p:nvPicPr>
        <p:blipFill>
          <a:blip r:embed="rId3"/>
          <a:stretch>
            <a:fillRect/>
          </a:stretch>
        </p:blipFill>
        <p:spPr>
          <a:xfrm>
            <a:off x="10744200" y="8185235"/>
            <a:ext cx="5401429" cy="1676634"/>
          </a:xfrm>
          <a:prstGeom prst="rect">
            <a:avLst/>
          </a:prstGeom>
        </p:spPr>
      </p:pic>
    </p:spTree>
    <p:extLst>
      <p:ext uri="{BB962C8B-B14F-4D97-AF65-F5344CB8AC3E}">
        <p14:creationId xmlns:p14="http://schemas.microsoft.com/office/powerpoint/2010/main" val="19993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573</TotalTime>
  <Words>2486</Words>
  <Application>Microsoft Office PowerPoint</Application>
  <PresentationFormat>Custom</PresentationFormat>
  <Paragraphs>412</Paragraphs>
  <Slides>43</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Calibri Light</vt:lpstr>
      <vt:lpstr>Montserrat Bold</vt:lpstr>
      <vt:lpstr>Aptos</vt:lpstr>
      <vt:lpstr>Montserrat</vt:lpstr>
      <vt:lpstr>open sans</vt:lpstr>
      <vt:lpstr>Red Hat Text</vt:lpstr>
      <vt:lpstr>Arial</vt:lpstr>
      <vt:lpstr>Montserrat Ultra-Bold</vt:lpstr>
      <vt:lpstr>PT Sans</vt:lpstr>
      <vt:lpstr>Times New Roman</vt:lpstr>
      <vt:lpstr>Calibri</vt:lpstr>
      <vt:lpstr>Office Theme</vt:lpstr>
      <vt:lpstr>1_Office Theme</vt:lpstr>
      <vt:lpstr>PowerPoint Presentation</vt:lpstr>
      <vt:lpstr>PowerPoint Presentation</vt:lpstr>
      <vt:lpstr>PowerPoint Presentation</vt:lpstr>
      <vt:lpstr>PowerPoint Presentation</vt:lpstr>
      <vt:lpstr>Purpose of Compensation</vt:lpstr>
      <vt:lpstr>Risks of not Structuring a Compensation System:</vt:lpstr>
      <vt:lpstr>Most Common Types of Pay Structures</vt:lpstr>
      <vt:lpstr>Traditional / Market Based</vt:lpstr>
      <vt:lpstr>Traditional / Market Based</vt:lpstr>
      <vt:lpstr>Broadband</vt:lpstr>
      <vt:lpstr>Broadband</vt:lpstr>
      <vt:lpstr>Step Pay  </vt:lpstr>
      <vt:lpstr>PowerPoint Presentation</vt:lpstr>
      <vt:lpstr>Equity: Fairness Is the Ultimate Goal</vt:lpstr>
      <vt:lpstr>PowerPoint Presentation</vt:lpstr>
      <vt:lpstr>PowerPoint Presentation</vt:lpstr>
      <vt:lpstr>Building a salary structure</vt:lpstr>
      <vt:lpstr>Salary/Pay Structure</vt:lpstr>
      <vt:lpstr>Step 1.  Identify “Benchmark” Jobs</vt:lpstr>
      <vt:lpstr>Benchmarking against the Market</vt:lpstr>
      <vt:lpstr>Developing a Salary/Pay Structure</vt:lpstr>
      <vt:lpstr>Compensation Philosophy</vt:lpstr>
      <vt:lpstr>Developing a Salary/Pay Structure</vt:lpstr>
      <vt:lpstr>Steps in a Job Analysis </vt:lpstr>
      <vt:lpstr>Step 4. Evaluate the Job</vt:lpstr>
      <vt:lpstr> Point Factor Method </vt:lpstr>
      <vt:lpstr>JOB ANALYSIS CRITERIA</vt:lpstr>
      <vt:lpstr>Ranking Guideline</vt:lpstr>
      <vt:lpstr>PowerPoint Presentation</vt:lpstr>
      <vt:lpstr>Step 5 Determine Salary Structure</vt:lpstr>
      <vt:lpstr>Establish the Pay Scales for each Pay Grade</vt:lpstr>
      <vt:lpstr>Minimum</vt:lpstr>
      <vt:lpstr>Mid-Point</vt:lpstr>
      <vt:lpstr>Maximum</vt:lpstr>
      <vt:lpstr>Range Spread</vt:lpstr>
      <vt:lpstr>PowerPoint Presentation</vt:lpstr>
      <vt:lpstr>Salary Differential</vt:lpstr>
      <vt:lpstr>Developing a Salary/Pay Structure</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Simple Corporate Presentation</dc:title>
  <dc:creator>Tal Moore</dc:creator>
  <cp:lastModifiedBy>Tal Moore</cp:lastModifiedBy>
  <cp:revision>11</cp:revision>
  <dcterms:created xsi:type="dcterms:W3CDTF">2006-08-16T00:00:00Z</dcterms:created>
  <dcterms:modified xsi:type="dcterms:W3CDTF">2024-05-20T22:44:15Z</dcterms:modified>
  <dc:identifier>DAF-voQnUlk</dc:identifier>
</cp:coreProperties>
</file>