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202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131824" y="1980535"/>
            <a:ext cx="2381884" cy="3908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1" i="0">
                <a:solidFill>
                  <a:srgbClr val="F0D47F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00" y="1104900"/>
            <a:ext cx="9854184" cy="55499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00" y="3265368"/>
            <a:ext cx="3263251" cy="338943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600" y="3445558"/>
            <a:ext cx="1230616" cy="191426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60183" y="2461260"/>
            <a:ext cx="2279904" cy="228295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67790" y="1104900"/>
            <a:ext cx="1296070" cy="923693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58017" y="6038145"/>
            <a:ext cx="803268" cy="61665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07983" y="1104900"/>
            <a:ext cx="618744" cy="978407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8538830" y="1104900"/>
            <a:ext cx="554355" cy="925194"/>
          </a:xfrm>
          <a:custGeom>
            <a:avLst/>
            <a:gdLst/>
            <a:ahLst/>
            <a:cxnLst/>
            <a:rect l="l" t="t" r="r" b="b"/>
            <a:pathLst>
              <a:path w="554354" h="925194">
                <a:moveTo>
                  <a:pt x="554355" y="0"/>
                </a:moveTo>
                <a:lnTo>
                  <a:pt x="0" y="0"/>
                </a:lnTo>
                <a:lnTo>
                  <a:pt x="0" y="924982"/>
                </a:lnTo>
                <a:lnTo>
                  <a:pt x="554355" y="924982"/>
                </a:lnTo>
                <a:lnTo>
                  <a:pt x="554355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600" y="1104900"/>
            <a:ext cx="9855200" cy="55499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600" y="1104900"/>
            <a:ext cx="9854184" cy="55499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600" y="3265368"/>
            <a:ext cx="3263251" cy="338943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600" y="3445558"/>
            <a:ext cx="1230616" cy="191426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60183" y="2461260"/>
            <a:ext cx="2279904" cy="228295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567790" y="1104900"/>
            <a:ext cx="1296070" cy="923693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58017" y="6038145"/>
            <a:ext cx="803268" cy="61665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507983" y="1104900"/>
            <a:ext cx="618744" cy="978407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8538830" y="1104900"/>
            <a:ext cx="554355" cy="925194"/>
          </a:xfrm>
          <a:custGeom>
            <a:avLst/>
            <a:gdLst/>
            <a:ahLst/>
            <a:cxnLst/>
            <a:rect l="l" t="t" r="r" b="b"/>
            <a:pathLst>
              <a:path w="554354" h="925194">
                <a:moveTo>
                  <a:pt x="554355" y="0"/>
                </a:moveTo>
                <a:lnTo>
                  <a:pt x="0" y="0"/>
                </a:lnTo>
                <a:lnTo>
                  <a:pt x="0" y="924982"/>
                </a:lnTo>
                <a:lnTo>
                  <a:pt x="554355" y="924982"/>
                </a:lnTo>
                <a:lnTo>
                  <a:pt x="554355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602" y="1397521"/>
            <a:ext cx="6595087" cy="850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6311" y="2944687"/>
            <a:ext cx="7953375" cy="2525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29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finley@bluestonestrategy.com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600" y="1104900"/>
            <a:ext cx="9855200" cy="5549900"/>
          </a:xfrm>
          <a:custGeom>
            <a:avLst/>
            <a:gdLst/>
            <a:ahLst/>
            <a:cxnLst/>
            <a:rect l="l" t="t" r="r" b="b"/>
            <a:pathLst>
              <a:path w="9855200" h="5549900">
                <a:moveTo>
                  <a:pt x="9855200" y="0"/>
                </a:moveTo>
                <a:lnTo>
                  <a:pt x="0" y="0"/>
                </a:lnTo>
                <a:lnTo>
                  <a:pt x="0" y="5549900"/>
                </a:lnTo>
                <a:lnTo>
                  <a:pt x="9855200" y="5549900"/>
                </a:lnTo>
                <a:lnTo>
                  <a:pt x="9855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1600" y="3265368"/>
            <a:ext cx="3263265" cy="3389629"/>
            <a:chOff x="101600" y="3265368"/>
            <a:chExt cx="3263265" cy="338962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600" y="3265368"/>
              <a:ext cx="3263251" cy="33894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600" y="3445558"/>
              <a:ext cx="1230616" cy="191426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60183" y="2461260"/>
            <a:ext cx="2279904" cy="228295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67791" y="1104900"/>
            <a:ext cx="1296070" cy="92369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58017" y="6038145"/>
            <a:ext cx="803268" cy="616654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01600" y="1104899"/>
            <a:ext cx="9854565" cy="5549900"/>
            <a:chOff x="101600" y="1104900"/>
            <a:chExt cx="9854565" cy="554990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07983" y="1104900"/>
              <a:ext cx="618744" cy="97840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538830" y="1104900"/>
              <a:ext cx="554355" cy="925194"/>
            </a:xfrm>
            <a:custGeom>
              <a:avLst/>
              <a:gdLst/>
              <a:ahLst/>
              <a:cxnLst/>
              <a:rect l="l" t="t" r="r" b="b"/>
              <a:pathLst>
                <a:path w="554354" h="925194">
                  <a:moveTo>
                    <a:pt x="554355" y="0"/>
                  </a:moveTo>
                  <a:lnTo>
                    <a:pt x="0" y="0"/>
                  </a:lnTo>
                  <a:lnTo>
                    <a:pt x="0" y="924982"/>
                  </a:lnTo>
                  <a:lnTo>
                    <a:pt x="554355" y="924982"/>
                  </a:lnTo>
                  <a:lnTo>
                    <a:pt x="554355" y="0"/>
                  </a:lnTo>
                  <a:close/>
                </a:path>
              </a:pathLst>
            </a:custGeom>
            <a:solidFill>
              <a:srgbClr val="B015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600" y="1104900"/>
              <a:ext cx="9854184" cy="5549900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71005" y="1877847"/>
            <a:ext cx="8809970" cy="2704971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 marR="30480" indent="-1270" algn="ctr">
              <a:lnSpc>
                <a:spcPct val="98500"/>
              </a:lnSpc>
              <a:spcBef>
                <a:spcPts val="185"/>
              </a:spcBef>
            </a:pPr>
            <a:r>
              <a:rPr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Balancing Capability and Capacity: Optimizing Human Potential in the Workplace 28</a:t>
            </a:r>
            <a:r>
              <a:rPr sz="4400" b="1" baseline="243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Conference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4792" y="5953933"/>
            <a:ext cx="206565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615" dirty="0">
                <a:solidFill>
                  <a:srgbClr val="FFFFFF"/>
                </a:solidFill>
                <a:latin typeface="Bookman Old Style"/>
                <a:cs typeface="Bookman Old Style"/>
              </a:rPr>
              <a:t>DURANT</a:t>
            </a:r>
            <a:r>
              <a:rPr sz="1300" i="1" spc="-615" dirty="0">
                <a:solidFill>
                  <a:srgbClr val="FFFFFF"/>
                </a:solidFill>
                <a:latin typeface="Palace Script MT"/>
                <a:cs typeface="Palace Script MT"/>
              </a:rPr>
              <a:t>,</a:t>
            </a:r>
            <a:r>
              <a:rPr sz="1300" i="1" spc="5" dirty="0">
                <a:solidFill>
                  <a:srgbClr val="FFFFFF"/>
                </a:solidFill>
                <a:latin typeface="Palace Script MT"/>
                <a:cs typeface="Palace Script MT"/>
              </a:rPr>
              <a:t> </a:t>
            </a:r>
            <a:r>
              <a:rPr sz="2300" b="1" spc="-670" dirty="0">
                <a:solidFill>
                  <a:srgbClr val="FFFFFF"/>
                </a:solidFill>
                <a:latin typeface="Bookman Old Style"/>
                <a:cs typeface="Bookman Old Style"/>
              </a:rPr>
              <a:t>OKLAHOMA</a:t>
            </a:r>
            <a:endParaRPr sz="2300">
              <a:latin typeface="Bookman Old Style"/>
              <a:cs typeface="Bookman Old Styl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95875" y="5837412"/>
            <a:ext cx="2639695" cy="574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-1040" dirty="0">
                <a:solidFill>
                  <a:srgbClr val="FFFFFF"/>
                </a:solidFill>
                <a:latin typeface="Bookman Old Style"/>
                <a:cs typeface="Bookman Old Style"/>
              </a:rPr>
              <a:t>September</a:t>
            </a:r>
            <a:r>
              <a:rPr sz="3600" b="1" spc="-735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2900" b="1" spc="-775" dirty="0">
                <a:solidFill>
                  <a:srgbClr val="FFFFFF"/>
                </a:solidFill>
                <a:latin typeface="Bookman Old Style"/>
                <a:cs typeface="Bookman Old Style"/>
              </a:rPr>
              <a:t>23-</a:t>
            </a:r>
            <a:r>
              <a:rPr sz="2900" b="1" spc="-819" dirty="0">
                <a:solidFill>
                  <a:srgbClr val="FFFFFF"/>
                </a:solidFill>
                <a:latin typeface="Bookman Old Style"/>
                <a:cs typeface="Bookman Old Style"/>
              </a:rPr>
              <a:t>25,</a:t>
            </a:r>
            <a:r>
              <a:rPr sz="2900" b="1" spc="-475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2900" b="1" spc="-980" dirty="0">
                <a:solidFill>
                  <a:srgbClr val="FFFFFF"/>
                </a:solidFill>
                <a:latin typeface="Bookman Old Style"/>
                <a:cs typeface="Bookman Old Style"/>
              </a:rPr>
              <a:t>2024</a:t>
            </a:r>
            <a:endParaRPr sz="2900">
              <a:latin typeface="Bookman Old Style"/>
              <a:cs typeface="Bookman Old Style"/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96654" y="4152610"/>
            <a:ext cx="2057938" cy="18715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600" y="1214037"/>
            <a:ext cx="9855200" cy="5441315"/>
            <a:chOff x="101600" y="1214037"/>
            <a:chExt cx="9855200" cy="54413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600" y="1214037"/>
              <a:ext cx="9855200" cy="54407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2441" y="5529327"/>
              <a:ext cx="1118662" cy="10163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8948" y="1979281"/>
              <a:ext cx="9182416" cy="355004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69611" y="2968983"/>
            <a:ext cx="1986280" cy="2376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10" dirty="0">
                <a:solidFill>
                  <a:srgbClr val="3F6374"/>
                </a:solidFill>
                <a:latin typeface="Cambria"/>
                <a:cs typeface="Cambria"/>
              </a:rPr>
              <a:t>CAPACITY:</a:t>
            </a:r>
            <a:endParaRPr sz="1900">
              <a:latin typeface="Cambria"/>
              <a:cs typeface="Cambria"/>
            </a:endParaRPr>
          </a:p>
          <a:p>
            <a:pPr marL="381635" marR="194310">
              <a:lnSpc>
                <a:spcPts val="2300"/>
              </a:lnSpc>
              <a:spcBef>
                <a:spcPts val="85"/>
              </a:spcBef>
            </a:pPr>
            <a:r>
              <a:rPr sz="1900" dirty="0">
                <a:solidFill>
                  <a:srgbClr val="3F6374"/>
                </a:solidFill>
                <a:latin typeface="Cambria"/>
                <a:cs typeface="Cambria"/>
              </a:rPr>
              <a:t>Measures</a:t>
            </a:r>
            <a:r>
              <a:rPr sz="1900" spc="120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900" spc="-25" dirty="0">
                <a:solidFill>
                  <a:srgbClr val="3F6374"/>
                </a:solidFill>
                <a:latin typeface="Cambria"/>
                <a:cs typeface="Cambria"/>
              </a:rPr>
              <a:t>the </a:t>
            </a:r>
            <a:r>
              <a:rPr sz="1900" dirty="0">
                <a:solidFill>
                  <a:srgbClr val="3F6374"/>
                </a:solidFill>
                <a:latin typeface="Cambria"/>
                <a:cs typeface="Cambria"/>
              </a:rPr>
              <a:t>tangible</a:t>
            </a:r>
            <a:r>
              <a:rPr sz="1900" spc="110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900" spc="-25" dirty="0">
                <a:solidFill>
                  <a:srgbClr val="3F6374"/>
                </a:solidFill>
                <a:latin typeface="Cambria"/>
                <a:cs typeface="Cambria"/>
              </a:rPr>
              <a:t>and </a:t>
            </a:r>
            <a:r>
              <a:rPr sz="1900" spc="-10" dirty="0">
                <a:solidFill>
                  <a:srgbClr val="3F6374"/>
                </a:solidFill>
                <a:latin typeface="Cambria"/>
                <a:cs typeface="Cambria"/>
              </a:rPr>
              <a:t>intangible</a:t>
            </a:r>
            <a:endParaRPr sz="1900">
              <a:latin typeface="Cambria"/>
              <a:cs typeface="Cambria"/>
            </a:endParaRPr>
          </a:p>
          <a:p>
            <a:pPr marL="381635" marR="5080">
              <a:lnSpc>
                <a:spcPct val="101099"/>
              </a:lnSpc>
              <a:spcBef>
                <a:spcPts val="25"/>
              </a:spcBef>
            </a:pPr>
            <a:r>
              <a:rPr sz="1900" spc="-10" dirty="0">
                <a:solidFill>
                  <a:srgbClr val="3F6374"/>
                </a:solidFill>
                <a:latin typeface="Cambria"/>
                <a:cs typeface="Cambria"/>
              </a:rPr>
              <a:t>resources </a:t>
            </a:r>
            <a:r>
              <a:rPr sz="1900" dirty="0">
                <a:solidFill>
                  <a:srgbClr val="3F6374"/>
                </a:solidFill>
                <a:latin typeface="Cambria"/>
                <a:cs typeface="Cambria"/>
              </a:rPr>
              <a:t>available</a:t>
            </a:r>
            <a:r>
              <a:rPr sz="1900" spc="3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900" dirty="0">
                <a:solidFill>
                  <a:srgbClr val="3F6374"/>
                </a:solidFill>
                <a:latin typeface="Cambria"/>
                <a:cs typeface="Cambria"/>
              </a:rPr>
              <a:t>to</a:t>
            </a:r>
            <a:r>
              <a:rPr sz="1900" spc="3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900" spc="-25" dirty="0">
                <a:solidFill>
                  <a:srgbClr val="3F6374"/>
                </a:solidFill>
                <a:latin typeface="Cambria"/>
                <a:cs typeface="Cambria"/>
              </a:rPr>
              <a:t>the </a:t>
            </a:r>
            <a:r>
              <a:rPr sz="1900" dirty="0">
                <a:solidFill>
                  <a:srgbClr val="3F6374"/>
                </a:solidFill>
                <a:latin typeface="Cambria"/>
                <a:cs typeface="Cambria"/>
              </a:rPr>
              <a:t>Tribe </a:t>
            </a:r>
            <a:r>
              <a:rPr sz="1900" spc="-10" dirty="0">
                <a:solidFill>
                  <a:srgbClr val="3F6374"/>
                </a:solidFill>
                <a:latin typeface="Cambria"/>
                <a:cs typeface="Cambria"/>
              </a:rPr>
              <a:t>and/or enterprises.</a:t>
            </a:r>
            <a:endParaRPr sz="190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94176" y="2434103"/>
            <a:ext cx="2288540" cy="296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CAPABILITY:</a:t>
            </a:r>
            <a:endParaRPr sz="1600">
              <a:latin typeface="Cambria"/>
              <a:cs typeface="Cambria"/>
            </a:endParaRPr>
          </a:p>
          <a:p>
            <a:pPr marL="381635" marR="133350">
              <a:lnSpc>
                <a:spcPts val="1900"/>
              </a:lnSpc>
              <a:spcBef>
                <a:spcPts val="80"/>
              </a:spcBef>
            </a:pP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Measures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mbria"/>
                <a:cs typeface="Cambria"/>
              </a:rPr>
              <a:t>ability 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mbria"/>
                <a:cs typeface="Cambria"/>
              </a:rPr>
              <a:t>effectively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mbria"/>
                <a:cs typeface="Cambria"/>
              </a:rPr>
              <a:t>use</a:t>
            </a:r>
            <a:endParaRPr sz="1600">
              <a:latin typeface="Cambria"/>
              <a:cs typeface="Cambria"/>
            </a:endParaRPr>
          </a:p>
          <a:p>
            <a:pPr marL="381635" marR="129539">
              <a:lnSpc>
                <a:spcPct val="99400"/>
              </a:lnSpc>
              <a:spcBef>
                <a:spcPts val="20"/>
              </a:spcBef>
            </a:pP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available</a:t>
            </a:r>
            <a:r>
              <a:rPr sz="1600" spc="-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capacity</a:t>
            </a:r>
            <a:r>
              <a:rPr sz="1600" spc="-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mbria"/>
                <a:cs typeface="Cambria"/>
              </a:rPr>
              <a:t>to 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achieve</a:t>
            </a:r>
            <a:r>
              <a:rPr sz="1600" spc="-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mbria"/>
                <a:cs typeface="Cambria"/>
              </a:rPr>
              <a:t>desired 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outcomes;</a:t>
            </a:r>
            <a:r>
              <a:rPr sz="1600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mbria"/>
                <a:cs typeface="Cambria"/>
              </a:rPr>
              <a:t>evaluates</a:t>
            </a:r>
            <a:endParaRPr sz="1600">
              <a:latin typeface="Cambria"/>
              <a:cs typeface="Cambria"/>
            </a:endParaRPr>
          </a:p>
          <a:p>
            <a:pPr marL="381635" marR="5080">
              <a:lnSpc>
                <a:spcPct val="100200"/>
              </a:lnSpc>
              <a:spcBef>
                <a:spcPts val="70"/>
              </a:spcBef>
            </a:pP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how well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mbria"/>
                <a:cs typeface="Cambria"/>
              </a:rPr>
              <a:t>Tribe 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and/or</a:t>
            </a:r>
            <a:r>
              <a:rPr sz="1600" spc="-10" dirty="0">
                <a:solidFill>
                  <a:srgbClr val="FFFFFF"/>
                </a:solidFill>
                <a:latin typeface="Cambria"/>
                <a:cs typeface="Cambria"/>
              </a:rPr>
              <a:t> enterprises 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can</a:t>
            </a:r>
            <a:r>
              <a:rPr sz="1600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utilize</a:t>
            </a:r>
            <a:r>
              <a:rPr sz="16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mbria"/>
                <a:cs typeface="Cambria"/>
              </a:rPr>
              <a:t>its 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resources</a:t>
            </a:r>
            <a:r>
              <a:rPr sz="1600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sz="1600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mbria"/>
                <a:cs typeface="Cambria"/>
              </a:rPr>
              <a:t>perform 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specific functions </a:t>
            </a:r>
            <a:r>
              <a:rPr sz="1600" spc="-25" dirty="0">
                <a:solidFill>
                  <a:srgbClr val="FFFFFF"/>
                </a:solidFill>
                <a:latin typeface="Cambria"/>
                <a:cs typeface="Cambria"/>
              </a:rPr>
              <a:t>and </a:t>
            </a:r>
            <a:r>
              <a:rPr sz="1600" spc="-10" dirty="0">
                <a:solidFill>
                  <a:srgbClr val="FFFFFF"/>
                </a:solidFill>
                <a:latin typeface="Cambria"/>
                <a:cs typeface="Cambria"/>
              </a:rPr>
              <a:t>tasks</a:t>
            </a:r>
            <a:endParaRPr sz="1600">
              <a:latin typeface="Cambria"/>
              <a:cs typeface="Cambri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36065" y="2531364"/>
            <a:ext cx="5063490" cy="3907154"/>
            <a:chOff x="336065" y="2531364"/>
            <a:chExt cx="5063490" cy="3907154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58359" y="2531364"/>
              <a:ext cx="740663" cy="7437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9591" y="4232148"/>
              <a:ext cx="743712" cy="7437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6065" y="6123364"/>
              <a:ext cx="1747408" cy="314893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3384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D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F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N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</a:t>
            </a:r>
            <a:r>
              <a:rPr spc="-8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</a:t>
            </a:r>
            <a:r>
              <a:rPr spc="-8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N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50" dirty="0">
                <a:latin typeface="Arial"/>
                <a:cs typeface="Arial"/>
              </a:rPr>
              <a:t>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6402" y="4216102"/>
            <a:ext cx="1567815" cy="1054100"/>
          </a:xfrm>
          <a:prstGeom prst="rect">
            <a:avLst/>
          </a:prstGeom>
        </p:spPr>
        <p:txBody>
          <a:bodyPr vert="horz" wrap="square" lIns="0" tIns="1936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sz="3400" dirty="0">
                <a:latin typeface="Arial"/>
                <a:cs typeface="Arial"/>
              </a:rPr>
              <a:t>H</a:t>
            </a:r>
            <a:r>
              <a:rPr sz="3400" spc="-25" dirty="0">
                <a:latin typeface="Arial"/>
                <a:cs typeface="Arial"/>
              </a:rPr>
              <a:t> </a:t>
            </a:r>
            <a:r>
              <a:rPr sz="3400" dirty="0">
                <a:latin typeface="Arial"/>
                <a:cs typeface="Arial"/>
              </a:rPr>
              <a:t>O</a:t>
            </a:r>
            <a:r>
              <a:rPr sz="3400" spc="-30" dirty="0">
                <a:latin typeface="Arial"/>
                <a:cs typeface="Arial"/>
              </a:rPr>
              <a:t> </a:t>
            </a:r>
            <a:r>
              <a:rPr sz="3400" spc="-25" dirty="0">
                <a:latin typeface="Arial"/>
                <a:cs typeface="Arial"/>
              </a:rPr>
              <a:t>W?</a:t>
            </a:r>
            <a:endParaRPr sz="3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1600" spc="-10" dirty="0">
                <a:solidFill>
                  <a:srgbClr val="50B9C1"/>
                </a:solidFill>
                <a:latin typeface="Arial"/>
                <a:cs typeface="Arial"/>
              </a:rPr>
              <a:t>ASSESSMENTS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72441" y="5529327"/>
            <a:ext cx="1118662" cy="10163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600" y="1173760"/>
            <a:ext cx="9855200" cy="5481320"/>
            <a:chOff x="101600" y="1173760"/>
            <a:chExt cx="9855200" cy="5481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600" y="1173760"/>
              <a:ext cx="9855200" cy="5481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2441" y="5529327"/>
              <a:ext cx="1118662" cy="101633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3630" y="1418857"/>
            <a:ext cx="5236210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55520" algn="l"/>
              </a:tabLst>
            </a:pPr>
            <a:r>
              <a:rPr dirty="0"/>
              <a:t>A</a:t>
            </a:r>
            <a:r>
              <a:rPr spc="-10" dirty="0"/>
              <a:t> </a:t>
            </a:r>
            <a:r>
              <a:rPr dirty="0"/>
              <a:t>S</a:t>
            </a:r>
            <a:r>
              <a:rPr spc="-15" dirty="0"/>
              <a:t> </a:t>
            </a:r>
            <a:r>
              <a:rPr dirty="0"/>
              <a:t>S</a:t>
            </a:r>
            <a:r>
              <a:rPr spc="-15" dirty="0"/>
              <a:t> </a:t>
            </a:r>
            <a:r>
              <a:rPr dirty="0"/>
              <a:t>E</a:t>
            </a:r>
            <a:r>
              <a:rPr spc="-10" dirty="0"/>
              <a:t> </a:t>
            </a:r>
            <a:r>
              <a:rPr dirty="0"/>
              <a:t>S</a:t>
            </a:r>
            <a:r>
              <a:rPr spc="-15" dirty="0"/>
              <a:t> </a:t>
            </a:r>
            <a:r>
              <a:rPr spc="-50" dirty="0"/>
              <a:t>S</a:t>
            </a:r>
            <a:r>
              <a:rPr dirty="0"/>
              <a:t>	C</a:t>
            </a:r>
            <a:r>
              <a:rPr spc="-15" dirty="0"/>
              <a:t> </a:t>
            </a:r>
            <a:r>
              <a:rPr dirty="0"/>
              <a:t>A</a:t>
            </a:r>
            <a:r>
              <a:rPr spc="-10" dirty="0"/>
              <a:t> </a:t>
            </a:r>
            <a:r>
              <a:rPr dirty="0"/>
              <a:t>P</a:t>
            </a:r>
            <a:r>
              <a:rPr spc="-10" dirty="0"/>
              <a:t> </a:t>
            </a:r>
            <a:r>
              <a:rPr dirty="0"/>
              <a:t>A</a:t>
            </a:r>
            <a:r>
              <a:rPr spc="-10" dirty="0"/>
              <a:t> </a:t>
            </a:r>
            <a:r>
              <a:rPr dirty="0"/>
              <a:t>C</a:t>
            </a:r>
            <a:r>
              <a:rPr spc="-15" dirty="0"/>
              <a:t> </a:t>
            </a:r>
            <a:r>
              <a:rPr dirty="0"/>
              <a:t>I</a:t>
            </a:r>
            <a:r>
              <a:rPr spc="-10" dirty="0"/>
              <a:t> </a:t>
            </a:r>
            <a:r>
              <a:rPr dirty="0"/>
              <a:t>T</a:t>
            </a:r>
            <a:r>
              <a:rPr spc="-10" dirty="0"/>
              <a:t> </a:t>
            </a:r>
            <a:r>
              <a:rPr spc="-50" dirty="0"/>
              <a:t>Y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01600" y="2000163"/>
            <a:ext cx="4913630" cy="4655185"/>
            <a:chOff x="101600" y="2000163"/>
            <a:chExt cx="4913630" cy="4655185"/>
          </a:xfrm>
        </p:grpSpPr>
        <p:sp>
          <p:nvSpPr>
            <p:cNvPr id="7" name="object 7"/>
            <p:cNvSpPr/>
            <p:nvPr/>
          </p:nvSpPr>
          <p:spPr>
            <a:xfrm>
              <a:off x="3152632" y="3574662"/>
              <a:ext cx="12700" cy="3080385"/>
            </a:xfrm>
            <a:custGeom>
              <a:avLst/>
              <a:gdLst/>
              <a:ahLst/>
              <a:cxnLst/>
              <a:rect l="l" t="t" r="r" b="b"/>
              <a:pathLst>
                <a:path w="12700" h="3080384">
                  <a:moveTo>
                    <a:pt x="0" y="0"/>
                  </a:moveTo>
                  <a:lnTo>
                    <a:pt x="12308" y="3080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6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83193" y="2000173"/>
              <a:ext cx="1447165" cy="2613025"/>
            </a:xfrm>
            <a:custGeom>
              <a:avLst/>
              <a:gdLst/>
              <a:ahLst/>
              <a:cxnLst/>
              <a:rect l="l" t="t" r="r" b="b"/>
              <a:pathLst>
                <a:path w="1447164" h="2613025">
                  <a:moveTo>
                    <a:pt x="446646" y="1480019"/>
                  </a:moveTo>
                  <a:lnTo>
                    <a:pt x="443014" y="1457680"/>
                  </a:lnTo>
                  <a:lnTo>
                    <a:pt x="441147" y="1433576"/>
                  </a:lnTo>
                  <a:lnTo>
                    <a:pt x="440461" y="1408290"/>
                  </a:lnTo>
                  <a:lnTo>
                    <a:pt x="440359" y="1354061"/>
                  </a:lnTo>
                  <a:lnTo>
                    <a:pt x="62903" y="1354061"/>
                  </a:lnTo>
                  <a:lnTo>
                    <a:pt x="38481" y="1359039"/>
                  </a:lnTo>
                  <a:lnTo>
                    <a:pt x="18478" y="1372565"/>
                  </a:lnTo>
                  <a:lnTo>
                    <a:pt x="4965" y="1392593"/>
                  </a:lnTo>
                  <a:lnTo>
                    <a:pt x="0" y="1417040"/>
                  </a:lnTo>
                  <a:lnTo>
                    <a:pt x="4965" y="1441500"/>
                  </a:lnTo>
                  <a:lnTo>
                    <a:pt x="18478" y="1461528"/>
                  </a:lnTo>
                  <a:lnTo>
                    <a:pt x="38481" y="1475054"/>
                  </a:lnTo>
                  <a:lnTo>
                    <a:pt x="62903" y="1480019"/>
                  </a:lnTo>
                  <a:lnTo>
                    <a:pt x="446646" y="1480019"/>
                  </a:lnTo>
                  <a:close/>
                </a:path>
                <a:path w="1447164" h="2613025">
                  <a:moveTo>
                    <a:pt x="564210" y="881240"/>
                  </a:moveTo>
                  <a:lnTo>
                    <a:pt x="252806" y="701751"/>
                  </a:lnTo>
                  <a:lnTo>
                    <a:pt x="240766" y="696112"/>
                  </a:lnTo>
                  <a:lnTo>
                    <a:pt x="228422" y="693242"/>
                  </a:lnTo>
                  <a:lnTo>
                    <a:pt x="216090" y="692950"/>
                  </a:lnTo>
                  <a:lnTo>
                    <a:pt x="204050" y="695058"/>
                  </a:lnTo>
                  <a:lnTo>
                    <a:pt x="164719" y="723785"/>
                  </a:lnTo>
                  <a:lnTo>
                    <a:pt x="157594" y="748195"/>
                  </a:lnTo>
                  <a:lnTo>
                    <a:pt x="159613" y="772604"/>
                  </a:lnTo>
                  <a:lnTo>
                    <a:pt x="170472" y="794651"/>
                  </a:lnTo>
                  <a:lnTo>
                    <a:pt x="189890" y="811974"/>
                  </a:lnTo>
                  <a:lnTo>
                    <a:pt x="504444" y="994613"/>
                  </a:lnTo>
                  <a:lnTo>
                    <a:pt x="518642" y="966279"/>
                  </a:lnTo>
                  <a:lnTo>
                    <a:pt x="533146" y="937933"/>
                  </a:lnTo>
                  <a:lnTo>
                    <a:pt x="548233" y="909586"/>
                  </a:lnTo>
                  <a:lnTo>
                    <a:pt x="564210" y="881240"/>
                  </a:lnTo>
                  <a:close/>
                </a:path>
                <a:path w="1447164" h="2613025">
                  <a:moveTo>
                    <a:pt x="601014" y="1936623"/>
                  </a:moveTo>
                  <a:lnTo>
                    <a:pt x="582688" y="1910105"/>
                  </a:lnTo>
                  <a:lnTo>
                    <a:pt x="565238" y="1882698"/>
                  </a:lnTo>
                  <a:lnTo>
                    <a:pt x="548386" y="1854708"/>
                  </a:lnTo>
                  <a:lnTo>
                    <a:pt x="531825" y="1826412"/>
                  </a:lnTo>
                  <a:lnTo>
                    <a:pt x="188976" y="2027948"/>
                  </a:lnTo>
                  <a:lnTo>
                    <a:pt x="169608" y="2045271"/>
                  </a:lnTo>
                  <a:lnTo>
                    <a:pt x="159092" y="2067318"/>
                  </a:lnTo>
                  <a:lnTo>
                    <a:pt x="158013" y="2091728"/>
                  </a:lnTo>
                  <a:lnTo>
                    <a:pt x="166954" y="2116124"/>
                  </a:lnTo>
                  <a:lnTo>
                    <a:pt x="184251" y="2135517"/>
                  </a:lnTo>
                  <a:lnTo>
                    <a:pt x="206273" y="2146046"/>
                  </a:lnTo>
                  <a:lnTo>
                    <a:pt x="230644" y="2147125"/>
                  </a:lnTo>
                  <a:lnTo>
                    <a:pt x="255028" y="2138172"/>
                  </a:lnTo>
                  <a:lnTo>
                    <a:pt x="601014" y="1936623"/>
                  </a:lnTo>
                  <a:close/>
                </a:path>
                <a:path w="1447164" h="2613025">
                  <a:moveTo>
                    <a:pt x="848690" y="2465679"/>
                  </a:moveTo>
                  <a:lnTo>
                    <a:pt x="844562" y="2450960"/>
                  </a:lnTo>
                  <a:lnTo>
                    <a:pt x="841603" y="2435364"/>
                  </a:lnTo>
                  <a:lnTo>
                    <a:pt x="839838" y="2419172"/>
                  </a:lnTo>
                  <a:lnTo>
                    <a:pt x="839254" y="2402675"/>
                  </a:lnTo>
                  <a:lnTo>
                    <a:pt x="839254" y="2305050"/>
                  </a:lnTo>
                  <a:lnTo>
                    <a:pt x="838708" y="2288032"/>
                  </a:lnTo>
                  <a:lnTo>
                    <a:pt x="837285" y="2270417"/>
                  </a:lnTo>
                  <a:lnTo>
                    <a:pt x="835266" y="2252802"/>
                  </a:lnTo>
                  <a:lnTo>
                    <a:pt x="832954" y="2235784"/>
                  </a:lnTo>
                  <a:lnTo>
                    <a:pt x="669391" y="2516047"/>
                  </a:lnTo>
                  <a:lnTo>
                    <a:pt x="660933" y="2540457"/>
                  </a:lnTo>
                  <a:lnTo>
                    <a:pt x="663105" y="2564866"/>
                  </a:lnTo>
                  <a:lnTo>
                    <a:pt x="674700" y="2586901"/>
                  </a:lnTo>
                  <a:lnTo>
                    <a:pt x="694563" y="2604224"/>
                  </a:lnTo>
                  <a:lnTo>
                    <a:pt x="718934" y="2612682"/>
                  </a:lnTo>
                  <a:lnTo>
                    <a:pt x="743318" y="2610523"/>
                  </a:lnTo>
                  <a:lnTo>
                    <a:pt x="765340" y="2598915"/>
                  </a:lnTo>
                  <a:lnTo>
                    <a:pt x="782637" y="2579027"/>
                  </a:lnTo>
                  <a:lnTo>
                    <a:pt x="848690" y="2465679"/>
                  </a:lnTo>
                  <a:close/>
                </a:path>
                <a:path w="1447164" h="2613025">
                  <a:moveTo>
                    <a:pt x="951090" y="522160"/>
                  </a:moveTo>
                  <a:lnTo>
                    <a:pt x="778090" y="222999"/>
                  </a:lnTo>
                  <a:lnTo>
                    <a:pt x="741527" y="191503"/>
                  </a:lnTo>
                  <a:lnTo>
                    <a:pt x="729716" y="189166"/>
                  </a:lnTo>
                  <a:lnTo>
                    <a:pt x="717499" y="189344"/>
                  </a:lnTo>
                  <a:lnTo>
                    <a:pt x="673747" y="215125"/>
                  </a:lnTo>
                  <a:lnTo>
                    <a:pt x="660869" y="261569"/>
                  </a:lnTo>
                  <a:lnTo>
                    <a:pt x="668007" y="285978"/>
                  </a:lnTo>
                  <a:lnTo>
                    <a:pt x="840994" y="588289"/>
                  </a:lnTo>
                  <a:lnTo>
                    <a:pt x="867486" y="569988"/>
                  </a:lnTo>
                  <a:lnTo>
                    <a:pt x="894867" y="552869"/>
                  </a:lnTo>
                  <a:lnTo>
                    <a:pt x="922832" y="536930"/>
                  </a:lnTo>
                  <a:lnTo>
                    <a:pt x="951090" y="522160"/>
                  </a:lnTo>
                  <a:close/>
                </a:path>
                <a:path w="1447164" h="2613025">
                  <a:moveTo>
                    <a:pt x="1446885" y="62979"/>
                  </a:moveTo>
                  <a:lnTo>
                    <a:pt x="1441919" y="39852"/>
                  </a:lnTo>
                  <a:lnTo>
                    <a:pt x="1428394" y="19672"/>
                  </a:lnTo>
                  <a:lnTo>
                    <a:pt x="1408391" y="5410"/>
                  </a:lnTo>
                  <a:lnTo>
                    <a:pt x="1383969" y="0"/>
                  </a:lnTo>
                  <a:lnTo>
                    <a:pt x="1359547" y="4965"/>
                  </a:lnTo>
                  <a:lnTo>
                    <a:pt x="1339545" y="18491"/>
                  </a:lnTo>
                  <a:lnTo>
                    <a:pt x="1326032" y="38519"/>
                  </a:lnTo>
                  <a:lnTo>
                    <a:pt x="1321066" y="62979"/>
                  </a:lnTo>
                  <a:lnTo>
                    <a:pt x="1321066" y="406222"/>
                  </a:lnTo>
                  <a:lnTo>
                    <a:pt x="1337525" y="405726"/>
                  </a:lnTo>
                  <a:lnTo>
                    <a:pt x="1369275" y="403567"/>
                  </a:lnTo>
                  <a:lnTo>
                    <a:pt x="1383969" y="403072"/>
                  </a:lnTo>
                  <a:lnTo>
                    <a:pt x="1400441" y="403123"/>
                  </a:lnTo>
                  <a:lnTo>
                    <a:pt x="1416608" y="403466"/>
                  </a:lnTo>
                  <a:lnTo>
                    <a:pt x="1432179" y="404406"/>
                  </a:lnTo>
                  <a:lnTo>
                    <a:pt x="1446885" y="406222"/>
                  </a:lnTo>
                  <a:lnTo>
                    <a:pt x="1446885" y="62979"/>
                  </a:lnTo>
                  <a:close/>
                </a:path>
              </a:pathLst>
            </a:custGeom>
            <a:solidFill>
              <a:srgbClr val="4B86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64796" y="2126355"/>
              <a:ext cx="949960" cy="2425700"/>
            </a:xfrm>
            <a:custGeom>
              <a:avLst/>
              <a:gdLst/>
              <a:ahLst/>
              <a:cxnLst/>
              <a:rect l="l" t="t" r="r" b="b"/>
              <a:pathLst>
                <a:path w="949960" h="2425700">
                  <a:moveTo>
                    <a:pt x="141544" y="2046614"/>
                  </a:moveTo>
                  <a:lnTo>
                    <a:pt x="139235" y="2063194"/>
                  </a:lnTo>
                  <a:lnTo>
                    <a:pt x="137219" y="2080072"/>
                  </a:lnTo>
                  <a:lnTo>
                    <a:pt x="135792" y="2097539"/>
                  </a:lnTo>
                  <a:lnTo>
                    <a:pt x="135251" y="2115885"/>
                  </a:lnTo>
                  <a:lnTo>
                    <a:pt x="135251" y="2216663"/>
                  </a:lnTo>
                  <a:lnTo>
                    <a:pt x="134661" y="2232701"/>
                  </a:lnTo>
                  <a:lnTo>
                    <a:pt x="132893" y="2248151"/>
                  </a:lnTo>
                  <a:lnTo>
                    <a:pt x="129945" y="2263602"/>
                  </a:lnTo>
                  <a:lnTo>
                    <a:pt x="125816" y="2279641"/>
                  </a:lnTo>
                  <a:lnTo>
                    <a:pt x="191867" y="2393006"/>
                  </a:lnTo>
                  <a:lnTo>
                    <a:pt x="209166" y="2412441"/>
                  </a:lnTo>
                  <a:lnTo>
                    <a:pt x="231184" y="2423316"/>
                  </a:lnTo>
                  <a:lnTo>
                    <a:pt x="255562" y="2425334"/>
                  </a:lnTo>
                  <a:lnTo>
                    <a:pt x="279941" y="2418200"/>
                  </a:lnTo>
                  <a:lnTo>
                    <a:pt x="299353" y="2400878"/>
                  </a:lnTo>
                  <a:lnTo>
                    <a:pt x="310214" y="2378836"/>
                  </a:lnTo>
                  <a:lnTo>
                    <a:pt x="312229" y="2354432"/>
                  </a:lnTo>
                  <a:lnTo>
                    <a:pt x="305102" y="2330029"/>
                  </a:lnTo>
                  <a:lnTo>
                    <a:pt x="141544" y="2046614"/>
                  </a:lnTo>
                  <a:close/>
                </a:path>
                <a:path w="949960" h="2425700">
                  <a:moveTo>
                    <a:pt x="415190" y="1637244"/>
                  </a:moveTo>
                  <a:lnTo>
                    <a:pt x="399954" y="1665538"/>
                  </a:lnTo>
                  <a:lnTo>
                    <a:pt x="382949" y="1693534"/>
                  </a:lnTo>
                  <a:lnTo>
                    <a:pt x="364765" y="1720938"/>
                  </a:lnTo>
                  <a:lnTo>
                    <a:pt x="345991" y="1747459"/>
                  </a:lnTo>
                  <a:lnTo>
                    <a:pt x="691983" y="1948998"/>
                  </a:lnTo>
                  <a:lnTo>
                    <a:pt x="716360" y="1957507"/>
                  </a:lnTo>
                  <a:lnTo>
                    <a:pt x="740737" y="1955685"/>
                  </a:lnTo>
                  <a:lnTo>
                    <a:pt x="762754" y="1945009"/>
                  </a:lnTo>
                  <a:lnTo>
                    <a:pt x="780054" y="1926954"/>
                  </a:lnTo>
                  <a:lnTo>
                    <a:pt x="788999" y="1900727"/>
                  </a:lnTo>
                  <a:lnTo>
                    <a:pt x="787918" y="1875386"/>
                  </a:lnTo>
                  <a:lnTo>
                    <a:pt x="777400" y="1852997"/>
                  </a:lnTo>
                  <a:lnTo>
                    <a:pt x="758037" y="1835630"/>
                  </a:lnTo>
                  <a:lnTo>
                    <a:pt x="415190" y="1637244"/>
                  </a:lnTo>
                  <a:close/>
                </a:path>
                <a:path w="949960" h="2425700">
                  <a:moveTo>
                    <a:pt x="887008" y="1164896"/>
                  </a:moveTo>
                  <a:lnTo>
                    <a:pt x="509549" y="1164896"/>
                  </a:lnTo>
                  <a:lnTo>
                    <a:pt x="509549" y="1193235"/>
                  </a:lnTo>
                  <a:lnTo>
                    <a:pt x="509009" y="1219168"/>
                  </a:lnTo>
                  <a:lnTo>
                    <a:pt x="507585" y="1244803"/>
                  </a:lnTo>
                  <a:lnTo>
                    <a:pt x="505571" y="1269848"/>
                  </a:lnTo>
                  <a:lnTo>
                    <a:pt x="503262" y="1294005"/>
                  </a:lnTo>
                  <a:lnTo>
                    <a:pt x="887008" y="1294005"/>
                  </a:lnTo>
                  <a:lnTo>
                    <a:pt x="911431" y="1289036"/>
                  </a:lnTo>
                  <a:lnTo>
                    <a:pt x="931433" y="1275505"/>
                  </a:lnTo>
                  <a:lnTo>
                    <a:pt x="944948" y="1255479"/>
                  </a:lnTo>
                  <a:lnTo>
                    <a:pt x="949911" y="1231022"/>
                  </a:lnTo>
                  <a:lnTo>
                    <a:pt x="944948" y="1206077"/>
                  </a:lnTo>
                  <a:lnTo>
                    <a:pt x="931433" y="1184970"/>
                  </a:lnTo>
                  <a:lnTo>
                    <a:pt x="911431" y="1170357"/>
                  </a:lnTo>
                  <a:lnTo>
                    <a:pt x="887008" y="1164896"/>
                  </a:lnTo>
                  <a:close/>
                </a:path>
                <a:path w="949960" h="2425700">
                  <a:moveTo>
                    <a:pt x="725563" y="472184"/>
                  </a:moveTo>
                  <a:lnTo>
                    <a:pt x="713227" y="472860"/>
                  </a:lnTo>
                  <a:lnTo>
                    <a:pt x="700891" y="476045"/>
                  </a:lnTo>
                  <a:lnTo>
                    <a:pt x="688850" y="481814"/>
                  </a:lnTo>
                  <a:lnTo>
                    <a:pt x="377445" y="661300"/>
                  </a:lnTo>
                  <a:lnTo>
                    <a:pt x="393863" y="689647"/>
                  </a:lnTo>
                  <a:lnTo>
                    <a:pt x="409691" y="717990"/>
                  </a:lnTo>
                  <a:lnTo>
                    <a:pt x="424338" y="746330"/>
                  </a:lnTo>
                  <a:lnTo>
                    <a:pt x="437216" y="774669"/>
                  </a:lnTo>
                  <a:lnTo>
                    <a:pt x="754914" y="592023"/>
                  </a:lnTo>
                  <a:lnTo>
                    <a:pt x="774278" y="574704"/>
                  </a:lnTo>
                  <a:lnTo>
                    <a:pt x="784793" y="552662"/>
                  </a:lnTo>
                  <a:lnTo>
                    <a:pt x="785870" y="528258"/>
                  </a:lnTo>
                  <a:lnTo>
                    <a:pt x="776918" y="503852"/>
                  </a:lnTo>
                  <a:lnTo>
                    <a:pt x="769007" y="493093"/>
                  </a:lnTo>
                  <a:lnTo>
                    <a:pt x="759621" y="484472"/>
                  </a:lnTo>
                  <a:lnTo>
                    <a:pt x="749055" y="478064"/>
                  </a:lnTo>
                  <a:lnTo>
                    <a:pt x="737604" y="473943"/>
                  </a:lnTo>
                  <a:lnTo>
                    <a:pt x="725563" y="472184"/>
                  </a:lnTo>
                  <a:close/>
                </a:path>
                <a:path w="949960" h="2425700">
                  <a:moveTo>
                    <a:pt x="224356" y="0"/>
                  </a:moveTo>
                  <a:lnTo>
                    <a:pt x="180907" y="22927"/>
                  </a:lnTo>
                  <a:lnTo>
                    <a:pt x="0" y="332995"/>
                  </a:lnTo>
                  <a:lnTo>
                    <a:pt x="28257" y="347757"/>
                  </a:lnTo>
                  <a:lnTo>
                    <a:pt x="56221" y="363699"/>
                  </a:lnTo>
                  <a:lnTo>
                    <a:pt x="83597" y="380820"/>
                  </a:lnTo>
                  <a:lnTo>
                    <a:pt x="110091" y="399121"/>
                  </a:lnTo>
                  <a:lnTo>
                    <a:pt x="283081" y="96803"/>
                  </a:lnTo>
                  <a:lnTo>
                    <a:pt x="293354" y="72403"/>
                  </a:lnTo>
                  <a:lnTo>
                    <a:pt x="292124" y="47999"/>
                  </a:lnTo>
                  <a:lnTo>
                    <a:pt x="280868" y="25955"/>
                  </a:lnTo>
                  <a:lnTo>
                    <a:pt x="261059" y="8635"/>
                  </a:lnTo>
                  <a:lnTo>
                    <a:pt x="249023" y="3001"/>
                  </a:lnTo>
                  <a:lnTo>
                    <a:pt x="236690" y="172"/>
                  </a:lnTo>
                  <a:lnTo>
                    <a:pt x="224356" y="0"/>
                  </a:lnTo>
                  <a:close/>
                </a:path>
              </a:pathLst>
            </a:custGeom>
            <a:solidFill>
              <a:srgbClr val="795F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24427" y="2566987"/>
              <a:ext cx="805815" cy="2654935"/>
            </a:xfrm>
            <a:custGeom>
              <a:avLst/>
              <a:gdLst/>
              <a:ahLst/>
              <a:cxnLst/>
              <a:rect l="l" t="t" r="r" b="b"/>
              <a:pathLst>
                <a:path w="805814" h="2654935">
                  <a:moveTo>
                    <a:pt x="462381" y="2349157"/>
                  </a:moveTo>
                  <a:lnTo>
                    <a:pt x="458431" y="2300135"/>
                  </a:lnTo>
                  <a:lnTo>
                    <a:pt x="446963" y="2253615"/>
                  </a:lnTo>
                  <a:lnTo>
                    <a:pt x="428586" y="2210244"/>
                  </a:lnTo>
                  <a:lnTo>
                    <a:pt x="403898" y="2170633"/>
                  </a:lnTo>
                  <a:lnTo>
                    <a:pt x="373519" y="2135403"/>
                  </a:lnTo>
                  <a:lnTo>
                    <a:pt x="338048" y="2105190"/>
                  </a:lnTo>
                  <a:lnTo>
                    <a:pt x="298081" y="2080602"/>
                  </a:lnTo>
                  <a:lnTo>
                    <a:pt x="254228" y="2062264"/>
                  </a:lnTo>
                  <a:lnTo>
                    <a:pt x="207098" y="2050808"/>
                  </a:lnTo>
                  <a:lnTo>
                    <a:pt x="157276" y="2046846"/>
                  </a:lnTo>
                  <a:lnTo>
                    <a:pt x="157276" y="2654604"/>
                  </a:lnTo>
                  <a:lnTo>
                    <a:pt x="206324" y="2650642"/>
                  </a:lnTo>
                  <a:lnTo>
                    <a:pt x="253022" y="2639174"/>
                  </a:lnTo>
                  <a:lnTo>
                    <a:pt x="296697" y="2620772"/>
                  </a:lnTo>
                  <a:lnTo>
                    <a:pt x="336689" y="2596070"/>
                  </a:lnTo>
                  <a:lnTo>
                    <a:pt x="372338" y="2565654"/>
                  </a:lnTo>
                  <a:lnTo>
                    <a:pt x="402996" y="2530144"/>
                  </a:lnTo>
                  <a:lnTo>
                    <a:pt x="427990" y="2490127"/>
                  </a:lnTo>
                  <a:lnTo>
                    <a:pt x="446659" y="2446223"/>
                  </a:lnTo>
                  <a:lnTo>
                    <a:pt x="458343" y="2399030"/>
                  </a:lnTo>
                  <a:lnTo>
                    <a:pt x="462381" y="2349157"/>
                  </a:lnTo>
                  <a:close/>
                </a:path>
                <a:path w="805814" h="2654935">
                  <a:moveTo>
                    <a:pt x="805256" y="812457"/>
                  </a:moveTo>
                  <a:lnTo>
                    <a:pt x="804202" y="764870"/>
                  </a:lnTo>
                  <a:lnTo>
                    <a:pt x="800442" y="717981"/>
                  </a:lnTo>
                  <a:lnTo>
                    <a:pt x="794042" y="671880"/>
                  </a:lnTo>
                  <a:lnTo>
                    <a:pt x="785075" y="626643"/>
                  </a:lnTo>
                  <a:lnTo>
                    <a:pt x="773620" y="582345"/>
                  </a:lnTo>
                  <a:lnTo>
                    <a:pt x="759764" y="539051"/>
                  </a:lnTo>
                  <a:lnTo>
                    <a:pt x="743572" y="496849"/>
                  </a:lnTo>
                  <a:lnTo>
                    <a:pt x="725119" y="455828"/>
                  </a:lnTo>
                  <a:lnTo>
                    <a:pt x="704494" y="416039"/>
                  </a:lnTo>
                  <a:lnTo>
                    <a:pt x="681748" y="377583"/>
                  </a:lnTo>
                  <a:lnTo>
                    <a:pt x="656996" y="340525"/>
                  </a:lnTo>
                  <a:lnTo>
                    <a:pt x="630275" y="304939"/>
                  </a:lnTo>
                  <a:lnTo>
                    <a:pt x="601687" y="270929"/>
                  </a:lnTo>
                  <a:lnTo>
                    <a:pt x="571309" y="238531"/>
                  </a:lnTo>
                  <a:lnTo>
                    <a:pt x="539203" y="207860"/>
                  </a:lnTo>
                  <a:lnTo>
                    <a:pt x="505447" y="178968"/>
                  </a:lnTo>
                  <a:lnTo>
                    <a:pt x="470128" y="151942"/>
                  </a:lnTo>
                  <a:lnTo>
                    <a:pt x="433324" y="126860"/>
                  </a:lnTo>
                  <a:lnTo>
                    <a:pt x="395097" y="103809"/>
                  </a:lnTo>
                  <a:lnTo>
                    <a:pt x="355536" y="82842"/>
                  </a:lnTo>
                  <a:lnTo>
                    <a:pt x="314706" y="64058"/>
                  </a:lnTo>
                  <a:lnTo>
                    <a:pt x="272694" y="47536"/>
                  </a:lnTo>
                  <a:lnTo>
                    <a:pt x="229577" y="33324"/>
                  </a:lnTo>
                  <a:lnTo>
                    <a:pt x="185420" y="21539"/>
                  </a:lnTo>
                  <a:lnTo>
                    <a:pt x="140309" y="12230"/>
                  </a:lnTo>
                  <a:lnTo>
                    <a:pt x="94322" y="5486"/>
                  </a:lnTo>
                  <a:lnTo>
                    <a:pt x="47523" y="1384"/>
                  </a:lnTo>
                  <a:lnTo>
                    <a:pt x="0" y="0"/>
                  </a:lnTo>
                  <a:lnTo>
                    <a:pt x="0" y="270789"/>
                  </a:lnTo>
                  <a:lnTo>
                    <a:pt x="49771" y="281457"/>
                  </a:lnTo>
                  <a:lnTo>
                    <a:pt x="97917" y="295567"/>
                  </a:lnTo>
                  <a:lnTo>
                    <a:pt x="144259" y="312966"/>
                  </a:lnTo>
                  <a:lnTo>
                    <a:pt x="188633" y="333489"/>
                  </a:lnTo>
                  <a:lnTo>
                    <a:pt x="230835" y="357009"/>
                  </a:lnTo>
                  <a:lnTo>
                    <a:pt x="270713" y="383336"/>
                  </a:lnTo>
                  <a:lnTo>
                    <a:pt x="308063" y="412356"/>
                  </a:lnTo>
                  <a:lnTo>
                    <a:pt x="342709" y="443877"/>
                  </a:lnTo>
                  <a:lnTo>
                    <a:pt x="374484" y="477774"/>
                  </a:lnTo>
                  <a:lnTo>
                    <a:pt x="403186" y="513880"/>
                  </a:lnTo>
                  <a:lnTo>
                    <a:pt x="428663" y="552030"/>
                  </a:lnTo>
                  <a:lnTo>
                    <a:pt x="450697" y="592099"/>
                  </a:lnTo>
                  <a:lnTo>
                    <a:pt x="469138" y="633907"/>
                  </a:lnTo>
                  <a:lnTo>
                    <a:pt x="483806" y="677316"/>
                  </a:lnTo>
                  <a:lnTo>
                    <a:pt x="494487" y="722172"/>
                  </a:lnTo>
                  <a:lnTo>
                    <a:pt x="501040" y="768299"/>
                  </a:lnTo>
                  <a:lnTo>
                    <a:pt x="503262" y="815568"/>
                  </a:lnTo>
                  <a:lnTo>
                    <a:pt x="501116" y="864082"/>
                  </a:lnTo>
                  <a:lnTo>
                    <a:pt x="494804" y="914514"/>
                  </a:lnTo>
                  <a:lnTo>
                    <a:pt x="484492" y="965962"/>
                  </a:lnTo>
                  <a:lnTo>
                    <a:pt x="470357" y="1017524"/>
                  </a:lnTo>
                  <a:lnTo>
                    <a:pt x="452551" y="1068298"/>
                  </a:lnTo>
                  <a:lnTo>
                    <a:pt x="431253" y="1117358"/>
                  </a:lnTo>
                  <a:lnTo>
                    <a:pt x="406641" y="1163815"/>
                  </a:lnTo>
                  <a:lnTo>
                    <a:pt x="378866" y="1206754"/>
                  </a:lnTo>
                  <a:lnTo>
                    <a:pt x="348119" y="1245273"/>
                  </a:lnTo>
                  <a:lnTo>
                    <a:pt x="278396" y="1314183"/>
                  </a:lnTo>
                  <a:lnTo>
                    <a:pt x="248615" y="1352092"/>
                  </a:lnTo>
                  <a:lnTo>
                    <a:pt x="225298" y="1392275"/>
                  </a:lnTo>
                  <a:lnTo>
                    <a:pt x="208534" y="1434807"/>
                  </a:lnTo>
                  <a:lnTo>
                    <a:pt x="198424" y="1479791"/>
                  </a:lnTo>
                  <a:lnTo>
                    <a:pt x="195033" y="1527302"/>
                  </a:lnTo>
                  <a:lnTo>
                    <a:pt x="195033" y="1927186"/>
                  </a:lnTo>
                  <a:lnTo>
                    <a:pt x="336575" y="1927186"/>
                  </a:lnTo>
                  <a:lnTo>
                    <a:pt x="363296" y="1921675"/>
                  </a:lnTo>
                  <a:lnTo>
                    <a:pt x="385318" y="1906727"/>
                  </a:lnTo>
                  <a:lnTo>
                    <a:pt x="400265" y="1884692"/>
                  </a:lnTo>
                  <a:lnTo>
                    <a:pt x="405777" y="1857946"/>
                  </a:lnTo>
                  <a:lnTo>
                    <a:pt x="405777" y="1757133"/>
                  </a:lnTo>
                  <a:lnTo>
                    <a:pt x="408139" y="1704898"/>
                  </a:lnTo>
                  <a:lnTo>
                    <a:pt x="415251" y="1654505"/>
                  </a:lnTo>
                  <a:lnTo>
                    <a:pt x="427177" y="1606016"/>
                  </a:lnTo>
                  <a:lnTo>
                    <a:pt x="443915" y="1559534"/>
                  </a:lnTo>
                  <a:lnTo>
                    <a:pt x="465518" y="1515110"/>
                  </a:lnTo>
                  <a:lnTo>
                    <a:pt x="492023" y="1472819"/>
                  </a:lnTo>
                  <a:lnTo>
                    <a:pt x="523468" y="1432750"/>
                  </a:lnTo>
                  <a:lnTo>
                    <a:pt x="593712" y="1359827"/>
                  </a:lnTo>
                  <a:lnTo>
                    <a:pt x="625411" y="1322755"/>
                  </a:lnTo>
                  <a:lnTo>
                    <a:pt x="654900" y="1283843"/>
                  </a:lnTo>
                  <a:lnTo>
                    <a:pt x="682078" y="1243177"/>
                  </a:lnTo>
                  <a:lnTo>
                    <a:pt x="706831" y="1200835"/>
                  </a:lnTo>
                  <a:lnTo>
                    <a:pt x="729056" y="1156919"/>
                  </a:lnTo>
                  <a:lnTo>
                    <a:pt x="748652" y="1111516"/>
                  </a:lnTo>
                  <a:lnTo>
                    <a:pt x="765517" y="1064691"/>
                  </a:lnTo>
                  <a:lnTo>
                    <a:pt x="779538" y="1016546"/>
                  </a:lnTo>
                  <a:lnTo>
                    <a:pt x="790638" y="967168"/>
                  </a:lnTo>
                  <a:lnTo>
                    <a:pt x="798690" y="916635"/>
                  </a:lnTo>
                  <a:lnTo>
                    <a:pt x="803592" y="865035"/>
                  </a:lnTo>
                  <a:lnTo>
                    <a:pt x="805256" y="812457"/>
                  </a:lnTo>
                  <a:close/>
                </a:path>
              </a:pathLst>
            </a:custGeom>
            <a:solidFill>
              <a:srgbClr val="B68E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29188" y="4834258"/>
              <a:ext cx="1139190" cy="1158875"/>
            </a:xfrm>
            <a:custGeom>
              <a:avLst/>
              <a:gdLst/>
              <a:ahLst/>
              <a:cxnLst/>
              <a:rect l="l" t="t" r="r" b="b"/>
              <a:pathLst>
                <a:path w="1139189" h="1158875">
                  <a:moveTo>
                    <a:pt x="745440" y="0"/>
                  </a:moveTo>
                  <a:lnTo>
                    <a:pt x="739167" y="0"/>
                  </a:lnTo>
                  <a:lnTo>
                    <a:pt x="714457" y="7566"/>
                  </a:lnTo>
                  <a:lnTo>
                    <a:pt x="673280" y="38069"/>
                  </a:lnTo>
                  <a:lnTo>
                    <a:pt x="645655" y="83982"/>
                  </a:lnTo>
                  <a:lnTo>
                    <a:pt x="637473" y="134661"/>
                  </a:lnTo>
                  <a:lnTo>
                    <a:pt x="641645" y="160573"/>
                  </a:lnTo>
                  <a:lnTo>
                    <a:pt x="669952" y="283430"/>
                  </a:lnTo>
                  <a:lnTo>
                    <a:pt x="578756" y="554201"/>
                  </a:lnTo>
                  <a:lnTo>
                    <a:pt x="119504" y="592024"/>
                  </a:lnTo>
                  <a:lnTo>
                    <a:pt x="113231" y="714828"/>
                  </a:lnTo>
                  <a:lnTo>
                    <a:pt x="0" y="1158833"/>
                  </a:lnTo>
                  <a:lnTo>
                    <a:pt x="138376" y="1108455"/>
                  </a:lnTo>
                  <a:lnTo>
                    <a:pt x="783184" y="1026586"/>
                  </a:lnTo>
                  <a:lnTo>
                    <a:pt x="829578" y="1014773"/>
                  </a:lnTo>
                  <a:lnTo>
                    <a:pt x="870379" y="991773"/>
                  </a:lnTo>
                  <a:lnTo>
                    <a:pt x="905285" y="959250"/>
                  </a:lnTo>
                  <a:lnTo>
                    <a:pt x="933991" y="918868"/>
                  </a:lnTo>
                  <a:lnTo>
                    <a:pt x="956194" y="872290"/>
                  </a:lnTo>
                  <a:lnTo>
                    <a:pt x="1138640" y="409347"/>
                  </a:lnTo>
                  <a:lnTo>
                    <a:pt x="1069426" y="25215"/>
                  </a:lnTo>
                  <a:lnTo>
                    <a:pt x="1059990" y="25215"/>
                  </a:lnTo>
                  <a:lnTo>
                    <a:pt x="1027659" y="28707"/>
                  </a:lnTo>
                  <a:lnTo>
                    <a:pt x="968869" y="55748"/>
                  </a:lnTo>
                  <a:lnTo>
                    <a:pt x="922969" y="105875"/>
                  </a:lnTo>
                  <a:lnTo>
                    <a:pt x="899369" y="167299"/>
                  </a:lnTo>
                  <a:lnTo>
                    <a:pt x="899579" y="362135"/>
                  </a:lnTo>
                  <a:lnTo>
                    <a:pt x="820928" y="497547"/>
                  </a:lnTo>
                  <a:lnTo>
                    <a:pt x="858672" y="280266"/>
                  </a:lnTo>
                  <a:lnTo>
                    <a:pt x="745440" y="0"/>
                  </a:lnTo>
                  <a:close/>
                </a:path>
              </a:pathLst>
            </a:custGeom>
            <a:solidFill>
              <a:srgbClr val="EA6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67768" y="4802375"/>
              <a:ext cx="3044825" cy="1852930"/>
            </a:xfrm>
            <a:custGeom>
              <a:avLst/>
              <a:gdLst/>
              <a:ahLst/>
              <a:cxnLst/>
              <a:rect l="l" t="t" r="r" b="b"/>
              <a:pathLst>
                <a:path w="3044825" h="1852929">
                  <a:moveTo>
                    <a:pt x="2412270" y="0"/>
                  </a:moveTo>
                  <a:lnTo>
                    <a:pt x="2404606" y="393"/>
                  </a:lnTo>
                  <a:lnTo>
                    <a:pt x="2396747" y="1965"/>
                  </a:lnTo>
                  <a:lnTo>
                    <a:pt x="2035043" y="58642"/>
                  </a:lnTo>
                  <a:lnTo>
                    <a:pt x="1528713" y="121605"/>
                  </a:lnTo>
                  <a:lnTo>
                    <a:pt x="1450059" y="149985"/>
                  </a:lnTo>
                  <a:lnTo>
                    <a:pt x="1403006" y="169046"/>
                  </a:lnTo>
                  <a:lnTo>
                    <a:pt x="1357311" y="189564"/>
                  </a:lnTo>
                  <a:lnTo>
                    <a:pt x="1312964" y="211558"/>
                  </a:lnTo>
                  <a:lnTo>
                    <a:pt x="1269952" y="235048"/>
                  </a:lnTo>
                  <a:lnTo>
                    <a:pt x="1228266" y="260053"/>
                  </a:lnTo>
                  <a:lnTo>
                    <a:pt x="1187893" y="286593"/>
                  </a:lnTo>
                  <a:lnTo>
                    <a:pt x="1148823" y="314685"/>
                  </a:lnTo>
                  <a:lnTo>
                    <a:pt x="1111044" y="344351"/>
                  </a:lnTo>
                  <a:lnTo>
                    <a:pt x="1074545" y="375608"/>
                  </a:lnTo>
                  <a:lnTo>
                    <a:pt x="1039315" y="408478"/>
                  </a:lnTo>
                  <a:lnTo>
                    <a:pt x="1005343" y="442978"/>
                  </a:lnTo>
                  <a:lnTo>
                    <a:pt x="972617" y="479128"/>
                  </a:lnTo>
                  <a:lnTo>
                    <a:pt x="941127" y="516947"/>
                  </a:lnTo>
                  <a:lnTo>
                    <a:pt x="910861" y="556455"/>
                  </a:lnTo>
                  <a:lnTo>
                    <a:pt x="881807" y="597671"/>
                  </a:lnTo>
                  <a:lnTo>
                    <a:pt x="853956" y="640614"/>
                  </a:lnTo>
                  <a:lnTo>
                    <a:pt x="827295" y="685304"/>
                  </a:lnTo>
                  <a:lnTo>
                    <a:pt x="679428" y="943531"/>
                  </a:lnTo>
                  <a:lnTo>
                    <a:pt x="0" y="1522950"/>
                  </a:lnTo>
                  <a:lnTo>
                    <a:pt x="594692" y="1852423"/>
                  </a:lnTo>
                  <a:lnTo>
                    <a:pt x="672078" y="1852423"/>
                  </a:lnTo>
                  <a:lnTo>
                    <a:pt x="729967" y="1781446"/>
                  </a:lnTo>
                  <a:lnTo>
                    <a:pt x="763438" y="1744837"/>
                  </a:lnTo>
                  <a:lnTo>
                    <a:pt x="797800" y="1709619"/>
                  </a:lnTo>
                  <a:lnTo>
                    <a:pt x="833054" y="1675795"/>
                  </a:lnTo>
                  <a:lnTo>
                    <a:pt x="869200" y="1643366"/>
                  </a:lnTo>
                  <a:lnTo>
                    <a:pt x="906238" y="1612336"/>
                  </a:lnTo>
                  <a:lnTo>
                    <a:pt x="944168" y="1582706"/>
                  </a:lnTo>
                  <a:lnTo>
                    <a:pt x="982990" y="1554478"/>
                  </a:lnTo>
                  <a:lnTo>
                    <a:pt x="1022704" y="1527656"/>
                  </a:lnTo>
                  <a:lnTo>
                    <a:pt x="1063311" y="1502240"/>
                  </a:lnTo>
                  <a:lnTo>
                    <a:pt x="1104811" y="1478235"/>
                  </a:lnTo>
                  <a:lnTo>
                    <a:pt x="1147202" y="1455641"/>
                  </a:lnTo>
                  <a:lnTo>
                    <a:pt x="1190487" y="1434461"/>
                  </a:lnTo>
                  <a:lnTo>
                    <a:pt x="1234664" y="1414697"/>
                  </a:lnTo>
                  <a:lnTo>
                    <a:pt x="1279735" y="1396352"/>
                  </a:lnTo>
                  <a:lnTo>
                    <a:pt x="1325698" y="1379428"/>
                  </a:lnTo>
                  <a:lnTo>
                    <a:pt x="1372554" y="1363927"/>
                  </a:lnTo>
                  <a:lnTo>
                    <a:pt x="1420303" y="1349852"/>
                  </a:lnTo>
                  <a:lnTo>
                    <a:pt x="1468946" y="1337204"/>
                  </a:lnTo>
                  <a:lnTo>
                    <a:pt x="1975276" y="1214334"/>
                  </a:lnTo>
                  <a:lnTo>
                    <a:pt x="2623271" y="1211191"/>
                  </a:lnTo>
                  <a:lnTo>
                    <a:pt x="2670370" y="1204692"/>
                  </a:lnTo>
                  <a:lnTo>
                    <a:pt x="2713255" y="1186406"/>
                  </a:lnTo>
                  <a:lnTo>
                    <a:pt x="2751464" y="1158149"/>
                  </a:lnTo>
                  <a:lnTo>
                    <a:pt x="2784538" y="1121734"/>
                  </a:lnTo>
                  <a:lnTo>
                    <a:pt x="2812017" y="1078978"/>
                  </a:lnTo>
                  <a:lnTo>
                    <a:pt x="3044742" y="638059"/>
                  </a:lnTo>
                  <a:lnTo>
                    <a:pt x="3022752" y="247618"/>
                  </a:lnTo>
                  <a:lnTo>
                    <a:pt x="3013308" y="247618"/>
                  </a:lnTo>
                  <a:lnTo>
                    <a:pt x="2980389" y="246440"/>
                  </a:lnTo>
                  <a:lnTo>
                    <a:pt x="2918199" y="265339"/>
                  </a:lnTo>
                  <a:lnTo>
                    <a:pt x="2867140" y="310252"/>
                  </a:lnTo>
                  <a:lnTo>
                    <a:pt x="2836675" y="368213"/>
                  </a:lnTo>
                  <a:lnTo>
                    <a:pt x="2815117" y="562522"/>
                  </a:lnTo>
                  <a:lnTo>
                    <a:pt x="2598038" y="855331"/>
                  </a:lnTo>
                  <a:lnTo>
                    <a:pt x="2038144" y="704254"/>
                  </a:lnTo>
                  <a:lnTo>
                    <a:pt x="1899862" y="597103"/>
                  </a:lnTo>
                  <a:lnTo>
                    <a:pt x="1860499" y="544389"/>
                  </a:lnTo>
                  <a:lnTo>
                    <a:pt x="1854706" y="512110"/>
                  </a:lnTo>
                  <a:lnTo>
                    <a:pt x="1858983" y="477465"/>
                  </a:lnTo>
                  <a:lnTo>
                    <a:pt x="1890418" y="417644"/>
                  </a:lnTo>
                  <a:lnTo>
                    <a:pt x="1950186" y="386119"/>
                  </a:lnTo>
                  <a:lnTo>
                    <a:pt x="2223790" y="323156"/>
                  </a:lnTo>
                  <a:lnTo>
                    <a:pt x="2425081" y="209805"/>
                  </a:lnTo>
                  <a:lnTo>
                    <a:pt x="2469148" y="170453"/>
                  </a:lnTo>
                  <a:lnTo>
                    <a:pt x="2494292" y="121605"/>
                  </a:lnTo>
                  <a:lnTo>
                    <a:pt x="2498465" y="98110"/>
                  </a:lnTo>
                  <a:lnTo>
                    <a:pt x="2497023" y="75190"/>
                  </a:lnTo>
                  <a:lnTo>
                    <a:pt x="2478503" y="33491"/>
                  </a:lnTo>
                  <a:lnTo>
                    <a:pt x="2435952" y="4025"/>
                  </a:lnTo>
                  <a:lnTo>
                    <a:pt x="2419691" y="689"/>
                  </a:lnTo>
                  <a:lnTo>
                    <a:pt x="2412270" y="0"/>
                  </a:lnTo>
                  <a:close/>
                </a:path>
              </a:pathLst>
            </a:custGeom>
            <a:solidFill>
              <a:srgbClr val="F4A1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8082" y="6010967"/>
              <a:ext cx="1648460" cy="643890"/>
            </a:xfrm>
            <a:custGeom>
              <a:avLst/>
              <a:gdLst/>
              <a:ahLst/>
              <a:cxnLst/>
              <a:rect l="l" t="t" r="r" b="b"/>
              <a:pathLst>
                <a:path w="1648460" h="643890">
                  <a:moveTo>
                    <a:pt x="1428104" y="0"/>
                  </a:moveTo>
                  <a:lnTo>
                    <a:pt x="1375587" y="662"/>
                  </a:lnTo>
                  <a:lnTo>
                    <a:pt x="1315531" y="2676"/>
                  </a:lnTo>
                  <a:lnTo>
                    <a:pt x="1256752" y="5996"/>
                  </a:lnTo>
                  <a:lnTo>
                    <a:pt x="1199218" y="10588"/>
                  </a:lnTo>
                  <a:lnTo>
                    <a:pt x="1142897" y="16420"/>
                  </a:lnTo>
                  <a:lnTo>
                    <a:pt x="1087758" y="23459"/>
                  </a:lnTo>
                  <a:lnTo>
                    <a:pt x="1033768" y="31671"/>
                  </a:lnTo>
                  <a:lnTo>
                    <a:pt x="980895" y="41026"/>
                  </a:lnTo>
                  <a:lnTo>
                    <a:pt x="929109" y="51488"/>
                  </a:lnTo>
                  <a:lnTo>
                    <a:pt x="878376" y="63026"/>
                  </a:lnTo>
                  <a:lnTo>
                    <a:pt x="828665" y="75607"/>
                  </a:lnTo>
                  <a:lnTo>
                    <a:pt x="779945" y="89199"/>
                  </a:lnTo>
                  <a:lnTo>
                    <a:pt x="732182" y="103767"/>
                  </a:lnTo>
                  <a:lnTo>
                    <a:pt x="685346" y="119280"/>
                  </a:lnTo>
                  <a:lnTo>
                    <a:pt x="639405" y="135704"/>
                  </a:lnTo>
                  <a:lnTo>
                    <a:pt x="594326" y="153007"/>
                  </a:lnTo>
                  <a:lnTo>
                    <a:pt x="550078" y="171156"/>
                  </a:lnTo>
                  <a:lnTo>
                    <a:pt x="506629" y="190118"/>
                  </a:lnTo>
                  <a:lnTo>
                    <a:pt x="463947" y="209861"/>
                  </a:lnTo>
                  <a:lnTo>
                    <a:pt x="422001" y="230351"/>
                  </a:lnTo>
                  <a:lnTo>
                    <a:pt x="380757" y="251556"/>
                  </a:lnTo>
                  <a:lnTo>
                    <a:pt x="340186" y="273442"/>
                  </a:lnTo>
                  <a:lnTo>
                    <a:pt x="300253" y="295978"/>
                  </a:lnTo>
                  <a:lnTo>
                    <a:pt x="260929" y="319130"/>
                  </a:lnTo>
                  <a:lnTo>
                    <a:pt x="222181" y="342866"/>
                  </a:lnTo>
                  <a:lnTo>
                    <a:pt x="183976" y="367152"/>
                  </a:lnTo>
                  <a:lnTo>
                    <a:pt x="146284" y="391956"/>
                  </a:lnTo>
                  <a:lnTo>
                    <a:pt x="109072" y="417245"/>
                  </a:lnTo>
                  <a:lnTo>
                    <a:pt x="72309" y="442986"/>
                  </a:lnTo>
                  <a:lnTo>
                    <a:pt x="35962" y="469147"/>
                  </a:lnTo>
                  <a:lnTo>
                    <a:pt x="0" y="495694"/>
                  </a:lnTo>
                  <a:lnTo>
                    <a:pt x="264827" y="643831"/>
                  </a:lnTo>
                  <a:lnTo>
                    <a:pt x="346421" y="643831"/>
                  </a:lnTo>
                  <a:lnTo>
                    <a:pt x="402821" y="574657"/>
                  </a:lnTo>
                  <a:lnTo>
                    <a:pt x="436289" y="538047"/>
                  </a:lnTo>
                  <a:lnTo>
                    <a:pt x="470650" y="502828"/>
                  </a:lnTo>
                  <a:lnTo>
                    <a:pt x="505904" y="469004"/>
                  </a:lnTo>
                  <a:lnTo>
                    <a:pt x="542051" y="436576"/>
                  </a:lnTo>
                  <a:lnTo>
                    <a:pt x="579090" y="405546"/>
                  </a:lnTo>
                  <a:lnTo>
                    <a:pt x="617021" y="375917"/>
                  </a:lnTo>
                  <a:lnTo>
                    <a:pt x="655845" y="347691"/>
                  </a:lnTo>
                  <a:lnTo>
                    <a:pt x="695561" y="320870"/>
                  </a:lnTo>
                  <a:lnTo>
                    <a:pt x="736169" y="295455"/>
                  </a:lnTo>
                  <a:lnTo>
                    <a:pt x="777669" y="271450"/>
                  </a:lnTo>
                  <a:lnTo>
                    <a:pt x="820060" y="248855"/>
                  </a:lnTo>
                  <a:lnTo>
                    <a:pt x="863343" y="227674"/>
                  </a:lnTo>
                  <a:lnTo>
                    <a:pt x="907517" y="207909"/>
                  </a:lnTo>
                  <a:lnTo>
                    <a:pt x="952583" y="189561"/>
                  </a:lnTo>
                  <a:lnTo>
                    <a:pt x="998539" y="172632"/>
                  </a:lnTo>
                  <a:lnTo>
                    <a:pt x="1045386" y="157126"/>
                  </a:lnTo>
                  <a:lnTo>
                    <a:pt x="1093124" y="143043"/>
                  </a:lnTo>
                  <a:lnTo>
                    <a:pt x="1141753" y="130386"/>
                  </a:lnTo>
                  <a:lnTo>
                    <a:pt x="1648188" y="7594"/>
                  </a:lnTo>
                  <a:lnTo>
                    <a:pt x="1591625" y="4117"/>
                  </a:lnTo>
                  <a:lnTo>
                    <a:pt x="1536103" y="1706"/>
                  </a:lnTo>
                  <a:lnTo>
                    <a:pt x="1481603" y="341"/>
                  </a:lnTo>
                  <a:lnTo>
                    <a:pt x="1428104" y="0"/>
                  </a:lnTo>
                  <a:close/>
                </a:path>
              </a:pathLst>
            </a:custGeom>
            <a:solidFill>
              <a:srgbClr val="EA6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6113" y="5999391"/>
              <a:ext cx="1193800" cy="655955"/>
            </a:xfrm>
            <a:custGeom>
              <a:avLst/>
              <a:gdLst/>
              <a:ahLst/>
              <a:cxnLst/>
              <a:rect l="l" t="t" r="r" b="b"/>
              <a:pathLst>
                <a:path w="1193800" h="655954">
                  <a:moveTo>
                    <a:pt x="636514" y="0"/>
                  </a:moveTo>
                  <a:lnTo>
                    <a:pt x="576597" y="32772"/>
                  </a:lnTo>
                  <a:lnTo>
                    <a:pt x="516770" y="67671"/>
                  </a:lnTo>
                  <a:lnTo>
                    <a:pt x="457626" y="104054"/>
                  </a:lnTo>
                  <a:lnTo>
                    <a:pt x="399757" y="141275"/>
                  </a:lnTo>
                  <a:lnTo>
                    <a:pt x="343757" y="178691"/>
                  </a:lnTo>
                  <a:lnTo>
                    <a:pt x="290217" y="215659"/>
                  </a:lnTo>
                  <a:lnTo>
                    <a:pt x="239730" y="251535"/>
                  </a:lnTo>
                  <a:lnTo>
                    <a:pt x="192888" y="285674"/>
                  </a:lnTo>
                  <a:lnTo>
                    <a:pt x="150286" y="317434"/>
                  </a:lnTo>
                  <a:lnTo>
                    <a:pt x="112514" y="346169"/>
                  </a:lnTo>
                  <a:lnTo>
                    <a:pt x="80165" y="371238"/>
                  </a:lnTo>
                  <a:lnTo>
                    <a:pt x="34110" y="407796"/>
                  </a:lnTo>
                  <a:lnTo>
                    <a:pt x="0" y="655409"/>
                  </a:lnTo>
                  <a:lnTo>
                    <a:pt x="1036236" y="655409"/>
                  </a:lnTo>
                  <a:lnTo>
                    <a:pt x="1063974" y="619748"/>
                  </a:lnTo>
                  <a:lnTo>
                    <a:pt x="1120184" y="543959"/>
                  </a:lnTo>
                  <a:lnTo>
                    <a:pt x="1160625" y="486646"/>
                  </a:lnTo>
                  <a:lnTo>
                    <a:pt x="1185061" y="450375"/>
                  </a:lnTo>
                  <a:lnTo>
                    <a:pt x="1193258" y="437714"/>
                  </a:lnTo>
                  <a:lnTo>
                    <a:pt x="1020012" y="276332"/>
                  </a:lnTo>
                  <a:lnTo>
                    <a:pt x="838215" y="136200"/>
                  </a:lnTo>
                  <a:lnTo>
                    <a:pt x="694754" y="37396"/>
                  </a:lnTo>
                  <a:lnTo>
                    <a:pt x="6365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1600" y="4487874"/>
              <a:ext cx="3361690" cy="2167255"/>
            </a:xfrm>
            <a:custGeom>
              <a:avLst/>
              <a:gdLst/>
              <a:ahLst/>
              <a:cxnLst/>
              <a:rect l="l" t="t" r="r" b="b"/>
              <a:pathLst>
                <a:path w="3361690" h="2167254">
                  <a:moveTo>
                    <a:pt x="1424863" y="2040559"/>
                  </a:moveTo>
                  <a:lnTo>
                    <a:pt x="1206754" y="1882330"/>
                  </a:lnTo>
                  <a:lnTo>
                    <a:pt x="984504" y="1742973"/>
                  </a:lnTo>
                  <a:lnTo>
                    <a:pt x="811809" y="1643786"/>
                  </a:lnTo>
                  <a:lnTo>
                    <a:pt x="742302" y="1605991"/>
                  </a:lnTo>
                  <a:lnTo>
                    <a:pt x="667664" y="1636941"/>
                  </a:lnTo>
                  <a:lnTo>
                    <a:pt x="594956" y="1668157"/>
                  </a:lnTo>
                  <a:lnTo>
                    <a:pt x="524573" y="1699336"/>
                  </a:lnTo>
                  <a:lnTo>
                    <a:pt x="456920" y="1730171"/>
                  </a:lnTo>
                  <a:lnTo>
                    <a:pt x="392379" y="1760347"/>
                  </a:lnTo>
                  <a:lnTo>
                    <a:pt x="331355" y="1789544"/>
                  </a:lnTo>
                  <a:lnTo>
                    <a:pt x="274218" y="1817446"/>
                  </a:lnTo>
                  <a:lnTo>
                    <a:pt x="221361" y="1843747"/>
                  </a:lnTo>
                  <a:lnTo>
                    <a:pt x="173202" y="1868119"/>
                  </a:lnTo>
                  <a:lnTo>
                    <a:pt x="92481" y="1909876"/>
                  </a:lnTo>
                  <a:lnTo>
                    <a:pt x="0" y="1958695"/>
                  </a:lnTo>
                  <a:lnTo>
                    <a:pt x="0" y="2166924"/>
                  </a:lnTo>
                  <a:lnTo>
                    <a:pt x="1337081" y="2166924"/>
                  </a:lnTo>
                  <a:lnTo>
                    <a:pt x="1369377" y="2121471"/>
                  </a:lnTo>
                  <a:lnTo>
                    <a:pt x="1393469" y="2086838"/>
                  </a:lnTo>
                  <a:lnTo>
                    <a:pt x="1424863" y="2040559"/>
                  </a:lnTo>
                  <a:close/>
                </a:path>
                <a:path w="3361690" h="2167254">
                  <a:moveTo>
                    <a:pt x="3361512" y="0"/>
                  </a:moveTo>
                  <a:lnTo>
                    <a:pt x="3026930" y="0"/>
                  </a:lnTo>
                  <a:lnTo>
                    <a:pt x="3026930" y="702221"/>
                  </a:lnTo>
                  <a:lnTo>
                    <a:pt x="3237674" y="837641"/>
                  </a:lnTo>
                  <a:lnTo>
                    <a:pt x="3361512" y="837641"/>
                  </a:lnTo>
                  <a:lnTo>
                    <a:pt x="3361512" y="0"/>
                  </a:lnTo>
                  <a:close/>
                </a:path>
              </a:pathLst>
            </a:custGeom>
            <a:solidFill>
              <a:srgbClr val="0308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128542" y="4574175"/>
              <a:ext cx="334645" cy="588010"/>
            </a:xfrm>
            <a:custGeom>
              <a:avLst/>
              <a:gdLst/>
              <a:ahLst/>
              <a:cxnLst/>
              <a:rect l="l" t="t" r="r" b="b"/>
              <a:pathLst>
                <a:path w="334645" h="588010">
                  <a:moveTo>
                    <a:pt x="334573" y="408971"/>
                  </a:moveTo>
                  <a:lnTo>
                    <a:pt x="259623" y="426280"/>
                  </a:lnTo>
                  <a:lnTo>
                    <a:pt x="0" y="489686"/>
                  </a:lnTo>
                  <a:lnTo>
                    <a:pt x="0" y="587536"/>
                  </a:lnTo>
                  <a:lnTo>
                    <a:pt x="259623" y="524129"/>
                  </a:lnTo>
                  <a:lnTo>
                    <a:pt x="334573" y="506821"/>
                  </a:lnTo>
                  <a:lnTo>
                    <a:pt x="334573" y="408971"/>
                  </a:lnTo>
                  <a:close/>
                </a:path>
                <a:path w="334645" h="588010">
                  <a:moveTo>
                    <a:pt x="334573" y="202766"/>
                  </a:moveTo>
                  <a:lnTo>
                    <a:pt x="296064" y="212877"/>
                  </a:lnTo>
                  <a:lnTo>
                    <a:pt x="256255" y="220461"/>
                  </a:lnTo>
                  <a:lnTo>
                    <a:pt x="0" y="283046"/>
                  </a:lnTo>
                  <a:lnTo>
                    <a:pt x="0" y="380895"/>
                  </a:lnTo>
                  <a:lnTo>
                    <a:pt x="256255" y="318311"/>
                  </a:lnTo>
                  <a:lnTo>
                    <a:pt x="334573" y="300226"/>
                  </a:lnTo>
                  <a:lnTo>
                    <a:pt x="334573" y="202766"/>
                  </a:lnTo>
                  <a:close/>
                </a:path>
                <a:path w="334645" h="588010">
                  <a:moveTo>
                    <a:pt x="334573" y="0"/>
                  </a:moveTo>
                  <a:lnTo>
                    <a:pt x="0" y="81405"/>
                  </a:lnTo>
                  <a:lnTo>
                    <a:pt x="0" y="179256"/>
                  </a:lnTo>
                  <a:lnTo>
                    <a:pt x="259623" y="115849"/>
                  </a:lnTo>
                  <a:lnTo>
                    <a:pt x="276477" y="112495"/>
                  </a:lnTo>
                  <a:lnTo>
                    <a:pt x="334573" y="97944"/>
                  </a:lnTo>
                  <a:lnTo>
                    <a:pt x="334573" y="0"/>
                  </a:lnTo>
                  <a:close/>
                </a:path>
              </a:pathLst>
            </a:custGeom>
            <a:solidFill>
              <a:srgbClr val="0F28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659882" y="2570693"/>
              <a:ext cx="803275" cy="1927225"/>
            </a:xfrm>
            <a:custGeom>
              <a:avLst/>
              <a:gdLst/>
              <a:ahLst/>
              <a:cxnLst/>
              <a:rect l="l" t="t" r="r" b="b"/>
              <a:pathLst>
                <a:path w="803275" h="1927225">
                  <a:moveTo>
                    <a:pt x="803233" y="0"/>
                  </a:moveTo>
                  <a:lnTo>
                    <a:pt x="645392" y="15916"/>
                  </a:lnTo>
                  <a:lnTo>
                    <a:pt x="599824" y="26638"/>
                  </a:lnTo>
                  <a:lnTo>
                    <a:pt x="555291" y="39891"/>
                  </a:lnTo>
                  <a:lnTo>
                    <a:pt x="511872" y="55595"/>
                  </a:lnTo>
                  <a:lnTo>
                    <a:pt x="469647" y="73669"/>
                  </a:lnTo>
                  <a:lnTo>
                    <a:pt x="428698" y="94032"/>
                  </a:lnTo>
                  <a:lnTo>
                    <a:pt x="389105" y="116605"/>
                  </a:lnTo>
                  <a:lnTo>
                    <a:pt x="350948" y="141307"/>
                  </a:lnTo>
                  <a:lnTo>
                    <a:pt x="314307" y="168056"/>
                  </a:lnTo>
                  <a:lnTo>
                    <a:pt x="279264" y="196772"/>
                  </a:lnTo>
                  <a:lnTo>
                    <a:pt x="245899" y="227376"/>
                  </a:lnTo>
                  <a:lnTo>
                    <a:pt x="214291" y="259786"/>
                  </a:lnTo>
                  <a:lnTo>
                    <a:pt x="184523" y="293921"/>
                  </a:lnTo>
                  <a:lnTo>
                    <a:pt x="156673" y="329701"/>
                  </a:lnTo>
                  <a:lnTo>
                    <a:pt x="130823" y="367046"/>
                  </a:lnTo>
                  <a:lnTo>
                    <a:pt x="107053" y="405875"/>
                  </a:lnTo>
                  <a:lnTo>
                    <a:pt x="85443" y="446107"/>
                  </a:lnTo>
                  <a:lnTo>
                    <a:pt x="66074" y="487661"/>
                  </a:lnTo>
                  <a:lnTo>
                    <a:pt x="49027" y="530458"/>
                  </a:lnTo>
                  <a:lnTo>
                    <a:pt x="34382" y="574417"/>
                  </a:lnTo>
                  <a:lnTo>
                    <a:pt x="22219" y="619456"/>
                  </a:lnTo>
                  <a:lnTo>
                    <a:pt x="12619" y="665496"/>
                  </a:lnTo>
                  <a:lnTo>
                    <a:pt x="5662" y="712456"/>
                  </a:lnTo>
                  <a:lnTo>
                    <a:pt x="1428" y="760255"/>
                  </a:lnTo>
                  <a:lnTo>
                    <a:pt x="0" y="808813"/>
                  </a:lnTo>
                  <a:lnTo>
                    <a:pt x="1657" y="861391"/>
                  </a:lnTo>
                  <a:lnTo>
                    <a:pt x="6561" y="912989"/>
                  </a:lnTo>
                  <a:lnTo>
                    <a:pt x="14610" y="963522"/>
                  </a:lnTo>
                  <a:lnTo>
                    <a:pt x="25698" y="1012904"/>
                  </a:lnTo>
                  <a:lnTo>
                    <a:pt x="39725" y="1061049"/>
                  </a:lnTo>
                  <a:lnTo>
                    <a:pt x="56587" y="1107870"/>
                  </a:lnTo>
                  <a:lnTo>
                    <a:pt x="76181" y="1153282"/>
                  </a:lnTo>
                  <a:lnTo>
                    <a:pt x="98404" y="1197199"/>
                  </a:lnTo>
                  <a:lnTo>
                    <a:pt x="123153" y="1239534"/>
                  </a:lnTo>
                  <a:lnTo>
                    <a:pt x="150325" y="1280202"/>
                  </a:lnTo>
                  <a:lnTo>
                    <a:pt x="179818" y="1319117"/>
                  </a:lnTo>
                  <a:lnTo>
                    <a:pt x="211529" y="1356192"/>
                  </a:lnTo>
                  <a:lnTo>
                    <a:pt x="281771" y="1429116"/>
                  </a:lnTo>
                  <a:lnTo>
                    <a:pt x="313215" y="1469182"/>
                  </a:lnTo>
                  <a:lnTo>
                    <a:pt x="339722" y="1511465"/>
                  </a:lnTo>
                  <a:lnTo>
                    <a:pt x="361327" y="1555889"/>
                  </a:lnTo>
                  <a:lnTo>
                    <a:pt x="378068" y="1602379"/>
                  </a:lnTo>
                  <a:lnTo>
                    <a:pt x="389981" y="1650860"/>
                  </a:lnTo>
                  <a:lnTo>
                    <a:pt x="397102" y="1701256"/>
                  </a:lnTo>
                  <a:lnTo>
                    <a:pt x="399468" y="1753492"/>
                  </a:lnTo>
                  <a:lnTo>
                    <a:pt x="399468" y="1854224"/>
                  </a:lnTo>
                  <a:lnTo>
                    <a:pt x="404970" y="1881015"/>
                  </a:lnTo>
                  <a:lnTo>
                    <a:pt x="419906" y="1903072"/>
                  </a:lnTo>
                  <a:lnTo>
                    <a:pt x="441923" y="1918036"/>
                  </a:lnTo>
                  <a:lnTo>
                    <a:pt x="468665" y="1923548"/>
                  </a:lnTo>
                  <a:lnTo>
                    <a:pt x="803233" y="1926624"/>
                  </a:lnTo>
                  <a:lnTo>
                    <a:pt x="803233" y="0"/>
                  </a:lnTo>
                  <a:close/>
                </a:path>
              </a:pathLst>
            </a:custGeom>
            <a:solidFill>
              <a:srgbClr val="6AAC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127387" y="3290781"/>
              <a:ext cx="335915" cy="1205230"/>
            </a:xfrm>
            <a:custGeom>
              <a:avLst/>
              <a:gdLst/>
              <a:ahLst/>
              <a:cxnLst/>
              <a:rect l="l" t="t" r="r" b="b"/>
              <a:pathLst>
                <a:path w="335914" h="1205229">
                  <a:moveTo>
                    <a:pt x="283088" y="640941"/>
                  </a:moveTo>
                  <a:lnTo>
                    <a:pt x="150978" y="666122"/>
                  </a:lnTo>
                  <a:lnTo>
                    <a:pt x="150978" y="1204608"/>
                  </a:lnTo>
                  <a:lnTo>
                    <a:pt x="283088" y="1204608"/>
                  </a:lnTo>
                  <a:lnTo>
                    <a:pt x="283088" y="640941"/>
                  </a:lnTo>
                  <a:close/>
                </a:path>
                <a:path w="335914" h="1205229">
                  <a:moveTo>
                    <a:pt x="335728" y="434557"/>
                  </a:moveTo>
                  <a:lnTo>
                    <a:pt x="47184" y="492918"/>
                  </a:lnTo>
                  <a:lnTo>
                    <a:pt x="9433" y="519685"/>
                  </a:lnTo>
                  <a:lnTo>
                    <a:pt x="21" y="563622"/>
                  </a:lnTo>
                  <a:lnTo>
                    <a:pt x="0" y="565339"/>
                  </a:lnTo>
                  <a:lnTo>
                    <a:pt x="9529" y="588732"/>
                  </a:lnTo>
                  <a:lnTo>
                    <a:pt x="26731" y="605917"/>
                  </a:lnTo>
                  <a:lnTo>
                    <a:pt x="48655" y="615419"/>
                  </a:lnTo>
                  <a:lnTo>
                    <a:pt x="72350" y="615759"/>
                  </a:lnTo>
                  <a:lnTo>
                    <a:pt x="335728" y="563622"/>
                  </a:lnTo>
                  <a:lnTo>
                    <a:pt x="335728" y="434557"/>
                  </a:lnTo>
                  <a:close/>
                </a:path>
                <a:path w="335914" h="1205229">
                  <a:moveTo>
                    <a:pt x="335728" y="220911"/>
                  </a:moveTo>
                  <a:lnTo>
                    <a:pt x="50332" y="275659"/>
                  </a:lnTo>
                  <a:lnTo>
                    <a:pt x="44037" y="278786"/>
                  </a:lnTo>
                  <a:lnTo>
                    <a:pt x="40888" y="278786"/>
                  </a:lnTo>
                  <a:lnTo>
                    <a:pt x="34593" y="281969"/>
                  </a:lnTo>
                  <a:lnTo>
                    <a:pt x="34593" y="285095"/>
                  </a:lnTo>
                  <a:lnTo>
                    <a:pt x="31445" y="285095"/>
                  </a:lnTo>
                  <a:lnTo>
                    <a:pt x="5106" y="320523"/>
                  </a:lnTo>
                  <a:lnTo>
                    <a:pt x="2506" y="335283"/>
                  </a:lnTo>
                  <a:lnTo>
                    <a:pt x="3104" y="350111"/>
                  </a:lnTo>
                  <a:lnTo>
                    <a:pt x="3148" y="351205"/>
                  </a:lnTo>
                  <a:lnTo>
                    <a:pt x="12241" y="374599"/>
                  </a:lnTo>
                  <a:lnTo>
                    <a:pt x="28703" y="391784"/>
                  </a:lnTo>
                  <a:lnTo>
                    <a:pt x="50470" y="401285"/>
                  </a:lnTo>
                  <a:lnTo>
                    <a:pt x="75481" y="401626"/>
                  </a:lnTo>
                  <a:lnTo>
                    <a:pt x="335728" y="350111"/>
                  </a:lnTo>
                  <a:lnTo>
                    <a:pt x="335728" y="220911"/>
                  </a:lnTo>
                  <a:close/>
                </a:path>
                <a:path w="335914" h="1205229">
                  <a:moveTo>
                    <a:pt x="335728" y="0"/>
                  </a:moveTo>
                  <a:lnTo>
                    <a:pt x="50332" y="58399"/>
                  </a:lnTo>
                  <a:lnTo>
                    <a:pt x="9826" y="85145"/>
                  </a:lnTo>
                  <a:lnTo>
                    <a:pt x="25" y="129047"/>
                  </a:lnTo>
                  <a:lnTo>
                    <a:pt x="0" y="130820"/>
                  </a:lnTo>
                  <a:lnTo>
                    <a:pt x="9529" y="154181"/>
                  </a:lnTo>
                  <a:lnTo>
                    <a:pt x="26731" y="171350"/>
                  </a:lnTo>
                  <a:lnTo>
                    <a:pt x="48655" y="180845"/>
                  </a:lnTo>
                  <a:lnTo>
                    <a:pt x="72350" y="181184"/>
                  </a:lnTo>
                  <a:lnTo>
                    <a:pt x="335728" y="129047"/>
                  </a:lnTo>
                  <a:lnTo>
                    <a:pt x="335728" y="0"/>
                  </a:lnTo>
                  <a:close/>
                </a:path>
              </a:pathLst>
            </a:custGeom>
            <a:solidFill>
              <a:srgbClr val="C3DE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46776" y="6319902"/>
              <a:ext cx="1747408" cy="31489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437355" y="2348055"/>
            <a:ext cx="3954145" cy="3353435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5730">
              <a:lnSpc>
                <a:spcPct val="100000"/>
              </a:lnSpc>
              <a:spcBef>
                <a:spcPts val="1230"/>
              </a:spcBef>
            </a:pPr>
            <a:r>
              <a:rPr sz="2300" b="1" spc="-35" dirty="0">
                <a:latin typeface="Cambria"/>
                <a:cs typeface="Cambria"/>
              </a:rPr>
              <a:t>Evaluate</a:t>
            </a:r>
            <a:r>
              <a:rPr sz="2300" b="1" spc="-90" dirty="0">
                <a:latin typeface="Cambria"/>
                <a:cs typeface="Cambria"/>
              </a:rPr>
              <a:t> </a:t>
            </a:r>
            <a:r>
              <a:rPr sz="2300" b="1" spc="-30" dirty="0">
                <a:latin typeface="Cambria"/>
                <a:cs typeface="Cambria"/>
              </a:rPr>
              <a:t>Resources,</a:t>
            </a:r>
            <a:r>
              <a:rPr sz="2300" b="1" spc="-80" dirty="0">
                <a:latin typeface="Cambria"/>
                <a:cs typeface="Cambria"/>
              </a:rPr>
              <a:t> </a:t>
            </a:r>
            <a:r>
              <a:rPr sz="2300" b="1" dirty="0">
                <a:latin typeface="Cambria"/>
                <a:cs typeface="Cambria"/>
              </a:rPr>
              <a:t>such</a:t>
            </a:r>
            <a:r>
              <a:rPr sz="2300" b="1" spc="-85" dirty="0">
                <a:latin typeface="Cambria"/>
                <a:cs typeface="Cambria"/>
              </a:rPr>
              <a:t> </a:t>
            </a:r>
            <a:r>
              <a:rPr sz="2300" b="1" spc="-25" dirty="0">
                <a:latin typeface="Cambria"/>
                <a:cs typeface="Cambria"/>
              </a:rPr>
              <a:t>as:</a:t>
            </a:r>
            <a:endParaRPr sz="2300">
              <a:latin typeface="Cambria"/>
              <a:cs typeface="Cambria"/>
            </a:endParaRPr>
          </a:p>
          <a:p>
            <a:pPr marL="243204" marR="185420" indent="-231140">
              <a:lnSpc>
                <a:spcPts val="1490"/>
              </a:lnSpc>
              <a:spcBef>
                <a:spcPts val="750"/>
              </a:spcBef>
              <a:buFont typeface="Arial"/>
              <a:buChar char="•"/>
              <a:tabLst>
                <a:tab pos="243204" algn="l"/>
              </a:tabLst>
            </a:pPr>
            <a:r>
              <a:rPr sz="1300" b="1" dirty="0">
                <a:latin typeface="Cambria"/>
                <a:cs typeface="Cambria"/>
              </a:rPr>
              <a:t>Human</a:t>
            </a:r>
            <a:r>
              <a:rPr sz="1300" b="1" spc="-45" dirty="0">
                <a:latin typeface="Cambria"/>
                <a:cs typeface="Cambria"/>
              </a:rPr>
              <a:t> </a:t>
            </a:r>
            <a:r>
              <a:rPr sz="1300" b="1" spc="-10" dirty="0">
                <a:latin typeface="Cambria"/>
                <a:cs typeface="Cambria"/>
              </a:rPr>
              <a:t>Resources:</a:t>
            </a:r>
            <a:r>
              <a:rPr sz="1300" b="1" spc="-35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Skills,</a:t>
            </a:r>
            <a:r>
              <a:rPr sz="1300" spc="-40" dirty="0">
                <a:latin typeface="Cambria"/>
                <a:cs typeface="Cambria"/>
              </a:rPr>
              <a:t> </a:t>
            </a:r>
            <a:r>
              <a:rPr sz="1300" spc="-10" dirty="0">
                <a:latin typeface="Cambria"/>
                <a:cs typeface="Cambria"/>
              </a:rPr>
              <a:t>knowledge,</a:t>
            </a:r>
            <a:r>
              <a:rPr sz="1300" spc="-40" dirty="0">
                <a:latin typeface="Cambria"/>
                <a:cs typeface="Cambria"/>
              </a:rPr>
              <a:t> </a:t>
            </a:r>
            <a:r>
              <a:rPr sz="1300" spc="-10" dirty="0">
                <a:latin typeface="Cambria"/>
                <a:cs typeface="Cambria"/>
              </a:rPr>
              <a:t>experience, </a:t>
            </a:r>
            <a:r>
              <a:rPr sz="1300" dirty="0">
                <a:latin typeface="Cambria"/>
                <a:cs typeface="Cambria"/>
              </a:rPr>
              <a:t>and</a:t>
            </a:r>
            <a:r>
              <a:rPr sz="1300" spc="-35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the</a:t>
            </a:r>
            <a:r>
              <a:rPr sz="1300" spc="-35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ratio</a:t>
            </a:r>
            <a:r>
              <a:rPr sz="1300" spc="-30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of</a:t>
            </a:r>
            <a:r>
              <a:rPr sz="1300" spc="-25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HR</a:t>
            </a:r>
            <a:r>
              <a:rPr sz="1300" spc="-30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staff</a:t>
            </a:r>
            <a:r>
              <a:rPr sz="1300" spc="-25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to</a:t>
            </a:r>
            <a:r>
              <a:rPr sz="1300" spc="-30" dirty="0">
                <a:latin typeface="Cambria"/>
                <a:cs typeface="Cambria"/>
              </a:rPr>
              <a:t> </a:t>
            </a:r>
            <a:r>
              <a:rPr sz="1300" spc="-10" dirty="0">
                <a:latin typeface="Cambria"/>
                <a:cs typeface="Cambria"/>
              </a:rPr>
              <a:t>employees</a:t>
            </a:r>
            <a:endParaRPr sz="1300">
              <a:latin typeface="Cambria"/>
              <a:cs typeface="Cambria"/>
            </a:endParaRPr>
          </a:p>
          <a:p>
            <a:pPr marL="243204" indent="-230504">
              <a:lnSpc>
                <a:spcPts val="1470"/>
              </a:lnSpc>
              <a:buFont typeface="Arial"/>
              <a:buChar char="•"/>
              <a:tabLst>
                <a:tab pos="243204" algn="l"/>
              </a:tabLst>
            </a:pPr>
            <a:r>
              <a:rPr sz="1300" b="1" spc="-10" dirty="0">
                <a:latin typeface="Cambria"/>
                <a:cs typeface="Cambria"/>
              </a:rPr>
              <a:t>Financial</a:t>
            </a:r>
            <a:r>
              <a:rPr sz="1300" b="1" spc="-15" dirty="0">
                <a:latin typeface="Cambria"/>
                <a:cs typeface="Cambria"/>
              </a:rPr>
              <a:t> </a:t>
            </a:r>
            <a:r>
              <a:rPr sz="1300" b="1" spc="-10" dirty="0">
                <a:latin typeface="Cambria"/>
                <a:cs typeface="Cambria"/>
              </a:rPr>
              <a:t>Resources:</a:t>
            </a:r>
            <a:r>
              <a:rPr sz="1300" b="1" spc="-15" dirty="0">
                <a:latin typeface="Cambria"/>
                <a:cs typeface="Cambria"/>
              </a:rPr>
              <a:t> </a:t>
            </a:r>
            <a:r>
              <a:rPr sz="1300" b="1" spc="-10" dirty="0">
                <a:latin typeface="Cambria"/>
                <a:cs typeface="Cambria"/>
              </a:rPr>
              <a:t>A</a:t>
            </a:r>
            <a:r>
              <a:rPr sz="1300" spc="-10" dirty="0">
                <a:latin typeface="Cambria"/>
                <a:cs typeface="Cambria"/>
              </a:rPr>
              <a:t>vailability </a:t>
            </a:r>
            <a:r>
              <a:rPr sz="1300" dirty="0">
                <a:latin typeface="Cambria"/>
                <a:cs typeface="Cambria"/>
              </a:rPr>
              <a:t>of</a:t>
            </a:r>
            <a:r>
              <a:rPr sz="1300" spc="-10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funds,</a:t>
            </a:r>
            <a:r>
              <a:rPr sz="1300" spc="-10" dirty="0">
                <a:latin typeface="Cambria"/>
                <a:cs typeface="Cambria"/>
              </a:rPr>
              <a:t> budgets,</a:t>
            </a:r>
            <a:endParaRPr sz="1300">
              <a:latin typeface="Cambria"/>
              <a:cs typeface="Cambria"/>
            </a:endParaRPr>
          </a:p>
          <a:p>
            <a:pPr marL="243204">
              <a:lnSpc>
                <a:spcPts val="1525"/>
              </a:lnSpc>
              <a:spcBef>
                <a:spcPts val="45"/>
              </a:spcBef>
            </a:pPr>
            <a:r>
              <a:rPr sz="1300" dirty="0">
                <a:latin typeface="Cambria"/>
                <a:cs typeface="Cambria"/>
              </a:rPr>
              <a:t>and</a:t>
            </a:r>
            <a:r>
              <a:rPr sz="1300" spc="-20" dirty="0">
                <a:latin typeface="Cambria"/>
                <a:cs typeface="Cambria"/>
              </a:rPr>
              <a:t> </a:t>
            </a:r>
            <a:r>
              <a:rPr sz="1300" spc="-10" dirty="0">
                <a:latin typeface="Cambria"/>
                <a:cs typeface="Cambria"/>
              </a:rPr>
              <a:t>financial management</a:t>
            </a:r>
            <a:endParaRPr sz="1300">
              <a:latin typeface="Cambria"/>
              <a:cs typeface="Cambria"/>
            </a:endParaRPr>
          </a:p>
          <a:p>
            <a:pPr marL="243840" indent="-231140" algn="just">
              <a:lnSpc>
                <a:spcPts val="1525"/>
              </a:lnSpc>
              <a:buFont typeface="Arial"/>
              <a:buChar char="•"/>
              <a:tabLst>
                <a:tab pos="243840" algn="l"/>
              </a:tabLst>
            </a:pPr>
            <a:r>
              <a:rPr sz="1300" b="1" spc="-10" dirty="0">
                <a:latin typeface="Cambria"/>
                <a:cs typeface="Cambria"/>
              </a:rPr>
              <a:t>Physical</a:t>
            </a:r>
            <a:r>
              <a:rPr sz="1300" b="1" spc="-55" dirty="0">
                <a:latin typeface="Cambria"/>
                <a:cs typeface="Cambria"/>
              </a:rPr>
              <a:t> </a:t>
            </a:r>
            <a:r>
              <a:rPr sz="1300" b="1" spc="-10" dirty="0">
                <a:latin typeface="Cambria"/>
                <a:cs typeface="Cambria"/>
              </a:rPr>
              <a:t>Resources:</a:t>
            </a:r>
            <a:r>
              <a:rPr sz="1300" b="1" spc="-45" dirty="0">
                <a:latin typeface="Cambria"/>
                <a:cs typeface="Cambria"/>
              </a:rPr>
              <a:t> </a:t>
            </a:r>
            <a:r>
              <a:rPr sz="1300" b="1" spc="-20" dirty="0">
                <a:latin typeface="Cambria"/>
                <a:cs typeface="Cambria"/>
              </a:rPr>
              <a:t>S</a:t>
            </a:r>
            <a:r>
              <a:rPr sz="1300" spc="-20" dirty="0">
                <a:latin typeface="Cambria"/>
                <a:cs typeface="Cambria"/>
              </a:rPr>
              <a:t>pace</a:t>
            </a:r>
            <a:endParaRPr sz="1300">
              <a:latin typeface="Cambria"/>
              <a:cs typeface="Cambria"/>
            </a:endParaRPr>
          </a:p>
          <a:p>
            <a:pPr marL="243204" marR="5080" indent="-231140" algn="just">
              <a:lnSpc>
                <a:spcPct val="99200"/>
              </a:lnSpc>
              <a:spcBef>
                <a:spcPts val="60"/>
              </a:spcBef>
              <a:buFont typeface="Arial"/>
              <a:buChar char="•"/>
              <a:tabLst>
                <a:tab pos="243204" algn="l"/>
              </a:tabLst>
            </a:pPr>
            <a:r>
              <a:rPr sz="1300" b="1" spc="-20" dirty="0">
                <a:latin typeface="Cambria"/>
                <a:cs typeface="Cambria"/>
              </a:rPr>
              <a:t>Technological </a:t>
            </a:r>
            <a:r>
              <a:rPr sz="1300" b="1" spc="-10" dirty="0">
                <a:latin typeface="Cambria"/>
                <a:cs typeface="Cambria"/>
              </a:rPr>
              <a:t>Resources:</a:t>
            </a:r>
            <a:r>
              <a:rPr sz="1300" b="1" spc="-15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IT</a:t>
            </a:r>
            <a:r>
              <a:rPr sz="1300" spc="-15" dirty="0">
                <a:latin typeface="Cambria"/>
                <a:cs typeface="Cambria"/>
              </a:rPr>
              <a:t> </a:t>
            </a:r>
            <a:r>
              <a:rPr sz="1300" spc="-10" dirty="0">
                <a:latin typeface="Cambria"/>
                <a:cs typeface="Cambria"/>
              </a:rPr>
              <a:t>systems,</a:t>
            </a:r>
            <a:r>
              <a:rPr sz="1300" spc="-15" dirty="0">
                <a:latin typeface="Cambria"/>
                <a:cs typeface="Cambria"/>
              </a:rPr>
              <a:t> </a:t>
            </a:r>
            <a:r>
              <a:rPr sz="1300" spc="-10" dirty="0">
                <a:latin typeface="Cambria"/>
                <a:cs typeface="Cambria"/>
              </a:rPr>
              <a:t>software,</a:t>
            </a:r>
            <a:r>
              <a:rPr sz="1300" spc="-15" dirty="0">
                <a:latin typeface="Cambria"/>
                <a:cs typeface="Cambria"/>
              </a:rPr>
              <a:t> </a:t>
            </a:r>
            <a:r>
              <a:rPr sz="1300" spc="-25" dirty="0">
                <a:latin typeface="Cambria"/>
                <a:cs typeface="Cambria"/>
              </a:rPr>
              <a:t>and </a:t>
            </a:r>
            <a:r>
              <a:rPr sz="1300" spc="-10" dirty="0">
                <a:latin typeface="Cambria"/>
                <a:cs typeface="Cambria"/>
              </a:rPr>
              <a:t>technological</a:t>
            </a:r>
            <a:r>
              <a:rPr sz="1300" spc="-35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tools</a:t>
            </a:r>
            <a:r>
              <a:rPr sz="1300" spc="-30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and</a:t>
            </a:r>
            <a:r>
              <a:rPr sz="1300" spc="-35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how</a:t>
            </a:r>
            <a:r>
              <a:rPr sz="1300" spc="-35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they</a:t>
            </a:r>
            <a:r>
              <a:rPr sz="1300" spc="-30" dirty="0">
                <a:latin typeface="Cambria"/>
                <a:cs typeface="Cambria"/>
              </a:rPr>
              <a:t> </a:t>
            </a:r>
            <a:r>
              <a:rPr sz="1300" spc="-10" dirty="0">
                <a:latin typeface="Cambria"/>
                <a:cs typeface="Cambria"/>
              </a:rPr>
              <a:t>integrate</a:t>
            </a:r>
            <a:r>
              <a:rPr sz="1300" spc="-40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with</a:t>
            </a:r>
            <a:r>
              <a:rPr sz="1300" spc="-30" dirty="0">
                <a:latin typeface="Cambria"/>
                <a:cs typeface="Cambria"/>
              </a:rPr>
              <a:t> </a:t>
            </a:r>
            <a:r>
              <a:rPr sz="1300" spc="-20" dirty="0">
                <a:latin typeface="Cambria"/>
                <a:cs typeface="Cambria"/>
              </a:rPr>
              <a:t>each </a:t>
            </a:r>
            <a:r>
              <a:rPr sz="1300" spc="-10" dirty="0">
                <a:latin typeface="Cambria"/>
                <a:cs typeface="Cambria"/>
              </a:rPr>
              <a:t>other</a:t>
            </a:r>
            <a:endParaRPr sz="1300">
              <a:latin typeface="Cambria"/>
              <a:cs typeface="Cambria"/>
            </a:endParaRPr>
          </a:p>
          <a:p>
            <a:pPr marL="243840" indent="-231140" algn="just">
              <a:lnSpc>
                <a:spcPts val="1510"/>
              </a:lnSpc>
              <a:buFont typeface="Arial"/>
              <a:buChar char="•"/>
              <a:tabLst>
                <a:tab pos="243840" algn="l"/>
              </a:tabLst>
            </a:pPr>
            <a:r>
              <a:rPr sz="1300" b="1" spc="-10" dirty="0">
                <a:latin typeface="Cambria"/>
                <a:cs typeface="Cambria"/>
              </a:rPr>
              <a:t>Organizational</a:t>
            </a:r>
            <a:r>
              <a:rPr sz="1300" b="1" spc="-20" dirty="0">
                <a:latin typeface="Cambria"/>
                <a:cs typeface="Cambria"/>
              </a:rPr>
              <a:t> </a:t>
            </a:r>
            <a:r>
              <a:rPr sz="1300" b="1" spc="-10" dirty="0">
                <a:latin typeface="Cambria"/>
                <a:cs typeface="Cambria"/>
              </a:rPr>
              <a:t>Resources:</a:t>
            </a:r>
            <a:r>
              <a:rPr sz="1300" b="1" spc="-5" dirty="0">
                <a:latin typeface="Cambria"/>
                <a:cs typeface="Cambria"/>
              </a:rPr>
              <a:t> </a:t>
            </a:r>
            <a:r>
              <a:rPr sz="1300" b="1" spc="-10" dirty="0">
                <a:latin typeface="Cambria"/>
                <a:cs typeface="Cambria"/>
              </a:rPr>
              <a:t>S</a:t>
            </a:r>
            <a:r>
              <a:rPr sz="1300" spc="-10" dirty="0">
                <a:latin typeface="Cambria"/>
                <a:cs typeface="Cambria"/>
              </a:rPr>
              <a:t>tructure,</a:t>
            </a:r>
            <a:r>
              <a:rPr sz="1300" spc="-15" dirty="0">
                <a:latin typeface="Cambria"/>
                <a:cs typeface="Cambria"/>
              </a:rPr>
              <a:t> </a:t>
            </a:r>
            <a:r>
              <a:rPr sz="1300" spc="-10" dirty="0">
                <a:latin typeface="Cambria"/>
                <a:cs typeface="Cambria"/>
              </a:rPr>
              <a:t>policies </a:t>
            </a:r>
            <a:r>
              <a:rPr sz="1300" spc="-25" dirty="0">
                <a:latin typeface="Cambria"/>
                <a:cs typeface="Cambria"/>
              </a:rPr>
              <a:t>and</a:t>
            </a:r>
            <a:endParaRPr sz="1300">
              <a:latin typeface="Cambria"/>
              <a:cs typeface="Cambria"/>
            </a:endParaRPr>
          </a:p>
          <a:p>
            <a:pPr marL="243204">
              <a:lnSpc>
                <a:spcPts val="1535"/>
              </a:lnSpc>
              <a:spcBef>
                <a:spcPts val="25"/>
              </a:spcBef>
            </a:pPr>
            <a:r>
              <a:rPr sz="1300" spc="-10" dirty="0">
                <a:latin typeface="Cambria"/>
                <a:cs typeface="Cambria"/>
              </a:rPr>
              <a:t>procedures</a:t>
            </a:r>
            <a:endParaRPr sz="1300">
              <a:latin typeface="Cambria"/>
              <a:cs typeface="Cambria"/>
            </a:endParaRPr>
          </a:p>
          <a:p>
            <a:pPr marL="243204" indent="-230504">
              <a:lnSpc>
                <a:spcPts val="1535"/>
              </a:lnSpc>
              <a:buFont typeface="Arial"/>
              <a:buChar char="•"/>
              <a:tabLst>
                <a:tab pos="243204" algn="l"/>
              </a:tabLst>
            </a:pPr>
            <a:r>
              <a:rPr sz="1300" b="1" dirty="0">
                <a:latin typeface="Cambria"/>
                <a:cs typeface="Cambria"/>
              </a:rPr>
              <a:t>Social</a:t>
            </a:r>
            <a:r>
              <a:rPr sz="1300" b="1" spc="-55" dirty="0">
                <a:latin typeface="Cambria"/>
                <a:cs typeface="Cambria"/>
              </a:rPr>
              <a:t> </a:t>
            </a:r>
            <a:r>
              <a:rPr sz="1300" b="1" spc="-10" dirty="0">
                <a:latin typeface="Cambria"/>
                <a:cs typeface="Cambria"/>
              </a:rPr>
              <a:t>Resources:</a:t>
            </a:r>
            <a:r>
              <a:rPr sz="1300" b="1" spc="-35" dirty="0">
                <a:latin typeface="Cambria"/>
                <a:cs typeface="Cambria"/>
              </a:rPr>
              <a:t> </a:t>
            </a:r>
            <a:r>
              <a:rPr sz="1300" spc="-10" dirty="0">
                <a:latin typeface="Cambria"/>
                <a:cs typeface="Cambria"/>
              </a:rPr>
              <a:t>Networks</a:t>
            </a:r>
            <a:r>
              <a:rPr sz="1300" spc="-45" dirty="0">
                <a:latin typeface="Cambria"/>
                <a:cs typeface="Cambria"/>
              </a:rPr>
              <a:t> </a:t>
            </a:r>
            <a:r>
              <a:rPr sz="1300" spc="-10" dirty="0">
                <a:latin typeface="Cambria"/>
                <a:cs typeface="Cambria"/>
              </a:rPr>
              <a:t>partnerships,</a:t>
            </a:r>
            <a:endParaRPr sz="1300">
              <a:latin typeface="Cambria"/>
              <a:cs typeface="Cambria"/>
            </a:endParaRPr>
          </a:p>
          <a:p>
            <a:pPr marL="243204">
              <a:lnSpc>
                <a:spcPts val="1525"/>
              </a:lnSpc>
              <a:spcBef>
                <a:spcPts val="50"/>
              </a:spcBef>
            </a:pPr>
            <a:r>
              <a:rPr sz="1300" spc="-10" dirty="0">
                <a:latin typeface="Cambria"/>
                <a:cs typeface="Cambria"/>
              </a:rPr>
              <a:t>community resources</a:t>
            </a:r>
            <a:r>
              <a:rPr sz="1300" spc="-15" dirty="0">
                <a:latin typeface="Cambria"/>
                <a:cs typeface="Cambria"/>
              </a:rPr>
              <a:t> </a:t>
            </a:r>
            <a:r>
              <a:rPr sz="1300" dirty="0">
                <a:latin typeface="Cambria"/>
                <a:cs typeface="Cambria"/>
              </a:rPr>
              <a:t>and</a:t>
            </a:r>
            <a:r>
              <a:rPr sz="1300" spc="-15" dirty="0">
                <a:latin typeface="Cambria"/>
                <a:cs typeface="Cambria"/>
              </a:rPr>
              <a:t> </a:t>
            </a:r>
            <a:r>
              <a:rPr sz="1300" spc="-10" dirty="0">
                <a:latin typeface="Cambria"/>
                <a:cs typeface="Cambria"/>
              </a:rPr>
              <a:t>community</a:t>
            </a:r>
            <a:r>
              <a:rPr sz="1300" spc="-5" dirty="0">
                <a:latin typeface="Cambria"/>
                <a:cs typeface="Cambria"/>
              </a:rPr>
              <a:t> </a:t>
            </a:r>
            <a:r>
              <a:rPr sz="1300" spc="-10" dirty="0">
                <a:latin typeface="Cambria"/>
                <a:cs typeface="Cambria"/>
              </a:rPr>
              <a:t>support</a:t>
            </a:r>
            <a:endParaRPr sz="1300">
              <a:latin typeface="Cambria"/>
              <a:cs typeface="Cambria"/>
            </a:endParaRPr>
          </a:p>
          <a:p>
            <a:pPr marL="243204" indent="-230504">
              <a:lnSpc>
                <a:spcPts val="1525"/>
              </a:lnSpc>
              <a:buFont typeface="Arial"/>
              <a:buChar char="•"/>
              <a:tabLst>
                <a:tab pos="243204" algn="l"/>
              </a:tabLst>
            </a:pPr>
            <a:r>
              <a:rPr sz="1300" b="1" spc="-10" dirty="0">
                <a:latin typeface="Cambria"/>
                <a:cs typeface="Cambria"/>
              </a:rPr>
              <a:t>Intellectual</a:t>
            </a:r>
            <a:r>
              <a:rPr sz="1300" b="1" spc="-15" dirty="0">
                <a:latin typeface="Cambria"/>
                <a:cs typeface="Cambria"/>
              </a:rPr>
              <a:t> </a:t>
            </a:r>
            <a:r>
              <a:rPr sz="1300" b="1" spc="-10" dirty="0">
                <a:latin typeface="Cambria"/>
                <a:cs typeface="Cambria"/>
              </a:rPr>
              <a:t>Resources:</a:t>
            </a:r>
            <a:r>
              <a:rPr sz="1300" b="1" spc="-15" dirty="0">
                <a:latin typeface="Cambria"/>
                <a:cs typeface="Cambria"/>
              </a:rPr>
              <a:t> </a:t>
            </a:r>
            <a:r>
              <a:rPr sz="1300" b="1" dirty="0">
                <a:latin typeface="Cambria"/>
                <a:cs typeface="Cambria"/>
              </a:rPr>
              <a:t>D</a:t>
            </a:r>
            <a:r>
              <a:rPr sz="1300" dirty="0">
                <a:latin typeface="Cambria"/>
                <a:cs typeface="Cambria"/>
              </a:rPr>
              <a:t>ata,</a:t>
            </a:r>
            <a:r>
              <a:rPr sz="1300" spc="-15" dirty="0">
                <a:latin typeface="Cambria"/>
                <a:cs typeface="Cambria"/>
              </a:rPr>
              <a:t> </a:t>
            </a:r>
            <a:r>
              <a:rPr sz="1300" spc="-10" dirty="0">
                <a:latin typeface="Cambria"/>
                <a:cs typeface="Cambria"/>
              </a:rPr>
              <a:t>information, </a:t>
            </a:r>
            <a:r>
              <a:rPr sz="1300" spc="-25" dirty="0">
                <a:latin typeface="Cambria"/>
                <a:cs typeface="Cambria"/>
              </a:rPr>
              <a:t>and</a:t>
            </a:r>
            <a:endParaRPr sz="1300">
              <a:latin typeface="Cambria"/>
              <a:cs typeface="Cambria"/>
            </a:endParaRPr>
          </a:p>
          <a:p>
            <a:pPr marL="243204">
              <a:lnSpc>
                <a:spcPct val="100000"/>
              </a:lnSpc>
              <a:spcBef>
                <a:spcPts val="45"/>
              </a:spcBef>
            </a:pPr>
            <a:r>
              <a:rPr sz="1300" spc="-10" dirty="0">
                <a:latin typeface="Cambria"/>
                <a:cs typeface="Cambria"/>
              </a:rPr>
              <a:t>intellectual</a:t>
            </a:r>
            <a:r>
              <a:rPr sz="1300" spc="10" dirty="0">
                <a:latin typeface="Cambria"/>
                <a:cs typeface="Cambria"/>
              </a:rPr>
              <a:t> </a:t>
            </a:r>
            <a:r>
              <a:rPr sz="1300" spc="-10" dirty="0">
                <a:latin typeface="Cambria"/>
                <a:cs typeface="Cambria"/>
              </a:rPr>
              <a:t>property</a:t>
            </a:r>
            <a:endParaRPr sz="1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600" y="1173760"/>
            <a:ext cx="9855200" cy="5481320"/>
            <a:chOff x="101600" y="1173760"/>
            <a:chExt cx="9855200" cy="5481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600" y="1173760"/>
              <a:ext cx="9855200" cy="5481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2441" y="5754626"/>
              <a:ext cx="870679" cy="79103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115">
              <a:lnSpc>
                <a:spcPct val="100000"/>
              </a:lnSpc>
              <a:spcBef>
                <a:spcPts val="100"/>
              </a:spcBef>
              <a:tabLst>
                <a:tab pos="2655570" algn="l"/>
              </a:tabLst>
            </a:pPr>
            <a:r>
              <a:rPr dirty="0"/>
              <a:t>A</a:t>
            </a:r>
            <a:r>
              <a:rPr spc="-10" dirty="0"/>
              <a:t> </a:t>
            </a:r>
            <a:r>
              <a:rPr dirty="0"/>
              <a:t>S</a:t>
            </a:r>
            <a:r>
              <a:rPr spc="-15" dirty="0"/>
              <a:t> </a:t>
            </a:r>
            <a:r>
              <a:rPr dirty="0"/>
              <a:t>S</a:t>
            </a:r>
            <a:r>
              <a:rPr spc="-15" dirty="0"/>
              <a:t> </a:t>
            </a:r>
            <a:r>
              <a:rPr dirty="0"/>
              <a:t>E</a:t>
            </a:r>
            <a:r>
              <a:rPr spc="-10" dirty="0"/>
              <a:t> </a:t>
            </a:r>
            <a:r>
              <a:rPr dirty="0"/>
              <a:t>S</a:t>
            </a:r>
            <a:r>
              <a:rPr spc="-15" dirty="0"/>
              <a:t> </a:t>
            </a:r>
            <a:r>
              <a:rPr spc="-50" dirty="0"/>
              <a:t>S</a:t>
            </a:r>
            <a:r>
              <a:rPr dirty="0"/>
              <a:t>	C</a:t>
            </a:r>
            <a:r>
              <a:rPr spc="-20" dirty="0"/>
              <a:t> </a:t>
            </a:r>
            <a:r>
              <a:rPr dirty="0"/>
              <a:t>A</a:t>
            </a:r>
            <a:r>
              <a:rPr spc="-10" dirty="0"/>
              <a:t> </a:t>
            </a:r>
            <a:r>
              <a:rPr dirty="0"/>
              <a:t>P</a:t>
            </a:r>
            <a:r>
              <a:rPr spc="-10" dirty="0"/>
              <a:t> </a:t>
            </a:r>
            <a:r>
              <a:rPr dirty="0"/>
              <a:t>A</a:t>
            </a:r>
            <a:r>
              <a:rPr spc="-10" dirty="0"/>
              <a:t> </a:t>
            </a:r>
            <a:r>
              <a:rPr dirty="0"/>
              <a:t>B</a:t>
            </a:r>
            <a:r>
              <a:rPr spc="-15" dirty="0"/>
              <a:t> </a:t>
            </a:r>
            <a:r>
              <a:rPr dirty="0"/>
              <a:t>I</a:t>
            </a:r>
            <a:r>
              <a:rPr spc="-10" dirty="0"/>
              <a:t> </a:t>
            </a:r>
            <a:r>
              <a:rPr dirty="0"/>
              <a:t>L</a:t>
            </a:r>
            <a:r>
              <a:rPr spc="-15" dirty="0"/>
              <a:t> </a:t>
            </a:r>
            <a:r>
              <a:rPr dirty="0"/>
              <a:t>I</a:t>
            </a:r>
            <a:r>
              <a:rPr spc="-10" dirty="0"/>
              <a:t> </a:t>
            </a:r>
            <a:r>
              <a:rPr dirty="0"/>
              <a:t>T</a:t>
            </a:r>
            <a:r>
              <a:rPr spc="-15" dirty="0"/>
              <a:t> </a:t>
            </a:r>
            <a:r>
              <a:rPr dirty="0"/>
              <a:t>I</a:t>
            </a:r>
            <a:r>
              <a:rPr spc="-10" dirty="0"/>
              <a:t> </a:t>
            </a:r>
            <a:r>
              <a:rPr dirty="0"/>
              <a:t>E</a:t>
            </a:r>
            <a:r>
              <a:rPr spc="-15" dirty="0"/>
              <a:t> </a:t>
            </a:r>
            <a:r>
              <a:rPr spc="-50" dirty="0"/>
              <a:t>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15278" y="2037365"/>
            <a:ext cx="6356350" cy="4469765"/>
            <a:chOff x="415278" y="2037365"/>
            <a:chExt cx="6356350" cy="446976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5278" y="6191947"/>
              <a:ext cx="1747408" cy="31489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445300" y="2686810"/>
              <a:ext cx="1170305" cy="1495425"/>
            </a:xfrm>
            <a:custGeom>
              <a:avLst/>
              <a:gdLst/>
              <a:ahLst/>
              <a:cxnLst/>
              <a:rect l="l" t="t" r="r" b="b"/>
              <a:pathLst>
                <a:path w="1170304" h="1495425">
                  <a:moveTo>
                    <a:pt x="1161103" y="1492211"/>
                  </a:moveTo>
                  <a:lnTo>
                    <a:pt x="1163512" y="1495066"/>
                  </a:lnTo>
                  <a:lnTo>
                    <a:pt x="1170266" y="1495066"/>
                  </a:lnTo>
                  <a:lnTo>
                    <a:pt x="1161103" y="1492211"/>
                  </a:lnTo>
                  <a:close/>
                </a:path>
                <a:path w="1170304" h="1495425">
                  <a:moveTo>
                    <a:pt x="440875" y="0"/>
                  </a:moveTo>
                  <a:lnTo>
                    <a:pt x="326058" y="0"/>
                  </a:lnTo>
                  <a:lnTo>
                    <a:pt x="280639" y="3133"/>
                  </a:lnTo>
                  <a:lnTo>
                    <a:pt x="237257" y="12228"/>
                  </a:lnTo>
                  <a:lnTo>
                    <a:pt x="196298" y="26825"/>
                  </a:lnTo>
                  <a:lnTo>
                    <a:pt x="158144" y="46466"/>
                  </a:lnTo>
                  <a:lnTo>
                    <a:pt x="123180" y="70693"/>
                  </a:lnTo>
                  <a:lnTo>
                    <a:pt x="91790" y="99048"/>
                  </a:lnTo>
                  <a:lnTo>
                    <a:pt x="64358" y="131070"/>
                  </a:lnTo>
                  <a:lnTo>
                    <a:pt x="41267" y="166303"/>
                  </a:lnTo>
                  <a:lnTo>
                    <a:pt x="22902" y="204287"/>
                  </a:lnTo>
                  <a:lnTo>
                    <a:pt x="9646" y="244564"/>
                  </a:lnTo>
                  <a:lnTo>
                    <a:pt x="1884" y="286676"/>
                  </a:lnTo>
                  <a:lnTo>
                    <a:pt x="0" y="330164"/>
                  </a:lnTo>
                  <a:lnTo>
                    <a:pt x="4376" y="374569"/>
                  </a:lnTo>
                  <a:lnTo>
                    <a:pt x="15398" y="419432"/>
                  </a:lnTo>
                  <a:lnTo>
                    <a:pt x="309814" y="958521"/>
                  </a:lnTo>
                  <a:lnTo>
                    <a:pt x="694137" y="1287045"/>
                  </a:lnTo>
                  <a:lnTo>
                    <a:pt x="1027807" y="1450672"/>
                  </a:lnTo>
                  <a:lnTo>
                    <a:pt x="1161103" y="1492211"/>
                  </a:lnTo>
                  <a:lnTo>
                    <a:pt x="1125045" y="1449477"/>
                  </a:lnTo>
                  <a:lnTo>
                    <a:pt x="1089074" y="1403307"/>
                  </a:lnTo>
                  <a:lnTo>
                    <a:pt x="1055520" y="1356639"/>
                  </a:lnTo>
                  <a:lnTo>
                    <a:pt x="1024301" y="1309552"/>
                  </a:lnTo>
                  <a:lnTo>
                    <a:pt x="995337" y="1262129"/>
                  </a:lnTo>
                  <a:lnTo>
                    <a:pt x="968547" y="1214448"/>
                  </a:lnTo>
                  <a:lnTo>
                    <a:pt x="943851" y="1166593"/>
                  </a:lnTo>
                  <a:lnTo>
                    <a:pt x="921168" y="1118643"/>
                  </a:lnTo>
                  <a:lnTo>
                    <a:pt x="900416" y="1070678"/>
                  </a:lnTo>
                  <a:lnTo>
                    <a:pt x="881516" y="1022781"/>
                  </a:lnTo>
                  <a:lnTo>
                    <a:pt x="864387" y="975032"/>
                  </a:lnTo>
                  <a:lnTo>
                    <a:pt x="848948" y="927511"/>
                  </a:lnTo>
                  <a:lnTo>
                    <a:pt x="835118" y="880299"/>
                  </a:lnTo>
                  <a:lnTo>
                    <a:pt x="822816" y="833478"/>
                  </a:lnTo>
                  <a:lnTo>
                    <a:pt x="811963" y="787127"/>
                  </a:lnTo>
                  <a:lnTo>
                    <a:pt x="802476" y="741329"/>
                  </a:lnTo>
                  <a:lnTo>
                    <a:pt x="794276" y="696163"/>
                  </a:lnTo>
                  <a:lnTo>
                    <a:pt x="787282" y="651711"/>
                  </a:lnTo>
                  <a:lnTo>
                    <a:pt x="781413" y="608054"/>
                  </a:lnTo>
                  <a:lnTo>
                    <a:pt x="776588" y="565271"/>
                  </a:lnTo>
                  <a:lnTo>
                    <a:pt x="772727" y="523444"/>
                  </a:lnTo>
                  <a:lnTo>
                    <a:pt x="769749" y="482655"/>
                  </a:lnTo>
                  <a:lnTo>
                    <a:pt x="767573" y="442983"/>
                  </a:lnTo>
                  <a:lnTo>
                    <a:pt x="766119" y="404509"/>
                  </a:lnTo>
                  <a:lnTo>
                    <a:pt x="765052" y="331481"/>
                  </a:lnTo>
                  <a:lnTo>
                    <a:pt x="763134" y="282591"/>
                  </a:lnTo>
                  <a:lnTo>
                    <a:pt x="754061" y="235897"/>
                  </a:lnTo>
                  <a:lnTo>
                    <a:pt x="738382" y="191917"/>
                  </a:lnTo>
                  <a:lnTo>
                    <a:pt x="716644" y="151170"/>
                  </a:lnTo>
                  <a:lnTo>
                    <a:pt x="689395" y="114174"/>
                  </a:lnTo>
                  <a:lnTo>
                    <a:pt x="657184" y="81447"/>
                  </a:lnTo>
                  <a:lnTo>
                    <a:pt x="620559" y="53508"/>
                  </a:lnTo>
                  <a:lnTo>
                    <a:pt x="580067" y="30876"/>
                  </a:lnTo>
                  <a:lnTo>
                    <a:pt x="536257" y="14068"/>
                  </a:lnTo>
                  <a:lnTo>
                    <a:pt x="489677" y="3603"/>
                  </a:lnTo>
                  <a:lnTo>
                    <a:pt x="440875" y="0"/>
                  </a:lnTo>
                  <a:close/>
                </a:path>
              </a:pathLst>
            </a:custGeom>
            <a:solidFill>
              <a:srgbClr val="805A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369057" y="2037365"/>
              <a:ext cx="915035" cy="1718945"/>
            </a:xfrm>
            <a:custGeom>
              <a:avLst/>
              <a:gdLst/>
              <a:ahLst/>
              <a:cxnLst/>
              <a:rect l="l" t="t" r="r" b="b"/>
              <a:pathLst>
                <a:path w="915035" h="1718945">
                  <a:moveTo>
                    <a:pt x="501455" y="0"/>
                  </a:moveTo>
                  <a:lnTo>
                    <a:pt x="459688" y="4142"/>
                  </a:lnTo>
                  <a:lnTo>
                    <a:pt x="418719" y="13668"/>
                  </a:lnTo>
                  <a:lnTo>
                    <a:pt x="379138" y="28580"/>
                  </a:lnTo>
                  <a:lnTo>
                    <a:pt x="341536" y="48876"/>
                  </a:lnTo>
                  <a:lnTo>
                    <a:pt x="306503" y="74556"/>
                  </a:lnTo>
                  <a:lnTo>
                    <a:pt x="274631" y="105621"/>
                  </a:lnTo>
                  <a:lnTo>
                    <a:pt x="246510" y="142071"/>
                  </a:lnTo>
                  <a:lnTo>
                    <a:pt x="13086" y="710861"/>
                  </a:lnTo>
                  <a:lnTo>
                    <a:pt x="0" y="1216862"/>
                  </a:lnTo>
                  <a:lnTo>
                    <a:pt x="83152" y="1579530"/>
                  </a:lnTo>
                  <a:lnTo>
                    <a:pt x="138447" y="1718318"/>
                  </a:lnTo>
                  <a:lnTo>
                    <a:pt x="149609" y="1659772"/>
                  </a:lnTo>
                  <a:lnTo>
                    <a:pt x="162760" y="1602779"/>
                  </a:lnTo>
                  <a:lnTo>
                    <a:pt x="177793" y="1547328"/>
                  </a:lnTo>
                  <a:lnTo>
                    <a:pt x="194598" y="1493411"/>
                  </a:lnTo>
                  <a:lnTo>
                    <a:pt x="213068" y="1441018"/>
                  </a:lnTo>
                  <a:lnTo>
                    <a:pt x="233094" y="1390140"/>
                  </a:lnTo>
                  <a:lnTo>
                    <a:pt x="254568" y="1340767"/>
                  </a:lnTo>
                  <a:lnTo>
                    <a:pt x="277382" y="1292891"/>
                  </a:lnTo>
                  <a:lnTo>
                    <a:pt x="301426" y="1246503"/>
                  </a:lnTo>
                  <a:lnTo>
                    <a:pt x="326593" y="1201592"/>
                  </a:lnTo>
                  <a:lnTo>
                    <a:pt x="352775" y="1158151"/>
                  </a:lnTo>
                  <a:lnTo>
                    <a:pt x="379863" y="1116169"/>
                  </a:lnTo>
                  <a:lnTo>
                    <a:pt x="407748" y="1075637"/>
                  </a:lnTo>
                  <a:lnTo>
                    <a:pt x="436323" y="1036546"/>
                  </a:lnTo>
                  <a:lnTo>
                    <a:pt x="465478" y="998887"/>
                  </a:lnTo>
                  <a:lnTo>
                    <a:pt x="495107" y="962651"/>
                  </a:lnTo>
                  <a:lnTo>
                    <a:pt x="525099" y="927828"/>
                  </a:lnTo>
                  <a:lnTo>
                    <a:pt x="555348" y="894410"/>
                  </a:lnTo>
                  <a:lnTo>
                    <a:pt x="585744" y="862386"/>
                  </a:lnTo>
                  <a:lnTo>
                    <a:pt x="616179" y="831748"/>
                  </a:lnTo>
                  <a:lnTo>
                    <a:pt x="646545" y="802487"/>
                  </a:lnTo>
                  <a:lnTo>
                    <a:pt x="676734" y="774592"/>
                  </a:lnTo>
                  <a:lnTo>
                    <a:pt x="706637" y="748056"/>
                  </a:lnTo>
                  <a:lnTo>
                    <a:pt x="736145" y="722868"/>
                  </a:lnTo>
                  <a:lnTo>
                    <a:pt x="793546" y="676502"/>
                  </a:lnTo>
                  <a:lnTo>
                    <a:pt x="793546" y="669741"/>
                  </a:lnTo>
                  <a:lnTo>
                    <a:pt x="829204" y="637830"/>
                  </a:lnTo>
                  <a:lnTo>
                    <a:pt x="858772" y="601651"/>
                  </a:lnTo>
                  <a:lnTo>
                    <a:pt x="882190" y="561965"/>
                  </a:lnTo>
                  <a:lnTo>
                    <a:pt x="899397" y="519534"/>
                  </a:lnTo>
                  <a:lnTo>
                    <a:pt x="910332" y="475122"/>
                  </a:lnTo>
                  <a:lnTo>
                    <a:pt x="914934" y="429490"/>
                  </a:lnTo>
                  <a:lnTo>
                    <a:pt x="913143" y="383401"/>
                  </a:lnTo>
                  <a:lnTo>
                    <a:pt x="904897" y="337617"/>
                  </a:lnTo>
                  <a:lnTo>
                    <a:pt x="890136" y="292900"/>
                  </a:lnTo>
                  <a:lnTo>
                    <a:pt x="868798" y="250013"/>
                  </a:lnTo>
                  <a:lnTo>
                    <a:pt x="840823" y="209718"/>
                  </a:lnTo>
                  <a:lnTo>
                    <a:pt x="766531" y="121766"/>
                  </a:lnTo>
                  <a:lnTo>
                    <a:pt x="735722" y="88218"/>
                  </a:lnTo>
                  <a:lnTo>
                    <a:pt x="701575" y="60054"/>
                  </a:lnTo>
                  <a:lnTo>
                    <a:pt x="664682" y="37275"/>
                  </a:lnTo>
                  <a:lnTo>
                    <a:pt x="625633" y="19879"/>
                  </a:lnTo>
                  <a:lnTo>
                    <a:pt x="585018" y="7868"/>
                  </a:lnTo>
                  <a:lnTo>
                    <a:pt x="543428" y="1242"/>
                  </a:lnTo>
                  <a:lnTo>
                    <a:pt x="501455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30374" y="2482852"/>
              <a:ext cx="1642110" cy="901065"/>
            </a:xfrm>
            <a:custGeom>
              <a:avLst/>
              <a:gdLst/>
              <a:ahLst/>
              <a:cxnLst/>
              <a:rect l="l" t="t" r="r" b="b"/>
              <a:pathLst>
                <a:path w="1642110" h="901064">
                  <a:moveTo>
                    <a:pt x="1342226" y="0"/>
                  </a:moveTo>
                  <a:lnTo>
                    <a:pt x="1296701" y="1008"/>
                  </a:lnTo>
                  <a:lnTo>
                    <a:pt x="706603" y="175842"/>
                  </a:lnTo>
                  <a:lnTo>
                    <a:pt x="303916" y="481326"/>
                  </a:lnTo>
                  <a:lnTo>
                    <a:pt x="73446" y="771588"/>
                  </a:lnTo>
                  <a:lnTo>
                    <a:pt x="0" y="900758"/>
                  </a:lnTo>
                  <a:lnTo>
                    <a:pt x="53009" y="872402"/>
                  </a:lnTo>
                  <a:lnTo>
                    <a:pt x="106019" y="846598"/>
                  </a:lnTo>
                  <a:lnTo>
                    <a:pt x="158969" y="823255"/>
                  </a:lnTo>
                  <a:lnTo>
                    <a:pt x="211799" y="802284"/>
                  </a:lnTo>
                  <a:lnTo>
                    <a:pt x="264450" y="783595"/>
                  </a:lnTo>
                  <a:lnTo>
                    <a:pt x="316860" y="767098"/>
                  </a:lnTo>
                  <a:lnTo>
                    <a:pt x="368971" y="752702"/>
                  </a:lnTo>
                  <a:lnTo>
                    <a:pt x="420722" y="740318"/>
                  </a:lnTo>
                  <a:lnTo>
                    <a:pt x="472054" y="729855"/>
                  </a:lnTo>
                  <a:lnTo>
                    <a:pt x="522906" y="721223"/>
                  </a:lnTo>
                  <a:lnTo>
                    <a:pt x="573218" y="714333"/>
                  </a:lnTo>
                  <a:lnTo>
                    <a:pt x="622931" y="709094"/>
                  </a:lnTo>
                  <a:lnTo>
                    <a:pt x="671985" y="705417"/>
                  </a:lnTo>
                  <a:lnTo>
                    <a:pt x="720319" y="703210"/>
                  </a:lnTo>
                  <a:lnTo>
                    <a:pt x="767875" y="702384"/>
                  </a:lnTo>
                  <a:lnTo>
                    <a:pt x="814591" y="702850"/>
                  </a:lnTo>
                  <a:lnTo>
                    <a:pt x="860407" y="704516"/>
                  </a:lnTo>
                  <a:lnTo>
                    <a:pt x="905265" y="707293"/>
                  </a:lnTo>
                  <a:lnTo>
                    <a:pt x="949104" y="711091"/>
                  </a:lnTo>
                  <a:lnTo>
                    <a:pt x="991864" y="715820"/>
                  </a:lnTo>
                  <a:lnTo>
                    <a:pt x="1033485" y="721389"/>
                  </a:lnTo>
                  <a:lnTo>
                    <a:pt x="1073907" y="727709"/>
                  </a:lnTo>
                  <a:lnTo>
                    <a:pt x="1113070" y="734690"/>
                  </a:lnTo>
                  <a:lnTo>
                    <a:pt x="1150914" y="742241"/>
                  </a:lnTo>
                  <a:lnTo>
                    <a:pt x="1222408" y="758694"/>
                  </a:lnTo>
                  <a:lnTo>
                    <a:pt x="1270195" y="765977"/>
                  </a:lnTo>
                  <a:lnTo>
                    <a:pt x="1317374" y="765972"/>
                  </a:lnTo>
                  <a:lnTo>
                    <a:pt x="1363335" y="759105"/>
                  </a:lnTo>
                  <a:lnTo>
                    <a:pt x="1407470" y="745803"/>
                  </a:lnTo>
                  <a:lnTo>
                    <a:pt x="1449170" y="726494"/>
                  </a:lnTo>
                  <a:lnTo>
                    <a:pt x="1487826" y="701603"/>
                  </a:lnTo>
                  <a:lnTo>
                    <a:pt x="1522828" y="671559"/>
                  </a:lnTo>
                  <a:lnTo>
                    <a:pt x="1553568" y="636788"/>
                  </a:lnTo>
                  <a:lnTo>
                    <a:pt x="1579437" y="597717"/>
                  </a:lnTo>
                  <a:lnTo>
                    <a:pt x="1599825" y="554773"/>
                  </a:lnTo>
                  <a:lnTo>
                    <a:pt x="1614125" y="508383"/>
                  </a:lnTo>
                  <a:lnTo>
                    <a:pt x="1634376" y="400146"/>
                  </a:lnTo>
                  <a:lnTo>
                    <a:pt x="1641261" y="354040"/>
                  </a:lnTo>
                  <a:lnTo>
                    <a:pt x="1641899" y="308807"/>
                  </a:lnTo>
                  <a:lnTo>
                    <a:pt x="1636659" y="264906"/>
                  </a:lnTo>
                  <a:lnTo>
                    <a:pt x="1625912" y="222795"/>
                  </a:lnTo>
                  <a:lnTo>
                    <a:pt x="1610025" y="182932"/>
                  </a:lnTo>
                  <a:lnTo>
                    <a:pt x="1589368" y="145776"/>
                  </a:lnTo>
                  <a:lnTo>
                    <a:pt x="1564311" y="111785"/>
                  </a:lnTo>
                  <a:lnTo>
                    <a:pt x="1535222" y="81419"/>
                  </a:lnTo>
                  <a:lnTo>
                    <a:pt x="1502471" y="55136"/>
                  </a:lnTo>
                  <a:lnTo>
                    <a:pt x="1466426" y="33393"/>
                  </a:lnTo>
                  <a:lnTo>
                    <a:pt x="1427458" y="16651"/>
                  </a:lnTo>
                  <a:lnTo>
                    <a:pt x="1385935" y="5367"/>
                  </a:lnTo>
                  <a:lnTo>
                    <a:pt x="134222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82876" y="3309500"/>
              <a:ext cx="1588770" cy="1097915"/>
            </a:xfrm>
            <a:custGeom>
              <a:avLst/>
              <a:gdLst/>
              <a:ahLst/>
              <a:cxnLst/>
              <a:rect l="l" t="t" r="r" b="b"/>
              <a:pathLst>
                <a:path w="1588770" h="1097914">
                  <a:moveTo>
                    <a:pt x="147946" y="0"/>
                  </a:moveTo>
                  <a:lnTo>
                    <a:pt x="0" y="19978"/>
                  </a:lnTo>
                  <a:lnTo>
                    <a:pt x="54343" y="44999"/>
                  </a:lnTo>
                  <a:lnTo>
                    <a:pt x="106739" y="71596"/>
                  </a:lnTo>
                  <a:lnTo>
                    <a:pt x="157216" y="99661"/>
                  </a:lnTo>
                  <a:lnTo>
                    <a:pt x="205805" y="129088"/>
                  </a:lnTo>
                  <a:lnTo>
                    <a:pt x="252536" y="159772"/>
                  </a:lnTo>
                  <a:lnTo>
                    <a:pt x="297439" y="191606"/>
                  </a:lnTo>
                  <a:lnTo>
                    <a:pt x="340543" y="224483"/>
                  </a:lnTo>
                  <a:lnTo>
                    <a:pt x="381880" y="258298"/>
                  </a:lnTo>
                  <a:lnTo>
                    <a:pt x="421477" y="292944"/>
                  </a:lnTo>
                  <a:lnTo>
                    <a:pt x="459367" y="328316"/>
                  </a:lnTo>
                  <a:lnTo>
                    <a:pt x="495578" y="364306"/>
                  </a:lnTo>
                  <a:lnTo>
                    <a:pt x="530140" y="400809"/>
                  </a:lnTo>
                  <a:lnTo>
                    <a:pt x="563084" y="437718"/>
                  </a:lnTo>
                  <a:lnTo>
                    <a:pt x="594440" y="474928"/>
                  </a:lnTo>
                  <a:lnTo>
                    <a:pt x="624237" y="512332"/>
                  </a:lnTo>
                  <a:lnTo>
                    <a:pt x="652506" y="549823"/>
                  </a:lnTo>
                  <a:lnTo>
                    <a:pt x="679276" y="587296"/>
                  </a:lnTo>
                  <a:lnTo>
                    <a:pt x="704577" y="624644"/>
                  </a:lnTo>
                  <a:lnTo>
                    <a:pt x="728440" y="661761"/>
                  </a:lnTo>
                  <a:lnTo>
                    <a:pt x="750894" y="698542"/>
                  </a:lnTo>
                  <a:lnTo>
                    <a:pt x="771969" y="734878"/>
                  </a:lnTo>
                  <a:lnTo>
                    <a:pt x="791696" y="770665"/>
                  </a:lnTo>
                  <a:lnTo>
                    <a:pt x="810104" y="805797"/>
                  </a:lnTo>
                  <a:lnTo>
                    <a:pt x="827223" y="840166"/>
                  </a:lnTo>
                  <a:lnTo>
                    <a:pt x="857716" y="906194"/>
                  </a:lnTo>
                  <a:lnTo>
                    <a:pt x="881029" y="948248"/>
                  </a:lnTo>
                  <a:lnTo>
                    <a:pt x="909945" y="985667"/>
                  </a:lnTo>
                  <a:lnTo>
                    <a:pt x="943702" y="1018176"/>
                  </a:lnTo>
                  <a:lnTo>
                    <a:pt x="981539" y="1045500"/>
                  </a:lnTo>
                  <a:lnTo>
                    <a:pt x="1022694" y="1067366"/>
                  </a:lnTo>
                  <a:lnTo>
                    <a:pt x="1066408" y="1083499"/>
                  </a:lnTo>
                  <a:lnTo>
                    <a:pt x="1111917" y="1093624"/>
                  </a:lnTo>
                  <a:lnTo>
                    <a:pt x="1158463" y="1097466"/>
                  </a:lnTo>
                  <a:lnTo>
                    <a:pt x="1205282" y="1094752"/>
                  </a:lnTo>
                  <a:lnTo>
                    <a:pt x="1251615" y="1085206"/>
                  </a:lnTo>
                  <a:lnTo>
                    <a:pt x="1296700" y="1068555"/>
                  </a:lnTo>
                  <a:lnTo>
                    <a:pt x="1404753" y="1021203"/>
                  </a:lnTo>
                  <a:lnTo>
                    <a:pt x="1397999" y="1021203"/>
                  </a:lnTo>
                  <a:lnTo>
                    <a:pt x="1437873" y="998516"/>
                  </a:lnTo>
                  <a:lnTo>
                    <a:pt x="1473450" y="971421"/>
                  </a:lnTo>
                  <a:lnTo>
                    <a:pt x="1504567" y="940479"/>
                  </a:lnTo>
                  <a:lnTo>
                    <a:pt x="1531063" y="906254"/>
                  </a:lnTo>
                  <a:lnTo>
                    <a:pt x="1552773" y="869308"/>
                  </a:lnTo>
                  <a:lnTo>
                    <a:pt x="1569537" y="830201"/>
                  </a:lnTo>
                  <a:lnTo>
                    <a:pt x="1581191" y="789497"/>
                  </a:lnTo>
                  <a:lnTo>
                    <a:pt x="1587574" y="747758"/>
                  </a:lnTo>
                  <a:lnTo>
                    <a:pt x="1588522" y="705545"/>
                  </a:lnTo>
                  <a:lnTo>
                    <a:pt x="1583873" y="663422"/>
                  </a:lnTo>
                  <a:lnTo>
                    <a:pt x="1573466" y="621949"/>
                  </a:lnTo>
                  <a:lnTo>
                    <a:pt x="1557136" y="581689"/>
                  </a:lnTo>
                  <a:lnTo>
                    <a:pt x="1534722" y="543204"/>
                  </a:lnTo>
                  <a:lnTo>
                    <a:pt x="1506062" y="507057"/>
                  </a:lnTo>
                  <a:lnTo>
                    <a:pt x="1008612" y="142697"/>
                  </a:lnTo>
                  <a:lnTo>
                    <a:pt x="520028" y="7292"/>
                  </a:lnTo>
                  <a:lnTo>
                    <a:pt x="147946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97200" y="3667732"/>
              <a:ext cx="750570" cy="1751964"/>
            </a:xfrm>
            <a:custGeom>
              <a:avLst/>
              <a:gdLst/>
              <a:ahLst/>
              <a:cxnLst/>
              <a:rect l="l" t="t" r="r" b="b"/>
              <a:pathLst>
                <a:path w="750570" h="1751964">
                  <a:moveTo>
                    <a:pt x="182828" y="0"/>
                  </a:moveTo>
                  <a:lnTo>
                    <a:pt x="197921" y="58266"/>
                  </a:lnTo>
                  <a:lnTo>
                    <a:pt x="210538" y="115953"/>
                  </a:lnTo>
                  <a:lnTo>
                    <a:pt x="220780" y="173021"/>
                  </a:lnTo>
                  <a:lnTo>
                    <a:pt x="228749" y="229430"/>
                  </a:lnTo>
                  <a:lnTo>
                    <a:pt x="234547" y="285142"/>
                  </a:lnTo>
                  <a:lnTo>
                    <a:pt x="238273" y="340118"/>
                  </a:lnTo>
                  <a:lnTo>
                    <a:pt x="240031" y="394318"/>
                  </a:lnTo>
                  <a:lnTo>
                    <a:pt x="239921" y="447702"/>
                  </a:lnTo>
                  <a:lnTo>
                    <a:pt x="238045" y="500232"/>
                  </a:lnTo>
                  <a:lnTo>
                    <a:pt x="234505" y="551868"/>
                  </a:lnTo>
                  <a:lnTo>
                    <a:pt x="229401" y="602572"/>
                  </a:lnTo>
                  <a:lnTo>
                    <a:pt x="222836" y="652303"/>
                  </a:lnTo>
                  <a:lnTo>
                    <a:pt x="214910" y="701023"/>
                  </a:lnTo>
                  <a:lnTo>
                    <a:pt x="205726" y="748691"/>
                  </a:lnTo>
                  <a:lnTo>
                    <a:pt x="195384" y="795270"/>
                  </a:lnTo>
                  <a:lnTo>
                    <a:pt x="183986" y="840720"/>
                  </a:lnTo>
                  <a:lnTo>
                    <a:pt x="171634" y="885001"/>
                  </a:lnTo>
                  <a:lnTo>
                    <a:pt x="158428" y="928074"/>
                  </a:lnTo>
                  <a:lnTo>
                    <a:pt x="144472" y="969901"/>
                  </a:lnTo>
                  <a:lnTo>
                    <a:pt x="129865" y="1010441"/>
                  </a:lnTo>
                  <a:lnTo>
                    <a:pt x="114709" y="1049655"/>
                  </a:lnTo>
                  <a:lnTo>
                    <a:pt x="99106" y="1087505"/>
                  </a:lnTo>
                  <a:lnTo>
                    <a:pt x="83158" y="1123950"/>
                  </a:lnTo>
                  <a:lnTo>
                    <a:pt x="66965" y="1158952"/>
                  </a:lnTo>
                  <a:lnTo>
                    <a:pt x="34252" y="1224470"/>
                  </a:lnTo>
                  <a:lnTo>
                    <a:pt x="15791" y="1269477"/>
                  </a:lnTo>
                  <a:lnTo>
                    <a:pt x="4455" y="1315490"/>
                  </a:lnTo>
                  <a:lnTo>
                    <a:pt x="0" y="1361839"/>
                  </a:lnTo>
                  <a:lnTo>
                    <a:pt x="2181" y="1407852"/>
                  </a:lnTo>
                  <a:lnTo>
                    <a:pt x="10756" y="1452859"/>
                  </a:lnTo>
                  <a:lnTo>
                    <a:pt x="25481" y="1496189"/>
                  </a:lnTo>
                  <a:lnTo>
                    <a:pt x="46113" y="1537171"/>
                  </a:lnTo>
                  <a:lnTo>
                    <a:pt x="72407" y="1575134"/>
                  </a:lnTo>
                  <a:lnTo>
                    <a:pt x="104119" y="1609406"/>
                  </a:lnTo>
                  <a:lnTo>
                    <a:pt x="141008" y="1639318"/>
                  </a:lnTo>
                  <a:lnTo>
                    <a:pt x="182828" y="1664197"/>
                  </a:lnTo>
                  <a:lnTo>
                    <a:pt x="284137" y="1718311"/>
                  </a:lnTo>
                  <a:lnTo>
                    <a:pt x="326637" y="1735436"/>
                  </a:lnTo>
                  <a:lnTo>
                    <a:pt x="369846" y="1746377"/>
                  </a:lnTo>
                  <a:lnTo>
                    <a:pt x="413232" y="1751373"/>
                  </a:lnTo>
                  <a:lnTo>
                    <a:pt x="456264" y="1750658"/>
                  </a:lnTo>
                  <a:lnTo>
                    <a:pt x="498410" y="1744470"/>
                  </a:lnTo>
                  <a:lnTo>
                    <a:pt x="539139" y="1733045"/>
                  </a:lnTo>
                  <a:lnTo>
                    <a:pt x="577918" y="1716621"/>
                  </a:lnTo>
                  <a:lnTo>
                    <a:pt x="614216" y="1695434"/>
                  </a:lnTo>
                  <a:lnTo>
                    <a:pt x="647502" y="1669720"/>
                  </a:lnTo>
                  <a:lnTo>
                    <a:pt x="677243" y="1639717"/>
                  </a:lnTo>
                  <a:lnTo>
                    <a:pt x="702909" y="1605661"/>
                  </a:lnTo>
                  <a:lnTo>
                    <a:pt x="723968" y="1567788"/>
                  </a:lnTo>
                  <a:lnTo>
                    <a:pt x="739888" y="1526337"/>
                  </a:lnTo>
                  <a:lnTo>
                    <a:pt x="750137" y="1481542"/>
                  </a:lnTo>
                  <a:lnTo>
                    <a:pt x="750137" y="1474770"/>
                  </a:lnTo>
                  <a:lnTo>
                    <a:pt x="721330" y="859050"/>
                  </a:lnTo>
                  <a:lnTo>
                    <a:pt x="519669" y="394907"/>
                  </a:lnTo>
                  <a:lnTo>
                    <a:pt x="291415" y="102003"/>
                  </a:lnTo>
                  <a:lnTo>
                    <a:pt x="182828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86975" y="3834125"/>
              <a:ext cx="1760855" cy="835025"/>
            </a:xfrm>
            <a:custGeom>
              <a:avLst/>
              <a:gdLst/>
              <a:ahLst/>
              <a:cxnLst/>
              <a:rect l="l" t="t" r="r" b="b"/>
              <a:pathLst>
                <a:path w="1760854" h="835025">
                  <a:moveTo>
                    <a:pt x="399419" y="0"/>
                  </a:moveTo>
                  <a:lnTo>
                    <a:pt x="353402" y="3690"/>
                  </a:lnTo>
                  <a:lnTo>
                    <a:pt x="308421" y="13754"/>
                  </a:lnTo>
                  <a:lnTo>
                    <a:pt x="265205" y="30192"/>
                  </a:lnTo>
                  <a:lnTo>
                    <a:pt x="224487" y="53003"/>
                  </a:lnTo>
                  <a:lnTo>
                    <a:pt x="186995" y="82187"/>
                  </a:lnTo>
                  <a:lnTo>
                    <a:pt x="153462" y="117746"/>
                  </a:lnTo>
                  <a:lnTo>
                    <a:pt x="79169" y="205687"/>
                  </a:lnTo>
                  <a:lnTo>
                    <a:pt x="51757" y="241832"/>
                  </a:lnTo>
                  <a:lnTo>
                    <a:pt x="30238" y="280299"/>
                  </a:lnTo>
                  <a:lnTo>
                    <a:pt x="14507" y="320512"/>
                  </a:lnTo>
                  <a:lnTo>
                    <a:pt x="4462" y="361893"/>
                  </a:lnTo>
                  <a:lnTo>
                    <a:pt x="0" y="403867"/>
                  </a:lnTo>
                  <a:lnTo>
                    <a:pt x="1016" y="445855"/>
                  </a:lnTo>
                  <a:lnTo>
                    <a:pt x="7407" y="487281"/>
                  </a:lnTo>
                  <a:lnTo>
                    <a:pt x="19071" y="527567"/>
                  </a:lnTo>
                  <a:lnTo>
                    <a:pt x="35903" y="566138"/>
                  </a:lnTo>
                  <a:lnTo>
                    <a:pt x="57800" y="602416"/>
                  </a:lnTo>
                  <a:lnTo>
                    <a:pt x="84660" y="635824"/>
                  </a:lnTo>
                  <a:lnTo>
                    <a:pt x="116377" y="665786"/>
                  </a:lnTo>
                  <a:lnTo>
                    <a:pt x="152850" y="691724"/>
                  </a:lnTo>
                  <a:lnTo>
                    <a:pt x="193975" y="713061"/>
                  </a:lnTo>
                  <a:lnTo>
                    <a:pt x="797795" y="834727"/>
                  </a:lnTo>
                  <a:lnTo>
                    <a:pt x="1296510" y="752808"/>
                  </a:lnTo>
                  <a:lnTo>
                    <a:pt x="1635669" y="603661"/>
                  </a:lnTo>
                  <a:lnTo>
                    <a:pt x="1760229" y="524023"/>
                  </a:lnTo>
                  <a:lnTo>
                    <a:pt x="1708114" y="524023"/>
                  </a:lnTo>
                  <a:lnTo>
                    <a:pt x="1649748" y="522111"/>
                  </a:lnTo>
                  <a:lnTo>
                    <a:pt x="1592493" y="518020"/>
                  </a:lnTo>
                  <a:lnTo>
                    <a:pt x="1536366" y="511858"/>
                  </a:lnTo>
                  <a:lnTo>
                    <a:pt x="1481382" y="503739"/>
                  </a:lnTo>
                  <a:lnTo>
                    <a:pt x="1427558" y="493772"/>
                  </a:lnTo>
                  <a:lnTo>
                    <a:pt x="1374909" y="482068"/>
                  </a:lnTo>
                  <a:lnTo>
                    <a:pt x="1323453" y="468738"/>
                  </a:lnTo>
                  <a:lnTo>
                    <a:pt x="1273205" y="453893"/>
                  </a:lnTo>
                  <a:lnTo>
                    <a:pt x="1224181" y="437644"/>
                  </a:lnTo>
                  <a:lnTo>
                    <a:pt x="1176397" y="420102"/>
                  </a:lnTo>
                  <a:lnTo>
                    <a:pt x="1129870" y="401377"/>
                  </a:lnTo>
                  <a:lnTo>
                    <a:pt x="1084615" y="381581"/>
                  </a:lnTo>
                  <a:lnTo>
                    <a:pt x="1040650" y="360824"/>
                  </a:lnTo>
                  <a:lnTo>
                    <a:pt x="997989" y="339217"/>
                  </a:lnTo>
                  <a:lnTo>
                    <a:pt x="956649" y="316872"/>
                  </a:lnTo>
                  <a:lnTo>
                    <a:pt x="916647" y="293898"/>
                  </a:lnTo>
                  <a:lnTo>
                    <a:pt x="877998" y="270406"/>
                  </a:lnTo>
                  <a:lnTo>
                    <a:pt x="840718" y="246509"/>
                  </a:lnTo>
                  <a:lnTo>
                    <a:pt x="804824" y="222315"/>
                  </a:lnTo>
                  <a:lnTo>
                    <a:pt x="770332" y="197937"/>
                  </a:lnTo>
                  <a:lnTo>
                    <a:pt x="737257" y="173485"/>
                  </a:lnTo>
                  <a:lnTo>
                    <a:pt x="705617" y="149070"/>
                  </a:lnTo>
                  <a:lnTo>
                    <a:pt x="675427" y="124803"/>
                  </a:lnTo>
                  <a:lnTo>
                    <a:pt x="619461" y="77155"/>
                  </a:lnTo>
                  <a:lnTo>
                    <a:pt x="579227" y="48976"/>
                  </a:lnTo>
                  <a:lnTo>
                    <a:pt x="536376" y="27171"/>
                  </a:lnTo>
                  <a:lnTo>
                    <a:pt x="491636" y="11740"/>
                  </a:lnTo>
                  <a:lnTo>
                    <a:pt x="445741" y="2683"/>
                  </a:lnTo>
                  <a:lnTo>
                    <a:pt x="399419" y="0"/>
                  </a:lnTo>
                  <a:close/>
                </a:path>
                <a:path w="1760854" h="835025">
                  <a:moveTo>
                    <a:pt x="1760754" y="523688"/>
                  </a:moveTo>
                  <a:lnTo>
                    <a:pt x="1708114" y="524023"/>
                  </a:lnTo>
                  <a:lnTo>
                    <a:pt x="1760229" y="524023"/>
                  </a:lnTo>
                  <a:lnTo>
                    <a:pt x="1760754" y="523688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28780" y="4107459"/>
              <a:ext cx="1304290" cy="1409065"/>
            </a:xfrm>
            <a:custGeom>
              <a:avLst/>
              <a:gdLst/>
              <a:ahLst/>
              <a:cxnLst/>
              <a:rect l="l" t="t" r="r" b="b"/>
              <a:pathLst>
                <a:path w="1304289" h="1409064">
                  <a:moveTo>
                    <a:pt x="1303969" y="0"/>
                  </a:moveTo>
                  <a:lnTo>
                    <a:pt x="1268289" y="47264"/>
                  </a:lnTo>
                  <a:lnTo>
                    <a:pt x="1231450" y="92299"/>
                  </a:lnTo>
                  <a:lnTo>
                    <a:pt x="1193549" y="135159"/>
                  </a:lnTo>
                  <a:lnTo>
                    <a:pt x="1154688" y="175897"/>
                  </a:lnTo>
                  <a:lnTo>
                    <a:pt x="1114964" y="214565"/>
                  </a:lnTo>
                  <a:lnTo>
                    <a:pt x="1074477" y="251217"/>
                  </a:lnTo>
                  <a:lnTo>
                    <a:pt x="1033326" y="285907"/>
                  </a:lnTo>
                  <a:lnTo>
                    <a:pt x="991611" y="318686"/>
                  </a:lnTo>
                  <a:lnTo>
                    <a:pt x="949429" y="349609"/>
                  </a:lnTo>
                  <a:lnTo>
                    <a:pt x="906881" y="378727"/>
                  </a:lnTo>
                  <a:lnTo>
                    <a:pt x="864066" y="406096"/>
                  </a:lnTo>
                  <a:lnTo>
                    <a:pt x="821082" y="431767"/>
                  </a:lnTo>
                  <a:lnTo>
                    <a:pt x="778029" y="455793"/>
                  </a:lnTo>
                  <a:lnTo>
                    <a:pt x="735006" y="478229"/>
                  </a:lnTo>
                  <a:lnTo>
                    <a:pt x="692112" y="499126"/>
                  </a:lnTo>
                  <a:lnTo>
                    <a:pt x="649447" y="518539"/>
                  </a:lnTo>
                  <a:lnTo>
                    <a:pt x="607109" y="536519"/>
                  </a:lnTo>
                  <a:lnTo>
                    <a:pt x="565197" y="553121"/>
                  </a:lnTo>
                  <a:lnTo>
                    <a:pt x="523811" y="568398"/>
                  </a:lnTo>
                  <a:lnTo>
                    <a:pt x="483050" y="582401"/>
                  </a:lnTo>
                  <a:lnTo>
                    <a:pt x="443012" y="595186"/>
                  </a:lnTo>
                  <a:lnTo>
                    <a:pt x="403798" y="606804"/>
                  </a:lnTo>
                  <a:lnTo>
                    <a:pt x="365506" y="617309"/>
                  </a:lnTo>
                  <a:lnTo>
                    <a:pt x="328235" y="626754"/>
                  </a:lnTo>
                  <a:lnTo>
                    <a:pt x="257154" y="642677"/>
                  </a:lnTo>
                  <a:lnTo>
                    <a:pt x="210843" y="655476"/>
                  </a:lnTo>
                  <a:lnTo>
                    <a:pt x="167973" y="674953"/>
                  </a:lnTo>
                  <a:lnTo>
                    <a:pt x="128969" y="700407"/>
                  </a:lnTo>
                  <a:lnTo>
                    <a:pt x="94258" y="731137"/>
                  </a:lnTo>
                  <a:lnTo>
                    <a:pt x="64266" y="766441"/>
                  </a:lnTo>
                  <a:lnTo>
                    <a:pt x="39418" y="805618"/>
                  </a:lnTo>
                  <a:lnTo>
                    <a:pt x="20141" y="847966"/>
                  </a:lnTo>
                  <a:lnTo>
                    <a:pt x="6862" y="892784"/>
                  </a:lnTo>
                  <a:lnTo>
                    <a:pt x="6" y="939370"/>
                  </a:lnTo>
                  <a:lnTo>
                    <a:pt x="0" y="987024"/>
                  </a:lnTo>
                  <a:lnTo>
                    <a:pt x="7269" y="1035043"/>
                  </a:lnTo>
                  <a:lnTo>
                    <a:pt x="34285" y="1150051"/>
                  </a:lnTo>
                  <a:lnTo>
                    <a:pt x="47224" y="1194743"/>
                  </a:lnTo>
                  <a:lnTo>
                    <a:pt x="65435" y="1235886"/>
                  </a:lnTo>
                  <a:lnTo>
                    <a:pt x="88401" y="1273242"/>
                  </a:lnTo>
                  <a:lnTo>
                    <a:pt x="115605" y="1306574"/>
                  </a:lnTo>
                  <a:lnTo>
                    <a:pt x="146531" y="1335646"/>
                  </a:lnTo>
                  <a:lnTo>
                    <a:pt x="180661" y="1360221"/>
                  </a:lnTo>
                  <a:lnTo>
                    <a:pt x="217478" y="1380062"/>
                  </a:lnTo>
                  <a:lnTo>
                    <a:pt x="256466" y="1394933"/>
                  </a:lnTo>
                  <a:lnTo>
                    <a:pt x="297109" y="1404597"/>
                  </a:lnTo>
                  <a:lnTo>
                    <a:pt x="338888" y="1408818"/>
                  </a:lnTo>
                  <a:lnTo>
                    <a:pt x="381287" y="1407359"/>
                  </a:lnTo>
                  <a:lnTo>
                    <a:pt x="423790" y="1399983"/>
                  </a:lnTo>
                  <a:lnTo>
                    <a:pt x="465879" y="1386453"/>
                  </a:lnTo>
                  <a:lnTo>
                    <a:pt x="507038" y="1366533"/>
                  </a:lnTo>
                  <a:lnTo>
                    <a:pt x="967764" y="958941"/>
                  </a:lnTo>
                  <a:lnTo>
                    <a:pt x="1204353" y="510758"/>
                  </a:lnTo>
                  <a:lnTo>
                    <a:pt x="1291517" y="148830"/>
                  </a:lnTo>
                  <a:lnTo>
                    <a:pt x="13039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14747" y="4596189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6350" h="12700">
                  <a:moveTo>
                    <a:pt x="0" y="0"/>
                  </a:moveTo>
                  <a:lnTo>
                    <a:pt x="0" y="4211"/>
                  </a:lnTo>
                  <a:lnTo>
                    <a:pt x="4206" y="8415"/>
                  </a:lnTo>
                  <a:lnTo>
                    <a:pt x="6301" y="12626"/>
                  </a:lnTo>
                  <a:lnTo>
                    <a:pt x="6301" y="8415"/>
                  </a:lnTo>
                  <a:lnTo>
                    <a:pt x="2103" y="42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72047" y="3631692"/>
              <a:ext cx="548640" cy="5516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09008" y="2330196"/>
              <a:ext cx="548639" cy="5486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49837" y="2584020"/>
              <a:ext cx="346565" cy="55923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31968" y="4677155"/>
              <a:ext cx="740663" cy="7437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27121" y="4767456"/>
              <a:ext cx="428406" cy="5967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63544" y="3921252"/>
              <a:ext cx="612648" cy="61569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35926" y="2451848"/>
            <a:ext cx="2388870" cy="273621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021080">
              <a:lnSpc>
                <a:spcPct val="100000"/>
              </a:lnSpc>
              <a:spcBef>
                <a:spcPts val="455"/>
              </a:spcBef>
            </a:pPr>
            <a:r>
              <a:rPr sz="1900" b="1" spc="-10" dirty="0">
                <a:solidFill>
                  <a:srgbClr val="ED7D31"/>
                </a:solidFill>
                <a:latin typeface="Cambria"/>
                <a:cs typeface="Cambria"/>
              </a:rPr>
              <a:t>Operational</a:t>
            </a:r>
            <a:endParaRPr sz="1900">
              <a:latin typeface="Cambria"/>
              <a:cs typeface="Cambria"/>
            </a:endParaRPr>
          </a:p>
          <a:p>
            <a:pPr marL="12700" marR="9525">
              <a:lnSpc>
                <a:spcPct val="100000"/>
              </a:lnSpc>
              <a:spcBef>
                <a:spcPts val="280"/>
              </a:spcBef>
            </a:pPr>
            <a:r>
              <a:rPr sz="1500" spc="-25" dirty="0">
                <a:latin typeface="Cambria"/>
                <a:cs typeface="Cambria"/>
              </a:rPr>
              <a:t>Efficiency</a:t>
            </a:r>
            <a:r>
              <a:rPr sz="1500" dirty="0">
                <a:latin typeface="Cambria"/>
                <a:cs typeface="Cambria"/>
              </a:rPr>
              <a:t> </a:t>
            </a:r>
            <a:r>
              <a:rPr sz="1500" spc="-20" dirty="0">
                <a:latin typeface="Cambria"/>
                <a:cs typeface="Cambria"/>
              </a:rPr>
              <a:t>and</a:t>
            </a:r>
            <a:r>
              <a:rPr sz="1500" spc="-5" dirty="0">
                <a:latin typeface="Cambria"/>
                <a:cs typeface="Cambria"/>
              </a:rPr>
              <a:t> </a:t>
            </a:r>
            <a:r>
              <a:rPr sz="1500" spc="-35" dirty="0">
                <a:latin typeface="Cambria"/>
                <a:cs typeface="Cambria"/>
              </a:rPr>
              <a:t>effectiveness</a:t>
            </a:r>
            <a:r>
              <a:rPr sz="1500" spc="5" dirty="0">
                <a:latin typeface="Cambria"/>
                <a:cs typeface="Cambria"/>
              </a:rPr>
              <a:t> </a:t>
            </a:r>
            <a:r>
              <a:rPr sz="1500" spc="-25" dirty="0">
                <a:latin typeface="Cambria"/>
                <a:cs typeface="Cambria"/>
              </a:rPr>
              <a:t>in </a:t>
            </a:r>
            <a:r>
              <a:rPr sz="1500" spc="-45" dirty="0">
                <a:latin typeface="Cambria"/>
                <a:cs typeface="Cambria"/>
              </a:rPr>
              <a:t>day-</a:t>
            </a:r>
            <a:r>
              <a:rPr sz="1500" spc="-35" dirty="0">
                <a:latin typeface="Cambria"/>
                <a:cs typeface="Cambria"/>
              </a:rPr>
              <a:t>to-</a:t>
            </a:r>
            <a:r>
              <a:rPr sz="1500" spc="-20" dirty="0">
                <a:latin typeface="Cambria"/>
                <a:cs typeface="Cambria"/>
              </a:rPr>
              <a:t>day </a:t>
            </a:r>
            <a:r>
              <a:rPr sz="1500" spc="-10" dirty="0">
                <a:latin typeface="Cambria"/>
                <a:cs typeface="Cambria"/>
              </a:rPr>
              <a:t>operations</a:t>
            </a:r>
            <a:endParaRPr sz="1500">
              <a:latin typeface="Cambria"/>
              <a:cs typeface="Cambria"/>
            </a:endParaRPr>
          </a:p>
          <a:p>
            <a:pPr marL="12700" marR="5715" indent="1367790">
              <a:lnSpc>
                <a:spcPct val="107600"/>
              </a:lnSpc>
              <a:spcBef>
                <a:spcPts val="935"/>
              </a:spcBef>
            </a:pPr>
            <a:r>
              <a:rPr sz="1900" b="1" spc="-10" dirty="0">
                <a:solidFill>
                  <a:srgbClr val="FFC000"/>
                </a:solidFill>
                <a:latin typeface="Cambria"/>
                <a:cs typeface="Cambria"/>
              </a:rPr>
              <a:t>Strategic </a:t>
            </a:r>
            <a:r>
              <a:rPr sz="1600" dirty="0">
                <a:latin typeface="Cambria"/>
                <a:cs typeface="Cambria"/>
              </a:rPr>
              <a:t>Ability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to</a:t>
            </a:r>
            <a:r>
              <a:rPr sz="1600" spc="-1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plan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for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spc="-25" dirty="0">
                <a:latin typeface="Cambria"/>
                <a:cs typeface="Cambria"/>
              </a:rPr>
              <a:t>and </a:t>
            </a:r>
            <a:r>
              <a:rPr sz="1600" dirty="0">
                <a:latin typeface="Cambria"/>
                <a:cs typeface="Cambria"/>
              </a:rPr>
              <a:t>achieve</a:t>
            </a:r>
            <a:r>
              <a:rPr sz="1600" spc="-15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long-</a:t>
            </a:r>
            <a:r>
              <a:rPr sz="1600" dirty="0">
                <a:latin typeface="Cambria"/>
                <a:cs typeface="Cambria"/>
              </a:rPr>
              <a:t>term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spc="-20" dirty="0">
                <a:latin typeface="Cambria"/>
                <a:cs typeface="Cambria"/>
              </a:rPr>
              <a:t>goals</a:t>
            </a:r>
            <a:endParaRPr sz="1600">
              <a:latin typeface="Cambria"/>
              <a:cs typeface="Cambria"/>
            </a:endParaRPr>
          </a:p>
          <a:p>
            <a:pPr marL="12700" marR="6350" indent="1132840">
              <a:lnSpc>
                <a:spcPct val="107500"/>
              </a:lnSpc>
              <a:spcBef>
                <a:spcPts val="610"/>
              </a:spcBef>
            </a:pPr>
            <a:r>
              <a:rPr sz="1900" b="1" spc="-10" dirty="0">
                <a:solidFill>
                  <a:srgbClr val="5B9BD5"/>
                </a:solidFill>
                <a:latin typeface="Cambria"/>
                <a:cs typeface="Cambria"/>
              </a:rPr>
              <a:t>Innovation </a:t>
            </a:r>
            <a:r>
              <a:rPr sz="1600" dirty="0">
                <a:latin typeface="Cambria"/>
                <a:cs typeface="Cambria"/>
              </a:rPr>
              <a:t>Capacity</a:t>
            </a:r>
            <a:r>
              <a:rPr sz="1600" spc="-1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for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innovation</a:t>
            </a:r>
            <a:r>
              <a:rPr sz="1600" spc="50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and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adapting</a:t>
            </a:r>
            <a:r>
              <a:rPr sz="1600" spc="-1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to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change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pc="-10" dirty="0"/>
              <a:t>Collaboration</a:t>
            </a:r>
          </a:p>
          <a:p>
            <a:pPr marL="12700" marR="5080">
              <a:lnSpc>
                <a:spcPts val="1900"/>
              </a:lnSpc>
              <a:spcBef>
                <a:spcPts val="450"/>
              </a:spcBef>
            </a:pPr>
            <a:r>
              <a:rPr sz="1600" b="0" dirty="0">
                <a:solidFill>
                  <a:srgbClr val="000000"/>
                </a:solidFill>
                <a:latin typeface="Cambria"/>
                <a:cs typeface="Cambria"/>
              </a:rPr>
              <a:t>Ability</a:t>
            </a:r>
            <a:r>
              <a:rPr sz="1600" b="0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1600" b="0" dirty="0">
                <a:solidFill>
                  <a:srgbClr val="000000"/>
                </a:solidFill>
                <a:latin typeface="Cambria"/>
                <a:cs typeface="Cambria"/>
              </a:rPr>
              <a:t>to</a:t>
            </a:r>
            <a:r>
              <a:rPr sz="1600" b="0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1600" b="0" dirty="0">
                <a:solidFill>
                  <a:srgbClr val="000000"/>
                </a:solidFill>
                <a:latin typeface="Cambria"/>
                <a:cs typeface="Cambria"/>
              </a:rPr>
              <a:t>work</a:t>
            </a:r>
            <a:r>
              <a:rPr sz="1600" b="0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1600" b="0" dirty="0">
                <a:solidFill>
                  <a:srgbClr val="000000"/>
                </a:solidFill>
                <a:latin typeface="Cambria"/>
                <a:cs typeface="Cambria"/>
              </a:rPr>
              <a:t>with</a:t>
            </a:r>
            <a:r>
              <a:rPr sz="1600" b="0" spc="-2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1600" b="0" spc="-10" dirty="0">
                <a:solidFill>
                  <a:srgbClr val="000000"/>
                </a:solidFill>
                <a:latin typeface="Cambria"/>
                <a:cs typeface="Cambria"/>
              </a:rPr>
              <a:t>others </a:t>
            </a:r>
            <a:r>
              <a:rPr sz="1600" b="0" dirty="0">
                <a:solidFill>
                  <a:srgbClr val="000000"/>
                </a:solidFill>
                <a:latin typeface="Cambria"/>
                <a:cs typeface="Cambria"/>
              </a:rPr>
              <a:t>and </a:t>
            </a:r>
            <a:r>
              <a:rPr sz="1600" b="0" spc="-10" dirty="0">
                <a:solidFill>
                  <a:srgbClr val="000000"/>
                </a:solidFill>
                <a:latin typeface="Cambria"/>
                <a:cs typeface="Cambria"/>
              </a:rPr>
              <a:t>stakeholders</a:t>
            </a:r>
            <a:endParaRPr sz="16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pc="-10" dirty="0">
                <a:solidFill>
                  <a:srgbClr val="000000"/>
                </a:solidFill>
              </a:rPr>
              <a:t>Leadership</a:t>
            </a:r>
          </a:p>
          <a:p>
            <a:pPr marL="12700" marR="88900">
              <a:lnSpc>
                <a:spcPct val="100000"/>
              </a:lnSpc>
              <a:spcBef>
                <a:spcPts val="280"/>
              </a:spcBef>
            </a:pPr>
            <a:r>
              <a:rPr sz="1500" b="0" spc="-20" dirty="0">
                <a:solidFill>
                  <a:srgbClr val="000000"/>
                </a:solidFill>
                <a:latin typeface="Cambria"/>
                <a:cs typeface="Cambria"/>
              </a:rPr>
              <a:t>Quality</a:t>
            </a:r>
            <a:r>
              <a:rPr sz="1500" b="0" spc="-4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1500" b="0" dirty="0">
                <a:solidFill>
                  <a:srgbClr val="000000"/>
                </a:solidFill>
                <a:latin typeface="Cambria"/>
                <a:cs typeface="Cambria"/>
              </a:rPr>
              <a:t>of</a:t>
            </a:r>
            <a:r>
              <a:rPr sz="1500" b="0" spc="-2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1500" b="0" spc="-30" dirty="0">
                <a:solidFill>
                  <a:srgbClr val="000000"/>
                </a:solidFill>
                <a:latin typeface="Cambria"/>
                <a:cs typeface="Cambria"/>
              </a:rPr>
              <a:t>leadership</a:t>
            </a:r>
            <a:r>
              <a:rPr sz="1500" b="0" spc="-4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1500" b="0" spc="-20" dirty="0">
                <a:solidFill>
                  <a:srgbClr val="000000"/>
                </a:solidFill>
                <a:latin typeface="Cambria"/>
                <a:cs typeface="Cambria"/>
              </a:rPr>
              <a:t>and</a:t>
            </a:r>
            <a:r>
              <a:rPr sz="1500" b="0" spc="-4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1500" b="0" spc="-25" dirty="0">
                <a:solidFill>
                  <a:srgbClr val="000000"/>
                </a:solidFill>
                <a:latin typeface="Cambria"/>
                <a:cs typeface="Cambria"/>
              </a:rPr>
              <a:t>the </a:t>
            </a:r>
            <a:r>
              <a:rPr sz="1500" b="0" spc="-35" dirty="0">
                <a:solidFill>
                  <a:srgbClr val="000000"/>
                </a:solidFill>
                <a:latin typeface="Cambria"/>
                <a:cs typeface="Cambria"/>
              </a:rPr>
              <a:t>decision-</a:t>
            </a:r>
            <a:r>
              <a:rPr sz="1500" b="0" spc="-30" dirty="0">
                <a:solidFill>
                  <a:srgbClr val="000000"/>
                </a:solidFill>
                <a:latin typeface="Cambria"/>
                <a:cs typeface="Cambria"/>
              </a:rPr>
              <a:t>making</a:t>
            </a:r>
            <a:r>
              <a:rPr sz="1500" b="0" spc="4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1500" b="0" spc="-10" dirty="0">
                <a:solidFill>
                  <a:srgbClr val="000000"/>
                </a:solidFill>
                <a:latin typeface="Cambria"/>
                <a:cs typeface="Cambria"/>
              </a:rPr>
              <a:t>process</a:t>
            </a:r>
            <a:endParaRPr sz="1500">
              <a:latin typeface="Cambria"/>
              <a:cs typeface="Cambria"/>
            </a:endParaRPr>
          </a:p>
          <a:p>
            <a:pPr marL="12700" marR="78740">
              <a:lnSpc>
                <a:spcPct val="107600"/>
              </a:lnSpc>
              <a:spcBef>
                <a:spcPts val="935"/>
              </a:spcBef>
            </a:pPr>
            <a:r>
              <a:rPr dirty="0">
                <a:solidFill>
                  <a:srgbClr val="70AD47"/>
                </a:solidFill>
              </a:rPr>
              <a:t>Service</a:t>
            </a:r>
            <a:r>
              <a:rPr spc="85" dirty="0">
                <a:solidFill>
                  <a:srgbClr val="70AD47"/>
                </a:solidFill>
              </a:rPr>
              <a:t> </a:t>
            </a:r>
            <a:r>
              <a:rPr spc="-10" dirty="0">
                <a:solidFill>
                  <a:srgbClr val="70AD47"/>
                </a:solidFill>
              </a:rPr>
              <a:t>Delivery </a:t>
            </a:r>
            <a:r>
              <a:rPr sz="1600" b="0" dirty="0">
                <a:solidFill>
                  <a:srgbClr val="000000"/>
                </a:solidFill>
                <a:latin typeface="Cambria"/>
                <a:cs typeface="Cambria"/>
              </a:rPr>
              <a:t>Effectiveness</a:t>
            </a:r>
            <a:r>
              <a:rPr sz="1600" b="0" spc="-3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1600" b="0" dirty="0">
                <a:solidFill>
                  <a:srgbClr val="000000"/>
                </a:solidFill>
                <a:latin typeface="Cambria"/>
                <a:cs typeface="Cambria"/>
              </a:rPr>
              <a:t>in</a:t>
            </a:r>
            <a:r>
              <a:rPr sz="1600" b="0" spc="-3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1600" b="0" spc="-10" dirty="0">
                <a:solidFill>
                  <a:srgbClr val="000000"/>
                </a:solidFill>
                <a:latin typeface="Cambria"/>
                <a:cs typeface="Cambria"/>
              </a:rPr>
              <a:t>delivering services</a:t>
            </a:r>
            <a:endParaRPr sz="16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dirty="0">
                <a:solidFill>
                  <a:srgbClr val="805AAB"/>
                </a:solidFill>
              </a:rPr>
              <a:t>Crisis</a:t>
            </a:r>
            <a:r>
              <a:rPr spc="60" dirty="0">
                <a:solidFill>
                  <a:srgbClr val="805AAB"/>
                </a:solidFill>
              </a:rPr>
              <a:t> </a:t>
            </a:r>
            <a:r>
              <a:rPr spc="-10" dirty="0">
                <a:solidFill>
                  <a:srgbClr val="805AAB"/>
                </a:solidFill>
              </a:rPr>
              <a:t>Response</a:t>
            </a:r>
          </a:p>
          <a:p>
            <a:pPr marL="12700" marR="193040">
              <a:lnSpc>
                <a:spcPts val="1900"/>
              </a:lnSpc>
              <a:spcBef>
                <a:spcPts val="455"/>
              </a:spcBef>
            </a:pPr>
            <a:r>
              <a:rPr sz="1600" b="0" dirty="0">
                <a:solidFill>
                  <a:srgbClr val="000000"/>
                </a:solidFill>
                <a:latin typeface="Cambria"/>
                <a:cs typeface="Cambria"/>
              </a:rPr>
              <a:t>Preparedness</a:t>
            </a:r>
            <a:r>
              <a:rPr sz="1600" b="0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1600" b="0" spc="-25" dirty="0">
                <a:solidFill>
                  <a:srgbClr val="000000"/>
                </a:solidFill>
                <a:latin typeface="Cambria"/>
                <a:cs typeface="Cambria"/>
              </a:rPr>
              <a:t>and </a:t>
            </a:r>
            <a:r>
              <a:rPr sz="1600" b="0" dirty="0">
                <a:solidFill>
                  <a:srgbClr val="000000"/>
                </a:solidFill>
                <a:latin typeface="Cambria"/>
                <a:cs typeface="Cambria"/>
              </a:rPr>
              <a:t>response</a:t>
            </a:r>
            <a:r>
              <a:rPr sz="1600" b="0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1600" b="0" dirty="0">
                <a:solidFill>
                  <a:srgbClr val="000000"/>
                </a:solidFill>
                <a:latin typeface="Cambria"/>
                <a:cs typeface="Cambria"/>
              </a:rPr>
              <a:t>to </a:t>
            </a:r>
            <a:r>
              <a:rPr sz="1600" b="0" spc="-10" dirty="0">
                <a:solidFill>
                  <a:srgbClr val="000000"/>
                </a:solidFill>
                <a:latin typeface="Cambria"/>
                <a:cs typeface="Cambria"/>
              </a:rPr>
              <a:t>emergencies </a:t>
            </a:r>
            <a:r>
              <a:rPr sz="1600" b="0" dirty="0">
                <a:solidFill>
                  <a:srgbClr val="000000"/>
                </a:solidFill>
                <a:latin typeface="Cambria"/>
                <a:cs typeface="Cambria"/>
              </a:rPr>
              <a:t>or</a:t>
            </a:r>
            <a:r>
              <a:rPr sz="1600" b="0" spc="-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1600" b="0" spc="-10" dirty="0">
                <a:solidFill>
                  <a:srgbClr val="000000"/>
                </a:solidFill>
                <a:latin typeface="Cambria"/>
                <a:cs typeface="Cambria"/>
              </a:rPr>
              <a:t>disruptions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97309" y="2971074"/>
            <a:ext cx="37655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5" dirty="0">
                <a:latin typeface="Century Gothic"/>
                <a:cs typeface="Century Gothic"/>
              </a:rPr>
              <a:t>SOS</a:t>
            </a:r>
            <a:endParaRPr sz="15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600" y="1206308"/>
            <a:ext cx="9855200" cy="5448935"/>
            <a:chOff x="101600" y="1206308"/>
            <a:chExt cx="9855200" cy="54489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600" y="1206308"/>
              <a:ext cx="9855200" cy="54484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2441" y="5529327"/>
              <a:ext cx="1118662" cy="101633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3602" y="1428001"/>
            <a:ext cx="1929130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spc="-15" dirty="0"/>
              <a:t> </a:t>
            </a:r>
            <a:r>
              <a:rPr dirty="0"/>
              <a:t>C</a:t>
            </a:r>
            <a:r>
              <a:rPr spc="-15" dirty="0"/>
              <a:t> </a:t>
            </a:r>
            <a:r>
              <a:rPr dirty="0"/>
              <a:t>O</a:t>
            </a:r>
            <a:r>
              <a:rPr spc="-20" dirty="0"/>
              <a:t> </a:t>
            </a:r>
            <a:r>
              <a:rPr dirty="0"/>
              <a:t>P</a:t>
            </a:r>
            <a:r>
              <a:rPr spc="-10" dirty="0"/>
              <a:t> </a:t>
            </a:r>
            <a:r>
              <a:rPr spc="-50" dirty="0"/>
              <a:t>E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600" y="2456165"/>
            <a:ext cx="9854592" cy="312674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72626" y="3470511"/>
            <a:ext cx="1140460" cy="7759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42240" marR="5080" indent="-130175">
              <a:lnSpc>
                <a:spcPct val="98000"/>
              </a:lnSpc>
              <a:spcBef>
                <a:spcPts val="125"/>
              </a:spcBef>
            </a:pPr>
            <a:r>
              <a:rPr sz="1000" b="1" spc="-20" dirty="0">
                <a:solidFill>
                  <a:srgbClr val="F4A16F"/>
                </a:solidFill>
                <a:latin typeface="Cambria"/>
                <a:cs typeface="Cambria"/>
              </a:rPr>
              <a:t>Define</a:t>
            </a:r>
            <a:r>
              <a:rPr sz="1000" b="1" spc="5" dirty="0">
                <a:solidFill>
                  <a:srgbClr val="F4A16F"/>
                </a:solidFill>
                <a:latin typeface="Cambria"/>
                <a:cs typeface="Cambria"/>
              </a:rPr>
              <a:t> </a:t>
            </a:r>
            <a:r>
              <a:rPr sz="1000" b="1" spc="-10" dirty="0">
                <a:solidFill>
                  <a:srgbClr val="F4A16F"/>
                </a:solidFill>
                <a:latin typeface="Cambria"/>
                <a:cs typeface="Cambria"/>
              </a:rPr>
              <a:t>objectives </a:t>
            </a:r>
            <a:r>
              <a:rPr sz="1000" spc="-10" dirty="0">
                <a:latin typeface="Cambria"/>
                <a:cs typeface="Cambria"/>
              </a:rPr>
              <a:t>Clearly </a:t>
            </a:r>
            <a:r>
              <a:rPr sz="1000" spc="-25" dirty="0">
                <a:latin typeface="Cambria"/>
                <a:cs typeface="Cambria"/>
              </a:rPr>
              <a:t>communicate</a:t>
            </a:r>
            <a:r>
              <a:rPr sz="1000" spc="25" dirty="0">
                <a:latin typeface="Cambria"/>
                <a:cs typeface="Cambria"/>
              </a:rPr>
              <a:t> </a:t>
            </a:r>
            <a:r>
              <a:rPr sz="1000" spc="-25" dirty="0">
                <a:latin typeface="Cambria"/>
                <a:cs typeface="Cambria"/>
              </a:rPr>
              <a:t>the</a:t>
            </a:r>
            <a:r>
              <a:rPr sz="1000" spc="-20" dirty="0">
                <a:latin typeface="Cambria"/>
                <a:cs typeface="Cambria"/>
              </a:rPr>
              <a:t> purpose</a:t>
            </a:r>
            <a:r>
              <a:rPr sz="1000" spc="-15" dirty="0">
                <a:latin typeface="Cambria"/>
                <a:cs typeface="Cambria"/>
              </a:rPr>
              <a:t> </a:t>
            </a:r>
            <a:r>
              <a:rPr sz="1000" spc="-10" dirty="0">
                <a:latin typeface="Cambria"/>
                <a:cs typeface="Cambria"/>
              </a:rPr>
              <a:t>and</a:t>
            </a:r>
            <a:r>
              <a:rPr sz="1000" spc="-15" dirty="0">
                <a:latin typeface="Cambria"/>
                <a:cs typeface="Cambria"/>
              </a:rPr>
              <a:t> </a:t>
            </a:r>
            <a:r>
              <a:rPr sz="1000" spc="-20" dirty="0">
                <a:latin typeface="Cambria"/>
                <a:cs typeface="Cambria"/>
              </a:rPr>
              <a:t>scope </a:t>
            </a:r>
            <a:r>
              <a:rPr sz="1000" dirty="0">
                <a:latin typeface="Cambria"/>
                <a:cs typeface="Cambria"/>
              </a:rPr>
              <a:t>of</a:t>
            </a:r>
            <a:r>
              <a:rPr sz="1000" spc="-35" dirty="0">
                <a:latin typeface="Cambria"/>
                <a:cs typeface="Cambria"/>
              </a:rPr>
              <a:t> </a:t>
            </a:r>
            <a:r>
              <a:rPr sz="1000" spc="-10" dirty="0">
                <a:latin typeface="Cambria"/>
                <a:cs typeface="Cambria"/>
              </a:rPr>
              <a:t>the</a:t>
            </a:r>
            <a:r>
              <a:rPr sz="1000" spc="-35" dirty="0">
                <a:latin typeface="Cambria"/>
                <a:cs typeface="Cambria"/>
              </a:rPr>
              <a:t> </a:t>
            </a:r>
            <a:r>
              <a:rPr sz="1000" spc="-10" dirty="0">
                <a:latin typeface="Cambria"/>
                <a:cs typeface="Cambria"/>
              </a:rPr>
              <a:t>assessment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36496" y="2196446"/>
            <a:ext cx="986155" cy="10680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3340" marR="5080" indent="-41275">
              <a:lnSpc>
                <a:spcPct val="97300"/>
              </a:lnSpc>
              <a:spcBef>
                <a:spcPts val="130"/>
              </a:spcBef>
            </a:pPr>
            <a:r>
              <a:rPr sz="1000" b="1" spc="-20" dirty="0">
                <a:solidFill>
                  <a:srgbClr val="764674"/>
                </a:solidFill>
                <a:latin typeface="Cambria"/>
                <a:cs typeface="Cambria"/>
              </a:rPr>
              <a:t>Gather</a:t>
            </a:r>
            <a:r>
              <a:rPr sz="1000" b="1" spc="-30" dirty="0">
                <a:solidFill>
                  <a:srgbClr val="764674"/>
                </a:solidFill>
                <a:latin typeface="Cambria"/>
                <a:cs typeface="Cambria"/>
              </a:rPr>
              <a:t> </a:t>
            </a:r>
            <a:r>
              <a:rPr sz="1000" b="1" spc="-20" dirty="0">
                <a:solidFill>
                  <a:srgbClr val="764674"/>
                </a:solidFill>
                <a:latin typeface="Cambria"/>
                <a:cs typeface="Cambria"/>
              </a:rPr>
              <a:t>data </a:t>
            </a:r>
            <a:r>
              <a:rPr sz="1000" spc="-10" dirty="0">
                <a:latin typeface="Cambria"/>
                <a:cs typeface="Cambria"/>
              </a:rPr>
              <a:t>Collect information </a:t>
            </a:r>
            <a:r>
              <a:rPr sz="1000" spc="-20" dirty="0">
                <a:latin typeface="Cambria"/>
                <a:cs typeface="Cambria"/>
              </a:rPr>
              <a:t>through </a:t>
            </a:r>
            <a:r>
              <a:rPr sz="1000" spc="-10" dirty="0">
                <a:latin typeface="Cambria"/>
                <a:cs typeface="Cambria"/>
              </a:rPr>
              <a:t>surveys, interviews, </a:t>
            </a:r>
            <a:r>
              <a:rPr sz="1000" spc="-20" dirty="0">
                <a:latin typeface="Cambria"/>
                <a:cs typeface="Cambria"/>
              </a:rPr>
              <a:t>observation</a:t>
            </a:r>
            <a:r>
              <a:rPr sz="1000" spc="15" dirty="0">
                <a:latin typeface="Cambria"/>
                <a:cs typeface="Cambria"/>
              </a:rPr>
              <a:t> </a:t>
            </a:r>
            <a:r>
              <a:rPr sz="1000" spc="-25" dirty="0">
                <a:latin typeface="Cambria"/>
                <a:cs typeface="Cambria"/>
              </a:rPr>
              <a:t>and</a:t>
            </a:r>
            <a:r>
              <a:rPr sz="1000" spc="-20" dirty="0">
                <a:latin typeface="Cambria"/>
                <a:cs typeface="Cambria"/>
              </a:rPr>
              <a:t> document</a:t>
            </a:r>
            <a:r>
              <a:rPr sz="1000" spc="-15" dirty="0">
                <a:latin typeface="Cambria"/>
                <a:cs typeface="Cambria"/>
              </a:rPr>
              <a:t> </a:t>
            </a:r>
            <a:r>
              <a:rPr sz="1000" spc="-20" dirty="0">
                <a:latin typeface="Cambria"/>
                <a:cs typeface="Cambria"/>
              </a:rPr>
              <a:t>review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40013" y="3433934"/>
            <a:ext cx="835025" cy="10680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99695" marR="5080" indent="-87630">
              <a:lnSpc>
                <a:spcPct val="97300"/>
              </a:lnSpc>
              <a:spcBef>
                <a:spcPts val="130"/>
              </a:spcBef>
            </a:pPr>
            <a:r>
              <a:rPr sz="1000" b="1" spc="-20" dirty="0">
                <a:solidFill>
                  <a:srgbClr val="B68E15"/>
                </a:solidFill>
                <a:latin typeface="Cambria"/>
                <a:cs typeface="Cambria"/>
              </a:rPr>
              <a:t>Analyze data </a:t>
            </a:r>
            <a:r>
              <a:rPr sz="1000" spc="-25" dirty="0">
                <a:latin typeface="Cambria"/>
                <a:cs typeface="Cambria"/>
              </a:rPr>
              <a:t>Evaluate</a:t>
            </a:r>
            <a:r>
              <a:rPr sz="1000" spc="-5" dirty="0">
                <a:latin typeface="Cambria"/>
                <a:cs typeface="Cambria"/>
              </a:rPr>
              <a:t> </a:t>
            </a:r>
            <a:r>
              <a:rPr sz="1000" spc="-25" dirty="0">
                <a:latin typeface="Cambria"/>
                <a:cs typeface="Cambria"/>
              </a:rPr>
              <a:t>to</a:t>
            </a:r>
            <a:r>
              <a:rPr sz="1000" spc="-10" dirty="0">
                <a:latin typeface="Cambria"/>
                <a:cs typeface="Cambria"/>
              </a:rPr>
              <a:t> identify strengths, weaknesses, </a:t>
            </a:r>
            <a:r>
              <a:rPr sz="1000" spc="-25" dirty="0">
                <a:latin typeface="Cambria"/>
                <a:cs typeface="Cambria"/>
              </a:rPr>
              <a:t>and</a:t>
            </a:r>
            <a:r>
              <a:rPr sz="1000" spc="-20" dirty="0">
                <a:latin typeface="Cambria"/>
                <a:cs typeface="Cambria"/>
              </a:rPr>
              <a:t> opportunities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19748" y="1775822"/>
            <a:ext cx="774065" cy="91313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82550" marR="5080" indent="-70485">
              <a:lnSpc>
                <a:spcPct val="96400"/>
              </a:lnSpc>
              <a:spcBef>
                <a:spcPts val="145"/>
              </a:spcBef>
            </a:pPr>
            <a:r>
              <a:rPr sz="1000" b="1" spc="-20" dirty="0">
                <a:solidFill>
                  <a:srgbClr val="3F6374"/>
                </a:solidFill>
                <a:latin typeface="Cambria"/>
                <a:cs typeface="Cambria"/>
              </a:rPr>
              <a:t>Identify</a:t>
            </a:r>
            <a:r>
              <a:rPr sz="1000" b="1" spc="1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000" b="1" spc="-25" dirty="0">
                <a:solidFill>
                  <a:srgbClr val="3F6374"/>
                </a:solidFill>
                <a:latin typeface="Cambria"/>
                <a:cs typeface="Cambria"/>
              </a:rPr>
              <a:t>Gaps</a:t>
            </a:r>
            <a:r>
              <a:rPr sz="1000" b="1" spc="-10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000" spc="-10" dirty="0">
                <a:latin typeface="Cambria"/>
                <a:cs typeface="Cambria"/>
              </a:rPr>
              <a:t>Determine areas</a:t>
            </a:r>
            <a:r>
              <a:rPr sz="1000" spc="-45" dirty="0">
                <a:latin typeface="Cambria"/>
                <a:cs typeface="Cambria"/>
              </a:rPr>
              <a:t> </a:t>
            </a:r>
            <a:r>
              <a:rPr sz="1000" spc="-10" dirty="0">
                <a:latin typeface="Cambria"/>
                <a:cs typeface="Cambria"/>
              </a:rPr>
              <a:t>where </a:t>
            </a:r>
            <a:r>
              <a:rPr sz="1000" spc="-20" dirty="0">
                <a:latin typeface="Cambria"/>
                <a:cs typeface="Cambria"/>
              </a:rPr>
              <a:t>capacity</a:t>
            </a:r>
            <a:r>
              <a:rPr sz="1000" spc="15" dirty="0">
                <a:latin typeface="Cambria"/>
                <a:cs typeface="Cambria"/>
              </a:rPr>
              <a:t> </a:t>
            </a:r>
            <a:r>
              <a:rPr sz="1000" spc="-25" dirty="0">
                <a:latin typeface="Cambria"/>
                <a:cs typeface="Cambria"/>
              </a:rPr>
              <a:t>and</a:t>
            </a:r>
            <a:r>
              <a:rPr sz="1000" spc="-10" dirty="0">
                <a:latin typeface="Cambria"/>
                <a:cs typeface="Cambria"/>
              </a:rPr>
              <a:t> capabilities are</a:t>
            </a:r>
            <a:r>
              <a:rPr sz="1000" spc="-45" dirty="0">
                <a:latin typeface="Cambria"/>
                <a:cs typeface="Cambria"/>
              </a:rPr>
              <a:t> </a:t>
            </a:r>
            <a:r>
              <a:rPr sz="1000" spc="-10" dirty="0">
                <a:latin typeface="Cambria"/>
                <a:cs typeface="Cambria"/>
              </a:rPr>
              <a:t>lacking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61133" y="1961750"/>
            <a:ext cx="1147445" cy="7759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06045" marR="5080" indent="-93980">
              <a:lnSpc>
                <a:spcPct val="98000"/>
              </a:lnSpc>
              <a:spcBef>
                <a:spcPts val="125"/>
              </a:spcBef>
            </a:pPr>
            <a:r>
              <a:rPr sz="1000" b="1" spc="-25" dirty="0">
                <a:solidFill>
                  <a:srgbClr val="F4A16F"/>
                </a:solidFill>
                <a:latin typeface="Cambria"/>
                <a:cs typeface="Cambria"/>
              </a:rPr>
              <a:t>Implement</a:t>
            </a:r>
            <a:r>
              <a:rPr sz="1000" b="1" spc="30" dirty="0">
                <a:solidFill>
                  <a:srgbClr val="F4A16F"/>
                </a:solidFill>
                <a:latin typeface="Cambria"/>
                <a:cs typeface="Cambria"/>
              </a:rPr>
              <a:t> </a:t>
            </a:r>
            <a:r>
              <a:rPr sz="1000" b="1" spc="-25" dirty="0">
                <a:solidFill>
                  <a:srgbClr val="F4A16F"/>
                </a:solidFill>
                <a:latin typeface="Cambria"/>
                <a:cs typeface="Cambria"/>
              </a:rPr>
              <a:t>Changes</a:t>
            </a:r>
            <a:r>
              <a:rPr sz="1000" b="1" spc="-10" dirty="0">
                <a:solidFill>
                  <a:srgbClr val="F4A16F"/>
                </a:solidFill>
                <a:latin typeface="Cambria"/>
                <a:cs typeface="Cambria"/>
              </a:rPr>
              <a:t> </a:t>
            </a:r>
            <a:r>
              <a:rPr sz="1000" spc="-10" dirty="0">
                <a:latin typeface="Cambria"/>
                <a:cs typeface="Cambria"/>
              </a:rPr>
              <a:t>Put</a:t>
            </a:r>
            <a:r>
              <a:rPr sz="1000" spc="-40" dirty="0">
                <a:latin typeface="Cambria"/>
                <a:cs typeface="Cambria"/>
              </a:rPr>
              <a:t> </a:t>
            </a:r>
            <a:r>
              <a:rPr sz="1000" spc="-25" dirty="0">
                <a:latin typeface="Cambria"/>
                <a:cs typeface="Cambria"/>
              </a:rPr>
              <a:t>the</a:t>
            </a:r>
            <a:r>
              <a:rPr sz="1000" spc="-10" dirty="0">
                <a:latin typeface="Cambria"/>
                <a:cs typeface="Cambria"/>
              </a:rPr>
              <a:t> recommended </a:t>
            </a:r>
            <a:r>
              <a:rPr sz="1000" spc="-20" dirty="0">
                <a:latin typeface="Cambria"/>
                <a:cs typeface="Cambria"/>
              </a:rPr>
              <a:t>Action</a:t>
            </a:r>
            <a:r>
              <a:rPr sz="1000" spc="-15" dirty="0">
                <a:latin typeface="Cambria"/>
                <a:cs typeface="Cambria"/>
              </a:rPr>
              <a:t> </a:t>
            </a:r>
            <a:r>
              <a:rPr sz="1000" spc="-10" dirty="0">
                <a:latin typeface="Cambria"/>
                <a:cs typeface="Cambria"/>
              </a:rPr>
              <a:t>Plan</a:t>
            </a:r>
            <a:r>
              <a:rPr sz="1000" spc="-5" dirty="0">
                <a:latin typeface="Cambria"/>
                <a:cs typeface="Cambria"/>
              </a:rPr>
              <a:t> </a:t>
            </a:r>
            <a:r>
              <a:rPr sz="1000" spc="-20" dirty="0">
                <a:latin typeface="Cambria"/>
                <a:cs typeface="Cambria"/>
              </a:rPr>
              <a:t>into </a:t>
            </a:r>
            <a:r>
              <a:rPr sz="1000" spc="-10" dirty="0">
                <a:latin typeface="Cambria"/>
                <a:cs typeface="Cambria"/>
              </a:rPr>
              <a:t>action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20424" y="2909678"/>
            <a:ext cx="804545" cy="13608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2710" marR="5080" indent="-80645">
              <a:lnSpc>
                <a:spcPct val="97000"/>
              </a:lnSpc>
              <a:spcBef>
                <a:spcPts val="135"/>
              </a:spcBef>
            </a:pPr>
            <a:r>
              <a:rPr sz="1000" b="1" spc="-25" dirty="0">
                <a:solidFill>
                  <a:srgbClr val="B68E15"/>
                </a:solidFill>
                <a:latin typeface="Cambria"/>
                <a:cs typeface="Cambria"/>
              </a:rPr>
              <a:t>Monitor</a:t>
            </a:r>
            <a:r>
              <a:rPr sz="1000" b="1" spc="5" dirty="0">
                <a:solidFill>
                  <a:srgbClr val="B68E15"/>
                </a:solidFill>
                <a:latin typeface="Cambria"/>
                <a:cs typeface="Cambria"/>
              </a:rPr>
              <a:t> </a:t>
            </a:r>
            <a:r>
              <a:rPr sz="1000" b="1" spc="-25" dirty="0">
                <a:solidFill>
                  <a:srgbClr val="B68E15"/>
                </a:solidFill>
                <a:latin typeface="Cambria"/>
                <a:cs typeface="Cambria"/>
              </a:rPr>
              <a:t>and</a:t>
            </a:r>
            <a:r>
              <a:rPr sz="1000" b="1" spc="-10" dirty="0">
                <a:solidFill>
                  <a:srgbClr val="B68E15"/>
                </a:solidFill>
                <a:latin typeface="Cambria"/>
                <a:cs typeface="Cambria"/>
              </a:rPr>
              <a:t> Evaluate </a:t>
            </a:r>
            <a:r>
              <a:rPr sz="1000" spc="-25" dirty="0">
                <a:latin typeface="Cambria"/>
                <a:cs typeface="Cambria"/>
              </a:rPr>
              <a:t>Continuously</a:t>
            </a:r>
            <a:r>
              <a:rPr sz="1000" spc="-10" dirty="0">
                <a:latin typeface="Cambria"/>
                <a:cs typeface="Cambria"/>
              </a:rPr>
              <a:t> assess </a:t>
            </a:r>
            <a:r>
              <a:rPr sz="1000" spc="-20" dirty="0">
                <a:latin typeface="Cambria"/>
                <a:cs typeface="Cambria"/>
              </a:rPr>
              <a:t>progress</a:t>
            </a:r>
            <a:r>
              <a:rPr sz="1000" spc="-15" dirty="0">
                <a:latin typeface="Cambria"/>
                <a:cs typeface="Cambria"/>
              </a:rPr>
              <a:t> </a:t>
            </a:r>
            <a:r>
              <a:rPr sz="1000" spc="-25" dirty="0">
                <a:latin typeface="Cambria"/>
                <a:cs typeface="Cambria"/>
              </a:rPr>
              <a:t>and</a:t>
            </a:r>
            <a:r>
              <a:rPr sz="1000" spc="-20" dirty="0">
                <a:latin typeface="Cambria"/>
                <a:cs typeface="Cambria"/>
              </a:rPr>
              <a:t> make </a:t>
            </a:r>
            <a:r>
              <a:rPr sz="1000" spc="-10" dirty="0">
                <a:latin typeface="Cambria"/>
                <a:cs typeface="Cambria"/>
              </a:rPr>
              <a:t>adjustments where necessary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37520" y="4775055"/>
            <a:ext cx="1082040" cy="1357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96545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764674"/>
                </a:solidFill>
                <a:latin typeface="Cambria"/>
                <a:cs typeface="Cambria"/>
              </a:rPr>
              <a:t>Develop </a:t>
            </a:r>
            <a:r>
              <a:rPr sz="1000" b="1" spc="-30" dirty="0">
                <a:solidFill>
                  <a:srgbClr val="764674"/>
                </a:solidFill>
                <a:latin typeface="Cambria"/>
                <a:cs typeface="Cambria"/>
              </a:rPr>
              <a:t>Recommendations</a:t>
            </a:r>
            <a:endParaRPr sz="1000">
              <a:latin typeface="Cambria"/>
              <a:cs typeface="Cambria"/>
            </a:endParaRPr>
          </a:p>
          <a:p>
            <a:pPr marL="177800" marR="60960">
              <a:lnSpc>
                <a:spcPct val="95700"/>
              </a:lnSpc>
              <a:spcBef>
                <a:spcPts val="50"/>
              </a:spcBef>
            </a:pPr>
            <a:r>
              <a:rPr sz="1000" spc="-10" dirty="0">
                <a:latin typeface="Cambria"/>
                <a:cs typeface="Cambria"/>
              </a:rPr>
              <a:t>Suggest </a:t>
            </a:r>
            <a:r>
              <a:rPr sz="1000" spc="-20" dirty="0">
                <a:latin typeface="Cambria"/>
                <a:cs typeface="Cambria"/>
              </a:rPr>
              <a:t>strategies</a:t>
            </a:r>
            <a:r>
              <a:rPr sz="1000" spc="5" dirty="0">
                <a:latin typeface="Cambria"/>
                <a:cs typeface="Cambria"/>
              </a:rPr>
              <a:t> </a:t>
            </a:r>
            <a:r>
              <a:rPr sz="1000" spc="-25" dirty="0">
                <a:latin typeface="Cambria"/>
                <a:cs typeface="Cambria"/>
              </a:rPr>
              <a:t>and</a:t>
            </a:r>
            <a:r>
              <a:rPr sz="1000" spc="-20" dirty="0">
                <a:latin typeface="Cambria"/>
                <a:cs typeface="Cambria"/>
              </a:rPr>
              <a:t> create</a:t>
            </a:r>
            <a:r>
              <a:rPr sz="1000" spc="-30" dirty="0">
                <a:latin typeface="Cambria"/>
                <a:cs typeface="Cambria"/>
              </a:rPr>
              <a:t> </a:t>
            </a:r>
            <a:r>
              <a:rPr sz="1000" dirty="0">
                <a:latin typeface="Cambria"/>
                <a:cs typeface="Cambria"/>
              </a:rPr>
              <a:t>an</a:t>
            </a:r>
            <a:r>
              <a:rPr sz="1000" spc="-25" dirty="0">
                <a:latin typeface="Cambria"/>
                <a:cs typeface="Cambria"/>
              </a:rPr>
              <a:t> </a:t>
            </a:r>
            <a:r>
              <a:rPr sz="1000" spc="-20" dirty="0">
                <a:latin typeface="Cambria"/>
                <a:cs typeface="Cambria"/>
              </a:rPr>
              <a:t>action </a:t>
            </a:r>
            <a:r>
              <a:rPr sz="1000" spc="-10" dirty="0">
                <a:latin typeface="Cambria"/>
                <a:cs typeface="Cambria"/>
              </a:rPr>
              <a:t>plan</a:t>
            </a:r>
            <a:r>
              <a:rPr sz="1000" spc="-45" dirty="0">
                <a:latin typeface="Cambria"/>
                <a:cs typeface="Cambria"/>
              </a:rPr>
              <a:t> </a:t>
            </a:r>
            <a:r>
              <a:rPr sz="1000" dirty="0">
                <a:latin typeface="Cambria"/>
                <a:cs typeface="Cambria"/>
              </a:rPr>
              <a:t>to</a:t>
            </a:r>
            <a:r>
              <a:rPr sz="1000" spc="-45" dirty="0">
                <a:latin typeface="Cambria"/>
                <a:cs typeface="Cambria"/>
              </a:rPr>
              <a:t> </a:t>
            </a:r>
            <a:r>
              <a:rPr sz="1000" spc="-10" dirty="0">
                <a:latin typeface="Cambria"/>
                <a:cs typeface="Cambria"/>
              </a:rPr>
              <a:t>address </a:t>
            </a:r>
            <a:r>
              <a:rPr sz="1000" spc="-20" dirty="0">
                <a:latin typeface="Cambria"/>
                <a:cs typeface="Cambria"/>
              </a:rPr>
              <a:t>gaps </a:t>
            </a:r>
            <a:r>
              <a:rPr sz="1000" spc="-25" dirty="0">
                <a:latin typeface="Cambria"/>
                <a:cs typeface="Cambria"/>
              </a:rPr>
              <a:t>and</a:t>
            </a:r>
            <a:r>
              <a:rPr sz="1000" spc="-10" dirty="0">
                <a:latin typeface="Cambria"/>
                <a:cs typeface="Cambria"/>
              </a:rPr>
              <a:t> enhance strengths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8648" y="4445783"/>
            <a:ext cx="1460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0" dirty="0">
                <a:solidFill>
                  <a:srgbClr val="FFFFFF"/>
                </a:solidFill>
                <a:latin typeface="Cambria"/>
                <a:cs typeface="Cambria"/>
              </a:rPr>
              <a:t>1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98190" y="3500903"/>
            <a:ext cx="1460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0" dirty="0">
                <a:solidFill>
                  <a:srgbClr val="FFFFFF"/>
                </a:solidFill>
                <a:latin typeface="Cambria"/>
                <a:cs typeface="Cambria"/>
              </a:rPr>
              <a:t>2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97311" y="4835927"/>
            <a:ext cx="1460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0" dirty="0">
                <a:solidFill>
                  <a:srgbClr val="FFFFFF"/>
                </a:solidFill>
                <a:latin typeface="Cambria"/>
                <a:cs typeface="Cambria"/>
              </a:rPr>
              <a:t>3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24177" y="2930927"/>
            <a:ext cx="1460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0" dirty="0">
                <a:solidFill>
                  <a:srgbClr val="FFFFFF"/>
                </a:solidFill>
                <a:latin typeface="Cambria"/>
                <a:cs typeface="Cambria"/>
              </a:rPr>
              <a:t>4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54102" y="2562119"/>
            <a:ext cx="1460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0" dirty="0">
                <a:solidFill>
                  <a:srgbClr val="FFFFFF"/>
                </a:solidFill>
                <a:latin typeface="Cambria"/>
                <a:cs typeface="Cambria"/>
              </a:rPr>
              <a:t>6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74257" y="4744487"/>
            <a:ext cx="1460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0" dirty="0">
                <a:solidFill>
                  <a:srgbClr val="FFFFFF"/>
                </a:solidFill>
                <a:latin typeface="Cambria"/>
                <a:cs typeface="Cambria"/>
              </a:rPr>
              <a:t>5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819808" y="4445783"/>
            <a:ext cx="1460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0" dirty="0">
                <a:solidFill>
                  <a:srgbClr val="FFFFFF"/>
                </a:solidFill>
                <a:latin typeface="Cambria"/>
                <a:cs typeface="Cambria"/>
              </a:rPr>
              <a:t>7</a:t>
            </a:r>
            <a:endParaRPr sz="1600">
              <a:latin typeface="Cambria"/>
              <a:cs typeface="Cambria"/>
            </a:endParaRPr>
          </a:p>
        </p:txBody>
      </p:sp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5278" y="6191947"/>
            <a:ext cx="1747408" cy="31489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600" y="1185090"/>
            <a:ext cx="9855200" cy="5469890"/>
            <a:chOff x="101600" y="1185090"/>
            <a:chExt cx="9855200" cy="54698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600" y="1185090"/>
              <a:ext cx="9855200" cy="546970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2441" y="5529327"/>
              <a:ext cx="1118662" cy="101633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7188" rIns="0" bIns="0" rtlCol="0">
            <a:spAutoFit/>
          </a:bodyPr>
          <a:lstStyle/>
          <a:p>
            <a:pPr marL="182880">
              <a:lnSpc>
                <a:spcPct val="100000"/>
              </a:lnSpc>
              <a:spcBef>
                <a:spcPts val="100"/>
              </a:spcBef>
            </a:pPr>
            <a:r>
              <a:rPr dirty="0"/>
              <a:t>O</a:t>
            </a:r>
            <a:r>
              <a:rPr spc="-20" dirty="0"/>
              <a:t> </a:t>
            </a:r>
            <a:r>
              <a:rPr dirty="0"/>
              <a:t>U</a:t>
            </a:r>
            <a:r>
              <a:rPr spc="-15" dirty="0"/>
              <a:t> </a:t>
            </a:r>
            <a:r>
              <a:rPr dirty="0"/>
              <a:t>T</a:t>
            </a:r>
            <a:r>
              <a:rPr spc="-10" dirty="0"/>
              <a:t> </a:t>
            </a:r>
            <a:r>
              <a:rPr dirty="0"/>
              <a:t>C</a:t>
            </a:r>
            <a:r>
              <a:rPr spc="-20" dirty="0"/>
              <a:t> </a:t>
            </a:r>
            <a:r>
              <a:rPr dirty="0"/>
              <a:t>O</a:t>
            </a:r>
            <a:r>
              <a:rPr spc="-15" dirty="0"/>
              <a:t> </a:t>
            </a:r>
            <a:r>
              <a:rPr dirty="0"/>
              <a:t>M</a:t>
            </a:r>
            <a:r>
              <a:rPr spc="-15" dirty="0"/>
              <a:t> </a:t>
            </a:r>
            <a:r>
              <a:rPr spc="-50" dirty="0"/>
              <a:t>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5247" y="2519737"/>
            <a:ext cx="3930650" cy="2077085"/>
          </a:xfrm>
          <a:prstGeom prst="rect">
            <a:avLst/>
          </a:prstGeom>
        </p:spPr>
        <p:txBody>
          <a:bodyPr vert="horz" wrap="square" lIns="0" tIns="26162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060"/>
              </a:spcBef>
            </a:pPr>
            <a:r>
              <a:rPr sz="2900" b="1" spc="-10" dirty="0">
                <a:latin typeface="Cambria"/>
                <a:cs typeface="Cambria"/>
              </a:rPr>
              <a:t>Success!</a:t>
            </a:r>
            <a:endParaRPr sz="2900">
              <a:latin typeface="Cambria"/>
              <a:cs typeface="Cambria"/>
            </a:endParaRPr>
          </a:p>
          <a:p>
            <a:pPr marL="12700" marR="5080" indent="635" algn="ctr">
              <a:lnSpc>
                <a:spcPct val="100299"/>
              </a:lnSpc>
              <a:spcBef>
                <a:spcPts val="1080"/>
              </a:spcBef>
            </a:pPr>
            <a:r>
              <a:rPr sz="1600" dirty="0">
                <a:latin typeface="Cambria"/>
                <a:cs typeface="Cambria"/>
              </a:rPr>
              <a:t>By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conducting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thorough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capacity </a:t>
            </a:r>
            <a:r>
              <a:rPr sz="1600" spc="-25" dirty="0">
                <a:latin typeface="Cambria"/>
                <a:cs typeface="Cambria"/>
              </a:rPr>
              <a:t>and </a:t>
            </a:r>
            <a:r>
              <a:rPr sz="1600" dirty="0">
                <a:latin typeface="Cambria"/>
                <a:cs typeface="Cambria"/>
              </a:rPr>
              <a:t>capabilities assessment,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Tribes</a:t>
            </a:r>
            <a:r>
              <a:rPr sz="1600" spc="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and </a:t>
            </a:r>
            <a:r>
              <a:rPr sz="1600" spc="-10" dirty="0">
                <a:latin typeface="Cambria"/>
                <a:cs typeface="Cambria"/>
              </a:rPr>
              <a:t>their </a:t>
            </a:r>
            <a:r>
              <a:rPr sz="1600" dirty="0">
                <a:latin typeface="Cambria"/>
                <a:cs typeface="Cambria"/>
              </a:rPr>
              <a:t>enterprises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can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strategically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plan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for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growth, </a:t>
            </a:r>
            <a:r>
              <a:rPr sz="1600" dirty="0">
                <a:latin typeface="Cambria"/>
                <a:cs typeface="Cambria"/>
              </a:rPr>
              <a:t>improve</a:t>
            </a:r>
            <a:r>
              <a:rPr sz="1600" spc="-3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performance,</a:t>
            </a:r>
            <a:r>
              <a:rPr sz="1600" spc="-2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and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ensure </a:t>
            </a:r>
            <a:r>
              <a:rPr sz="1600" dirty="0">
                <a:latin typeface="Cambria"/>
                <a:cs typeface="Cambria"/>
              </a:rPr>
              <a:t>sustainability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into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the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future</a:t>
            </a:r>
            <a:endParaRPr sz="1600">
              <a:latin typeface="Cambria"/>
              <a:cs typeface="Cambri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10271" y="1104900"/>
            <a:ext cx="5123815" cy="4784725"/>
            <a:chOff x="4510271" y="1104900"/>
            <a:chExt cx="5123815" cy="478472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10271" y="2911782"/>
              <a:ext cx="2964986" cy="297396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36895" y="3546348"/>
              <a:ext cx="1709927" cy="134721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10265" y="2912630"/>
              <a:ext cx="4774565" cy="2976880"/>
            </a:xfrm>
            <a:custGeom>
              <a:avLst/>
              <a:gdLst/>
              <a:ahLst/>
              <a:cxnLst/>
              <a:rect l="l" t="t" r="r" b="b"/>
              <a:pathLst>
                <a:path w="4774565" h="2976879">
                  <a:moveTo>
                    <a:pt x="1340777" y="2478659"/>
                  </a:moveTo>
                  <a:lnTo>
                    <a:pt x="1325194" y="2425687"/>
                  </a:lnTo>
                  <a:lnTo>
                    <a:pt x="1295908" y="2386076"/>
                  </a:lnTo>
                  <a:lnTo>
                    <a:pt x="1255318" y="2357945"/>
                  </a:lnTo>
                  <a:lnTo>
                    <a:pt x="1206703" y="2344458"/>
                  </a:lnTo>
                  <a:lnTo>
                    <a:pt x="1173429" y="2344877"/>
                  </a:lnTo>
                  <a:lnTo>
                    <a:pt x="1141768" y="2352408"/>
                  </a:lnTo>
                  <a:lnTo>
                    <a:pt x="1112647" y="2366784"/>
                  </a:lnTo>
                  <a:lnTo>
                    <a:pt x="1087031" y="2387777"/>
                  </a:lnTo>
                  <a:lnTo>
                    <a:pt x="1069238" y="2400198"/>
                  </a:lnTo>
                  <a:lnTo>
                    <a:pt x="1049693" y="2406789"/>
                  </a:lnTo>
                  <a:lnTo>
                    <a:pt x="1029512" y="2407475"/>
                  </a:lnTo>
                  <a:lnTo>
                    <a:pt x="1009802" y="2402192"/>
                  </a:lnTo>
                  <a:lnTo>
                    <a:pt x="994168" y="2393111"/>
                  </a:lnTo>
                  <a:lnTo>
                    <a:pt x="982014" y="2380437"/>
                  </a:lnTo>
                  <a:lnTo>
                    <a:pt x="977887" y="2372499"/>
                  </a:lnTo>
                  <a:lnTo>
                    <a:pt x="974051" y="2365146"/>
                  </a:lnTo>
                  <a:lnTo>
                    <a:pt x="973162" y="2360549"/>
                  </a:lnTo>
                  <a:lnTo>
                    <a:pt x="970762" y="2347836"/>
                  </a:lnTo>
                  <a:lnTo>
                    <a:pt x="970762" y="2004618"/>
                  </a:lnTo>
                  <a:lnTo>
                    <a:pt x="628802" y="2004618"/>
                  </a:lnTo>
                  <a:lnTo>
                    <a:pt x="598258" y="2028405"/>
                  </a:lnTo>
                  <a:lnTo>
                    <a:pt x="594842" y="2047087"/>
                  </a:lnTo>
                  <a:lnTo>
                    <a:pt x="596125" y="2055202"/>
                  </a:lnTo>
                  <a:lnTo>
                    <a:pt x="598678" y="2062911"/>
                  </a:lnTo>
                  <a:lnTo>
                    <a:pt x="602488" y="2070150"/>
                  </a:lnTo>
                  <a:lnTo>
                    <a:pt x="607568" y="2076818"/>
                  </a:lnTo>
                  <a:lnTo>
                    <a:pt x="629158" y="2103094"/>
                  </a:lnTo>
                  <a:lnTo>
                    <a:pt x="645160" y="2132888"/>
                  </a:lnTo>
                  <a:lnTo>
                    <a:pt x="655116" y="2165235"/>
                  </a:lnTo>
                  <a:lnTo>
                    <a:pt x="658533" y="2199170"/>
                  </a:lnTo>
                  <a:lnTo>
                    <a:pt x="658533" y="2200033"/>
                  </a:lnTo>
                  <a:lnTo>
                    <a:pt x="643356" y="2270950"/>
                  </a:lnTo>
                  <a:lnTo>
                    <a:pt x="600811" y="2329142"/>
                  </a:lnTo>
                  <a:lnTo>
                    <a:pt x="537705" y="2365146"/>
                  </a:lnTo>
                  <a:lnTo>
                    <a:pt x="501891" y="2372499"/>
                  </a:lnTo>
                  <a:lnTo>
                    <a:pt x="465201" y="2372499"/>
                  </a:lnTo>
                  <a:lnTo>
                    <a:pt x="419023" y="2360549"/>
                  </a:lnTo>
                  <a:lnTo>
                    <a:pt x="378891" y="2337206"/>
                  </a:lnTo>
                  <a:lnTo>
                    <a:pt x="346519" y="2304275"/>
                  </a:lnTo>
                  <a:lnTo>
                    <a:pt x="323697" y="2263597"/>
                  </a:lnTo>
                  <a:lnTo>
                    <a:pt x="312293" y="2217001"/>
                  </a:lnTo>
                  <a:lnTo>
                    <a:pt x="311416" y="2211057"/>
                  </a:lnTo>
                  <a:lnTo>
                    <a:pt x="311416" y="2189810"/>
                  </a:lnTo>
                  <a:lnTo>
                    <a:pt x="312293" y="2186432"/>
                  </a:lnTo>
                  <a:lnTo>
                    <a:pt x="317017" y="2155799"/>
                  </a:lnTo>
                  <a:lnTo>
                    <a:pt x="327240" y="2126754"/>
                  </a:lnTo>
                  <a:lnTo>
                    <a:pt x="342709" y="2099919"/>
                  </a:lnTo>
                  <a:lnTo>
                    <a:pt x="363194" y="2075954"/>
                  </a:lnTo>
                  <a:lnTo>
                    <a:pt x="368274" y="2069287"/>
                  </a:lnTo>
                  <a:lnTo>
                    <a:pt x="372567" y="2027542"/>
                  </a:lnTo>
                  <a:lnTo>
                    <a:pt x="341160" y="2003767"/>
                  </a:lnTo>
                  <a:lnTo>
                    <a:pt x="0" y="2003767"/>
                  </a:lnTo>
                  <a:lnTo>
                    <a:pt x="0" y="2639250"/>
                  </a:lnTo>
                  <a:lnTo>
                    <a:pt x="3073" y="2684970"/>
                  </a:lnTo>
                  <a:lnTo>
                    <a:pt x="12052" y="2728836"/>
                  </a:lnTo>
                  <a:lnTo>
                    <a:pt x="26504" y="2770441"/>
                  </a:lnTo>
                  <a:lnTo>
                    <a:pt x="46037" y="2809379"/>
                  </a:lnTo>
                  <a:lnTo>
                    <a:pt x="70256" y="2845244"/>
                  </a:lnTo>
                  <a:lnTo>
                    <a:pt x="98742" y="2877655"/>
                  </a:lnTo>
                  <a:lnTo>
                    <a:pt x="131102" y="2906179"/>
                  </a:lnTo>
                  <a:lnTo>
                    <a:pt x="166941" y="2930423"/>
                  </a:lnTo>
                  <a:lnTo>
                    <a:pt x="205828" y="2949981"/>
                  </a:lnTo>
                  <a:lnTo>
                    <a:pt x="247383" y="2964459"/>
                  </a:lnTo>
                  <a:lnTo>
                    <a:pt x="291198" y="2973438"/>
                  </a:lnTo>
                  <a:lnTo>
                    <a:pt x="336867" y="2976524"/>
                  </a:lnTo>
                  <a:lnTo>
                    <a:pt x="971626" y="2976524"/>
                  </a:lnTo>
                  <a:lnTo>
                    <a:pt x="971626" y="2633307"/>
                  </a:lnTo>
                  <a:lnTo>
                    <a:pt x="974877" y="2616073"/>
                  </a:lnTo>
                  <a:lnTo>
                    <a:pt x="982891" y="2600680"/>
                  </a:lnTo>
                  <a:lnTo>
                    <a:pt x="995032" y="2588006"/>
                  </a:lnTo>
                  <a:lnTo>
                    <a:pt x="1010678" y="2578900"/>
                  </a:lnTo>
                  <a:lnTo>
                    <a:pt x="1030376" y="2573756"/>
                  </a:lnTo>
                  <a:lnTo>
                    <a:pt x="1050569" y="2574671"/>
                  </a:lnTo>
                  <a:lnTo>
                    <a:pt x="1070114" y="2581300"/>
                  </a:lnTo>
                  <a:lnTo>
                    <a:pt x="1087894" y="2593365"/>
                  </a:lnTo>
                  <a:lnTo>
                    <a:pt x="1110907" y="2612440"/>
                  </a:lnTo>
                  <a:lnTo>
                    <a:pt x="1136383" y="2626283"/>
                  </a:lnTo>
                  <a:lnTo>
                    <a:pt x="1163916" y="2634704"/>
                  </a:lnTo>
                  <a:lnTo>
                    <a:pt x="1193114" y="2637536"/>
                  </a:lnTo>
                  <a:lnTo>
                    <a:pt x="1239761" y="2630005"/>
                  </a:lnTo>
                  <a:lnTo>
                    <a:pt x="1280299" y="2608999"/>
                  </a:lnTo>
                  <a:lnTo>
                    <a:pt x="1312265" y="2576995"/>
                  </a:lnTo>
                  <a:lnTo>
                    <a:pt x="1333246" y="2536431"/>
                  </a:lnTo>
                  <a:lnTo>
                    <a:pt x="1340777" y="2489733"/>
                  </a:lnTo>
                  <a:lnTo>
                    <a:pt x="1340777" y="2478659"/>
                  </a:lnTo>
                  <a:close/>
                </a:path>
                <a:path w="4774565" h="2976879">
                  <a:moveTo>
                    <a:pt x="1340777" y="482600"/>
                  </a:moveTo>
                  <a:lnTo>
                    <a:pt x="1339189" y="464820"/>
                  </a:lnTo>
                  <a:lnTo>
                    <a:pt x="1335798" y="448310"/>
                  </a:lnTo>
                  <a:lnTo>
                    <a:pt x="1330655" y="433070"/>
                  </a:lnTo>
                  <a:lnTo>
                    <a:pt x="1323835" y="417830"/>
                  </a:lnTo>
                  <a:lnTo>
                    <a:pt x="1323835" y="416560"/>
                  </a:lnTo>
                  <a:lnTo>
                    <a:pt x="1322095" y="412750"/>
                  </a:lnTo>
                  <a:lnTo>
                    <a:pt x="1319555" y="410210"/>
                  </a:lnTo>
                  <a:lnTo>
                    <a:pt x="1317879" y="407670"/>
                  </a:lnTo>
                  <a:lnTo>
                    <a:pt x="1317002" y="406400"/>
                  </a:lnTo>
                  <a:lnTo>
                    <a:pt x="1316202" y="405130"/>
                  </a:lnTo>
                  <a:lnTo>
                    <a:pt x="1316202" y="403860"/>
                  </a:lnTo>
                  <a:lnTo>
                    <a:pt x="1315326" y="402590"/>
                  </a:lnTo>
                  <a:lnTo>
                    <a:pt x="1314462" y="401320"/>
                  </a:lnTo>
                  <a:lnTo>
                    <a:pt x="1312786" y="398780"/>
                  </a:lnTo>
                  <a:lnTo>
                    <a:pt x="1310233" y="396240"/>
                  </a:lnTo>
                  <a:lnTo>
                    <a:pt x="1309370" y="394970"/>
                  </a:lnTo>
                  <a:lnTo>
                    <a:pt x="1307693" y="393700"/>
                  </a:lnTo>
                  <a:lnTo>
                    <a:pt x="1306830" y="392430"/>
                  </a:lnTo>
                  <a:lnTo>
                    <a:pt x="1305153" y="389890"/>
                  </a:lnTo>
                  <a:lnTo>
                    <a:pt x="1302600" y="387350"/>
                  </a:lnTo>
                  <a:lnTo>
                    <a:pt x="1300924" y="384810"/>
                  </a:lnTo>
                  <a:lnTo>
                    <a:pt x="1298321" y="382270"/>
                  </a:lnTo>
                  <a:lnTo>
                    <a:pt x="1294968" y="379730"/>
                  </a:lnTo>
                  <a:lnTo>
                    <a:pt x="1289875" y="374650"/>
                  </a:lnTo>
                  <a:lnTo>
                    <a:pt x="1288135" y="373380"/>
                  </a:lnTo>
                  <a:lnTo>
                    <a:pt x="1284782" y="370840"/>
                  </a:lnTo>
                  <a:lnTo>
                    <a:pt x="1283055" y="369570"/>
                  </a:lnTo>
                  <a:lnTo>
                    <a:pt x="1280502" y="367030"/>
                  </a:lnTo>
                  <a:lnTo>
                    <a:pt x="1277962" y="365760"/>
                  </a:lnTo>
                  <a:lnTo>
                    <a:pt x="1276286" y="364490"/>
                  </a:lnTo>
                  <a:lnTo>
                    <a:pt x="1271193" y="361950"/>
                  </a:lnTo>
                  <a:lnTo>
                    <a:pt x="1269517" y="360680"/>
                  </a:lnTo>
                  <a:lnTo>
                    <a:pt x="1266977" y="359410"/>
                  </a:lnTo>
                  <a:lnTo>
                    <a:pt x="1265237" y="358140"/>
                  </a:lnTo>
                  <a:lnTo>
                    <a:pt x="1255052" y="353060"/>
                  </a:lnTo>
                  <a:lnTo>
                    <a:pt x="1251699" y="350520"/>
                  </a:lnTo>
                  <a:lnTo>
                    <a:pt x="1241526" y="346710"/>
                  </a:lnTo>
                  <a:lnTo>
                    <a:pt x="1240650" y="345440"/>
                  </a:lnTo>
                  <a:lnTo>
                    <a:pt x="1238110" y="345440"/>
                  </a:lnTo>
                  <a:lnTo>
                    <a:pt x="1233830" y="342900"/>
                  </a:lnTo>
                  <a:lnTo>
                    <a:pt x="1230477" y="342900"/>
                  </a:lnTo>
                  <a:lnTo>
                    <a:pt x="1226197" y="341630"/>
                  </a:lnTo>
                  <a:lnTo>
                    <a:pt x="1225384" y="341630"/>
                  </a:lnTo>
                  <a:lnTo>
                    <a:pt x="1224521" y="340360"/>
                  </a:lnTo>
                  <a:lnTo>
                    <a:pt x="1223645" y="340360"/>
                  </a:lnTo>
                  <a:lnTo>
                    <a:pt x="1215199" y="339090"/>
                  </a:lnTo>
                  <a:lnTo>
                    <a:pt x="1210119" y="337820"/>
                  </a:lnTo>
                  <a:lnTo>
                    <a:pt x="1193101" y="337820"/>
                  </a:lnTo>
                  <a:lnTo>
                    <a:pt x="1163789" y="340360"/>
                  </a:lnTo>
                  <a:lnTo>
                    <a:pt x="1136053" y="349250"/>
                  </a:lnTo>
                  <a:lnTo>
                    <a:pt x="1110538" y="363220"/>
                  </a:lnTo>
                  <a:lnTo>
                    <a:pt x="1087894" y="382270"/>
                  </a:lnTo>
                  <a:lnTo>
                    <a:pt x="1079817" y="388620"/>
                  </a:lnTo>
                  <a:lnTo>
                    <a:pt x="1071029" y="393700"/>
                  </a:lnTo>
                  <a:lnTo>
                    <a:pt x="1061770" y="397510"/>
                  </a:lnTo>
                  <a:lnTo>
                    <a:pt x="1052258" y="400050"/>
                  </a:lnTo>
                  <a:lnTo>
                    <a:pt x="1051394" y="400050"/>
                  </a:lnTo>
                  <a:lnTo>
                    <a:pt x="1050582" y="401320"/>
                  </a:lnTo>
                  <a:lnTo>
                    <a:pt x="1048042" y="402590"/>
                  </a:lnTo>
                  <a:lnTo>
                    <a:pt x="1040409" y="402590"/>
                  </a:lnTo>
                  <a:lnTo>
                    <a:pt x="1032776" y="401320"/>
                  </a:lnTo>
                  <a:lnTo>
                    <a:pt x="1025220" y="401320"/>
                  </a:lnTo>
                  <a:lnTo>
                    <a:pt x="1017816" y="398780"/>
                  </a:lnTo>
                  <a:lnTo>
                    <a:pt x="1010678" y="397510"/>
                  </a:lnTo>
                  <a:lnTo>
                    <a:pt x="995032" y="387350"/>
                  </a:lnTo>
                  <a:lnTo>
                    <a:pt x="982891" y="374650"/>
                  </a:lnTo>
                  <a:lnTo>
                    <a:pt x="974877" y="359410"/>
                  </a:lnTo>
                  <a:lnTo>
                    <a:pt x="971626" y="342900"/>
                  </a:lnTo>
                  <a:lnTo>
                    <a:pt x="971626" y="0"/>
                  </a:lnTo>
                  <a:lnTo>
                    <a:pt x="336867" y="0"/>
                  </a:lnTo>
                  <a:lnTo>
                    <a:pt x="291198" y="2540"/>
                  </a:lnTo>
                  <a:lnTo>
                    <a:pt x="247383" y="11430"/>
                  </a:lnTo>
                  <a:lnTo>
                    <a:pt x="205828" y="25400"/>
                  </a:lnTo>
                  <a:lnTo>
                    <a:pt x="166941" y="45720"/>
                  </a:lnTo>
                  <a:lnTo>
                    <a:pt x="131102" y="69850"/>
                  </a:lnTo>
                  <a:lnTo>
                    <a:pt x="98742" y="97790"/>
                  </a:lnTo>
                  <a:lnTo>
                    <a:pt x="70256" y="130810"/>
                  </a:lnTo>
                  <a:lnTo>
                    <a:pt x="46037" y="166370"/>
                  </a:lnTo>
                  <a:lnTo>
                    <a:pt x="26504" y="205740"/>
                  </a:lnTo>
                  <a:lnTo>
                    <a:pt x="12052" y="247650"/>
                  </a:lnTo>
                  <a:lnTo>
                    <a:pt x="3086" y="290830"/>
                  </a:lnTo>
                  <a:lnTo>
                    <a:pt x="0" y="336550"/>
                  </a:lnTo>
                  <a:lnTo>
                    <a:pt x="0" y="971550"/>
                  </a:lnTo>
                  <a:lnTo>
                    <a:pt x="341960" y="971550"/>
                  </a:lnTo>
                  <a:lnTo>
                    <a:pt x="351396" y="970280"/>
                  </a:lnTo>
                  <a:lnTo>
                    <a:pt x="360121" y="965200"/>
                  </a:lnTo>
                  <a:lnTo>
                    <a:pt x="367423" y="957580"/>
                  </a:lnTo>
                  <a:lnTo>
                    <a:pt x="372567" y="948690"/>
                  </a:lnTo>
                  <a:lnTo>
                    <a:pt x="375742" y="935990"/>
                  </a:lnTo>
                  <a:lnTo>
                    <a:pt x="375183" y="922020"/>
                  </a:lnTo>
                  <a:lnTo>
                    <a:pt x="370979" y="909320"/>
                  </a:lnTo>
                  <a:lnTo>
                    <a:pt x="363194" y="897890"/>
                  </a:lnTo>
                  <a:lnTo>
                    <a:pt x="359778" y="895350"/>
                  </a:lnTo>
                  <a:lnTo>
                    <a:pt x="356425" y="890270"/>
                  </a:lnTo>
                  <a:lnTo>
                    <a:pt x="352145" y="886460"/>
                  </a:lnTo>
                  <a:lnTo>
                    <a:pt x="352145" y="885190"/>
                  </a:lnTo>
                  <a:lnTo>
                    <a:pt x="351332" y="885190"/>
                  </a:lnTo>
                  <a:lnTo>
                    <a:pt x="348792" y="881380"/>
                  </a:lnTo>
                  <a:lnTo>
                    <a:pt x="345376" y="877570"/>
                  </a:lnTo>
                  <a:lnTo>
                    <a:pt x="341960" y="872490"/>
                  </a:lnTo>
                  <a:lnTo>
                    <a:pt x="341160" y="871220"/>
                  </a:lnTo>
                  <a:lnTo>
                    <a:pt x="340283" y="869950"/>
                  </a:lnTo>
                  <a:lnTo>
                    <a:pt x="337743" y="867410"/>
                  </a:lnTo>
                  <a:lnTo>
                    <a:pt x="336067" y="863600"/>
                  </a:lnTo>
                  <a:lnTo>
                    <a:pt x="333514" y="859790"/>
                  </a:lnTo>
                  <a:lnTo>
                    <a:pt x="331787" y="855980"/>
                  </a:lnTo>
                  <a:lnTo>
                    <a:pt x="330974" y="854710"/>
                  </a:lnTo>
                  <a:lnTo>
                    <a:pt x="329234" y="852170"/>
                  </a:lnTo>
                  <a:lnTo>
                    <a:pt x="325882" y="844550"/>
                  </a:lnTo>
                  <a:lnTo>
                    <a:pt x="325018" y="843280"/>
                  </a:lnTo>
                  <a:lnTo>
                    <a:pt x="324142" y="840740"/>
                  </a:lnTo>
                  <a:lnTo>
                    <a:pt x="323342" y="838200"/>
                  </a:lnTo>
                  <a:lnTo>
                    <a:pt x="322465" y="835660"/>
                  </a:lnTo>
                  <a:lnTo>
                    <a:pt x="320789" y="833120"/>
                  </a:lnTo>
                  <a:lnTo>
                    <a:pt x="319925" y="829310"/>
                  </a:lnTo>
                  <a:lnTo>
                    <a:pt x="319062" y="828040"/>
                  </a:lnTo>
                  <a:lnTo>
                    <a:pt x="319062" y="825500"/>
                  </a:lnTo>
                  <a:lnTo>
                    <a:pt x="318249" y="822960"/>
                  </a:lnTo>
                  <a:lnTo>
                    <a:pt x="317385" y="820420"/>
                  </a:lnTo>
                  <a:lnTo>
                    <a:pt x="316509" y="815340"/>
                  </a:lnTo>
                  <a:lnTo>
                    <a:pt x="315709" y="812800"/>
                  </a:lnTo>
                  <a:lnTo>
                    <a:pt x="315709" y="810260"/>
                  </a:lnTo>
                  <a:lnTo>
                    <a:pt x="314833" y="808990"/>
                  </a:lnTo>
                  <a:lnTo>
                    <a:pt x="314833" y="807720"/>
                  </a:lnTo>
                  <a:lnTo>
                    <a:pt x="313969" y="802640"/>
                  </a:lnTo>
                  <a:lnTo>
                    <a:pt x="313156" y="798830"/>
                  </a:lnTo>
                  <a:lnTo>
                    <a:pt x="313156" y="784860"/>
                  </a:lnTo>
                  <a:lnTo>
                    <a:pt x="312293" y="781050"/>
                  </a:lnTo>
                  <a:lnTo>
                    <a:pt x="312293" y="763270"/>
                  </a:lnTo>
                  <a:lnTo>
                    <a:pt x="313156" y="758190"/>
                  </a:lnTo>
                  <a:lnTo>
                    <a:pt x="313156" y="756920"/>
                  </a:lnTo>
                  <a:lnTo>
                    <a:pt x="313969" y="751840"/>
                  </a:lnTo>
                  <a:lnTo>
                    <a:pt x="315709" y="741680"/>
                  </a:lnTo>
                  <a:lnTo>
                    <a:pt x="316509" y="740410"/>
                  </a:lnTo>
                  <a:lnTo>
                    <a:pt x="316509" y="739140"/>
                  </a:lnTo>
                  <a:lnTo>
                    <a:pt x="318249" y="730250"/>
                  </a:lnTo>
                  <a:lnTo>
                    <a:pt x="319925" y="725170"/>
                  </a:lnTo>
                  <a:lnTo>
                    <a:pt x="320789" y="723900"/>
                  </a:lnTo>
                  <a:lnTo>
                    <a:pt x="320789" y="722630"/>
                  </a:lnTo>
                  <a:lnTo>
                    <a:pt x="322465" y="717550"/>
                  </a:lnTo>
                  <a:lnTo>
                    <a:pt x="323342" y="713740"/>
                  </a:lnTo>
                  <a:lnTo>
                    <a:pt x="325018" y="709930"/>
                  </a:lnTo>
                  <a:lnTo>
                    <a:pt x="325882" y="709930"/>
                  </a:lnTo>
                  <a:lnTo>
                    <a:pt x="325882" y="707390"/>
                  </a:lnTo>
                  <a:lnTo>
                    <a:pt x="326694" y="707390"/>
                  </a:lnTo>
                  <a:lnTo>
                    <a:pt x="328434" y="702310"/>
                  </a:lnTo>
                  <a:lnTo>
                    <a:pt x="330111" y="699770"/>
                  </a:lnTo>
                  <a:lnTo>
                    <a:pt x="332651" y="694690"/>
                  </a:lnTo>
                  <a:lnTo>
                    <a:pt x="333514" y="694690"/>
                  </a:lnTo>
                  <a:lnTo>
                    <a:pt x="333514" y="693420"/>
                  </a:lnTo>
                  <a:lnTo>
                    <a:pt x="334327" y="692150"/>
                  </a:lnTo>
                  <a:lnTo>
                    <a:pt x="341960" y="679450"/>
                  </a:lnTo>
                  <a:lnTo>
                    <a:pt x="342836" y="679450"/>
                  </a:lnTo>
                  <a:lnTo>
                    <a:pt x="350139" y="669290"/>
                  </a:lnTo>
                  <a:lnTo>
                    <a:pt x="358089" y="659130"/>
                  </a:lnTo>
                  <a:lnTo>
                    <a:pt x="366687" y="650240"/>
                  </a:lnTo>
                  <a:lnTo>
                    <a:pt x="375920" y="642620"/>
                  </a:lnTo>
                  <a:lnTo>
                    <a:pt x="376783" y="642620"/>
                  </a:lnTo>
                  <a:lnTo>
                    <a:pt x="376783" y="641350"/>
                  </a:lnTo>
                  <a:lnTo>
                    <a:pt x="381000" y="638810"/>
                  </a:lnTo>
                  <a:lnTo>
                    <a:pt x="384416" y="636270"/>
                  </a:lnTo>
                  <a:lnTo>
                    <a:pt x="388645" y="632460"/>
                  </a:lnTo>
                  <a:lnTo>
                    <a:pt x="389509" y="632460"/>
                  </a:lnTo>
                  <a:lnTo>
                    <a:pt x="389509" y="631190"/>
                  </a:lnTo>
                  <a:lnTo>
                    <a:pt x="390372" y="631190"/>
                  </a:lnTo>
                  <a:lnTo>
                    <a:pt x="403098" y="623570"/>
                  </a:lnTo>
                  <a:lnTo>
                    <a:pt x="404774" y="623570"/>
                  </a:lnTo>
                  <a:lnTo>
                    <a:pt x="413283" y="618490"/>
                  </a:lnTo>
                  <a:lnTo>
                    <a:pt x="418376" y="615950"/>
                  </a:lnTo>
                  <a:lnTo>
                    <a:pt x="420052" y="615950"/>
                  </a:lnTo>
                  <a:lnTo>
                    <a:pt x="431152" y="610870"/>
                  </a:lnTo>
                  <a:lnTo>
                    <a:pt x="442734" y="608330"/>
                  </a:lnTo>
                  <a:lnTo>
                    <a:pt x="454647" y="604520"/>
                  </a:lnTo>
                  <a:lnTo>
                    <a:pt x="466725" y="603250"/>
                  </a:lnTo>
                  <a:lnTo>
                    <a:pt x="470141" y="603250"/>
                  </a:lnTo>
                  <a:lnTo>
                    <a:pt x="475234" y="601980"/>
                  </a:lnTo>
                  <a:lnTo>
                    <a:pt x="493052" y="601980"/>
                  </a:lnTo>
                  <a:lnTo>
                    <a:pt x="496404" y="603250"/>
                  </a:lnTo>
                  <a:lnTo>
                    <a:pt x="510857" y="603250"/>
                  </a:lnTo>
                  <a:lnTo>
                    <a:pt x="515086" y="604520"/>
                  </a:lnTo>
                  <a:lnTo>
                    <a:pt x="519366" y="604520"/>
                  </a:lnTo>
                  <a:lnTo>
                    <a:pt x="522719" y="605790"/>
                  </a:lnTo>
                  <a:lnTo>
                    <a:pt x="526999" y="607060"/>
                  </a:lnTo>
                  <a:lnTo>
                    <a:pt x="530352" y="608330"/>
                  </a:lnTo>
                  <a:lnTo>
                    <a:pt x="535444" y="608330"/>
                  </a:lnTo>
                  <a:lnTo>
                    <a:pt x="542277" y="610870"/>
                  </a:lnTo>
                  <a:lnTo>
                    <a:pt x="547357" y="613410"/>
                  </a:lnTo>
                  <a:lnTo>
                    <a:pt x="549910" y="613410"/>
                  </a:lnTo>
                  <a:lnTo>
                    <a:pt x="551586" y="614680"/>
                  </a:lnTo>
                  <a:lnTo>
                    <a:pt x="556666" y="617220"/>
                  </a:lnTo>
                  <a:lnTo>
                    <a:pt x="560082" y="618490"/>
                  </a:lnTo>
                  <a:lnTo>
                    <a:pt x="562635" y="618490"/>
                  </a:lnTo>
                  <a:lnTo>
                    <a:pt x="565175" y="621030"/>
                  </a:lnTo>
                  <a:lnTo>
                    <a:pt x="567715" y="621030"/>
                  </a:lnTo>
                  <a:lnTo>
                    <a:pt x="569391" y="622300"/>
                  </a:lnTo>
                  <a:lnTo>
                    <a:pt x="577037" y="626110"/>
                  </a:lnTo>
                  <a:lnTo>
                    <a:pt x="579577" y="628650"/>
                  </a:lnTo>
                  <a:lnTo>
                    <a:pt x="582117" y="629920"/>
                  </a:lnTo>
                  <a:lnTo>
                    <a:pt x="583857" y="631190"/>
                  </a:lnTo>
                  <a:lnTo>
                    <a:pt x="584669" y="631190"/>
                  </a:lnTo>
                  <a:lnTo>
                    <a:pt x="586409" y="632460"/>
                  </a:lnTo>
                  <a:lnTo>
                    <a:pt x="589762" y="635000"/>
                  </a:lnTo>
                  <a:lnTo>
                    <a:pt x="593166" y="636270"/>
                  </a:lnTo>
                  <a:lnTo>
                    <a:pt x="596582" y="640080"/>
                  </a:lnTo>
                  <a:lnTo>
                    <a:pt x="597395" y="641350"/>
                  </a:lnTo>
                  <a:lnTo>
                    <a:pt x="600811" y="642620"/>
                  </a:lnTo>
                  <a:lnTo>
                    <a:pt x="601675" y="643890"/>
                  </a:lnTo>
                  <a:lnTo>
                    <a:pt x="603351" y="645160"/>
                  </a:lnTo>
                  <a:lnTo>
                    <a:pt x="614172" y="655320"/>
                  </a:lnTo>
                  <a:lnTo>
                    <a:pt x="623811" y="666750"/>
                  </a:lnTo>
                  <a:lnTo>
                    <a:pt x="632333" y="678180"/>
                  </a:lnTo>
                  <a:lnTo>
                    <a:pt x="639851" y="690880"/>
                  </a:lnTo>
                  <a:lnTo>
                    <a:pt x="640715" y="692150"/>
                  </a:lnTo>
                  <a:lnTo>
                    <a:pt x="643267" y="695960"/>
                  </a:lnTo>
                  <a:lnTo>
                    <a:pt x="644944" y="701040"/>
                  </a:lnTo>
                  <a:lnTo>
                    <a:pt x="647484" y="704850"/>
                  </a:lnTo>
                  <a:lnTo>
                    <a:pt x="647484" y="706120"/>
                  </a:lnTo>
                  <a:lnTo>
                    <a:pt x="648360" y="707390"/>
                  </a:lnTo>
                  <a:lnTo>
                    <a:pt x="651700" y="717550"/>
                  </a:lnTo>
                  <a:lnTo>
                    <a:pt x="653440" y="721360"/>
                  </a:lnTo>
                  <a:lnTo>
                    <a:pt x="653440" y="722630"/>
                  </a:lnTo>
                  <a:lnTo>
                    <a:pt x="654253" y="723900"/>
                  </a:lnTo>
                  <a:lnTo>
                    <a:pt x="655993" y="728980"/>
                  </a:lnTo>
                  <a:lnTo>
                    <a:pt x="656793" y="734060"/>
                  </a:lnTo>
                  <a:lnTo>
                    <a:pt x="657669" y="739140"/>
                  </a:lnTo>
                  <a:lnTo>
                    <a:pt x="657669" y="740410"/>
                  </a:lnTo>
                  <a:lnTo>
                    <a:pt x="658533" y="745490"/>
                  </a:lnTo>
                  <a:lnTo>
                    <a:pt x="659345" y="750570"/>
                  </a:lnTo>
                  <a:lnTo>
                    <a:pt x="661073" y="762000"/>
                  </a:lnTo>
                  <a:lnTo>
                    <a:pt x="661073" y="774700"/>
                  </a:lnTo>
                  <a:lnTo>
                    <a:pt x="648030" y="840740"/>
                  </a:lnTo>
                  <a:lnTo>
                    <a:pt x="610120" y="897890"/>
                  </a:lnTo>
                  <a:lnTo>
                    <a:pt x="602348" y="908050"/>
                  </a:lnTo>
                  <a:lnTo>
                    <a:pt x="598157" y="920750"/>
                  </a:lnTo>
                  <a:lnTo>
                    <a:pt x="597611" y="933450"/>
                  </a:lnTo>
                  <a:lnTo>
                    <a:pt x="600811" y="946150"/>
                  </a:lnTo>
                  <a:lnTo>
                    <a:pt x="622033" y="969010"/>
                  </a:lnTo>
                  <a:lnTo>
                    <a:pt x="627126" y="969010"/>
                  </a:lnTo>
                  <a:lnTo>
                    <a:pt x="632218" y="970280"/>
                  </a:lnTo>
                  <a:lnTo>
                    <a:pt x="973366" y="970280"/>
                  </a:lnTo>
                  <a:lnTo>
                    <a:pt x="973366" y="628650"/>
                  </a:lnTo>
                  <a:lnTo>
                    <a:pt x="976109" y="613410"/>
                  </a:lnTo>
                  <a:lnTo>
                    <a:pt x="983094" y="601980"/>
                  </a:lnTo>
                  <a:lnTo>
                    <a:pt x="983869" y="600710"/>
                  </a:lnTo>
                  <a:lnTo>
                    <a:pt x="995908" y="588010"/>
                  </a:lnTo>
                  <a:lnTo>
                    <a:pt x="1011542" y="579120"/>
                  </a:lnTo>
                  <a:lnTo>
                    <a:pt x="1014895" y="579120"/>
                  </a:lnTo>
                  <a:lnTo>
                    <a:pt x="1033830" y="575310"/>
                  </a:lnTo>
                  <a:lnTo>
                    <a:pt x="1052995" y="576580"/>
                  </a:lnTo>
                  <a:lnTo>
                    <a:pt x="1071359" y="582930"/>
                  </a:lnTo>
                  <a:lnTo>
                    <a:pt x="1087894" y="594360"/>
                  </a:lnTo>
                  <a:lnTo>
                    <a:pt x="1091311" y="598170"/>
                  </a:lnTo>
                  <a:lnTo>
                    <a:pt x="1099807" y="604520"/>
                  </a:lnTo>
                  <a:lnTo>
                    <a:pt x="1100620" y="604520"/>
                  </a:lnTo>
                  <a:lnTo>
                    <a:pt x="1102360" y="605790"/>
                  </a:lnTo>
                  <a:lnTo>
                    <a:pt x="1103160" y="607060"/>
                  </a:lnTo>
                  <a:lnTo>
                    <a:pt x="1109992" y="612140"/>
                  </a:lnTo>
                  <a:lnTo>
                    <a:pt x="1113345" y="613410"/>
                  </a:lnTo>
                  <a:lnTo>
                    <a:pt x="1114209" y="614680"/>
                  </a:lnTo>
                  <a:lnTo>
                    <a:pt x="1115885" y="615950"/>
                  </a:lnTo>
                  <a:lnTo>
                    <a:pt x="1116761" y="615950"/>
                  </a:lnTo>
                  <a:lnTo>
                    <a:pt x="1120165" y="617220"/>
                  </a:lnTo>
                  <a:lnTo>
                    <a:pt x="1123518" y="619760"/>
                  </a:lnTo>
                  <a:lnTo>
                    <a:pt x="1126934" y="621030"/>
                  </a:lnTo>
                  <a:lnTo>
                    <a:pt x="1127810" y="622300"/>
                  </a:lnTo>
                  <a:lnTo>
                    <a:pt x="1129487" y="622300"/>
                  </a:lnTo>
                  <a:lnTo>
                    <a:pt x="1130350" y="623570"/>
                  </a:lnTo>
                  <a:lnTo>
                    <a:pt x="1133703" y="624840"/>
                  </a:lnTo>
                  <a:lnTo>
                    <a:pt x="1137983" y="626110"/>
                  </a:lnTo>
                  <a:lnTo>
                    <a:pt x="1141336" y="628650"/>
                  </a:lnTo>
                  <a:lnTo>
                    <a:pt x="1144752" y="628650"/>
                  </a:lnTo>
                  <a:lnTo>
                    <a:pt x="1148969" y="631190"/>
                  </a:lnTo>
                  <a:lnTo>
                    <a:pt x="1152385" y="631190"/>
                  </a:lnTo>
                  <a:lnTo>
                    <a:pt x="1156601" y="632460"/>
                  </a:lnTo>
                  <a:lnTo>
                    <a:pt x="1157478" y="632460"/>
                  </a:lnTo>
                  <a:lnTo>
                    <a:pt x="1159154" y="633730"/>
                  </a:lnTo>
                  <a:lnTo>
                    <a:pt x="1164247" y="633730"/>
                  </a:lnTo>
                  <a:lnTo>
                    <a:pt x="1167650" y="635000"/>
                  </a:lnTo>
                  <a:lnTo>
                    <a:pt x="1171943" y="636270"/>
                  </a:lnTo>
                  <a:lnTo>
                    <a:pt x="1176159" y="636270"/>
                  </a:lnTo>
                  <a:lnTo>
                    <a:pt x="1180376" y="637540"/>
                  </a:lnTo>
                  <a:lnTo>
                    <a:pt x="1200746" y="637540"/>
                  </a:lnTo>
                  <a:lnTo>
                    <a:pt x="1205026" y="636270"/>
                  </a:lnTo>
                  <a:lnTo>
                    <a:pt x="1216875" y="636270"/>
                  </a:lnTo>
                  <a:lnTo>
                    <a:pt x="1222844" y="633730"/>
                  </a:lnTo>
                  <a:lnTo>
                    <a:pt x="1224521" y="633730"/>
                  </a:lnTo>
                  <a:lnTo>
                    <a:pt x="1233017" y="632460"/>
                  </a:lnTo>
                  <a:lnTo>
                    <a:pt x="1236370" y="631190"/>
                  </a:lnTo>
                  <a:lnTo>
                    <a:pt x="1237246" y="631190"/>
                  </a:lnTo>
                  <a:lnTo>
                    <a:pt x="1238110" y="629920"/>
                  </a:lnTo>
                  <a:lnTo>
                    <a:pt x="1242326" y="628650"/>
                  </a:lnTo>
                  <a:lnTo>
                    <a:pt x="1245743" y="627380"/>
                  </a:lnTo>
                  <a:lnTo>
                    <a:pt x="1249959" y="626110"/>
                  </a:lnTo>
                  <a:lnTo>
                    <a:pt x="1250835" y="626110"/>
                  </a:lnTo>
                  <a:lnTo>
                    <a:pt x="1250835" y="624840"/>
                  </a:lnTo>
                  <a:lnTo>
                    <a:pt x="1251699" y="624840"/>
                  </a:lnTo>
                  <a:lnTo>
                    <a:pt x="1255928" y="623570"/>
                  </a:lnTo>
                  <a:lnTo>
                    <a:pt x="1259344" y="621030"/>
                  </a:lnTo>
                  <a:lnTo>
                    <a:pt x="1263561" y="618490"/>
                  </a:lnTo>
                  <a:lnTo>
                    <a:pt x="1264424" y="618490"/>
                  </a:lnTo>
                  <a:lnTo>
                    <a:pt x="1279194" y="608330"/>
                  </a:lnTo>
                  <a:lnTo>
                    <a:pt x="1292847" y="598170"/>
                  </a:lnTo>
                  <a:lnTo>
                    <a:pt x="1305229" y="585470"/>
                  </a:lnTo>
                  <a:lnTo>
                    <a:pt x="1313205" y="575310"/>
                  </a:lnTo>
                  <a:lnTo>
                    <a:pt x="1316202" y="571500"/>
                  </a:lnTo>
                  <a:lnTo>
                    <a:pt x="1321282" y="563880"/>
                  </a:lnTo>
                  <a:lnTo>
                    <a:pt x="1322959" y="558800"/>
                  </a:lnTo>
                  <a:lnTo>
                    <a:pt x="1325511" y="553720"/>
                  </a:lnTo>
                  <a:lnTo>
                    <a:pt x="1327188" y="549910"/>
                  </a:lnTo>
                  <a:lnTo>
                    <a:pt x="1328928" y="546100"/>
                  </a:lnTo>
                  <a:lnTo>
                    <a:pt x="1332547" y="535940"/>
                  </a:lnTo>
                  <a:lnTo>
                    <a:pt x="1335697" y="525780"/>
                  </a:lnTo>
                  <a:lnTo>
                    <a:pt x="1338199" y="514350"/>
                  </a:lnTo>
                  <a:lnTo>
                    <a:pt x="1339913" y="504190"/>
                  </a:lnTo>
                  <a:lnTo>
                    <a:pt x="1339913" y="499110"/>
                  </a:lnTo>
                  <a:lnTo>
                    <a:pt x="1340777" y="495300"/>
                  </a:lnTo>
                  <a:lnTo>
                    <a:pt x="1340777" y="482600"/>
                  </a:lnTo>
                  <a:close/>
                </a:path>
                <a:path w="4774565" h="2976879">
                  <a:moveTo>
                    <a:pt x="2961589" y="2003767"/>
                  </a:moveTo>
                  <a:lnTo>
                    <a:pt x="2619629" y="2003767"/>
                  </a:lnTo>
                  <a:lnTo>
                    <a:pt x="2610193" y="2005812"/>
                  </a:lnTo>
                  <a:lnTo>
                    <a:pt x="2585682" y="2039429"/>
                  </a:lnTo>
                  <a:lnTo>
                    <a:pt x="2585682" y="2046236"/>
                  </a:lnTo>
                  <a:lnTo>
                    <a:pt x="2618384" y="2100643"/>
                  </a:lnTo>
                  <a:lnTo>
                    <a:pt x="2633586" y="2127173"/>
                  </a:lnTo>
                  <a:lnTo>
                    <a:pt x="2643721" y="2155926"/>
                  </a:lnTo>
                  <a:lnTo>
                    <a:pt x="2648432" y="2186432"/>
                  </a:lnTo>
                  <a:lnTo>
                    <a:pt x="2648432" y="2190661"/>
                  </a:lnTo>
                  <a:lnTo>
                    <a:pt x="2649309" y="2194077"/>
                  </a:lnTo>
                  <a:lnTo>
                    <a:pt x="2649309" y="2211057"/>
                  </a:lnTo>
                  <a:lnTo>
                    <a:pt x="2648432" y="2217001"/>
                  </a:lnTo>
                  <a:lnTo>
                    <a:pt x="2637358" y="2263267"/>
                  </a:lnTo>
                  <a:lnTo>
                    <a:pt x="2614587" y="2303907"/>
                  </a:lnTo>
                  <a:lnTo>
                    <a:pt x="2582087" y="2336965"/>
                  </a:lnTo>
                  <a:lnTo>
                    <a:pt x="2541816" y="2360472"/>
                  </a:lnTo>
                  <a:lnTo>
                    <a:pt x="2495740" y="2372461"/>
                  </a:lnTo>
                  <a:lnTo>
                    <a:pt x="2458999" y="2372868"/>
                  </a:lnTo>
                  <a:lnTo>
                    <a:pt x="2423376" y="2365464"/>
                  </a:lnTo>
                  <a:lnTo>
                    <a:pt x="2359914" y="2329142"/>
                  </a:lnTo>
                  <a:lnTo>
                    <a:pt x="2317394" y="2270633"/>
                  </a:lnTo>
                  <a:lnTo>
                    <a:pt x="2302256" y="2200033"/>
                  </a:lnTo>
                  <a:lnTo>
                    <a:pt x="2302256" y="2199170"/>
                  </a:lnTo>
                  <a:lnTo>
                    <a:pt x="2305558" y="2164854"/>
                  </a:lnTo>
                  <a:lnTo>
                    <a:pt x="2315299" y="2132469"/>
                  </a:lnTo>
                  <a:lnTo>
                    <a:pt x="2331237" y="2102624"/>
                  </a:lnTo>
                  <a:lnTo>
                    <a:pt x="2353157" y="2075954"/>
                  </a:lnTo>
                  <a:lnTo>
                    <a:pt x="2358237" y="2069287"/>
                  </a:lnTo>
                  <a:lnTo>
                    <a:pt x="2361996" y="2062162"/>
                  </a:lnTo>
                  <a:lnTo>
                    <a:pt x="2364587" y="2054352"/>
                  </a:lnTo>
                  <a:lnTo>
                    <a:pt x="2365883" y="2046236"/>
                  </a:lnTo>
                  <a:lnTo>
                    <a:pt x="2365768" y="2039429"/>
                  </a:lnTo>
                  <a:lnTo>
                    <a:pt x="2341842" y="2006777"/>
                  </a:lnTo>
                  <a:lnTo>
                    <a:pt x="2331923" y="2004618"/>
                  </a:lnTo>
                  <a:lnTo>
                    <a:pt x="1990826" y="2004618"/>
                  </a:lnTo>
                  <a:lnTo>
                    <a:pt x="1990826" y="2346160"/>
                  </a:lnTo>
                  <a:lnTo>
                    <a:pt x="1987588" y="2363368"/>
                  </a:lnTo>
                  <a:lnTo>
                    <a:pt x="1979574" y="2378748"/>
                  </a:lnTo>
                  <a:lnTo>
                    <a:pt x="1967433" y="2391422"/>
                  </a:lnTo>
                  <a:lnTo>
                    <a:pt x="1951786" y="2400528"/>
                  </a:lnTo>
                  <a:lnTo>
                    <a:pt x="1932089" y="2405672"/>
                  </a:lnTo>
                  <a:lnTo>
                    <a:pt x="1911896" y="2404757"/>
                  </a:lnTo>
                  <a:lnTo>
                    <a:pt x="1892350" y="2398128"/>
                  </a:lnTo>
                  <a:lnTo>
                    <a:pt x="1874570" y="2386063"/>
                  </a:lnTo>
                  <a:lnTo>
                    <a:pt x="1848446" y="2365083"/>
                  </a:lnTo>
                  <a:lnTo>
                    <a:pt x="1819109" y="2350732"/>
                  </a:lnTo>
                  <a:lnTo>
                    <a:pt x="1787309" y="2343188"/>
                  </a:lnTo>
                  <a:lnTo>
                    <a:pt x="1754022" y="2342743"/>
                  </a:lnTo>
                  <a:lnTo>
                    <a:pt x="1705432" y="2356243"/>
                  </a:lnTo>
                  <a:lnTo>
                    <a:pt x="1664944" y="2384475"/>
                  </a:lnTo>
                  <a:lnTo>
                    <a:pt x="1635925" y="2424328"/>
                  </a:lnTo>
                  <a:lnTo>
                    <a:pt x="1621688" y="2472715"/>
                  </a:lnTo>
                  <a:lnTo>
                    <a:pt x="1620812" y="2476995"/>
                  </a:lnTo>
                  <a:lnTo>
                    <a:pt x="1620812" y="2488882"/>
                  </a:lnTo>
                  <a:lnTo>
                    <a:pt x="1628343" y="2535567"/>
                  </a:lnTo>
                  <a:lnTo>
                    <a:pt x="1649323" y="2576144"/>
                  </a:lnTo>
                  <a:lnTo>
                    <a:pt x="1681302" y="2608148"/>
                  </a:lnTo>
                  <a:lnTo>
                    <a:pt x="1721827" y="2629141"/>
                  </a:lnTo>
                  <a:lnTo>
                    <a:pt x="1768487" y="2636685"/>
                  </a:lnTo>
                  <a:lnTo>
                    <a:pt x="1797799" y="2633853"/>
                  </a:lnTo>
                  <a:lnTo>
                    <a:pt x="1825536" y="2625433"/>
                  </a:lnTo>
                  <a:lnTo>
                    <a:pt x="1851050" y="2611602"/>
                  </a:lnTo>
                  <a:lnTo>
                    <a:pt x="1873694" y="2592501"/>
                  </a:lnTo>
                  <a:lnTo>
                    <a:pt x="1891487" y="2580094"/>
                  </a:lnTo>
                  <a:lnTo>
                    <a:pt x="1911032" y="2573502"/>
                  </a:lnTo>
                  <a:lnTo>
                    <a:pt x="1931212" y="2572804"/>
                  </a:lnTo>
                  <a:lnTo>
                    <a:pt x="1950923" y="2578100"/>
                  </a:lnTo>
                  <a:lnTo>
                    <a:pt x="1966556" y="2587180"/>
                  </a:lnTo>
                  <a:lnTo>
                    <a:pt x="1978710" y="2599855"/>
                  </a:lnTo>
                  <a:lnTo>
                    <a:pt x="1986711" y="2615234"/>
                  </a:lnTo>
                  <a:lnTo>
                    <a:pt x="1989963" y="2632456"/>
                  </a:lnTo>
                  <a:lnTo>
                    <a:pt x="1989963" y="2976524"/>
                  </a:lnTo>
                  <a:lnTo>
                    <a:pt x="2624721" y="2976524"/>
                  </a:lnTo>
                  <a:lnTo>
                    <a:pt x="2670391" y="2973438"/>
                  </a:lnTo>
                  <a:lnTo>
                    <a:pt x="2714206" y="2964459"/>
                  </a:lnTo>
                  <a:lnTo>
                    <a:pt x="2755760" y="2949981"/>
                  </a:lnTo>
                  <a:lnTo>
                    <a:pt x="2794660" y="2930423"/>
                  </a:lnTo>
                  <a:lnTo>
                    <a:pt x="2830487" y="2906179"/>
                  </a:lnTo>
                  <a:lnTo>
                    <a:pt x="2862846" y="2877655"/>
                  </a:lnTo>
                  <a:lnTo>
                    <a:pt x="2891345" y="2845244"/>
                  </a:lnTo>
                  <a:lnTo>
                    <a:pt x="2915551" y="2809379"/>
                  </a:lnTo>
                  <a:lnTo>
                    <a:pt x="2935097" y="2770441"/>
                  </a:lnTo>
                  <a:lnTo>
                    <a:pt x="2949549" y="2728836"/>
                  </a:lnTo>
                  <a:lnTo>
                    <a:pt x="2958515" y="2684970"/>
                  </a:lnTo>
                  <a:lnTo>
                    <a:pt x="2961589" y="2639250"/>
                  </a:lnTo>
                  <a:lnTo>
                    <a:pt x="2961589" y="2572804"/>
                  </a:lnTo>
                  <a:lnTo>
                    <a:pt x="2961589" y="2405672"/>
                  </a:lnTo>
                  <a:lnTo>
                    <a:pt x="2961589" y="2372868"/>
                  </a:lnTo>
                  <a:lnTo>
                    <a:pt x="2961589" y="2003767"/>
                  </a:lnTo>
                  <a:close/>
                </a:path>
                <a:path w="4774565" h="2976879">
                  <a:moveTo>
                    <a:pt x="2963291" y="336550"/>
                  </a:moveTo>
                  <a:lnTo>
                    <a:pt x="2960205" y="290830"/>
                  </a:lnTo>
                  <a:lnTo>
                    <a:pt x="2951238" y="247650"/>
                  </a:lnTo>
                  <a:lnTo>
                    <a:pt x="2936786" y="205740"/>
                  </a:lnTo>
                  <a:lnTo>
                    <a:pt x="2917253" y="166370"/>
                  </a:lnTo>
                  <a:lnTo>
                    <a:pt x="2893034" y="130810"/>
                  </a:lnTo>
                  <a:lnTo>
                    <a:pt x="2864548" y="97790"/>
                  </a:lnTo>
                  <a:lnTo>
                    <a:pt x="2832189" y="69850"/>
                  </a:lnTo>
                  <a:lnTo>
                    <a:pt x="2796349" y="45720"/>
                  </a:lnTo>
                  <a:lnTo>
                    <a:pt x="2757462" y="25400"/>
                  </a:lnTo>
                  <a:lnTo>
                    <a:pt x="2715907" y="11430"/>
                  </a:lnTo>
                  <a:lnTo>
                    <a:pt x="2672092" y="2540"/>
                  </a:lnTo>
                  <a:lnTo>
                    <a:pt x="2626423" y="0"/>
                  </a:lnTo>
                  <a:lnTo>
                    <a:pt x="1989937" y="0"/>
                  </a:lnTo>
                  <a:lnTo>
                    <a:pt x="1989937" y="342900"/>
                  </a:lnTo>
                  <a:lnTo>
                    <a:pt x="1986965" y="358140"/>
                  </a:lnTo>
                  <a:lnTo>
                    <a:pt x="1980730" y="372110"/>
                  </a:lnTo>
                  <a:lnTo>
                    <a:pt x="1971471" y="383540"/>
                  </a:lnTo>
                  <a:lnTo>
                    <a:pt x="1959419" y="392430"/>
                  </a:lnTo>
                  <a:lnTo>
                    <a:pt x="1956866" y="394970"/>
                  </a:lnTo>
                  <a:lnTo>
                    <a:pt x="1954314" y="394970"/>
                  </a:lnTo>
                  <a:lnTo>
                    <a:pt x="1949221" y="397510"/>
                  </a:lnTo>
                  <a:lnTo>
                    <a:pt x="1947545" y="397510"/>
                  </a:lnTo>
                  <a:lnTo>
                    <a:pt x="1946681" y="398780"/>
                  </a:lnTo>
                  <a:lnTo>
                    <a:pt x="1941576" y="400050"/>
                  </a:lnTo>
                  <a:lnTo>
                    <a:pt x="1935607" y="402590"/>
                  </a:lnTo>
                  <a:lnTo>
                    <a:pt x="1930577" y="402590"/>
                  </a:lnTo>
                  <a:lnTo>
                    <a:pt x="1915858" y="401320"/>
                  </a:lnTo>
                  <a:lnTo>
                    <a:pt x="1901291" y="398780"/>
                  </a:lnTo>
                  <a:lnTo>
                    <a:pt x="1887347" y="392430"/>
                  </a:lnTo>
                  <a:lnTo>
                    <a:pt x="1874520" y="382270"/>
                  </a:lnTo>
                  <a:lnTo>
                    <a:pt x="1851520" y="363220"/>
                  </a:lnTo>
                  <a:lnTo>
                    <a:pt x="1826056" y="349250"/>
                  </a:lnTo>
                  <a:lnTo>
                    <a:pt x="1798510" y="341630"/>
                  </a:lnTo>
                  <a:lnTo>
                    <a:pt x="1769300" y="337820"/>
                  </a:lnTo>
                  <a:lnTo>
                    <a:pt x="1759165" y="337820"/>
                  </a:lnTo>
                  <a:lnTo>
                    <a:pt x="1754073" y="339090"/>
                  </a:lnTo>
                  <a:lnTo>
                    <a:pt x="1752333" y="339090"/>
                  </a:lnTo>
                  <a:lnTo>
                    <a:pt x="1748104" y="340360"/>
                  </a:lnTo>
                  <a:lnTo>
                    <a:pt x="1742998" y="340360"/>
                  </a:lnTo>
                  <a:lnTo>
                    <a:pt x="1738782" y="341630"/>
                  </a:lnTo>
                  <a:lnTo>
                    <a:pt x="1737906" y="341630"/>
                  </a:lnTo>
                  <a:lnTo>
                    <a:pt x="1737106" y="342900"/>
                  </a:lnTo>
                  <a:lnTo>
                    <a:pt x="1732000" y="342900"/>
                  </a:lnTo>
                  <a:lnTo>
                    <a:pt x="1728584" y="344170"/>
                  </a:lnTo>
                  <a:lnTo>
                    <a:pt x="1724355" y="345440"/>
                  </a:lnTo>
                  <a:lnTo>
                    <a:pt x="1722615" y="346710"/>
                  </a:lnTo>
                  <a:lnTo>
                    <a:pt x="1721815" y="346710"/>
                  </a:lnTo>
                  <a:lnTo>
                    <a:pt x="1720075" y="347980"/>
                  </a:lnTo>
                  <a:lnTo>
                    <a:pt x="1716709" y="347980"/>
                  </a:lnTo>
                  <a:lnTo>
                    <a:pt x="1713293" y="350520"/>
                  </a:lnTo>
                  <a:lnTo>
                    <a:pt x="1709940" y="351790"/>
                  </a:lnTo>
                  <a:lnTo>
                    <a:pt x="1708200" y="353060"/>
                  </a:lnTo>
                  <a:lnTo>
                    <a:pt x="1706524" y="354330"/>
                  </a:lnTo>
                  <a:lnTo>
                    <a:pt x="1704848" y="354330"/>
                  </a:lnTo>
                  <a:lnTo>
                    <a:pt x="1702295" y="356870"/>
                  </a:lnTo>
                  <a:lnTo>
                    <a:pt x="1699742" y="356870"/>
                  </a:lnTo>
                  <a:lnTo>
                    <a:pt x="1697202" y="359410"/>
                  </a:lnTo>
                  <a:lnTo>
                    <a:pt x="1695526" y="359410"/>
                  </a:lnTo>
                  <a:lnTo>
                    <a:pt x="1692973" y="361950"/>
                  </a:lnTo>
                  <a:lnTo>
                    <a:pt x="1691233" y="361950"/>
                  </a:lnTo>
                  <a:lnTo>
                    <a:pt x="1689557" y="364490"/>
                  </a:lnTo>
                  <a:lnTo>
                    <a:pt x="1687004" y="364490"/>
                  </a:lnTo>
                  <a:lnTo>
                    <a:pt x="1685328" y="367030"/>
                  </a:lnTo>
                  <a:lnTo>
                    <a:pt x="1682775" y="368300"/>
                  </a:lnTo>
                  <a:lnTo>
                    <a:pt x="1681035" y="369570"/>
                  </a:lnTo>
                  <a:lnTo>
                    <a:pt x="1678495" y="372110"/>
                  </a:lnTo>
                  <a:lnTo>
                    <a:pt x="1676819" y="372110"/>
                  </a:lnTo>
                  <a:lnTo>
                    <a:pt x="1675130" y="374650"/>
                  </a:lnTo>
                  <a:lnTo>
                    <a:pt x="1673453" y="375920"/>
                  </a:lnTo>
                  <a:lnTo>
                    <a:pt x="1670913" y="377190"/>
                  </a:lnTo>
                  <a:lnTo>
                    <a:pt x="1669173" y="379730"/>
                  </a:lnTo>
                  <a:lnTo>
                    <a:pt x="1666621" y="382270"/>
                  </a:lnTo>
                  <a:lnTo>
                    <a:pt x="1664944" y="382270"/>
                  </a:lnTo>
                  <a:lnTo>
                    <a:pt x="1664068" y="384810"/>
                  </a:lnTo>
                  <a:lnTo>
                    <a:pt x="1659851" y="388620"/>
                  </a:lnTo>
                  <a:lnTo>
                    <a:pt x="1658162" y="389890"/>
                  </a:lnTo>
                  <a:lnTo>
                    <a:pt x="1654746" y="393700"/>
                  </a:lnTo>
                  <a:lnTo>
                    <a:pt x="1653882" y="394970"/>
                  </a:lnTo>
                  <a:lnTo>
                    <a:pt x="1652206" y="396240"/>
                  </a:lnTo>
                  <a:lnTo>
                    <a:pt x="1649653" y="398780"/>
                  </a:lnTo>
                  <a:lnTo>
                    <a:pt x="1647977" y="401320"/>
                  </a:lnTo>
                  <a:lnTo>
                    <a:pt x="1646301" y="405130"/>
                  </a:lnTo>
                  <a:lnTo>
                    <a:pt x="1645424" y="405130"/>
                  </a:lnTo>
                  <a:lnTo>
                    <a:pt x="1645424" y="406400"/>
                  </a:lnTo>
                  <a:lnTo>
                    <a:pt x="1644561" y="407670"/>
                  </a:lnTo>
                  <a:lnTo>
                    <a:pt x="1634769" y="425450"/>
                  </a:lnTo>
                  <a:lnTo>
                    <a:pt x="1627276" y="444500"/>
                  </a:lnTo>
                  <a:lnTo>
                    <a:pt x="1622501" y="464820"/>
                  </a:lnTo>
                  <a:lnTo>
                    <a:pt x="1620812" y="485140"/>
                  </a:lnTo>
                  <a:lnTo>
                    <a:pt x="1620812" y="495300"/>
                  </a:lnTo>
                  <a:lnTo>
                    <a:pt x="1621688" y="497840"/>
                  </a:lnTo>
                  <a:lnTo>
                    <a:pt x="1621688" y="502920"/>
                  </a:lnTo>
                  <a:lnTo>
                    <a:pt x="1629918" y="538480"/>
                  </a:lnTo>
                  <a:lnTo>
                    <a:pt x="1646161" y="570230"/>
                  </a:lnTo>
                  <a:lnTo>
                    <a:pt x="1669262" y="596900"/>
                  </a:lnTo>
                  <a:lnTo>
                    <a:pt x="1698002" y="618490"/>
                  </a:lnTo>
                  <a:lnTo>
                    <a:pt x="1698879" y="618490"/>
                  </a:lnTo>
                  <a:lnTo>
                    <a:pt x="1702295" y="619760"/>
                  </a:lnTo>
                  <a:lnTo>
                    <a:pt x="1706524" y="622300"/>
                  </a:lnTo>
                  <a:lnTo>
                    <a:pt x="1710753" y="623570"/>
                  </a:lnTo>
                  <a:lnTo>
                    <a:pt x="1711617" y="623570"/>
                  </a:lnTo>
                  <a:lnTo>
                    <a:pt x="1711617" y="624840"/>
                  </a:lnTo>
                  <a:lnTo>
                    <a:pt x="1712493" y="624840"/>
                  </a:lnTo>
                  <a:lnTo>
                    <a:pt x="1715846" y="626110"/>
                  </a:lnTo>
                  <a:lnTo>
                    <a:pt x="1720075" y="628650"/>
                  </a:lnTo>
                  <a:lnTo>
                    <a:pt x="1725168" y="628650"/>
                  </a:lnTo>
                  <a:lnTo>
                    <a:pt x="1726031" y="629920"/>
                  </a:lnTo>
                  <a:lnTo>
                    <a:pt x="1734553" y="632460"/>
                  </a:lnTo>
                  <a:lnTo>
                    <a:pt x="1737906" y="633730"/>
                  </a:lnTo>
                  <a:lnTo>
                    <a:pt x="1739582" y="633730"/>
                  </a:lnTo>
                  <a:lnTo>
                    <a:pt x="1757426" y="636270"/>
                  </a:lnTo>
                  <a:lnTo>
                    <a:pt x="1788007" y="636270"/>
                  </a:lnTo>
                  <a:lnTo>
                    <a:pt x="1788807" y="635000"/>
                  </a:lnTo>
                  <a:lnTo>
                    <a:pt x="1790547" y="635000"/>
                  </a:lnTo>
                  <a:lnTo>
                    <a:pt x="1794776" y="633730"/>
                  </a:lnTo>
                  <a:lnTo>
                    <a:pt x="1804098" y="633730"/>
                  </a:lnTo>
                  <a:lnTo>
                    <a:pt x="1804974" y="632460"/>
                  </a:lnTo>
                  <a:lnTo>
                    <a:pt x="1806651" y="632460"/>
                  </a:lnTo>
                  <a:lnTo>
                    <a:pt x="1810880" y="631190"/>
                  </a:lnTo>
                  <a:lnTo>
                    <a:pt x="1814296" y="631190"/>
                  </a:lnTo>
                  <a:lnTo>
                    <a:pt x="1817712" y="628650"/>
                  </a:lnTo>
                  <a:lnTo>
                    <a:pt x="1820265" y="628650"/>
                  </a:lnTo>
                  <a:lnTo>
                    <a:pt x="1821065" y="627380"/>
                  </a:lnTo>
                  <a:lnTo>
                    <a:pt x="1824482" y="626110"/>
                  </a:lnTo>
                  <a:lnTo>
                    <a:pt x="1828711" y="623570"/>
                  </a:lnTo>
                  <a:lnTo>
                    <a:pt x="1832127" y="622300"/>
                  </a:lnTo>
                  <a:lnTo>
                    <a:pt x="1832940" y="621030"/>
                  </a:lnTo>
                  <a:lnTo>
                    <a:pt x="1835480" y="621030"/>
                  </a:lnTo>
                  <a:lnTo>
                    <a:pt x="1838909" y="618490"/>
                  </a:lnTo>
                  <a:lnTo>
                    <a:pt x="1842325" y="617220"/>
                  </a:lnTo>
                  <a:lnTo>
                    <a:pt x="1845678" y="614680"/>
                  </a:lnTo>
                  <a:lnTo>
                    <a:pt x="1846554" y="613410"/>
                  </a:lnTo>
                  <a:lnTo>
                    <a:pt x="1849094" y="613410"/>
                  </a:lnTo>
                  <a:lnTo>
                    <a:pt x="1859292" y="605790"/>
                  </a:lnTo>
                  <a:lnTo>
                    <a:pt x="1860092" y="604520"/>
                  </a:lnTo>
                  <a:lnTo>
                    <a:pt x="1860969" y="603250"/>
                  </a:lnTo>
                  <a:lnTo>
                    <a:pt x="1861832" y="603250"/>
                  </a:lnTo>
                  <a:lnTo>
                    <a:pt x="1866061" y="599440"/>
                  </a:lnTo>
                  <a:lnTo>
                    <a:pt x="1870290" y="596900"/>
                  </a:lnTo>
                  <a:lnTo>
                    <a:pt x="1873707" y="591820"/>
                  </a:lnTo>
                  <a:lnTo>
                    <a:pt x="1889950" y="580390"/>
                  </a:lnTo>
                  <a:lnTo>
                    <a:pt x="1907641" y="574040"/>
                  </a:lnTo>
                  <a:lnTo>
                    <a:pt x="1925967" y="572770"/>
                  </a:lnTo>
                  <a:lnTo>
                    <a:pt x="1944128" y="575310"/>
                  </a:lnTo>
                  <a:lnTo>
                    <a:pt x="1946681" y="576580"/>
                  </a:lnTo>
                  <a:lnTo>
                    <a:pt x="1948357" y="576580"/>
                  </a:lnTo>
                  <a:lnTo>
                    <a:pt x="1985860" y="613410"/>
                  </a:lnTo>
                  <a:lnTo>
                    <a:pt x="1989937" y="628650"/>
                  </a:lnTo>
                  <a:lnTo>
                    <a:pt x="1989937" y="970280"/>
                  </a:lnTo>
                  <a:lnTo>
                    <a:pt x="2331948" y="970280"/>
                  </a:lnTo>
                  <a:lnTo>
                    <a:pt x="2362466" y="946150"/>
                  </a:lnTo>
                  <a:lnTo>
                    <a:pt x="2365692" y="933450"/>
                  </a:lnTo>
                  <a:lnTo>
                    <a:pt x="2365197" y="922020"/>
                  </a:lnTo>
                  <a:lnTo>
                    <a:pt x="2365146" y="920750"/>
                  </a:lnTo>
                  <a:lnTo>
                    <a:pt x="2360942" y="908050"/>
                  </a:lnTo>
                  <a:lnTo>
                    <a:pt x="2353145" y="896620"/>
                  </a:lnTo>
                  <a:lnTo>
                    <a:pt x="2331580" y="869950"/>
                  </a:lnTo>
                  <a:lnTo>
                    <a:pt x="2315603" y="840740"/>
                  </a:lnTo>
                  <a:lnTo>
                    <a:pt x="2305659" y="807720"/>
                  </a:lnTo>
                  <a:lnTo>
                    <a:pt x="2302243" y="774700"/>
                  </a:lnTo>
                  <a:lnTo>
                    <a:pt x="2302243" y="762000"/>
                  </a:lnTo>
                  <a:lnTo>
                    <a:pt x="2303119" y="756920"/>
                  </a:lnTo>
                  <a:lnTo>
                    <a:pt x="2303919" y="751840"/>
                  </a:lnTo>
                  <a:lnTo>
                    <a:pt x="2304796" y="745490"/>
                  </a:lnTo>
                  <a:lnTo>
                    <a:pt x="2305659" y="740410"/>
                  </a:lnTo>
                  <a:lnTo>
                    <a:pt x="2305659" y="739140"/>
                  </a:lnTo>
                  <a:lnTo>
                    <a:pt x="2306472" y="734060"/>
                  </a:lnTo>
                  <a:lnTo>
                    <a:pt x="2308148" y="728980"/>
                  </a:lnTo>
                  <a:lnTo>
                    <a:pt x="2309025" y="723900"/>
                  </a:lnTo>
                  <a:lnTo>
                    <a:pt x="2309888" y="722630"/>
                  </a:lnTo>
                  <a:lnTo>
                    <a:pt x="2309888" y="721360"/>
                  </a:lnTo>
                  <a:lnTo>
                    <a:pt x="2311565" y="716280"/>
                  </a:lnTo>
                  <a:lnTo>
                    <a:pt x="2313241" y="712470"/>
                  </a:lnTo>
                  <a:lnTo>
                    <a:pt x="2314981" y="707390"/>
                  </a:lnTo>
                  <a:lnTo>
                    <a:pt x="2315794" y="706120"/>
                  </a:lnTo>
                  <a:lnTo>
                    <a:pt x="2315794" y="704850"/>
                  </a:lnTo>
                  <a:lnTo>
                    <a:pt x="2317534" y="701040"/>
                  </a:lnTo>
                  <a:lnTo>
                    <a:pt x="2320086" y="695960"/>
                  </a:lnTo>
                  <a:lnTo>
                    <a:pt x="2322626" y="692150"/>
                  </a:lnTo>
                  <a:lnTo>
                    <a:pt x="2322626" y="690880"/>
                  </a:lnTo>
                  <a:lnTo>
                    <a:pt x="2323439" y="690880"/>
                  </a:lnTo>
                  <a:lnTo>
                    <a:pt x="2330932" y="678180"/>
                  </a:lnTo>
                  <a:lnTo>
                    <a:pt x="2339467" y="666750"/>
                  </a:lnTo>
                  <a:lnTo>
                    <a:pt x="2349106" y="655320"/>
                  </a:lnTo>
                  <a:lnTo>
                    <a:pt x="2359926" y="645160"/>
                  </a:lnTo>
                  <a:lnTo>
                    <a:pt x="2361666" y="643890"/>
                  </a:lnTo>
                  <a:lnTo>
                    <a:pt x="2362466" y="642620"/>
                  </a:lnTo>
                  <a:lnTo>
                    <a:pt x="2364206" y="641350"/>
                  </a:lnTo>
                  <a:lnTo>
                    <a:pt x="2365019" y="641350"/>
                  </a:lnTo>
                  <a:lnTo>
                    <a:pt x="2365883" y="640080"/>
                  </a:lnTo>
                  <a:lnTo>
                    <a:pt x="2370988" y="636270"/>
                  </a:lnTo>
                  <a:lnTo>
                    <a:pt x="2373528" y="633730"/>
                  </a:lnTo>
                  <a:lnTo>
                    <a:pt x="2376894" y="631190"/>
                  </a:lnTo>
                  <a:lnTo>
                    <a:pt x="2378633" y="631190"/>
                  </a:lnTo>
                  <a:lnTo>
                    <a:pt x="2379434" y="629920"/>
                  </a:lnTo>
                  <a:lnTo>
                    <a:pt x="2381173" y="628650"/>
                  </a:lnTo>
                  <a:lnTo>
                    <a:pt x="2383726" y="627380"/>
                  </a:lnTo>
                  <a:lnTo>
                    <a:pt x="2387079" y="626110"/>
                  </a:lnTo>
                  <a:lnTo>
                    <a:pt x="2389632" y="623570"/>
                  </a:lnTo>
                  <a:lnTo>
                    <a:pt x="2391372" y="623570"/>
                  </a:lnTo>
                  <a:lnTo>
                    <a:pt x="2393912" y="621030"/>
                  </a:lnTo>
                  <a:lnTo>
                    <a:pt x="2395601" y="621030"/>
                  </a:lnTo>
                  <a:lnTo>
                    <a:pt x="2408339" y="614680"/>
                  </a:lnTo>
                  <a:lnTo>
                    <a:pt x="2411692" y="613410"/>
                  </a:lnTo>
                  <a:lnTo>
                    <a:pt x="2413431" y="613410"/>
                  </a:lnTo>
                  <a:lnTo>
                    <a:pt x="2415984" y="612140"/>
                  </a:lnTo>
                  <a:lnTo>
                    <a:pt x="2417661" y="610870"/>
                  </a:lnTo>
                  <a:lnTo>
                    <a:pt x="2421013" y="610870"/>
                  </a:lnTo>
                  <a:lnTo>
                    <a:pt x="2424430" y="608330"/>
                  </a:lnTo>
                  <a:lnTo>
                    <a:pt x="2427859" y="608330"/>
                  </a:lnTo>
                  <a:lnTo>
                    <a:pt x="2429535" y="607060"/>
                  </a:lnTo>
                  <a:lnTo>
                    <a:pt x="2432951" y="607060"/>
                  </a:lnTo>
                  <a:lnTo>
                    <a:pt x="2436304" y="605790"/>
                  </a:lnTo>
                  <a:lnTo>
                    <a:pt x="2440533" y="604520"/>
                  </a:lnTo>
                  <a:lnTo>
                    <a:pt x="2445626" y="604520"/>
                  </a:lnTo>
                  <a:lnTo>
                    <a:pt x="2447366" y="603250"/>
                  </a:lnTo>
                  <a:lnTo>
                    <a:pt x="2455824" y="603250"/>
                  </a:lnTo>
                  <a:lnTo>
                    <a:pt x="2460053" y="601980"/>
                  </a:lnTo>
                  <a:lnTo>
                    <a:pt x="2470239" y="601980"/>
                  </a:lnTo>
                  <a:lnTo>
                    <a:pt x="2472791" y="600710"/>
                  </a:lnTo>
                  <a:lnTo>
                    <a:pt x="2487206" y="600710"/>
                  </a:lnTo>
                  <a:lnTo>
                    <a:pt x="2493175" y="601980"/>
                  </a:lnTo>
                  <a:lnTo>
                    <a:pt x="2496591" y="601980"/>
                  </a:lnTo>
                  <a:lnTo>
                    <a:pt x="2508643" y="603250"/>
                  </a:lnTo>
                  <a:lnTo>
                    <a:pt x="2520531" y="605790"/>
                  </a:lnTo>
                  <a:lnTo>
                    <a:pt x="2532126" y="609600"/>
                  </a:lnTo>
                  <a:lnTo>
                    <a:pt x="2543264" y="614680"/>
                  </a:lnTo>
                  <a:lnTo>
                    <a:pt x="2544076" y="614680"/>
                  </a:lnTo>
                  <a:lnTo>
                    <a:pt x="2544940" y="615950"/>
                  </a:lnTo>
                  <a:lnTo>
                    <a:pt x="2549169" y="617220"/>
                  </a:lnTo>
                  <a:lnTo>
                    <a:pt x="2554274" y="619760"/>
                  </a:lnTo>
                  <a:lnTo>
                    <a:pt x="2558491" y="622300"/>
                  </a:lnTo>
                  <a:lnTo>
                    <a:pt x="2559367" y="622300"/>
                  </a:lnTo>
                  <a:lnTo>
                    <a:pt x="2559367" y="623570"/>
                  </a:lnTo>
                  <a:lnTo>
                    <a:pt x="2560231" y="623570"/>
                  </a:lnTo>
                  <a:lnTo>
                    <a:pt x="2572918" y="631190"/>
                  </a:lnTo>
                  <a:lnTo>
                    <a:pt x="2574658" y="631190"/>
                  </a:lnTo>
                  <a:lnTo>
                    <a:pt x="2578887" y="633730"/>
                  </a:lnTo>
                  <a:lnTo>
                    <a:pt x="2583103" y="637540"/>
                  </a:lnTo>
                  <a:lnTo>
                    <a:pt x="2586520" y="641350"/>
                  </a:lnTo>
                  <a:lnTo>
                    <a:pt x="2587396" y="641350"/>
                  </a:lnTo>
                  <a:lnTo>
                    <a:pt x="2596604" y="650240"/>
                  </a:lnTo>
                  <a:lnTo>
                    <a:pt x="2605189" y="659130"/>
                  </a:lnTo>
                  <a:lnTo>
                    <a:pt x="2613139" y="668020"/>
                  </a:lnTo>
                  <a:lnTo>
                    <a:pt x="2620454" y="678180"/>
                  </a:lnTo>
                  <a:lnTo>
                    <a:pt x="2620454" y="679450"/>
                  </a:lnTo>
                  <a:lnTo>
                    <a:pt x="2621330" y="679450"/>
                  </a:lnTo>
                  <a:lnTo>
                    <a:pt x="2623883" y="684530"/>
                  </a:lnTo>
                  <a:lnTo>
                    <a:pt x="2626423" y="687070"/>
                  </a:lnTo>
                  <a:lnTo>
                    <a:pt x="2628976" y="692150"/>
                  </a:lnTo>
                  <a:lnTo>
                    <a:pt x="2629789" y="692150"/>
                  </a:lnTo>
                  <a:lnTo>
                    <a:pt x="2629789" y="693420"/>
                  </a:lnTo>
                  <a:lnTo>
                    <a:pt x="2630652" y="694690"/>
                  </a:lnTo>
                  <a:lnTo>
                    <a:pt x="2632329" y="697230"/>
                  </a:lnTo>
                  <a:lnTo>
                    <a:pt x="2634881" y="702310"/>
                  </a:lnTo>
                  <a:lnTo>
                    <a:pt x="2636558" y="706120"/>
                  </a:lnTo>
                  <a:lnTo>
                    <a:pt x="2637421" y="707390"/>
                  </a:lnTo>
                  <a:lnTo>
                    <a:pt x="2637421" y="708660"/>
                  </a:lnTo>
                  <a:lnTo>
                    <a:pt x="2638298" y="709930"/>
                  </a:lnTo>
                  <a:lnTo>
                    <a:pt x="2639974" y="712470"/>
                  </a:lnTo>
                  <a:lnTo>
                    <a:pt x="2640850" y="717550"/>
                  </a:lnTo>
                  <a:lnTo>
                    <a:pt x="2642527" y="721360"/>
                  </a:lnTo>
                  <a:lnTo>
                    <a:pt x="2643390" y="723900"/>
                  </a:lnTo>
                  <a:lnTo>
                    <a:pt x="2644203" y="725170"/>
                  </a:lnTo>
                  <a:lnTo>
                    <a:pt x="2645067" y="730250"/>
                  </a:lnTo>
                  <a:lnTo>
                    <a:pt x="2646756" y="734060"/>
                  </a:lnTo>
                  <a:lnTo>
                    <a:pt x="2647619" y="737870"/>
                  </a:lnTo>
                  <a:lnTo>
                    <a:pt x="2647619" y="739140"/>
                  </a:lnTo>
                  <a:lnTo>
                    <a:pt x="2648496" y="740410"/>
                  </a:lnTo>
                  <a:lnTo>
                    <a:pt x="2648496" y="741680"/>
                  </a:lnTo>
                  <a:lnTo>
                    <a:pt x="2649296" y="746760"/>
                  </a:lnTo>
                  <a:lnTo>
                    <a:pt x="2650172" y="751840"/>
                  </a:lnTo>
                  <a:lnTo>
                    <a:pt x="2651036" y="755650"/>
                  </a:lnTo>
                  <a:lnTo>
                    <a:pt x="2651036" y="758190"/>
                  </a:lnTo>
                  <a:lnTo>
                    <a:pt x="2651849" y="763270"/>
                  </a:lnTo>
                  <a:lnTo>
                    <a:pt x="2651849" y="786130"/>
                  </a:lnTo>
                  <a:lnTo>
                    <a:pt x="2651036" y="789940"/>
                  </a:lnTo>
                  <a:lnTo>
                    <a:pt x="2651036" y="793750"/>
                  </a:lnTo>
                  <a:lnTo>
                    <a:pt x="2650172" y="795020"/>
                  </a:lnTo>
                  <a:lnTo>
                    <a:pt x="2649296" y="800100"/>
                  </a:lnTo>
                  <a:lnTo>
                    <a:pt x="2649296" y="803910"/>
                  </a:lnTo>
                  <a:lnTo>
                    <a:pt x="2648496" y="807720"/>
                  </a:lnTo>
                  <a:lnTo>
                    <a:pt x="2648496" y="810260"/>
                  </a:lnTo>
                  <a:lnTo>
                    <a:pt x="2647619" y="811530"/>
                  </a:lnTo>
                  <a:lnTo>
                    <a:pt x="2647619" y="814070"/>
                  </a:lnTo>
                  <a:lnTo>
                    <a:pt x="2646756" y="817880"/>
                  </a:lnTo>
                  <a:lnTo>
                    <a:pt x="2645943" y="820420"/>
                  </a:lnTo>
                  <a:lnTo>
                    <a:pt x="2644203" y="825500"/>
                  </a:lnTo>
                  <a:lnTo>
                    <a:pt x="2643390" y="828040"/>
                  </a:lnTo>
                  <a:lnTo>
                    <a:pt x="2641650" y="833120"/>
                  </a:lnTo>
                  <a:lnTo>
                    <a:pt x="2640850" y="835660"/>
                  </a:lnTo>
                  <a:lnTo>
                    <a:pt x="2639110" y="840740"/>
                  </a:lnTo>
                  <a:lnTo>
                    <a:pt x="2638298" y="843280"/>
                  </a:lnTo>
                  <a:lnTo>
                    <a:pt x="2636558" y="845820"/>
                  </a:lnTo>
                  <a:lnTo>
                    <a:pt x="2635745" y="849630"/>
                  </a:lnTo>
                  <a:lnTo>
                    <a:pt x="2634005" y="852170"/>
                  </a:lnTo>
                  <a:lnTo>
                    <a:pt x="2632329" y="854710"/>
                  </a:lnTo>
                  <a:lnTo>
                    <a:pt x="2631465" y="857250"/>
                  </a:lnTo>
                  <a:lnTo>
                    <a:pt x="2630652" y="858520"/>
                  </a:lnTo>
                  <a:lnTo>
                    <a:pt x="2628100" y="863600"/>
                  </a:lnTo>
                  <a:lnTo>
                    <a:pt x="2625560" y="867410"/>
                  </a:lnTo>
                  <a:lnTo>
                    <a:pt x="2623007" y="869950"/>
                  </a:lnTo>
                  <a:lnTo>
                    <a:pt x="2622143" y="872490"/>
                  </a:lnTo>
                  <a:lnTo>
                    <a:pt x="2621330" y="872490"/>
                  </a:lnTo>
                  <a:lnTo>
                    <a:pt x="2620454" y="875030"/>
                  </a:lnTo>
                  <a:lnTo>
                    <a:pt x="2617914" y="877570"/>
                  </a:lnTo>
                  <a:lnTo>
                    <a:pt x="2615361" y="882650"/>
                  </a:lnTo>
                  <a:lnTo>
                    <a:pt x="2611945" y="885190"/>
                  </a:lnTo>
                  <a:lnTo>
                    <a:pt x="2611132" y="886460"/>
                  </a:lnTo>
                  <a:lnTo>
                    <a:pt x="2610269" y="887730"/>
                  </a:lnTo>
                  <a:lnTo>
                    <a:pt x="2606916" y="892810"/>
                  </a:lnTo>
                  <a:lnTo>
                    <a:pt x="2603487" y="895350"/>
                  </a:lnTo>
                  <a:lnTo>
                    <a:pt x="2587650" y="933450"/>
                  </a:lnTo>
                  <a:lnTo>
                    <a:pt x="2587561" y="935990"/>
                  </a:lnTo>
                  <a:lnTo>
                    <a:pt x="2590749" y="948690"/>
                  </a:lnTo>
                  <a:lnTo>
                    <a:pt x="2596273" y="957580"/>
                  </a:lnTo>
                  <a:lnTo>
                    <a:pt x="2603601" y="965200"/>
                  </a:lnTo>
                  <a:lnTo>
                    <a:pt x="2612352" y="970280"/>
                  </a:lnTo>
                  <a:lnTo>
                    <a:pt x="2622143" y="971550"/>
                  </a:lnTo>
                  <a:lnTo>
                    <a:pt x="2963291" y="971550"/>
                  </a:lnTo>
                  <a:lnTo>
                    <a:pt x="2963291" y="600710"/>
                  </a:lnTo>
                  <a:lnTo>
                    <a:pt x="2963291" y="572770"/>
                  </a:lnTo>
                  <a:lnTo>
                    <a:pt x="2963291" y="402590"/>
                  </a:lnTo>
                  <a:lnTo>
                    <a:pt x="2963291" y="336550"/>
                  </a:lnTo>
                  <a:close/>
                </a:path>
                <a:path w="4774565" h="2976879">
                  <a:moveTo>
                    <a:pt x="4774019" y="1172324"/>
                  </a:moveTo>
                  <a:lnTo>
                    <a:pt x="4759731" y="1134224"/>
                  </a:lnTo>
                  <a:lnTo>
                    <a:pt x="4732972" y="1096124"/>
                  </a:lnTo>
                  <a:lnTo>
                    <a:pt x="4696561" y="1070724"/>
                  </a:lnTo>
                  <a:lnTo>
                    <a:pt x="4653280" y="1045324"/>
                  </a:lnTo>
                  <a:lnTo>
                    <a:pt x="4605972" y="1045324"/>
                  </a:lnTo>
                  <a:lnTo>
                    <a:pt x="4577626" y="1058024"/>
                  </a:lnTo>
                  <a:lnTo>
                    <a:pt x="4551477" y="1070724"/>
                  </a:lnTo>
                  <a:lnTo>
                    <a:pt x="4528185" y="1083424"/>
                  </a:lnTo>
                  <a:lnTo>
                    <a:pt x="4508385" y="1108824"/>
                  </a:lnTo>
                  <a:lnTo>
                    <a:pt x="4492790" y="1121524"/>
                  </a:lnTo>
                  <a:lnTo>
                    <a:pt x="4474667" y="1134224"/>
                  </a:lnTo>
                  <a:lnTo>
                    <a:pt x="4434598" y="1134224"/>
                  </a:lnTo>
                  <a:lnTo>
                    <a:pt x="4417517" y="1121524"/>
                  </a:lnTo>
                  <a:lnTo>
                    <a:pt x="4403610" y="1121524"/>
                  </a:lnTo>
                  <a:lnTo>
                    <a:pt x="4393539" y="1096124"/>
                  </a:lnTo>
                  <a:lnTo>
                    <a:pt x="4387939" y="1083424"/>
                  </a:lnTo>
                  <a:lnTo>
                    <a:pt x="4345229" y="791324"/>
                  </a:lnTo>
                  <a:lnTo>
                    <a:pt x="4337799" y="740524"/>
                  </a:lnTo>
                  <a:lnTo>
                    <a:pt x="3999242" y="791324"/>
                  </a:lnTo>
                  <a:lnTo>
                    <a:pt x="3962222" y="791324"/>
                  </a:lnTo>
                  <a:lnTo>
                    <a:pt x="3950309" y="778624"/>
                  </a:lnTo>
                  <a:lnTo>
                    <a:pt x="3940721" y="765924"/>
                  </a:lnTo>
                  <a:lnTo>
                    <a:pt x="3938181" y="765924"/>
                  </a:lnTo>
                  <a:lnTo>
                    <a:pt x="3937317" y="753224"/>
                  </a:lnTo>
                  <a:lnTo>
                    <a:pt x="3931920" y="740524"/>
                  </a:lnTo>
                  <a:lnTo>
                    <a:pt x="3931132" y="727824"/>
                  </a:lnTo>
                  <a:lnTo>
                    <a:pt x="3935145" y="702424"/>
                  </a:lnTo>
                  <a:lnTo>
                    <a:pt x="3944112" y="689724"/>
                  </a:lnTo>
                  <a:lnTo>
                    <a:pt x="3950639" y="677024"/>
                  </a:lnTo>
                  <a:lnTo>
                    <a:pt x="3956291" y="664324"/>
                  </a:lnTo>
                  <a:lnTo>
                    <a:pt x="3961142" y="664324"/>
                  </a:lnTo>
                  <a:lnTo>
                    <a:pt x="3965308" y="651624"/>
                  </a:lnTo>
                  <a:lnTo>
                    <a:pt x="3970058" y="626224"/>
                  </a:lnTo>
                  <a:lnTo>
                    <a:pt x="3972839" y="613524"/>
                  </a:lnTo>
                  <a:lnTo>
                    <a:pt x="3973550" y="588124"/>
                  </a:lnTo>
                  <a:lnTo>
                    <a:pt x="3972115" y="575424"/>
                  </a:lnTo>
                  <a:lnTo>
                    <a:pt x="3970223" y="562724"/>
                  </a:lnTo>
                  <a:lnTo>
                    <a:pt x="3967315" y="550024"/>
                  </a:lnTo>
                  <a:lnTo>
                    <a:pt x="3963632" y="537324"/>
                  </a:lnTo>
                  <a:lnTo>
                    <a:pt x="3959377" y="537324"/>
                  </a:lnTo>
                  <a:lnTo>
                    <a:pt x="3956151" y="524624"/>
                  </a:lnTo>
                  <a:lnTo>
                    <a:pt x="3952760" y="524624"/>
                  </a:lnTo>
                  <a:lnTo>
                    <a:pt x="3949065" y="511924"/>
                  </a:lnTo>
                  <a:lnTo>
                    <a:pt x="3944912" y="511924"/>
                  </a:lnTo>
                  <a:lnTo>
                    <a:pt x="3917543" y="486524"/>
                  </a:lnTo>
                  <a:lnTo>
                    <a:pt x="3883812" y="461124"/>
                  </a:lnTo>
                  <a:lnTo>
                    <a:pt x="3845636" y="448424"/>
                  </a:lnTo>
                  <a:lnTo>
                    <a:pt x="3804932" y="448424"/>
                  </a:lnTo>
                  <a:lnTo>
                    <a:pt x="3762540" y="461124"/>
                  </a:lnTo>
                  <a:lnTo>
                    <a:pt x="3727119" y="486524"/>
                  </a:lnTo>
                  <a:lnTo>
                    <a:pt x="3700322" y="524624"/>
                  </a:lnTo>
                  <a:lnTo>
                    <a:pt x="3683851" y="562724"/>
                  </a:lnTo>
                  <a:lnTo>
                    <a:pt x="3679342" y="600824"/>
                  </a:lnTo>
                  <a:lnTo>
                    <a:pt x="3680129" y="613524"/>
                  </a:lnTo>
                  <a:lnTo>
                    <a:pt x="3681006" y="626224"/>
                  </a:lnTo>
                  <a:lnTo>
                    <a:pt x="3683228" y="626224"/>
                  </a:lnTo>
                  <a:lnTo>
                    <a:pt x="3686098" y="638924"/>
                  </a:lnTo>
                  <a:lnTo>
                    <a:pt x="3702469" y="677024"/>
                  </a:lnTo>
                  <a:lnTo>
                    <a:pt x="3740391" y="715124"/>
                  </a:lnTo>
                  <a:lnTo>
                    <a:pt x="3747058" y="727824"/>
                  </a:lnTo>
                  <a:lnTo>
                    <a:pt x="3752926" y="727824"/>
                  </a:lnTo>
                  <a:lnTo>
                    <a:pt x="3757853" y="740524"/>
                  </a:lnTo>
                  <a:lnTo>
                    <a:pt x="3761663" y="740524"/>
                  </a:lnTo>
                  <a:lnTo>
                    <a:pt x="3765766" y="753224"/>
                  </a:lnTo>
                  <a:lnTo>
                    <a:pt x="3767886" y="765924"/>
                  </a:lnTo>
                  <a:lnTo>
                    <a:pt x="3767950" y="778624"/>
                  </a:lnTo>
                  <a:lnTo>
                    <a:pt x="3765854" y="791324"/>
                  </a:lnTo>
                  <a:lnTo>
                    <a:pt x="3758781" y="804024"/>
                  </a:lnTo>
                  <a:lnTo>
                    <a:pt x="3748049" y="829424"/>
                  </a:lnTo>
                  <a:lnTo>
                    <a:pt x="3734143" y="829424"/>
                  </a:lnTo>
                  <a:lnTo>
                    <a:pt x="3717544" y="842124"/>
                  </a:lnTo>
                  <a:lnTo>
                    <a:pt x="3378898" y="892924"/>
                  </a:lnTo>
                  <a:lnTo>
                    <a:pt x="3428962" y="1223124"/>
                  </a:lnTo>
                  <a:lnTo>
                    <a:pt x="3428276" y="1248524"/>
                  </a:lnTo>
                  <a:lnTo>
                    <a:pt x="3422624" y="1261224"/>
                  </a:lnTo>
                  <a:lnTo>
                    <a:pt x="3412515" y="1273924"/>
                  </a:lnTo>
                  <a:lnTo>
                    <a:pt x="3398431" y="1286624"/>
                  </a:lnTo>
                  <a:lnTo>
                    <a:pt x="3379190" y="1299324"/>
                  </a:lnTo>
                  <a:lnTo>
                    <a:pt x="3338753" y="1299324"/>
                  </a:lnTo>
                  <a:lnTo>
                    <a:pt x="3319513" y="1286624"/>
                  </a:lnTo>
                  <a:lnTo>
                    <a:pt x="3294151" y="1273924"/>
                  </a:lnTo>
                  <a:lnTo>
                    <a:pt x="3266897" y="1261224"/>
                  </a:lnTo>
                  <a:lnTo>
                    <a:pt x="3238373" y="1248524"/>
                  </a:lnTo>
                  <a:lnTo>
                    <a:pt x="3209188" y="1261224"/>
                  </a:lnTo>
                  <a:lnTo>
                    <a:pt x="3176651" y="1261224"/>
                  </a:lnTo>
                  <a:lnTo>
                    <a:pt x="3166795" y="1273924"/>
                  </a:lnTo>
                  <a:lnTo>
                    <a:pt x="3147695" y="1273924"/>
                  </a:lnTo>
                  <a:lnTo>
                    <a:pt x="3139097" y="1286624"/>
                  </a:lnTo>
                  <a:lnTo>
                    <a:pt x="3131134" y="1286624"/>
                  </a:lnTo>
                  <a:lnTo>
                    <a:pt x="3120936" y="1299324"/>
                  </a:lnTo>
                  <a:lnTo>
                    <a:pt x="3102102" y="1324724"/>
                  </a:lnTo>
                  <a:lnTo>
                    <a:pt x="3089325" y="1362824"/>
                  </a:lnTo>
                  <a:lnTo>
                    <a:pt x="3083242" y="1388224"/>
                  </a:lnTo>
                  <a:lnTo>
                    <a:pt x="3084474" y="1426324"/>
                  </a:lnTo>
                  <a:lnTo>
                    <a:pt x="3101060" y="1477124"/>
                  </a:lnTo>
                  <a:lnTo>
                    <a:pt x="3131985" y="1515224"/>
                  </a:lnTo>
                  <a:lnTo>
                    <a:pt x="3173730" y="1540624"/>
                  </a:lnTo>
                  <a:lnTo>
                    <a:pt x="3222790" y="1553324"/>
                  </a:lnTo>
                  <a:lnTo>
                    <a:pt x="3257588" y="1553324"/>
                  </a:lnTo>
                  <a:lnTo>
                    <a:pt x="3261779" y="1540624"/>
                  </a:lnTo>
                  <a:lnTo>
                    <a:pt x="3290874" y="1540624"/>
                  </a:lnTo>
                  <a:lnTo>
                    <a:pt x="3312922" y="1527924"/>
                  </a:lnTo>
                  <a:lnTo>
                    <a:pt x="3332759" y="1515224"/>
                  </a:lnTo>
                  <a:lnTo>
                    <a:pt x="3350031" y="1489824"/>
                  </a:lnTo>
                  <a:lnTo>
                    <a:pt x="3352647" y="1489824"/>
                  </a:lnTo>
                  <a:lnTo>
                    <a:pt x="3357702" y="1477124"/>
                  </a:lnTo>
                  <a:lnTo>
                    <a:pt x="3372218" y="1477124"/>
                  </a:lnTo>
                  <a:lnTo>
                    <a:pt x="3388576" y="1464424"/>
                  </a:lnTo>
                  <a:lnTo>
                    <a:pt x="3423907" y="1464424"/>
                  </a:lnTo>
                  <a:lnTo>
                    <a:pt x="3440963" y="1477124"/>
                  </a:lnTo>
                  <a:lnTo>
                    <a:pt x="3454857" y="1477124"/>
                  </a:lnTo>
                  <a:lnTo>
                    <a:pt x="3464928" y="1489824"/>
                  </a:lnTo>
                  <a:lnTo>
                    <a:pt x="3470554" y="1515224"/>
                  </a:lnTo>
                  <a:lnTo>
                    <a:pt x="3520617" y="1845424"/>
                  </a:lnTo>
                  <a:lnTo>
                    <a:pt x="3858387" y="1807324"/>
                  </a:lnTo>
                  <a:lnTo>
                    <a:pt x="3867988" y="1794624"/>
                  </a:lnTo>
                  <a:lnTo>
                    <a:pt x="3875900" y="1794624"/>
                  </a:lnTo>
                  <a:lnTo>
                    <a:pt x="3881424" y="1781924"/>
                  </a:lnTo>
                  <a:lnTo>
                    <a:pt x="3883850" y="1769224"/>
                  </a:lnTo>
                  <a:lnTo>
                    <a:pt x="3885514" y="1769224"/>
                  </a:lnTo>
                  <a:lnTo>
                    <a:pt x="3885514" y="1756524"/>
                  </a:lnTo>
                  <a:lnTo>
                    <a:pt x="3884650" y="1756524"/>
                  </a:lnTo>
                  <a:lnTo>
                    <a:pt x="3883850" y="1743824"/>
                  </a:lnTo>
                  <a:lnTo>
                    <a:pt x="3880459" y="1743824"/>
                  </a:lnTo>
                  <a:lnTo>
                    <a:pt x="3877056" y="1731124"/>
                  </a:lnTo>
                  <a:lnTo>
                    <a:pt x="3867721" y="1731124"/>
                  </a:lnTo>
                  <a:lnTo>
                    <a:pt x="3842194" y="1705724"/>
                  </a:lnTo>
                  <a:lnTo>
                    <a:pt x="3821912" y="1680324"/>
                  </a:lnTo>
                  <a:lnTo>
                    <a:pt x="3807358" y="1642224"/>
                  </a:lnTo>
                  <a:lnTo>
                    <a:pt x="3799001" y="1616824"/>
                  </a:lnTo>
                  <a:lnTo>
                    <a:pt x="3798239" y="1566024"/>
                  </a:lnTo>
                  <a:lnTo>
                    <a:pt x="3809466" y="1527924"/>
                  </a:lnTo>
                  <a:lnTo>
                    <a:pt x="3831209" y="1489824"/>
                  </a:lnTo>
                  <a:lnTo>
                    <a:pt x="3862006" y="1451724"/>
                  </a:lnTo>
                  <a:lnTo>
                    <a:pt x="3900386" y="1426324"/>
                  </a:lnTo>
                  <a:lnTo>
                    <a:pt x="3944912" y="1413624"/>
                  </a:lnTo>
                  <a:lnTo>
                    <a:pt x="4016235" y="1413624"/>
                  </a:lnTo>
                  <a:lnTo>
                    <a:pt x="4021302" y="1426324"/>
                  </a:lnTo>
                  <a:lnTo>
                    <a:pt x="4051833" y="1426324"/>
                  </a:lnTo>
                  <a:lnTo>
                    <a:pt x="4052697" y="1439024"/>
                  </a:lnTo>
                  <a:lnTo>
                    <a:pt x="4070489" y="1439024"/>
                  </a:lnTo>
                  <a:lnTo>
                    <a:pt x="4073893" y="1451724"/>
                  </a:lnTo>
                  <a:lnTo>
                    <a:pt x="4087495" y="1451724"/>
                  </a:lnTo>
                  <a:lnTo>
                    <a:pt x="4089158" y="1464424"/>
                  </a:lnTo>
                  <a:lnTo>
                    <a:pt x="4100233" y="1464424"/>
                  </a:lnTo>
                  <a:lnTo>
                    <a:pt x="4101884" y="1477124"/>
                  </a:lnTo>
                  <a:lnTo>
                    <a:pt x="4108691" y="1477124"/>
                  </a:lnTo>
                  <a:lnTo>
                    <a:pt x="4110431" y="1489824"/>
                  </a:lnTo>
                  <a:lnTo>
                    <a:pt x="4118025" y="1489824"/>
                  </a:lnTo>
                  <a:lnTo>
                    <a:pt x="4119765" y="1502524"/>
                  </a:lnTo>
                  <a:lnTo>
                    <a:pt x="4124820" y="1502524"/>
                  </a:lnTo>
                  <a:lnTo>
                    <a:pt x="4125696" y="1515224"/>
                  </a:lnTo>
                  <a:lnTo>
                    <a:pt x="4131627" y="1515224"/>
                  </a:lnTo>
                  <a:lnTo>
                    <a:pt x="4133291" y="1527924"/>
                  </a:lnTo>
                  <a:lnTo>
                    <a:pt x="4135031" y="1527924"/>
                  </a:lnTo>
                  <a:lnTo>
                    <a:pt x="4135894" y="1540624"/>
                  </a:lnTo>
                  <a:lnTo>
                    <a:pt x="4137647" y="1540624"/>
                  </a:lnTo>
                  <a:lnTo>
                    <a:pt x="4139158" y="1553324"/>
                  </a:lnTo>
                  <a:lnTo>
                    <a:pt x="4140517" y="1553324"/>
                  </a:lnTo>
                  <a:lnTo>
                    <a:pt x="4141825" y="1566024"/>
                  </a:lnTo>
                  <a:lnTo>
                    <a:pt x="4143489" y="1566024"/>
                  </a:lnTo>
                  <a:lnTo>
                    <a:pt x="4143489" y="1578724"/>
                  </a:lnTo>
                  <a:lnTo>
                    <a:pt x="4142257" y="1604124"/>
                  </a:lnTo>
                  <a:lnTo>
                    <a:pt x="4136072" y="1642224"/>
                  </a:lnTo>
                  <a:lnTo>
                    <a:pt x="4125112" y="1667624"/>
                  </a:lnTo>
                  <a:lnTo>
                    <a:pt x="4109555" y="1693024"/>
                  </a:lnTo>
                  <a:lnTo>
                    <a:pt x="4103662" y="1705724"/>
                  </a:lnTo>
                  <a:lnTo>
                    <a:pt x="4101185" y="1718424"/>
                  </a:lnTo>
                  <a:lnTo>
                    <a:pt x="4102049" y="1718424"/>
                  </a:lnTo>
                  <a:lnTo>
                    <a:pt x="4106164" y="1731124"/>
                  </a:lnTo>
                  <a:lnTo>
                    <a:pt x="4107027" y="1731124"/>
                  </a:lnTo>
                  <a:lnTo>
                    <a:pt x="4107027" y="1743824"/>
                  </a:lnTo>
                  <a:lnTo>
                    <a:pt x="4112958" y="1743824"/>
                  </a:lnTo>
                  <a:lnTo>
                    <a:pt x="4117225" y="1756524"/>
                  </a:lnTo>
                  <a:lnTo>
                    <a:pt x="4140962" y="1756524"/>
                  </a:lnTo>
                  <a:lnTo>
                    <a:pt x="4479518" y="1705724"/>
                  </a:lnTo>
                  <a:lnTo>
                    <a:pt x="4435233" y="1413624"/>
                  </a:lnTo>
                  <a:lnTo>
                    <a:pt x="4429455" y="1375524"/>
                  </a:lnTo>
                  <a:lnTo>
                    <a:pt x="4430179" y="1350124"/>
                  </a:lnTo>
                  <a:lnTo>
                    <a:pt x="4435830" y="1337424"/>
                  </a:lnTo>
                  <a:lnTo>
                    <a:pt x="4445952" y="1324724"/>
                  </a:lnTo>
                  <a:lnTo>
                    <a:pt x="4460062" y="1312024"/>
                  </a:lnTo>
                  <a:lnTo>
                    <a:pt x="4479302" y="1299324"/>
                  </a:lnTo>
                  <a:lnTo>
                    <a:pt x="4519701" y="1299324"/>
                  </a:lnTo>
                  <a:lnTo>
                    <a:pt x="4538992" y="1312024"/>
                  </a:lnTo>
                  <a:lnTo>
                    <a:pt x="4564304" y="1324724"/>
                  </a:lnTo>
                  <a:lnTo>
                    <a:pt x="4591558" y="1337424"/>
                  </a:lnTo>
                  <a:lnTo>
                    <a:pt x="4649228" y="1337424"/>
                  </a:lnTo>
                  <a:lnTo>
                    <a:pt x="4694326" y="1324724"/>
                  </a:lnTo>
                  <a:lnTo>
                    <a:pt x="4731423" y="1299324"/>
                  </a:lnTo>
                  <a:lnTo>
                    <a:pt x="4758448" y="1261224"/>
                  </a:lnTo>
                  <a:lnTo>
                    <a:pt x="4773346" y="1223124"/>
                  </a:lnTo>
                  <a:lnTo>
                    <a:pt x="4774019" y="11723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14093" y="1104900"/>
              <a:ext cx="2219960" cy="2832100"/>
            </a:xfrm>
            <a:custGeom>
              <a:avLst/>
              <a:gdLst/>
              <a:ahLst/>
              <a:cxnLst/>
              <a:rect l="l" t="t" r="r" b="b"/>
              <a:pathLst>
                <a:path w="2219959" h="2832100">
                  <a:moveTo>
                    <a:pt x="2219948" y="0"/>
                  </a:moveTo>
                  <a:lnTo>
                    <a:pt x="1421390" y="0"/>
                  </a:lnTo>
                  <a:lnTo>
                    <a:pt x="1411711" y="49151"/>
                  </a:lnTo>
                  <a:lnTo>
                    <a:pt x="1400478" y="97844"/>
                  </a:lnTo>
                  <a:lnTo>
                    <a:pt x="1387691" y="146076"/>
                  </a:lnTo>
                  <a:lnTo>
                    <a:pt x="1373352" y="193847"/>
                  </a:lnTo>
                  <a:lnTo>
                    <a:pt x="1357459" y="241154"/>
                  </a:lnTo>
                  <a:lnTo>
                    <a:pt x="1340015" y="287996"/>
                  </a:lnTo>
                  <a:lnTo>
                    <a:pt x="1321018" y="334373"/>
                  </a:lnTo>
                  <a:lnTo>
                    <a:pt x="1300469" y="380283"/>
                  </a:lnTo>
                  <a:lnTo>
                    <a:pt x="1278368" y="425724"/>
                  </a:lnTo>
                  <a:lnTo>
                    <a:pt x="1254716" y="470695"/>
                  </a:lnTo>
                  <a:lnTo>
                    <a:pt x="1229513" y="515195"/>
                  </a:lnTo>
                  <a:lnTo>
                    <a:pt x="1202760" y="559223"/>
                  </a:lnTo>
                  <a:lnTo>
                    <a:pt x="1174456" y="602776"/>
                  </a:lnTo>
                  <a:lnTo>
                    <a:pt x="1144602" y="645854"/>
                  </a:lnTo>
                  <a:lnTo>
                    <a:pt x="1113198" y="688456"/>
                  </a:lnTo>
                  <a:lnTo>
                    <a:pt x="1080245" y="730580"/>
                  </a:lnTo>
                  <a:lnTo>
                    <a:pt x="694206" y="1209723"/>
                  </a:lnTo>
                  <a:lnTo>
                    <a:pt x="85772" y="1686377"/>
                  </a:lnTo>
                  <a:lnTo>
                    <a:pt x="51733" y="1719470"/>
                  </a:lnTo>
                  <a:lnTo>
                    <a:pt x="26588" y="1757720"/>
                  </a:lnTo>
                  <a:lnTo>
                    <a:pt x="9885" y="1800034"/>
                  </a:lnTo>
                  <a:lnTo>
                    <a:pt x="1172" y="1845319"/>
                  </a:lnTo>
                  <a:lnTo>
                    <a:pt x="0" y="1892483"/>
                  </a:lnTo>
                  <a:lnTo>
                    <a:pt x="5915" y="1940434"/>
                  </a:lnTo>
                  <a:lnTo>
                    <a:pt x="116286" y="2501117"/>
                  </a:lnTo>
                  <a:lnTo>
                    <a:pt x="430227" y="2831602"/>
                  </a:lnTo>
                  <a:lnTo>
                    <a:pt x="439641" y="2826489"/>
                  </a:lnTo>
                  <a:lnTo>
                    <a:pt x="471304" y="2802954"/>
                  </a:lnTo>
                  <a:lnTo>
                    <a:pt x="514888" y="2741578"/>
                  </a:lnTo>
                  <a:lnTo>
                    <a:pt x="526943" y="2704180"/>
                  </a:lnTo>
                  <a:lnTo>
                    <a:pt x="531279" y="2665198"/>
                  </a:lnTo>
                  <a:lnTo>
                    <a:pt x="527732" y="2627507"/>
                  </a:lnTo>
                  <a:lnTo>
                    <a:pt x="516368" y="2591413"/>
                  </a:lnTo>
                  <a:lnTo>
                    <a:pt x="497257" y="2557225"/>
                  </a:lnTo>
                  <a:lnTo>
                    <a:pt x="390403" y="2403453"/>
                  </a:lnTo>
                  <a:lnTo>
                    <a:pt x="375093" y="1987102"/>
                  </a:lnTo>
                  <a:lnTo>
                    <a:pt x="1015802" y="1709318"/>
                  </a:lnTo>
                  <a:lnTo>
                    <a:pt x="1225371" y="1703419"/>
                  </a:lnTo>
                  <a:lnTo>
                    <a:pt x="1265659" y="1707865"/>
                  </a:lnTo>
                  <a:lnTo>
                    <a:pt x="1301516" y="1723066"/>
                  </a:lnTo>
                  <a:lnTo>
                    <a:pt x="1331341" y="1747975"/>
                  </a:lnTo>
                  <a:lnTo>
                    <a:pt x="1353534" y="1781549"/>
                  </a:lnTo>
                  <a:lnTo>
                    <a:pt x="1366142" y="1819945"/>
                  </a:lnTo>
                  <a:lnTo>
                    <a:pt x="1367200" y="1858845"/>
                  </a:lnTo>
                  <a:lnTo>
                    <a:pt x="1356952" y="1896491"/>
                  </a:lnTo>
                  <a:lnTo>
                    <a:pt x="1335638" y="1931126"/>
                  </a:lnTo>
                  <a:lnTo>
                    <a:pt x="1124413" y="2185970"/>
                  </a:lnTo>
                  <a:lnTo>
                    <a:pt x="1018284" y="2435702"/>
                  </a:lnTo>
                  <a:lnTo>
                    <a:pt x="1008393" y="2468037"/>
                  </a:lnTo>
                  <a:lnTo>
                    <a:pt x="1005251" y="2500691"/>
                  </a:lnTo>
                  <a:lnTo>
                    <a:pt x="1008626" y="2532706"/>
                  </a:lnTo>
                  <a:lnTo>
                    <a:pt x="1032227" y="2586974"/>
                  </a:lnTo>
                  <a:lnTo>
                    <a:pt x="1073458" y="2619682"/>
                  </a:lnTo>
                  <a:lnTo>
                    <a:pt x="1127226" y="2629348"/>
                  </a:lnTo>
                  <a:lnTo>
                    <a:pt x="1153144" y="2624295"/>
                  </a:lnTo>
                  <a:lnTo>
                    <a:pt x="1177006" y="2612875"/>
                  </a:lnTo>
                  <a:lnTo>
                    <a:pt x="1198270" y="2595373"/>
                  </a:lnTo>
                  <a:lnTo>
                    <a:pt x="1496902" y="2281930"/>
                  </a:lnTo>
                  <a:lnTo>
                    <a:pt x="1929695" y="1855486"/>
                  </a:lnTo>
                  <a:lnTo>
                    <a:pt x="1981416" y="1772241"/>
                  </a:lnTo>
                  <a:lnTo>
                    <a:pt x="2007390" y="1728780"/>
                  </a:lnTo>
                  <a:lnTo>
                    <a:pt x="2031598" y="1685069"/>
                  </a:lnTo>
                  <a:lnTo>
                    <a:pt x="2054042" y="1641095"/>
                  </a:lnTo>
                  <a:lnTo>
                    <a:pt x="2074724" y="1596848"/>
                  </a:lnTo>
                  <a:lnTo>
                    <a:pt x="2093648" y="1552317"/>
                  </a:lnTo>
                  <a:lnTo>
                    <a:pt x="2110815" y="1507492"/>
                  </a:lnTo>
                  <a:lnTo>
                    <a:pt x="2126229" y="1462360"/>
                  </a:lnTo>
                  <a:lnTo>
                    <a:pt x="2139891" y="1416911"/>
                  </a:lnTo>
                  <a:lnTo>
                    <a:pt x="2151804" y="1371135"/>
                  </a:lnTo>
                  <a:lnTo>
                    <a:pt x="2161970" y="1325019"/>
                  </a:lnTo>
                  <a:lnTo>
                    <a:pt x="2170393" y="1278553"/>
                  </a:lnTo>
                  <a:lnTo>
                    <a:pt x="2177073" y="1231727"/>
                  </a:lnTo>
                  <a:lnTo>
                    <a:pt x="2182015" y="1184528"/>
                  </a:lnTo>
                  <a:lnTo>
                    <a:pt x="2185221" y="1136946"/>
                  </a:lnTo>
                  <a:lnTo>
                    <a:pt x="2186692" y="1088970"/>
                  </a:lnTo>
                  <a:lnTo>
                    <a:pt x="2186432" y="1040589"/>
                  </a:lnTo>
                  <a:lnTo>
                    <a:pt x="2184442" y="991792"/>
                  </a:lnTo>
                  <a:lnTo>
                    <a:pt x="2180726" y="942568"/>
                  </a:lnTo>
                  <a:lnTo>
                    <a:pt x="2175286" y="892906"/>
                  </a:lnTo>
                  <a:lnTo>
                    <a:pt x="2168125" y="842794"/>
                  </a:lnTo>
                  <a:lnTo>
                    <a:pt x="2112991" y="505493"/>
                  </a:lnTo>
                  <a:lnTo>
                    <a:pt x="2219948" y="0"/>
                  </a:lnTo>
                  <a:close/>
                </a:path>
              </a:pathLst>
            </a:custGeom>
            <a:solidFill>
              <a:srgbClr val="F3B1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 rot="21120000">
            <a:off x="7988420" y="4024017"/>
            <a:ext cx="908073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40" dirty="0">
                <a:solidFill>
                  <a:srgbClr val="FFFFFF"/>
                </a:solidFill>
                <a:latin typeface="Cambria"/>
                <a:cs typeface="Cambria"/>
              </a:rPr>
              <a:t>SO</a:t>
            </a:r>
            <a:r>
              <a:rPr sz="2250" b="1" spc="-60" baseline="1851" dirty="0">
                <a:solidFill>
                  <a:srgbClr val="FFFFFF"/>
                </a:solidFill>
                <a:latin typeface="Cambria"/>
                <a:cs typeface="Cambria"/>
              </a:rPr>
              <a:t>LUTIO</a:t>
            </a:r>
            <a:r>
              <a:rPr sz="2250" b="1" spc="-60" baseline="3703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endParaRPr sz="2250" baseline="3703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59308" y="4144553"/>
            <a:ext cx="874394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30" dirty="0">
                <a:latin typeface="Cambria"/>
                <a:cs typeface="Cambria"/>
              </a:rPr>
              <a:t>PROBLEM</a:t>
            </a:r>
            <a:endParaRPr sz="1500">
              <a:latin typeface="Cambria"/>
              <a:cs typeface="Cambri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5278" y="6191947"/>
            <a:ext cx="1747408" cy="3148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6063" y="1176920"/>
            <a:ext cx="9801225" cy="5478145"/>
            <a:chOff x="156063" y="1176920"/>
            <a:chExt cx="9801225" cy="54781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276" y="6029152"/>
              <a:ext cx="581302" cy="5280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063" y="1176920"/>
              <a:ext cx="9800736" cy="547787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90414" y="3169280"/>
            <a:ext cx="340296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latin typeface="Arial"/>
                <a:cs typeface="Arial"/>
              </a:rPr>
              <a:t>THANK</a:t>
            </a:r>
            <a:r>
              <a:rPr sz="4400" spc="-295" dirty="0">
                <a:latin typeface="Arial"/>
                <a:cs typeface="Arial"/>
              </a:rPr>
              <a:t> </a:t>
            </a:r>
            <a:r>
              <a:rPr sz="4400" spc="-20" dirty="0">
                <a:latin typeface="Arial"/>
                <a:cs typeface="Arial"/>
              </a:rPr>
              <a:t>YOU!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58705" y="2105681"/>
            <a:ext cx="9043670" cy="4416425"/>
            <a:chOff x="858705" y="2105681"/>
            <a:chExt cx="9043670" cy="441642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8705" y="2105681"/>
              <a:ext cx="2524112" cy="319761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85829" y="5506078"/>
              <a:ext cx="1116506" cy="101540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078852" y="3988863"/>
            <a:ext cx="2837815" cy="71437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600" dirty="0">
                <a:latin typeface="Century Gothic"/>
                <a:cs typeface="Century Gothic"/>
              </a:rPr>
              <a:t>Alicia</a:t>
            </a:r>
            <a:r>
              <a:rPr sz="1600" spc="6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Finley,</a:t>
            </a:r>
            <a:r>
              <a:rPr sz="1600" spc="5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SHRM-SCP,</a:t>
            </a:r>
            <a:r>
              <a:rPr sz="1100" spc="5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SPHR,</a:t>
            </a:r>
            <a:r>
              <a:rPr sz="1100" spc="55" dirty="0">
                <a:latin typeface="Century Gothic"/>
                <a:cs typeface="Century Gothic"/>
              </a:rPr>
              <a:t> </a:t>
            </a:r>
            <a:r>
              <a:rPr sz="1100" spc="-20" dirty="0">
                <a:latin typeface="Century Gothic"/>
                <a:cs typeface="Century Gothic"/>
              </a:rPr>
              <a:t>THRP</a:t>
            </a:r>
            <a:endParaRPr sz="11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600" dirty="0">
                <a:latin typeface="Century Gothic"/>
                <a:cs typeface="Century Gothic"/>
              </a:rPr>
              <a:t>HR</a:t>
            </a:r>
            <a:r>
              <a:rPr sz="1600" spc="1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Services</a:t>
            </a:r>
            <a:r>
              <a:rPr sz="1600" spc="1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Director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46673" y="4880167"/>
            <a:ext cx="281114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9560" indent="-276860">
              <a:lnSpc>
                <a:spcPct val="100000"/>
              </a:lnSpc>
              <a:spcBef>
                <a:spcPts val="100"/>
              </a:spcBef>
              <a:buClr>
                <a:srgbClr val="8AD0D6"/>
              </a:buClr>
              <a:buSzPct val="76923"/>
              <a:buFont typeface="Arial Narrow"/>
              <a:buChar char="►"/>
              <a:tabLst>
                <a:tab pos="289560" algn="l"/>
              </a:tabLst>
            </a:pPr>
            <a:r>
              <a:rPr sz="1300" spc="-10" dirty="0">
                <a:latin typeface="Century Gothic"/>
                <a:cs typeface="Century Gothic"/>
                <a:hlinkClick r:id="rId6"/>
              </a:rPr>
              <a:t>afinley@bluestonestrategy.com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71140" y="4861879"/>
            <a:ext cx="214376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9560" indent="-276860">
              <a:lnSpc>
                <a:spcPct val="100000"/>
              </a:lnSpc>
              <a:spcBef>
                <a:spcPts val="100"/>
              </a:spcBef>
              <a:buClr>
                <a:srgbClr val="8AD0D6"/>
              </a:buClr>
              <a:buSzPct val="76923"/>
              <a:buFont typeface="Arial Narrow"/>
              <a:buChar char="►"/>
              <a:tabLst>
                <a:tab pos="289560" algn="l"/>
              </a:tabLst>
            </a:pPr>
            <a:r>
              <a:rPr sz="1300" spc="-10" dirty="0">
                <a:latin typeface="Century Gothic"/>
                <a:cs typeface="Century Gothic"/>
              </a:rPr>
              <a:t>bluestonestrategy.com</a:t>
            </a:r>
            <a:endParaRPr sz="13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600" y="1104900"/>
            <a:ext cx="9855200" cy="5549900"/>
            <a:chOff x="101600" y="1104900"/>
            <a:chExt cx="9855200" cy="5549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276" y="6029152"/>
              <a:ext cx="581302" cy="5280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600" y="1104900"/>
              <a:ext cx="9855200" cy="55499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9658" rIns="0" bIns="0" rtlCol="0">
            <a:spAutoFit/>
          </a:bodyPr>
          <a:lstStyle/>
          <a:p>
            <a:pPr marL="57277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latin typeface="Arial"/>
                <a:cs typeface="Arial"/>
              </a:rPr>
              <a:t>A</a:t>
            </a:r>
            <a:r>
              <a:rPr sz="3600" spc="-23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G</a:t>
            </a:r>
            <a:r>
              <a:rPr sz="3600" spc="-4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E</a:t>
            </a:r>
            <a:r>
              <a:rPr sz="3600" spc="-4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N</a:t>
            </a:r>
            <a:r>
              <a:rPr sz="3600" spc="-4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D</a:t>
            </a:r>
            <a:r>
              <a:rPr sz="3600" spc="-240" dirty="0">
                <a:latin typeface="Arial"/>
                <a:cs typeface="Arial"/>
              </a:rPr>
              <a:t> </a:t>
            </a:r>
            <a:r>
              <a:rPr sz="3600" spc="-50" dirty="0">
                <a:latin typeface="Arial"/>
                <a:cs typeface="Arial"/>
              </a:rPr>
              <a:t>A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8911" y="3351360"/>
            <a:ext cx="2498725" cy="221107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88925" indent="-288925">
              <a:lnSpc>
                <a:spcPct val="100000"/>
              </a:lnSpc>
              <a:spcBef>
                <a:spcPts val="915"/>
              </a:spcBef>
              <a:buClr>
                <a:srgbClr val="8AD0D6"/>
              </a:buClr>
              <a:buSzPct val="75862"/>
              <a:buFont typeface="Arial Narrow"/>
              <a:buChar char="►"/>
              <a:tabLst>
                <a:tab pos="288925" algn="l"/>
              </a:tabLst>
            </a:pPr>
            <a:r>
              <a:rPr sz="2900" spc="-10" dirty="0">
                <a:latin typeface="Arial"/>
                <a:cs typeface="Arial"/>
              </a:rPr>
              <a:t>Purpose</a:t>
            </a:r>
            <a:endParaRPr sz="2900">
              <a:latin typeface="Arial"/>
              <a:cs typeface="Arial"/>
            </a:endParaRPr>
          </a:p>
          <a:p>
            <a:pPr marL="288925" indent="-288925">
              <a:lnSpc>
                <a:spcPct val="100000"/>
              </a:lnSpc>
              <a:spcBef>
                <a:spcPts val="815"/>
              </a:spcBef>
              <a:buClr>
                <a:srgbClr val="8AD0D6"/>
              </a:buClr>
              <a:buSzPct val="75862"/>
              <a:buFont typeface="Arial Narrow"/>
              <a:buChar char="►"/>
              <a:tabLst>
                <a:tab pos="288925" algn="l"/>
              </a:tabLst>
            </a:pPr>
            <a:r>
              <a:rPr sz="2900" spc="-10" dirty="0">
                <a:latin typeface="Arial"/>
                <a:cs typeface="Arial"/>
              </a:rPr>
              <a:t>Concept</a:t>
            </a:r>
            <a:endParaRPr sz="2900">
              <a:latin typeface="Arial"/>
              <a:cs typeface="Arial"/>
            </a:endParaRPr>
          </a:p>
          <a:p>
            <a:pPr marL="288925" indent="-288925">
              <a:lnSpc>
                <a:spcPct val="100000"/>
              </a:lnSpc>
              <a:spcBef>
                <a:spcPts val="840"/>
              </a:spcBef>
              <a:buClr>
                <a:srgbClr val="8AD0D6"/>
              </a:buClr>
              <a:buSzPct val="75862"/>
              <a:buFont typeface="Arial Narrow"/>
              <a:buChar char="►"/>
              <a:tabLst>
                <a:tab pos="288925" algn="l"/>
              </a:tabLst>
            </a:pPr>
            <a:r>
              <a:rPr sz="2900" spc="-10" dirty="0">
                <a:latin typeface="Arial"/>
                <a:cs typeface="Arial"/>
              </a:rPr>
              <a:t>Definitions</a:t>
            </a:r>
            <a:endParaRPr sz="2900">
              <a:latin typeface="Arial"/>
              <a:cs typeface="Arial"/>
            </a:endParaRPr>
          </a:p>
          <a:p>
            <a:pPr marL="288925" indent="-288925">
              <a:lnSpc>
                <a:spcPct val="100000"/>
              </a:lnSpc>
              <a:spcBef>
                <a:spcPts val="815"/>
              </a:spcBef>
              <a:buClr>
                <a:srgbClr val="8AD0D6"/>
              </a:buClr>
              <a:buSzPct val="75862"/>
              <a:buFont typeface="Arial Narrow"/>
              <a:buChar char="►"/>
              <a:tabLst>
                <a:tab pos="288925" algn="l"/>
              </a:tabLst>
            </a:pPr>
            <a:r>
              <a:rPr sz="2900" spc="-10" dirty="0">
                <a:latin typeface="Arial"/>
                <a:cs typeface="Arial"/>
              </a:rPr>
              <a:t>Assessments</a:t>
            </a:r>
            <a:endParaRPr sz="29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36065" y="5555107"/>
            <a:ext cx="9533890" cy="1016000"/>
            <a:chOff x="336065" y="5555107"/>
            <a:chExt cx="9533890" cy="10160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53428" y="5555107"/>
              <a:ext cx="1116506" cy="10154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6065" y="6123364"/>
              <a:ext cx="1747408" cy="3148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600" y="1214037"/>
            <a:ext cx="9855200" cy="5441315"/>
            <a:chOff x="101600" y="1214037"/>
            <a:chExt cx="9855200" cy="54413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600" y="1214037"/>
              <a:ext cx="9855200" cy="54407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2441" y="5529327"/>
              <a:ext cx="1118662" cy="101633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819620" y="4997994"/>
            <a:ext cx="2072639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spc="-25" dirty="0">
                <a:solidFill>
                  <a:srgbClr val="50B9C1"/>
                </a:solidFill>
                <a:latin typeface="Cambria"/>
                <a:cs typeface="Cambria"/>
              </a:rPr>
              <a:t>Dustin</a:t>
            </a:r>
            <a:r>
              <a:rPr sz="1500" b="1" spc="-45" dirty="0">
                <a:solidFill>
                  <a:srgbClr val="50B9C1"/>
                </a:solidFill>
                <a:latin typeface="Cambria"/>
                <a:cs typeface="Cambria"/>
              </a:rPr>
              <a:t> </a:t>
            </a:r>
            <a:r>
              <a:rPr sz="1500" b="1" spc="-10" dirty="0">
                <a:solidFill>
                  <a:srgbClr val="50B9C1"/>
                </a:solidFill>
                <a:latin typeface="Cambria"/>
                <a:cs typeface="Cambria"/>
              </a:rPr>
              <a:t>Haverkamp</a:t>
            </a:r>
            <a:endParaRPr sz="15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500" b="1" i="1" spc="-20" dirty="0">
                <a:solidFill>
                  <a:srgbClr val="50B9C1"/>
                </a:solidFill>
                <a:latin typeface="Cambria"/>
                <a:cs typeface="Cambria"/>
              </a:rPr>
              <a:t>HR</a:t>
            </a:r>
            <a:r>
              <a:rPr sz="1500" b="1" i="1" spc="-40" dirty="0">
                <a:solidFill>
                  <a:srgbClr val="50B9C1"/>
                </a:solidFill>
                <a:latin typeface="Cambria"/>
                <a:cs typeface="Cambria"/>
              </a:rPr>
              <a:t> </a:t>
            </a:r>
            <a:r>
              <a:rPr sz="1500" b="1" i="1" spc="-30" dirty="0">
                <a:solidFill>
                  <a:srgbClr val="50B9C1"/>
                </a:solidFill>
                <a:latin typeface="Cambria"/>
                <a:cs typeface="Cambria"/>
              </a:rPr>
              <a:t>Operations</a:t>
            </a:r>
            <a:r>
              <a:rPr sz="1500" b="1" i="1" spc="-25" dirty="0">
                <a:solidFill>
                  <a:srgbClr val="50B9C1"/>
                </a:solidFill>
                <a:latin typeface="Cambria"/>
                <a:cs typeface="Cambria"/>
              </a:rPr>
              <a:t> </a:t>
            </a:r>
            <a:r>
              <a:rPr sz="1500" b="1" i="1" spc="-10" dirty="0">
                <a:solidFill>
                  <a:srgbClr val="50B9C1"/>
                </a:solidFill>
                <a:latin typeface="Cambria"/>
                <a:cs typeface="Cambria"/>
              </a:rPr>
              <a:t>Specialist</a:t>
            </a:r>
            <a:endParaRPr sz="1500">
              <a:latin typeface="Cambria"/>
              <a:cs typeface="Cambri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36065" y="2659379"/>
            <a:ext cx="9297035" cy="3778885"/>
            <a:chOff x="336065" y="2659379"/>
            <a:chExt cx="9297035" cy="377888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3831" y="2659379"/>
              <a:ext cx="2115312" cy="21183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413" y="2692115"/>
              <a:ext cx="2019540" cy="20218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1500" y="2692114"/>
              <a:ext cx="2019541" cy="19756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93706" y="2692134"/>
              <a:ext cx="1808624" cy="19756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13036" y="2692114"/>
              <a:ext cx="2019540" cy="19756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6065" y="6123364"/>
              <a:ext cx="1747408" cy="31489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18005" y="5004090"/>
            <a:ext cx="172212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500" b="1" spc="-20" dirty="0">
                <a:solidFill>
                  <a:srgbClr val="50B9C1"/>
                </a:solidFill>
                <a:latin typeface="Cambria"/>
                <a:cs typeface="Cambria"/>
              </a:rPr>
              <a:t>Alicia</a:t>
            </a:r>
            <a:r>
              <a:rPr sz="1500" b="1" spc="-35" dirty="0">
                <a:solidFill>
                  <a:srgbClr val="50B9C1"/>
                </a:solidFill>
                <a:latin typeface="Cambria"/>
                <a:cs typeface="Cambria"/>
              </a:rPr>
              <a:t> </a:t>
            </a:r>
            <a:r>
              <a:rPr sz="1500" b="1" spc="-10" dirty="0">
                <a:solidFill>
                  <a:srgbClr val="50B9C1"/>
                </a:solidFill>
                <a:latin typeface="Cambria"/>
                <a:cs typeface="Cambria"/>
              </a:rPr>
              <a:t>Finley</a:t>
            </a:r>
            <a:endParaRPr sz="15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500" b="1" i="1" spc="-20" dirty="0">
                <a:solidFill>
                  <a:srgbClr val="50B9C1"/>
                </a:solidFill>
                <a:latin typeface="Cambria"/>
                <a:cs typeface="Cambria"/>
              </a:rPr>
              <a:t>HR</a:t>
            </a:r>
            <a:r>
              <a:rPr sz="1500" b="1" i="1" spc="-50" dirty="0">
                <a:solidFill>
                  <a:srgbClr val="50B9C1"/>
                </a:solidFill>
                <a:latin typeface="Cambria"/>
                <a:cs typeface="Cambria"/>
              </a:rPr>
              <a:t> </a:t>
            </a:r>
            <a:r>
              <a:rPr sz="1500" b="1" i="1" spc="-20" dirty="0">
                <a:solidFill>
                  <a:srgbClr val="50B9C1"/>
                </a:solidFill>
                <a:latin typeface="Cambria"/>
                <a:cs typeface="Cambria"/>
              </a:rPr>
              <a:t>Services</a:t>
            </a:r>
            <a:r>
              <a:rPr sz="1500" b="1" i="1" spc="-40" dirty="0">
                <a:solidFill>
                  <a:srgbClr val="50B9C1"/>
                </a:solidFill>
                <a:latin typeface="Cambria"/>
                <a:cs typeface="Cambria"/>
              </a:rPr>
              <a:t> </a:t>
            </a:r>
            <a:r>
              <a:rPr sz="1500" b="1" i="1" spc="-10" dirty="0">
                <a:solidFill>
                  <a:srgbClr val="50B9C1"/>
                </a:solidFill>
                <a:latin typeface="Cambria"/>
                <a:cs typeface="Cambria"/>
              </a:rPr>
              <a:t>Director</a:t>
            </a:r>
            <a:endParaRPr sz="150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97157" y="4997994"/>
            <a:ext cx="2047239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spc="-20" dirty="0">
                <a:solidFill>
                  <a:srgbClr val="50B9C1"/>
                </a:solidFill>
                <a:latin typeface="Cambria"/>
                <a:cs typeface="Cambria"/>
              </a:rPr>
              <a:t>Elena</a:t>
            </a:r>
            <a:r>
              <a:rPr sz="1500" b="1" spc="-45" dirty="0">
                <a:solidFill>
                  <a:srgbClr val="50B9C1"/>
                </a:solidFill>
                <a:latin typeface="Cambria"/>
                <a:cs typeface="Cambria"/>
              </a:rPr>
              <a:t> </a:t>
            </a:r>
            <a:r>
              <a:rPr sz="1500" b="1" spc="-10" dirty="0">
                <a:solidFill>
                  <a:srgbClr val="50B9C1"/>
                </a:solidFill>
                <a:latin typeface="Cambria"/>
                <a:cs typeface="Cambria"/>
              </a:rPr>
              <a:t>Chavez</a:t>
            </a:r>
            <a:endParaRPr sz="15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500" b="1" i="1" spc="-35" dirty="0">
                <a:solidFill>
                  <a:srgbClr val="50B9C1"/>
                </a:solidFill>
                <a:latin typeface="Cambria"/>
                <a:cs typeface="Cambria"/>
              </a:rPr>
              <a:t>Compensation</a:t>
            </a:r>
            <a:r>
              <a:rPr sz="1500" b="1" i="1" spc="20" dirty="0">
                <a:solidFill>
                  <a:srgbClr val="50B9C1"/>
                </a:solidFill>
                <a:latin typeface="Cambria"/>
                <a:cs typeface="Cambria"/>
              </a:rPr>
              <a:t> </a:t>
            </a:r>
            <a:r>
              <a:rPr sz="1500" b="1" i="1" spc="-10" dirty="0">
                <a:solidFill>
                  <a:srgbClr val="50B9C1"/>
                </a:solidFill>
                <a:latin typeface="Cambria"/>
                <a:cs typeface="Cambria"/>
              </a:rPr>
              <a:t>Specialist</a:t>
            </a:r>
            <a:endParaRPr sz="1500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74536" y="4997994"/>
            <a:ext cx="1713864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spc="-30" dirty="0">
                <a:solidFill>
                  <a:srgbClr val="50B9C1"/>
                </a:solidFill>
                <a:latin typeface="Cambria"/>
                <a:cs typeface="Cambria"/>
              </a:rPr>
              <a:t>Michael</a:t>
            </a:r>
            <a:r>
              <a:rPr sz="1500" b="1" spc="-20" dirty="0">
                <a:solidFill>
                  <a:srgbClr val="50B9C1"/>
                </a:solidFill>
                <a:latin typeface="Cambria"/>
                <a:cs typeface="Cambria"/>
              </a:rPr>
              <a:t> </a:t>
            </a:r>
            <a:r>
              <a:rPr sz="1500" b="1" spc="-10" dirty="0">
                <a:solidFill>
                  <a:srgbClr val="50B9C1"/>
                </a:solidFill>
                <a:latin typeface="Cambria"/>
                <a:cs typeface="Cambria"/>
              </a:rPr>
              <a:t>Constantini</a:t>
            </a:r>
            <a:endParaRPr sz="15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500" b="1" i="1" spc="-30" dirty="0">
                <a:solidFill>
                  <a:srgbClr val="50B9C1"/>
                </a:solidFill>
                <a:latin typeface="Cambria"/>
                <a:cs typeface="Cambria"/>
              </a:rPr>
              <a:t>Project </a:t>
            </a:r>
            <a:r>
              <a:rPr sz="1500" b="1" i="1" spc="-10" dirty="0">
                <a:solidFill>
                  <a:srgbClr val="50B9C1"/>
                </a:solidFill>
                <a:latin typeface="Cambria"/>
                <a:cs typeface="Cambria"/>
              </a:rPr>
              <a:t>Manager</a:t>
            </a:r>
            <a:endParaRPr sz="1500">
              <a:latin typeface="Cambria"/>
              <a:cs typeface="Cambri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9484" rIns="0" bIns="0" rtlCol="0">
            <a:spAutoFit/>
          </a:bodyPr>
          <a:lstStyle/>
          <a:p>
            <a:pPr marL="203835">
              <a:lnSpc>
                <a:spcPct val="100000"/>
              </a:lnSpc>
              <a:spcBef>
                <a:spcPts val="100"/>
              </a:spcBef>
            </a:pPr>
            <a:r>
              <a:rPr dirty="0"/>
              <a:t>T</a:t>
            </a:r>
            <a:r>
              <a:rPr spc="-20" dirty="0"/>
              <a:t> </a:t>
            </a:r>
            <a:r>
              <a:rPr dirty="0"/>
              <a:t>E</a:t>
            </a:r>
            <a:r>
              <a:rPr spc="-20" dirty="0"/>
              <a:t> </a:t>
            </a:r>
            <a:r>
              <a:rPr dirty="0"/>
              <a:t>A</a:t>
            </a:r>
            <a:r>
              <a:rPr spc="-15" dirty="0"/>
              <a:t> </a:t>
            </a:r>
            <a:r>
              <a:rPr spc="-50" dirty="0"/>
              <a:t>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00" y="1206247"/>
            <a:ext cx="9855200" cy="54485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923" rIns="0" bIns="0" rtlCol="0">
            <a:spAutoFit/>
          </a:bodyPr>
          <a:lstStyle/>
          <a:p>
            <a:pPr marL="4191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I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N</a:t>
            </a:r>
            <a:r>
              <a:rPr spc="-7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</a:t>
            </a:r>
            <a:r>
              <a:rPr spc="-8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U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</a:t>
            </a:r>
            <a:r>
              <a:rPr spc="-7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</a:t>
            </a:r>
            <a:r>
              <a:rPr spc="-8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</a:t>
            </a:r>
            <a:r>
              <a:rPr spc="-20" dirty="0">
                <a:latin typeface="Arial"/>
                <a:cs typeface="Arial"/>
              </a:rPr>
              <a:t> </a:t>
            </a:r>
            <a:r>
              <a:rPr spc="-50" dirty="0">
                <a:latin typeface="Arial"/>
                <a:cs typeface="Arial"/>
              </a:rPr>
              <a:t>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76200" marR="132715">
              <a:lnSpc>
                <a:spcPts val="1300"/>
              </a:lnSpc>
              <a:spcBef>
                <a:spcPts val="360"/>
              </a:spcBef>
            </a:pPr>
            <a:r>
              <a:rPr dirty="0"/>
              <a:t>Blue</a:t>
            </a:r>
            <a:r>
              <a:rPr spc="-50" dirty="0"/>
              <a:t> </a:t>
            </a:r>
            <a:r>
              <a:rPr dirty="0"/>
              <a:t>Stone</a:t>
            </a:r>
            <a:r>
              <a:rPr spc="-50" dirty="0"/>
              <a:t> </a:t>
            </a:r>
            <a:r>
              <a:rPr dirty="0"/>
              <a:t>Strategy</a:t>
            </a:r>
            <a:r>
              <a:rPr spc="-50" dirty="0"/>
              <a:t> </a:t>
            </a:r>
            <a:r>
              <a:rPr dirty="0"/>
              <a:t>Partners,</a:t>
            </a:r>
            <a:r>
              <a:rPr spc="-40" dirty="0"/>
              <a:t> </a:t>
            </a:r>
            <a:r>
              <a:rPr dirty="0"/>
              <a:t>starting</a:t>
            </a:r>
            <a:r>
              <a:rPr spc="-50" dirty="0"/>
              <a:t> </a:t>
            </a:r>
            <a:r>
              <a:rPr dirty="0"/>
              <a:t>our</a:t>
            </a:r>
            <a:r>
              <a:rPr spc="-45" dirty="0"/>
              <a:t> </a:t>
            </a:r>
            <a:r>
              <a:rPr dirty="0"/>
              <a:t>18</a:t>
            </a:r>
            <a:r>
              <a:rPr sz="1350" baseline="24691" dirty="0"/>
              <a:t>th</a:t>
            </a:r>
            <a:r>
              <a:rPr sz="1350" spc="67" baseline="24691" dirty="0"/>
              <a:t> </a:t>
            </a:r>
            <a:r>
              <a:rPr sz="1300" spc="-10" dirty="0"/>
              <a:t>year,</a:t>
            </a:r>
            <a:r>
              <a:rPr sz="1300" spc="-45" dirty="0"/>
              <a:t> </a:t>
            </a:r>
            <a:r>
              <a:rPr sz="1300" dirty="0"/>
              <a:t>is</a:t>
            </a:r>
            <a:r>
              <a:rPr sz="1300" spc="-50" dirty="0"/>
              <a:t> </a:t>
            </a:r>
            <a:r>
              <a:rPr sz="1300" dirty="0"/>
              <a:t>a</a:t>
            </a:r>
            <a:r>
              <a:rPr sz="1300" spc="-45" dirty="0"/>
              <a:t> </a:t>
            </a:r>
            <a:r>
              <a:rPr sz="1300" spc="-20" dirty="0"/>
              <a:t>Native-</a:t>
            </a:r>
            <a:r>
              <a:rPr sz="1300" dirty="0"/>
              <a:t>owned</a:t>
            </a:r>
            <a:r>
              <a:rPr sz="1300" spc="-50" dirty="0"/>
              <a:t> </a:t>
            </a:r>
            <a:r>
              <a:rPr sz="1300" spc="-10" dirty="0"/>
              <a:t>corporation</a:t>
            </a:r>
            <a:r>
              <a:rPr sz="1300" spc="-50" dirty="0"/>
              <a:t> </a:t>
            </a:r>
            <a:r>
              <a:rPr sz="1300" dirty="0"/>
              <a:t>that</a:t>
            </a:r>
            <a:r>
              <a:rPr sz="1300" spc="-40" dirty="0"/>
              <a:t> </a:t>
            </a:r>
            <a:r>
              <a:rPr sz="1300" dirty="0"/>
              <a:t>only</a:t>
            </a:r>
            <a:r>
              <a:rPr sz="1300" spc="275" dirty="0"/>
              <a:t> </a:t>
            </a:r>
            <a:r>
              <a:rPr sz="1300" dirty="0"/>
              <a:t>serves</a:t>
            </a:r>
            <a:r>
              <a:rPr sz="1300" spc="-50" dirty="0"/>
              <a:t> </a:t>
            </a:r>
            <a:r>
              <a:rPr sz="1300" spc="-10" dirty="0"/>
              <a:t>Native </a:t>
            </a:r>
            <a:r>
              <a:rPr sz="1300" dirty="0"/>
              <a:t>American</a:t>
            </a:r>
            <a:r>
              <a:rPr sz="1300" spc="-95" dirty="0"/>
              <a:t> </a:t>
            </a:r>
            <a:r>
              <a:rPr sz="1300" spc="-20" dirty="0"/>
              <a:t>and</a:t>
            </a:r>
            <a:r>
              <a:rPr sz="1300" spc="-75" dirty="0"/>
              <a:t> </a:t>
            </a:r>
            <a:r>
              <a:rPr sz="1300" dirty="0"/>
              <a:t>Alaskan</a:t>
            </a:r>
            <a:r>
              <a:rPr sz="1300" spc="-60" dirty="0"/>
              <a:t> </a:t>
            </a:r>
            <a:r>
              <a:rPr sz="1300" dirty="0"/>
              <a:t>Native</a:t>
            </a:r>
            <a:r>
              <a:rPr sz="1300" spc="-75" dirty="0"/>
              <a:t> </a:t>
            </a:r>
            <a:r>
              <a:rPr sz="1300" spc="-10" dirty="0"/>
              <a:t>Tribes.</a:t>
            </a:r>
            <a:endParaRPr sz="1300"/>
          </a:p>
          <a:p>
            <a:pPr>
              <a:lnSpc>
                <a:spcPct val="100000"/>
              </a:lnSpc>
              <a:spcBef>
                <a:spcPts val="770"/>
              </a:spcBef>
            </a:pPr>
            <a:endParaRPr sz="1300"/>
          </a:p>
          <a:p>
            <a:pPr marL="76200" marR="217804">
              <a:lnSpc>
                <a:spcPct val="79000"/>
              </a:lnSpc>
              <a:spcBef>
                <a:spcPts val="5"/>
              </a:spcBef>
            </a:pPr>
            <a:r>
              <a:rPr dirty="0">
                <a:solidFill>
                  <a:srgbClr val="374151"/>
                </a:solidFill>
              </a:rPr>
              <a:t>Given</a:t>
            </a:r>
            <a:r>
              <a:rPr spc="-8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the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surge</a:t>
            </a:r>
            <a:r>
              <a:rPr spc="-40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of</a:t>
            </a:r>
            <a:r>
              <a:rPr spc="-80" dirty="0">
                <a:solidFill>
                  <a:srgbClr val="374151"/>
                </a:solidFill>
              </a:rPr>
              <a:t> </a:t>
            </a:r>
            <a:r>
              <a:rPr spc="-35" dirty="0">
                <a:solidFill>
                  <a:srgbClr val="374151"/>
                </a:solidFill>
              </a:rPr>
              <a:t>ARPA</a:t>
            </a:r>
            <a:r>
              <a:rPr spc="-8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dollars</a:t>
            </a:r>
            <a:r>
              <a:rPr spc="-4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and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grant</a:t>
            </a:r>
            <a:r>
              <a:rPr spc="-30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funding</a:t>
            </a:r>
            <a:r>
              <a:rPr spc="-40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accessible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to</a:t>
            </a:r>
            <a:r>
              <a:rPr spc="-6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Tribes,</a:t>
            </a:r>
            <a:r>
              <a:rPr spc="-2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there</a:t>
            </a:r>
            <a:r>
              <a:rPr spc="-4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is</a:t>
            </a:r>
            <a:r>
              <a:rPr spc="-4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a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corresponding</a:t>
            </a:r>
            <a:r>
              <a:rPr spc="-4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need</a:t>
            </a:r>
            <a:r>
              <a:rPr spc="-40" dirty="0">
                <a:solidFill>
                  <a:srgbClr val="374151"/>
                </a:solidFill>
              </a:rPr>
              <a:t> </a:t>
            </a:r>
            <a:r>
              <a:rPr spc="-25" dirty="0">
                <a:solidFill>
                  <a:srgbClr val="374151"/>
                </a:solidFill>
              </a:rPr>
              <a:t>for </a:t>
            </a:r>
            <a:r>
              <a:rPr spc="-10" dirty="0">
                <a:solidFill>
                  <a:srgbClr val="374151"/>
                </a:solidFill>
              </a:rPr>
              <a:t>expanded</a:t>
            </a:r>
            <a:r>
              <a:rPr spc="-50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staffing,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enhanced</a:t>
            </a:r>
            <a:r>
              <a:rPr spc="-5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roles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and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responsibilities,</a:t>
            </a:r>
            <a:r>
              <a:rPr spc="-4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refined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policies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and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procedures,</a:t>
            </a:r>
            <a:r>
              <a:rPr spc="-40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optimized workflows,</a:t>
            </a:r>
            <a:r>
              <a:rPr spc="-1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comprehensive</a:t>
            </a:r>
            <a:r>
              <a:rPr spc="-2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training, </a:t>
            </a:r>
            <a:r>
              <a:rPr dirty="0">
                <a:solidFill>
                  <a:srgbClr val="374151"/>
                </a:solidFill>
              </a:rPr>
              <a:t>and</a:t>
            </a:r>
            <a:r>
              <a:rPr spc="-2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compensation</a:t>
            </a:r>
            <a:r>
              <a:rPr spc="-20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adjustments</a:t>
            </a:r>
            <a:r>
              <a:rPr spc="-2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to</a:t>
            </a:r>
            <a:r>
              <a:rPr spc="-2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successfully</a:t>
            </a:r>
            <a:r>
              <a:rPr spc="-20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implement</a:t>
            </a:r>
            <a:r>
              <a:rPr spc="-15" dirty="0">
                <a:solidFill>
                  <a:srgbClr val="374151"/>
                </a:solidFill>
              </a:rPr>
              <a:t> </a:t>
            </a:r>
            <a:r>
              <a:rPr spc="-25" dirty="0">
                <a:solidFill>
                  <a:srgbClr val="374151"/>
                </a:solidFill>
              </a:rPr>
              <a:t>the </a:t>
            </a:r>
            <a:r>
              <a:rPr spc="-10" dirty="0">
                <a:solidFill>
                  <a:srgbClr val="374151"/>
                </a:solidFill>
              </a:rPr>
              <a:t>Council/Board</a:t>
            </a:r>
            <a:r>
              <a:rPr spc="-5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goals,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which</a:t>
            </a:r>
            <a:r>
              <a:rPr spc="-5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have</a:t>
            </a:r>
            <a:r>
              <a:rPr spc="-50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already</a:t>
            </a:r>
            <a:r>
              <a:rPr spc="-5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been</a:t>
            </a:r>
            <a:r>
              <a:rPr spc="-50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established.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spc="-10" dirty="0">
              <a:solidFill>
                <a:srgbClr val="374151"/>
              </a:solidFill>
            </a:endParaRPr>
          </a:p>
          <a:p>
            <a:pPr marL="76200" marR="30480">
              <a:lnSpc>
                <a:spcPct val="76900"/>
              </a:lnSpc>
              <a:spcBef>
                <a:spcPts val="5"/>
              </a:spcBef>
            </a:pPr>
            <a:r>
              <a:rPr dirty="0">
                <a:solidFill>
                  <a:srgbClr val="374151"/>
                </a:solidFill>
              </a:rPr>
              <a:t>How</a:t>
            </a:r>
            <a:r>
              <a:rPr spc="-4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do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you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do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you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accommodate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all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of</a:t>
            </a:r>
            <a:r>
              <a:rPr spc="-2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the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requirements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and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priorities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in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a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manner</a:t>
            </a:r>
            <a:r>
              <a:rPr spc="-3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that</a:t>
            </a:r>
            <a:r>
              <a:rPr spc="-2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delivers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the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highest </a:t>
            </a:r>
            <a:r>
              <a:rPr dirty="0">
                <a:solidFill>
                  <a:srgbClr val="374151"/>
                </a:solidFill>
              </a:rPr>
              <a:t>value</a:t>
            </a:r>
            <a:r>
              <a:rPr spc="-5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with</a:t>
            </a:r>
            <a:r>
              <a:rPr spc="-5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minimal</a:t>
            </a:r>
            <a:r>
              <a:rPr spc="-5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project</a:t>
            </a:r>
            <a:r>
              <a:rPr spc="-50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risk?</a:t>
            </a: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pc="-10" dirty="0">
              <a:solidFill>
                <a:srgbClr val="374151"/>
              </a:solidFill>
            </a:endParaRPr>
          </a:p>
          <a:p>
            <a:pPr marL="76200" marR="53340" algn="just">
              <a:lnSpc>
                <a:spcPct val="76900"/>
              </a:lnSpc>
              <a:spcBef>
                <a:spcPts val="5"/>
              </a:spcBef>
            </a:pPr>
            <a:r>
              <a:rPr spc="-20" dirty="0">
                <a:solidFill>
                  <a:srgbClr val="374151"/>
                </a:solidFill>
              </a:rPr>
              <a:t>Frequently, </a:t>
            </a:r>
            <a:r>
              <a:rPr spc="-10" dirty="0">
                <a:solidFill>
                  <a:srgbClr val="374151"/>
                </a:solidFill>
              </a:rPr>
              <a:t>performing</a:t>
            </a:r>
            <a:r>
              <a:rPr spc="-2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a</a:t>
            </a:r>
            <a:r>
              <a:rPr spc="-2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Capability</a:t>
            </a:r>
            <a:r>
              <a:rPr spc="-2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and</a:t>
            </a:r>
            <a:r>
              <a:rPr spc="-20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Capacity</a:t>
            </a:r>
            <a:r>
              <a:rPr spc="-80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Assessment prioritizes</a:t>
            </a:r>
            <a:r>
              <a:rPr spc="-2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evaluations</a:t>
            </a:r>
            <a:r>
              <a:rPr spc="-2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of</a:t>
            </a:r>
            <a:r>
              <a:rPr spc="-1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the</a:t>
            </a:r>
            <a:r>
              <a:rPr spc="-20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Finance,</a:t>
            </a:r>
            <a:r>
              <a:rPr spc="-1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Grants Management,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spc="-40" dirty="0">
                <a:solidFill>
                  <a:srgbClr val="374151"/>
                </a:solidFill>
              </a:rPr>
              <a:t>IT, </a:t>
            </a:r>
            <a:r>
              <a:rPr dirty="0">
                <a:solidFill>
                  <a:srgbClr val="374151"/>
                </a:solidFill>
              </a:rPr>
              <a:t>and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HR</a:t>
            </a:r>
            <a:r>
              <a:rPr spc="-50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departments,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in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an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effort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to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identify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what</a:t>
            </a:r>
            <a:r>
              <a:rPr spc="-4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is</a:t>
            </a:r>
            <a:r>
              <a:rPr spc="-5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working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well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and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where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there</a:t>
            </a:r>
            <a:r>
              <a:rPr spc="-5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are</a:t>
            </a:r>
            <a:r>
              <a:rPr spc="-45" dirty="0">
                <a:solidFill>
                  <a:srgbClr val="374151"/>
                </a:solidFill>
              </a:rPr>
              <a:t> </a:t>
            </a:r>
            <a:r>
              <a:rPr spc="-20" dirty="0">
                <a:solidFill>
                  <a:srgbClr val="374151"/>
                </a:solidFill>
              </a:rPr>
              <a:t>gaps </a:t>
            </a:r>
            <a:r>
              <a:rPr dirty="0">
                <a:solidFill>
                  <a:srgbClr val="374151"/>
                </a:solidFill>
              </a:rPr>
              <a:t>that</a:t>
            </a:r>
            <a:r>
              <a:rPr spc="-30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need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to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be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addressed;</a:t>
            </a:r>
            <a:r>
              <a:rPr spc="-2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it</a:t>
            </a:r>
            <a:r>
              <a:rPr spc="-2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is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a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dirty="0">
                <a:solidFill>
                  <a:srgbClr val="374151"/>
                </a:solidFill>
              </a:rPr>
              <a:t>wholistic</a:t>
            </a:r>
            <a:r>
              <a:rPr spc="-35" dirty="0">
                <a:solidFill>
                  <a:srgbClr val="374151"/>
                </a:solidFill>
              </a:rPr>
              <a:t> </a:t>
            </a:r>
            <a:r>
              <a:rPr spc="-10" dirty="0">
                <a:solidFill>
                  <a:srgbClr val="374151"/>
                </a:solidFill>
              </a:rPr>
              <a:t>approach.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36065" y="5537116"/>
            <a:ext cx="9563100" cy="1016635"/>
            <a:chOff x="336065" y="5537116"/>
            <a:chExt cx="9563100" cy="101663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80222" y="5537116"/>
              <a:ext cx="1118661" cy="10163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065" y="6123364"/>
              <a:ext cx="1747408" cy="3148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6402" y="4216102"/>
            <a:ext cx="1503045" cy="1054100"/>
          </a:xfrm>
          <a:prstGeom prst="rect">
            <a:avLst/>
          </a:prstGeom>
        </p:spPr>
        <p:txBody>
          <a:bodyPr vert="horz" wrap="square" lIns="0" tIns="1936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sz="3400" dirty="0">
                <a:latin typeface="Arial"/>
                <a:cs typeface="Arial"/>
              </a:rPr>
              <a:t>W</a:t>
            </a:r>
            <a:r>
              <a:rPr sz="3400" spc="-35" dirty="0">
                <a:latin typeface="Arial"/>
                <a:cs typeface="Arial"/>
              </a:rPr>
              <a:t> </a:t>
            </a:r>
            <a:r>
              <a:rPr sz="3400" dirty="0">
                <a:latin typeface="Arial"/>
                <a:cs typeface="Arial"/>
              </a:rPr>
              <a:t>H</a:t>
            </a:r>
            <a:r>
              <a:rPr sz="3400" spc="-85" dirty="0">
                <a:latin typeface="Arial"/>
                <a:cs typeface="Arial"/>
              </a:rPr>
              <a:t> </a:t>
            </a:r>
            <a:r>
              <a:rPr sz="3400" spc="-25" dirty="0">
                <a:latin typeface="Arial"/>
                <a:cs typeface="Arial"/>
              </a:rPr>
              <a:t>Y?</a:t>
            </a:r>
            <a:endParaRPr sz="3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1600" spc="-10" dirty="0">
                <a:solidFill>
                  <a:srgbClr val="50B9C1"/>
                </a:solidFill>
                <a:latin typeface="Arial"/>
                <a:cs typeface="Arial"/>
              </a:rPr>
              <a:t>PURPOSE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72441" y="5529327"/>
            <a:ext cx="1118662" cy="10163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00" y="1104900"/>
            <a:ext cx="9855200" cy="55499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9103" y="4473423"/>
            <a:ext cx="1047750" cy="45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40"/>
              </a:lnSpc>
            </a:pPr>
            <a:r>
              <a:rPr sz="3200" spc="-20" dirty="0">
                <a:latin typeface="Arial"/>
                <a:cs typeface="Arial"/>
              </a:rPr>
              <a:t>Why?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53968" y="2145761"/>
            <a:ext cx="9237345" cy="4399915"/>
            <a:chOff x="653968" y="2145761"/>
            <a:chExt cx="9237345" cy="43999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2441" y="5529327"/>
              <a:ext cx="1118662" cy="10163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53961" y="2145766"/>
              <a:ext cx="5210175" cy="4340860"/>
            </a:xfrm>
            <a:custGeom>
              <a:avLst/>
              <a:gdLst/>
              <a:ahLst/>
              <a:cxnLst/>
              <a:rect l="l" t="t" r="r" b="b"/>
              <a:pathLst>
                <a:path w="5210175" h="4340860">
                  <a:moveTo>
                    <a:pt x="5209794" y="67297"/>
                  </a:moveTo>
                  <a:lnTo>
                    <a:pt x="5203990" y="41008"/>
                  </a:lnTo>
                  <a:lnTo>
                    <a:pt x="5188115" y="19634"/>
                  </a:lnTo>
                  <a:lnTo>
                    <a:pt x="5164518" y="5257"/>
                  </a:lnTo>
                  <a:lnTo>
                    <a:pt x="5135511" y="0"/>
                  </a:lnTo>
                  <a:lnTo>
                    <a:pt x="4852454" y="0"/>
                  </a:lnTo>
                  <a:lnTo>
                    <a:pt x="4852454" y="134594"/>
                  </a:lnTo>
                  <a:lnTo>
                    <a:pt x="4852454" y="2841510"/>
                  </a:lnTo>
                  <a:lnTo>
                    <a:pt x="2778010" y="2841510"/>
                  </a:lnTo>
                  <a:lnTo>
                    <a:pt x="2778010" y="134594"/>
                  </a:lnTo>
                  <a:lnTo>
                    <a:pt x="4852454" y="134594"/>
                  </a:lnTo>
                  <a:lnTo>
                    <a:pt x="4852454" y="0"/>
                  </a:lnTo>
                  <a:lnTo>
                    <a:pt x="74282" y="0"/>
                  </a:lnTo>
                  <a:lnTo>
                    <a:pt x="45275" y="5257"/>
                  </a:lnTo>
                  <a:lnTo>
                    <a:pt x="21678" y="19634"/>
                  </a:lnTo>
                  <a:lnTo>
                    <a:pt x="5803" y="41008"/>
                  </a:lnTo>
                  <a:lnTo>
                    <a:pt x="0" y="67297"/>
                  </a:lnTo>
                  <a:lnTo>
                    <a:pt x="5803" y="93586"/>
                  </a:lnTo>
                  <a:lnTo>
                    <a:pt x="21678" y="114973"/>
                  </a:lnTo>
                  <a:lnTo>
                    <a:pt x="45275" y="129336"/>
                  </a:lnTo>
                  <a:lnTo>
                    <a:pt x="74282" y="134594"/>
                  </a:lnTo>
                  <a:lnTo>
                    <a:pt x="115404" y="134594"/>
                  </a:lnTo>
                  <a:lnTo>
                    <a:pt x="115404" y="2841510"/>
                  </a:lnTo>
                  <a:lnTo>
                    <a:pt x="74282" y="2841510"/>
                  </a:lnTo>
                  <a:lnTo>
                    <a:pt x="45275" y="2846768"/>
                  </a:lnTo>
                  <a:lnTo>
                    <a:pt x="21678" y="2861145"/>
                  </a:lnTo>
                  <a:lnTo>
                    <a:pt x="5803" y="2882531"/>
                  </a:lnTo>
                  <a:lnTo>
                    <a:pt x="0" y="2908820"/>
                  </a:lnTo>
                  <a:lnTo>
                    <a:pt x="5803" y="2935109"/>
                  </a:lnTo>
                  <a:lnTo>
                    <a:pt x="21678" y="2956483"/>
                  </a:lnTo>
                  <a:lnTo>
                    <a:pt x="45275" y="2970860"/>
                  </a:lnTo>
                  <a:lnTo>
                    <a:pt x="74282" y="2976118"/>
                  </a:lnTo>
                  <a:lnTo>
                    <a:pt x="1941664" y="2976118"/>
                  </a:lnTo>
                  <a:lnTo>
                    <a:pt x="1623936" y="4153827"/>
                  </a:lnTo>
                  <a:lnTo>
                    <a:pt x="1632191" y="4153827"/>
                  </a:lnTo>
                  <a:lnTo>
                    <a:pt x="1644548" y="4157573"/>
                  </a:lnTo>
                  <a:lnTo>
                    <a:pt x="1652790" y="4161320"/>
                  </a:lnTo>
                  <a:lnTo>
                    <a:pt x="2049564" y="2976118"/>
                  </a:lnTo>
                  <a:lnTo>
                    <a:pt x="2547848" y="2976118"/>
                  </a:lnTo>
                  <a:lnTo>
                    <a:pt x="2588412" y="4340784"/>
                  </a:lnTo>
                  <a:lnTo>
                    <a:pt x="2621394" y="4340784"/>
                  </a:lnTo>
                  <a:lnTo>
                    <a:pt x="2661932" y="2976118"/>
                  </a:lnTo>
                  <a:lnTo>
                    <a:pt x="3160230" y="2976118"/>
                  </a:lnTo>
                  <a:lnTo>
                    <a:pt x="3557016" y="4161320"/>
                  </a:lnTo>
                  <a:lnTo>
                    <a:pt x="3565245" y="4157573"/>
                  </a:lnTo>
                  <a:lnTo>
                    <a:pt x="3577602" y="4153827"/>
                  </a:lnTo>
                  <a:lnTo>
                    <a:pt x="3585857" y="4153827"/>
                  </a:lnTo>
                  <a:lnTo>
                    <a:pt x="3268129" y="2976118"/>
                  </a:lnTo>
                  <a:lnTo>
                    <a:pt x="5135511" y="2976118"/>
                  </a:lnTo>
                  <a:lnTo>
                    <a:pt x="5162207" y="2970860"/>
                  </a:lnTo>
                  <a:lnTo>
                    <a:pt x="5185041" y="2956483"/>
                  </a:lnTo>
                  <a:lnTo>
                    <a:pt x="5201678" y="2935109"/>
                  </a:lnTo>
                  <a:lnTo>
                    <a:pt x="5209794" y="2908820"/>
                  </a:lnTo>
                  <a:lnTo>
                    <a:pt x="5203990" y="2882531"/>
                  </a:lnTo>
                  <a:lnTo>
                    <a:pt x="5188115" y="2861145"/>
                  </a:lnTo>
                  <a:lnTo>
                    <a:pt x="5164518" y="2846768"/>
                  </a:lnTo>
                  <a:lnTo>
                    <a:pt x="5135511" y="2841510"/>
                  </a:lnTo>
                  <a:lnTo>
                    <a:pt x="5094389" y="2841510"/>
                  </a:lnTo>
                  <a:lnTo>
                    <a:pt x="5094389" y="134594"/>
                  </a:lnTo>
                  <a:lnTo>
                    <a:pt x="5135511" y="134594"/>
                  </a:lnTo>
                  <a:lnTo>
                    <a:pt x="5162207" y="129870"/>
                  </a:lnTo>
                  <a:lnTo>
                    <a:pt x="5185041" y="116370"/>
                  </a:lnTo>
                  <a:lnTo>
                    <a:pt x="5201678" y="95161"/>
                  </a:lnTo>
                  <a:lnTo>
                    <a:pt x="5209794" y="672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30442" y="2265829"/>
            <a:ext cx="2074545" cy="26650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147320" marR="35560" indent="-147955">
              <a:lnSpc>
                <a:spcPct val="98900"/>
              </a:lnSpc>
              <a:spcBef>
                <a:spcPts val="325"/>
              </a:spcBef>
              <a:buFont typeface="Arial"/>
              <a:buChar char="•"/>
              <a:tabLst>
                <a:tab pos="147320" algn="l"/>
              </a:tabLst>
            </a:pPr>
            <a:r>
              <a:rPr sz="1300" dirty="0">
                <a:solidFill>
                  <a:srgbClr val="3F6374"/>
                </a:solidFill>
                <a:latin typeface="Cambria"/>
                <a:cs typeface="Cambria"/>
              </a:rPr>
              <a:t>A</a:t>
            </a:r>
            <a:r>
              <a:rPr sz="1300" spc="-1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capacity</a:t>
            </a:r>
            <a:r>
              <a:rPr sz="1300" spc="-1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3F6374"/>
                </a:solidFill>
                <a:latin typeface="Cambria"/>
                <a:cs typeface="Cambria"/>
              </a:rPr>
              <a:t>and</a:t>
            </a:r>
            <a:r>
              <a:rPr sz="1300" spc="-20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capabilities assessment</a:t>
            </a:r>
            <a:r>
              <a:rPr sz="1300" spc="-30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evaluates</a:t>
            </a:r>
            <a:r>
              <a:rPr sz="1300" spc="-25" dirty="0">
                <a:solidFill>
                  <a:srgbClr val="3F6374"/>
                </a:solidFill>
                <a:latin typeface="Cambria"/>
                <a:cs typeface="Cambria"/>
              </a:rPr>
              <a:t> the </a:t>
            </a: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Tribe</a:t>
            </a:r>
            <a:r>
              <a:rPr sz="1300" spc="-4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3F6374"/>
                </a:solidFill>
                <a:latin typeface="Cambria"/>
                <a:cs typeface="Cambria"/>
              </a:rPr>
              <a:t>and</a:t>
            </a:r>
            <a:r>
              <a:rPr sz="1300" spc="-40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3F6374"/>
                </a:solidFill>
                <a:latin typeface="Cambria"/>
                <a:cs typeface="Cambria"/>
              </a:rPr>
              <a:t>its</a:t>
            </a:r>
            <a:r>
              <a:rPr sz="1300" spc="-3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enterprises’ </a:t>
            </a:r>
            <a:r>
              <a:rPr sz="1300" dirty="0">
                <a:solidFill>
                  <a:srgbClr val="3F6374"/>
                </a:solidFill>
                <a:latin typeface="Cambria"/>
                <a:cs typeface="Cambria"/>
              </a:rPr>
              <a:t>the</a:t>
            </a:r>
            <a:r>
              <a:rPr sz="1300" spc="-3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3F6374"/>
                </a:solidFill>
                <a:latin typeface="Cambria"/>
                <a:cs typeface="Cambria"/>
              </a:rPr>
              <a:t>ability</a:t>
            </a:r>
            <a:r>
              <a:rPr sz="1300" spc="-3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3F6374"/>
                </a:solidFill>
                <a:latin typeface="Cambria"/>
                <a:cs typeface="Cambria"/>
              </a:rPr>
              <a:t>to</a:t>
            </a:r>
            <a:r>
              <a:rPr sz="1300" spc="-30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achieve</a:t>
            </a:r>
            <a:r>
              <a:rPr sz="1300" spc="-3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goals, respond</a:t>
            </a:r>
            <a:r>
              <a:rPr sz="1300" spc="-1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3F6374"/>
                </a:solidFill>
                <a:latin typeface="Cambria"/>
                <a:cs typeface="Cambria"/>
              </a:rPr>
              <a:t>to</a:t>
            </a:r>
            <a:r>
              <a:rPr sz="1300" spc="-1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challenges,</a:t>
            </a:r>
            <a:r>
              <a:rPr sz="1300" spc="-1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25" dirty="0">
                <a:solidFill>
                  <a:srgbClr val="3F6374"/>
                </a:solidFill>
                <a:latin typeface="Cambria"/>
                <a:cs typeface="Cambria"/>
              </a:rPr>
              <a:t>and </a:t>
            </a:r>
            <a:r>
              <a:rPr sz="1300" dirty="0">
                <a:solidFill>
                  <a:srgbClr val="3F6374"/>
                </a:solidFill>
                <a:latin typeface="Cambria"/>
                <a:cs typeface="Cambria"/>
              </a:rPr>
              <a:t>sustain</a:t>
            </a:r>
            <a:r>
              <a:rPr sz="1300" spc="-5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operations, especially</a:t>
            </a:r>
            <a:r>
              <a:rPr sz="1300" spc="-40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3F6374"/>
                </a:solidFill>
                <a:latin typeface="Cambria"/>
                <a:cs typeface="Cambria"/>
              </a:rPr>
              <a:t>during</a:t>
            </a:r>
            <a:r>
              <a:rPr sz="1300" spc="-4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3F6374"/>
                </a:solidFill>
                <a:latin typeface="Cambria"/>
                <a:cs typeface="Cambria"/>
              </a:rPr>
              <a:t>times</a:t>
            </a:r>
            <a:r>
              <a:rPr sz="1300" spc="-4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25" dirty="0">
                <a:solidFill>
                  <a:srgbClr val="3F6374"/>
                </a:solidFill>
                <a:latin typeface="Cambria"/>
                <a:cs typeface="Cambria"/>
              </a:rPr>
              <a:t>of </a:t>
            </a: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growth</a:t>
            </a:r>
            <a:endParaRPr sz="1300">
              <a:latin typeface="Cambria"/>
              <a:cs typeface="Cambria"/>
            </a:endParaRPr>
          </a:p>
          <a:p>
            <a:pPr marL="147320" indent="-147955">
              <a:lnSpc>
                <a:spcPts val="1510"/>
              </a:lnSpc>
              <a:buFont typeface="Arial"/>
              <a:buChar char="•"/>
              <a:tabLst>
                <a:tab pos="147320" algn="l"/>
              </a:tabLst>
            </a:pPr>
            <a:r>
              <a:rPr sz="1300" dirty="0">
                <a:solidFill>
                  <a:srgbClr val="3F6374"/>
                </a:solidFill>
                <a:latin typeface="Cambria"/>
                <a:cs typeface="Cambria"/>
              </a:rPr>
              <a:t>It</a:t>
            </a: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20" dirty="0">
                <a:solidFill>
                  <a:srgbClr val="3F6374"/>
                </a:solidFill>
                <a:latin typeface="Cambria"/>
                <a:cs typeface="Cambria"/>
              </a:rPr>
              <a:t>involves</a:t>
            </a:r>
            <a:r>
              <a:rPr sz="1300" spc="-1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examining </a:t>
            </a:r>
            <a:r>
              <a:rPr sz="1300" spc="-25" dirty="0">
                <a:solidFill>
                  <a:srgbClr val="3F6374"/>
                </a:solidFill>
                <a:latin typeface="Cambria"/>
                <a:cs typeface="Cambria"/>
              </a:rPr>
              <a:t>the</a:t>
            </a:r>
            <a:endParaRPr sz="1300">
              <a:latin typeface="Cambria"/>
              <a:cs typeface="Cambria"/>
            </a:endParaRPr>
          </a:p>
          <a:p>
            <a:pPr marL="147320" marR="14604" algn="just">
              <a:lnSpc>
                <a:spcPct val="98500"/>
              </a:lnSpc>
              <a:spcBef>
                <a:spcPts val="75"/>
              </a:spcBef>
            </a:pP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resources,</a:t>
            </a:r>
            <a:r>
              <a:rPr sz="1300" spc="-4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3F6374"/>
                </a:solidFill>
                <a:latin typeface="Cambria"/>
                <a:cs typeface="Cambria"/>
              </a:rPr>
              <a:t>skills,</a:t>
            </a:r>
            <a:r>
              <a:rPr sz="1300" spc="-4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processes, </a:t>
            </a:r>
            <a:r>
              <a:rPr sz="1300" dirty="0">
                <a:solidFill>
                  <a:srgbClr val="3F6374"/>
                </a:solidFill>
                <a:latin typeface="Cambria"/>
                <a:cs typeface="Cambria"/>
              </a:rPr>
              <a:t>and</a:t>
            </a:r>
            <a:r>
              <a:rPr sz="1300" spc="-4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systems</a:t>
            </a:r>
            <a:r>
              <a:rPr sz="1300" spc="-40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3F6374"/>
                </a:solidFill>
                <a:latin typeface="Cambria"/>
                <a:cs typeface="Cambria"/>
              </a:rPr>
              <a:t>in</a:t>
            </a:r>
            <a:r>
              <a:rPr sz="1300" spc="-50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3F6374"/>
                </a:solidFill>
                <a:latin typeface="Cambria"/>
                <a:cs typeface="Cambria"/>
              </a:rPr>
              <a:t>place,</a:t>
            </a:r>
            <a:r>
              <a:rPr sz="1300" spc="-40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while identifying</a:t>
            </a:r>
            <a:r>
              <a:rPr sz="1300" spc="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strengths,</a:t>
            </a:r>
            <a:r>
              <a:rPr sz="1300" spc="10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20" dirty="0">
                <a:solidFill>
                  <a:srgbClr val="3F6374"/>
                </a:solidFill>
                <a:latin typeface="Cambria"/>
                <a:cs typeface="Cambria"/>
              </a:rPr>
              <a:t>gaps, </a:t>
            </a:r>
            <a:r>
              <a:rPr sz="1300" dirty="0">
                <a:solidFill>
                  <a:srgbClr val="3F6374"/>
                </a:solidFill>
                <a:latin typeface="Cambria"/>
                <a:cs typeface="Cambria"/>
              </a:rPr>
              <a:t>and</a:t>
            </a:r>
            <a:r>
              <a:rPr sz="1300" spc="-45" dirty="0">
                <a:solidFill>
                  <a:srgbClr val="3F6374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3F6374"/>
                </a:solidFill>
                <a:latin typeface="Cambria"/>
                <a:cs typeface="Cambria"/>
              </a:rPr>
              <a:t>opportunities.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31979" y="2220537"/>
            <a:ext cx="2074545" cy="28346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355" rIns="0" bIns="0" rtlCol="0">
            <a:spAutoFit/>
          </a:bodyPr>
          <a:lstStyle/>
          <a:p>
            <a:pPr marL="635" algn="ctr">
              <a:lnSpc>
                <a:spcPct val="99300"/>
              </a:lnSpc>
              <a:spcBef>
                <a:spcPts val="365"/>
              </a:spcBef>
            </a:pPr>
            <a:r>
              <a:rPr sz="1300" spc="-10" dirty="0">
                <a:solidFill>
                  <a:srgbClr val="005E6F"/>
                </a:solidFill>
                <a:latin typeface="Cambria"/>
                <a:cs typeface="Cambria"/>
              </a:rPr>
              <a:t>Given</a:t>
            </a:r>
            <a:r>
              <a:rPr sz="1300" spc="-3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the</a:t>
            </a:r>
            <a:r>
              <a:rPr sz="1300" spc="-3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influx</a:t>
            </a:r>
            <a:r>
              <a:rPr sz="1300" spc="-3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of</a:t>
            </a:r>
            <a:r>
              <a:rPr sz="1300" spc="-2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20" dirty="0">
                <a:solidFill>
                  <a:srgbClr val="005E6F"/>
                </a:solidFill>
                <a:latin typeface="Cambria"/>
                <a:cs typeface="Cambria"/>
              </a:rPr>
              <a:t>ARPA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funds</a:t>
            </a:r>
            <a:r>
              <a:rPr sz="1300" spc="-3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and</a:t>
            </a:r>
            <a:r>
              <a:rPr sz="1300" spc="-2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005E6F"/>
                </a:solidFill>
                <a:latin typeface="Cambria"/>
                <a:cs typeface="Cambria"/>
              </a:rPr>
              <a:t>available</a:t>
            </a:r>
            <a:r>
              <a:rPr sz="1300" spc="-3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005E6F"/>
                </a:solidFill>
                <a:latin typeface="Cambria"/>
                <a:cs typeface="Cambria"/>
              </a:rPr>
              <a:t>grants</a:t>
            </a:r>
            <a:r>
              <a:rPr sz="1300" spc="-25" dirty="0">
                <a:solidFill>
                  <a:srgbClr val="005E6F"/>
                </a:solidFill>
                <a:latin typeface="Cambria"/>
                <a:cs typeface="Cambria"/>
              </a:rPr>
              <a:t> for </a:t>
            </a:r>
            <a:r>
              <a:rPr sz="1300" spc="-10" dirty="0">
                <a:solidFill>
                  <a:srgbClr val="005E6F"/>
                </a:solidFill>
                <a:latin typeface="Cambria"/>
                <a:cs typeface="Cambria"/>
              </a:rPr>
              <a:t>Tribes</a:t>
            </a:r>
            <a:r>
              <a:rPr sz="1300" spc="-4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and</a:t>
            </a:r>
            <a:r>
              <a:rPr sz="1300" spc="-4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their</a:t>
            </a:r>
            <a:r>
              <a:rPr sz="1300" spc="-4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005E6F"/>
                </a:solidFill>
                <a:latin typeface="Cambria"/>
                <a:cs typeface="Cambria"/>
              </a:rPr>
              <a:t>enterprises,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it</a:t>
            </a:r>
            <a:r>
              <a:rPr sz="1300" spc="-3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is</a:t>
            </a:r>
            <a:r>
              <a:rPr sz="1300" spc="-2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crucial</a:t>
            </a:r>
            <a:r>
              <a:rPr sz="1300" spc="-2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to</a:t>
            </a:r>
            <a:r>
              <a:rPr sz="1300" spc="-2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005E6F"/>
                </a:solidFill>
                <a:latin typeface="Cambria"/>
                <a:cs typeface="Cambria"/>
              </a:rPr>
              <a:t>conduct</a:t>
            </a:r>
            <a:r>
              <a:rPr sz="1300" spc="-2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005E6F"/>
                </a:solidFill>
                <a:latin typeface="Cambria"/>
                <a:cs typeface="Cambria"/>
              </a:rPr>
              <a:t>these assessments</a:t>
            </a:r>
            <a:r>
              <a:rPr sz="1300" spc="-3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to</a:t>
            </a:r>
            <a:r>
              <a:rPr sz="1300" spc="-2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005E6F"/>
                </a:solidFill>
                <a:latin typeface="Cambria"/>
                <a:cs typeface="Cambria"/>
              </a:rPr>
              <a:t>ensure</a:t>
            </a:r>
            <a:r>
              <a:rPr sz="1300" spc="-3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20" dirty="0">
                <a:solidFill>
                  <a:srgbClr val="005E6F"/>
                </a:solidFill>
                <a:latin typeface="Cambria"/>
                <a:cs typeface="Cambria"/>
              </a:rPr>
              <a:t>that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the</a:t>
            </a:r>
            <a:r>
              <a:rPr sz="1300" spc="-1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005E6F"/>
                </a:solidFill>
                <a:latin typeface="Cambria"/>
                <a:cs typeface="Cambria"/>
              </a:rPr>
              <a:t>necessary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005E6F"/>
                </a:solidFill>
                <a:latin typeface="Cambria"/>
                <a:cs typeface="Cambria"/>
              </a:rPr>
              <a:t>skillsets </a:t>
            </a:r>
            <a:r>
              <a:rPr sz="1300" spc="-25" dirty="0">
                <a:solidFill>
                  <a:srgbClr val="005E6F"/>
                </a:solidFill>
                <a:latin typeface="Cambria"/>
                <a:cs typeface="Cambria"/>
              </a:rPr>
              <a:t>and </a:t>
            </a:r>
            <a:r>
              <a:rPr sz="1300" spc="-10" dirty="0">
                <a:solidFill>
                  <a:srgbClr val="005E6F"/>
                </a:solidFill>
                <a:latin typeface="Cambria"/>
                <a:cs typeface="Cambria"/>
              </a:rPr>
              <a:t>personnel</a:t>
            </a:r>
            <a:r>
              <a:rPr sz="1300" spc="-3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are</a:t>
            </a:r>
            <a:r>
              <a:rPr sz="1300" spc="-3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in</a:t>
            </a:r>
            <a:r>
              <a:rPr sz="1300" spc="-3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place</a:t>
            </a:r>
            <a:r>
              <a:rPr sz="1300" spc="-3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25" dirty="0">
                <a:solidFill>
                  <a:srgbClr val="005E6F"/>
                </a:solidFill>
                <a:latin typeface="Cambria"/>
                <a:cs typeface="Cambria"/>
              </a:rPr>
              <a:t>to</a:t>
            </a:r>
            <a:r>
              <a:rPr sz="1300" spc="50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meet</a:t>
            </a:r>
            <a:r>
              <a:rPr sz="1300" spc="-4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the</a:t>
            </a:r>
            <a:r>
              <a:rPr sz="1300" spc="-4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goals</a:t>
            </a:r>
            <a:r>
              <a:rPr sz="1300" spc="-4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and</a:t>
            </a:r>
            <a:r>
              <a:rPr sz="1300" spc="-3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005E6F"/>
                </a:solidFill>
                <a:latin typeface="Cambria"/>
                <a:cs typeface="Cambria"/>
              </a:rPr>
              <a:t>projects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planned</a:t>
            </a:r>
            <a:r>
              <a:rPr sz="1300" spc="-5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under</a:t>
            </a:r>
            <a:r>
              <a:rPr sz="1300" spc="-5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20" dirty="0">
                <a:solidFill>
                  <a:srgbClr val="005E6F"/>
                </a:solidFill>
                <a:latin typeface="Cambria"/>
                <a:cs typeface="Cambria"/>
              </a:rPr>
              <a:t>ARPA.</a:t>
            </a:r>
            <a:r>
              <a:rPr sz="1300" spc="-5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20" dirty="0">
                <a:solidFill>
                  <a:srgbClr val="005E6F"/>
                </a:solidFill>
                <a:latin typeface="Cambria"/>
                <a:cs typeface="Cambria"/>
              </a:rPr>
              <a:t>This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will</a:t>
            </a:r>
            <a:r>
              <a:rPr sz="1300" spc="-2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005E6F"/>
                </a:solidFill>
                <a:latin typeface="Cambria"/>
                <a:cs typeface="Cambria"/>
              </a:rPr>
              <a:t>support</a:t>
            </a:r>
            <a:r>
              <a:rPr sz="1300" spc="-2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005E6F"/>
                </a:solidFill>
                <a:latin typeface="Cambria"/>
                <a:cs typeface="Cambria"/>
              </a:rPr>
              <a:t>growth</a:t>
            </a:r>
            <a:r>
              <a:rPr sz="1300" spc="-2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25" dirty="0">
                <a:solidFill>
                  <a:srgbClr val="005E6F"/>
                </a:solidFill>
                <a:latin typeface="Cambria"/>
                <a:cs typeface="Cambria"/>
              </a:rPr>
              <a:t>and </a:t>
            </a:r>
            <a:r>
              <a:rPr sz="1300" spc="-20" dirty="0">
                <a:solidFill>
                  <a:srgbClr val="005E6F"/>
                </a:solidFill>
                <a:latin typeface="Cambria"/>
                <a:cs typeface="Cambria"/>
              </a:rPr>
              <a:t>effectively</a:t>
            </a:r>
            <a:r>
              <a:rPr sz="1300" spc="3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005E6F"/>
                </a:solidFill>
                <a:latin typeface="Cambria"/>
                <a:cs typeface="Cambria"/>
              </a:rPr>
              <a:t>manage recruitment,</a:t>
            </a:r>
            <a:r>
              <a:rPr sz="1300" spc="-25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hiring,</a:t>
            </a:r>
            <a:r>
              <a:rPr sz="1300" spc="-20" dirty="0">
                <a:solidFill>
                  <a:srgbClr val="005E6F"/>
                </a:solidFill>
                <a:latin typeface="Cambria"/>
                <a:cs typeface="Cambria"/>
              </a:rPr>
              <a:t> grant </a:t>
            </a:r>
            <a:r>
              <a:rPr sz="1300" spc="-10" dirty="0">
                <a:solidFill>
                  <a:srgbClr val="005E6F"/>
                </a:solidFill>
                <a:latin typeface="Cambria"/>
                <a:cs typeface="Cambria"/>
              </a:rPr>
              <a:t>processing,</a:t>
            </a:r>
            <a:r>
              <a:rPr sz="1300" spc="-3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005E6F"/>
                </a:solidFill>
                <a:latin typeface="Cambria"/>
                <a:cs typeface="Cambria"/>
              </a:rPr>
              <a:t>and</a:t>
            </a:r>
            <a:r>
              <a:rPr sz="1300" spc="-30" dirty="0">
                <a:solidFill>
                  <a:srgbClr val="005E6F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005E6F"/>
                </a:solidFill>
                <a:latin typeface="Cambria"/>
                <a:cs typeface="Cambria"/>
              </a:rPr>
              <a:t>financial needs.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64795" y="2381821"/>
            <a:ext cx="2853690" cy="3838575"/>
          </a:xfrm>
          <a:custGeom>
            <a:avLst/>
            <a:gdLst/>
            <a:ahLst/>
            <a:cxnLst/>
            <a:rect l="l" t="t" r="r" b="b"/>
            <a:pathLst>
              <a:path w="2853690" h="3838575">
                <a:moveTo>
                  <a:pt x="2853067" y="2572016"/>
                </a:moveTo>
                <a:lnTo>
                  <a:pt x="2848419" y="2548775"/>
                </a:lnTo>
                <a:lnTo>
                  <a:pt x="2835732" y="2529865"/>
                </a:lnTo>
                <a:lnTo>
                  <a:pt x="2816847" y="2517165"/>
                </a:lnTo>
                <a:lnTo>
                  <a:pt x="2793631" y="2512517"/>
                </a:lnTo>
                <a:lnTo>
                  <a:pt x="59436" y="2512517"/>
                </a:lnTo>
                <a:lnTo>
                  <a:pt x="36220" y="2517165"/>
                </a:lnTo>
                <a:lnTo>
                  <a:pt x="17335" y="2529865"/>
                </a:lnTo>
                <a:lnTo>
                  <a:pt x="4635" y="2548775"/>
                </a:lnTo>
                <a:lnTo>
                  <a:pt x="0" y="2572016"/>
                </a:lnTo>
                <a:lnTo>
                  <a:pt x="4635" y="2595270"/>
                </a:lnTo>
                <a:lnTo>
                  <a:pt x="17335" y="2614168"/>
                </a:lnTo>
                <a:lnTo>
                  <a:pt x="36220" y="2626880"/>
                </a:lnTo>
                <a:lnTo>
                  <a:pt x="59436" y="2631529"/>
                </a:lnTo>
                <a:lnTo>
                  <a:pt x="899947" y="2631529"/>
                </a:lnTo>
                <a:lnTo>
                  <a:pt x="642264" y="3672890"/>
                </a:lnTo>
                <a:lnTo>
                  <a:pt x="648881" y="3672890"/>
                </a:lnTo>
                <a:lnTo>
                  <a:pt x="658787" y="3676192"/>
                </a:lnTo>
                <a:lnTo>
                  <a:pt x="665378" y="3679507"/>
                </a:lnTo>
                <a:lnTo>
                  <a:pt x="983272" y="2631529"/>
                </a:lnTo>
                <a:lnTo>
                  <a:pt x="1384134" y="2631529"/>
                </a:lnTo>
                <a:lnTo>
                  <a:pt x="1416621" y="3838194"/>
                </a:lnTo>
                <a:lnTo>
                  <a:pt x="1439735" y="3838194"/>
                </a:lnTo>
                <a:lnTo>
                  <a:pt x="1472222" y="2631529"/>
                </a:lnTo>
                <a:lnTo>
                  <a:pt x="1873084" y="2631529"/>
                </a:lnTo>
                <a:lnTo>
                  <a:pt x="2190991" y="3679507"/>
                </a:lnTo>
                <a:lnTo>
                  <a:pt x="2204199" y="3672890"/>
                </a:lnTo>
                <a:lnTo>
                  <a:pt x="2210790" y="3672890"/>
                </a:lnTo>
                <a:lnTo>
                  <a:pt x="1956244" y="2631529"/>
                </a:lnTo>
                <a:lnTo>
                  <a:pt x="2793631" y="2631529"/>
                </a:lnTo>
                <a:lnTo>
                  <a:pt x="2816847" y="2626880"/>
                </a:lnTo>
                <a:lnTo>
                  <a:pt x="2835732" y="2614168"/>
                </a:lnTo>
                <a:lnTo>
                  <a:pt x="2848419" y="2595270"/>
                </a:lnTo>
                <a:lnTo>
                  <a:pt x="2853067" y="2572016"/>
                </a:lnTo>
                <a:close/>
              </a:path>
              <a:path w="2853690" h="3838575">
                <a:moveTo>
                  <a:pt x="2853067" y="59512"/>
                </a:moveTo>
                <a:lnTo>
                  <a:pt x="2848419" y="36258"/>
                </a:lnTo>
                <a:lnTo>
                  <a:pt x="2835732" y="17360"/>
                </a:lnTo>
                <a:lnTo>
                  <a:pt x="2816847" y="4648"/>
                </a:lnTo>
                <a:lnTo>
                  <a:pt x="2793631" y="0"/>
                </a:lnTo>
                <a:lnTo>
                  <a:pt x="59436" y="0"/>
                </a:lnTo>
                <a:lnTo>
                  <a:pt x="36220" y="4648"/>
                </a:lnTo>
                <a:lnTo>
                  <a:pt x="17335" y="17360"/>
                </a:lnTo>
                <a:lnTo>
                  <a:pt x="4635" y="36258"/>
                </a:lnTo>
                <a:lnTo>
                  <a:pt x="0" y="59512"/>
                </a:lnTo>
                <a:lnTo>
                  <a:pt x="4635" y="82753"/>
                </a:lnTo>
                <a:lnTo>
                  <a:pt x="17335" y="101663"/>
                </a:lnTo>
                <a:lnTo>
                  <a:pt x="36220" y="114363"/>
                </a:lnTo>
                <a:lnTo>
                  <a:pt x="59436" y="119011"/>
                </a:lnTo>
                <a:lnTo>
                  <a:pt x="2793631" y="119011"/>
                </a:lnTo>
                <a:lnTo>
                  <a:pt x="2816847" y="114833"/>
                </a:lnTo>
                <a:lnTo>
                  <a:pt x="2835732" y="102895"/>
                </a:lnTo>
                <a:lnTo>
                  <a:pt x="2848419" y="84150"/>
                </a:lnTo>
                <a:lnTo>
                  <a:pt x="2853067" y="595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657261" y="2447935"/>
            <a:ext cx="2668270" cy="25063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endParaRPr sz="2300">
              <a:latin typeface="Times New Roman"/>
              <a:cs typeface="Times New Roman"/>
            </a:endParaRPr>
          </a:p>
          <a:p>
            <a:pPr marL="234315">
              <a:lnSpc>
                <a:spcPct val="100000"/>
              </a:lnSpc>
            </a:pPr>
            <a:r>
              <a:rPr sz="2300" b="1" spc="-20" dirty="0">
                <a:solidFill>
                  <a:srgbClr val="FFFFFF"/>
                </a:solidFill>
                <a:latin typeface="Cambria"/>
                <a:cs typeface="Cambria"/>
              </a:rPr>
              <a:t>Could</a:t>
            </a:r>
            <a:r>
              <a:rPr sz="2300" b="1" spc="-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Cambria"/>
                <a:cs typeface="Cambria"/>
              </a:rPr>
              <a:t>Include:</a:t>
            </a:r>
            <a:endParaRPr sz="2300">
              <a:latin typeface="Cambria"/>
              <a:cs typeface="Cambria"/>
            </a:endParaRPr>
          </a:p>
          <a:p>
            <a:pPr marL="205740" marR="36195" indent="-136525">
              <a:lnSpc>
                <a:spcPct val="102699"/>
              </a:lnSpc>
              <a:spcBef>
                <a:spcPts val="540"/>
              </a:spcBef>
              <a:buFont typeface="Arial"/>
              <a:buChar char="•"/>
              <a:tabLst>
                <a:tab pos="208279" algn="l"/>
              </a:tabLst>
            </a:pP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Tribal</a:t>
            </a:r>
            <a:r>
              <a:rPr sz="1100" spc="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governments</a:t>
            </a:r>
            <a:r>
              <a:rPr sz="110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with</a:t>
            </a:r>
            <a:r>
              <a:rPr sz="1100" spc="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100" spc="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need</a:t>
            </a:r>
            <a:r>
              <a:rPr sz="1100" spc="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Cambria"/>
                <a:cs typeface="Cambria"/>
              </a:rPr>
              <a:t>to 	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effectively</a:t>
            </a:r>
            <a:r>
              <a:rPr sz="1100" spc="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deliver</a:t>
            </a:r>
            <a:r>
              <a:rPr sz="1100" spc="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Member</a:t>
            </a:r>
            <a:r>
              <a:rPr sz="1100" spc="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services</a:t>
            </a:r>
            <a:r>
              <a:rPr sz="110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Cambria"/>
                <a:cs typeface="Cambria"/>
              </a:rPr>
              <a:t>and 	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respond</a:t>
            </a:r>
            <a:r>
              <a:rPr sz="1100" spc="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sz="1100" spc="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mbria"/>
                <a:cs typeface="Cambria"/>
              </a:rPr>
              <a:t>emergencies</a:t>
            </a:r>
            <a:endParaRPr sz="1100">
              <a:latin typeface="Cambria"/>
              <a:cs typeface="Cambria"/>
            </a:endParaRPr>
          </a:p>
          <a:p>
            <a:pPr marL="205740" marR="67945" indent="-136525">
              <a:lnSpc>
                <a:spcPct val="102699"/>
              </a:lnSpc>
              <a:spcBef>
                <a:spcPts val="40"/>
              </a:spcBef>
              <a:buFont typeface="Arial"/>
              <a:buChar char="•"/>
              <a:tabLst>
                <a:tab pos="208279" algn="l"/>
              </a:tabLst>
            </a:pP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Healthcare</a:t>
            </a:r>
            <a:r>
              <a:rPr sz="110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Systems</a:t>
            </a:r>
            <a:r>
              <a:rPr sz="1100" spc="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with</a:t>
            </a:r>
            <a:r>
              <a:rPr sz="1100" spc="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100" spc="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need</a:t>
            </a:r>
            <a:r>
              <a:rPr sz="110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Cambria"/>
                <a:cs typeface="Cambria"/>
              </a:rPr>
              <a:t>to 	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manage</a:t>
            </a:r>
            <a:r>
              <a:rPr sz="1100" spc="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resources</a:t>
            </a:r>
            <a:r>
              <a:rPr sz="110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1100" spc="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improve</a:t>
            </a:r>
            <a:r>
              <a:rPr sz="1100" spc="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mbria"/>
                <a:cs typeface="Cambria"/>
              </a:rPr>
              <a:t>patient 	</a:t>
            </a:r>
            <a:r>
              <a:rPr sz="1100" spc="-20" dirty="0">
                <a:solidFill>
                  <a:srgbClr val="FFFFFF"/>
                </a:solidFill>
                <a:latin typeface="Cambria"/>
                <a:cs typeface="Cambria"/>
              </a:rPr>
              <a:t>care</a:t>
            </a:r>
            <a:endParaRPr sz="1100">
              <a:latin typeface="Cambria"/>
              <a:cs typeface="Cambria"/>
            </a:endParaRPr>
          </a:p>
          <a:p>
            <a:pPr marL="205740" indent="-136525">
              <a:lnSpc>
                <a:spcPts val="1295"/>
              </a:lnSpc>
              <a:buFont typeface="Arial"/>
              <a:buChar char="•"/>
              <a:tabLst>
                <a:tab pos="205740" algn="l"/>
              </a:tabLst>
            </a:pP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Enterprises</a:t>
            </a:r>
            <a:r>
              <a:rPr sz="1100" spc="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with</a:t>
            </a:r>
            <a:r>
              <a:rPr sz="1100" spc="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100" spc="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need</a:t>
            </a:r>
            <a:r>
              <a:rPr sz="110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sz="110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ensure</a:t>
            </a:r>
            <a:r>
              <a:rPr sz="110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Cambria"/>
                <a:cs typeface="Cambria"/>
              </a:rPr>
              <a:t>they</a:t>
            </a:r>
            <a:endParaRPr sz="1100">
              <a:latin typeface="Cambria"/>
              <a:cs typeface="Cambria"/>
            </a:endParaRPr>
          </a:p>
          <a:p>
            <a:pPr marL="208279" marR="48260">
              <a:lnSpc>
                <a:spcPct val="100000"/>
              </a:lnSpc>
              <a:spcBef>
                <a:spcPts val="70"/>
              </a:spcBef>
            </a:pP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can</a:t>
            </a:r>
            <a:r>
              <a:rPr sz="1100" spc="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meet</a:t>
            </a:r>
            <a:r>
              <a:rPr sz="110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their</a:t>
            </a:r>
            <a:r>
              <a:rPr sz="110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mission</a:t>
            </a:r>
            <a:r>
              <a:rPr sz="1100" spc="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1100" spc="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support</a:t>
            </a:r>
            <a:r>
              <a:rPr sz="110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Tribe</a:t>
            </a:r>
            <a:r>
              <a:rPr sz="1100" spc="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1100" spc="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dirty="0">
                <a:solidFill>
                  <a:srgbClr val="FFFFFF"/>
                </a:solidFill>
                <a:latin typeface="Cambria"/>
                <a:cs typeface="Cambria"/>
              </a:rPr>
              <a:t>its</a:t>
            </a:r>
            <a:r>
              <a:rPr sz="1100" spc="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mbria"/>
                <a:cs typeface="Cambria"/>
              </a:rPr>
              <a:t>Members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15182" y="1413806"/>
            <a:ext cx="24930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P</a:t>
            </a:r>
            <a:r>
              <a:rPr sz="3200" spc="5" dirty="0"/>
              <a:t> </a:t>
            </a:r>
            <a:r>
              <a:rPr sz="3200" dirty="0"/>
              <a:t>U</a:t>
            </a:r>
            <a:r>
              <a:rPr sz="3200" spc="20" dirty="0"/>
              <a:t> </a:t>
            </a:r>
            <a:r>
              <a:rPr sz="3200" dirty="0"/>
              <a:t>R</a:t>
            </a:r>
            <a:r>
              <a:rPr sz="3200" spc="10" dirty="0"/>
              <a:t> </a:t>
            </a:r>
            <a:r>
              <a:rPr sz="3200" dirty="0"/>
              <a:t>P</a:t>
            </a:r>
            <a:r>
              <a:rPr sz="3200" spc="10" dirty="0"/>
              <a:t> </a:t>
            </a:r>
            <a:r>
              <a:rPr sz="3200" dirty="0"/>
              <a:t>O</a:t>
            </a:r>
            <a:r>
              <a:rPr sz="3200" spc="20" dirty="0"/>
              <a:t> </a:t>
            </a:r>
            <a:r>
              <a:rPr sz="3200" dirty="0"/>
              <a:t>S</a:t>
            </a:r>
            <a:r>
              <a:rPr sz="3200" spc="10" dirty="0"/>
              <a:t> </a:t>
            </a:r>
            <a:r>
              <a:rPr sz="3200" spc="-50" dirty="0"/>
              <a:t>E</a:t>
            </a:r>
            <a:endParaRPr sz="3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6732" y="2292849"/>
            <a:ext cx="6055360" cy="3260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-1905" algn="ctr">
              <a:lnSpc>
                <a:spcPct val="99800"/>
              </a:lnSpc>
              <a:spcBef>
                <a:spcPts val="114"/>
              </a:spcBef>
            </a:pPr>
            <a:r>
              <a:rPr sz="5300" dirty="0">
                <a:latin typeface="Arial"/>
                <a:cs typeface="Arial"/>
              </a:rPr>
              <a:t>“The</a:t>
            </a:r>
            <a:r>
              <a:rPr sz="5300" spc="20" dirty="0">
                <a:latin typeface="Arial"/>
                <a:cs typeface="Arial"/>
              </a:rPr>
              <a:t> </a:t>
            </a:r>
            <a:r>
              <a:rPr sz="5300" dirty="0">
                <a:latin typeface="Arial"/>
                <a:cs typeface="Arial"/>
              </a:rPr>
              <a:t>only</a:t>
            </a:r>
            <a:r>
              <a:rPr sz="5300" spc="20" dirty="0">
                <a:latin typeface="Arial"/>
                <a:cs typeface="Arial"/>
              </a:rPr>
              <a:t> </a:t>
            </a:r>
            <a:r>
              <a:rPr sz="5300" dirty="0">
                <a:latin typeface="Arial"/>
                <a:cs typeface="Arial"/>
              </a:rPr>
              <a:t>way</a:t>
            </a:r>
            <a:r>
              <a:rPr sz="5300" spc="20" dirty="0">
                <a:latin typeface="Arial"/>
                <a:cs typeface="Arial"/>
              </a:rPr>
              <a:t> </a:t>
            </a:r>
            <a:r>
              <a:rPr sz="5300" dirty="0">
                <a:latin typeface="Arial"/>
                <a:cs typeface="Arial"/>
              </a:rPr>
              <a:t>to</a:t>
            </a:r>
            <a:r>
              <a:rPr sz="5300" spc="20" dirty="0">
                <a:latin typeface="Arial"/>
                <a:cs typeface="Arial"/>
              </a:rPr>
              <a:t> </a:t>
            </a:r>
            <a:r>
              <a:rPr sz="5300" spc="-25" dirty="0">
                <a:latin typeface="Arial"/>
                <a:cs typeface="Arial"/>
              </a:rPr>
              <a:t>do </a:t>
            </a:r>
            <a:r>
              <a:rPr sz="5300" dirty="0">
                <a:latin typeface="Arial"/>
                <a:cs typeface="Arial"/>
              </a:rPr>
              <a:t>great</a:t>
            </a:r>
            <a:r>
              <a:rPr sz="5300" spc="25" dirty="0">
                <a:latin typeface="Arial"/>
                <a:cs typeface="Arial"/>
              </a:rPr>
              <a:t> </a:t>
            </a:r>
            <a:r>
              <a:rPr sz="5300" dirty="0">
                <a:latin typeface="Arial"/>
                <a:cs typeface="Arial"/>
              </a:rPr>
              <a:t>work</a:t>
            </a:r>
            <a:r>
              <a:rPr sz="5300" spc="35" dirty="0">
                <a:latin typeface="Arial"/>
                <a:cs typeface="Arial"/>
              </a:rPr>
              <a:t> </a:t>
            </a:r>
            <a:r>
              <a:rPr sz="5300" dirty="0">
                <a:latin typeface="Arial"/>
                <a:cs typeface="Arial"/>
              </a:rPr>
              <a:t>is</a:t>
            </a:r>
            <a:r>
              <a:rPr sz="5300" spc="35" dirty="0">
                <a:latin typeface="Arial"/>
                <a:cs typeface="Arial"/>
              </a:rPr>
              <a:t> </a:t>
            </a:r>
            <a:r>
              <a:rPr sz="5300" dirty="0">
                <a:latin typeface="Arial"/>
                <a:cs typeface="Arial"/>
              </a:rPr>
              <a:t>to</a:t>
            </a:r>
            <a:r>
              <a:rPr sz="5300" spc="40" dirty="0">
                <a:latin typeface="Arial"/>
                <a:cs typeface="Arial"/>
              </a:rPr>
              <a:t> </a:t>
            </a:r>
            <a:r>
              <a:rPr sz="5300" spc="-20" dirty="0">
                <a:latin typeface="Arial"/>
                <a:cs typeface="Arial"/>
              </a:rPr>
              <a:t>love </a:t>
            </a:r>
            <a:r>
              <a:rPr sz="5300" dirty="0">
                <a:latin typeface="Arial"/>
                <a:cs typeface="Arial"/>
              </a:rPr>
              <a:t>what</a:t>
            </a:r>
            <a:r>
              <a:rPr sz="5300" spc="-15" dirty="0">
                <a:latin typeface="Arial"/>
                <a:cs typeface="Arial"/>
              </a:rPr>
              <a:t> </a:t>
            </a:r>
            <a:r>
              <a:rPr sz="5300" dirty="0">
                <a:latin typeface="Arial"/>
                <a:cs typeface="Arial"/>
              </a:rPr>
              <a:t>you</a:t>
            </a:r>
            <a:r>
              <a:rPr sz="5300" spc="-5" dirty="0">
                <a:latin typeface="Arial"/>
                <a:cs typeface="Arial"/>
              </a:rPr>
              <a:t> </a:t>
            </a:r>
            <a:r>
              <a:rPr sz="5300" spc="-20" dirty="0">
                <a:latin typeface="Arial"/>
                <a:cs typeface="Arial"/>
              </a:rPr>
              <a:t>do.”</a:t>
            </a:r>
            <a:endParaRPr sz="5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5300" i="1" dirty="0">
                <a:latin typeface="Arial"/>
                <a:cs typeface="Arial"/>
              </a:rPr>
              <a:t>~Steve</a:t>
            </a:r>
            <a:r>
              <a:rPr sz="5300" i="1" spc="-55" dirty="0">
                <a:latin typeface="Arial"/>
                <a:cs typeface="Arial"/>
              </a:rPr>
              <a:t> </a:t>
            </a:r>
            <a:r>
              <a:rPr sz="5300" i="1" spc="-20" dirty="0">
                <a:latin typeface="Arial"/>
                <a:cs typeface="Arial"/>
              </a:rPr>
              <a:t>Jobs</a:t>
            </a:r>
            <a:endParaRPr sz="53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36065" y="5503947"/>
            <a:ext cx="9540875" cy="1016000"/>
            <a:chOff x="336065" y="5503947"/>
            <a:chExt cx="9540875" cy="1016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60250" y="5503947"/>
              <a:ext cx="1116506" cy="10154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065" y="6123364"/>
              <a:ext cx="1747408" cy="3148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6402" y="4216102"/>
            <a:ext cx="2498725" cy="1054100"/>
          </a:xfrm>
          <a:prstGeom prst="rect">
            <a:avLst/>
          </a:prstGeom>
        </p:spPr>
        <p:txBody>
          <a:bodyPr vert="horz" wrap="square" lIns="0" tIns="1936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sz="3400" dirty="0">
                <a:latin typeface="Arial"/>
                <a:cs typeface="Arial"/>
              </a:rPr>
              <a:t>W</a:t>
            </a:r>
            <a:r>
              <a:rPr sz="3400" spc="-40" dirty="0">
                <a:latin typeface="Arial"/>
                <a:cs typeface="Arial"/>
              </a:rPr>
              <a:t> </a:t>
            </a:r>
            <a:r>
              <a:rPr sz="3400" dirty="0">
                <a:latin typeface="Arial"/>
                <a:cs typeface="Arial"/>
              </a:rPr>
              <a:t>H</a:t>
            </a:r>
            <a:r>
              <a:rPr sz="3400" spc="-204" dirty="0">
                <a:latin typeface="Arial"/>
                <a:cs typeface="Arial"/>
              </a:rPr>
              <a:t> </a:t>
            </a:r>
            <a:r>
              <a:rPr sz="3400" dirty="0">
                <a:latin typeface="Arial"/>
                <a:cs typeface="Arial"/>
              </a:rPr>
              <a:t>A</a:t>
            </a:r>
            <a:r>
              <a:rPr sz="3400" spc="-265" dirty="0">
                <a:latin typeface="Arial"/>
                <a:cs typeface="Arial"/>
              </a:rPr>
              <a:t> </a:t>
            </a:r>
            <a:r>
              <a:rPr sz="3400" spc="-25" dirty="0">
                <a:latin typeface="Arial"/>
                <a:cs typeface="Arial"/>
              </a:rPr>
              <a:t>T?</a:t>
            </a:r>
            <a:endParaRPr sz="3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1600" dirty="0">
                <a:solidFill>
                  <a:srgbClr val="50B9C1"/>
                </a:solidFill>
                <a:latin typeface="Arial"/>
                <a:cs typeface="Arial"/>
              </a:rPr>
              <a:t>CONCEPT</a:t>
            </a:r>
            <a:r>
              <a:rPr sz="1600" spc="10" dirty="0">
                <a:solidFill>
                  <a:srgbClr val="50B9C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B9C1"/>
                </a:solidFill>
                <a:latin typeface="Arial"/>
                <a:cs typeface="Arial"/>
              </a:rPr>
              <a:t>/</a:t>
            </a:r>
            <a:r>
              <a:rPr sz="1600" spc="25" dirty="0">
                <a:solidFill>
                  <a:srgbClr val="50B9C1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50B9C1"/>
                </a:solidFill>
                <a:latin typeface="Arial"/>
                <a:cs typeface="Arial"/>
              </a:rPr>
              <a:t>DEFINITIONS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72441" y="5529327"/>
            <a:ext cx="1118662" cy="10163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72441" y="5529327"/>
            <a:ext cx="1118662" cy="10163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48368" y="1498367"/>
            <a:ext cx="8670290" cy="19856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dirty="0">
                <a:latin typeface="Cambria"/>
                <a:cs typeface="Cambria"/>
              </a:rPr>
              <a:t>Using</a:t>
            </a:r>
            <a:r>
              <a:rPr sz="1600" spc="-2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an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hourglass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graphic,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we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illustrate</a:t>
            </a:r>
            <a:r>
              <a:rPr sz="1600" spc="-2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the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current</a:t>
            </a:r>
            <a:r>
              <a:rPr sz="1600" spc="-2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situation</a:t>
            </a:r>
            <a:r>
              <a:rPr sz="1600" spc="-2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at</a:t>
            </a:r>
            <a:r>
              <a:rPr sz="1600" spc="-2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many</a:t>
            </a:r>
            <a:r>
              <a:rPr sz="1600" spc="-1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Tribes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and</a:t>
            </a:r>
            <a:r>
              <a:rPr sz="1600" spc="-1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their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enterprises, </a:t>
            </a:r>
            <a:r>
              <a:rPr sz="1600" dirty="0">
                <a:latin typeface="Cambria"/>
                <a:cs typeface="Cambria"/>
              </a:rPr>
              <a:t>depicting</a:t>
            </a:r>
            <a:r>
              <a:rPr sz="1600" spc="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the</a:t>
            </a:r>
            <a:r>
              <a:rPr sz="1600" spc="1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Council’s</a:t>
            </a:r>
            <a:r>
              <a:rPr sz="1600" spc="1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planning,</a:t>
            </a:r>
            <a:r>
              <a:rPr sz="1600" spc="1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funding,</a:t>
            </a:r>
            <a:r>
              <a:rPr sz="1600" spc="1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and</a:t>
            </a:r>
            <a:r>
              <a:rPr sz="1600" spc="1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goals</a:t>
            </a:r>
            <a:r>
              <a:rPr sz="1600" spc="1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aimed</a:t>
            </a:r>
            <a:r>
              <a:rPr sz="1600" spc="1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at</a:t>
            </a:r>
            <a:r>
              <a:rPr sz="1600" spc="1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establishing</a:t>
            </a:r>
            <a:r>
              <a:rPr sz="1600" spc="1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enduring</a:t>
            </a:r>
            <a:r>
              <a:rPr sz="1600" spc="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success</a:t>
            </a:r>
            <a:r>
              <a:rPr sz="1600" spc="15" dirty="0">
                <a:latin typeface="Cambria"/>
                <a:cs typeface="Cambria"/>
              </a:rPr>
              <a:t> </a:t>
            </a:r>
            <a:r>
              <a:rPr sz="1600" spc="-25" dirty="0">
                <a:latin typeface="Cambria"/>
                <a:cs typeface="Cambria"/>
              </a:rPr>
              <a:t>and </a:t>
            </a:r>
            <a:r>
              <a:rPr sz="1600" dirty="0">
                <a:latin typeface="Cambria"/>
                <a:cs typeface="Cambria"/>
              </a:rPr>
              <a:t>stability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for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the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Tribe</a:t>
            </a:r>
            <a:r>
              <a:rPr sz="1600" spc="-2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and</a:t>
            </a:r>
            <a:r>
              <a:rPr sz="1600" spc="-1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their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enterprises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through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various</a:t>
            </a:r>
            <a:r>
              <a:rPr sz="1600" spc="-1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programs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and</a:t>
            </a:r>
            <a:r>
              <a:rPr sz="1600" spc="-15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services.</a:t>
            </a:r>
            <a:endParaRPr sz="16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Cambria"/>
              <a:cs typeface="Cambria"/>
            </a:endParaRPr>
          </a:p>
          <a:p>
            <a:pPr marL="12700" marR="107950">
              <a:lnSpc>
                <a:spcPct val="100800"/>
              </a:lnSpc>
              <a:spcBef>
                <a:spcPts val="5"/>
              </a:spcBef>
            </a:pPr>
            <a:r>
              <a:rPr sz="1600" dirty="0">
                <a:latin typeface="Cambria"/>
                <a:cs typeface="Cambria"/>
              </a:rPr>
              <a:t>Positioned</a:t>
            </a:r>
            <a:r>
              <a:rPr sz="1600" spc="1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at</a:t>
            </a:r>
            <a:r>
              <a:rPr sz="1600" spc="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the</a:t>
            </a:r>
            <a:r>
              <a:rPr sz="1600" spc="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center</a:t>
            </a:r>
            <a:r>
              <a:rPr sz="1600" spc="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of the</a:t>
            </a:r>
            <a:r>
              <a:rPr sz="1600" spc="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hourglass,</a:t>
            </a:r>
            <a:r>
              <a:rPr sz="1600" spc="1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the</a:t>
            </a:r>
            <a:r>
              <a:rPr sz="1600" spc="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bottleneck</a:t>
            </a:r>
            <a:r>
              <a:rPr sz="1600" spc="1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hindering</a:t>
            </a:r>
            <a:r>
              <a:rPr sz="1600" spc="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stability</a:t>
            </a:r>
            <a:r>
              <a:rPr sz="1600" spc="1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and</a:t>
            </a:r>
            <a:r>
              <a:rPr sz="1600" spc="1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success</a:t>
            </a:r>
            <a:r>
              <a:rPr sz="1600" spc="10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comprises </a:t>
            </a:r>
            <a:r>
              <a:rPr sz="1600" dirty="0">
                <a:latin typeface="Cambria"/>
                <a:cs typeface="Cambria"/>
              </a:rPr>
              <a:t>elements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such</a:t>
            </a:r>
            <a:r>
              <a:rPr sz="1600" spc="-1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as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complacency, </a:t>
            </a:r>
            <a:r>
              <a:rPr sz="1600" spc="-20" dirty="0">
                <a:latin typeface="Cambria"/>
                <a:cs typeface="Cambria"/>
              </a:rPr>
              <a:t>turnover,</a:t>
            </a:r>
            <a:r>
              <a:rPr sz="1600" spc="-1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and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limitation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in</a:t>
            </a:r>
            <a:r>
              <a:rPr sz="1600" spc="-1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human</a:t>
            </a:r>
            <a:r>
              <a:rPr sz="1600" spc="-1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capital</a:t>
            </a:r>
            <a:r>
              <a:rPr sz="1600" spc="-1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capacity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and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capabilities. </a:t>
            </a:r>
            <a:r>
              <a:rPr sz="1600" spc="-50" dirty="0">
                <a:latin typeface="Cambria"/>
                <a:cs typeface="Cambria"/>
              </a:rPr>
              <a:t>To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progress toward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stability and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sustained success,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Blue</a:t>
            </a:r>
            <a:r>
              <a:rPr sz="1600" spc="-1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Stone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stands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ready to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help in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alleviating </a:t>
            </a:r>
            <a:r>
              <a:rPr sz="1600" dirty="0">
                <a:latin typeface="Cambria"/>
                <a:cs typeface="Cambria"/>
              </a:rPr>
              <a:t>this</a:t>
            </a:r>
            <a:r>
              <a:rPr sz="1600" spc="-5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bottleneck.</a:t>
            </a:r>
            <a:endParaRPr sz="1600">
              <a:latin typeface="Cambria"/>
              <a:cs typeface="Cambr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36065" y="3777251"/>
            <a:ext cx="6828790" cy="2661285"/>
            <a:chOff x="336065" y="3777251"/>
            <a:chExt cx="6828790" cy="26612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3724" y="3777251"/>
              <a:ext cx="4270949" cy="25683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065" y="6123364"/>
              <a:ext cx="1747408" cy="3148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917</Words>
  <Application>Microsoft Office PowerPoint</Application>
  <PresentationFormat>Custom</PresentationFormat>
  <Paragraphs>108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Narrow</vt:lpstr>
      <vt:lpstr>Bookman Old Style</vt:lpstr>
      <vt:lpstr>Cambria</vt:lpstr>
      <vt:lpstr>Century Gothic</vt:lpstr>
      <vt:lpstr>Palace Script MT</vt:lpstr>
      <vt:lpstr>Times New Roman</vt:lpstr>
      <vt:lpstr>Office Theme</vt:lpstr>
      <vt:lpstr>Balancing Capability and Capacity: Optimizing Human Potential in the Workplace 28th Annual Conference</vt:lpstr>
      <vt:lpstr>A G E N D A</vt:lpstr>
      <vt:lpstr>T E A M</vt:lpstr>
      <vt:lpstr>I N T R O D U C T I O N</vt:lpstr>
      <vt:lpstr>PowerPoint Presentation</vt:lpstr>
      <vt:lpstr>P U R P O S E</vt:lpstr>
      <vt:lpstr>PowerPoint Presentation</vt:lpstr>
      <vt:lpstr>PowerPoint Presentation</vt:lpstr>
      <vt:lpstr>PowerPoint Presentation</vt:lpstr>
      <vt:lpstr>D E F I N I T I O N S</vt:lpstr>
      <vt:lpstr>PowerPoint Presentation</vt:lpstr>
      <vt:lpstr>A S S E S S C A P A C I T Y</vt:lpstr>
      <vt:lpstr>A S S E S S C A P A B I L I T I E S</vt:lpstr>
      <vt:lpstr>S C O P E</vt:lpstr>
      <vt:lpstr>O U T C O M 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BSSP Presentation 28th Conference</dc:title>
  <dc:creator>Alicia Finley</dc:creator>
  <cp:lastModifiedBy>Janet Borland</cp:lastModifiedBy>
  <cp:revision>2</cp:revision>
  <dcterms:created xsi:type="dcterms:W3CDTF">2024-08-19T20:55:10Z</dcterms:created>
  <dcterms:modified xsi:type="dcterms:W3CDTF">2024-09-15T15:13:25Z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2024-08-19T00:00:00Z</vt:filetime>
  </property>
  <property fmtid="{D5CDD505-2E9C-101B-9397-08002B2CF9AE}" pid="3" name="Creator">
    <vt:lpwstr>PowerPoint</vt:lpwstr>
  </property>
  <property fmtid="{D5CDD505-2E9C-101B-9397-08002B2CF9AE}" pid="4" name="LastSaved">
    <vt:filetime>2024-08-19T00:00:00Z</vt:filetime>
  </property>
  <property fmtid="{D5CDD505-2E9C-101B-9397-08002B2CF9AE}" pid="5" name="Producer">
    <vt:lpwstr>macOS Version 13.1 (Build 22C65) Quartz PDFContext</vt:lpwstr>
  </property>
</Properties>
</file>