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2" r:id="rId3"/>
    <p:sldId id="271" r:id="rId4"/>
    <p:sldId id="257" r:id="rId5"/>
    <p:sldId id="258" r:id="rId6"/>
    <p:sldId id="294" r:id="rId7"/>
    <p:sldId id="263" r:id="rId8"/>
    <p:sldId id="261" r:id="rId9"/>
    <p:sldId id="289" r:id="rId10"/>
    <p:sldId id="288" r:id="rId11"/>
    <p:sldId id="290" r:id="rId12"/>
    <p:sldId id="295" r:id="rId13"/>
    <p:sldId id="293" r:id="rId14"/>
    <p:sldId id="292" r:id="rId15"/>
    <p:sldId id="291" r:id="rId16"/>
    <p:sldId id="259" r:id="rId17"/>
    <p:sldId id="260" r:id="rId18"/>
    <p:sldId id="265" r:id="rId19"/>
    <p:sldId id="266" r:id="rId20"/>
    <p:sldId id="267" r:id="rId21"/>
    <p:sldId id="269"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98" d="100"/>
          <a:sy n="98" d="100"/>
        </p:scale>
        <p:origin x="114" y="348"/>
      </p:cViewPr>
      <p:guideLst/>
    </p:cSldViewPr>
  </p:slideViewPr>
  <p:outlineViewPr>
    <p:cViewPr>
      <p:scale>
        <a:sx n="33" d="100"/>
        <a:sy n="33" d="100"/>
      </p:scale>
      <p:origin x="0" y="-3462"/>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3A40-16E1-D9B6-AE59-064412BB1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8239C-9619-8A58-951A-BE71A5609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6EDB9F-E7C0-8CDC-3F4F-02BA4FC9B1AD}"/>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BA027B91-6AD8-16ED-D421-BD72A9DD2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1B6B0-5588-3863-9211-DE7B75273A89}"/>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61633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ABBB-9845-5173-A183-B2AE04D58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5F376-4EDF-E717-4F66-98EB1B764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30D33-C9C5-EC1B-3273-D29B3792C92D}"/>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C69451B6-4F4C-9AF9-4175-D3444C7A1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E90B1-64B0-0E2C-07AC-60454FA573BD}"/>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40105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32E51-A9F6-728F-BAAB-FFD96F28E0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8037C2-82B3-477C-B096-CC9145C56C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4B42A-71F2-A04E-D8FD-809DE12B964C}"/>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63DB5AFB-7BB5-9708-2F7D-86FD8B67F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F69D1-809E-8909-0BD5-2D2237596230}"/>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36111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023 Annual Confe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4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96C5-488D-2EE3-FBCD-06F1568AE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9203B-2C2D-AB25-47DD-5DECE279E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1A3C9-30EB-C258-62E9-E475B2E0541E}"/>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968ED969-9DA8-7214-7020-7DEB8FDEF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3FA85-2757-B42C-B8DE-CC2BFDEAB818}"/>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37761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8737-226D-BF08-E938-860785B83B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D86D5C-33B6-C761-AE58-DC640597B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C78F5-E5F4-B74F-1FAC-070BEFCB4B89}"/>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5627AEE9-A825-FA2E-5640-30701281A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C3A2A-A52B-C69C-42EF-5D97BC56CA25}"/>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8988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C6A0-D6C6-6B41-9ADC-875E356E1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C2993-3F1D-88F2-ED32-F057024F1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5D4A3-390C-FBE8-58A6-01F4B9D38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08F9C-E72B-2A0A-E399-67F4748A146A}"/>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6" name="Footer Placeholder 5">
            <a:extLst>
              <a:ext uri="{FF2B5EF4-FFF2-40B4-BE49-F238E27FC236}">
                <a16:creationId xmlns:a16="http://schemas.microsoft.com/office/drawing/2014/main" id="{AFBDCFCE-1D82-E1DA-280C-C5DE84FA8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2D40C-77DD-10E1-1B3B-2A35C9C85503}"/>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45346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5610-13AB-D946-CF58-FB2E23572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C3CDF-3EA8-07FA-555D-F1C640FDC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8D477-9EFA-0AF7-F30C-5C253CDEE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365B1-A324-5304-03E6-23099C0B2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A46CA-EAB8-8045-9853-9AB244464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CE8926-A0D8-65AB-2020-F1B7A3DF6CF9}"/>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8" name="Footer Placeholder 7">
            <a:extLst>
              <a:ext uri="{FF2B5EF4-FFF2-40B4-BE49-F238E27FC236}">
                <a16:creationId xmlns:a16="http://schemas.microsoft.com/office/drawing/2014/main" id="{02860CD0-D5F3-C58E-F5F3-165CD31D80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AF1344-3828-6E0E-3CB9-E17DD0A9B287}"/>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393202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F2F7-17A4-CB07-3013-193DF5CCA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E8287-3F4D-4974-58D8-AC555F6A953C}"/>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4" name="Footer Placeholder 3">
            <a:extLst>
              <a:ext uri="{FF2B5EF4-FFF2-40B4-BE49-F238E27FC236}">
                <a16:creationId xmlns:a16="http://schemas.microsoft.com/office/drawing/2014/main" id="{3FA8EBF6-8850-B870-FEED-3155ADFDB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DEF73-FF33-1924-D501-4C98A3A9202E}"/>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142863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B970C-27AC-7E7A-D608-A4AD44FA59DA}"/>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3" name="Footer Placeholder 2">
            <a:extLst>
              <a:ext uri="{FF2B5EF4-FFF2-40B4-BE49-F238E27FC236}">
                <a16:creationId xmlns:a16="http://schemas.microsoft.com/office/drawing/2014/main" id="{8D9D1405-80D4-4FF8-D942-AEFEE0593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809C5-54A7-6417-982A-46B3C3028BE8}"/>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05160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86BA-2C36-3056-07EB-A08DC95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65D3D0-5AE2-1361-02C6-3731EBE81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1057C-C5B6-3EB2-8E23-F2C9D2C55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4628C-8D13-5720-6B8A-36DB11597BF1}"/>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6" name="Footer Placeholder 5">
            <a:extLst>
              <a:ext uri="{FF2B5EF4-FFF2-40B4-BE49-F238E27FC236}">
                <a16:creationId xmlns:a16="http://schemas.microsoft.com/office/drawing/2014/main" id="{1E172CFE-D583-5A6F-D64D-A1F6F743C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A962F-071B-DA91-CD91-5E11A888B629}"/>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403872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CFCB-254D-F2AD-8DC7-39B446175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FFC2E-B43C-343D-6B95-B8F485A87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75B47-630A-1010-699D-32A00E17D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489EA-C73A-8909-C8C5-10EA91B5A521}"/>
              </a:ext>
            </a:extLst>
          </p:cNvPr>
          <p:cNvSpPr>
            <a:spLocks noGrp="1"/>
          </p:cNvSpPr>
          <p:nvPr>
            <p:ph type="dt" sz="half" idx="10"/>
          </p:nvPr>
        </p:nvSpPr>
        <p:spPr/>
        <p:txBody>
          <a:bodyPr/>
          <a:lstStyle/>
          <a:p>
            <a:fld id="{DF345CC3-786C-4B88-9041-40576A9DCC02}" type="datetimeFigureOut">
              <a:rPr lang="en-US" smtClean="0"/>
              <a:t>9/7/2024</a:t>
            </a:fld>
            <a:endParaRPr lang="en-US"/>
          </a:p>
        </p:txBody>
      </p:sp>
      <p:sp>
        <p:nvSpPr>
          <p:cNvPr id="6" name="Footer Placeholder 5">
            <a:extLst>
              <a:ext uri="{FF2B5EF4-FFF2-40B4-BE49-F238E27FC236}">
                <a16:creationId xmlns:a16="http://schemas.microsoft.com/office/drawing/2014/main" id="{AB82F7CD-C80C-3A0E-CC0C-72CFEB3E2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CFAC4-AB63-C8FB-E2C2-E3383CD3E1DA}"/>
              </a:ext>
            </a:extLst>
          </p:cNvPr>
          <p:cNvSpPr>
            <a:spLocks noGrp="1"/>
          </p:cNvSpPr>
          <p:nvPr>
            <p:ph type="sldNum" sz="quarter" idx="12"/>
          </p:nvPr>
        </p:nvSpPr>
        <p:spPr/>
        <p:txBody>
          <a:bodyPr/>
          <a:lstStyle/>
          <a:p>
            <a:fld id="{D98BF9B7-5613-4592-BE21-E61AAEA4AD08}" type="slidenum">
              <a:rPr lang="en-US" smtClean="0"/>
              <a:t>‹#›</a:t>
            </a:fld>
            <a:endParaRPr lang="en-US"/>
          </a:p>
        </p:txBody>
      </p:sp>
    </p:spTree>
    <p:extLst>
      <p:ext uri="{BB962C8B-B14F-4D97-AF65-F5344CB8AC3E}">
        <p14:creationId xmlns:p14="http://schemas.microsoft.com/office/powerpoint/2010/main" val="299660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B94F3-C505-A951-3D3F-836F7D969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FC5AE2-164F-9B14-822A-2867FED93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C9CD8-FC58-F638-E0F2-9EF65C4A2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5CC3-786C-4B88-9041-40576A9DCC02}" type="datetimeFigureOut">
              <a:rPr lang="en-US" smtClean="0"/>
              <a:t>9/7/2024</a:t>
            </a:fld>
            <a:endParaRPr lang="en-US"/>
          </a:p>
        </p:txBody>
      </p:sp>
      <p:sp>
        <p:nvSpPr>
          <p:cNvPr id="5" name="Footer Placeholder 4">
            <a:extLst>
              <a:ext uri="{FF2B5EF4-FFF2-40B4-BE49-F238E27FC236}">
                <a16:creationId xmlns:a16="http://schemas.microsoft.com/office/drawing/2014/main" id="{66D24468-59AA-56BA-4C47-D8E0E9716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511E2B-C538-FB14-6C08-53CF8EAB6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F9B7-5613-4592-BE21-E61AAEA4AD08}" type="slidenum">
              <a:rPr lang="en-US" smtClean="0"/>
              <a:t>‹#›</a:t>
            </a:fld>
            <a:endParaRPr lang="en-US"/>
          </a:p>
        </p:txBody>
      </p:sp>
    </p:spTree>
    <p:extLst>
      <p:ext uri="{BB962C8B-B14F-4D97-AF65-F5344CB8AC3E}">
        <p14:creationId xmlns:p14="http://schemas.microsoft.com/office/powerpoint/2010/main" val="177448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ichardmcgeelaw.com/" TargetMode="External"/><Relationship Id="rId2" Type="http://schemas.openxmlformats.org/officeDocument/2006/relationships/hyperlink" Target="mailto:richard@richardmcgeelaw.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8BE98-2210-C705-3A7B-F060C1280290}"/>
              </a:ext>
            </a:extLst>
          </p:cNvPr>
          <p:cNvPicPr>
            <a:picLocks noChangeAspect="1"/>
          </p:cNvPicPr>
          <p:nvPr/>
        </p:nvPicPr>
        <p:blipFill>
          <a:blip r:embed="rId2"/>
          <a:stretch>
            <a:fillRect/>
          </a:stretch>
        </p:blipFill>
        <p:spPr>
          <a:xfrm>
            <a:off x="0" y="0"/>
            <a:ext cx="12120664" cy="6817873"/>
          </a:xfrm>
          <a:prstGeom prst="rect">
            <a:avLst/>
          </a:prstGeom>
        </p:spPr>
      </p:pic>
      <p:pic>
        <p:nvPicPr>
          <p:cNvPr id="5" name="Picture 4" descr="A close-up of a logo&#10;&#10;Description automatically generated with low confidence">
            <a:extLst>
              <a:ext uri="{FF2B5EF4-FFF2-40B4-BE49-F238E27FC236}">
                <a16:creationId xmlns:a16="http://schemas.microsoft.com/office/drawing/2014/main" id="{48FEBCC2-BDA9-DADD-0043-54D91BAFE56B}"/>
              </a:ext>
            </a:extLst>
          </p:cNvPr>
          <p:cNvPicPr>
            <a:picLocks noChangeAspect="1"/>
          </p:cNvPicPr>
          <p:nvPr/>
        </p:nvPicPr>
        <p:blipFill>
          <a:blip r:embed="rId3"/>
          <a:stretch>
            <a:fillRect/>
          </a:stretch>
        </p:blipFill>
        <p:spPr>
          <a:xfrm>
            <a:off x="7174784" y="300000"/>
            <a:ext cx="4530347" cy="2494470"/>
          </a:xfrm>
          <a:prstGeom prst="rect">
            <a:avLst/>
          </a:prstGeom>
        </p:spPr>
      </p:pic>
    </p:spTree>
    <p:extLst>
      <p:ext uri="{BB962C8B-B14F-4D97-AF65-F5344CB8AC3E}">
        <p14:creationId xmlns:p14="http://schemas.microsoft.com/office/powerpoint/2010/main" val="336764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236715"/>
          </a:xfrm>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Gather the emails, text messages, social media posts, videos and other relevant documents.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Organize them in buckets.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Consider a written timeline.</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11080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912624"/>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Interview questions or categories of questions?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the problem with written questions?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78853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912624"/>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Question: Did you steal $550 from the Tribe?</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Answer:  Yes, and I kicked your Grandmother in the knee twice.</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Question:  On April 11 were you late in reporting to work?</a:t>
            </a:r>
            <a:endParaRPr lang="en-US" sz="2800"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345176"/>
            <a:ext cx="9144000" cy="3912624"/>
          </a:xfrm>
        </p:spPr>
        <p:txBody>
          <a:bodyPr/>
          <a:lstStyle/>
          <a:p>
            <a:r>
              <a:rPr lang="en-US" dirty="0"/>
              <a:t>                </a:t>
            </a:r>
          </a:p>
        </p:txBody>
      </p:sp>
    </p:spTree>
    <p:extLst>
      <p:ext uri="{BB962C8B-B14F-4D97-AF65-F5344CB8AC3E}">
        <p14:creationId xmlns:p14="http://schemas.microsoft.com/office/powerpoint/2010/main" val="154713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5371034"/>
          </a:xfrm>
        </p:spPr>
        <p:txBody>
          <a:bodyPr>
            <a:normAutofit fontScale="90000"/>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Interviews.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Recording?</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t>Options to recording.</a:t>
            </a: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t>Written statements.</a:t>
            </a: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t>Confidentiality (Section 7).</a:t>
            </a: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t>Opinions versus facts.</a:t>
            </a: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t>Interviewer’s use of silence.</a:t>
            </a: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br>
              <a:rPr lang="en-US" sz="3200" dirty="0">
                <a:solidFill>
                  <a:srgbClr val="000000"/>
                </a:solidFill>
                <a:latin typeface="Arial" panose="020B0604020202020204" pitchFamily="34" charset="0"/>
                <a:ea typeface="Arial Unicode MS" panose="020B0604020202020204" pitchFamily="34" charset="-128"/>
                <a:cs typeface="Arial" panose="020B0604020202020204" pitchFamily="34" charset="0"/>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4826642"/>
            <a:ext cx="9144000" cy="431157"/>
          </a:xfrm>
        </p:spPr>
        <p:txBody>
          <a:bodyPr/>
          <a:lstStyle/>
          <a:p>
            <a:r>
              <a:rPr lang="en-US" dirty="0"/>
              <a:t>                </a:t>
            </a:r>
          </a:p>
        </p:txBody>
      </p:sp>
    </p:spTree>
    <p:extLst>
      <p:ext uri="{BB962C8B-B14F-4D97-AF65-F5344CB8AC3E}">
        <p14:creationId xmlns:p14="http://schemas.microsoft.com/office/powerpoint/2010/main" val="358567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4016796"/>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Interview the respondent from two perspectives.  Interview the respondent’s witnesses.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94690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p:txBody>
          <a:bodyPr/>
          <a:lstStyle/>
          <a:p>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r>
              <a:rPr lang="en-US" sz="3200" dirty="0">
                <a:ln>
                  <a:noFill/>
                </a:ln>
                <a:solidFill>
                  <a:srgbClr val="000000"/>
                </a:solidFill>
                <a:effectLst/>
                <a:latin typeface="Helvetica Neue"/>
                <a:ea typeface="Arial Unicode MS" panose="020B0604020202020204" pitchFamily="34" charset="-128"/>
                <a:cs typeface="Arial Unicode MS" panose="020B0604020202020204" pitchFamily="34" charset="-128"/>
              </a:rPr>
              <a:t>Witness cooperation</a:t>
            </a:r>
            <a: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t>.</a:t>
            </a: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12438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6E7F-1043-5648-DA47-D6C6C75A427A}"/>
              </a:ext>
            </a:extLst>
          </p:cNvPr>
          <p:cNvSpPr>
            <a:spLocks noGrp="1"/>
          </p:cNvSpPr>
          <p:nvPr>
            <p:ph type="ctrTitle"/>
          </p:nvPr>
        </p:nvSpPr>
        <p:spPr>
          <a:xfrm>
            <a:off x="1524000" y="1122363"/>
            <a:ext cx="9144000" cy="2859328"/>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Privilege and work product.</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7902B5FF-457A-A300-14BF-16FC13097A8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68143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B7A0-1FFA-C2DA-D489-3DE38B6B5B69}"/>
              </a:ext>
            </a:extLst>
          </p:cNvPr>
          <p:cNvSpPr>
            <a:spLocks noGrp="1"/>
          </p:cNvSpPr>
          <p:nvPr>
            <p:ph type="ctrTitle"/>
          </p:nvPr>
        </p:nvSpPr>
        <p:spPr>
          <a:xfrm>
            <a:off x="1524000" y="1122362"/>
            <a:ext cx="9144000" cy="3171845"/>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Not a debate or argument </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(bias and independence</a:t>
            </a:r>
            <a:r>
              <a:rPr lang="en-US" sz="3200" dirty="0">
                <a:ln>
                  <a:noFill/>
                </a:ln>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rPr>
              <a:t>).</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6BA2CBCE-7F95-8B91-6D22-74FBA17EDC49}"/>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81174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7BA7-DD60-D767-EBE6-3BAE55B7E22B}"/>
              </a:ext>
            </a:extLst>
          </p:cNvPr>
          <p:cNvSpPr>
            <a:spLocks noGrp="1"/>
          </p:cNvSpPr>
          <p:nvPr>
            <p:ph type="ctrTitle"/>
          </p:nvPr>
        </p:nvSpPr>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Follow the evidence where it leads.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happens if scope changes?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3EA8F459-29CF-6171-7291-5A9121C09570}"/>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61874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1CCC-C586-D840-648E-200FAA06B3D8}"/>
              </a:ext>
            </a:extLst>
          </p:cNvPr>
          <p:cNvSpPr>
            <a:spLocks noGrp="1"/>
          </p:cNvSpPr>
          <p:nvPr>
            <p:ph type="ctrTitle"/>
          </p:nvPr>
        </p:nvSpPr>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Refusing to make hard decisions in some cases.</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Evaluating credibility.</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03C22A1-2C46-C878-99BE-B3E11781B685}"/>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0885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B897F-C1A6-2E17-1D89-354061BB255F}"/>
              </a:ext>
            </a:extLst>
          </p:cNvPr>
          <p:cNvSpPr>
            <a:spLocks noGrp="1"/>
          </p:cNvSpPr>
          <p:nvPr>
            <p:ph type="ctrTitle"/>
          </p:nvPr>
        </p:nvSpPr>
        <p:spPr>
          <a:xfrm>
            <a:off x="1524000" y="1122362"/>
            <a:ext cx="9144000" cy="4135437"/>
          </a:xfrm>
        </p:spPr>
        <p:txBody>
          <a:bodyPr>
            <a:normAutofit/>
          </a:bodyPr>
          <a:lstStyle/>
          <a:p>
            <a:r>
              <a:rPr lang="en-US" sz="40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Employee Misconduct Investigations </a:t>
            </a:r>
            <a:br>
              <a:rPr lang="en-US"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sz="6600" dirty="0">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BBA49F29-442B-F63F-DAB2-0AD1869F4686}"/>
              </a:ext>
            </a:extLst>
          </p:cNvPr>
          <p:cNvSpPr>
            <a:spLocks noGrp="1"/>
          </p:cNvSpPr>
          <p:nvPr>
            <p:ph type="subTitle" idx="1"/>
          </p:nvPr>
        </p:nvSpPr>
        <p:spPr>
          <a:xfrm>
            <a:off x="1524000" y="937549"/>
            <a:ext cx="9144000" cy="5173884"/>
          </a:xfrm>
        </p:spPr>
        <p:txBody>
          <a:bodyPr/>
          <a:lstStyle/>
          <a:p>
            <a:r>
              <a:rPr lang="en-US" dirty="0"/>
              <a:t>         </a:t>
            </a:r>
          </a:p>
        </p:txBody>
      </p:sp>
    </p:spTree>
    <p:extLst>
      <p:ext uri="{BB962C8B-B14F-4D97-AF65-F5344CB8AC3E}">
        <p14:creationId xmlns:p14="http://schemas.microsoft.com/office/powerpoint/2010/main" val="248625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E45D-73D1-905A-A260-5E287BEDDF9F}"/>
              </a:ext>
            </a:extLst>
          </p:cNvPr>
          <p:cNvSpPr>
            <a:spLocks noGrp="1"/>
          </p:cNvSpPr>
          <p:nvPr>
            <p:ph type="ctrTitle"/>
          </p:nvPr>
        </p:nvSpPr>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Evidence preservation.</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78CDA274-57B1-6152-3933-0E9BA0409939}"/>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67402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BAFF-42DB-0E6D-9192-E52C9E6063E5}"/>
              </a:ext>
            </a:extLst>
          </p:cNvPr>
          <p:cNvSpPr>
            <a:spLocks noGrp="1"/>
          </p:cNvSpPr>
          <p:nvPr>
            <p:ph type="ctrTitle"/>
          </p:nvPr>
        </p:nvSpPr>
        <p:spPr>
          <a:xfrm>
            <a:off x="1524000" y="1122363"/>
            <a:ext cx="9144000" cy="3368614"/>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Recommended resource:</a:t>
            </a:r>
            <a:b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br>
            <a:r>
              <a:rPr lang="en-US" sz="3200" i="1"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Essential Guide to Workplace Investigations</a:t>
            </a:r>
            <a: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 5</a:t>
            </a:r>
            <a:r>
              <a:rPr lang="en-US" sz="3200" baseline="300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th</a:t>
            </a:r>
            <a:r>
              <a:rPr lang="en-US" sz="3200" dirty="0">
                <a:ln>
                  <a:noFill/>
                </a:ln>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 edition by Lisa Guerin</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9D10DE54-9535-AF0F-5B2E-32F8F980C653}"/>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98374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78F4-7ED2-5F77-D275-0E7FA8170FD4}"/>
              </a:ext>
            </a:extLst>
          </p:cNvPr>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Q &amp; A</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78D8803-4A18-AE62-58DE-A564A02D10C2}"/>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01987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E943-CC23-B7BE-4BEC-17B426372590}"/>
              </a:ext>
            </a:extLst>
          </p:cNvPr>
          <p:cNvSpPr>
            <a:spLocks noGrp="1"/>
          </p:cNvSpPr>
          <p:nvPr>
            <p:ph type="title"/>
          </p:nvPr>
        </p:nvSpPr>
        <p:spPr>
          <a:xfrm>
            <a:off x="838200" y="365125"/>
            <a:ext cx="10515600" cy="767389"/>
          </a:xfrm>
        </p:spPr>
        <p:txBody>
          <a:bodyPr/>
          <a:lstStyle/>
          <a:p>
            <a:r>
              <a:rPr lang="en-US" dirty="0"/>
              <a:t>                                  </a:t>
            </a:r>
          </a:p>
        </p:txBody>
      </p:sp>
      <p:sp>
        <p:nvSpPr>
          <p:cNvPr id="3" name="Content Placeholder 2">
            <a:extLst>
              <a:ext uri="{FF2B5EF4-FFF2-40B4-BE49-F238E27FC236}">
                <a16:creationId xmlns:a16="http://schemas.microsoft.com/office/drawing/2014/main" id="{79F5F444-994E-2255-DC49-4FB9215F2DE3}"/>
              </a:ext>
            </a:extLst>
          </p:cNvPr>
          <p:cNvSpPr>
            <a:spLocks noGrp="1"/>
          </p:cNvSpPr>
          <p:nvPr>
            <p:ph idx="1"/>
          </p:nvPr>
        </p:nvSpPr>
        <p:spPr>
          <a:xfrm>
            <a:off x="838200" y="1132514"/>
            <a:ext cx="10515600" cy="5044449"/>
          </a:xfrm>
        </p:spPr>
        <p:txBody>
          <a:bodyPr/>
          <a:lstStyle/>
          <a:p>
            <a:pPr marL="0" marR="0" indent="0">
              <a:spcBef>
                <a:spcPts val="0"/>
              </a:spcBef>
              <a:spcAft>
                <a:spcPts val="0"/>
              </a:spcAft>
              <a:buNone/>
            </a:pPr>
            <a:r>
              <a:rPr lang="en-US" sz="3200" u="sng"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Agenda</a:t>
            </a: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Investigations determine the facts.</a:t>
            </a:r>
          </a:p>
          <a:p>
            <a:pPr marL="0" marR="0" indent="0">
              <a:spcBef>
                <a:spcPts val="0"/>
              </a:spcBef>
              <a:spcAft>
                <a:spcPts val="0"/>
              </a:spcAft>
              <a:buNone/>
            </a:pPr>
            <a:endPar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Whether the facts violate the law or policy.</a:t>
            </a: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The remedy.</a:t>
            </a: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Are there best practices?</a:t>
            </a:r>
          </a:p>
          <a:p>
            <a:pPr marL="0" indent="0">
              <a:buNone/>
            </a:pPr>
            <a:endParaRPr lang="en-US" dirty="0"/>
          </a:p>
        </p:txBody>
      </p:sp>
    </p:spTree>
    <p:extLst>
      <p:ext uri="{BB962C8B-B14F-4D97-AF65-F5344CB8AC3E}">
        <p14:creationId xmlns:p14="http://schemas.microsoft.com/office/powerpoint/2010/main" val="61579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D77C77-1D9F-83AA-7B0C-D3ED40027AFA}"/>
              </a:ext>
            </a:extLst>
          </p:cNvPr>
          <p:cNvSpPr>
            <a:spLocks noGrp="1"/>
          </p:cNvSpPr>
          <p:nvPr>
            <p:ph type="title"/>
          </p:nvPr>
        </p:nvSpPr>
        <p:spPr/>
        <p:txBody>
          <a:bodyPr>
            <a:normAutofit fontScale="90000"/>
          </a:bodyPr>
          <a:lstStyle/>
          <a:p>
            <a:pPr marL="0" marR="0" algn="ctr">
              <a:lnSpc>
                <a:spcPct val="100000"/>
              </a:lnSpc>
              <a:spcBef>
                <a:spcPts val="0"/>
              </a:spcBef>
              <a:spcAft>
                <a:spcPts val="0"/>
              </a:spcAft>
            </a:pPr>
            <a:br>
              <a:rPr lang="nl-NL" sz="1800" dirty="0">
                <a:ln>
                  <a:noFill/>
                </a:ln>
                <a:solidFill>
                  <a:srgbClr val="000000"/>
                </a:solidFill>
                <a:effectLst/>
                <a:latin typeface="Gill Sans"/>
                <a:ea typeface="Arial Unicode MS" panose="020B0604020202020204" pitchFamily="34" charset="-128"/>
                <a:cs typeface="Arial Unicode MS" panose="020B0604020202020204" pitchFamily="34" charset="-128"/>
              </a:rPr>
            </a:br>
            <a:br>
              <a:rPr lang="nl-NL" sz="1800" dirty="0">
                <a:ln>
                  <a:noFill/>
                </a:ln>
                <a:solidFill>
                  <a:srgbClr val="000000"/>
                </a:solidFill>
                <a:effectLst/>
                <a:latin typeface="Gill Sans"/>
                <a:ea typeface="Arial Unicode MS" panose="020B0604020202020204" pitchFamily="34" charset="-128"/>
                <a:cs typeface="Arial Unicode MS" panose="020B0604020202020204" pitchFamily="34" charset="-128"/>
              </a:rPr>
            </a:br>
            <a:r>
              <a:rPr lang="nl-NL"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Richard McGee</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u="sng" dirty="0">
                <a:ln>
                  <a:noFill/>
                </a:ln>
                <a:solidFill>
                  <a:srgbClr val="0000EE"/>
                </a:solidFill>
                <a:effectLst/>
                <a:latin typeface="Arial" panose="020B0604020202020204" pitchFamily="34" charset="0"/>
                <a:ea typeface="Arial Unicode MS" panose="020B0604020202020204" pitchFamily="34" charset="-128"/>
                <a:cs typeface="Arial" panose="020B0604020202020204" pitchFamily="34" charset="0"/>
                <a:hlinkClick r:id="rId2"/>
              </a:rPr>
              <a:t>richard@richardmcgeelaw.com</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u="sng" dirty="0">
                <a:ln>
                  <a:noFill/>
                </a:ln>
                <a:solidFill>
                  <a:srgbClr val="0000EE"/>
                </a:solidFill>
                <a:effectLst/>
                <a:latin typeface="Arial" panose="020B0604020202020204" pitchFamily="34" charset="0"/>
                <a:ea typeface="Arial Unicode MS" panose="020B0604020202020204" pitchFamily="34" charset="-128"/>
                <a:cs typeface="Arial" panose="020B0604020202020204" pitchFamily="34" charset="0"/>
                <a:hlinkClick r:id="rId3"/>
              </a:rPr>
              <a:t>richardmcgeelaw.com</a:t>
            </a:r>
            <a:br>
              <a:rPr lang="en-US"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nl-NL" sz="2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612-812-9673</a:t>
            </a:r>
            <a:br>
              <a:rPr lang="en-US" sz="1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6AFC6FDC-3981-814F-B3DE-D9476160E965}"/>
              </a:ext>
            </a:extLst>
          </p:cNvPr>
          <p:cNvSpPr>
            <a:spLocks noGrp="1"/>
          </p:cNvSpPr>
          <p:nvPr>
            <p:ph idx="1"/>
          </p:nvPr>
        </p:nvSpPr>
        <p:spPr/>
        <p:txBody>
          <a:bodyPr/>
          <a:lstStyle/>
          <a:p>
            <a:pPr marL="0" indent="0">
              <a:buNone/>
            </a:pPr>
            <a:endParaRPr lang="en-US" dirty="0"/>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Effective Practices for Addressing Discrimination &amp; Harassment in the Tribal Workplace (2022)</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101 Everyone Should Know About Tribal Employment (Xlibris 2020)</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Drafting Tribal Employment Laws &amp; Handbooks (Xlibris 2020)</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lgn="ctr">
              <a:lnSpc>
                <a:spcPct val="120000"/>
              </a:lnSpc>
              <a:spcBef>
                <a:spcPts val="0"/>
              </a:spcBef>
              <a:spcAft>
                <a:spcPts val="0"/>
              </a:spcAft>
              <a:buNone/>
            </a:pPr>
            <a:r>
              <a:rPr lang="en-US" sz="2400" i="1"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 Guide to Tribal Employment (Xlibris 2008)</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r>
              <a:rPr lang="en-US" sz="2400" dirty="0">
                <a:ln>
                  <a:noFill/>
                </a:ln>
                <a:solidFill>
                  <a:srgbClr val="000000"/>
                </a:solidFill>
                <a:effectLst/>
                <a:latin typeface="Arial" panose="020B0604020202020204" pitchFamily="34" charset="0"/>
                <a:ea typeface="Helvetica" panose="020B0604020202020204" pitchFamily="34" charset="0"/>
                <a:cs typeface="Arial" panose="020B0604020202020204" pitchFamily="34" charset="0"/>
              </a:rPr>
              <a:t> </a:t>
            </a:r>
            <a:endPar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marL="0" marR="0" indent="0">
              <a:spcBef>
                <a:spcPts val="0"/>
              </a:spcBef>
              <a:spcAft>
                <a:spcPts val="0"/>
              </a:spcAft>
              <a:buNone/>
            </a:pPr>
            <a:endPar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263661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3"/>
            <a:ext cx="9144000" cy="3495936"/>
          </a:xfrm>
        </p:spPr>
        <p:txBody>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Should there be an investigation?  Is there a distinction between fact finding and misconduct investigations?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84146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382002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Scope.</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Fact finding.  Yes.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Law or policy violation.  Yes.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Consequence.  Thoughts.</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54386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303E-4DAA-892B-3023-9B4E5C5EC69D}"/>
              </a:ext>
            </a:extLst>
          </p:cNvPr>
          <p:cNvSpPr>
            <a:spLocks noGrp="1"/>
          </p:cNvSpPr>
          <p:nvPr>
            <p:ph type="ctrTitle"/>
          </p:nvPr>
        </p:nvSpPr>
        <p:spPr>
          <a:xfrm>
            <a:off x="1524000" y="1122362"/>
            <a:ext cx="9144000" cy="3762153"/>
          </a:xfrm>
        </p:spPr>
        <p:txBody>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Re-victimizing the victim.</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Impact on the respondent.</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Impact on the employer (and you).</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9716D622-6BEF-5741-8386-4BB06CC964B7}"/>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3875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B934-0C96-0867-DD03-B6B381AC68A4}"/>
              </a:ext>
            </a:extLst>
          </p:cNvPr>
          <p:cNvSpPr>
            <a:spLocks noGrp="1"/>
          </p:cNvSpPr>
          <p:nvPr>
            <p:ph type="ctrTitle"/>
          </p:nvPr>
        </p:nvSpPr>
        <p:spPr/>
        <p:txBody>
          <a:bodyPr>
            <a:normAutofit/>
          </a:bodyPr>
          <a:lstStyle/>
          <a:p>
            <a: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Who should investigate?</a:t>
            </a: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32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4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Will the judge, hearing officer and community perceive fairness?</a:t>
            </a:r>
            <a:br>
              <a:rPr lang="en-US" sz="24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sz="2400" dirty="0"/>
          </a:p>
        </p:txBody>
      </p:sp>
      <p:sp>
        <p:nvSpPr>
          <p:cNvPr id="3" name="Subtitle 2">
            <a:extLst>
              <a:ext uri="{FF2B5EF4-FFF2-40B4-BE49-F238E27FC236}">
                <a16:creationId xmlns:a16="http://schemas.microsoft.com/office/drawing/2014/main" id="{A33C5AB3-6930-9815-D42C-4D385757406C}"/>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11911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1AC9-C827-8B8A-5698-0ADAB97CE78D}"/>
              </a:ext>
            </a:extLst>
          </p:cNvPr>
          <p:cNvSpPr>
            <a:spLocks noGrp="1"/>
          </p:cNvSpPr>
          <p:nvPr>
            <p:ph type="ctrTitle"/>
          </p:nvPr>
        </p:nvSpPr>
        <p:spPr>
          <a:xfrm>
            <a:off x="1524000" y="1122362"/>
            <a:ext cx="9144000" cy="4135437"/>
          </a:xfrm>
        </p:spPr>
        <p:txBody>
          <a:bodyPr>
            <a:normAutofit/>
          </a:bodyPr>
          <a:lstStyle/>
          <a:p>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What is issue spotting and how does it help organize your thinking and the investigation process?</a:t>
            </a: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b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br>
            <a:r>
              <a:rPr lang="en-US" sz="2800" dirty="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The victim alleges that her boss erases overtime from her timecard, only promotes men and tells jokes about Canadian employees twice each day.</a:t>
            </a:r>
            <a:br>
              <a:rPr lang="en-US" sz="1800" dirty="0">
                <a:ln>
                  <a:noFill/>
                </a:ln>
                <a:solidFill>
                  <a:srgbClr val="000000"/>
                </a:solidFill>
                <a:effectLst/>
                <a:latin typeface="Helvetica Neue"/>
                <a:ea typeface="Arial Unicode MS" panose="020B0604020202020204" pitchFamily="34" charset="-128"/>
                <a:cs typeface="Arial Unicode MS" panose="020B0604020202020204" pitchFamily="34" charset="-128"/>
              </a:rPr>
            </a:br>
            <a:endParaRPr lang="en-US" dirty="0"/>
          </a:p>
        </p:txBody>
      </p:sp>
      <p:sp>
        <p:nvSpPr>
          <p:cNvPr id="3" name="Subtitle 2">
            <a:extLst>
              <a:ext uri="{FF2B5EF4-FFF2-40B4-BE49-F238E27FC236}">
                <a16:creationId xmlns:a16="http://schemas.microsoft.com/office/drawing/2014/main" id="{15A8FA28-9ADB-09E7-4BE6-D348A6705A61}"/>
              </a:ext>
            </a:extLst>
          </p:cNvPr>
          <p:cNvSpPr>
            <a:spLocks noGrp="1"/>
          </p:cNvSpPr>
          <p:nvPr>
            <p:ph type="subTitle" idx="1"/>
          </p:nvPr>
        </p:nvSpPr>
        <p:spPr>
          <a:xfrm>
            <a:off x="1524000" y="1724628"/>
            <a:ext cx="9144000" cy="3533172"/>
          </a:xfrm>
        </p:spPr>
        <p:txBody>
          <a:bodyPr/>
          <a:lstStyle/>
          <a:p>
            <a:r>
              <a:rPr lang="en-US" dirty="0"/>
              <a:t>                </a:t>
            </a:r>
          </a:p>
        </p:txBody>
      </p:sp>
    </p:spTree>
    <p:extLst>
      <p:ext uri="{BB962C8B-B14F-4D97-AF65-F5344CB8AC3E}">
        <p14:creationId xmlns:p14="http://schemas.microsoft.com/office/powerpoint/2010/main" val="1625660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454</Words>
  <Application>Microsoft Office PowerPoint</Application>
  <PresentationFormat>Widescreen</PresentationFormat>
  <Paragraphs>55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Gill Sans</vt:lpstr>
      <vt:lpstr>Helvetica</vt:lpstr>
      <vt:lpstr>Helvetica Neue</vt:lpstr>
      <vt:lpstr>Office Theme</vt:lpstr>
      <vt:lpstr>PowerPoint Presentation</vt:lpstr>
      <vt:lpstr>Employee Misconduct Investigations   </vt:lpstr>
      <vt:lpstr>                                  </vt:lpstr>
      <vt:lpstr>  Richard McGee richard@richardmcgeelaw.com richardmcgeelaw.com 612-812-9673 </vt:lpstr>
      <vt:lpstr>Should there be an investigation?  Is there a distinction between fact finding and misconduct investigations? </vt:lpstr>
      <vt:lpstr>Scope. Fact finding.  Yes. Law or policy violation.  Yes. Consequence.  Thoughts. </vt:lpstr>
      <vt:lpstr>Re-victimizing the victim. Impact on the respondent. Impact on the employer (and you). </vt:lpstr>
      <vt:lpstr>Who should investigate?  Will the judge, hearing officer and community perceive fairness? </vt:lpstr>
      <vt:lpstr>What is issue spotting and how does it help organize your thinking and the investigation process?  The victim alleges that her boss erases overtime from her timecard, only promotes men and tells jokes about Canadian employees twice each day. </vt:lpstr>
      <vt:lpstr>Gather the emails, text messages, social media posts, videos and other relevant documents.  Organize them in buckets.  Consider a written timeline. </vt:lpstr>
      <vt:lpstr>Interview questions or categories of questions?  What is the problem with written questions? </vt:lpstr>
      <vt:lpstr>Question: Did you steal $550 from the Tribe?  Answer:  Yes, and I kicked your Grandmother in the knee twice.  Question:  On April 11 were you late in reporting to work?</vt:lpstr>
      <vt:lpstr>Interviews.  Recording? Options to recording. Written statements. Confidentiality (Section 7). Opinions versus facts. Interviewer’s use of silence.    </vt:lpstr>
      <vt:lpstr>Interview the respondent from two perspectives.  Interview the respondent’s witnesses. </vt:lpstr>
      <vt:lpstr> Witness cooperation.</vt:lpstr>
      <vt:lpstr>Privilege and work product. </vt:lpstr>
      <vt:lpstr>Not a debate or argument  (bias and independence). </vt:lpstr>
      <vt:lpstr>Follow the evidence where it leads. What happens if scope changes? </vt:lpstr>
      <vt:lpstr>Refusing to make hard decisions in some cases. Evaluating credibility. </vt:lpstr>
      <vt:lpstr>Evidence preservation. </vt:lpstr>
      <vt:lpstr>Recommended resource:  Essential Guide to Workplace Investigations, 5th edition by Lisa Guerin </vt:lpstr>
      <vt:lpstr>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Misconduct Investigation Mistakes with Solutions</dc:title>
  <dc:creator>Kris Greife</dc:creator>
  <cp:lastModifiedBy>Janet Borland</cp:lastModifiedBy>
  <cp:revision>18</cp:revision>
  <dcterms:created xsi:type="dcterms:W3CDTF">2023-09-19T15:07:54Z</dcterms:created>
  <dcterms:modified xsi:type="dcterms:W3CDTF">2024-09-07T16:35:33Z</dcterms:modified>
</cp:coreProperties>
</file>