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7" r:id="rId1"/>
  </p:sldMasterIdLst>
  <p:notesMasterIdLst>
    <p:notesMasterId r:id="rId38"/>
  </p:notesMasterIdLst>
  <p:sldIdLst>
    <p:sldId id="256" r:id="rId2"/>
    <p:sldId id="279" r:id="rId3"/>
    <p:sldId id="263" r:id="rId4"/>
    <p:sldId id="286" r:id="rId5"/>
    <p:sldId id="289" r:id="rId6"/>
    <p:sldId id="291" r:id="rId7"/>
    <p:sldId id="292" r:id="rId8"/>
    <p:sldId id="293" r:id="rId9"/>
    <p:sldId id="323" r:id="rId10"/>
    <p:sldId id="290" r:id="rId11"/>
    <p:sldId id="319" r:id="rId12"/>
    <p:sldId id="298" r:id="rId13"/>
    <p:sldId id="320" r:id="rId14"/>
    <p:sldId id="321" r:id="rId15"/>
    <p:sldId id="322" r:id="rId16"/>
    <p:sldId id="294" r:id="rId17"/>
    <p:sldId id="299" r:id="rId18"/>
    <p:sldId id="297" r:id="rId19"/>
    <p:sldId id="295" r:id="rId20"/>
    <p:sldId id="302" r:id="rId21"/>
    <p:sldId id="303" r:id="rId22"/>
    <p:sldId id="301" r:id="rId23"/>
    <p:sldId id="265" r:id="rId24"/>
    <p:sldId id="296" r:id="rId25"/>
    <p:sldId id="304" r:id="rId26"/>
    <p:sldId id="307" r:id="rId27"/>
    <p:sldId id="309" r:id="rId28"/>
    <p:sldId id="306" r:id="rId29"/>
    <p:sldId id="311" r:id="rId30"/>
    <p:sldId id="308" r:id="rId31"/>
    <p:sldId id="312" r:id="rId32"/>
    <p:sldId id="318" r:id="rId33"/>
    <p:sldId id="316" r:id="rId34"/>
    <p:sldId id="324" r:id="rId35"/>
    <p:sldId id="326" r:id="rId36"/>
    <p:sldId id="30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FA352A-307E-5C86-BDE9-B5DCFF4ABE88}" name="Guest User" initials="GU" userId="S::urn:spo:anon#6c73d75003d836675156ff4020c4ba50f2ffcfebddcf6e96a7d598d71b17b7a5::" providerId="AD"/>
  <p188:author id="{F27AEBC7-76E7-9C4E-E5CF-3A49BE45A85D}" name="Guest User" initials="GU" userId="S::urn:spo:anon#6a779ca61cb965659d9c499ed027bf7c57e254073b87020df9f65797c7a2ca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224"/>
    <a:srgbClr val="FBD8C3"/>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745"/>
  </p:normalViewPr>
  <p:slideViewPr>
    <p:cSldViewPr snapToGrid="0">
      <p:cViewPr varScale="1">
        <p:scale>
          <a:sx n="57" d="100"/>
          <a:sy n="57" d="100"/>
        </p:scale>
        <p:origin x="93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92B0F-52E0-5144-A6B6-6D3F24A223EE}"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02898-78BC-E342-9BDD-1113C00BAD4C}" type="slidenum">
              <a:rPr lang="en-US" smtClean="0"/>
              <a:t>‹#›</a:t>
            </a:fld>
            <a:endParaRPr lang="en-US"/>
          </a:p>
        </p:txBody>
      </p:sp>
    </p:spTree>
    <p:extLst>
      <p:ext uri="{BB962C8B-B14F-4D97-AF65-F5344CB8AC3E}">
        <p14:creationId xmlns:p14="http://schemas.microsoft.com/office/powerpoint/2010/main" val="143338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1</a:t>
            </a:fld>
            <a:endParaRPr lang="en-US"/>
          </a:p>
        </p:txBody>
      </p:sp>
    </p:spTree>
    <p:extLst>
      <p:ext uri="{BB962C8B-B14F-4D97-AF65-F5344CB8AC3E}">
        <p14:creationId xmlns:p14="http://schemas.microsoft.com/office/powerpoint/2010/main" val="200445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20</a:t>
            </a:fld>
            <a:endParaRPr lang="en-US"/>
          </a:p>
        </p:txBody>
      </p:sp>
    </p:spTree>
    <p:extLst>
      <p:ext uri="{BB962C8B-B14F-4D97-AF65-F5344CB8AC3E}">
        <p14:creationId xmlns:p14="http://schemas.microsoft.com/office/powerpoint/2010/main" val="8313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21</a:t>
            </a:fld>
            <a:endParaRPr lang="en-US"/>
          </a:p>
        </p:txBody>
      </p:sp>
    </p:spTree>
    <p:extLst>
      <p:ext uri="{BB962C8B-B14F-4D97-AF65-F5344CB8AC3E}">
        <p14:creationId xmlns:p14="http://schemas.microsoft.com/office/powerpoint/2010/main" val="53418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25</a:t>
            </a:fld>
            <a:endParaRPr lang="en-US"/>
          </a:p>
        </p:txBody>
      </p:sp>
    </p:spTree>
    <p:extLst>
      <p:ext uri="{BB962C8B-B14F-4D97-AF65-F5344CB8AC3E}">
        <p14:creationId xmlns:p14="http://schemas.microsoft.com/office/powerpoint/2010/main" val="732671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2898-78BC-E342-9BDD-1113C00BAD4C}" type="slidenum">
              <a:rPr lang="en-US" smtClean="0"/>
              <a:t>35</a:t>
            </a:fld>
            <a:endParaRPr lang="en-US"/>
          </a:p>
        </p:txBody>
      </p:sp>
    </p:spTree>
    <p:extLst>
      <p:ext uri="{BB962C8B-B14F-4D97-AF65-F5344CB8AC3E}">
        <p14:creationId xmlns:p14="http://schemas.microsoft.com/office/powerpoint/2010/main" val="2135514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D02898-78BC-E342-9BDD-1113C00BAD4C}" type="slidenum">
              <a:rPr lang="en-US" smtClean="0"/>
              <a:t>36</a:t>
            </a:fld>
            <a:endParaRPr lang="en-US"/>
          </a:p>
        </p:txBody>
      </p:sp>
    </p:spTree>
    <p:extLst>
      <p:ext uri="{BB962C8B-B14F-4D97-AF65-F5344CB8AC3E}">
        <p14:creationId xmlns:p14="http://schemas.microsoft.com/office/powerpoint/2010/main" val="463705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77477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2121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433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151389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745184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376560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167935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297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4031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966213" y="731520"/>
            <a:ext cx="10616187" cy="1306222"/>
          </a:xfrm>
        </p:spPr>
        <p:txBody>
          <a:bodyPr>
            <a:noAutofit/>
          </a:bodyPr>
          <a:lstStyle>
            <a:lvl1pPr>
              <a:lnSpc>
                <a:spcPct val="101000"/>
              </a:lnSpc>
              <a:spcBef>
                <a:spcPts val="700"/>
              </a:spcBef>
              <a:spcAft>
                <a:spcPts val="700"/>
              </a:spcAft>
              <a:defRPr sz="5400" baseline="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2"/>
          <p:cNvSpPr>
            <a:spLocks noGrp="1"/>
          </p:cNvSpPr>
          <p:nvPr>
            <p:ph idx="1"/>
          </p:nvPr>
        </p:nvSpPr>
        <p:spPr>
          <a:xfrm>
            <a:off x="960120" y="2587752"/>
            <a:ext cx="3694176" cy="3258102"/>
          </a:xfrm>
        </p:spPr>
        <p:txBody>
          <a:bodyPr/>
          <a:lstStyle>
            <a:lvl1pPr>
              <a:defRPr sz="36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a:p>
            <a:pPr lvl="1"/>
            <a:r>
              <a:rPr lang="en-US"/>
              <a:t>Second level</a:t>
            </a:r>
          </a:p>
        </p:txBody>
      </p:sp>
      <p:sp>
        <p:nvSpPr>
          <p:cNvPr id="14" name="Picture Placeholder 13"/>
          <p:cNvSpPr>
            <a:spLocks noGrp="1"/>
          </p:cNvSpPr>
          <p:nvPr>
            <p:ph type="pic" sz="quarter" idx="14"/>
          </p:nvPr>
        </p:nvSpPr>
        <p:spPr>
          <a:xfrm>
            <a:off x="5297764" y="2265363"/>
            <a:ext cx="3479524"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16" name="Picture Placeholder 15"/>
          <p:cNvSpPr>
            <a:spLocks noGrp="1"/>
          </p:cNvSpPr>
          <p:nvPr>
            <p:ph type="pic" sz="quarter" idx="15"/>
          </p:nvPr>
        </p:nvSpPr>
        <p:spPr>
          <a:xfrm>
            <a:off x="8777288" y="2265363"/>
            <a:ext cx="3414712" cy="3951287"/>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96554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23" name="Picture Placeholder 22"/>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4" name="Picture Placeholder 22"/>
          <p:cNvSpPr>
            <a:spLocks noGrp="1"/>
          </p:cNvSpPr>
          <p:nvPr>
            <p:ph type="pic" sz="quarter" idx="14"/>
          </p:nvPr>
        </p:nvSpPr>
        <p:spPr>
          <a:xfrm>
            <a:off x="3821762"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5" name="Picture Placeholder 22"/>
          <p:cNvSpPr>
            <a:spLocks noGrp="1"/>
          </p:cNvSpPr>
          <p:nvPr>
            <p:ph type="pic" sz="quarter" idx="15"/>
          </p:nvPr>
        </p:nvSpPr>
        <p:spPr>
          <a:xfrm>
            <a:off x="6576021"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2"/>
          <p:cNvSpPr>
            <a:spLocks noGrp="1"/>
          </p:cNvSpPr>
          <p:nvPr>
            <p:ph type="pic" sz="quarter" idx="16"/>
          </p:nvPr>
        </p:nvSpPr>
        <p:spPr>
          <a:xfrm>
            <a:off x="9334500" y="3048000"/>
            <a:ext cx="1790700" cy="17907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8" name="Text Placeholder 27"/>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29" name="Text Placeholder 27"/>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0" name="Text Placeholder 27"/>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1" name="Text Placeholder 27"/>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2" name="Text Placeholder 27"/>
          <p:cNvSpPr>
            <a:spLocks noGrp="1"/>
          </p:cNvSpPr>
          <p:nvPr>
            <p:ph type="body" sz="quarter" idx="21"/>
          </p:nvPr>
        </p:nvSpPr>
        <p:spPr>
          <a:xfrm>
            <a:off x="6576021" y="5124103"/>
            <a:ext cx="1790700" cy="350292"/>
          </a:xfrm>
        </p:spPr>
        <p:txBody>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3" name="Text Placeholder 27"/>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
        <p:nvSpPr>
          <p:cNvPr id="34" name="Text Placeholder 27"/>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a:t>
            </a:r>
          </a:p>
        </p:txBody>
      </p:sp>
      <p:sp>
        <p:nvSpPr>
          <p:cNvPr id="35" name="Text Placeholder 27"/>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55394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17228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2" name="Title 1"/>
          <p:cNvSpPr>
            <a:spLocks noGrp="1"/>
          </p:cNvSpPr>
          <p:nvPr>
            <p:ph type="title"/>
          </p:nvPr>
        </p:nvSpPr>
        <p:spPr>
          <a:xfrm>
            <a:off x="776288" y="676275"/>
            <a:ext cx="4684887" cy="1736725"/>
          </a:xfrm>
        </p:spPr>
        <p:txBody>
          <a:bodyPr>
            <a:noAutofit/>
          </a:bodyPr>
          <a:lstStyle>
            <a:lvl1pPr>
              <a:defRPr sz="5400">
                <a:latin typeface="Decotura ICG" panose="00000400000000000000" pitchFamily="2" charset="0"/>
              </a:defRPr>
            </a:lvl1pPr>
          </a:lstStyle>
          <a:p>
            <a:r>
              <a:rPr lang="en-US"/>
              <a:t>Click to edit Master title style</a:t>
            </a:r>
          </a:p>
        </p:txBody>
      </p:sp>
      <p:sp>
        <p:nvSpPr>
          <p:cNvPr id="13" name="Content Placeholder 2"/>
          <p:cNvSpPr>
            <a:spLocks noGrp="1"/>
          </p:cNvSpPr>
          <p:nvPr>
            <p:ph idx="1"/>
          </p:nvPr>
        </p:nvSpPr>
        <p:spPr>
          <a:xfrm>
            <a:off x="960438" y="2587625"/>
            <a:ext cx="4500737" cy="3594100"/>
          </a:xfrm>
        </p:spPr>
        <p:txBody>
          <a:bodyPr anchor="ctr"/>
          <a:lstStyle>
            <a:lvl1pPr>
              <a:defRPr sz="2000">
                <a:solidFill>
                  <a:schemeClr val="tx1"/>
                </a:solidFill>
                <a:latin typeface="Decotura ICG" panose="00000400000000000000" pitchFamily="2" charset="0"/>
              </a:defRPr>
            </a:lvl1pPr>
          </a:lstStyle>
          <a:p>
            <a:pPr lvl="0"/>
            <a:r>
              <a:rPr lang="en-US"/>
              <a:t>Click to edit Master text styles</a:t>
            </a:r>
          </a:p>
        </p:txBody>
      </p:sp>
      <p:sp>
        <p:nvSpPr>
          <p:cNvPr id="3" name="Picture Placeholder 2"/>
          <p:cNvSpPr>
            <a:spLocks noGrp="1"/>
          </p:cNvSpPr>
          <p:nvPr>
            <p:ph type="pic" sz="quarter" idx="13"/>
          </p:nvPr>
        </p:nvSpPr>
        <p:spPr>
          <a:xfrm>
            <a:off x="6094474" y="0"/>
            <a:ext cx="3046351" cy="3428363"/>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8" name="Picture Placeholder 7"/>
          <p:cNvSpPr>
            <a:spLocks noGrp="1"/>
          </p:cNvSpPr>
          <p:nvPr>
            <p:ph type="pic" sz="quarter" idx="14"/>
          </p:nvPr>
        </p:nvSpPr>
        <p:spPr>
          <a:xfrm>
            <a:off x="9148763" y="0"/>
            <a:ext cx="304800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
        <p:nvSpPr>
          <p:cNvPr id="26" name="Picture Placeholder 25"/>
          <p:cNvSpPr>
            <a:spLocks noGrp="1"/>
          </p:cNvSpPr>
          <p:nvPr>
            <p:ph type="pic" sz="quarter" idx="15"/>
          </p:nvPr>
        </p:nvSpPr>
        <p:spPr>
          <a:xfrm>
            <a:off x="6115050" y="3449227"/>
            <a:ext cx="6076950" cy="3429000"/>
          </a:xfrm>
        </p:spPr>
        <p:txBody>
          <a:bodyPr/>
          <a:lstStyle>
            <a:lvl1pPr>
              <a:defRPr sz="1400">
                <a:latin typeface="Arial" panose="020B0604020202020204" pitchFamily="34" charset="0"/>
                <a:cs typeface="Arial" panose="020B0604020202020204" pitchFamily="34" charset="0"/>
              </a:defRPr>
            </a:lvl1pPr>
          </a:lstStyle>
          <a:p>
            <a:pPr lvl="0"/>
            <a:r>
              <a:rPr lang="en-US" noProof="0"/>
              <a:t>Click icon to add picture</a:t>
            </a:r>
          </a:p>
        </p:txBody>
      </p:sp>
    </p:spTree>
    <p:extLst>
      <p:ext uri="{BB962C8B-B14F-4D97-AF65-F5344CB8AC3E}">
        <p14:creationId xmlns:p14="http://schemas.microsoft.com/office/powerpoint/2010/main" val="323173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167257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6ABBAC-7486-4D45-A79F-A9577B4B4527}"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400657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6ABBAC-7486-4D45-A79F-A9577B4B4527}" type="datetimeFigureOut">
              <a:rPr lang="en-US" smtClean="0"/>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0716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41072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395781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D6ABBAC-7486-4D45-A79F-A9577B4B4527}" type="datetimeFigureOut">
              <a:rPr lang="en-US" smtClean="0"/>
              <a:t>8/11/2024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48069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6ABBAC-7486-4D45-A79F-A9577B4B4527}"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42FCEF-9517-7142-B602-BAEFE73C0B6E}" type="slidenum">
              <a:rPr lang="en-US" smtClean="0"/>
              <a:t>‹#›</a:t>
            </a:fld>
            <a:endParaRPr lang="en-US"/>
          </a:p>
        </p:txBody>
      </p:sp>
    </p:spTree>
    <p:extLst>
      <p:ext uri="{BB962C8B-B14F-4D97-AF65-F5344CB8AC3E}">
        <p14:creationId xmlns:p14="http://schemas.microsoft.com/office/powerpoint/2010/main" val="12403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D6ABBAC-7486-4D45-A79F-A9577B4B4527}" type="datetimeFigureOut">
              <a:rPr lang="en-US" smtClean="0"/>
              <a:t>8/11/2024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42FCEF-9517-7142-B602-BAEFE73C0B6E}" type="slidenum">
              <a:rPr lang="en-US" smtClean="0"/>
              <a:t>‹#›</a:t>
            </a:fld>
            <a:endParaRPr lang="en-US"/>
          </a:p>
        </p:txBody>
      </p:sp>
    </p:spTree>
    <p:extLst>
      <p:ext uri="{BB962C8B-B14F-4D97-AF65-F5344CB8AC3E}">
        <p14:creationId xmlns:p14="http://schemas.microsoft.com/office/powerpoint/2010/main" val="332437175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hyperlink" Target="../KYX%20Advantage/KXY%20FLOW%20VIDEO_3-1-24.mp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
        <p:nvSpPr>
          <p:cNvPr id="7" name="TextBox 6">
            <a:extLst>
              <a:ext uri="{FF2B5EF4-FFF2-40B4-BE49-F238E27FC236}">
                <a16:creationId xmlns:a16="http://schemas.microsoft.com/office/drawing/2014/main" id="{58798564-8435-7463-9B73-B4F4C1A8D6A4}"/>
              </a:ext>
            </a:extLst>
          </p:cNvPr>
          <p:cNvSpPr txBox="1"/>
          <p:nvPr/>
        </p:nvSpPr>
        <p:spPr>
          <a:xfrm>
            <a:off x="590550" y="477920"/>
            <a:ext cx="10877550" cy="2239331"/>
          </a:xfrm>
          <a:prstGeom prst="rect">
            <a:avLst/>
          </a:prstGeom>
          <a:noFill/>
        </p:spPr>
        <p:txBody>
          <a:bodyPr wrap="square">
            <a:spAutoFit/>
          </a:bodyPr>
          <a:lstStyle/>
          <a:p>
            <a:pPr marL="228600" marR="0" algn="ctr">
              <a:lnSpc>
                <a:spcPct val="107000"/>
              </a:lnSpc>
              <a:spcBef>
                <a:spcPts val="0"/>
              </a:spcBef>
              <a:spcAft>
                <a:spcPts val="800"/>
              </a:spcAft>
            </a:pPr>
            <a:r>
              <a:rPr lang="en-US" sz="4400" b="1" i="1" kern="100" dirty="0">
                <a:solidFill>
                  <a:srgbClr val="FFFF00"/>
                </a:solidFill>
                <a:effectLst/>
                <a:latin typeface="Calibri" panose="020F0502020204030204" pitchFamily="34" charset="0"/>
                <a:ea typeface="Aptos" panose="020B0004020202020204" pitchFamily="34" charset="0"/>
                <a:cs typeface="Times New Roman" panose="02020603050405020304" pitchFamily="18" charset="0"/>
              </a:rPr>
              <a:t>“Emerging Trend: How AI is Enhancing Career Advancement and Talent Acquisition in Tribal Gaming”</a:t>
            </a:r>
            <a:endParaRPr lang="en-US" sz="4400" b="1"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849446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2"/>
          <a:stretch>
            <a:fillRect/>
          </a:stretch>
        </p:blipFill>
        <p:spPr>
          <a:xfrm>
            <a:off x="10736440" y="5476880"/>
            <a:ext cx="1383912" cy="1255885"/>
          </a:xfrm>
          <a:prstGeom prst="rect">
            <a:avLst/>
          </a:prstGeom>
        </p:spPr>
      </p:pic>
      <p:sp>
        <p:nvSpPr>
          <p:cNvPr id="17" name="Content Placeholder 16">
            <a:extLst>
              <a:ext uri="{FF2B5EF4-FFF2-40B4-BE49-F238E27FC236}">
                <a16:creationId xmlns:a16="http://schemas.microsoft.com/office/drawing/2014/main" id="{926C5FBF-8FC4-E4D9-6451-4EABD7A0CC7E}"/>
              </a:ext>
            </a:extLst>
          </p:cNvPr>
          <p:cNvSpPr>
            <a:spLocks noGrp="1"/>
          </p:cNvSpPr>
          <p:nvPr>
            <p:ph idx="1"/>
          </p:nvPr>
        </p:nvSpPr>
        <p:spPr/>
        <p:txBody>
          <a:bodyPr/>
          <a:lstStyle/>
          <a:p>
            <a:endParaRPr lang="en-US"/>
          </a:p>
        </p:txBody>
      </p:sp>
      <p:sp>
        <p:nvSpPr>
          <p:cNvPr id="19" name="Title 18">
            <a:extLst>
              <a:ext uri="{FF2B5EF4-FFF2-40B4-BE49-F238E27FC236}">
                <a16:creationId xmlns:a16="http://schemas.microsoft.com/office/drawing/2014/main" id="{AE6BDB98-8CA8-0A62-03DB-BDAB8624C579}"/>
              </a:ext>
            </a:extLst>
          </p:cNvPr>
          <p:cNvSpPr>
            <a:spLocks noGrp="1"/>
          </p:cNvSpPr>
          <p:nvPr>
            <p:ph type="title"/>
          </p:nvPr>
        </p:nvSpPr>
        <p:spPr/>
        <p:txBody>
          <a:bodyPr/>
          <a:lstStyle/>
          <a:p>
            <a:endParaRPr lang="en-US"/>
          </a:p>
        </p:txBody>
      </p:sp>
      <p:pic>
        <p:nvPicPr>
          <p:cNvPr id="20" name="Picture 19">
            <a:extLst>
              <a:ext uri="{FF2B5EF4-FFF2-40B4-BE49-F238E27FC236}">
                <a16:creationId xmlns:a16="http://schemas.microsoft.com/office/drawing/2014/main" id="{680C6BD0-4AB0-AA8F-0E83-87E38A3A8873}"/>
              </a:ext>
            </a:extLst>
          </p:cNvPr>
          <p:cNvPicPr>
            <a:picLocks noChangeAspect="1"/>
          </p:cNvPicPr>
          <p:nvPr/>
        </p:nvPicPr>
        <p:blipFill>
          <a:blip r:embed="rId3"/>
          <a:stretch>
            <a:fillRect/>
          </a:stretch>
        </p:blipFill>
        <p:spPr>
          <a:xfrm>
            <a:off x="42147" y="24089"/>
            <a:ext cx="12107705" cy="6809822"/>
          </a:xfrm>
          <a:prstGeom prst="rect">
            <a:avLst/>
          </a:prstGeom>
        </p:spPr>
      </p:pic>
    </p:spTree>
    <p:extLst>
      <p:ext uri="{BB962C8B-B14F-4D97-AF65-F5344CB8AC3E}">
        <p14:creationId xmlns:p14="http://schemas.microsoft.com/office/powerpoint/2010/main" val="1924534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73631" y="205913"/>
            <a:ext cx="10616187" cy="653111"/>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AI-Generated Candidate Profiles</a:t>
            </a: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7" name="Picture 6">
            <a:extLst>
              <a:ext uri="{FF2B5EF4-FFF2-40B4-BE49-F238E27FC236}">
                <a16:creationId xmlns:a16="http://schemas.microsoft.com/office/drawing/2014/main" id="{253751B8-0760-4288-D7E6-892F6579E97B}"/>
              </a:ext>
            </a:extLst>
          </p:cNvPr>
          <p:cNvPicPr>
            <a:picLocks noChangeAspect="1"/>
          </p:cNvPicPr>
          <p:nvPr/>
        </p:nvPicPr>
        <p:blipFill rotWithShape="1">
          <a:blip r:embed="rId4"/>
          <a:srcRect b="38306"/>
          <a:stretch/>
        </p:blipFill>
        <p:spPr>
          <a:xfrm>
            <a:off x="1629375" y="1064937"/>
            <a:ext cx="4380900" cy="5802577"/>
          </a:xfrm>
          <a:prstGeom prst="rect">
            <a:avLst/>
          </a:prstGeom>
        </p:spPr>
      </p:pic>
      <p:pic>
        <p:nvPicPr>
          <p:cNvPr id="8" name="Picture 7">
            <a:extLst>
              <a:ext uri="{FF2B5EF4-FFF2-40B4-BE49-F238E27FC236}">
                <a16:creationId xmlns:a16="http://schemas.microsoft.com/office/drawing/2014/main" id="{D6DD9ADD-61FB-29DB-A5A0-B721CF7689C9}"/>
              </a:ext>
            </a:extLst>
          </p:cNvPr>
          <p:cNvPicPr>
            <a:picLocks noChangeAspect="1"/>
          </p:cNvPicPr>
          <p:nvPr/>
        </p:nvPicPr>
        <p:blipFill rotWithShape="1">
          <a:blip r:embed="rId5"/>
          <a:srcRect t="67509"/>
          <a:stretch/>
        </p:blipFill>
        <p:spPr>
          <a:xfrm>
            <a:off x="6010275" y="1064937"/>
            <a:ext cx="4380900" cy="3055952"/>
          </a:xfrm>
          <a:prstGeom prst="rect">
            <a:avLst/>
          </a:prstGeom>
        </p:spPr>
      </p:pic>
    </p:spTree>
    <p:extLst>
      <p:ext uri="{BB962C8B-B14F-4D97-AF65-F5344CB8AC3E}">
        <p14:creationId xmlns:p14="http://schemas.microsoft.com/office/powerpoint/2010/main" val="64236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73631" y="205913"/>
            <a:ext cx="10616187" cy="653111"/>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AI-Driven Ideal Candidate Analysis</a:t>
            </a: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2" name="Picture 1">
            <a:extLst>
              <a:ext uri="{FF2B5EF4-FFF2-40B4-BE49-F238E27FC236}">
                <a16:creationId xmlns:a16="http://schemas.microsoft.com/office/drawing/2014/main" id="{525EACE7-AF96-F959-3FE2-480D897C63EA}"/>
              </a:ext>
            </a:extLst>
          </p:cNvPr>
          <p:cNvPicPr>
            <a:picLocks noChangeAspect="1"/>
          </p:cNvPicPr>
          <p:nvPr/>
        </p:nvPicPr>
        <p:blipFill>
          <a:blip r:embed="rId4"/>
          <a:stretch>
            <a:fillRect/>
          </a:stretch>
        </p:blipFill>
        <p:spPr>
          <a:xfrm>
            <a:off x="0" y="963176"/>
            <a:ext cx="12192000" cy="5894824"/>
          </a:xfrm>
          <a:prstGeom prst="rect">
            <a:avLst/>
          </a:prstGeom>
        </p:spPr>
      </p:pic>
      <p:sp>
        <p:nvSpPr>
          <p:cNvPr id="7" name="Rectangle 6">
            <a:extLst>
              <a:ext uri="{FF2B5EF4-FFF2-40B4-BE49-F238E27FC236}">
                <a16:creationId xmlns:a16="http://schemas.microsoft.com/office/drawing/2014/main" id="{4B21D85D-7EB7-EF51-AAD0-C1D26ED0968B}"/>
              </a:ext>
            </a:extLst>
          </p:cNvPr>
          <p:cNvSpPr/>
          <p:nvPr/>
        </p:nvSpPr>
        <p:spPr>
          <a:xfrm>
            <a:off x="66675" y="1171575"/>
            <a:ext cx="1076325" cy="45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2F5D108-B3CC-4DF4-7858-B73FA9028ADC}"/>
              </a:ext>
            </a:extLst>
          </p:cNvPr>
          <p:cNvPicPr>
            <a:picLocks noChangeAspect="1"/>
          </p:cNvPicPr>
          <p:nvPr/>
        </p:nvPicPr>
        <p:blipFill>
          <a:blip r:embed="rId3"/>
          <a:stretch>
            <a:fillRect/>
          </a:stretch>
        </p:blipFill>
        <p:spPr>
          <a:xfrm>
            <a:off x="246724" y="1171574"/>
            <a:ext cx="716225" cy="650626"/>
          </a:xfrm>
          <a:prstGeom prst="rect">
            <a:avLst/>
          </a:prstGeom>
        </p:spPr>
      </p:pic>
      <p:cxnSp>
        <p:nvCxnSpPr>
          <p:cNvPr id="8" name="Straight Connector 7">
            <a:extLst>
              <a:ext uri="{FF2B5EF4-FFF2-40B4-BE49-F238E27FC236}">
                <a16:creationId xmlns:a16="http://schemas.microsoft.com/office/drawing/2014/main" id="{22219BE1-E71B-E5ED-0FA6-F4715DAC679F}"/>
              </a:ext>
            </a:extLst>
          </p:cNvPr>
          <p:cNvCxnSpPr>
            <a:cxnSpLocks/>
          </p:cNvCxnSpPr>
          <p:nvPr/>
        </p:nvCxnSpPr>
        <p:spPr>
          <a:xfrm>
            <a:off x="2709359" y="3372692"/>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2716274-1F7E-4D29-A34F-BD596FD81FDB}"/>
              </a:ext>
            </a:extLst>
          </p:cNvPr>
          <p:cNvCxnSpPr>
            <a:cxnSpLocks/>
          </p:cNvCxnSpPr>
          <p:nvPr/>
        </p:nvCxnSpPr>
        <p:spPr>
          <a:xfrm>
            <a:off x="2937958" y="5334229"/>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23AD8CE-0533-25EF-85C4-B195B4A77D1D}"/>
              </a:ext>
            </a:extLst>
          </p:cNvPr>
          <p:cNvCxnSpPr>
            <a:cxnSpLocks/>
          </p:cNvCxnSpPr>
          <p:nvPr/>
        </p:nvCxnSpPr>
        <p:spPr>
          <a:xfrm>
            <a:off x="3999842" y="5334228"/>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6DD879-326B-7C6C-620A-27078CDCF9D6}"/>
              </a:ext>
            </a:extLst>
          </p:cNvPr>
          <p:cNvCxnSpPr>
            <a:cxnSpLocks/>
          </p:cNvCxnSpPr>
          <p:nvPr/>
        </p:nvCxnSpPr>
        <p:spPr>
          <a:xfrm>
            <a:off x="4987984" y="5341603"/>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7EB68E-8227-C06D-5D95-D8474A6D5F84}"/>
              </a:ext>
            </a:extLst>
          </p:cNvPr>
          <p:cNvCxnSpPr>
            <a:cxnSpLocks/>
          </p:cNvCxnSpPr>
          <p:nvPr/>
        </p:nvCxnSpPr>
        <p:spPr>
          <a:xfrm>
            <a:off x="6012997" y="5334229"/>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EFB508-EAAB-1D0B-3140-1A46B244A4C4}"/>
              </a:ext>
            </a:extLst>
          </p:cNvPr>
          <p:cNvCxnSpPr>
            <a:cxnSpLocks/>
          </p:cNvCxnSpPr>
          <p:nvPr/>
        </p:nvCxnSpPr>
        <p:spPr>
          <a:xfrm>
            <a:off x="9346132" y="5378473"/>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695270A-18A9-BC91-50D1-1E737CBBDF4B}"/>
              </a:ext>
            </a:extLst>
          </p:cNvPr>
          <p:cNvCxnSpPr>
            <a:cxnSpLocks/>
          </p:cNvCxnSpPr>
          <p:nvPr/>
        </p:nvCxnSpPr>
        <p:spPr>
          <a:xfrm>
            <a:off x="7399345" y="5366412"/>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4ED346E-8F82-6339-7FA3-E19A32FA8B68}"/>
              </a:ext>
            </a:extLst>
          </p:cNvPr>
          <p:cNvCxnSpPr>
            <a:cxnSpLocks/>
          </p:cNvCxnSpPr>
          <p:nvPr/>
        </p:nvCxnSpPr>
        <p:spPr>
          <a:xfrm>
            <a:off x="8326035" y="5383389"/>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5797CF-7C14-E4A3-0DF8-6290AD538143}"/>
              </a:ext>
            </a:extLst>
          </p:cNvPr>
          <p:cNvCxnSpPr>
            <a:cxnSpLocks/>
          </p:cNvCxnSpPr>
          <p:nvPr/>
        </p:nvCxnSpPr>
        <p:spPr>
          <a:xfrm>
            <a:off x="10381857" y="5378473"/>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C6CF8B-EDE4-2B2C-43AC-158BB06E5E82}"/>
              </a:ext>
            </a:extLst>
          </p:cNvPr>
          <p:cNvCxnSpPr>
            <a:cxnSpLocks/>
          </p:cNvCxnSpPr>
          <p:nvPr/>
        </p:nvCxnSpPr>
        <p:spPr>
          <a:xfrm>
            <a:off x="11489818" y="5378473"/>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99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73631" y="205913"/>
            <a:ext cx="10616187" cy="653111"/>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AI-Driven Staff Performance Analysis</a:t>
            </a: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2" name="Picture 1">
            <a:extLst>
              <a:ext uri="{FF2B5EF4-FFF2-40B4-BE49-F238E27FC236}">
                <a16:creationId xmlns:a16="http://schemas.microsoft.com/office/drawing/2014/main" id="{F7950F99-3252-AC1D-32DB-0476A74C7970}"/>
              </a:ext>
            </a:extLst>
          </p:cNvPr>
          <p:cNvPicPr>
            <a:picLocks noChangeAspect="1"/>
          </p:cNvPicPr>
          <p:nvPr/>
        </p:nvPicPr>
        <p:blipFill>
          <a:blip r:embed="rId4"/>
          <a:stretch>
            <a:fillRect/>
          </a:stretch>
        </p:blipFill>
        <p:spPr>
          <a:xfrm>
            <a:off x="0" y="942975"/>
            <a:ext cx="12192000" cy="5915025"/>
          </a:xfrm>
          <a:prstGeom prst="rect">
            <a:avLst/>
          </a:prstGeom>
        </p:spPr>
      </p:pic>
      <p:sp>
        <p:nvSpPr>
          <p:cNvPr id="4" name="Rectangle 3">
            <a:extLst>
              <a:ext uri="{FF2B5EF4-FFF2-40B4-BE49-F238E27FC236}">
                <a16:creationId xmlns:a16="http://schemas.microsoft.com/office/drawing/2014/main" id="{F27AEB0D-0987-64DC-7480-7EE3A11024CA}"/>
              </a:ext>
            </a:extLst>
          </p:cNvPr>
          <p:cNvSpPr/>
          <p:nvPr/>
        </p:nvSpPr>
        <p:spPr>
          <a:xfrm>
            <a:off x="66675" y="1171575"/>
            <a:ext cx="1076325" cy="45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9A0DD01-80D6-649C-830A-F3742A80C897}"/>
              </a:ext>
            </a:extLst>
          </p:cNvPr>
          <p:cNvPicPr>
            <a:picLocks noChangeAspect="1"/>
          </p:cNvPicPr>
          <p:nvPr/>
        </p:nvPicPr>
        <p:blipFill>
          <a:blip r:embed="rId3"/>
          <a:stretch>
            <a:fillRect/>
          </a:stretch>
        </p:blipFill>
        <p:spPr>
          <a:xfrm>
            <a:off x="246724" y="1171574"/>
            <a:ext cx="716225" cy="650626"/>
          </a:xfrm>
          <a:prstGeom prst="rect">
            <a:avLst/>
          </a:prstGeom>
        </p:spPr>
      </p:pic>
      <p:cxnSp>
        <p:nvCxnSpPr>
          <p:cNvPr id="10" name="Straight Connector 9">
            <a:extLst>
              <a:ext uri="{FF2B5EF4-FFF2-40B4-BE49-F238E27FC236}">
                <a16:creationId xmlns:a16="http://schemas.microsoft.com/office/drawing/2014/main" id="{763B74E4-FC2E-BD04-8C8D-A0D4CD6A2490}"/>
              </a:ext>
            </a:extLst>
          </p:cNvPr>
          <p:cNvCxnSpPr>
            <a:cxnSpLocks/>
          </p:cNvCxnSpPr>
          <p:nvPr/>
        </p:nvCxnSpPr>
        <p:spPr>
          <a:xfrm>
            <a:off x="1846577" y="2731138"/>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6F8D22-0CFC-3E88-37CC-061EE6836BB6}"/>
              </a:ext>
            </a:extLst>
          </p:cNvPr>
          <p:cNvCxnSpPr>
            <a:cxnSpLocks/>
          </p:cNvCxnSpPr>
          <p:nvPr/>
        </p:nvCxnSpPr>
        <p:spPr>
          <a:xfrm>
            <a:off x="3333707" y="2731138"/>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C319CB-9E50-C7A3-BC3F-91819CAD063E}"/>
              </a:ext>
            </a:extLst>
          </p:cNvPr>
          <p:cNvCxnSpPr>
            <a:cxnSpLocks/>
          </p:cNvCxnSpPr>
          <p:nvPr/>
        </p:nvCxnSpPr>
        <p:spPr>
          <a:xfrm>
            <a:off x="4818378" y="2731138"/>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396DF62-85F9-BDF2-198D-D3A46BEC7A97}"/>
              </a:ext>
            </a:extLst>
          </p:cNvPr>
          <p:cNvCxnSpPr>
            <a:cxnSpLocks/>
          </p:cNvCxnSpPr>
          <p:nvPr/>
        </p:nvCxnSpPr>
        <p:spPr>
          <a:xfrm>
            <a:off x="6248971" y="2731138"/>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F2A8ED-D528-FE20-CE2D-D64901D2892F}"/>
              </a:ext>
            </a:extLst>
          </p:cNvPr>
          <p:cNvCxnSpPr>
            <a:cxnSpLocks/>
          </p:cNvCxnSpPr>
          <p:nvPr/>
        </p:nvCxnSpPr>
        <p:spPr>
          <a:xfrm>
            <a:off x="1787584" y="471479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EBD984-0195-33EB-AEC5-8884F10650E3}"/>
              </a:ext>
            </a:extLst>
          </p:cNvPr>
          <p:cNvCxnSpPr>
            <a:cxnSpLocks/>
          </p:cNvCxnSpPr>
          <p:nvPr/>
        </p:nvCxnSpPr>
        <p:spPr>
          <a:xfrm>
            <a:off x="2952707" y="4759041"/>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C65C08A-E107-FDAC-725F-72F2659CFBB5}"/>
              </a:ext>
            </a:extLst>
          </p:cNvPr>
          <p:cNvCxnSpPr>
            <a:cxnSpLocks/>
          </p:cNvCxnSpPr>
          <p:nvPr/>
        </p:nvCxnSpPr>
        <p:spPr>
          <a:xfrm>
            <a:off x="4029339" y="4722170"/>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1777FE-4DCC-ED2D-B39D-AC3F4882309F}"/>
              </a:ext>
            </a:extLst>
          </p:cNvPr>
          <p:cNvCxnSpPr>
            <a:cxnSpLocks/>
          </p:cNvCxnSpPr>
          <p:nvPr/>
        </p:nvCxnSpPr>
        <p:spPr>
          <a:xfrm>
            <a:off x="4995358" y="471479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3D3DDE-1BA7-4E32-F198-B1140B998573}"/>
              </a:ext>
            </a:extLst>
          </p:cNvPr>
          <p:cNvCxnSpPr>
            <a:cxnSpLocks/>
          </p:cNvCxnSpPr>
          <p:nvPr/>
        </p:nvCxnSpPr>
        <p:spPr>
          <a:xfrm>
            <a:off x="6086739" y="4722170"/>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641921-10B5-3FC6-A551-080EB7F8D53F}"/>
              </a:ext>
            </a:extLst>
          </p:cNvPr>
          <p:cNvCxnSpPr>
            <a:cxnSpLocks/>
          </p:cNvCxnSpPr>
          <p:nvPr/>
        </p:nvCxnSpPr>
        <p:spPr>
          <a:xfrm>
            <a:off x="1949816" y="5761932"/>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4276D6-F07C-AE24-1017-10593B71346B}"/>
              </a:ext>
            </a:extLst>
          </p:cNvPr>
          <p:cNvCxnSpPr>
            <a:cxnSpLocks/>
          </p:cNvCxnSpPr>
          <p:nvPr/>
        </p:nvCxnSpPr>
        <p:spPr>
          <a:xfrm>
            <a:off x="2952706" y="576930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779935-0BB5-D659-07A8-5C57F4E7041E}"/>
              </a:ext>
            </a:extLst>
          </p:cNvPr>
          <p:cNvCxnSpPr>
            <a:cxnSpLocks/>
          </p:cNvCxnSpPr>
          <p:nvPr/>
        </p:nvCxnSpPr>
        <p:spPr>
          <a:xfrm>
            <a:off x="3874480" y="576930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87A3E9-E1EE-D775-2E2D-0E38C120AE05}"/>
              </a:ext>
            </a:extLst>
          </p:cNvPr>
          <p:cNvCxnSpPr>
            <a:cxnSpLocks/>
          </p:cNvCxnSpPr>
          <p:nvPr/>
        </p:nvCxnSpPr>
        <p:spPr>
          <a:xfrm>
            <a:off x="5010106" y="5776680"/>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67D0B50-84F4-1816-C3DF-A6F6C38BC05A}"/>
              </a:ext>
            </a:extLst>
          </p:cNvPr>
          <p:cNvCxnSpPr>
            <a:cxnSpLocks/>
          </p:cNvCxnSpPr>
          <p:nvPr/>
        </p:nvCxnSpPr>
        <p:spPr>
          <a:xfrm>
            <a:off x="6005623" y="576930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487B92-6D08-1E07-21DA-01C92BBC7853}"/>
              </a:ext>
            </a:extLst>
          </p:cNvPr>
          <p:cNvCxnSpPr>
            <a:cxnSpLocks/>
          </p:cNvCxnSpPr>
          <p:nvPr/>
        </p:nvCxnSpPr>
        <p:spPr>
          <a:xfrm>
            <a:off x="7318229" y="471479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716DE8D-FA9E-1128-6970-5F7C329D700C}"/>
              </a:ext>
            </a:extLst>
          </p:cNvPr>
          <p:cNvCxnSpPr>
            <a:cxnSpLocks/>
          </p:cNvCxnSpPr>
          <p:nvPr/>
        </p:nvCxnSpPr>
        <p:spPr>
          <a:xfrm>
            <a:off x="8416984" y="4722170"/>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E1DA9C-DB9A-482D-D616-DABACEF2AAA6}"/>
              </a:ext>
            </a:extLst>
          </p:cNvPr>
          <p:cNvCxnSpPr>
            <a:cxnSpLocks/>
          </p:cNvCxnSpPr>
          <p:nvPr/>
        </p:nvCxnSpPr>
        <p:spPr>
          <a:xfrm>
            <a:off x="9360880" y="471479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3E179E2-F233-AA87-27E0-4342D32B6FB0}"/>
              </a:ext>
            </a:extLst>
          </p:cNvPr>
          <p:cNvCxnSpPr>
            <a:cxnSpLocks/>
          </p:cNvCxnSpPr>
          <p:nvPr/>
        </p:nvCxnSpPr>
        <p:spPr>
          <a:xfrm>
            <a:off x="10452261" y="471479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3DD86F0-F5B6-E6F7-26A5-0F910FBDDB2A}"/>
              </a:ext>
            </a:extLst>
          </p:cNvPr>
          <p:cNvCxnSpPr>
            <a:cxnSpLocks/>
          </p:cNvCxnSpPr>
          <p:nvPr/>
        </p:nvCxnSpPr>
        <p:spPr>
          <a:xfrm>
            <a:off x="11477275" y="471479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E16B451-8750-FA99-7270-68F394607481}"/>
              </a:ext>
            </a:extLst>
          </p:cNvPr>
          <p:cNvCxnSpPr>
            <a:cxnSpLocks/>
          </p:cNvCxnSpPr>
          <p:nvPr/>
        </p:nvCxnSpPr>
        <p:spPr>
          <a:xfrm>
            <a:off x="7310855" y="576930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627B2-70BA-C8E4-86E9-06FA0A2F3034}"/>
              </a:ext>
            </a:extLst>
          </p:cNvPr>
          <p:cNvCxnSpPr>
            <a:cxnSpLocks/>
          </p:cNvCxnSpPr>
          <p:nvPr/>
        </p:nvCxnSpPr>
        <p:spPr>
          <a:xfrm>
            <a:off x="8328493" y="5769305"/>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25DF209-8DF5-9CA8-513F-7B132714EA8F}"/>
              </a:ext>
            </a:extLst>
          </p:cNvPr>
          <p:cNvCxnSpPr>
            <a:cxnSpLocks/>
          </p:cNvCxnSpPr>
          <p:nvPr/>
        </p:nvCxnSpPr>
        <p:spPr>
          <a:xfrm>
            <a:off x="9441997" y="5769306"/>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9C06467-9EB0-0053-A52F-EB531D2234C4}"/>
              </a:ext>
            </a:extLst>
          </p:cNvPr>
          <p:cNvCxnSpPr>
            <a:cxnSpLocks/>
          </p:cNvCxnSpPr>
          <p:nvPr/>
        </p:nvCxnSpPr>
        <p:spPr>
          <a:xfrm>
            <a:off x="10452261" y="5761932"/>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5540AFF-2D60-C45D-BADE-A48832DC3CC8}"/>
              </a:ext>
            </a:extLst>
          </p:cNvPr>
          <p:cNvCxnSpPr>
            <a:cxnSpLocks/>
          </p:cNvCxnSpPr>
          <p:nvPr/>
        </p:nvCxnSpPr>
        <p:spPr>
          <a:xfrm>
            <a:off x="11410907" y="5776680"/>
            <a:ext cx="321435"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40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73631" y="205913"/>
            <a:ext cx="10616187" cy="653111"/>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AI-Based Unbiased Candidate Ranking</a:t>
            </a: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2" name="Picture 1">
            <a:extLst>
              <a:ext uri="{FF2B5EF4-FFF2-40B4-BE49-F238E27FC236}">
                <a16:creationId xmlns:a16="http://schemas.microsoft.com/office/drawing/2014/main" id="{6DBEBD1B-0208-887F-191A-5A4D5466E18B}"/>
              </a:ext>
            </a:extLst>
          </p:cNvPr>
          <p:cNvPicPr>
            <a:picLocks noChangeAspect="1"/>
          </p:cNvPicPr>
          <p:nvPr/>
        </p:nvPicPr>
        <p:blipFill>
          <a:blip r:embed="rId4"/>
          <a:stretch>
            <a:fillRect/>
          </a:stretch>
        </p:blipFill>
        <p:spPr>
          <a:xfrm>
            <a:off x="0" y="942974"/>
            <a:ext cx="12192000" cy="5915025"/>
          </a:xfrm>
          <a:prstGeom prst="rect">
            <a:avLst/>
          </a:prstGeom>
        </p:spPr>
      </p:pic>
      <p:sp>
        <p:nvSpPr>
          <p:cNvPr id="4" name="Rectangle 3">
            <a:extLst>
              <a:ext uri="{FF2B5EF4-FFF2-40B4-BE49-F238E27FC236}">
                <a16:creationId xmlns:a16="http://schemas.microsoft.com/office/drawing/2014/main" id="{78BCD690-E3BF-890B-241A-182029D7046D}"/>
              </a:ext>
            </a:extLst>
          </p:cNvPr>
          <p:cNvSpPr/>
          <p:nvPr/>
        </p:nvSpPr>
        <p:spPr>
          <a:xfrm>
            <a:off x="66675" y="1171575"/>
            <a:ext cx="1076325" cy="45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C31000C-0092-5030-EAD1-C41807CACFF9}"/>
              </a:ext>
            </a:extLst>
          </p:cNvPr>
          <p:cNvPicPr>
            <a:picLocks noChangeAspect="1"/>
          </p:cNvPicPr>
          <p:nvPr/>
        </p:nvPicPr>
        <p:blipFill>
          <a:blip r:embed="rId3"/>
          <a:stretch>
            <a:fillRect/>
          </a:stretch>
        </p:blipFill>
        <p:spPr>
          <a:xfrm>
            <a:off x="246724" y="1171574"/>
            <a:ext cx="716225" cy="650626"/>
          </a:xfrm>
          <a:prstGeom prst="rect">
            <a:avLst/>
          </a:prstGeom>
        </p:spPr>
      </p:pic>
      <p:sp>
        <p:nvSpPr>
          <p:cNvPr id="10" name="TextBox 9">
            <a:extLst>
              <a:ext uri="{FF2B5EF4-FFF2-40B4-BE49-F238E27FC236}">
                <a16:creationId xmlns:a16="http://schemas.microsoft.com/office/drawing/2014/main" id="{6358AF43-B240-1713-9B90-9B4ACDCC74A1}"/>
              </a:ext>
            </a:extLst>
          </p:cNvPr>
          <p:cNvSpPr txBox="1"/>
          <p:nvPr/>
        </p:nvSpPr>
        <p:spPr>
          <a:xfrm>
            <a:off x="3019425" y="2612065"/>
            <a:ext cx="638175" cy="276999"/>
          </a:xfrm>
          <a:prstGeom prst="rect">
            <a:avLst/>
          </a:prstGeom>
          <a:solidFill>
            <a:schemeClr val="tx1"/>
          </a:solidFill>
        </p:spPr>
        <p:txBody>
          <a:bodyPr wrap="square" rtlCol="0">
            <a:spAutoFit/>
          </a:bodyPr>
          <a:lstStyle/>
          <a:p>
            <a:pPr algn="ctr"/>
            <a:r>
              <a:rPr lang="en-US" sz="1200" b="1" dirty="0">
                <a:solidFill>
                  <a:srgbClr val="F07224"/>
                </a:solidFill>
              </a:rPr>
              <a:t>450</a:t>
            </a:r>
          </a:p>
        </p:txBody>
      </p:sp>
      <p:sp>
        <p:nvSpPr>
          <p:cNvPr id="11" name="TextBox 10">
            <a:extLst>
              <a:ext uri="{FF2B5EF4-FFF2-40B4-BE49-F238E27FC236}">
                <a16:creationId xmlns:a16="http://schemas.microsoft.com/office/drawing/2014/main" id="{AC4BA421-8776-B225-20A0-CFCDC5B25874}"/>
              </a:ext>
            </a:extLst>
          </p:cNvPr>
          <p:cNvSpPr txBox="1"/>
          <p:nvPr/>
        </p:nvSpPr>
        <p:spPr>
          <a:xfrm>
            <a:off x="3019424" y="2973013"/>
            <a:ext cx="638175" cy="276999"/>
          </a:xfrm>
          <a:prstGeom prst="rect">
            <a:avLst/>
          </a:prstGeom>
          <a:solidFill>
            <a:schemeClr val="tx1"/>
          </a:solidFill>
        </p:spPr>
        <p:txBody>
          <a:bodyPr wrap="square" rtlCol="0">
            <a:spAutoFit/>
          </a:bodyPr>
          <a:lstStyle/>
          <a:p>
            <a:pPr algn="ctr"/>
            <a:r>
              <a:rPr lang="en-US" sz="1200" b="1" dirty="0">
                <a:solidFill>
                  <a:srgbClr val="F07224"/>
                </a:solidFill>
              </a:rPr>
              <a:t>390</a:t>
            </a:r>
          </a:p>
        </p:txBody>
      </p:sp>
      <p:sp>
        <p:nvSpPr>
          <p:cNvPr id="12" name="TextBox 11">
            <a:extLst>
              <a:ext uri="{FF2B5EF4-FFF2-40B4-BE49-F238E27FC236}">
                <a16:creationId xmlns:a16="http://schemas.microsoft.com/office/drawing/2014/main" id="{C9E766B0-7E46-8503-2223-BCBCD40F08B3}"/>
              </a:ext>
            </a:extLst>
          </p:cNvPr>
          <p:cNvSpPr txBox="1"/>
          <p:nvPr/>
        </p:nvSpPr>
        <p:spPr>
          <a:xfrm>
            <a:off x="3019423" y="3312696"/>
            <a:ext cx="638175" cy="276999"/>
          </a:xfrm>
          <a:prstGeom prst="rect">
            <a:avLst/>
          </a:prstGeom>
          <a:solidFill>
            <a:schemeClr val="tx1"/>
          </a:solidFill>
        </p:spPr>
        <p:txBody>
          <a:bodyPr wrap="square" rtlCol="0">
            <a:spAutoFit/>
          </a:bodyPr>
          <a:lstStyle/>
          <a:p>
            <a:pPr algn="ctr"/>
            <a:r>
              <a:rPr lang="en-US" sz="1200" b="1" dirty="0">
                <a:solidFill>
                  <a:srgbClr val="F07224"/>
                </a:solidFill>
              </a:rPr>
              <a:t>375</a:t>
            </a:r>
          </a:p>
        </p:txBody>
      </p:sp>
      <p:sp>
        <p:nvSpPr>
          <p:cNvPr id="13" name="TextBox 12">
            <a:extLst>
              <a:ext uri="{FF2B5EF4-FFF2-40B4-BE49-F238E27FC236}">
                <a16:creationId xmlns:a16="http://schemas.microsoft.com/office/drawing/2014/main" id="{9BB226EC-E249-5EC5-39A3-7B3D59983809}"/>
              </a:ext>
            </a:extLst>
          </p:cNvPr>
          <p:cNvSpPr txBox="1"/>
          <p:nvPr/>
        </p:nvSpPr>
        <p:spPr>
          <a:xfrm>
            <a:off x="3014106" y="3655218"/>
            <a:ext cx="638175" cy="276999"/>
          </a:xfrm>
          <a:prstGeom prst="rect">
            <a:avLst/>
          </a:prstGeom>
          <a:solidFill>
            <a:schemeClr val="tx1"/>
          </a:solidFill>
        </p:spPr>
        <p:txBody>
          <a:bodyPr wrap="square" rtlCol="0">
            <a:spAutoFit/>
          </a:bodyPr>
          <a:lstStyle/>
          <a:p>
            <a:pPr algn="ctr"/>
            <a:r>
              <a:rPr lang="en-US" sz="1200" b="1" dirty="0">
                <a:solidFill>
                  <a:srgbClr val="F07224"/>
                </a:solidFill>
              </a:rPr>
              <a:t>350</a:t>
            </a:r>
          </a:p>
        </p:txBody>
      </p:sp>
      <p:sp>
        <p:nvSpPr>
          <p:cNvPr id="14" name="TextBox 13">
            <a:extLst>
              <a:ext uri="{FF2B5EF4-FFF2-40B4-BE49-F238E27FC236}">
                <a16:creationId xmlns:a16="http://schemas.microsoft.com/office/drawing/2014/main" id="{BC29D73B-C9B1-DB46-B6B1-184A5F246D50}"/>
              </a:ext>
            </a:extLst>
          </p:cNvPr>
          <p:cNvSpPr txBox="1"/>
          <p:nvPr/>
        </p:nvSpPr>
        <p:spPr>
          <a:xfrm>
            <a:off x="3019421" y="4013327"/>
            <a:ext cx="638175" cy="276999"/>
          </a:xfrm>
          <a:prstGeom prst="rect">
            <a:avLst/>
          </a:prstGeom>
          <a:solidFill>
            <a:schemeClr val="tx1"/>
          </a:solidFill>
        </p:spPr>
        <p:txBody>
          <a:bodyPr wrap="square" rtlCol="0">
            <a:spAutoFit/>
          </a:bodyPr>
          <a:lstStyle/>
          <a:p>
            <a:pPr algn="ctr"/>
            <a:r>
              <a:rPr lang="en-US" sz="1200" b="1" dirty="0">
                <a:solidFill>
                  <a:srgbClr val="F07224"/>
                </a:solidFill>
              </a:rPr>
              <a:t>345</a:t>
            </a:r>
          </a:p>
        </p:txBody>
      </p:sp>
      <p:cxnSp>
        <p:nvCxnSpPr>
          <p:cNvPr id="17" name="Straight Connector 16">
            <a:extLst>
              <a:ext uri="{FF2B5EF4-FFF2-40B4-BE49-F238E27FC236}">
                <a16:creationId xmlns:a16="http://schemas.microsoft.com/office/drawing/2014/main" id="{782DCF22-05C9-5611-0847-9B02ACE3FF11}"/>
              </a:ext>
            </a:extLst>
          </p:cNvPr>
          <p:cNvCxnSpPr/>
          <p:nvPr/>
        </p:nvCxnSpPr>
        <p:spPr>
          <a:xfrm>
            <a:off x="4210493" y="4130749"/>
            <a:ext cx="563526"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942BAD-6765-C2CF-1980-3A1E4032E318}"/>
              </a:ext>
            </a:extLst>
          </p:cNvPr>
          <p:cNvCxnSpPr/>
          <p:nvPr/>
        </p:nvCxnSpPr>
        <p:spPr>
          <a:xfrm>
            <a:off x="4210493" y="3799368"/>
            <a:ext cx="563526"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C7A303-2DDA-AEB5-3FEA-33C002B45C10}"/>
              </a:ext>
            </a:extLst>
          </p:cNvPr>
          <p:cNvCxnSpPr/>
          <p:nvPr/>
        </p:nvCxnSpPr>
        <p:spPr>
          <a:xfrm>
            <a:off x="4182140" y="3459125"/>
            <a:ext cx="563526"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FBB792-4733-3A67-A588-4513CF56D90D}"/>
              </a:ext>
            </a:extLst>
          </p:cNvPr>
          <p:cNvCxnSpPr/>
          <p:nvPr/>
        </p:nvCxnSpPr>
        <p:spPr>
          <a:xfrm>
            <a:off x="4187456" y="3102935"/>
            <a:ext cx="563526"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67869AA-DFFA-C60B-275D-BD990CDDE640}"/>
              </a:ext>
            </a:extLst>
          </p:cNvPr>
          <p:cNvCxnSpPr/>
          <p:nvPr/>
        </p:nvCxnSpPr>
        <p:spPr>
          <a:xfrm>
            <a:off x="4176823" y="2768009"/>
            <a:ext cx="563526" cy="0"/>
          </a:xfrm>
          <a:prstGeom prst="line">
            <a:avLst/>
          </a:prstGeom>
          <a:ln w="349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85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73631" y="205913"/>
            <a:ext cx="10616187" cy="653111"/>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AI-Based Tribal Talent Vision</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2" name="Picture 1">
            <a:extLst>
              <a:ext uri="{FF2B5EF4-FFF2-40B4-BE49-F238E27FC236}">
                <a16:creationId xmlns:a16="http://schemas.microsoft.com/office/drawing/2014/main" id="{A4927B62-F7EF-DCBA-14FD-E86C86B86C4E}"/>
              </a:ext>
            </a:extLst>
          </p:cNvPr>
          <p:cNvPicPr>
            <a:picLocks noChangeAspect="1"/>
          </p:cNvPicPr>
          <p:nvPr/>
        </p:nvPicPr>
        <p:blipFill>
          <a:blip r:embed="rId4"/>
          <a:stretch>
            <a:fillRect/>
          </a:stretch>
        </p:blipFill>
        <p:spPr>
          <a:xfrm>
            <a:off x="1313787" y="924017"/>
            <a:ext cx="9564425" cy="5955647"/>
          </a:xfrm>
          <a:prstGeom prst="rect">
            <a:avLst/>
          </a:prstGeom>
          <a:solidFill>
            <a:schemeClr val="tx1"/>
          </a:solidFill>
        </p:spPr>
      </p:pic>
      <p:sp>
        <p:nvSpPr>
          <p:cNvPr id="4" name="Rectangle 3">
            <a:extLst>
              <a:ext uri="{FF2B5EF4-FFF2-40B4-BE49-F238E27FC236}">
                <a16:creationId xmlns:a16="http://schemas.microsoft.com/office/drawing/2014/main" id="{A67B7658-CCC1-15CA-7E3C-54264B17B56E}"/>
              </a:ext>
            </a:extLst>
          </p:cNvPr>
          <p:cNvSpPr/>
          <p:nvPr/>
        </p:nvSpPr>
        <p:spPr>
          <a:xfrm>
            <a:off x="0" y="1047750"/>
            <a:ext cx="1313787" cy="58319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E01649-E0C1-B757-9FC4-0815E3C6F235}"/>
              </a:ext>
            </a:extLst>
          </p:cNvPr>
          <p:cNvSpPr/>
          <p:nvPr/>
        </p:nvSpPr>
        <p:spPr>
          <a:xfrm>
            <a:off x="10832924" y="1036918"/>
            <a:ext cx="1381246" cy="58319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885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922338" y="375598"/>
            <a:ext cx="11009312" cy="1198245"/>
          </a:xfrm>
        </p:spPr>
        <p:txBody>
          <a:bodyPr/>
          <a:lstStyle/>
          <a:p>
            <a:r>
              <a:rPr lang="en-US" sz="4000" dirty="0">
                <a:solidFill>
                  <a:schemeClr val="bg1"/>
                </a:solidFill>
                <a:latin typeface="Arial" panose="020B0604020202020204" pitchFamily="34" charset="0"/>
                <a:cs typeface="Arial" panose="020B0604020202020204" pitchFamily="34" charset="0"/>
              </a:rPr>
              <a:t>AI-Based Mobile Self-Service Employee Onboarding and Licensing</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graphicFrame>
        <p:nvGraphicFramePr>
          <p:cNvPr id="3" name="Table 2">
            <a:extLst>
              <a:ext uri="{FF2B5EF4-FFF2-40B4-BE49-F238E27FC236}">
                <a16:creationId xmlns:a16="http://schemas.microsoft.com/office/drawing/2014/main" id="{8698A2C6-5BD0-8672-8AE7-48D25BF4EAF7}"/>
              </a:ext>
            </a:extLst>
          </p:cNvPr>
          <p:cNvGraphicFramePr>
            <a:graphicFrameLocks noGrp="1"/>
          </p:cNvGraphicFramePr>
          <p:nvPr>
            <p:extLst>
              <p:ext uri="{D42A27DB-BD31-4B8C-83A1-F6EECF244321}">
                <p14:modId xmlns:p14="http://schemas.microsoft.com/office/powerpoint/2010/main" val="3817555942"/>
              </p:ext>
            </p:extLst>
          </p:nvPr>
        </p:nvGraphicFramePr>
        <p:xfrm>
          <a:off x="723900" y="1854200"/>
          <a:ext cx="9666288" cy="4211638"/>
        </p:xfrm>
        <a:graphic>
          <a:graphicData uri="http://schemas.openxmlformats.org/drawingml/2006/table">
            <a:tbl>
              <a:tblPr firstRow="1" bandRow="1">
                <a:tableStyleId>{5C22544A-7EE6-4342-B048-85BDC9FD1C3A}</a:tableStyleId>
              </a:tblPr>
              <a:tblGrid>
                <a:gridCol w="4181106">
                  <a:extLst>
                    <a:ext uri="{9D8B030D-6E8A-4147-A177-3AD203B41FA5}">
                      <a16:colId xmlns:a16="http://schemas.microsoft.com/office/drawing/2014/main" val="20000"/>
                    </a:ext>
                  </a:extLst>
                </a:gridCol>
                <a:gridCol w="5485182">
                  <a:extLst>
                    <a:ext uri="{9D8B030D-6E8A-4147-A177-3AD203B41FA5}">
                      <a16:colId xmlns:a16="http://schemas.microsoft.com/office/drawing/2014/main" val="20001"/>
                    </a:ext>
                  </a:extLst>
                </a:gridCol>
              </a:tblGrid>
              <a:tr h="370868">
                <a:tc>
                  <a:txBody>
                    <a:bodyPr/>
                    <a:lstStyle/>
                    <a:p>
                      <a:pPr algn="ctr"/>
                      <a:r>
                        <a:rPr lang="en-US" sz="1800" dirty="0"/>
                        <a:t>Opportunity</a:t>
                      </a:r>
                    </a:p>
                  </a:txBody>
                  <a:tcPr marT="45723" marB="45723"/>
                </a:tc>
                <a:tc>
                  <a:txBody>
                    <a:bodyPr/>
                    <a:lstStyle/>
                    <a:p>
                      <a:pPr algn="ctr"/>
                      <a:r>
                        <a:rPr lang="en-US" sz="1800" dirty="0"/>
                        <a:t>AI Tech Usage</a:t>
                      </a:r>
                    </a:p>
                  </a:txBody>
                  <a:tcPr marT="45723" marB="45723"/>
                </a:tc>
                <a:extLst>
                  <a:ext uri="{0D108BD9-81ED-4DB2-BD59-A6C34878D82A}">
                    <a16:rowId xmlns:a16="http://schemas.microsoft.com/office/drawing/2014/main" val="10000"/>
                  </a:ext>
                </a:extLst>
              </a:tr>
              <a:tr h="1188810">
                <a:tc>
                  <a:txBody>
                    <a:bodyPr/>
                    <a:lstStyle/>
                    <a:p>
                      <a:pPr marL="0" indent="0">
                        <a:buFont typeface="+mj-lt"/>
                        <a:buNone/>
                      </a:pPr>
                      <a:r>
                        <a:rPr lang="en-US" sz="1800" dirty="0">
                          <a:latin typeface="Arial" panose="020B0604020202020204" pitchFamily="34" charset="0"/>
                          <a:cs typeface="Arial" panose="020B0604020202020204" pitchFamily="34" charset="0"/>
                        </a:rPr>
                        <a:t>1) Self-service identity verification</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No human interaction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Anti-spoofing / zero bias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1463150">
                <a:tc>
                  <a:txBody>
                    <a:bodyPr/>
                    <a:lstStyle/>
                    <a:p>
                      <a:pPr marL="0" indent="0">
                        <a:buFont typeface="+mj-lt"/>
                        <a:buNone/>
                      </a:pPr>
                      <a:r>
                        <a:rPr lang="en-US" sz="1800" dirty="0">
                          <a:latin typeface="Arial" panose="020B0604020202020204" pitchFamily="34" charset="0"/>
                          <a:cs typeface="Arial" panose="020B0604020202020204" pitchFamily="34" charset="0"/>
                        </a:rPr>
                        <a:t>2) Identity document authentication</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No human interaction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Fraud detection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Learning new ID document types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Reauthentication pattern recognition (selfie)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2"/>
                  </a:ext>
                </a:extLst>
              </a:tr>
              <a:tr h="1188810">
                <a:tc>
                  <a:txBody>
                    <a:bodyPr/>
                    <a:lstStyle/>
                    <a:p>
                      <a:pPr marL="0" indent="0">
                        <a:buFont typeface="+mj-lt"/>
                        <a:buNone/>
                      </a:pPr>
                      <a:r>
                        <a:rPr lang="en-US" sz="1800" dirty="0">
                          <a:latin typeface="Arial" panose="020B0604020202020204" pitchFamily="34" charset="0"/>
                          <a:cs typeface="Arial" panose="020B0604020202020204" pitchFamily="34" charset="0"/>
                        </a:rPr>
                        <a:t>3) Background investigation</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No human interaction</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Analyze detailed data on subject from subscribed sources, summarized snapshot</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3"/>
                  </a:ext>
                </a:extLst>
              </a:tr>
            </a:tbl>
          </a:graphicData>
        </a:graphic>
      </p:graphicFrame>
      <p:sp>
        <p:nvSpPr>
          <p:cNvPr id="6" name="Oval 5">
            <a:extLst>
              <a:ext uri="{FF2B5EF4-FFF2-40B4-BE49-F238E27FC236}">
                <a16:creationId xmlns:a16="http://schemas.microsoft.com/office/drawing/2014/main" id="{8BD914BD-4AAB-0493-2059-41D2D256A975}"/>
              </a:ext>
            </a:extLst>
          </p:cNvPr>
          <p:cNvSpPr/>
          <p:nvPr/>
        </p:nvSpPr>
        <p:spPr>
          <a:xfrm>
            <a:off x="10052050" y="2351088"/>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7" name="TextBox 6">
            <a:extLst>
              <a:ext uri="{FF2B5EF4-FFF2-40B4-BE49-F238E27FC236}">
                <a16:creationId xmlns:a16="http://schemas.microsoft.com/office/drawing/2014/main" id="{1C1F6C29-31ED-27FD-8894-894AE53C71E7}"/>
              </a:ext>
            </a:extLst>
          </p:cNvPr>
          <p:cNvSpPr txBox="1"/>
          <p:nvPr/>
        </p:nvSpPr>
        <p:spPr>
          <a:xfrm>
            <a:off x="9975850" y="2451100"/>
            <a:ext cx="762000" cy="368300"/>
          </a:xfrm>
          <a:prstGeom prst="rect">
            <a:avLst/>
          </a:prstGeom>
          <a:noFill/>
        </p:spPr>
        <p:txBody>
          <a:bodyPr>
            <a:spAutoFit/>
          </a:bodyPr>
          <a:lstStyle/>
          <a:p>
            <a:pPr algn="ctr">
              <a:defRPr/>
            </a:pPr>
            <a:r>
              <a:rPr lang="en-US" sz="1800" b="1" dirty="0">
                <a:latin typeface="+mn-lt"/>
              </a:rPr>
              <a:t>ML</a:t>
            </a:r>
            <a:endParaRPr lang="en-US" sz="2000" b="1" dirty="0">
              <a:latin typeface="+mn-lt"/>
            </a:endParaRPr>
          </a:p>
        </p:txBody>
      </p:sp>
      <p:sp>
        <p:nvSpPr>
          <p:cNvPr id="8" name="Oval 7">
            <a:extLst>
              <a:ext uri="{FF2B5EF4-FFF2-40B4-BE49-F238E27FC236}">
                <a16:creationId xmlns:a16="http://schemas.microsoft.com/office/drawing/2014/main" id="{A7337753-9855-C21A-9CB8-9D0C8654AEAE}"/>
              </a:ext>
            </a:extLst>
          </p:cNvPr>
          <p:cNvSpPr/>
          <p:nvPr/>
        </p:nvSpPr>
        <p:spPr>
          <a:xfrm>
            <a:off x="10045700" y="3541713"/>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 name="TextBox 8">
            <a:extLst>
              <a:ext uri="{FF2B5EF4-FFF2-40B4-BE49-F238E27FC236}">
                <a16:creationId xmlns:a16="http://schemas.microsoft.com/office/drawing/2014/main" id="{9923A758-CF03-9CDC-53CE-2FE2CBDE1BC7}"/>
              </a:ext>
            </a:extLst>
          </p:cNvPr>
          <p:cNvSpPr txBox="1"/>
          <p:nvPr/>
        </p:nvSpPr>
        <p:spPr>
          <a:xfrm>
            <a:off x="9969500" y="3641725"/>
            <a:ext cx="762000" cy="368300"/>
          </a:xfrm>
          <a:prstGeom prst="rect">
            <a:avLst/>
          </a:prstGeom>
          <a:noFill/>
        </p:spPr>
        <p:txBody>
          <a:bodyPr>
            <a:spAutoFit/>
          </a:bodyPr>
          <a:lstStyle/>
          <a:p>
            <a:pPr algn="ctr">
              <a:defRPr/>
            </a:pPr>
            <a:r>
              <a:rPr lang="en-US" sz="1800" b="1" dirty="0">
                <a:latin typeface="+mn-lt"/>
              </a:rPr>
              <a:t>ML</a:t>
            </a:r>
            <a:endParaRPr lang="en-US" sz="2000" b="1" dirty="0">
              <a:latin typeface="+mn-lt"/>
            </a:endParaRPr>
          </a:p>
        </p:txBody>
      </p:sp>
      <p:sp>
        <p:nvSpPr>
          <p:cNvPr id="10" name="Oval 9">
            <a:extLst>
              <a:ext uri="{FF2B5EF4-FFF2-40B4-BE49-F238E27FC236}">
                <a16:creationId xmlns:a16="http://schemas.microsoft.com/office/drawing/2014/main" id="{A2AA8818-3E24-7345-3ED3-4FCCF12BE5D4}"/>
              </a:ext>
            </a:extLst>
          </p:cNvPr>
          <p:cNvSpPr/>
          <p:nvPr/>
        </p:nvSpPr>
        <p:spPr>
          <a:xfrm>
            <a:off x="10045700" y="4876800"/>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1" name="TextBox 10">
            <a:extLst>
              <a:ext uri="{FF2B5EF4-FFF2-40B4-BE49-F238E27FC236}">
                <a16:creationId xmlns:a16="http://schemas.microsoft.com/office/drawing/2014/main" id="{B5C17E1C-CA59-7C98-1EAB-77C753C64CCE}"/>
              </a:ext>
            </a:extLst>
          </p:cNvPr>
          <p:cNvSpPr txBox="1"/>
          <p:nvPr/>
        </p:nvSpPr>
        <p:spPr>
          <a:xfrm>
            <a:off x="9969500" y="4976813"/>
            <a:ext cx="762000" cy="368300"/>
          </a:xfrm>
          <a:prstGeom prst="rect">
            <a:avLst/>
          </a:prstGeom>
          <a:noFill/>
        </p:spPr>
        <p:txBody>
          <a:bodyPr>
            <a:spAutoFit/>
          </a:bodyPr>
          <a:lstStyle/>
          <a:p>
            <a:pPr algn="ctr">
              <a:defRPr/>
            </a:pPr>
            <a:r>
              <a:rPr lang="en-US" sz="1800" b="1" dirty="0">
                <a:latin typeface="+mn-lt"/>
              </a:rPr>
              <a:t>ML</a:t>
            </a:r>
            <a:endParaRPr lang="en-US" sz="2000" b="1" dirty="0">
              <a:latin typeface="+mn-lt"/>
            </a:endParaRPr>
          </a:p>
        </p:txBody>
      </p:sp>
      <p:sp>
        <p:nvSpPr>
          <p:cNvPr id="12" name="Oval 11">
            <a:extLst>
              <a:ext uri="{FF2B5EF4-FFF2-40B4-BE49-F238E27FC236}">
                <a16:creationId xmlns:a16="http://schemas.microsoft.com/office/drawing/2014/main" id="{32284329-9BED-8A81-A59E-C16EC617ABA3}"/>
              </a:ext>
            </a:extLst>
          </p:cNvPr>
          <p:cNvSpPr/>
          <p:nvPr/>
        </p:nvSpPr>
        <p:spPr>
          <a:xfrm>
            <a:off x="10585450" y="2362200"/>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3" name="TextBox 12">
            <a:extLst>
              <a:ext uri="{FF2B5EF4-FFF2-40B4-BE49-F238E27FC236}">
                <a16:creationId xmlns:a16="http://schemas.microsoft.com/office/drawing/2014/main" id="{288C0743-CB4A-E382-F6DE-4114856D9C4B}"/>
              </a:ext>
            </a:extLst>
          </p:cNvPr>
          <p:cNvSpPr txBox="1"/>
          <p:nvPr/>
        </p:nvSpPr>
        <p:spPr>
          <a:xfrm>
            <a:off x="10509250" y="2462213"/>
            <a:ext cx="762000" cy="368300"/>
          </a:xfrm>
          <a:prstGeom prst="rect">
            <a:avLst/>
          </a:prstGeom>
          <a:noFill/>
        </p:spPr>
        <p:txBody>
          <a:bodyPr>
            <a:spAutoFit/>
          </a:bodyPr>
          <a:lstStyle/>
          <a:p>
            <a:pPr algn="ctr">
              <a:defRPr/>
            </a:pPr>
            <a:r>
              <a:rPr lang="en-US" sz="1800" b="1" dirty="0">
                <a:latin typeface="+mn-lt"/>
              </a:rPr>
              <a:t>CV</a:t>
            </a:r>
            <a:endParaRPr lang="en-US" sz="2000" b="1" dirty="0">
              <a:latin typeface="+mn-lt"/>
            </a:endParaRPr>
          </a:p>
        </p:txBody>
      </p:sp>
      <p:sp>
        <p:nvSpPr>
          <p:cNvPr id="14" name="Oval 13">
            <a:extLst>
              <a:ext uri="{FF2B5EF4-FFF2-40B4-BE49-F238E27FC236}">
                <a16:creationId xmlns:a16="http://schemas.microsoft.com/office/drawing/2014/main" id="{8F34680A-A271-1B43-A589-F8DD912970B4}"/>
              </a:ext>
            </a:extLst>
          </p:cNvPr>
          <p:cNvSpPr/>
          <p:nvPr/>
        </p:nvSpPr>
        <p:spPr>
          <a:xfrm>
            <a:off x="10585450" y="3530600"/>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5" name="TextBox 14">
            <a:extLst>
              <a:ext uri="{FF2B5EF4-FFF2-40B4-BE49-F238E27FC236}">
                <a16:creationId xmlns:a16="http://schemas.microsoft.com/office/drawing/2014/main" id="{25242BD2-120D-3959-43C4-0D9A69F2D8A9}"/>
              </a:ext>
            </a:extLst>
          </p:cNvPr>
          <p:cNvSpPr txBox="1"/>
          <p:nvPr/>
        </p:nvSpPr>
        <p:spPr>
          <a:xfrm>
            <a:off x="10509250" y="3630613"/>
            <a:ext cx="762000" cy="368300"/>
          </a:xfrm>
          <a:prstGeom prst="rect">
            <a:avLst/>
          </a:prstGeom>
          <a:noFill/>
        </p:spPr>
        <p:txBody>
          <a:bodyPr>
            <a:spAutoFit/>
          </a:bodyPr>
          <a:lstStyle/>
          <a:p>
            <a:pPr algn="ctr">
              <a:defRPr/>
            </a:pPr>
            <a:r>
              <a:rPr lang="en-US" sz="1800" b="1" dirty="0">
                <a:latin typeface="+mn-lt"/>
              </a:rPr>
              <a:t>CV</a:t>
            </a:r>
            <a:endParaRPr lang="en-US" sz="2000" b="1" dirty="0">
              <a:latin typeface="+mn-lt"/>
            </a:endParaRPr>
          </a:p>
        </p:txBody>
      </p:sp>
      <p:sp>
        <p:nvSpPr>
          <p:cNvPr id="17" name="Oval 16">
            <a:extLst>
              <a:ext uri="{FF2B5EF4-FFF2-40B4-BE49-F238E27FC236}">
                <a16:creationId xmlns:a16="http://schemas.microsoft.com/office/drawing/2014/main" id="{13978954-C3D1-6960-2F4A-3821E5822BCE}"/>
              </a:ext>
            </a:extLst>
          </p:cNvPr>
          <p:cNvSpPr/>
          <p:nvPr/>
        </p:nvSpPr>
        <p:spPr>
          <a:xfrm>
            <a:off x="11118850" y="3519487"/>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5" name="TextBox 24">
            <a:extLst>
              <a:ext uri="{FF2B5EF4-FFF2-40B4-BE49-F238E27FC236}">
                <a16:creationId xmlns:a16="http://schemas.microsoft.com/office/drawing/2014/main" id="{7294FA91-26AC-0889-E314-91436312D7FF}"/>
              </a:ext>
            </a:extLst>
          </p:cNvPr>
          <p:cNvSpPr txBox="1"/>
          <p:nvPr/>
        </p:nvSpPr>
        <p:spPr>
          <a:xfrm>
            <a:off x="11042650" y="3619500"/>
            <a:ext cx="762000" cy="368300"/>
          </a:xfrm>
          <a:prstGeom prst="rect">
            <a:avLst/>
          </a:prstGeom>
          <a:noFill/>
        </p:spPr>
        <p:txBody>
          <a:bodyPr>
            <a:spAutoFit/>
          </a:bodyPr>
          <a:lstStyle/>
          <a:p>
            <a:pPr algn="ctr">
              <a:defRPr/>
            </a:pPr>
            <a:r>
              <a:rPr lang="en-US" sz="1800" b="1" dirty="0">
                <a:latin typeface="+mn-lt"/>
              </a:rPr>
              <a:t>DL</a:t>
            </a:r>
            <a:endParaRPr lang="en-US" sz="2000" b="1" dirty="0">
              <a:latin typeface="+mn-lt"/>
            </a:endParaRPr>
          </a:p>
        </p:txBody>
      </p:sp>
      <p:sp>
        <p:nvSpPr>
          <p:cNvPr id="28" name="Oval 27">
            <a:extLst>
              <a:ext uri="{FF2B5EF4-FFF2-40B4-BE49-F238E27FC236}">
                <a16:creationId xmlns:a16="http://schemas.microsoft.com/office/drawing/2014/main" id="{85E5E14E-1949-0A30-1F33-2ED4672D648D}"/>
              </a:ext>
            </a:extLst>
          </p:cNvPr>
          <p:cNvSpPr/>
          <p:nvPr/>
        </p:nvSpPr>
        <p:spPr>
          <a:xfrm>
            <a:off x="10583886" y="4039183"/>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9" name="TextBox 28">
            <a:extLst>
              <a:ext uri="{FF2B5EF4-FFF2-40B4-BE49-F238E27FC236}">
                <a16:creationId xmlns:a16="http://schemas.microsoft.com/office/drawing/2014/main" id="{4DB6C498-0C32-879A-1D9A-B8A97BE46429}"/>
              </a:ext>
            </a:extLst>
          </p:cNvPr>
          <p:cNvSpPr txBox="1"/>
          <p:nvPr/>
        </p:nvSpPr>
        <p:spPr>
          <a:xfrm>
            <a:off x="10507686" y="4139196"/>
            <a:ext cx="762000" cy="368300"/>
          </a:xfrm>
          <a:prstGeom prst="rect">
            <a:avLst/>
          </a:prstGeom>
          <a:noFill/>
        </p:spPr>
        <p:txBody>
          <a:bodyPr>
            <a:spAutoFit/>
          </a:bodyPr>
          <a:lstStyle/>
          <a:p>
            <a:pPr algn="ctr">
              <a:defRPr/>
            </a:pPr>
            <a:r>
              <a:rPr lang="en-US" sz="1800" b="1" dirty="0">
                <a:latin typeface="+mn-lt"/>
              </a:rPr>
              <a:t>NLP</a:t>
            </a:r>
            <a:endParaRPr lang="en-US" sz="2000" b="1" dirty="0">
              <a:latin typeface="+mn-lt"/>
            </a:endParaRPr>
          </a:p>
        </p:txBody>
      </p:sp>
    </p:spTree>
    <p:extLst>
      <p:ext uri="{BB962C8B-B14F-4D97-AF65-F5344CB8AC3E}">
        <p14:creationId xmlns:p14="http://schemas.microsoft.com/office/powerpoint/2010/main" val="386387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922338" y="375598"/>
            <a:ext cx="11009312" cy="1198245"/>
          </a:xfrm>
        </p:spPr>
        <p:txBody>
          <a:bodyPr/>
          <a:lstStyle/>
          <a:p>
            <a:r>
              <a:rPr lang="en-US" sz="4000" dirty="0">
                <a:solidFill>
                  <a:schemeClr val="bg1"/>
                </a:solidFill>
                <a:latin typeface="Arial" panose="020B0604020202020204" pitchFamily="34" charset="0"/>
                <a:cs typeface="Arial" panose="020B0604020202020204" pitchFamily="34" charset="0"/>
              </a:rPr>
              <a:t>AI-Based Mobile Self-Service Employee Onboarding and Licensing (Cont.)</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graphicFrame>
        <p:nvGraphicFramePr>
          <p:cNvPr id="3" name="Table 2">
            <a:extLst>
              <a:ext uri="{FF2B5EF4-FFF2-40B4-BE49-F238E27FC236}">
                <a16:creationId xmlns:a16="http://schemas.microsoft.com/office/drawing/2014/main" id="{8698A2C6-5BD0-8672-8AE7-48D25BF4EAF7}"/>
              </a:ext>
            </a:extLst>
          </p:cNvPr>
          <p:cNvGraphicFramePr>
            <a:graphicFrameLocks noGrp="1"/>
          </p:cNvGraphicFramePr>
          <p:nvPr>
            <p:extLst>
              <p:ext uri="{D42A27DB-BD31-4B8C-83A1-F6EECF244321}">
                <p14:modId xmlns:p14="http://schemas.microsoft.com/office/powerpoint/2010/main" val="999821002"/>
              </p:ext>
            </p:extLst>
          </p:nvPr>
        </p:nvGraphicFramePr>
        <p:xfrm>
          <a:off x="1258888" y="1854200"/>
          <a:ext cx="9131300" cy="2643077"/>
        </p:xfrm>
        <a:graphic>
          <a:graphicData uri="http://schemas.openxmlformats.org/drawingml/2006/table">
            <a:tbl>
              <a:tblPr firstRow="1" bandRow="1">
                <a:tableStyleId>{5C22544A-7EE6-4342-B048-85BDC9FD1C3A}</a:tableStyleId>
              </a:tblPr>
              <a:tblGrid>
                <a:gridCol w="39497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323390">
                <a:tc>
                  <a:txBody>
                    <a:bodyPr/>
                    <a:lstStyle/>
                    <a:p>
                      <a:pPr algn="ctr"/>
                      <a:r>
                        <a:rPr lang="en-US" sz="1800" dirty="0"/>
                        <a:t>Opportunity</a:t>
                      </a:r>
                    </a:p>
                  </a:txBody>
                  <a:tcPr marT="45723" marB="45723"/>
                </a:tc>
                <a:tc>
                  <a:txBody>
                    <a:bodyPr/>
                    <a:lstStyle/>
                    <a:p>
                      <a:pPr algn="ctr"/>
                      <a:r>
                        <a:rPr lang="en-US" sz="1800" dirty="0"/>
                        <a:t>AI Tech Usage</a:t>
                      </a:r>
                    </a:p>
                  </a:txBody>
                  <a:tcPr marT="45723" marB="45723"/>
                </a:tc>
                <a:extLst>
                  <a:ext uri="{0D108BD9-81ED-4DB2-BD59-A6C34878D82A}">
                    <a16:rowId xmlns:a16="http://schemas.microsoft.com/office/drawing/2014/main" val="10000"/>
                  </a:ext>
                </a:extLst>
              </a:tr>
              <a:tr h="1293542">
                <a:tc>
                  <a:txBody>
                    <a:bodyPr/>
                    <a:lstStyle/>
                    <a:p>
                      <a:pPr marL="0" indent="0">
                        <a:buFont typeface="+mj-lt"/>
                        <a:buNone/>
                      </a:pPr>
                      <a:r>
                        <a:rPr lang="en-US" sz="1800" dirty="0">
                          <a:latin typeface="Arial" panose="020B0604020202020204" pitchFamily="34" charset="0"/>
                          <a:cs typeface="Arial" panose="020B0604020202020204" pitchFamily="34" charset="0"/>
                        </a:rPr>
                        <a:t>4) Self-service mobile biometric (fingerprints)</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No human interaction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Liveness checking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Anti-spoofing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Reauthentication pattern recognition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814265">
                <a:tc>
                  <a:txBody>
                    <a:bodyPr/>
                    <a:lstStyle/>
                    <a:p>
                      <a:pPr marL="0" indent="0">
                        <a:buFont typeface="+mj-lt"/>
                        <a:buNone/>
                      </a:pPr>
                      <a:r>
                        <a:rPr lang="en-US" sz="1800" dirty="0">
                          <a:latin typeface="Arial" panose="020B0604020202020204" pitchFamily="34" charset="0"/>
                          <a:cs typeface="Arial" panose="020B0604020202020204" pitchFamily="34" charset="0"/>
                        </a:rPr>
                        <a:t>5) User “behavior” biometrics</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Movement signature definition</a:t>
                      </a:r>
                      <a:endParaRPr 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2"/>
                  </a:ext>
                </a:extLst>
              </a:tr>
            </a:tbl>
          </a:graphicData>
        </a:graphic>
      </p:graphicFrame>
      <p:sp>
        <p:nvSpPr>
          <p:cNvPr id="6" name="Oval 5">
            <a:extLst>
              <a:ext uri="{FF2B5EF4-FFF2-40B4-BE49-F238E27FC236}">
                <a16:creationId xmlns:a16="http://schemas.microsoft.com/office/drawing/2014/main" id="{8BD914BD-4AAB-0493-2059-41D2D256A975}"/>
              </a:ext>
            </a:extLst>
          </p:cNvPr>
          <p:cNvSpPr/>
          <p:nvPr/>
        </p:nvSpPr>
        <p:spPr>
          <a:xfrm>
            <a:off x="10052050" y="2351088"/>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7" name="TextBox 6">
            <a:extLst>
              <a:ext uri="{FF2B5EF4-FFF2-40B4-BE49-F238E27FC236}">
                <a16:creationId xmlns:a16="http://schemas.microsoft.com/office/drawing/2014/main" id="{1C1F6C29-31ED-27FD-8894-894AE53C71E7}"/>
              </a:ext>
            </a:extLst>
          </p:cNvPr>
          <p:cNvSpPr txBox="1"/>
          <p:nvPr/>
        </p:nvSpPr>
        <p:spPr>
          <a:xfrm>
            <a:off x="9975850" y="2451100"/>
            <a:ext cx="762000" cy="368300"/>
          </a:xfrm>
          <a:prstGeom prst="rect">
            <a:avLst/>
          </a:prstGeom>
          <a:noFill/>
        </p:spPr>
        <p:txBody>
          <a:bodyPr>
            <a:spAutoFit/>
          </a:bodyPr>
          <a:lstStyle/>
          <a:p>
            <a:pPr algn="ctr">
              <a:defRPr/>
            </a:pPr>
            <a:r>
              <a:rPr lang="en-US" sz="1800" b="1" dirty="0">
                <a:latin typeface="+mn-lt"/>
              </a:rPr>
              <a:t>ML</a:t>
            </a:r>
            <a:endParaRPr lang="en-US" sz="2000" b="1" dirty="0">
              <a:latin typeface="+mn-lt"/>
            </a:endParaRPr>
          </a:p>
        </p:txBody>
      </p:sp>
      <p:sp>
        <p:nvSpPr>
          <p:cNvPr id="8" name="Oval 7">
            <a:extLst>
              <a:ext uri="{FF2B5EF4-FFF2-40B4-BE49-F238E27FC236}">
                <a16:creationId xmlns:a16="http://schemas.microsoft.com/office/drawing/2014/main" id="{A7337753-9855-C21A-9CB8-9D0C8654AEAE}"/>
              </a:ext>
            </a:extLst>
          </p:cNvPr>
          <p:cNvSpPr/>
          <p:nvPr/>
        </p:nvSpPr>
        <p:spPr>
          <a:xfrm>
            <a:off x="10045700" y="3883072"/>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 name="TextBox 8">
            <a:extLst>
              <a:ext uri="{FF2B5EF4-FFF2-40B4-BE49-F238E27FC236}">
                <a16:creationId xmlns:a16="http://schemas.microsoft.com/office/drawing/2014/main" id="{9923A758-CF03-9CDC-53CE-2FE2CBDE1BC7}"/>
              </a:ext>
            </a:extLst>
          </p:cNvPr>
          <p:cNvSpPr txBox="1"/>
          <p:nvPr/>
        </p:nvSpPr>
        <p:spPr>
          <a:xfrm>
            <a:off x="9969500" y="3983084"/>
            <a:ext cx="762000" cy="368300"/>
          </a:xfrm>
          <a:prstGeom prst="rect">
            <a:avLst/>
          </a:prstGeom>
          <a:noFill/>
        </p:spPr>
        <p:txBody>
          <a:bodyPr>
            <a:spAutoFit/>
          </a:bodyPr>
          <a:lstStyle/>
          <a:p>
            <a:pPr algn="ctr">
              <a:defRPr/>
            </a:pPr>
            <a:r>
              <a:rPr lang="en-US" sz="1800" b="1" dirty="0">
                <a:latin typeface="+mn-lt"/>
              </a:rPr>
              <a:t>ML</a:t>
            </a:r>
            <a:endParaRPr lang="en-US" sz="2000" b="1" dirty="0">
              <a:latin typeface="+mn-lt"/>
            </a:endParaRPr>
          </a:p>
        </p:txBody>
      </p:sp>
      <p:sp>
        <p:nvSpPr>
          <p:cNvPr id="12" name="Oval 11">
            <a:extLst>
              <a:ext uri="{FF2B5EF4-FFF2-40B4-BE49-F238E27FC236}">
                <a16:creationId xmlns:a16="http://schemas.microsoft.com/office/drawing/2014/main" id="{32284329-9BED-8A81-A59E-C16EC617ABA3}"/>
              </a:ext>
            </a:extLst>
          </p:cNvPr>
          <p:cNvSpPr/>
          <p:nvPr/>
        </p:nvSpPr>
        <p:spPr>
          <a:xfrm>
            <a:off x="10585450" y="2362200"/>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3" name="TextBox 12">
            <a:extLst>
              <a:ext uri="{FF2B5EF4-FFF2-40B4-BE49-F238E27FC236}">
                <a16:creationId xmlns:a16="http://schemas.microsoft.com/office/drawing/2014/main" id="{288C0743-CB4A-E382-F6DE-4114856D9C4B}"/>
              </a:ext>
            </a:extLst>
          </p:cNvPr>
          <p:cNvSpPr txBox="1"/>
          <p:nvPr/>
        </p:nvSpPr>
        <p:spPr>
          <a:xfrm>
            <a:off x="10509250" y="2462213"/>
            <a:ext cx="762000" cy="368300"/>
          </a:xfrm>
          <a:prstGeom prst="rect">
            <a:avLst/>
          </a:prstGeom>
          <a:noFill/>
        </p:spPr>
        <p:txBody>
          <a:bodyPr>
            <a:spAutoFit/>
          </a:bodyPr>
          <a:lstStyle/>
          <a:p>
            <a:pPr algn="ctr">
              <a:defRPr/>
            </a:pPr>
            <a:r>
              <a:rPr lang="en-US" sz="1800" b="1" dirty="0">
                <a:latin typeface="+mn-lt"/>
              </a:rPr>
              <a:t>CV</a:t>
            </a:r>
            <a:endParaRPr lang="en-US" sz="2000" b="1" dirty="0">
              <a:latin typeface="+mn-lt"/>
            </a:endParaRPr>
          </a:p>
        </p:txBody>
      </p:sp>
      <p:sp>
        <p:nvSpPr>
          <p:cNvPr id="14" name="Oval 13">
            <a:extLst>
              <a:ext uri="{FF2B5EF4-FFF2-40B4-BE49-F238E27FC236}">
                <a16:creationId xmlns:a16="http://schemas.microsoft.com/office/drawing/2014/main" id="{8F34680A-A271-1B43-A589-F8DD912970B4}"/>
              </a:ext>
            </a:extLst>
          </p:cNvPr>
          <p:cNvSpPr/>
          <p:nvPr/>
        </p:nvSpPr>
        <p:spPr>
          <a:xfrm>
            <a:off x="10585450" y="3871959"/>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15" name="TextBox 14">
            <a:extLst>
              <a:ext uri="{FF2B5EF4-FFF2-40B4-BE49-F238E27FC236}">
                <a16:creationId xmlns:a16="http://schemas.microsoft.com/office/drawing/2014/main" id="{25242BD2-120D-3959-43C4-0D9A69F2D8A9}"/>
              </a:ext>
            </a:extLst>
          </p:cNvPr>
          <p:cNvSpPr txBox="1"/>
          <p:nvPr/>
        </p:nvSpPr>
        <p:spPr>
          <a:xfrm>
            <a:off x="10509250" y="3971972"/>
            <a:ext cx="762000" cy="368300"/>
          </a:xfrm>
          <a:prstGeom prst="rect">
            <a:avLst/>
          </a:prstGeom>
          <a:noFill/>
        </p:spPr>
        <p:txBody>
          <a:bodyPr>
            <a:spAutoFit/>
          </a:bodyPr>
          <a:lstStyle/>
          <a:p>
            <a:pPr algn="ctr">
              <a:defRPr/>
            </a:pPr>
            <a:r>
              <a:rPr lang="en-US" sz="1800" b="1" dirty="0">
                <a:latin typeface="+mn-lt"/>
              </a:rPr>
              <a:t>CV</a:t>
            </a:r>
            <a:endParaRPr lang="en-US" sz="2000" b="1" dirty="0">
              <a:latin typeface="+mn-lt"/>
            </a:endParaRPr>
          </a:p>
        </p:txBody>
      </p:sp>
      <p:sp>
        <p:nvSpPr>
          <p:cNvPr id="17" name="Oval 16">
            <a:extLst>
              <a:ext uri="{FF2B5EF4-FFF2-40B4-BE49-F238E27FC236}">
                <a16:creationId xmlns:a16="http://schemas.microsoft.com/office/drawing/2014/main" id="{13978954-C3D1-6960-2F4A-3821E5822BCE}"/>
              </a:ext>
            </a:extLst>
          </p:cNvPr>
          <p:cNvSpPr/>
          <p:nvPr/>
        </p:nvSpPr>
        <p:spPr>
          <a:xfrm>
            <a:off x="11160267" y="2373651"/>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5" name="TextBox 24">
            <a:extLst>
              <a:ext uri="{FF2B5EF4-FFF2-40B4-BE49-F238E27FC236}">
                <a16:creationId xmlns:a16="http://schemas.microsoft.com/office/drawing/2014/main" id="{7294FA91-26AC-0889-E314-91436312D7FF}"/>
              </a:ext>
            </a:extLst>
          </p:cNvPr>
          <p:cNvSpPr txBox="1"/>
          <p:nvPr/>
        </p:nvSpPr>
        <p:spPr>
          <a:xfrm>
            <a:off x="11084067" y="2473664"/>
            <a:ext cx="762000" cy="368300"/>
          </a:xfrm>
          <a:prstGeom prst="rect">
            <a:avLst/>
          </a:prstGeom>
          <a:noFill/>
        </p:spPr>
        <p:txBody>
          <a:bodyPr>
            <a:spAutoFit/>
          </a:bodyPr>
          <a:lstStyle/>
          <a:p>
            <a:pPr algn="ctr">
              <a:defRPr/>
            </a:pPr>
            <a:r>
              <a:rPr lang="en-US" sz="1800" b="1" dirty="0">
                <a:latin typeface="+mn-lt"/>
              </a:rPr>
              <a:t>DL</a:t>
            </a:r>
            <a:endParaRPr lang="en-US" sz="2000" b="1" dirty="0">
              <a:latin typeface="+mn-lt"/>
            </a:endParaRPr>
          </a:p>
        </p:txBody>
      </p:sp>
    </p:spTree>
    <p:extLst>
      <p:ext uri="{BB962C8B-B14F-4D97-AF65-F5344CB8AC3E}">
        <p14:creationId xmlns:p14="http://schemas.microsoft.com/office/powerpoint/2010/main" val="72822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64106" y="580819"/>
            <a:ext cx="10616187" cy="1306222"/>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AI-Based Mobile Self-Service Employee Onboarding and Licensing</a:t>
            </a: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21" name="Picture 20">
            <a:hlinkClick r:id="rId4" action="ppaction://hlinkfile"/>
            <a:extLst>
              <a:ext uri="{FF2B5EF4-FFF2-40B4-BE49-F238E27FC236}">
                <a16:creationId xmlns:a16="http://schemas.microsoft.com/office/drawing/2014/main" id="{E1038F21-70D6-ABC7-26DE-A99E61C12D9E}"/>
              </a:ext>
            </a:extLst>
          </p:cNvPr>
          <p:cNvPicPr>
            <a:picLocks noChangeAspect="1"/>
          </p:cNvPicPr>
          <p:nvPr/>
        </p:nvPicPr>
        <p:blipFill>
          <a:blip r:embed="rId5"/>
          <a:stretch>
            <a:fillRect/>
          </a:stretch>
        </p:blipFill>
        <p:spPr>
          <a:xfrm>
            <a:off x="1055198" y="2467860"/>
            <a:ext cx="9827604" cy="3840813"/>
          </a:xfrm>
          <a:prstGeom prst="rect">
            <a:avLst/>
          </a:prstGeom>
        </p:spPr>
      </p:pic>
    </p:spTree>
    <p:extLst>
      <p:ext uri="{BB962C8B-B14F-4D97-AF65-F5344CB8AC3E}">
        <p14:creationId xmlns:p14="http://schemas.microsoft.com/office/powerpoint/2010/main" val="3517368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a:solidFill>
                  <a:schemeClr val="bg1"/>
                </a:solidFill>
              </a:rPr>
              <a:t>AGENDA</a:t>
            </a:r>
            <a:endParaRPr lang="en-US" dirty="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19" y="2587752"/>
            <a:ext cx="10908031" cy="3258102"/>
          </a:xfrm>
        </p:spPr>
        <p:txBody>
          <a:bodyPr anchor="ctr">
            <a:normAutofit fontScale="92500" lnSpcReduction="20000"/>
          </a:bodyPr>
          <a:lstStyle/>
          <a:p>
            <a:pPr eaLnBrk="1" fontAlgn="auto" hangingPunct="1">
              <a:defRPr/>
            </a:pPr>
            <a:r>
              <a:rPr lang="en-US" dirty="0">
                <a:solidFill>
                  <a:schemeClr val="bg1"/>
                </a:solidFill>
              </a:rPr>
              <a:t> Introduction</a:t>
            </a:r>
          </a:p>
          <a:p>
            <a:pPr eaLnBrk="1" fontAlgn="auto" hangingPunct="1">
              <a:defRPr/>
            </a:pPr>
            <a:r>
              <a:rPr lang="en-US" dirty="0">
                <a:solidFill>
                  <a:schemeClr val="bg1"/>
                </a:solidFill>
              </a:rPr>
              <a:t> AI Trends Across Tribal HR</a:t>
            </a:r>
          </a:p>
          <a:p>
            <a:pPr eaLnBrk="1" fontAlgn="auto" hangingPunct="1">
              <a:defRPr/>
            </a:pPr>
            <a:r>
              <a:rPr lang="en-US" dirty="0">
                <a:solidFill>
                  <a:schemeClr val="bg1"/>
                </a:solidFill>
              </a:rPr>
              <a:t> AI Technologies For Tomorrow’s HR Team</a:t>
            </a:r>
          </a:p>
          <a:p>
            <a:pPr eaLnBrk="1" fontAlgn="auto" hangingPunct="1">
              <a:defRPr/>
            </a:pPr>
            <a:r>
              <a:rPr lang="en-US" dirty="0">
                <a:solidFill>
                  <a:schemeClr val="bg1"/>
                </a:solidFill>
              </a:rPr>
              <a:t> </a:t>
            </a:r>
            <a:r>
              <a:rPr lang="en-US" b="1" dirty="0">
                <a:solidFill>
                  <a:schemeClr val="bg1"/>
                </a:solidFill>
              </a:rPr>
              <a:t>AI in HR - Real World Case Study </a:t>
            </a:r>
          </a:p>
          <a:p>
            <a:pPr eaLnBrk="1" fontAlgn="auto" hangingPunct="1">
              <a:defRPr/>
            </a:pPr>
            <a:r>
              <a:rPr lang="en-US" dirty="0">
                <a:solidFill>
                  <a:schemeClr val="bg1"/>
                </a:solidFill>
              </a:rPr>
              <a:t> Legal Considerations For AI Use</a:t>
            </a:r>
          </a:p>
          <a:p>
            <a:pPr eaLnBrk="1" fontAlgn="auto" hangingPunct="1">
              <a:defRPr/>
            </a:pPr>
            <a:r>
              <a:rPr lang="en-US" b="1" dirty="0">
                <a:solidFill>
                  <a:schemeClr val="bg1"/>
                </a:solidFill>
              </a:rPr>
              <a:t> </a:t>
            </a:r>
            <a:r>
              <a:rPr lang="en-US" dirty="0">
                <a:solidFill>
                  <a:schemeClr val="bg1"/>
                </a:solidFill>
              </a:rPr>
              <a:t>Conclusions / Q&amp;A </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Tree>
    <p:extLst>
      <p:ext uri="{BB962C8B-B14F-4D97-AF65-F5344CB8AC3E}">
        <p14:creationId xmlns:p14="http://schemas.microsoft.com/office/powerpoint/2010/main" val="1684786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a:solidFill>
                  <a:schemeClr val="bg1"/>
                </a:solidFill>
              </a:rPr>
              <a:t>AGENDA</a:t>
            </a:r>
            <a:endParaRPr lang="en-US" dirty="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19" y="2587752"/>
            <a:ext cx="10430851" cy="3258102"/>
          </a:xfrm>
        </p:spPr>
        <p:txBody>
          <a:bodyPr anchor="ctr">
            <a:normAutofit fontScale="92500" lnSpcReduction="20000"/>
          </a:bodyPr>
          <a:lstStyle/>
          <a:p>
            <a:pPr eaLnBrk="1" fontAlgn="auto" hangingPunct="1">
              <a:defRPr/>
            </a:pPr>
            <a:r>
              <a:rPr lang="en-US" dirty="0">
                <a:solidFill>
                  <a:schemeClr val="bg1"/>
                </a:solidFill>
              </a:rPr>
              <a:t> </a:t>
            </a:r>
            <a:r>
              <a:rPr lang="en-US" b="1" dirty="0">
                <a:solidFill>
                  <a:schemeClr val="bg1"/>
                </a:solidFill>
              </a:rPr>
              <a:t>Introduction</a:t>
            </a:r>
          </a:p>
          <a:p>
            <a:pPr eaLnBrk="1" fontAlgn="auto" hangingPunct="1">
              <a:defRPr/>
            </a:pPr>
            <a:r>
              <a:rPr lang="en-US" dirty="0">
                <a:solidFill>
                  <a:schemeClr val="bg1"/>
                </a:solidFill>
              </a:rPr>
              <a:t> AI Trends Across Tribal HR</a:t>
            </a:r>
          </a:p>
          <a:p>
            <a:pPr eaLnBrk="1" fontAlgn="auto" hangingPunct="1">
              <a:defRPr/>
            </a:pPr>
            <a:r>
              <a:rPr lang="en-US" dirty="0">
                <a:solidFill>
                  <a:schemeClr val="bg1"/>
                </a:solidFill>
              </a:rPr>
              <a:t> AI Technologies For Tomorrow’s HR Team</a:t>
            </a:r>
          </a:p>
          <a:p>
            <a:pPr eaLnBrk="1" fontAlgn="auto" hangingPunct="1">
              <a:defRPr/>
            </a:pPr>
            <a:r>
              <a:rPr lang="en-US" dirty="0">
                <a:solidFill>
                  <a:schemeClr val="bg1"/>
                </a:solidFill>
              </a:rPr>
              <a:t> AI in HR - Real World Case Study </a:t>
            </a:r>
          </a:p>
          <a:p>
            <a:pPr eaLnBrk="1" fontAlgn="auto" hangingPunct="1">
              <a:defRPr/>
            </a:pPr>
            <a:r>
              <a:rPr lang="en-US" dirty="0">
                <a:solidFill>
                  <a:schemeClr val="bg1"/>
                </a:solidFill>
              </a:rPr>
              <a:t> Legal Considerations For AI Use</a:t>
            </a:r>
          </a:p>
          <a:p>
            <a:pPr eaLnBrk="1" fontAlgn="auto" hangingPunct="1">
              <a:defRPr/>
            </a:pPr>
            <a:r>
              <a:rPr lang="en-US" dirty="0">
                <a:solidFill>
                  <a:schemeClr val="bg1"/>
                </a:solidFill>
              </a:rPr>
              <a:t> Conclusions / Q&amp;A </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64106" y="580819"/>
            <a:ext cx="10921494" cy="1306222"/>
          </a:xfrm>
        </p:spPr>
        <p:txBody>
          <a:bodyPr/>
          <a:lstStyle/>
          <a:p>
            <a:pPr eaLnBrk="1" fontAlgn="auto" hangingPunct="1">
              <a:defRPr/>
            </a:pPr>
            <a:r>
              <a:rPr lang="en-US" sz="4000" dirty="0">
                <a:solidFill>
                  <a:srgbClr val="FFFF00"/>
                </a:solidFill>
                <a:latin typeface="Arial" panose="020B0604020202020204" pitchFamily="34" charset="0"/>
                <a:cs typeface="Arial" panose="020B0604020202020204" pitchFamily="34" charset="0"/>
              </a:rPr>
              <a:t>AI in HR-Applicant Review </a:t>
            </a:r>
            <a:br>
              <a:rPr lang="en-US" sz="4000" dirty="0">
                <a:solidFill>
                  <a:srgbClr val="FFFF00"/>
                </a:solidFill>
                <a:latin typeface="Arial" panose="020B0604020202020204" pitchFamily="34" charset="0"/>
                <a:cs typeface="Arial" panose="020B0604020202020204" pitchFamily="34" charset="0"/>
              </a:rPr>
            </a:br>
            <a:r>
              <a:rPr lang="en-US" sz="4000" dirty="0">
                <a:solidFill>
                  <a:srgbClr val="FFFF00"/>
                </a:solidFill>
                <a:latin typeface="Arial" panose="020B0604020202020204" pitchFamily="34" charset="0"/>
                <a:cs typeface="Arial" panose="020B0604020202020204" pitchFamily="34" charset="0"/>
              </a:rPr>
              <a:t>Benefits Achieved</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
        <p:nvSpPr>
          <p:cNvPr id="4" name="TextBox 3">
            <a:extLst>
              <a:ext uri="{FF2B5EF4-FFF2-40B4-BE49-F238E27FC236}">
                <a16:creationId xmlns:a16="http://schemas.microsoft.com/office/drawing/2014/main" id="{DA2C5BF7-1A3B-31E2-8F8B-285909600F58}"/>
              </a:ext>
            </a:extLst>
          </p:cNvPr>
          <p:cNvSpPr txBox="1"/>
          <p:nvPr/>
        </p:nvSpPr>
        <p:spPr>
          <a:xfrm>
            <a:off x="864106" y="2304559"/>
            <a:ext cx="4826000" cy="3416320"/>
          </a:xfrm>
          <a:prstGeom prst="rect">
            <a:avLst/>
          </a:prstGeom>
          <a:noFill/>
        </p:spPr>
        <p:txBody>
          <a:bodyPr wrap="square">
            <a:spAutoFit/>
          </a:bodyPr>
          <a:lstStyle/>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Efficiency: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Automates repetitive tasks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Speeds up the screening process</a:t>
            </a:r>
          </a:p>
          <a:p>
            <a:endParaRPr lang="en-US" sz="2400" dirty="0">
              <a:latin typeface="Arial" panose="020B0604020202020204" pitchFamily="34" charset="0"/>
              <a:cs typeface="Arial" panose="020B0604020202020204" pitchFamily="34" charset="0"/>
            </a:endParaRPr>
          </a:p>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Consistency: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Standardizes applicant evaluations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May reduce bias</a:t>
            </a:r>
          </a:p>
        </p:txBody>
      </p:sp>
      <p:sp>
        <p:nvSpPr>
          <p:cNvPr id="5" name="TextBox 4">
            <a:extLst>
              <a:ext uri="{FF2B5EF4-FFF2-40B4-BE49-F238E27FC236}">
                <a16:creationId xmlns:a16="http://schemas.microsoft.com/office/drawing/2014/main" id="{CD583EAB-570C-09F8-6574-F9E01B0FB1CC}"/>
              </a:ext>
            </a:extLst>
          </p:cNvPr>
          <p:cNvSpPr txBox="1"/>
          <p:nvPr/>
        </p:nvSpPr>
        <p:spPr>
          <a:xfrm>
            <a:off x="5905500" y="2190259"/>
            <a:ext cx="5207000" cy="4154984"/>
          </a:xfrm>
          <a:prstGeom prst="rect">
            <a:avLst/>
          </a:prstGeom>
          <a:noFill/>
        </p:spPr>
        <p:txBody>
          <a:bodyPr wrap="square">
            <a:spAutoFit/>
          </a:bodyPr>
          <a:lstStyle/>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Data-Driven Decisions: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Utilizes large data sets for better insights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Enhances decision-making accuracy</a:t>
            </a:r>
          </a:p>
          <a:p>
            <a:endParaRPr lang="en-US" sz="2400" dirty="0">
              <a:latin typeface="Arial" panose="020B0604020202020204" pitchFamily="34" charset="0"/>
              <a:cs typeface="Arial" panose="020B0604020202020204" pitchFamily="34" charset="0"/>
            </a:endParaRPr>
          </a:p>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Cost-Effective:</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May reduce the need for extensive HR staff</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Lowers recruitment costs over time</a:t>
            </a:r>
          </a:p>
        </p:txBody>
      </p:sp>
    </p:spTree>
    <p:extLst>
      <p:ext uri="{BB962C8B-B14F-4D97-AF65-F5344CB8AC3E}">
        <p14:creationId xmlns:p14="http://schemas.microsoft.com/office/powerpoint/2010/main" val="2500514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64106" y="580819"/>
            <a:ext cx="10921494" cy="1306222"/>
          </a:xfrm>
        </p:spPr>
        <p:txBody>
          <a:bodyPr/>
          <a:lstStyle/>
          <a:p>
            <a:pPr eaLnBrk="1" fontAlgn="auto" hangingPunct="1">
              <a:defRPr/>
            </a:pPr>
            <a:r>
              <a:rPr lang="en-US" sz="4000" dirty="0">
                <a:solidFill>
                  <a:srgbClr val="FFFF00"/>
                </a:solidFill>
                <a:latin typeface="Arial" panose="020B0604020202020204" pitchFamily="34" charset="0"/>
                <a:cs typeface="Arial" panose="020B0604020202020204" pitchFamily="34" charset="0"/>
              </a:rPr>
              <a:t>AI in HR-Applicant Review </a:t>
            </a:r>
            <a:br>
              <a:rPr lang="en-US" sz="4000" dirty="0">
                <a:solidFill>
                  <a:srgbClr val="FFFF00"/>
                </a:solidFill>
                <a:latin typeface="Arial" panose="020B0604020202020204" pitchFamily="34" charset="0"/>
                <a:cs typeface="Arial" panose="020B0604020202020204" pitchFamily="34" charset="0"/>
              </a:rPr>
            </a:br>
            <a:r>
              <a:rPr lang="en-US" sz="4000" dirty="0">
                <a:solidFill>
                  <a:srgbClr val="FFFF00"/>
                </a:solidFill>
                <a:latin typeface="Arial" panose="020B0604020202020204" pitchFamily="34" charset="0"/>
                <a:cs typeface="Arial" panose="020B0604020202020204" pitchFamily="34" charset="0"/>
              </a:rPr>
              <a:t>Lessons Learned</a:t>
            </a:r>
            <a:br>
              <a:rPr lang="en-US" sz="4000" dirty="0">
                <a:solidFill>
                  <a:schemeClr val="bg1"/>
                </a:solidFill>
                <a:latin typeface="Arial" panose="020B0604020202020204" pitchFamily="34" charset="0"/>
                <a:cs typeface="Arial" panose="020B0604020202020204" pitchFamily="34" charset="0"/>
              </a:rPr>
            </a:br>
            <a:endParaRPr lang="en-US" sz="40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
        <p:nvSpPr>
          <p:cNvPr id="4" name="TextBox 3">
            <a:extLst>
              <a:ext uri="{FF2B5EF4-FFF2-40B4-BE49-F238E27FC236}">
                <a16:creationId xmlns:a16="http://schemas.microsoft.com/office/drawing/2014/main" id="{DA2C5BF7-1A3B-31E2-8F8B-285909600F58}"/>
              </a:ext>
            </a:extLst>
          </p:cNvPr>
          <p:cNvSpPr txBox="1"/>
          <p:nvPr/>
        </p:nvSpPr>
        <p:spPr>
          <a:xfrm>
            <a:off x="864106" y="2190259"/>
            <a:ext cx="4826000" cy="3785652"/>
          </a:xfrm>
          <a:prstGeom prst="rect">
            <a:avLst/>
          </a:prstGeom>
          <a:noFill/>
        </p:spPr>
        <p:txBody>
          <a:bodyPr wrap="square">
            <a:spAutoFit/>
          </a:bodyPr>
          <a:lstStyle/>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Bias in Algorithms: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Potential to perpetuate existing biases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Requires regular updates and monitoring</a:t>
            </a:r>
          </a:p>
          <a:p>
            <a:endParaRPr lang="en-US" sz="2400" b="1" dirty="0">
              <a:latin typeface="Arial" panose="020B0604020202020204" pitchFamily="34" charset="0"/>
              <a:cs typeface="Arial" panose="020B0604020202020204" pitchFamily="34" charset="0"/>
            </a:endParaRPr>
          </a:p>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Doesn’t Replace Human Touch:</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May overlook soft skills and cultural fit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Reduces personal interaction</a:t>
            </a:r>
          </a:p>
        </p:txBody>
      </p:sp>
      <p:sp>
        <p:nvSpPr>
          <p:cNvPr id="5" name="TextBox 4">
            <a:extLst>
              <a:ext uri="{FF2B5EF4-FFF2-40B4-BE49-F238E27FC236}">
                <a16:creationId xmlns:a16="http://schemas.microsoft.com/office/drawing/2014/main" id="{CD583EAB-570C-09F8-6574-F9E01B0FB1CC}"/>
              </a:ext>
            </a:extLst>
          </p:cNvPr>
          <p:cNvSpPr txBox="1"/>
          <p:nvPr/>
        </p:nvSpPr>
        <p:spPr>
          <a:xfrm>
            <a:off x="5905500" y="2190259"/>
            <a:ext cx="4826000" cy="4524315"/>
          </a:xfrm>
          <a:prstGeom prst="rect">
            <a:avLst/>
          </a:prstGeom>
          <a:noFill/>
        </p:spPr>
        <p:txBody>
          <a:bodyPr wrap="square">
            <a:spAutoFit/>
          </a:bodyPr>
          <a:lstStyle/>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Data Privacy Concerns: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Handling of sensitive applicant information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Compliance with internal and external data protection policies</a:t>
            </a:r>
          </a:p>
          <a:p>
            <a:endParaRPr lang="en-US" sz="2400" b="1" dirty="0">
              <a:latin typeface="Arial" panose="020B0604020202020204" pitchFamily="34" charset="0"/>
              <a:cs typeface="Arial" panose="020B0604020202020204" pitchFamily="34" charset="0"/>
            </a:endParaRPr>
          </a:p>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Technical Issues: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Training staff- Change is hard</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Dependence on technology reliability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Potential for errors in AI judgments</a:t>
            </a:r>
          </a:p>
        </p:txBody>
      </p:sp>
    </p:spTree>
    <p:extLst>
      <p:ext uri="{BB962C8B-B14F-4D97-AF65-F5344CB8AC3E}">
        <p14:creationId xmlns:p14="http://schemas.microsoft.com/office/powerpoint/2010/main" val="1637997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a:solidFill>
                  <a:schemeClr val="bg1"/>
                </a:solidFill>
              </a:rPr>
              <a:t>AGENDA</a:t>
            </a:r>
            <a:endParaRPr lang="en-US" dirty="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19" y="2587752"/>
            <a:ext cx="10908031" cy="3258102"/>
          </a:xfrm>
        </p:spPr>
        <p:txBody>
          <a:bodyPr anchor="ctr">
            <a:normAutofit fontScale="92500" lnSpcReduction="20000"/>
          </a:bodyPr>
          <a:lstStyle/>
          <a:p>
            <a:pPr eaLnBrk="1" fontAlgn="auto" hangingPunct="1">
              <a:defRPr/>
            </a:pPr>
            <a:r>
              <a:rPr lang="en-US" dirty="0">
                <a:solidFill>
                  <a:schemeClr val="bg1"/>
                </a:solidFill>
              </a:rPr>
              <a:t> Introduction</a:t>
            </a:r>
          </a:p>
          <a:p>
            <a:pPr eaLnBrk="1" fontAlgn="auto" hangingPunct="1">
              <a:defRPr/>
            </a:pPr>
            <a:r>
              <a:rPr lang="en-US" dirty="0">
                <a:solidFill>
                  <a:schemeClr val="bg1"/>
                </a:solidFill>
              </a:rPr>
              <a:t> AI Trends Across Tribal HR</a:t>
            </a:r>
          </a:p>
          <a:p>
            <a:pPr eaLnBrk="1" fontAlgn="auto" hangingPunct="1">
              <a:defRPr/>
            </a:pPr>
            <a:r>
              <a:rPr lang="en-US" dirty="0">
                <a:solidFill>
                  <a:schemeClr val="bg1"/>
                </a:solidFill>
              </a:rPr>
              <a:t> AI Technologies For Tomorrow’s HR Team</a:t>
            </a:r>
          </a:p>
          <a:p>
            <a:pPr eaLnBrk="1" fontAlgn="auto" hangingPunct="1">
              <a:defRPr/>
            </a:pPr>
            <a:r>
              <a:rPr lang="en-US" dirty="0">
                <a:solidFill>
                  <a:schemeClr val="bg1"/>
                </a:solidFill>
              </a:rPr>
              <a:t> AI in HR - Real World Case Study</a:t>
            </a:r>
          </a:p>
          <a:p>
            <a:pPr eaLnBrk="1" fontAlgn="auto" hangingPunct="1">
              <a:defRPr/>
            </a:pPr>
            <a:r>
              <a:rPr lang="en-US" dirty="0">
                <a:solidFill>
                  <a:schemeClr val="bg1"/>
                </a:solidFill>
              </a:rPr>
              <a:t> </a:t>
            </a:r>
            <a:r>
              <a:rPr lang="en-US" b="1" dirty="0">
                <a:solidFill>
                  <a:schemeClr val="bg1"/>
                </a:solidFill>
              </a:rPr>
              <a:t>Legal Considerations For AI Use</a:t>
            </a:r>
          </a:p>
          <a:p>
            <a:pPr eaLnBrk="1" fontAlgn="auto" hangingPunct="1">
              <a:defRPr/>
            </a:pPr>
            <a:r>
              <a:rPr lang="en-US" b="1" dirty="0">
                <a:solidFill>
                  <a:schemeClr val="bg1"/>
                </a:solidFill>
              </a:rPr>
              <a:t> </a:t>
            </a:r>
            <a:r>
              <a:rPr lang="en-US" dirty="0">
                <a:solidFill>
                  <a:schemeClr val="bg1"/>
                </a:solidFill>
              </a:rPr>
              <a:t>Conclusions / Q&amp;A </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Tree>
    <p:extLst>
      <p:ext uri="{BB962C8B-B14F-4D97-AF65-F5344CB8AC3E}">
        <p14:creationId xmlns:p14="http://schemas.microsoft.com/office/powerpoint/2010/main" val="840981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C192DC5D-B209-DAC6-80BF-EE090122FCEF}"/>
              </a:ext>
            </a:extLst>
          </p:cNvPr>
          <p:cNvSpPr>
            <a:spLocks noGrp="1"/>
          </p:cNvSpPr>
          <p:nvPr>
            <p:ph type="body" idx="1"/>
          </p:nvPr>
        </p:nvSpPr>
        <p:spPr>
          <a:xfrm>
            <a:off x="1809750" y="1285875"/>
            <a:ext cx="8039100" cy="3678010"/>
          </a:xfrm>
        </p:spPr>
        <p:txBody>
          <a:bodyPr/>
          <a:lstStyle/>
          <a:p>
            <a:pPr eaLnBrk="1" fontAlgn="auto" hangingPunct="1">
              <a:defRPr/>
            </a:pPr>
            <a:r>
              <a:rPr lang="en-US" sz="2400" dirty="0">
                <a:solidFill>
                  <a:srgbClr val="1B1B1B"/>
                </a:solidFill>
                <a:latin typeface="Source Sans Pro Web"/>
              </a:rPr>
              <a:t>“Artificial intelligence and algorithmic decision-making tools have </a:t>
            </a:r>
            <a:r>
              <a:rPr lang="en-US" sz="2400" b="1" dirty="0">
                <a:solidFill>
                  <a:srgbClr val="1B1B1B"/>
                </a:solidFill>
                <a:latin typeface="Source Sans Pro Web"/>
              </a:rPr>
              <a:t>great potential to improve our lives</a:t>
            </a:r>
            <a:r>
              <a:rPr lang="en-US" sz="2400" dirty="0">
                <a:solidFill>
                  <a:srgbClr val="1B1B1B"/>
                </a:solidFill>
                <a:latin typeface="Source Sans Pro Web"/>
              </a:rPr>
              <a:t>, including in the area of employment. At the same time, the EEOC is keenly aware that these tools may mask and perpetuate bias or create new discriminatory barriers to jobs. We must work to ensure that these new technologies do not become a high-tech pathway to discrimination.”</a:t>
            </a:r>
          </a:p>
          <a:p>
            <a:pPr eaLnBrk="1" fontAlgn="auto" hangingPunct="1">
              <a:defRPr/>
            </a:pPr>
            <a:r>
              <a:rPr lang="en-US" dirty="0">
                <a:solidFill>
                  <a:srgbClr val="1B1B1B"/>
                </a:solidFill>
                <a:latin typeface="Source Sans Pro Web"/>
                <a:cs typeface="Arial" panose="020B0604020202020204" pitchFamily="34" charset="0"/>
              </a:rPr>
              <a:t>          -EEOC Chair Charlotte A. Burrows (2021)</a:t>
            </a:r>
            <a:endParaRPr lang="en-US"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p:txBody>
          <a:bodyPr/>
          <a:lstStyle/>
          <a:p>
            <a:pPr eaLnBrk="1" fontAlgn="auto" hangingPunct="1">
              <a:spcAft>
                <a:spcPts val="0"/>
              </a:spcAft>
              <a:defRPr/>
            </a:pPr>
            <a:r>
              <a:rPr lang="en-US" sz="4000" dirty="0">
                <a:solidFill>
                  <a:schemeClr val="bg1"/>
                </a:solidFill>
                <a:latin typeface="Arial" panose="020B0604020202020204" pitchFamily="34" charset="0"/>
                <a:cs typeface="Arial" panose="020B0604020202020204" pitchFamily="34" charset="0"/>
              </a:rPr>
              <a:t>EEOC AI Settlement</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760413" y="1418318"/>
            <a:ext cx="4652508" cy="4255861"/>
          </a:xfrm>
        </p:spPr>
        <p:txBody>
          <a:bodyPr anchor="t">
            <a:normAutofit/>
          </a:bodyPr>
          <a:lstStyle/>
          <a:p>
            <a:pPr eaLnBrk="1" fontAlgn="auto" hangingPunct="1">
              <a:defRPr/>
            </a:pPr>
            <a:r>
              <a:rPr lang="en-US" sz="1900">
                <a:solidFill>
                  <a:schemeClr val="bg1"/>
                </a:solidFill>
                <a:latin typeface="Arial" panose="020B0604020202020204" pitchFamily="34" charset="0"/>
                <a:cs typeface="Arial" panose="020B0604020202020204" pitchFamily="34" charset="0"/>
              </a:rPr>
              <a:t>August 9, 2023 – EEOC settled an AI bias case brought under the Age Discrimination in Employment Act (“ADEA”), involving alleged age discrimination in hiring decisions.</a:t>
            </a:r>
          </a:p>
          <a:p>
            <a:pPr lvl="1">
              <a:defRPr/>
            </a:pPr>
            <a:r>
              <a:rPr lang="en-US" sz="1900">
                <a:solidFill>
                  <a:schemeClr val="bg1"/>
                </a:solidFill>
                <a:latin typeface="Arial" panose="020B0604020202020204" pitchFamily="34" charset="0"/>
                <a:cs typeface="Arial" panose="020B0604020202020204" pitchFamily="34" charset="0"/>
              </a:rPr>
              <a:t>Algorithm using machine learning automatically rejected women over 55 and men over 60.</a:t>
            </a:r>
          </a:p>
          <a:p>
            <a:pPr lvl="1">
              <a:defRPr/>
            </a:pPr>
            <a:r>
              <a:rPr lang="en-US" sz="1900">
                <a:solidFill>
                  <a:schemeClr val="bg1"/>
                </a:solidFill>
                <a:latin typeface="Arial" panose="020B0604020202020204" pitchFamily="34" charset="0"/>
                <a:cs typeface="Arial" panose="020B0604020202020204" pitchFamily="34" charset="0"/>
              </a:rPr>
              <a:t>$365,000 settlement and all rejected applicants over 40 invited to reapply for 3 years.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pic>
        <p:nvPicPr>
          <p:cNvPr id="3" name="Picture 2">
            <a:extLst>
              <a:ext uri="{FF2B5EF4-FFF2-40B4-BE49-F238E27FC236}">
                <a16:creationId xmlns:a16="http://schemas.microsoft.com/office/drawing/2014/main" id="{AE74ECA5-2AF3-0AD0-A7CD-61575E713458}"/>
              </a:ext>
            </a:extLst>
          </p:cNvPr>
          <p:cNvPicPr>
            <a:picLocks noChangeAspect="1"/>
          </p:cNvPicPr>
          <p:nvPr/>
        </p:nvPicPr>
        <p:blipFill>
          <a:blip r:embed="rId4"/>
          <a:stretch>
            <a:fillRect/>
          </a:stretch>
        </p:blipFill>
        <p:spPr>
          <a:xfrm>
            <a:off x="5862975" y="1339106"/>
            <a:ext cx="5590143" cy="3424755"/>
          </a:xfrm>
          <a:prstGeom prst="rect">
            <a:avLst/>
          </a:prstGeom>
          <a:effectLst>
            <a:outerShdw blurRad="50800" dist="38100" dir="2700000" algn="tl" rotWithShape="0">
              <a:schemeClr val="tx1">
                <a:alpha val="40000"/>
              </a:schemeClr>
            </a:outerShdw>
          </a:effectLst>
        </p:spPr>
      </p:pic>
    </p:spTree>
    <p:extLst>
      <p:ext uri="{BB962C8B-B14F-4D97-AF65-F5344CB8AC3E}">
        <p14:creationId xmlns:p14="http://schemas.microsoft.com/office/powerpoint/2010/main" val="2005968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1216375" cy="1400530"/>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Mitigating Legal Risks</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760413" y="1418318"/>
            <a:ext cx="10000116" cy="4255861"/>
          </a:xfrm>
        </p:spPr>
        <p:txBody>
          <a:bodyPr anchor="t">
            <a:normAutofit/>
          </a:bodyPr>
          <a:lstStyle/>
          <a:p>
            <a:pPr marL="457200" lvl="1" indent="0">
              <a:buNone/>
              <a:defRPr/>
            </a:pPr>
            <a:r>
              <a:rPr lang="en-US" sz="3000" dirty="0">
                <a:solidFill>
                  <a:schemeClr val="bg1"/>
                </a:solidFill>
                <a:latin typeface="Arial" panose="020B0604020202020204" pitchFamily="34" charset="0"/>
                <a:cs typeface="Arial" panose="020B0604020202020204" pitchFamily="34" charset="0"/>
              </a:rPr>
              <a:t>Ask yourself:</a:t>
            </a:r>
          </a:p>
          <a:p>
            <a:pPr marL="800100" lvl="1" indent="-342900">
              <a:buFont typeface="+mj-lt"/>
              <a:buAutoNum type="arabicPeriod"/>
              <a:defRPr/>
            </a:pPr>
            <a:r>
              <a:rPr lang="en-US" sz="2800" dirty="0">
                <a:solidFill>
                  <a:schemeClr val="bg1"/>
                </a:solidFill>
                <a:latin typeface="Arial" panose="020B0604020202020204" pitchFamily="34" charset="0"/>
                <a:cs typeface="Arial" panose="020B0604020202020204" pitchFamily="34" charset="0"/>
              </a:rPr>
              <a:t>What laws that implicate AI apply to my organization, if any?</a:t>
            </a:r>
          </a:p>
          <a:p>
            <a:pPr marL="800100" lvl="1" indent="-342900">
              <a:buFont typeface="+mj-lt"/>
              <a:buAutoNum type="arabicPeriod"/>
              <a:defRPr/>
            </a:pPr>
            <a:r>
              <a:rPr lang="en-US" sz="2800" dirty="0">
                <a:solidFill>
                  <a:schemeClr val="bg1"/>
                </a:solidFill>
                <a:latin typeface="Arial" panose="020B0604020202020204" pitchFamily="34" charset="0"/>
                <a:cs typeface="Arial" panose="020B0604020202020204" pitchFamily="34" charset="0"/>
              </a:rPr>
              <a:t>If laws that implicate AI apply to my organization, am I up-to-date on legal guidance?</a:t>
            </a:r>
          </a:p>
          <a:p>
            <a:pPr marL="800100" lvl="1" indent="-342900">
              <a:buFont typeface="+mj-lt"/>
              <a:buAutoNum type="arabicPeriod"/>
              <a:defRPr/>
            </a:pPr>
            <a:r>
              <a:rPr lang="en-US" sz="2800" dirty="0">
                <a:solidFill>
                  <a:schemeClr val="bg1"/>
                </a:solidFill>
                <a:latin typeface="Arial" panose="020B0604020202020204" pitchFamily="34" charset="0"/>
                <a:cs typeface="Arial" panose="020B0604020202020204" pitchFamily="34" charset="0"/>
              </a:rPr>
              <a:t>If my organization contracts with HR vendors that use AI, have I ensured that the vendors are up-to-date on legal guidance?</a:t>
            </a:r>
            <a:endParaRPr lang="en-US"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4"/>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1592751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0355265" cy="1400530"/>
          </a:xfrm>
        </p:spPr>
        <p:txBody>
          <a:bodyPr/>
          <a:lstStyle/>
          <a:p>
            <a:pPr lvl="1">
              <a:defRPr/>
            </a:pPr>
            <a:r>
              <a:rPr lang="en-US" sz="3200" dirty="0">
                <a:solidFill>
                  <a:schemeClr val="bg1"/>
                </a:solidFill>
                <a:latin typeface="Arial" panose="020B0604020202020204" pitchFamily="34" charset="0"/>
                <a:cs typeface="Arial" panose="020B0604020202020204" pitchFamily="34" charset="0"/>
              </a:rPr>
              <a:t>1. What laws that implicate AI apply to my organization, if any?</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568552" y="1667329"/>
            <a:ext cx="10000116" cy="4255861"/>
          </a:xfrm>
        </p:spPr>
        <p:txBody>
          <a:bodyPr anchor="t">
            <a:normAutofit fontScale="92500" lnSpcReduction="20000"/>
          </a:bodyPr>
          <a:lstStyle/>
          <a:p>
            <a:pPr eaLnBrk="1" fontAlgn="auto" hangingPunct="1">
              <a:defRPr/>
            </a:pPr>
            <a:r>
              <a:rPr lang="en-US">
                <a:solidFill>
                  <a:schemeClr val="bg1"/>
                </a:solidFill>
                <a:latin typeface="Arial" panose="020B0604020202020204" pitchFamily="34" charset="0"/>
                <a:cs typeface="Arial" panose="020B0604020202020204" pitchFamily="34" charset="0"/>
              </a:rPr>
              <a:t>As an initial step, determine whether laws that implicate AI arguably apply to the organization’s applicants or employees, </a:t>
            </a:r>
            <a:r>
              <a:rPr lang="en-US" i="1">
                <a:solidFill>
                  <a:schemeClr val="bg1"/>
                </a:solidFill>
                <a:latin typeface="Arial" panose="020B0604020202020204" pitchFamily="34" charset="0"/>
                <a:cs typeface="Arial" panose="020B0604020202020204" pitchFamily="34" charset="0"/>
              </a:rPr>
              <a:t>e.g.</a:t>
            </a:r>
            <a:r>
              <a:rPr lang="en-US">
                <a:solidFill>
                  <a:schemeClr val="bg1"/>
                </a:solidFill>
                <a:latin typeface="Arial" panose="020B0604020202020204" pitchFamily="34" charset="0"/>
                <a:cs typeface="Arial" panose="020B0604020202020204" pitchFamily="34" charset="0"/>
              </a:rPr>
              <a:t>, Title VII of the Civil Rights Act, Americans with Disability Act (“ADA”), Age Discrimination in Employment Act (“ADEA”), Fair Credit Reporting Act (“FCRA”).</a:t>
            </a:r>
          </a:p>
          <a:p>
            <a:pPr eaLnBrk="1" fontAlgn="auto" hangingPunct="1">
              <a:defRPr/>
            </a:pPr>
            <a:r>
              <a:rPr lang="en-US">
                <a:solidFill>
                  <a:schemeClr val="bg1"/>
                </a:solidFill>
                <a:latin typeface="Arial" panose="020B0604020202020204" pitchFamily="34" charset="0"/>
                <a:cs typeface="Arial" panose="020B0604020202020204" pitchFamily="34" charset="0"/>
              </a:rPr>
              <a:t>Potential sources of applicable law:</a:t>
            </a:r>
          </a:p>
          <a:p>
            <a:pPr lvl="1">
              <a:defRPr/>
            </a:pPr>
            <a:r>
              <a:rPr lang="en-US">
                <a:solidFill>
                  <a:schemeClr val="bg1"/>
                </a:solidFill>
                <a:latin typeface="Arial" panose="020B0604020202020204" pitchFamily="34" charset="0"/>
                <a:cs typeface="Arial" panose="020B0604020202020204" pitchFamily="34" charset="0"/>
              </a:rPr>
              <a:t>Tribal Code</a:t>
            </a:r>
          </a:p>
          <a:p>
            <a:pPr lvl="1">
              <a:defRPr/>
            </a:pPr>
            <a:r>
              <a:rPr lang="en-US">
                <a:solidFill>
                  <a:schemeClr val="bg1"/>
                </a:solidFill>
                <a:latin typeface="Arial" panose="020B0604020202020204" pitchFamily="34" charset="0"/>
                <a:cs typeface="Arial" panose="020B0604020202020204" pitchFamily="34" charset="0"/>
              </a:rPr>
              <a:t>Tribal Constitution</a:t>
            </a:r>
          </a:p>
          <a:p>
            <a:pPr lvl="1">
              <a:defRPr/>
            </a:pPr>
            <a:r>
              <a:rPr lang="en-US">
                <a:solidFill>
                  <a:schemeClr val="bg1"/>
                </a:solidFill>
                <a:latin typeface="Arial" panose="020B0604020202020204" pitchFamily="34" charset="0"/>
                <a:cs typeface="Arial" panose="020B0604020202020204" pitchFamily="34" charset="0"/>
              </a:rPr>
              <a:t>Tribal Traditions and Customs</a:t>
            </a:r>
          </a:p>
          <a:p>
            <a:pPr lvl="1">
              <a:defRPr/>
            </a:pPr>
            <a:r>
              <a:rPr lang="en-US">
                <a:solidFill>
                  <a:schemeClr val="bg1"/>
                </a:solidFill>
                <a:latin typeface="Arial" panose="020B0604020202020204" pitchFamily="34" charset="0"/>
                <a:cs typeface="Arial" panose="020B0604020202020204" pitchFamily="34" charset="0"/>
              </a:rPr>
              <a:t>Tribal Court Case Law</a:t>
            </a:r>
          </a:p>
          <a:p>
            <a:pPr lvl="1">
              <a:defRPr/>
            </a:pPr>
            <a:r>
              <a:rPr lang="en-US">
                <a:solidFill>
                  <a:schemeClr val="bg1"/>
                </a:solidFill>
                <a:latin typeface="Arial" panose="020B0604020202020204" pitchFamily="34" charset="0"/>
                <a:cs typeface="Arial" panose="020B0604020202020204" pitchFamily="34" charset="0"/>
              </a:rPr>
              <a:t>Compacts</a:t>
            </a:r>
          </a:p>
          <a:p>
            <a:pPr lvl="1">
              <a:defRPr/>
            </a:pPr>
            <a:r>
              <a:rPr lang="en-US">
                <a:solidFill>
                  <a:schemeClr val="bg1"/>
                </a:solidFill>
                <a:latin typeface="Arial" panose="020B0604020202020204" pitchFamily="34" charset="0"/>
                <a:cs typeface="Arial" panose="020B0604020202020204" pitchFamily="34" charset="0"/>
              </a:rPr>
              <a:t>Tribal Employment Rights Ordinance (“TERO”)</a:t>
            </a:r>
          </a:p>
          <a:p>
            <a:pPr lvl="1">
              <a:defRPr/>
            </a:pPr>
            <a:r>
              <a:rPr lang="en-US">
                <a:solidFill>
                  <a:schemeClr val="bg1"/>
                </a:solidFill>
                <a:latin typeface="Arial" panose="020B0604020202020204" pitchFamily="34" charset="0"/>
                <a:cs typeface="Arial" panose="020B0604020202020204" pitchFamily="34" charset="0"/>
              </a:rPr>
              <a:t>Treaties</a:t>
            </a:r>
          </a:p>
          <a:p>
            <a:pPr lvl="1">
              <a:defRPr/>
            </a:pPr>
            <a:r>
              <a:rPr lang="en-US">
                <a:solidFill>
                  <a:schemeClr val="bg1"/>
                </a:solidFill>
                <a:latin typeface="Arial" panose="020B0604020202020204" pitchFamily="34" charset="0"/>
                <a:cs typeface="Arial" panose="020B0604020202020204" pitchFamily="34" charset="0"/>
              </a:rPr>
              <a:t>Federal Labor and Employment Statutes and Regulations</a:t>
            </a:r>
          </a:p>
          <a:p>
            <a:pPr lvl="1">
              <a:defRPr/>
            </a:pPr>
            <a:r>
              <a:rPr lang="en-US">
                <a:solidFill>
                  <a:schemeClr val="bg1"/>
                </a:solidFill>
                <a:latin typeface="Arial" panose="020B0604020202020204" pitchFamily="34" charset="0"/>
                <a:cs typeface="Arial" panose="020B0604020202020204" pitchFamily="34" charset="0"/>
              </a:rPr>
              <a:t>Federal Case Law</a:t>
            </a:r>
          </a:p>
          <a:p>
            <a:pPr lvl="1">
              <a:defRPr/>
            </a:pPr>
            <a:r>
              <a:rPr lang="en-US">
                <a:solidFill>
                  <a:schemeClr val="bg1"/>
                </a:solidFill>
                <a:latin typeface="Arial" panose="020B0604020202020204" pitchFamily="34" charset="0"/>
                <a:cs typeface="Arial" panose="020B0604020202020204" pitchFamily="34" charset="0"/>
              </a:rPr>
              <a:t>State Employment Laws and Regulations (which generally do not apply to tribal employers absent consent)</a:t>
            </a:r>
          </a:p>
          <a:p>
            <a:pPr lvl="1">
              <a:defRPr/>
            </a:pPr>
            <a:endParaRPr lang="en-US" sz="1700">
              <a:solidFill>
                <a:schemeClr val="bg1"/>
              </a:solidFill>
              <a:latin typeface="Arial" panose="020B0604020202020204" pitchFamily="34" charset="0"/>
              <a:cs typeface="Arial" panose="020B0604020202020204" pitchFamily="34" charset="0"/>
            </a:endParaRPr>
          </a:p>
          <a:p>
            <a:pPr lvl="1">
              <a:defRPr/>
            </a:pPr>
            <a:endParaRPr lang="en-US" sz="17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727119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0355265" cy="1400530"/>
          </a:xfrm>
        </p:spPr>
        <p:txBody>
          <a:bodyPr/>
          <a:lstStyle/>
          <a:p>
            <a:pPr lvl="1">
              <a:defRPr/>
            </a:pPr>
            <a:r>
              <a:rPr lang="en-US" sz="3200">
                <a:solidFill>
                  <a:schemeClr val="bg1"/>
                </a:solidFill>
                <a:latin typeface="Arial" panose="020B0604020202020204" pitchFamily="34" charset="0"/>
                <a:cs typeface="Arial" panose="020B0604020202020204" pitchFamily="34" charset="0"/>
              </a:rPr>
              <a:t>1. What laws that implicate AI apply to my organization, if any?</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568552" y="1667329"/>
            <a:ext cx="10000116" cy="4255861"/>
          </a:xfrm>
        </p:spPr>
        <p:txBody>
          <a:bodyPr anchor="t">
            <a:normAutofit fontScale="92500" lnSpcReduction="20000"/>
          </a:bodyPr>
          <a:lstStyle/>
          <a:p>
            <a:pPr eaLnBrk="1" fontAlgn="auto" hangingPunct="1">
              <a:defRPr/>
            </a:pPr>
            <a:r>
              <a:rPr lang="en-US" dirty="0">
                <a:solidFill>
                  <a:schemeClr val="bg1"/>
                </a:solidFill>
                <a:latin typeface="Arial" panose="020B0604020202020204" pitchFamily="34" charset="0"/>
                <a:cs typeface="Arial" panose="020B0604020202020204" pitchFamily="34" charset="0"/>
              </a:rPr>
              <a:t>Applicability of Federal and State Employment Laws to Tribes and Tribal Employers:</a:t>
            </a:r>
          </a:p>
          <a:p>
            <a:pPr lvl="1">
              <a:defRPr/>
            </a:pPr>
            <a:r>
              <a:rPr lang="en-US" dirty="0">
                <a:solidFill>
                  <a:schemeClr val="bg1"/>
                </a:solidFill>
                <a:latin typeface="Arial" panose="020B0604020202020204" pitchFamily="34" charset="0"/>
                <a:cs typeface="Arial" panose="020B0604020202020204" pitchFamily="34" charset="0"/>
              </a:rPr>
              <a:t>Federal employment laws</a:t>
            </a:r>
          </a:p>
          <a:p>
            <a:pPr lvl="2">
              <a:defRPr/>
            </a:pPr>
            <a:r>
              <a:rPr lang="en-US" dirty="0">
                <a:solidFill>
                  <a:schemeClr val="bg1"/>
                </a:solidFill>
                <a:latin typeface="Arial" panose="020B0604020202020204" pitchFamily="34" charset="0"/>
                <a:cs typeface="Arial" panose="020B0604020202020204" pitchFamily="34" charset="0"/>
              </a:rPr>
              <a:t>Two main types of federal employment law statutes:          </a:t>
            </a:r>
          </a:p>
          <a:p>
            <a:pPr lvl="3">
              <a:defRPr/>
            </a:pPr>
            <a:r>
              <a:rPr lang="en-US" dirty="0">
                <a:solidFill>
                  <a:schemeClr val="bg1"/>
                </a:solidFill>
                <a:latin typeface="Arial" panose="020B0604020202020204" pitchFamily="34" charset="0"/>
                <a:cs typeface="Arial" panose="020B0604020202020204" pitchFamily="34" charset="0"/>
              </a:rPr>
              <a:t>(1) federal statutes that expressly exclude Indian tribes; and</a:t>
            </a:r>
          </a:p>
          <a:p>
            <a:pPr lvl="3">
              <a:defRPr/>
            </a:pPr>
            <a:r>
              <a:rPr lang="en-US" dirty="0">
                <a:solidFill>
                  <a:schemeClr val="bg1"/>
                </a:solidFill>
                <a:latin typeface="Arial" panose="020B0604020202020204" pitchFamily="34" charset="0"/>
                <a:cs typeface="Arial" panose="020B0604020202020204" pitchFamily="34" charset="0"/>
              </a:rPr>
              <a:t>(2) federal statutes of “general application” that are silent as to Indian tribes.  </a:t>
            </a:r>
          </a:p>
          <a:p>
            <a:pPr lvl="1">
              <a:defRPr/>
            </a:pPr>
            <a:r>
              <a:rPr lang="en-US" dirty="0">
                <a:solidFill>
                  <a:schemeClr val="bg1"/>
                </a:solidFill>
                <a:latin typeface="Arial" panose="020B0604020202020204" pitchFamily="34" charset="0"/>
                <a:cs typeface="Arial" panose="020B0604020202020204" pitchFamily="34" charset="0"/>
              </a:rPr>
              <a:t>Under Ninth Circuit precedent, federal employment laws of “general application” are commonly held to apply to tribes unless they fall into one of three exceptions: (</a:t>
            </a:r>
            <a:r>
              <a:rPr lang="en-US" dirty="0" err="1">
                <a:solidFill>
                  <a:schemeClr val="bg1"/>
                </a:solidFill>
                <a:latin typeface="Arial" panose="020B0604020202020204" pitchFamily="34" charset="0"/>
                <a:cs typeface="Arial" panose="020B0604020202020204" pitchFamily="34" charset="0"/>
              </a:rPr>
              <a:t>i</a:t>
            </a:r>
            <a:r>
              <a:rPr lang="en-US" dirty="0">
                <a:solidFill>
                  <a:schemeClr val="bg1"/>
                </a:solidFill>
                <a:latin typeface="Arial" panose="020B0604020202020204" pitchFamily="34" charset="0"/>
                <a:cs typeface="Arial" panose="020B0604020202020204" pitchFamily="34" charset="0"/>
              </a:rPr>
              <a:t>) application of the law would abrogate treaty right; (ii) Congress did not intend for the law to apply to tribes, or (iii) applying the law would interfere with the right of self-governance in purely intramural matters (e.g. self-governance exception).</a:t>
            </a:r>
          </a:p>
          <a:p>
            <a:pPr lvl="1">
              <a:defRPr/>
            </a:pPr>
            <a:r>
              <a:rPr lang="en-US" dirty="0">
                <a:solidFill>
                  <a:schemeClr val="bg1"/>
                </a:solidFill>
                <a:latin typeface="Arial" panose="020B0604020202020204" pitchFamily="34" charset="0"/>
                <a:cs typeface="Arial" panose="020B0604020202020204" pitchFamily="34" charset="0"/>
              </a:rPr>
              <a:t>Other circuits, such as the Eighth and Tenth Circuits, reject the Ninth Circuit’s presumption that generally applicable laws apply to tribes.</a:t>
            </a:r>
          </a:p>
          <a:p>
            <a:pPr lvl="1">
              <a:defRPr/>
            </a:pPr>
            <a:r>
              <a:rPr lang="en-US" dirty="0">
                <a:solidFill>
                  <a:schemeClr val="bg1"/>
                </a:solidFill>
                <a:latin typeface="Arial" panose="020B0604020202020204" pitchFamily="34" charset="0"/>
                <a:cs typeface="Arial" panose="020B0604020202020204" pitchFamily="34" charset="0"/>
              </a:rPr>
              <a:t>Even if a law is applicable, tribes may still assert tribal sovereign immunity.</a:t>
            </a:r>
          </a:p>
          <a:p>
            <a:pPr eaLnBrk="1" fontAlgn="auto" hangingPunct="1">
              <a:defRPr/>
            </a:pPr>
            <a:r>
              <a:rPr lang="en-US" dirty="0">
                <a:solidFill>
                  <a:schemeClr val="bg1"/>
                </a:solidFill>
                <a:latin typeface="Arial" panose="020B0604020202020204" pitchFamily="34" charset="0"/>
                <a:cs typeface="Arial" panose="020B0604020202020204" pitchFamily="34" charset="0"/>
              </a:rPr>
              <a:t>State employment laws</a:t>
            </a:r>
          </a:p>
          <a:p>
            <a:pPr lvl="1">
              <a:defRPr/>
            </a:pPr>
            <a:r>
              <a:rPr lang="en-US" dirty="0">
                <a:solidFill>
                  <a:schemeClr val="bg1"/>
                </a:solidFill>
                <a:latin typeface="Arial" panose="020B0604020202020204" pitchFamily="34" charset="0"/>
                <a:cs typeface="Arial" panose="020B0604020202020204" pitchFamily="34" charset="0"/>
              </a:rPr>
              <a:t>Tribal employers are not subject to state employment laws without consent of the tribe, e.g., privacy laws such as the California Consumer Privacy Act (CCPA), the Illinois Biometric Information Privacy Act (“BIPA”).</a:t>
            </a:r>
          </a:p>
          <a:p>
            <a:pPr>
              <a:defRPr/>
            </a:pPr>
            <a:r>
              <a:rPr lang="en-US" dirty="0">
                <a:solidFill>
                  <a:schemeClr val="bg1"/>
                </a:solidFill>
                <a:latin typeface="Arial" panose="020B0604020202020204" pitchFamily="34" charset="0"/>
                <a:cs typeface="Arial" panose="020B0604020202020204" pitchFamily="34" charset="0"/>
              </a:rPr>
              <a:t>Consider full-time remote workers who live and work outside of tribal land.</a:t>
            </a:r>
          </a:p>
          <a:p>
            <a:pPr lvl="1">
              <a:defRPr/>
            </a:pPr>
            <a:endParaRPr lang="en-US" sz="1700" dirty="0">
              <a:solidFill>
                <a:schemeClr val="bg1"/>
              </a:solidFill>
              <a:latin typeface="Arial" panose="020B0604020202020204" pitchFamily="34" charset="0"/>
              <a:cs typeface="Arial" panose="020B0604020202020204" pitchFamily="34" charset="0"/>
            </a:endParaRPr>
          </a:p>
          <a:p>
            <a:pPr lvl="1">
              <a:defRPr/>
            </a:pPr>
            <a:endParaRPr lang="en-US" sz="1700" dirty="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996454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0355265" cy="1400530"/>
          </a:xfrm>
        </p:spPr>
        <p:txBody>
          <a:bodyPr/>
          <a:lstStyle/>
          <a:p>
            <a:pPr lvl="1">
              <a:defRPr/>
            </a:pPr>
            <a:r>
              <a:rPr lang="en-US" sz="3200">
                <a:solidFill>
                  <a:schemeClr val="bg1"/>
                </a:solidFill>
                <a:latin typeface="Arial" panose="020B0604020202020204" pitchFamily="34" charset="0"/>
                <a:cs typeface="Arial" panose="020B0604020202020204" pitchFamily="34" charset="0"/>
              </a:rPr>
              <a:t>1. What laws that implicate AI apply to my organization, if any?</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568552" y="1667329"/>
            <a:ext cx="10000116" cy="4255861"/>
          </a:xfrm>
        </p:spPr>
        <p:txBody>
          <a:bodyPr anchor="t">
            <a:normAutofit/>
          </a:bodyPr>
          <a:lstStyle/>
          <a:p>
            <a:pPr lvl="1">
              <a:defRPr/>
            </a:pPr>
            <a:r>
              <a:rPr lang="en-US" sz="1700">
                <a:solidFill>
                  <a:schemeClr val="bg1"/>
                </a:solidFill>
                <a:latin typeface="Arial" panose="020B0604020202020204" pitchFamily="34" charset="0"/>
                <a:cs typeface="Arial" panose="020B0604020202020204" pitchFamily="34" charset="0"/>
              </a:rPr>
              <a:t>Federal Employment Law Statutes Excluding Indian Tribes:</a:t>
            </a:r>
          </a:p>
          <a:p>
            <a:pPr lvl="2">
              <a:defRPr/>
            </a:pPr>
            <a:r>
              <a:rPr lang="en-US" sz="1500" b="1">
                <a:solidFill>
                  <a:schemeClr val="bg1"/>
                </a:solidFill>
                <a:latin typeface="Arial" panose="020B0604020202020204" pitchFamily="34" charset="0"/>
                <a:cs typeface="Arial" panose="020B0604020202020204" pitchFamily="34" charset="0"/>
              </a:rPr>
              <a:t>1) Title VII of the Civil Rights Act of 1964 (Title VII)</a:t>
            </a:r>
          </a:p>
          <a:p>
            <a:pPr lvl="3">
              <a:defRPr/>
            </a:pPr>
            <a:r>
              <a:rPr lang="en-US" sz="1300" b="1">
                <a:solidFill>
                  <a:schemeClr val="bg1"/>
                </a:solidFill>
                <a:latin typeface="Arial" panose="020B0604020202020204" pitchFamily="34" charset="0"/>
                <a:cs typeface="Arial" panose="020B0604020202020204" pitchFamily="34" charset="0"/>
              </a:rPr>
              <a:t>Expressly exempts Indian tribes</a:t>
            </a:r>
          </a:p>
          <a:p>
            <a:pPr lvl="2">
              <a:defRPr/>
            </a:pPr>
            <a:r>
              <a:rPr lang="en-US" sz="1500" b="1">
                <a:solidFill>
                  <a:schemeClr val="bg1"/>
                </a:solidFill>
                <a:latin typeface="Arial" panose="020B0604020202020204" pitchFamily="34" charset="0"/>
                <a:cs typeface="Arial" panose="020B0604020202020204" pitchFamily="34" charset="0"/>
              </a:rPr>
              <a:t>2) Americans with Disabilities Act (Title I: Discrimination)</a:t>
            </a:r>
          </a:p>
          <a:p>
            <a:pPr lvl="3">
              <a:defRPr/>
            </a:pPr>
            <a:r>
              <a:rPr lang="en-US" sz="1300" b="1">
                <a:solidFill>
                  <a:schemeClr val="bg1"/>
                </a:solidFill>
                <a:latin typeface="Arial" panose="020B0604020202020204" pitchFamily="34" charset="0"/>
                <a:cs typeface="Arial" panose="020B0604020202020204" pitchFamily="34" charset="0"/>
              </a:rPr>
              <a:t>Exempts Indian tribes from anti-discrimination provisions</a:t>
            </a:r>
          </a:p>
          <a:p>
            <a:pPr lvl="2">
              <a:defRPr/>
            </a:pPr>
            <a:r>
              <a:rPr lang="en-US" sz="1500">
                <a:solidFill>
                  <a:schemeClr val="bg1"/>
                </a:solidFill>
                <a:latin typeface="Arial" panose="020B0604020202020204" pitchFamily="34" charset="0"/>
                <a:cs typeface="Arial" panose="020B0604020202020204" pitchFamily="34" charset="0"/>
              </a:rPr>
              <a:t>3) Worker Adjustment and Retraining Notification Act (WARN)</a:t>
            </a:r>
          </a:p>
          <a:p>
            <a:pPr lvl="3">
              <a:defRPr/>
            </a:pPr>
            <a:r>
              <a:rPr lang="en-US" sz="1300">
                <a:solidFill>
                  <a:schemeClr val="bg1"/>
                </a:solidFill>
                <a:latin typeface="Arial" panose="020B0604020202020204" pitchFamily="34" charset="0"/>
                <a:cs typeface="Arial" panose="020B0604020202020204" pitchFamily="34" charset="0"/>
              </a:rPr>
              <a:t>Federal Department of Labor regulations exempt Indian tribes</a:t>
            </a:r>
          </a:p>
          <a:p>
            <a:pPr lvl="1">
              <a:defRPr/>
            </a:pPr>
            <a:endParaRPr lang="en-US" sz="1700">
              <a:solidFill>
                <a:schemeClr val="bg1"/>
              </a:solidFill>
              <a:latin typeface="Arial" panose="020B0604020202020204" pitchFamily="34" charset="0"/>
              <a:cs typeface="Arial" panose="020B0604020202020204" pitchFamily="34" charset="0"/>
            </a:endParaRPr>
          </a:p>
          <a:p>
            <a:pPr lvl="1">
              <a:defRPr/>
            </a:pPr>
            <a:endParaRPr lang="en-US" sz="17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402823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0355265" cy="1400530"/>
          </a:xfrm>
        </p:spPr>
        <p:txBody>
          <a:bodyPr/>
          <a:lstStyle/>
          <a:p>
            <a:pPr lvl="1">
              <a:defRPr/>
            </a:pPr>
            <a:r>
              <a:rPr lang="en-US" sz="3200">
                <a:solidFill>
                  <a:schemeClr val="bg1"/>
                </a:solidFill>
                <a:latin typeface="Arial" panose="020B0604020202020204" pitchFamily="34" charset="0"/>
                <a:cs typeface="Arial" panose="020B0604020202020204" pitchFamily="34" charset="0"/>
              </a:rPr>
              <a:t>1. What laws that implicate AI apply to my organization, if any?</a:t>
            </a: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568552" y="1667329"/>
            <a:ext cx="10000116" cy="4255861"/>
          </a:xfrm>
        </p:spPr>
        <p:txBody>
          <a:bodyPr anchor="t">
            <a:normAutofit fontScale="92500" lnSpcReduction="10000"/>
          </a:bodyPr>
          <a:lstStyle/>
          <a:p>
            <a:pPr lvl="1">
              <a:defRPr/>
            </a:pPr>
            <a:r>
              <a:rPr lang="en-US" sz="1700">
                <a:solidFill>
                  <a:schemeClr val="bg1"/>
                </a:solidFill>
                <a:latin typeface="Arial" panose="020B0604020202020204" pitchFamily="34" charset="0"/>
                <a:cs typeface="Arial" panose="020B0604020202020204" pitchFamily="34" charset="0"/>
              </a:rPr>
              <a:t>Federal Employment Law Statutes without Specific Exclusions:</a:t>
            </a:r>
          </a:p>
          <a:p>
            <a:pPr lvl="2">
              <a:defRPr/>
            </a:pPr>
            <a:r>
              <a:rPr lang="en-US" sz="1500" b="1">
                <a:solidFill>
                  <a:schemeClr val="bg1"/>
                </a:solidFill>
                <a:latin typeface="Arial" panose="020B0604020202020204" pitchFamily="34" charset="0"/>
                <a:cs typeface="Arial" panose="020B0604020202020204" pitchFamily="34" charset="0"/>
              </a:rPr>
              <a:t>1) Age Discrimination in Employment Act (ADEA)</a:t>
            </a:r>
          </a:p>
          <a:p>
            <a:pPr lvl="2">
              <a:defRPr/>
            </a:pPr>
            <a:r>
              <a:rPr lang="en-US" sz="1500" b="1">
                <a:solidFill>
                  <a:schemeClr val="bg1"/>
                </a:solidFill>
                <a:latin typeface="Arial" panose="020B0604020202020204" pitchFamily="34" charset="0"/>
                <a:cs typeface="Arial" panose="020B0604020202020204" pitchFamily="34" charset="0"/>
              </a:rPr>
              <a:t>2) Fair Credit Reporting Act (FCRA)</a:t>
            </a:r>
            <a:endParaRPr lang="en-US" sz="1500">
              <a:solidFill>
                <a:schemeClr val="bg1"/>
              </a:solidFill>
              <a:latin typeface="Arial" panose="020B0604020202020204" pitchFamily="34" charset="0"/>
              <a:cs typeface="Arial" panose="020B0604020202020204" pitchFamily="34" charset="0"/>
            </a:endParaRPr>
          </a:p>
          <a:p>
            <a:pPr lvl="2">
              <a:defRPr/>
            </a:pPr>
            <a:r>
              <a:rPr lang="en-US" sz="1500">
                <a:solidFill>
                  <a:schemeClr val="bg1"/>
                </a:solidFill>
                <a:latin typeface="Arial" panose="020B0604020202020204" pitchFamily="34" charset="0"/>
                <a:cs typeface="Arial" panose="020B0604020202020204" pitchFamily="34" charset="0"/>
              </a:rPr>
              <a:t>3) Occupational Safety and Health Act (OSHA)</a:t>
            </a:r>
          </a:p>
          <a:p>
            <a:pPr lvl="2">
              <a:defRPr/>
            </a:pPr>
            <a:r>
              <a:rPr lang="en-US" sz="1500">
                <a:solidFill>
                  <a:schemeClr val="bg1"/>
                </a:solidFill>
                <a:latin typeface="Arial" panose="020B0604020202020204" pitchFamily="34" charset="0"/>
                <a:cs typeface="Arial" panose="020B0604020202020204" pitchFamily="34" charset="0"/>
              </a:rPr>
              <a:t>4) National Labor Relations Act (NLRA)</a:t>
            </a:r>
          </a:p>
          <a:p>
            <a:pPr lvl="2">
              <a:defRPr/>
            </a:pPr>
            <a:r>
              <a:rPr lang="en-US" sz="1500">
                <a:solidFill>
                  <a:schemeClr val="bg1"/>
                </a:solidFill>
                <a:latin typeface="Arial" panose="020B0604020202020204" pitchFamily="34" charset="0"/>
                <a:cs typeface="Arial" panose="020B0604020202020204" pitchFamily="34" charset="0"/>
              </a:rPr>
              <a:t>5) Title III of Americans with Disabilities Act (ADA)</a:t>
            </a:r>
          </a:p>
          <a:p>
            <a:pPr lvl="3">
              <a:defRPr/>
            </a:pPr>
            <a:r>
              <a:rPr lang="en-US" sz="1300">
                <a:solidFill>
                  <a:schemeClr val="bg1"/>
                </a:solidFill>
                <a:latin typeface="Arial" panose="020B0604020202020204" pitchFamily="34" charset="0"/>
                <a:cs typeface="Arial" panose="020B0604020202020204" pitchFamily="34" charset="0"/>
              </a:rPr>
              <a:t>Specifically the public access provisions</a:t>
            </a:r>
          </a:p>
          <a:p>
            <a:pPr lvl="2">
              <a:defRPr/>
            </a:pPr>
            <a:r>
              <a:rPr lang="en-US" sz="1500">
                <a:solidFill>
                  <a:schemeClr val="bg1"/>
                </a:solidFill>
                <a:latin typeface="Arial" panose="020B0604020202020204" pitchFamily="34" charset="0"/>
                <a:cs typeface="Arial" panose="020B0604020202020204" pitchFamily="34" charset="0"/>
              </a:rPr>
              <a:t>6) Fair Labor Standards Act (FLSA)</a:t>
            </a:r>
          </a:p>
          <a:p>
            <a:pPr lvl="2">
              <a:defRPr/>
            </a:pPr>
            <a:r>
              <a:rPr lang="en-US" sz="1500">
                <a:solidFill>
                  <a:schemeClr val="bg1"/>
                </a:solidFill>
                <a:latin typeface="Arial" panose="020B0604020202020204" pitchFamily="34" charset="0"/>
                <a:cs typeface="Arial" panose="020B0604020202020204" pitchFamily="34" charset="0"/>
              </a:rPr>
              <a:t>7) Family and Medical Leave Act (FMLA)</a:t>
            </a:r>
          </a:p>
          <a:p>
            <a:pPr lvl="2">
              <a:defRPr/>
            </a:pPr>
            <a:r>
              <a:rPr lang="en-US" sz="1500">
                <a:solidFill>
                  <a:schemeClr val="bg1"/>
                </a:solidFill>
                <a:latin typeface="Arial" panose="020B0604020202020204" pitchFamily="34" charset="0"/>
                <a:cs typeface="Arial" panose="020B0604020202020204" pitchFamily="34" charset="0"/>
              </a:rPr>
              <a:t>8) Consolidated Omnibus Budget Reconciliation Act (COBRA)</a:t>
            </a:r>
          </a:p>
          <a:p>
            <a:pPr lvl="2">
              <a:defRPr/>
            </a:pPr>
            <a:r>
              <a:rPr lang="en-US" sz="1500">
                <a:solidFill>
                  <a:schemeClr val="bg1"/>
                </a:solidFill>
                <a:latin typeface="Arial" panose="020B0604020202020204" pitchFamily="34" charset="0"/>
                <a:cs typeface="Arial" panose="020B0604020202020204" pitchFamily="34" charset="0"/>
              </a:rPr>
              <a:t>9) Employee Retirement Income Security Act (ERISA)</a:t>
            </a:r>
          </a:p>
          <a:p>
            <a:pPr lvl="3">
              <a:defRPr/>
            </a:pPr>
            <a:r>
              <a:rPr lang="en-US" sz="1300">
                <a:solidFill>
                  <a:schemeClr val="bg1"/>
                </a:solidFill>
                <a:latin typeface="Arial" panose="020B0604020202020204" pitchFamily="34" charset="0"/>
                <a:cs typeface="Arial" panose="020B0604020202020204" pitchFamily="34" charset="0"/>
              </a:rPr>
              <a:t>Exempts tribal employees performing “essential” government functions, and to employees performing commercial activities</a:t>
            </a:r>
          </a:p>
          <a:p>
            <a:pPr lvl="2">
              <a:defRPr/>
            </a:pPr>
            <a:r>
              <a:rPr lang="en-US" sz="1500">
                <a:solidFill>
                  <a:schemeClr val="bg1"/>
                </a:solidFill>
                <a:latin typeface="Arial" panose="020B0604020202020204" pitchFamily="34" charset="0"/>
                <a:cs typeface="Arial" panose="020B0604020202020204" pitchFamily="34" charset="0"/>
              </a:rPr>
              <a:t>10) Immigration Reform and Control Act of 1986</a:t>
            </a:r>
          </a:p>
          <a:p>
            <a:pPr lvl="1">
              <a:defRPr/>
            </a:pPr>
            <a:endParaRPr lang="en-US" sz="1700">
              <a:solidFill>
                <a:schemeClr val="bg1"/>
              </a:solidFill>
              <a:latin typeface="Arial" panose="020B0604020202020204" pitchFamily="34" charset="0"/>
              <a:cs typeface="Arial" panose="020B0604020202020204" pitchFamily="34" charset="0"/>
            </a:endParaRPr>
          </a:p>
          <a:p>
            <a:pPr lvl="1">
              <a:defRPr/>
            </a:pPr>
            <a:endParaRPr lang="en-US" sz="170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167611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ackground with a yellow border&#10;&#10;Description automatically generated">
            <a:extLst>
              <a:ext uri="{FF2B5EF4-FFF2-40B4-BE49-F238E27FC236}">
                <a16:creationId xmlns:a16="http://schemas.microsoft.com/office/drawing/2014/main" id="{EE716773-5E1B-417F-0719-D9F5954FF84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76638D-729D-CA12-563E-D578AD2BD039}"/>
              </a:ext>
            </a:extLst>
          </p:cNvPr>
          <p:cNvSpPr>
            <a:spLocks noGrp="1"/>
          </p:cNvSpPr>
          <p:nvPr>
            <p:ph type="title"/>
          </p:nvPr>
        </p:nvSpPr>
        <p:spPr/>
        <p:txBody>
          <a:bodyPr/>
          <a:lstStyle/>
          <a:p>
            <a:pPr eaLnBrk="1" fontAlgn="auto" hangingPunct="1">
              <a:spcAft>
                <a:spcPts val="0"/>
              </a:spcAft>
              <a:defRPr/>
            </a:pPr>
            <a:r>
              <a:rPr lang="en-US" dirty="0">
                <a:solidFill>
                  <a:schemeClr val="bg1"/>
                </a:solidFill>
              </a:rPr>
              <a:t>Our Speakers</a:t>
            </a:r>
          </a:p>
        </p:txBody>
      </p:sp>
      <p:sp>
        <p:nvSpPr>
          <p:cNvPr id="28" name="Text Placeholder 27">
            <a:extLst>
              <a:ext uri="{FF2B5EF4-FFF2-40B4-BE49-F238E27FC236}">
                <a16:creationId xmlns:a16="http://schemas.microsoft.com/office/drawing/2014/main" id="{FAFBCD19-7A42-9AE7-AA6E-686A704ADC6F}"/>
              </a:ext>
            </a:extLst>
          </p:cNvPr>
          <p:cNvSpPr>
            <a:spLocks noGrp="1"/>
          </p:cNvSpPr>
          <p:nvPr>
            <p:ph type="body" sz="quarter" idx="17"/>
          </p:nvPr>
        </p:nvSpPr>
        <p:spPr>
          <a:xfrm>
            <a:off x="1130300" y="4006503"/>
            <a:ext cx="1790700" cy="350292"/>
          </a:xfrm>
        </p:spPr>
        <p:txBody>
          <a:bodyPr/>
          <a:lstStyle/>
          <a:p>
            <a:pPr eaLnBrk="1" fontAlgn="auto" hangingPunct="1">
              <a:defRPr/>
            </a:pPr>
            <a:r>
              <a:rPr dirty="0">
                <a:solidFill>
                  <a:schemeClr val="bg1"/>
                </a:solidFill>
              </a:rPr>
              <a:t>Brian Ferrilla</a:t>
            </a:r>
          </a:p>
        </p:txBody>
      </p:sp>
      <p:sp>
        <p:nvSpPr>
          <p:cNvPr id="29" name="Text Placeholder 28">
            <a:extLst>
              <a:ext uri="{FF2B5EF4-FFF2-40B4-BE49-F238E27FC236}">
                <a16:creationId xmlns:a16="http://schemas.microsoft.com/office/drawing/2014/main" id="{8F317D51-6879-168E-8766-033308FC89A9}"/>
              </a:ext>
            </a:extLst>
          </p:cNvPr>
          <p:cNvSpPr>
            <a:spLocks noGrp="1"/>
          </p:cNvSpPr>
          <p:nvPr>
            <p:ph type="body" sz="quarter" idx="18"/>
          </p:nvPr>
        </p:nvSpPr>
        <p:spPr>
          <a:xfrm>
            <a:off x="1122563" y="4467052"/>
            <a:ext cx="1790700" cy="879648"/>
          </a:xfrm>
        </p:spPr>
        <p:txBody>
          <a:bodyPr vert="horz" lIns="91440" tIns="45720" rIns="91440" bIns="45720" rtlCol="0" anchor="t">
            <a:noAutofit/>
          </a:bodyPr>
          <a:lstStyle/>
          <a:p>
            <a:pPr eaLnBrk="1" fontAlgn="auto" hangingPunct="1">
              <a:defRPr/>
            </a:pPr>
            <a:r>
              <a:rPr sz="1100" dirty="0">
                <a:solidFill>
                  <a:schemeClr val="bg1"/>
                </a:solidFill>
                <a:latin typeface="Arial"/>
                <a:cs typeface="Arial"/>
              </a:rPr>
              <a:t>CEO</a:t>
            </a:r>
          </a:p>
          <a:p>
            <a:pPr eaLnBrk="1" fontAlgn="auto" hangingPunct="1">
              <a:defRPr/>
            </a:pPr>
            <a:r>
              <a:rPr lang="en-US" sz="1100" dirty="0" err="1">
                <a:solidFill>
                  <a:schemeClr val="bg1"/>
                </a:solidFill>
                <a:latin typeface="Arial"/>
                <a:cs typeface="Arial"/>
              </a:rPr>
              <a:t>IGworX</a:t>
            </a:r>
            <a:r>
              <a:rPr lang="en-US" sz="1100" dirty="0">
                <a:solidFill>
                  <a:schemeClr val="bg1"/>
                </a:solidFill>
                <a:latin typeface="Arial"/>
                <a:cs typeface="Arial"/>
              </a:rPr>
              <a:t>,</a:t>
            </a:r>
            <a:br>
              <a:rPr lang="en-US" sz="1100" dirty="0">
                <a:solidFill>
                  <a:schemeClr val="bg1"/>
                </a:solidFill>
                <a:latin typeface="Arial"/>
                <a:cs typeface="Arial"/>
              </a:rPr>
            </a:br>
            <a:r>
              <a:rPr lang="en-US" sz="1100" dirty="0">
                <a:solidFill>
                  <a:schemeClr val="bg1"/>
                </a:solidFill>
                <a:latin typeface="Arial"/>
                <a:cs typeface="Arial"/>
              </a:rPr>
              <a:t>KYX Advantage</a:t>
            </a:r>
            <a:endParaRPr sz="1100" dirty="0">
              <a:solidFill>
                <a:schemeClr val="bg1"/>
              </a:solidFill>
              <a:latin typeface="Arial"/>
              <a:cs typeface="Arial"/>
            </a:endParaRPr>
          </a:p>
        </p:txBody>
      </p:sp>
      <p:sp>
        <p:nvSpPr>
          <p:cNvPr id="30" name="Text Placeholder 29">
            <a:extLst>
              <a:ext uri="{FF2B5EF4-FFF2-40B4-BE49-F238E27FC236}">
                <a16:creationId xmlns:a16="http://schemas.microsoft.com/office/drawing/2014/main" id="{91C37BFB-295F-5B21-8722-D4835B1A61BD}"/>
              </a:ext>
            </a:extLst>
          </p:cNvPr>
          <p:cNvSpPr>
            <a:spLocks noGrp="1"/>
          </p:cNvSpPr>
          <p:nvPr>
            <p:ph type="body" sz="quarter" idx="19"/>
          </p:nvPr>
        </p:nvSpPr>
        <p:spPr>
          <a:xfrm>
            <a:off x="3885262" y="4006503"/>
            <a:ext cx="1790700" cy="350292"/>
          </a:xfrm>
        </p:spPr>
        <p:txBody>
          <a:bodyPr/>
          <a:lstStyle/>
          <a:p>
            <a:pPr eaLnBrk="1" fontAlgn="auto" hangingPunct="1">
              <a:defRPr/>
            </a:pPr>
            <a:r>
              <a:rPr dirty="0">
                <a:solidFill>
                  <a:schemeClr val="bg1"/>
                </a:solidFill>
              </a:rPr>
              <a:t>Judy Wright</a:t>
            </a:r>
          </a:p>
        </p:txBody>
      </p:sp>
      <p:sp>
        <p:nvSpPr>
          <p:cNvPr id="31" name="Text Placeholder 30">
            <a:extLst>
              <a:ext uri="{FF2B5EF4-FFF2-40B4-BE49-F238E27FC236}">
                <a16:creationId xmlns:a16="http://schemas.microsoft.com/office/drawing/2014/main" id="{D9E01A6A-828B-120D-F4D6-65801609FF0E}"/>
              </a:ext>
            </a:extLst>
          </p:cNvPr>
          <p:cNvSpPr>
            <a:spLocks noGrp="1"/>
          </p:cNvSpPr>
          <p:nvPr>
            <p:ph type="body" sz="quarter" idx="20"/>
          </p:nvPr>
        </p:nvSpPr>
        <p:spPr>
          <a:xfrm>
            <a:off x="3881042" y="4467052"/>
            <a:ext cx="1790700" cy="350292"/>
          </a:xfrm>
        </p:spPr>
        <p:txBody>
          <a:bodyPr/>
          <a:lstStyle/>
          <a:p>
            <a:pPr eaLnBrk="1" fontAlgn="auto" hangingPunct="1">
              <a:defRPr/>
            </a:pPr>
            <a:r>
              <a:rPr lang="en-US" dirty="0">
                <a:solidFill>
                  <a:schemeClr val="bg1"/>
                </a:solidFill>
              </a:rPr>
              <a:t>Vice President of Human Resources</a:t>
            </a:r>
          </a:p>
          <a:p>
            <a:pPr eaLnBrk="1" fontAlgn="auto" hangingPunct="1">
              <a:defRPr/>
            </a:pPr>
            <a:r>
              <a:rPr lang="en-US" dirty="0">
                <a:solidFill>
                  <a:schemeClr val="bg1"/>
                </a:solidFill>
              </a:rPr>
              <a:t>Valley View Casino &amp; Hotel</a:t>
            </a:r>
            <a:endParaRPr dirty="0">
              <a:solidFill>
                <a:schemeClr val="bg1"/>
              </a:solidFill>
            </a:endParaRPr>
          </a:p>
        </p:txBody>
      </p:sp>
      <p:sp>
        <p:nvSpPr>
          <p:cNvPr id="32" name="Text Placeholder 31">
            <a:extLst>
              <a:ext uri="{FF2B5EF4-FFF2-40B4-BE49-F238E27FC236}">
                <a16:creationId xmlns:a16="http://schemas.microsoft.com/office/drawing/2014/main" id="{DA8E5C4B-477B-6145-C0EA-0E248411CE21}"/>
              </a:ext>
            </a:extLst>
          </p:cNvPr>
          <p:cNvSpPr>
            <a:spLocks noGrp="1"/>
          </p:cNvSpPr>
          <p:nvPr>
            <p:ph type="body" sz="quarter" idx="21"/>
          </p:nvPr>
        </p:nvSpPr>
        <p:spPr>
          <a:xfrm>
            <a:off x="6639521" y="4006503"/>
            <a:ext cx="1790700" cy="350292"/>
          </a:xfrm>
        </p:spPr>
        <p:txBody>
          <a:bodyPr/>
          <a:lstStyle/>
          <a:p>
            <a:pPr eaLnBrk="1" fontAlgn="auto" hangingPunct="1">
              <a:defRPr/>
            </a:pPr>
            <a:r>
              <a:rPr dirty="0">
                <a:solidFill>
                  <a:schemeClr val="bg1"/>
                </a:solidFill>
              </a:rPr>
              <a:t>Raquel Sapigao</a:t>
            </a:r>
          </a:p>
        </p:txBody>
      </p:sp>
      <p:sp>
        <p:nvSpPr>
          <p:cNvPr id="33" name="Text Placeholder 32">
            <a:extLst>
              <a:ext uri="{FF2B5EF4-FFF2-40B4-BE49-F238E27FC236}">
                <a16:creationId xmlns:a16="http://schemas.microsoft.com/office/drawing/2014/main" id="{BDB86468-37C2-C4B7-B42C-FD0C9794F826}"/>
              </a:ext>
            </a:extLst>
          </p:cNvPr>
          <p:cNvSpPr>
            <a:spLocks noGrp="1"/>
          </p:cNvSpPr>
          <p:nvPr>
            <p:ph type="body" sz="quarter" idx="22"/>
          </p:nvPr>
        </p:nvSpPr>
        <p:spPr>
          <a:xfrm>
            <a:off x="6639521" y="4515967"/>
            <a:ext cx="1790700" cy="350292"/>
          </a:xfrm>
        </p:spPr>
        <p:txBody>
          <a:bodyPr/>
          <a:lstStyle/>
          <a:p>
            <a:pPr eaLnBrk="1" fontAlgn="auto" hangingPunct="1">
              <a:defRPr/>
            </a:pPr>
            <a:r>
              <a:rPr lang="en-US" dirty="0">
                <a:solidFill>
                  <a:schemeClr val="bg1"/>
                </a:solidFill>
              </a:rPr>
              <a:t>Human Resources Manager</a:t>
            </a:r>
          </a:p>
          <a:p>
            <a:pPr eaLnBrk="1" fontAlgn="auto" hangingPunct="1">
              <a:defRPr/>
            </a:pPr>
            <a:r>
              <a:rPr lang="en-US" dirty="0">
                <a:solidFill>
                  <a:schemeClr val="bg1"/>
                </a:solidFill>
              </a:rPr>
              <a:t>Wilton Rancheria </a:t>
            </a:r>
            <a:endParaRPr dirty="0">
              <a:solidFill>
                <a:schemeClr val="bg1"/>
              </a:solidFill>
            </a:endParaRPr>
          </a:p>
        </p:txBody>
      </p:sp>
      <p:sp>
        <p:nvSpPr>
          <p:cNvPr id="34" name="Text Placeholder 33">
            <a:extLst>
              <a:ext uri="{FF2B5EF4-FFF2-40B4-BE49-F238E27FC236}">
                <a16:creationId xmlns:a16="http://schemas.microsoft.com/office/drawing/2014/main" id="{5A5E33B9-F7CF-7163-3BAC-E2AD194A7720}"/>
              </a:ext>
            </a:extLst>
          </p:cNvPr>
          <p:cNvSpPr>
            <a:spLocks noGrp="1"/>
          </p:cNvSpPr>
          <p:nvPr>
            <p:ph type="body" sz="quarter" idx="23"/>
          </p:nvPr>
        </p:nvSpPr>
        <p:spPr>
          <a:xfrm>
            <a:off x="9398000" y="4006503"/>
            <a:ext cx="1790700" cy="350292"/>
          </a:xfrm>
        </p:spPr>
        <p:txBody>
          <a:bodyPr/>
          <a:lstStyle/>
          <a:p>
            <a:pPr eaLnBrk="1" fontAlgn="auto" hangingPunct="1">
              <a:defRPr/>
            </a:pPr>
            <a:r>
              <a:rPr dirty="0">
                <a:solidFill>
                  <a:schemeClr val="bg1"/>
                </a:solidFill>
              </a:rPr>
              <a:t>John Haney</a:t>
            </a:r>
          </a:p>
        </p:txBody>
      </p:sp>
      <p:sp>
        <p:nvSpPr>
          <p:cNvPr id="35" name="Text Placeholder 34">
            <a:extLst>
              <a:ext uri="{FF2B5EF4-FFF2-40B4-BE49-F238E27FC236}">
                <a16:creationId xmlns:a16="http://schemas.microsoft.com/office/drawing/2014/main" id="{66D06A9E-E9B7-04DE-F408-BC590DDE1D3D}"/>
              </a:ext>
            </a:extLst>
          </p:cNvPr>
          <p:cNvSpPr>
            <a:spLocks noGrp="1"/>
          </p:cNvSpPr>
          <p:nvPr>
            <p:ph type="body" sz="quarter" idx="24"/>
          </p:nvPr>
        </p:nvSpPr>
        <p:spPr>
          <a:xfrm>
            <a:off x="9398000" y="4524243"/>
            <a:ext cx="1790700" cy="681285"/>
          </a:xfrm>
        </p:spPr>
        <p:txBody>
          <a:bodyPr/>
          <a:lstStyle/>
          <a:p>
            <a:pPr eaLnBrk="1" fontAlgn="auto" hangingPunct="1">
              <a:defRPr/>
            </a:pPr>
            <a:r>
              <a:rPr dirty="0">
                <a:solidFill>
                  <a:schemeClr val="bg1"/>
                </a:solidFill>
              </a:rPr>
              <a:t>Partner</a:t>
            </a:r>
          </a:p>
          <a:p>
            <a:pPr eaLnBrk="1" fontAlgn="auto" hangingPunct="1">
              <a:defRPr/>
            </a:pPr>
            <a:r>
              <a:rPr lang="en-US" dirty="0">
                <a:solidFill>
                  <a:schemeClr val="bg1"/>
                </a:solidFill>
              </a:rPr>
              <a:t>Holland &amp; Knight</a:t>
            </a:r>
            <a:endParaRPr dirty="0">
              <a:solidFill>
                <a:schemeClr val="bg1"/>
              </a:solidFill>
            </a:endParaRPr>
          </a:p>
        </p:txBody>
      </p:sp>
      <p:pic>
        <p:nvPicPr>
          <p:cNvPr id="4" name="Picture 3">
            <a:extLst>
              <a:ext uri="{FF2B5EF4-FFF2-40B4-BE49-F238E27FC236}">
                <a16:creationId xmlns:a16="http://schemas.microsoft.com/office/drawing/2014/main" id="{EA555FB3-01CD-69CB-07AE-E33C683D7A1A}"/>
              </a:ext>
            </a:extLst>
          </p:cNvPr>
          <p:cNvPicPr>
            <a:picLocks noChangeAspect="1"/>
          </p:cNvPicPr>
          <p:nvPr/>
        </p:nvPicPr>
        <p:blipFill>
          <a:blip r:embed="rId3"/>
          <a:stretch>
            <a:fillRect/>
          </a:stretch>
        </p:blipFill>
        <p:spPr>
          <a:xfrm>
            <a:off x="10711733" y="5474395"/>
            <a:ext cx="1381246" cy="1254737"/>
          </a:xfrm>
          <a:prstGeom prst="rect">
            <a:avLst/>
          </a:prstGeom>
        </p:spPr>
      </p:pic>
      <p:sp>
        <p:nvSpPr>
          <p:cNvPr id="9" name="Picture Placeholder 8">
            <a:extLst>
              <a:ext uri="{FF2B5EF4-FFF2-40B4-BE49-F238E27FC236}">
                <a16:creationId xmlns:a16="http://schemas.microsoft.com/office/drawing/2014/main" id="{24246037-63BF-2268-CA86-4E44D99602D4}"/>
              </a:ext>
            </a:extLst>
          </p:cNvPr>
          <p:cNvSpPr>
            <a:spLocks noGrp="1"/>
          </p:cNvSpPr>
          <p:nvPr>
            <p:ph type="pic" sz="quarter" idx="14"/>
          </p:nvPr>
        </p:nvSpPr>
        <p:spPr/>
        <p:txBody>
          <a:bodyPr/>
          <a:lstStyle/>
          <a:p>
            <a:endParaRPr lang="en-US"/>
          </a:p>
        </p:txBody>
      </p:sp>
      <p:pic>
        <p:nvPicPr>
          <p:cNvPr id="10" name="Picture 9">
            <a:extLst>
              <a:ext uri="{FF2B5EF4-FFF2-40B4-BE49-F238E27FC236}">
                <a16:creationId xmlns:a16="http://schemas.microsoft.com/office/drawing/2014/main" id="{E2980842-B169-8B3E-3090-CB46D1E81825}"/>
              </a:ext>
            </a:extLst>
          </p:cNvPr>
          <p:cNvPicPr>
            <a:picLocks noChangeAspect="1"/>
          </p:cNvPicPr>
          <p:nvPr/>
        </p:nvPicPr>
        <p:blipFill>
          <a:blip r:embed="rId4"/>
          <a:stretch>
            <a:fillRect/>
          </a:stretch>
        </p:blipFill>
        <p:spPr>
          <a:xfrm>
            <a:off x="4084588" y="1866295"/>
            <a:ext cx="1685638" cy="2042998"/>
          </a:xfrm>
          <a:prstGeom prst="rect">
            <a:avLst/>
          </a:prstGeom>
        </p:spPr>
      </p:pic>
      <p:sp>
        <p:nvSpPr>
          <p:cNvPr id="6" name="Picture Placeholder 5">
            <a:extLst>
              <a:ext uri="{FF2B5EF4-FFF2-40B4-BE49-F238E27FC236}">
                <a16:creationId xmlns:a16="http://schemas.microsoft.com/office/drawing/2014/main" id="{4D1024C6-3211-1C4C-95F4-F37B00F2F003}"/>
              </a:ext>
            </a:extLst>
          </p:cNvPr>
          <p:cNvSpPr>
            <a:spLocks noGrp="1"/>
          </p:cNvSpPr>
          <p:nvPr>
            <p:ph type="pic" sz="quarter" idx="13"/>
          </p:nvPr>
        </p:nvSpPr>
        <p:spPr/>
        <p:txBody>
          <a:bodyPr/>
          <a:lstStyle/>
          <a:p>
            <a:endParaRPr lang="en-US"/>
          </a:p>
        </p:txBody>
      </p:sp>
      <p:pic>
        <p:nvPicPr>
          <p:cNvPr id="7" name="Picture 6">
            <a:extLst>
              <a:ext uri="{FF2B5EF4-FFF2-40B4-BE49-F238E27FC236}">
                <a16:creationId xmlns:a16="http://schemas.microsoft.com/office/drawing/2014/main" id="{A370F6BC-FBBB-0460-DF86-DA20B8C546D6}"/>
              </a:ext>
            </a:extLst>
          </p:cNvPr>
          <p:cNvPicPr>
            <a:picLocks noChangeAspect="1"/>
          </p:cNvPicPr>
          <p:nvPr/>
        </p:nvPicPr>
        <p:blipFill>
          <a:blip r:embed="rId5"/>
          <a:stretch>
            <a:fillRect/>
          </a:stretch>
        </p:blipFill>
        <p:spPr>
          <a:xfrm>
            <a:off x="1442143" y="1866295"/>
            <a:ext cx="1478857" cy="2063358"/>
          </a:xfrm>
          <a:prstGeom prst="rect">
            <a:avLst/>
          </a:prstGeom>
        </p:spPr>
      </p:pic>
      <p:sp>
        <p:nvSpPr>
          <p:cNvPr id="11" name="Picture Placeholder 10">
            <a:extLst>
              <a:ext uri="{FF2B5EF4-FFF2-40B4-BE49-F238E27FC236}">
                <a16:creationId xmlns:a16="http://schemas.microsoft.com/office/drawing/2014/main" id="{F1BBC7F0-EB6B-DDF7-47C9-85848FBFB96E}"/>
              </a:ext>
            </a:extLst>
          </p:cNvPr>
          <p:cNvSpPr>
            <a:spLocks noGrp="1"/>
          </p:cNvSpPr>
          <p:nvPr>
            <p:ph type="pic" sz="quarter" idx="15"/>
          </p:nvPr>
        </p:nvSpPr>
        <p:spPr/>
        <p:txBody>
          <a:bodyPr/>
          <a:lstStyle/>
          <a:p>
            <a:endParaRPr lang="en-US"/>
          </a:p>
        </p:txBody>
      </p:sp>
      <p:sp>
        <p:nvSpPr>
          <p:cNvPr id="13" name="Picture Placeholder 12">
            <a:extLst>
              <a:ext uri="{FF2B5EF4-FFF2-40B4-BE49-F238E27FC236}">
                <a16:creationId xmlns:a16="http://schemas.microsoft.com/office/drawing/2014/main" id="{48FF3C52-0EC3-A7B0-8098-637B9841046E}"/>
              </a:ext>
            </a:extLst>
          </p:cNvPr>
          <p:cNvSpPr>
            <a:spLocks noGrp="1"/>
          </p:cNvSpPr>
          <p:nvPr>
            <p:ph type="pic" sz="quarter" idx="16"/>
          </p:nvPr>
        </p:nvSpPr>
        <p:spPr/>
        <p:txBody>
          <a:bodyPr/>
          <a:lstStyle/>
          <a:p>
            <a:endParaRPr lang="en-US"/>
          </a:p>
        </p:txBody>
      </p:sp>
      <p:pic>
        <p:nvPicPr>
          <p:cNvPr id="14" name="Picture 13">
            <a:extLst>
              <a:ext uri="{FF2B5EF4-FFF2-40B4-BE49-F238E27FC236}">
                <a16:creationId xmlns:a16="http://schemas.microsoft.com/office/drawing/2014/main" id="{B0F253D8-34F4-8CA6-AA99-B6B87FAC721E}"/>
              </a:ext>
            </a:extLst>
          </p:cNvPr>
          <p:cNvPicPr>
            <a:picLocks noChangeAspect="1"/>
          </p:cNvPicPr>
          <p:nvPr/>
        </p:nvPicPr>
        <p:blipFill rotWithShape="1">
          <a:blip r:embed="rId6"/>
          <a:srcRect l="8634" r="10959"/>
          <a:stretch/>
        </p:blipFill>
        <p:spPr>
          <a:xfrm>
            <a:off x="9461810" y="1837050"/>
            <a:ext cx="1655824" cy="2059324"/>
          </a:xfrm>
          <a:prstGeom prst="rect">
            <a:avLst/>
          </a:prstGeom>
        </p:spPr>
      </p:pic>
      <p:pic>
        <p:nvPicPr>
          <p:cNvPr id="15" name="Picture 14">
            <a:extLst>
              <a:ext uri="{FF2B5EF4-FFF2-40B4-BE49-F238E27FC236}">
                <a16:creationId xmlns:a16="http://schemas.microsoft.com/office/drawing/2014/main" id="{EF2BAABF-8CBE-67DA-9DF3-216010900B3F}"/>
              </a:ext>
            </a:extLst>
          </p:cNvPr>
          <p:cNvPicPr>
            <a:picLocks noChangeAspect="1"/>
          </p:cNvPicPr>
          <p:nvPr/>
        </p:nvPicPr>
        <p:blipFill>
          <a:blip r:embed="rId7"/>
          <a:stretch>
            <a:fillRect/>
          </a:stretch>
        </p:blipFill>
        <p:spPr>
          <a:xfrm>
            <a:off x="6761839" y="1879991"/>
            <a:ext cx="1546064" cy="206335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0355265" cy="1400530"/>
          </a:xfrm>
        </p:spPr>
        <p:txBody>
          <a:bodyPr/>
          <a:lstStyle/>
          <a:p>
            <a:pPr lvl="1">
              <a:defRPr/>
            </a:pPr>
            <a:r>
              <a:rPr lang="en-US" sz="3200" dirty="0">
                <a:solidFill>
                  <a:schemeClr val="bg1"/>
                </a:solidFill>
                <a:latin typeface="Arial" panose="020B0604020202020204" pitchFamily="34" charset="0"/>
                <a:cs typeface="Arial" panose="020B0604020202020204" pitchFamily="34" charset="0"/>
              </a:rPr>
              <a:t>2. If laws that implicate AI apply to my organization, am I up to date on legal guidance?</a:t>
            </a:r>
            <a:br>
              <a:rPr lang="en-US" sz="3200" dirty="0">
                <a:solidFill>
                  <a:schemeClr val="bg1"/>
                </a:solidFill>
                <a:latin typeface="Arial" panose="020B0604020202020204" pitchFamily="34" charset="0"/>
                <a:cs typeface="Arial" panose="020B0604020202020204" pitchFamily="34" charset="0"/>
              </a:rPr>
            </a:br>
            <a:endParaRPr lang="en-US" sz="3200"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568552" y="1667329"/>
            <a:ext cx="10000116" cy="4255861"/>
          </a:xfrm>
        </p:spPr>
        <p:txBody>
          <a:bodyPr anchor="t">
            <a:normAutofit lnSpcReduction="10000"/>
          </a:bodyPr>
          <a:lstStyle/>
          <a:p>
            <a:pPr lvl="1">
              <a:defRPr/>
            </a:pPr>
            <a:r>
              <a:rPr lang="en-US" sz="2000">
                <a:solidFill>
                  <a:schemeClr val="bg1"/>
                </a:solidFill>
                <a:latin typeface="Arial" panose="020B0604020202020204" pitchFamily="34" charset="0"/>
                <a:cs typeface="Arial" panose="020B0604020202020204" pitchFamily="34" charset="0"/>
              </a:rPr>
              <a:t>EEOC Guidance on AI &amp; Title VII</a:t>
            </a:r>
          </a:p>
          <a:p>
            <a:pPr lvl="2">
              <a:defRPr/>
            </a:pPr>
            <a:r>
              <a:rPr lang="en-US" sz="2000">
                <a:solidFill>
                  <a:schemeClr val="bg1"/>
                </a:solidFill>
                <a:latin typeface="Arial" panose="020B0604020202020204" pitchFamily="34" charset="0"/>
                <a:cs typeface="Arial" panose="020B0604020202020204" pitchFamily="34" charset="0"/>
              </a:rPr>
              <a:t>Guidance: “Select Issues: Assessing Adverse Impact in Software, Algorithms, and Artificial Intelligence Used in Employment Selection Procedures Under Title VII of the Civil Rights Act of 1964,” EEOC, May 18, 2023, EEOC-NVTA-2023-2. </a:t>
            </a:r>
          </a:p>
          <a:p>
            <a:pPr lvl="3">
              <a:defRPr/>
            </a:pPr>
            <a:r>
              <a:rPr lang="en-US" sz="2000">
                <a:solidFill>
                  <a:schemeClr val="bg1"/>
                </a:solidFill>
                <a:latin typeface="Arial" panose="020B0604020202020204" pitchFamily="34" charset="0"/>
                <a:cs typeface="Arial" panose="020B0604020202020204" pitchFamily="34" charset="0"/>
              </a:rPr>
              <a:t>If an adverse impact results based on membership in a protected class (race, color, religion, sex, national origin, etc.) then use of the tool will violate Title VII unless such use is “job related and consistent with business necessity” pursuant to Title VII.</a:t>
            </a:r>
          </a:p>
          <a:p>
            <a:pPr lvl="3">
              <a:defRPr/>
            </a:pPr>
            <a:r>
              <a:rPr lang="en-US" sz="2000">
                <a:solidFill>
                  <a:schemeClr val="bg1"/>
                </a:solidFill>
                <a:latin typeface="Arial" panose="020B0604020202020204" pitchFamily="34" charset="0"/>
                <a:cs typeface="Arial" panose="020B0604020202020204" pitchFamily="34" charset="0"/>
              </a:rPr>
              <a:t>Employers may be responsible for adverse impacts created from third-party software vendors.</a:t>
            </a:r>
          </a:p>
          <a:p>
            <a:pPr lvl="3">
              <a:defRPr/>
            </a:pPr>
            <a:r>
              <a:rPr lang="en-US" sz="2000">
                <a:solidFill>
                  <a:schemeClr val="bg1"/>
                </a:solidFill>
                <a:latin typeface="Arial" panose="020B0604020202020204" pitchFamily="34" charset="0"/>
                <a:cs typeface="Arial" panose="020B0604020202020204" pitchFamily="34" charset="0"/>
              </a:rPr>
              <a:t>Evaluate and test for selection rate and bias.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1617627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0355265" cy="1400530"/>
          </a:xfrm>
        </p:spPr>
        <p:txBody>
          <a:bodyPr/>
          <a:lstStyle/>
          <a:p>
            <a:pPr lvl="1">
              <a:defRPr/>
            </a:pPr>
            <a:r>
              <a:rPr lang="en-US" sz="3200">
                <a:solidFill>
                  <a:schemeClr val="bg1"/>
                </a:solidFill>
                <a:latin typeface="Arial" panose="020B0604020202020204" pitchFamily="34" charset="0"/>
                <a:cs typeface="Arial" panose="020B0604020202020204" pitchFamily="34" charset="0"/>
              </a:rPr>
              <a:t>2. If laws that implicate AI apply to my organization, am I up to date on legal guidance?</a:t>
            </a:r>
            <a:br>
              <a:rPr lang="en-US" sz="3200">
                <a:solidFill>
                  <a:schemeClr val="bg1"/>
                </a:solidFill>
                <a:latin typeface="Arial" panose="020B0604020202020204" pitchFamily="34" charset="0"/>
                <a:cs typeface="Arial" panose="020B0604020202020204" pitchFamily="34" charset="0"/>
              </a:rPr>
            </a:br>
            <a:endParaRPr lang="en-US" sz="320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568552" y="1667329"/>
            <a:ext cx="10000116" cy="4255861"/>
          </a:xfrm>
        </p:spPr>
        <p:txBody>
          <a:bodyPr anchor="t">
            <a:noAutofit/>
          </a:bodyPr>
          <a:lstStyle/>
          <a:p>
            <a:pPr lvl="1">
              <a:defRPr/>
            </a:pPr>
            <a:r>
              <a:rPr lang="en-US" sz="2000">
                <a:solidFill>
                  <a:schemeClr val="bg1"/>
                </a:solidFill>
                <a:latin typeface="Arial" panose="020B0604020202020204" pitchFamily="34" charset="0"/>
                <a:cs typeface="Arial" panose="020B0604020202020204" pitchFamily="34" charset="0"/>
              </a:rPr>
              <a:t>EEOC Guidance on AI &amp; the ADA</a:t>
            </a:r>
          </a:p>
          <a:p>
            <a:pPr lvl="2">
              <a:defRPr/>
            </a:pPr>
            <a:r>
              <a:rPr lang="en-US" sz="2000">
                <a:solidFill>
                  <a:schemeClr val="bg1"/>
                </a:solidFill>
                <a:latin typeface="Arial" panose="020B0604020202020204" pitchFamily="34" charset="0"/>
                <a:cs typeface="Arial" panose="020B0604020202020204" pitchFamily="34" charset="0"/>
              </a:rPr>
              <a:t>Guidance: “The Americans with Disabilities Act and the Use of Software, Algorithms, and Artificial Intelligence to Assess Job Applicants and Employees,” EEOC, May 18, 2023, EEOC-NVTA-2023-2.</a:t>
            </a:r>
          </a:p>
          <a:p>
            <a:pPr lvl="3">
              <a:defRPr/>
            </a:pPr>
            <a:r>
              <a:rPr lang="en-US" sz="2000">
                <a:solidFill>
                  <a:schemeClr val="bg1"/>
                </a:solidFill>
                <a:latin typeface="Arial" panose="020B0604020202020204" pitchFamily="34" charset="0"/>
                <a:cs typeface="Arial" panose="020B0604020202020204" pitchFamily="34" charset="0"/>
              </a:rPr>
              <a:t>Indicates certain AI-based violations: </a:t>
            </a:r>
          </a:p>
          <a:p>
            <a:pPr lvl="4">
              <a:defRPr/>
            </a:pPr>
            <a:r>
              <a:rPr lang="en-US" sz="2000">
                <a:solidFill>
                  <a:schemeClr val="bg1"/>
                </a:solidFill>
                <a:latin typeface="Arial" panose="020B0604020202020204" pitchFamily="34" charset="0"/>
                <a:cs typeface="Arial" panose="020B0604020202020204" pitchFamily="34" charset="0"/>
              </a:rPr>
              <a:t>Failure to provide reasonable accommodations for an applicant, such as for a timed job fitness test, in order to be fairly rated by the algorithm. </a:t>
            </a:r>
          </a:p>
          <a:p>
            <a:pPr lvl="4">
              <a:defRPr/>
            </a:pPr>
            <a:r>
              <a:rPr lang="en-US" sz="2000">
                <a:solidFill>
                  <a:schemeClr val="bg1"/>
                </a:solidFill>
                <a:latin typeface="Arial" panose="020B0604020202020204" pitchFamily="34" charset="0"/>
                <a:cs typeface="Arial" panose="020B0604020202020204" pitchFamily="34" charset="0"/>
              </a:rPr>
              <a:t>Algorithm “screening out” individuals with disabilities, even though they could perform the essential functions of the job with reasonable accommodations.</a:t>
            </a:r>
          </a:p>
          <a:p>
            <a:pPr lvl="4">
              <a:defRPr/>
            </a:pPr>
            <a:r>
              <a:rPr lang="en-US" sz="2000">
                <a:solidFill>
                  <a:schemeClr val="bg1"/>
                </a:solidFill>
                <a:latin typeface="Arial" panose="020B0604020202020204" pitchFamily="34" charset="0"/>
                <a:cs typeface="Arial" panose="020B0604020202020204" pitchFamily="34" charset="0"/>
              </a:rPr>
              <a:t>Tools which make disability-related inquiries or constitute medical examinations. </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1950999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0355265" cy="1400530"/>
          </a:xfrm>
        </p:spPr>
        <p:txBody>
          <a:bodyPr/>
          <a:lstStyle/>
          <a:p>
            <a:pPr lvl="1">
              <a:defRPr/>
            </a:pPr>
            <a:r>
              <a:rPr lang="en-US" sz="3200">
                <a:solidFill>
                  <a:schemeClr val="bg1"/>
                </a:solidFill>
                <a:latin typeface="Arial" panose="020B0604020202020204" pitchFamily="34" charset="0"/>
                <a:cs typeface="Arial" panose="020B0604020202020204" pitchFamily="34" charset="0"/>
              </a:rPr>
              <a:t>2. If laws that implicate AI apply to my organization, am I up to date on legal guidance?</a:t>
            </a:r>
            <a:br>
              <a:rPr lang="en-US" sz="3200">
                <a:solidFill>
                  <a:schemeClr val="bg1"/>
                </a:solidFill>
                <a:latin typeface="Arial" panose="020B0604020202020204" pitchFamily="34" charset="0"/>
                <a:cs typeface="Arial" panose="020B0604020202020204" pitchFamily="34" charset="0"/>
              </a:rPr>
            </a:br>
            <a:endParaRPr lang="en-US" sz="320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568552" y="1667329"/>
            <a:ext cx="10000116" cy="4255861"/>
          </a:xfrm>
        </p:spPr>
        <p:txBody>
          <a:bodyPr anchor="t">
            <a:noAutofit/>
          </a:bodyPr>
          <a:lstStyle/>
          <a:p>
            <a:pPr>
              <a:defRPr/>
            </a:pPr>
            <a:r>
              <a:rPr lang="en-US" sz="2000">
                <a:solidFill>
                  <a:schemeClr val="bg1"/>
                </a:solidFill>
                <a:latin typeface="Arial" panose="020B0604020202020204" pitchFamily="34" charset="0"/>
                <a:cs typeface="Arial" panose="020B0604020202020204" pitchFamily="34" charset="0"/>
              </a:rPr>
              <a:t>Consider:</a:t>
            </a:r>
          </a:p>
          <a:p>
            <a:pPr lvl="1">
              <a:defRPr/>
            </a:pPr>
            <a:r>
              <a:rPr lang="en-US" sz="2000">
                <a:solidFill>
                  <a:schemeClr val="bg1"/>
                </a:solidFill>
                <a:latin typeface="Arial" panose="020B0604020202020204" pitchFamily="34" charset="0"/>
                <a:cs typeface="Arial" panose="020B0604020202020204" pitchFamily="34" charset="0"/>
              </a:rPr>
              <a:t>Background check laws</a:t>
            </a:r>
          </a:p>
          <a:p>
            <a:pPr lvl="2">
              <a:defRPr/>
            </a:pPr>
            <a:r>
              <a:rPr lang="en-US" sz="2000">
                <a:solidFill>
                  <a:schemeClr val="bg1"/>
                </a:solidFill>
                <a:latin typeface="Arial" panose="020B0604020202020204" pitchFamily="34" charset="0"/>
                <a:cs typeface="Arial" panose="020B0604020202020204" pitchFamily="34" charset="0"/>
              </a:rPr>
              <a:t>Fair Credit Reporting Act (“FCRA”), and other background check laws, when applicable, require disclosure of summary of rights, and written authorization for background check.</a:t>
            </a:r>
          </a:p>
          <a:p>
            <a:pPr lvl="1">
              <a:defRPr/>
            </a:pPr>
            <a:r>
              <a:rPr lang="en-US" sz="2000">
                <a:solidFill>
                  <a:schemeClr val="bg1"/>
                </a:solidFill>
                <a:latin typeface="Arial" panose="020B0604020202020204" pitchFamily="34" charset="0"/>
                <a:cs typeface="Arial" panose="020B0604020202020204" pitchFamily="34" charset="0"/>
              </a:rPr>
              <a:t>Privacy laws</a:t>
            </a:r>
          </a:p>
          <a:p>
            <a:pPr lvl="2">
              <a:defRPr/>
            </a:pPr>
            <a:r>
              <a:rPr lang="en-US" sz="2000">
                <a:solidFill>
                  <a:schemeClr val="bg1"/>
                </a:solidFill>
                <a:latin typeface="Arial" panose="020B0604020202020204" pitchFamily="34" charset="0"/>
                <a:cs typeface="Arial" panose="020B0604020202020204" pitchFamily="34" charset="0"/>
              </a:rPr>
              <a:t>California Consumer Privacy Act (“CCPA”), the Illinois Biometric Information Privacy Act (“BIPA”), and similar laws.</a:t>
            </a:r>
          </a:p>
          <a:p>
            <a:pPr lvl="2">
              <a:defRPr/>
            </a:pPr>
            <a:r>
              <a:rPr lang="en-US" sz="2000">
                <a:solidFill>
                  <a:schemeClr val="bg1"/>
                </a:solidFill>
                <a:latin typeface="Arial" panose="020B0604020202020204" pitchFamily="34" charset="0"/>
                <a:cs typeface="Arial" panose="020B0604020202020204" pitchFamily="34" charset="0"/>
              </a:rPr>
              <a:t>Does the organization have a privacy policy or written employee consent forms in connection with personal information collected and/or used by an AI software?</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1002939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a yellow border&#10;&#10;Description automatically generated">
            <a:extLst>
              <a:ext uri="{FF2B5EF4-FFF2-40B4-BE49-F238E27FC236}">
                <a16:creationId xmlns:a16="http://schemas.microsoft.com/office/drawing/2014/main" id="{6FBA9A23-E650-EFAC-1F08-B832DD9C8F4F}"/>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FD863F-FCD8-8CA1-D43A-D8CDDB34D946}"/>
              </a:ext>
            </a:extLst>
          </p:cNvPr>
          <p:cNvSpPr>
            <a:spLocks noGrp="1"/>
          </p:cNvSpPr>
          <p:nvPr>
            <p:ph type="title"/>
          </p:nvPr>
        </p:nvSpPr>
        <p:spPr>
          <a:xfrm>
            <a:off x="646110" y="452718"/>
            <a:ext cx="11099200" cy="1400530"/>
          </a:xfrm>
        </p:spPr>
        <p:txBody>
          <a:bodyPr/>
          <a:lstStyle/>
          <a:p>
            <a:pPr lvl="1">
              <a:defRPr/>
            </a:pPr>
            <a:r>
              <a:rPr lang="en-US" sz="3200" dirty="0">
                <a:solidFill>
                  <a:schemeClr val="bg1"/>
                </a:solidFill>
                <a:latin typeface="Arial" panose="020B0604020202020204" pitchFamily="34" charset="0"/>
                <a:cs typeface="Arial" panose="020B0604020202020204" pitchFamily="34" charset="0"/>
              </a:rPr>
              <a:t>3. If my organization contracts with HR vendors that use AI, have I ensured that the vendors are up-to-date on legal guidance?</a:t>
            </a:r>
            <a:br>
              <a:rPr lang="en-US" sz="1800" dirty="0">
                <a:solidFill>
                  <a:schemeClr val="bg1"/>
                </a:solidFill>
                <a:latin typeface="Arial" panose="020B0604020202020204" pitchFamily="34" charset="0"/>
                <a:cs typeface="Arial" panose="020B0604020202020204" pitchFamily="34" charset="0"/>
              </a:rPr>
            </a:br>
            <a:br>
              <a:rPr lang="en-US" sz="1800" dirty="0">
                <a:solidFill>
                  <a:schemeClr val="bg1"/>
                </a:solidFill>
                <a:latin typeface="Arial" panose="020B0604020202020204" pitchFamily="34" charset="0"/>
                <a:cs typeface="Arial" panose="020B0604020202020204" pitchFamily="34" charset="0"/>
              </a:rPr>
            </a:br>
            <a:endParaRPr lang="en-US" sz="3200"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08EAD251-BEE0-E454-DA48-D123B71B0E1A}"/>
              </a:ext>
            </a:extLst>
          </p:cNvPr>
          <p:cNvSpPr>
            <a:spLocks noGrp="1"/>
          </p:cNvSpPr>
          <p:nvPr>
            <p:ph sz="half" idx="2"/>
          </p:nvPr>
        </p:nvSpPr>
        <p:spPr>
          <a:xfrm>
            <a:off x="646336" y="2163359"/>
            <a:ext cx="10000116" cy="4255861"/>
          </a:xfrm>
        </p:spPr>
        <p:txBody>
          <a:bodyPr anchor="t">
            <a:normAutofit/>
          </a:bodyPr>
          <a:lstStyle/>
          <a:p>
            <a:pPr>
              <a:defRPr/>
            </a:pPr>
            <a:r>
              <a:rPr lang="en-US" sz="1900" dirty="0">
                <a:solidFill>
                  <a:schemeClr val="bg1"/>
                </a:solidFill>
                <a:latin typeface="Arial" panose="020B0604020202020204" pitchFamily="34" charset="0"/>
                <a:cs typeface="Arial" panose="020B0604020202020204" pitchFamily="34" charset="0"/>
              </a:rPr>
              <a:t>EEOC takes the position that employers may be responsible for adverse impacts created from third-party software vendors that use AI.</a:t>
            </a:r>
          </a:p>
          <a:p>
            <a:pPr>
              <a:defRPr/>
            </a:pPr>
            <a:r>
              <a:rPr lang="en-US" sz="1900" dirty="0">
                <a:solidFill>
                  <a:schemeClr val="bg1"/>
                </a:solidFill>
                <a:latin typeface="Arial" panose="020B0604020202020204" pitchFamily="34" charset="0"/>
                <a:cs typeface="Arial" panose="020B0604020202020204" pitchFamily="34" charset="0"/>
              </a:rPr>
              <a:t>Accordingly, it is important for organizations that contract with such vendors to ask:</a:t>
            </a:r>
          </a:p>
          <a:p>
            <a:pPr lvl="1">
              <a:defRPr/>
            </a:pPr>
            <a:r>
              <a:rPr lang="en-US" sz="1700" dirty="0">
                <a:solidFill>
                  <a:schemeClr val="bg1"/>
                </a:solidFill>
                <a:latin typeface="Arial" panose="020B0604020202020204" pitchFamily="34" charset="0"/>
                <a:cs typeface="Arial" panose="020B0604020202020204" pitchFamily="34" charset="0"/>
              </a:rPr>
              <a:t>1. Is the vendor knowledgeable about the current legal guidance on the use of AI in the HR space?</a:t>
            </a:r>
          </a:p>
          <a:p>
            <a:pPr lvl="2">
              <a:defRPr/>
            </a:pPr>
            <a:r>
              <a:rPr lang="en-US" sz="1500" dirty="0">
                <a:solidFill>
                  <a:schemeClr val="bg1"/>
                </a:solidFill>
                <a:latin typeface="Arial" panose="020B0604020202020204" pitchFamily="34" charset="0"/>
                <a:cs typeface="Arial" panose="020B0604020202020204" pitchFamily="34" charset="0"/>
              </a:rPr>
              <a:t>E.g.:  Is it clear from speaking with the vendor that it has considered legal guidance when developing its software/algorithms?</a:t>
            </a:r>
          </a:p>
          <a:p>
            <a:pPr lvl="1">
              <a:defRPr/>
            </a:pPr>
            <a:r>
              <a:rPr lang="en-US" sz="1700" dirty="0">
                <a:solidFill>
                  <a:schemeClr val="bg1"/>
                </a:solidFill>
                <a:latin typeface="Arial" panose="020B0604020202020204" pitchFamily="34" charset="0"/>
                <a:cs typeface="Arial" panose="020B0604020202020204" pitchFamily="34" charset="0"/>
              </a:rPr>
              <a:t>2. What steps has the vendor taken to mitigate against the risk of an adverse impact against any protected classes?</a:t>
            </a:r>
          </a:p>
          <a:p>
            <a:pPr lvl="2">
              <a:defRPr/>
            </a:pPr>
            <a:r>
              <a:rPr lang="en-US" sz="1500" dirty="0">
                <a:solidFill>
                  <a:schemeClr val="bg1"/>
                </a:solidFill>
                <a:latin typeface="Arial" panose="020B0604020202020204" pitchFamily="34" charset="0"/>
                <a:cs typeface="Arial" panose="020B0604020202020204" pitchFamily="34" charset="0"/>
              </a:rPr>
              <a:t>E.g.:  Has the vendor had an independent review conducted on its use of AI? Does the vendor offer its own applicant/employee consent forms and/or privacy policies.</a:t>
            </a:r>
          </a:p>
        </p:txBody>
      </p:sp>
      <p:pic>
        <p:nvPicPr>
          <p:cNvPr id="9" name="Picture 8">
            <a:extLst>
              <a:ext uri="{FF2B5EF4-FFF2-40B4-BE49-F238E27FC236}">
                <a16:creationId xmlns:a16="http://schemas.microsoft.com/office/drawing/2014/main" id="{8FEF37E6-D184-930A-1286-3522250537F3}"/>
              </a:ext>
            </a:extLst>
          </p:cNvPr>
          <p:cNvPicPr>
            <a:picLocks noChangeAspect="1"/>
          </p:cNvPicPr>
          <p:nvPr/>
        </p:nvPicPr>
        <p:blipFill>
          <a:blip r:embed="rId3"/>
          <a:stretch>
            <a:fillRect/>
          </a:stretch>
        </p:blipFill>
        <p:spPr>
          <a:xfrm>
            <a:off x="10727270" y="5469473"/>
            <a:ext cx="1383912" cy="1255885"/>
          </a:xfrm>
          <a:prstGeom prst="rect">
            <a:avLst/>
          </a:prstGeom>
        </p:spPr>
      </p:pic>
    </p:spTree>
    <p:extLst>
      <p:ext uri="{BB962C8B-B14F-4D97-AF65-F5344CB8AC3E}">
        <p14:creationId xmlns:p14="http://schemas.microsoft.com/office/powerpoint/2010/main" val="98757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dirty="0">
                <a:solidFill>
                  <a:schemeClr val="bg1"/>
                </a:solidFill>
              </a:rPr>
              <a:t>CONCLUSIONS</a:t>
            </a: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19" y="2587752"/>
            <a:ext cx="10908031" cy="3258102"/>
          </a:xfrm>
        </p:spPr>
        <p:txBody>
          <a:bodyPr anchor="ctr">
            <a:normAutofit fontScale="92500" lnSpcReduction="20000"/>
          </a:bodyPr>
          <a:lstStyle/>
          <a:p>
            <a:pPr eaLnBrk="1" fontAlgn="auto" hangingPunct="1">
              <a:defRPr/>
            </a:pPr>
            <a:r>
              <a:rPr lang="en-US" dirty="0">
                <a:solidFill>
                  <a:schemeClr val="bg1"/>
                </a:solidFill>
              </a:rPr>
              <a:t> Introduction</a:t>
            </a:r>
          </a:p>
          <a:p>
            <a:pPr eaLnBrk="1" fontAlgn="auto" hangingPunct="1">
              <a:defRPr/>
            </a:pPr>
            <a:r>
              <a:rPr lang="en-US" dirty="0">
                <a:solidFill>
                  <a:schemeClr val="bg1"/>
                </a:solidFill>
              </a:rPr>
              <a:t> AI Trends Across Tribal HR</a:t>
            </a:r>
          </a:p>
          <a:p>
            <a:pPr eaLnBrk="1" fontAlgn="auto" hangingPunct="1">
              <a:defRPr/>
            </a:pPr>
            <a:r>
              <a:rPr lang="en-US" dirty="0">
                <a:solidFill>
                  <a:schemeClr val="bg1"/>
                </a:solidFill>
              </a:rPr>
              <a:t> AI Technologies For Tomorrow’s HR Team</a:t>
            </a:r>
          </a:p>
          <a:p>
            <a:pPr eaLnBrk="1" fontAlgn="auto" hangingPunct="1">
              <a:defRPr/>
            </a:pPr>
            <a:r>
              <a:rPr lang="en-US" dirty="0">
                <a:solidFill>
                  <a:schemeClr val="bg1"/>
                </a:solidFill>
              </a:rPr>
              <a:t> AI in HR - Real World Case Study</a:t>
            </a:r>
          </a:p>
          <a:p>
            <a:pPr eaLnBrk="1" fontAlgn="auto" hangingPunct="1">
              <a:defRPr/>
            </a:pPr>
            <a:r>
              <a:rPr lang="en-US" dirty="0">
                <a:solidFill>
                  <a:schemeClr val="bg1"/>
                </a:solidFill>
              </a:rPr>
              <a:t> Legal Considerations For AI Use</a:t>
            </a:r>
          </a:p>
          <a:p>
            <a:pPr eaLnBrk="1" fontAlgn="auto" hangingPunct="1">
              <a:defRPr/>
            </a:pPr>
            <a:r>
              <a:rPr lang="en-US" b="1" dirty="0">
                <a:solidFill>
                  <a:schemeClr val="bg1"/>
                </a:solidFill>
              </a:rPr>
              <a:t> Conclusions / Q&amp;A </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Tree>
    <p:extLst>
      <p:ext uri="{BB962C8B-B14F-4D97-AF65-F5344CB8AC3E}">
        <p14:creationId xmlns:p14="http://schemas.microsoft.com/office/powerpoint/2010/main" val="857694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64106" y="580819"/>
            <a:ext cx="10921494" cy="1306222"/>
          </a:xfrm>
        </p:spPr>
        <p:txBody>
          <a:bodyPr/>
          <a:lstStyle/>
          <a:p>
            <a:pPr eaLnBrk="1" fontAlgn="auto" hangingPunct="1">
              <a:defRPr/>
            </a:pPr>
            <a:r>
              <a:rPr lang="en-US" sz="4000" dirty="0">
                <a:solidFill>
                  <a:srgbClr val="FFFF00"/>
                </a:solidFill>
                <a:latin typeface="Arial" panose="020B0604020202020204" pitchFamily="34" charset="0"/>
                <a:cs typeface="Arial" panose="020B0604020202020204" pitchFamily="34" charset="0"/>
              </a:rPr>
              <a:t>AI: Enhancing Careers and Talent Acquisition in Tribal Gaming - Conclusions</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
        <p:nvSpPr>
          <p:cNvPr id="4" name="TextBox 3">
            <a:extLst>
              <a:ext uri="{FF2B5EF4-FFF2-40B4-BE49-F238E27FC236}">
                <a16:creationId xmlns:a16="http://schemas.microsoft.com/office/drawing/2014/main" id="{DA2C5BF7-1A3B-31E2-8F8B-285909600F58}"/>
              </a:ext>
            </a:extLst>
          </p:cNvPr>
          <p:cNvSpPr txBox="1"/>
          <p:nvPr/>
        </p:nvSpPr>
        <p:spPr>
          <a:xfrm>
            <a:off x="864106" y="2304559"/>
            <a:ext cx="4826000" cy="3416320"/>
          </a:xfrm>
          <a:prstGeom prst="rect">
            <a:avLst/>
          </a:prstGeom>
          <a:noFill/>
        </p:spPr>
        <p:txBody>
          <a:bodyPr wrap="square">
            <a:spAutoFit/>
          </a:bodyPr>
          <a:lstStyle/>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Recap:</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Industry is moving to do more with less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Viable use of technology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Multiple use cases to consider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Changes to existing </a:t>
            </a:r>
            <a:r>
              <a:rPr lang="en-US" sz="2400">
                <a:latin typeface="Arial" panose="020B0604020202020204" pitchFamily="34" charset="0"/>
                <a:cs typeface="Arial" panose="020B0604020202020204" pitchFamily="34" charset="0"/>
              </a:rPr>
              <a:t>processes </a:t>
            </a:r>
            <a:r>
              <a:rPr lang="en-US" sz="2400" dirty="0">
                <a:latin typeface="Arial" panose="020B0604020202020204" pitchFamily="34" charset="0"/>
                <a:cs typeface="Arial" panose="020B0604020202020204" pitchFamily="34" charset="0"/>
              </a:rPr>
              <a:t>&amp;</a:t>
            </a:r>
            <a:r>
              <a:rPr lang="en-US" sz="240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systems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Legal considerations continue to be refined </a:t>
            </a:r>
          </a:p>
        </p:txBody>
      </p:sp>
      <p:sp>
        <p:nvSpPr>
          <p:cNvPr id="5" name="TextBox 4">
            <a:extLst>
              <a:ext uri="{FF2B5EF4-FFF2-40B4-BE49-F238E27FC236}">
                <a16:creationId xmlns:a16="http://schemas.microsoft.com/office/drawing/2014/main" id="{CD583EAB-570C-09F8-6574-F9E01B0FB1CC}"/>
              </a:ext>
            </a:extLst>
          </p:cNvPr>
          <p:cNvSpPr txBox="1"/>
          <p:nvPr/>
        </p:nvSpPr>
        <p:spPr>
          <a:xfrm>
            <a:off x="5972407" y="2274838"/>
            <a:ext cx="5207000" cy="3416320"/>
          </a:xfrm>
          <a:prstGeom prst="rect">
            <a:avLst/>
          </a:prstGeom>
          <a:noFill/>
        </p:spPr>
        <p:txBody>
          <a:bodyPr wrap="square">
            <a:spAutoFit/>
          </a:bodyPr>
          <a:lstStyle/>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Offers Valuable Benefits: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Cost savings / efficiency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Reduce risk, improve accuracy</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Improve decision-making</a:t>
            </a:r>
          </a:p>
          <a:p>
            <a:endParaRPr lang="en-US" sz="2400" b="1" dirty="0">
              <a:solidFill>
                <a:schemeClr val="bg2">
                  <a:lumMod val="40000"/>
                  <a:lumOff val="60000"/>
                </a:schemeClr>
              </a:solidFill>
              <a:latin typeface="Arial" panose="020B0604020202020204" pitchFamily="34" charset="0"/>
              <a:ea typeface="+mj-ea"/>
              <a:cs typeface="Arial" panose="020B0604020202020204" pitchFamily="34" charset="0"/>
            </a:endParaRPr>
          </a:p>
          <a:p>
            <a:r>
              <a:rPr lang="en-US" sz="2400" b="1" dirty="0">
                <a:solidFill>
                  <a:schemeClr val="bg2">
                    <a:lumMod val="40000"/>
                    <a:lumOff val="60000"/>
                  </a:schemeClr>
                </a:solidFill>
                <a:latin typeface="Arial" panose="020B0604020202020204" pitchFamily="34" charset="0"/>
                <a:ea typeface="+mj-ea"/>
                <a:cs typeface="Arial" panose="020B0604020202020204" pitchFamily="34" charset="0"/>
              </a:rPr>
              <a:t>Plans for your organization?</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Select use cases; consider a pilot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Do your homework</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32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hotel with a pool&#10;&#10;Description automatically generated">
            <a:extLst>
              <a:ext uri="{FF2B5EF4-FFF2-40B4-BE49-F238E27FC236}">
                <a16:creationId xmlns:a16="http://schemas.microsoft.com/office/drawing/2014/main" id="{70266594-8237-BD47-F05D-D85F695D7CFF}"/>
              </a:ext>
            </a:extLst>
          </p:cNvPr>
          <p:cNvPicPr>
            <a:picLocks noChangeAspect="1"/>
          </p:cNvPicPr>
          <p:nvPr/>
        </p:nvPicPr>
        <p:blipFill rotWithShape="1">
          <a:blip r:embed="rId3">
            <a:alphaModFix amt="50000"/>
          </a:blip>
          <a:srcRect t="10650" b="5081"/>
          <a:stretch/>
        </p:blipFill>
        <p:spPr>
          <a:xfrm>
            <a:off x="0" y="1"/>
            <a:ext cx="12191980" cy="6857999"/>
          </a:xfrm>
          <a:prstGeom prst="rect">
            <a:avLst/>
          </a:prstGeom>
        </p:spPr>
      </p:pic>
      <p:sp>
        <p:nvSpPr>
          <p:cNvPr id="2" name="Title 1">
            <a:extLst>
              <a:ext uri="{FF2B5EF4-FFF2-40B4-BE49-F238E27FC236}">
                <a16:creationId xmlns:a16="http://schemas.microsoft.com/office/drawing/2014/main" id="{11967843-B190-E6A5-2115-A9A5CDCF6F74}"/>
              </a:ext>
            </a:extLst>
          </p:cNvPr>
          <p:cNvSpPr>
            <a:spLocks noGrp="1"/>
          </p:cNvSpPr>
          <p:nvPr>
            <p:ph type="ctrTitle"/>
          </p:nvPr>
        </p:nvSpPr>
        <p:spPr>
          <a:xfrm>
            <a:off x="1523990" y="2621453"/>
            <a:ext cx="9144000" cy="1184677"/>
          </a:xfrm>
        </p:spPr>
        <p:txBody>
          <a:bodyPr>
            <a:normAutofit/>
          </a:bodyPr>
          <a:lstStyle/>
          <a:p>
            <a:r>
              <a:rPr lang="en-US" sz="6600" b="1" dirty="0">
                <a:solidFill>
                  <a:srgbClr val="FFFFFF"/>
                </a:solidFill>
                <a:latin typeface="AngsanaUPC" panose="020B0604020202020204" pitchFamily="34" charset="0"/>
                <a:cs typeface="AngsanaUPC" panose="020B0604020202020204" pitchFamily="34" charset="0"/>
              </a:rPr>
              <a:t>           28</a:t>
            </a:r>
            <a:r>
              <a:rPr lang="en-US" sz="6600" b="1" baseline="30000" dirty="0">
                <a:solidFill>
                  <a:srgbClr val="FFFFFF"/>
                </a:solidFill>
                <a:latin typeface="AngsanaUPC" panose="020B0604020202020204" pitchFamily="34" charset="0"/>
                <a:cs typeface="AngsanaUPC" panose="020B0604020202020204" pitchFamily="34" charset="0"/>
              </a:rPr>
              <a:t>th</a:t>
            </a:r>
            <a:r>
              <a:rPr lang="en-US" sz="6600" b="1" dirty="0">
                <a:solidFill>
                  <a:srgbClr val="FFFFFF"/>
                </a:solidFill>
                <a:latin typeface="AngsanaUPC" panose="020B0604020202020204" pitchFamily="34" charset="0"/>
                <a:cs typeface="AngsanaUPC" panose="020B0604020202020204" pitchFamily="34" charset="0"/>
              </a:rPr>
              <a:t> Annual Conference</a:t>
            </a:r>
          </a:p>
        </p:txBody>
      </p:sp>
      <p:sp>
        <p:nvSpPr>
          <p:cNvPr id="3" name="Subtitle 2">
            <a:extLst>
              <a:ext uri="{FF2B5EF4-FFF2-40B4-BE49-F238E27FC236}">
                <a16:creationId xmlns:a16="http://schemas.microsoft.com/office/drawing/2014/main" id="{8E95179F-75B1-F8D2-15B2-CE653E6D5A7C}"/>
              </a:ext>
            </a:extLst>
          </p:cNvPr>
          <p:cNvSpPr>
            <a:spLocks noGrp="1"/>
          </p:cNvSpPr>
          <p:nvPr>
            <p:ph type="subTitle" idx="1"/>
          </p:nvPr>
        </p:nvSpPr>
        <p:spPr>
          <a:xfrm>
            <a:off x="311726" y="6078772"/>
            <a:ext cx="2923309" cy="592705"/>
          </a:xfrm>
        </p:spPr>
        <p:txBody>
          <a:bodyPr>
            <a:normAutofit fontScale="77500" lnSpcReduction="20000"/>
          </a:bodyPr>
          <a:lstStyle/>
          <a:p>
            <a:r>
              <a:rPr lang="en-US" sz="3600" b="1">
                <a:solidFill>
                  <a:srgbClr val="FFFFFF"/>
                </a:solidFill>
                <a:latin typeface="AngsanaUPC" panose="02020603050405020304" pitchFamily="18" charset="-34"/>
                <a:cs typeface="AngsanaUPC" panose="02020603050405020304" pitchFamily="18" charset="-34"/>
              </a:rPr>
              <a:t>Durant</a:t>
            </a:r>
            <a:r>
              <a:rPr lang="en-US">
                <a:solidFill>
                  <a:srgbClr val="FFFFFF"/>
                </a:solidFill>
                <a:latin typeface="AngsanaUPC" panose="02020603050405020304" pitchFamily="18" charset="-34"/>
                <a:cs typeface="AngsanaUPC" panose="02020603050405020304" pitchFamily="18" charset="-34"/>
              </a:rPr>
              <a:t>, </a:t>
            </a:r>
            <a:r>
              <a:rPr lang="en-US" sz="3600" b="1">
                <a:solidFill>
                  <a:srgbClr val="FFFFFF"/>
                </a:solidFill>
                <a:latin typeface="AngsanaUPC" panose="02020603050405020304" pitchFamily="18" charset="-34"/>
                <a:cs typeface="AngsanaUPC" panose="02020603050405020304" pitchFamily="18" charset="-34"/>
              </a:rPr>
              <a:t>Oklahoma</a:t>
            </a:r>
            <a:endParaRPr lang="en-US" b="1">
              <a:solidFill>
                <a:srgbClr val="FFFFFF"/>
              </a:solidFill>
              <a:latin typeface="AngsanaUPC" panose="02020603050405020304" pitchFamily="18" charset="-34"/>
              <a:cs typeface="AngsanaUPC" panose="02020603050405020304" pitchFamily="18" charset="-34"/>
            </a:endParaRPr>
          </a:p>
        </p:txBody>
      </p:sp>
      <p:sp>
        <p:nvSpPr>
          <p:cNvPr id="6" name="TextBox 5">
            <a:extLst>
              <a:ext uri="{FF2B5EF4-FFF2-40B4-BE49-F238E27FC236}">
                <a16:creationId xmlns:a16="http://schemas.microsoft.com/office/drawing/2014/main" id="{8090D4A2-A60A-FDFE-3396-E36132B63F82}"/>
              </a:ext>
            </a:extLst>
          </p:cNvPr>
          <p:cNvSpPr txBox="1"/>
          <p:nvPr/>
        </p:nvSpPr>
        <p:spPr>
          <a:xfrm>
            <a:off x="8205850" y="5902036"/>
            <a:ext cx="3674424" cy="769441"/>
          </a:xfrm>
          <a:prstGeom prst="rect">
            <a:avLst/>
          </a:prstGeom>
          <a:noFill/>
        </p:spPr>
        <p:txBody>
          <a:bodyPr wrap="square" rtlCol="0">
            <a:spAutoFit/>
          </a:bodyPr>
          <a:lstStyle/>
          <a:p>
            <a:r>
              <a:rPr lang="en-US" sz="4400" b="1">
                <a:latin typeface="AngsanaUPC" panose="02020603050405020304" pitchFamily="18" charset="-34"/>
                <a:cs typeface="AngsanaUPC" panose="02020603050405020304" pitchFamily="18" charset="-34"/>
              </a:rPr>
              <a:t>September</a:t>
            </a:r>
            <a:r>
              <a:rPr lang="en-US" sz="3600" b="1">
                <a:latin typeface="AngsanaUPC" panose="02020603050405020304" pitchFamily="18" charset="-34"/>
                <a:cs typeface="AngsanaUPC" panose="02020603050405020304" pitchFamily="18" charset="-34"/>
              </a:rPr>
              <a:t> 23-25, 2024</a:t>
            </a:r>
          </a:p>
        </p:txBody>
      </p:sp>
      <p:pic>
        <p:nvPicPr>
          <p:cNvPr id="12" name="Picture 11" descr="A logo with a feather in the middle of a circle&#10;&#10;Description automatically generated">
            <a:extLst>
              <a:ext uri="{FF2B5EF4-FFF2-40B4-BE49-F238E27FC236}">
                <a16:creationId xmlns:a16="http://schemas.microsoft.com/office/drawing/2014/main" id="{B3D18B50-0A9C-37DD-7E00-130FF8F6053C}"/>
              </a:ext>
            </a:extLst>
          </p:cNvPr>
          <p:cNvPicPr>
            <a:picLocks noChangeAspect="1"/>
          </p:cNvPicPr>
          <p:nvPr/>
        </p:nvPicPr>
        <p:blipFill>
          <a:blip r:embed="rId4"/>
          <a:stretch>
            <a:fillRect/>
          </a:stretch>
        </p:blipFill>
        <p:spPr>
          <a:xfrm>
            <a:off x="4447491" y="3766049"/>
            <a:ext cx="2545903" cy="2312723"/>
          </a:xfrm>
          <a:prstGeom prst="rect">
            <a:avLst/>
          </a:prstGeom>
        </p:spPr>
      </p:pic>
      <p:sp>
        <p:nvSpPr>
          <p:cNvPr id="7" name="TextBox 6">
            <a:extLst>
              <a:ext uri="{FF2B5EF4-FFF2-40B4-BE49-F238E27FC236}">
                <a16:creationId xmlns:a16="http://schemas.microsoft.com/office/drawing/2014/main" id="{58798564-8435-7463-9B73-B4F4C1A8D6A4}"/>
              </a:ext>
            </a:extLst>
          </p:cNvPr>
          <p:cNvSpPr txBox="1"/>
          <p:nvPr/>
        </p:nvSpPr>
        <p:spPr>
          <a:xfrm>
            <a:off x="82550" y="953987"/>
            <a:ext cx="11379200" cy="1908664"/>
          </a:xfrm>
          <a:prstGeom prst="rect">
            <a:avLst/>
          </a:prstGeom>
          <a:noFill/>
        </p:spPr>
        <p:txBody>
          <a:bodyPr wrap="square">
            <a:spAutoFit/>
          </a:bodyPr>
          <a:lstStyle/>
          <a:p>
            <a:pPr marL="228600" marR="0" algn="ctr">
              <a:lnSpc>
                <a:spcPct val="107000"/>
              </a:lnSpc>
              <a:spcBef>
                <a:spcPts val="0"/>
              </a:spcBef>
              <a:spcAft>
                <a:spcPts val="800"/>
              </a:spcAft>
            </a:pPr>
            <a:r>
              <a:rPr lang="en-US" sz="5400" b="1" kern="100" dirty="0">
                <a:solidFill>
                  <a:srgbClr val="FFFF00"/>
                </a:solidFill>
                <a:effectLst/>
                <a:latin typeface="Arial" panose="020B0604020202020204" pitchFamily="34" charset="0"/>
                <a:ea typeface="Aptos" panose="020B0004020202020204" pitchFamily="34" charset="0"/>
                <a:cs typeface="Arial" panose="020B0604020202020204" pitchFamily="34" charset="0"/>
              </a:rPr>
              <a:t>Q&amp;A</a:t>
            </a:r>
          </a:p>
          <a:p>
            <a:pPr marL="228600" marR="0" algn="ctr">
              <a:lnSpc>
                <a:spcPct val="107000"/>
              </a:lnSpc>
              <a:spcBef>
                <a:spcPts val="0"/>
              </a:spcBef>
              <a:spcAft>
                <a:spcPts val="800"/>
              </a:spcAft>
            </a:pPr>
            <a:r>
              <a:rPr lang="en-US" sz="5400" b="1" kern="100" dirty="0">
                <a:solidFill>
                  <a:srgbClr val="FFFF00"/>
                </a:solidFill>
                <a:effectLst/>
                <a:latin typeface="Arial" panose="020B0604020202020204" pitchFamily="34" charset="0"/>
                <a:ea typeface="Aptos" panose="020B0004020202020204" pitchFamily="34" charset="0"/>
                <a:cs typeface="Arial" panose="020B0604020202020204" pitchFamily="34" charset="0"/>
              </a:rPr>
              <a:t>Thank You!</a:t>
            </a:r>
          </a:p>
        </p:txBody>
      </p:sp>
    </p:spTree>
    <p:extLst>
      <p:ext uri="{BB962C8B-B14F-4D97-AF65-F5344CB8AC3E}">
        <p14:creationId xmlns:p14="http://schemas.microsoft.com/office/powerpoint/2010/main" val="328867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16589" y="460379"/>
            <a:ext cx="7749013" cy="1198245"/>
          </a:xfrm>
        </p:spPr>
        <p:txBody>
          <a:bodyPr/>
          <a:lstStyle/>
          <a:p>
            <a:r>
              <a:rPr lang="en-US" dirty="0">
                <a:solidFill>
                  <a:schemeClr val="bg1"/>
                </a:solidFill>
                <a:latin typeface="Arial" panose="020B0604020202020204" pitchFamily="34" charset="0"/>
                <a:cs typeface="Arial" panose="020B0604020202020204" pitchFamily="34" charset="0"/>
              </a:rPr>
              <a:t>AI Practical Definitions </a:t>
            </a:r>
          </a:p>
        </p:txBody>
      </p:sp>
      <p:sp>
        <p:nvSpPr>
          <p:cNvPr id="3" name="Content Placeholder 2">
            <a:extLst>
              <a:ext uri="{FF2B5EF4-FFF2-40B4-BE49-F238E27FC236}">
                <a16:creationId xmlns:a16="http://schemas.microsoft.com/office/drawing/2014/main" id="{92712425-90C9-1C2A-9BE7-0643E37BFCEC}"/>
              </a:ext>
            </a:extLst>
          </p:cNvPr>
          <p:cNvSpPr>
            <a:spLocks noGrp="1"/>
          </p:cNvSpPr>
          <p:nvPr>
            <p:ph idx="1"/>
          </p:nvPr>
        </p:nvSpPr>
        <p:spPr>
          <a:xfrm>
            <a:off x="393700" y="1498924"/>
            <a:ext cx="8336060" cy="5171786"/>
          </a:xfrm>
        </p:spPr>
        <p:txBody>
          <a:bodyPr>
            <a:normAutofit fontScale="62500" lnSpcReduction="20000"/>
          </a:bodyPr>
          <a:lstStyle/>
          <a:p>
            <a:pPr marL="0" indent="0">
              <a:buNone/>
            </a:pPr>
            <a:r>
              <a:rPr lang="en-US" sz="2900" b="1" dirty="0">
                <a:solidFill>
                  <a:schemeClr val="bg1"/>
                </a:solidFill>
                <a:latin typeface="Arial" panose="020B0604020202020204" pitchFamily="34" charset="0"/>
                <a:cs typeface="Arial" panose="020B0604020202020204" pitchFamily="34" charset="0"/>
              </a:rPr>
              <a:t>Computer Vision (CV):</a:t>
            </a:r>
          </a:p>
          <a:p>
            <a:pPr marL="0" indent="0">
              <a:buNone/>
            </a:pPr>
            <a:r>
              <a:rPr lang="en-US" sz="2900" dirty="0">
                <a:solidFill>
                  <a:schemeClr val="bg1"/>
                </a:solidFill>
                <a:latin typeface="Arial" panose="020B0604020202020204" pitchFamily="34" charset="0"/>
                <a:cs typeface="Arial" panose="020B0604020202020204" pitchFamily="34" charset="0"/>
              </a:rPr>
              <a:t>The ability for a device or machine to “see” images or video and interpret them as preexisting or new patterns </a:t>
            </a:r>
          </a:p>
          <a:p>
            <a:pPr marL="0" indent="0">
              <a:buNone/>
            </a:pPr>
            <a:endParaRPr lang="en-US" sz="2900" dirty="0">
              <a:solidFill>
                <a:schemeClr val="bg1"/>
              </a:solidFill>
              <a:latin typeface="Arial" panose="020B0604020202020204" pitchFamily="34" charset="0"/>
              <a:cs typeface="Arial" panose="020B0604020202020204" pitchFamily="34" charset="0"/>
            </a:endParaRPr>
          </a:p>
          <a:p>
            <a:pPr marL="0" indent="0">
              <a:buNone/>
            </a:pPr>
            <a:r>
              <a:rPr lang="en-US" sz="2900" b="1" dirty="0">
                <a:solidFill>
                  <a:schemeClr val="bg1"/>
                </a:solidFill>
                <a:latin typeface="Arial" panose="020B0604020202020204" pitchFamily="34" charset="0"/>
                <a:cs typeface="Arial" panose="020B0604020202020204" pitchFamily="34" charset="0"/>
              </a:rPr>
              <a:t>Machine Learning (ML):</a:t>
            </a:r>
          </a:p>
          <a:p>
            <a:pPr marL="0" indent="0">
              <a:buNone/>
            </a:pPr>
            <a:r>
              <a:rPr lang="en-US" sz="2900" dirty="0">
                <a:solidFill>
                  <a:schemeClr val="bg1"/>
                </a:solidFill>
                <a:latin typeface="Arial" panose="020B0604020202020204" pitchFamily="34" charset="0"/>
                <a:cs typeface="Arial" panose="020B0604020202020204" pitchFamily="34" charset="0"/>
              </a:rPr>
              <a:t>For a specific task, automated refinement of algorithms and identified patterns as more datasets are analyzed (i.e. model), thus improving accuracy of decisions</a:t>
            </a:r>
          </a:p>
          <a:p>
            <a:pPr marL="0" indent="0">
              <a:buNone/>
            </a:pPr>
            <a:endParaRPr lang="en-US" sz="2900" dirty="0">
              <a:solidFill>
                <a:schemeClr val="bg1"/>
              </a:solidFill>
              <a:latin typeface="Arial" panose="020B0604020202020204" pitchFamily="34" charset="0"/>
              <a:cs typeface="Arial" panose="020B0604020202020204" pitchFamily="34" charset="0"/>
            </a:endParaRPr>
          </a:p>
          <a:p>
            <a:pPr marL="0" indent="0">
              <a:buNone/>
            </a:pPr>
            <a:r>
              <a:rPr lang="en-US" sz="2900" b="1" dirty="0">
                <a:solidFill>
                  <a:schemeClr val="bg1"/>
                </a:solidFill>
                <a:latin typeface="Arial" panose="020B0604020202020204" pitchFamily="34" charset="0"/>
                <a:cs typeface="Arial" panose="020B0604020202020204" pitchFamily="34" charset="0"/>
              </a:rPr>
              <a:t>Deep Learning / Neural Network (DL):</a:t>
            </a:r>
          </a:p>
          <a:p>
            <a:pPr marL="0" indent="0">
              <a:buNone/>
            </a:pPr>
            <a:r>
              <a:rPr lang="en-US" sz="2900" dirty="0">
                <a:solidFill>
                  <a:schemeClr val="bg1"/>
                </a:solidFill>
                <a:latin typeface="Arial" panose="020B0604020202020204" pitchFamily="34" charset="0"/>
                <a:cs typeface="Arial" panose="020B0604020202020204" pitchFamily="34" charset="0"/>
              </a:rPr>
              <a:t>Subset of ML; subsequent levels of dataset analysis based on learnings from prior levels</a:t>
            </a:r>
          </a:p>
          <a:p>
            <a:pPr marL="0" indent="0">
              <a:buNone/>
            </a:pPr>
            <a:endParaRPr lang="en-US" sz="2900" dirty="0">
              <a:solidFill>
                <a:schemeClr val="bg1"/>
              </a:solidFill>
              <a:latin typeface="Arial" panose="020B0604020202020204" pitchFamily="34" charset="0"/>
              <a:cs typeface="Arial" panose="020B0604020202020204" pitchFamily="34" charset="0"/>
            </a:endParaRPr>
          </a:p>
          <a:p>
            <a:pPr marL="0" indent="0">
              <a:buNone/>
            </a:pPr>
            <a:r>
              <a:rPr lang="en-US" sz="2900" b="1" dirty="0">
                <a:solidFill>
                  <a:schemeClr val="bg1"/>
                </a:solidFill>
                <a:latin typeface="Arial" panose="020B0604020202020204" pitchFamily="34" charset="0"/>
                <a:cs typeface="Arial" panose="020B0604020202020204" pitchFamily="34" charset="0"/>
              </a:rPr>
              <a:t>Natural Language Processing (NLP):</a:t>
            </a:r>
          </a:p>
          <a:p>
            <a:pPr marL="0" indent="0">
              <a:buNone/>
            </a:pPr>
            <a:r>
              <a:rPr lang="en-US" sz="2900" dirty="0">
                <a:solidFill>
                  <a:schemeClr val="bg1"/>
                </a:solidFill>
                <a:latin typeface="Arial" panose="020B0604020202020204" pitchFamily="34" charset="0"/>
                <a:cs typeface="Arial" panose="020B0604020202020204" pitchFamily="34" charset="0"/>
              </a:rPr>
              <a:t>Enables computers to comprehend, generate, and manipulate human language</a:t>
            </a:r>
          </a:p>
          <a:p>
            <a:pPr marL="0" indent="0">
              <a:buNone/>
            </a:pPr>
            <a:endParaRPr lang="en-US" dirty="0">
              <a:solidFill>
                <a:schemeClr val="tx1"/>
              </a:solidFill>
            </a:endParaRP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pic>
        <p:nvPicPr>
          <p:cNvPr id="6" name="Picture 1">
            <a:extLst>
              <a:ext uri="{FF2B5EF4-FFF2-40B4-BE49-F238E27FC236}">
                <a16:creationId xmlns:a16="http://schemas.microsoft.com/office/drawing/2014/main" id="{F3963558-D128-9EC1-45E0-90A9B6D622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09"/>
          <a:stretch/>
        </p:blipFill>
        <p:spPr bwMode="auto">
          <a:xfrm>
            <a:off x="8837707" y="2047880"/>
            <a:ext cx="30686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98ADA45-DD25-BD19-C419-7BE499828907}"/>
              </a:ext>
            </a:extLst>
          </p:cNvPr>
          <p:cNvSpPr txBox="1"/>
          <p:nvPr/>
        </p:nvSpPr>
        <p:spPr>
          <a:xfrm>
            <a:off x="9810845" y="3000380"/>
            <a:ext cx="762000" cy="461962"/>
          </a:xfrm>
          <a:prstGeom prst="rect">
            <a:avLst/>
          </a:prstGeom>
          <a:noFill/>
        </p:spPr>
        <p:txBody>
          <a:bodyPr>
            <a:spAutoFit/>
          </a:bodyPr>
          <a:lstStyle/>
          <a:p>
            <a:pPr algn="ctr">
              <a:defRPr/>
            </a:pPr>
            <a:r>
              <a:rPr lang="en-US" b="1" dirty="0">
                <a:solidFill>
                  <a:schemeClr val="bg1"/>
                </a:solidFill>
                <a:latin typeface="+mn-lt"/>
              </a:rPr>
              <a:t>AI</a:t>
            </a:r>
          </a:p>
        </p:txBody>
      </p:sp>
      <p:sp>
        <p:nvSpPr>
          <p:cNvPr id="8" name="TextBox 7">
            <a:extLst>
              <a:ext uri="{FF2B5EF4-FFF2-40B4-BE49-F238E27FC236}">
                <a16:creationId xmlns:a16="http://schemas.microsoft.com/office/drawing/2014/main" id="{1A542B76-1ED8-DF17-60B5-E77E8906FC0E}"/>
              </a:ext>
            </a:extLst>
          </p:cNvPr>
          <p:cNvSpPr txBox="1"/>
          <p:nvPr/>
        </p:nvSpPr>
        <p:spPr>
          <a:xfrm>
            <a:off x="9159970" y="3849692"/>
            <a:ext cx="762000" cy="368300"/>
          </a:xfrm>
          <a:prstGeom prst="rect">
            <a:avLst/>
          </a:prstGeom>
          <a:noFill/>
        </p:spPr>
        <p:txBody>
          <a:bodyPr>
            <a:spAutoFit/>
          </a:bodyPr>
          <a:lstStyle/>
          <a:p>
            <a:pPr algn="ctr">
              <a:defRPr/>
            </a:pPr>
            <a:r>
              <a:rPr lang="en-US" sz="1800" b="1" dirty="0">
                <a:solidFill>
                  <a:srgbClr val="ED1C24"/>
                </a:solidFill>
                <a:latin typeface="+mn-lt"/>
              </a:rPr>
              <a:t>ML</a:t>
            </a:r>
            <a:endParaRPr lang="en-US" sz="2000" b="1" dirty="0">
              <a:solidFill>
                <a:srgbClr val="ED1C24"/>
              </a:solidFill>
              <a:latin typeface="+mn-lt"/>
            </a:endParaRPr>
          </a:p>
        </p:txBody>
      </p:sp>
      <p:sp>
        <p:nvSpPr>
          <p:cNvPr id="9" name="TextBox 8">
            <a:extLst>
              <a:ext uri="{FF2B5EF4-FFF2-40B4-BE49-F238E27FC236}">
                <a16:creationId xmlns:a16="http://schemas.microsoft.com/office/drawing/2014/main" id="{F9E6428D-EB83-9E24-C0BF-44214C41571A}"/>
              </a:ext>
            </a:extLst>
          </p:cNvPr>
          <p:cNvSpPr txBox="1"/>
          <p:nvPr/>
        </p:nvSpPr>
        <p:spPr>
          <a:xfrm>
            <a:off x="10147395" y="3876680"/>
            <a:ext cx="1485900" cy="369887"/>
          </a:xfrm>
          <a:prstGeom prst="rect">
            <a:avLst/>
          </a:prstGeom>
          <a:noFill/>
        </p:spPr>
        <p:txBody>
          <a:bodyPr>
            <a:spAutoFit/>
          </a:bodyPr>
          <a:lstStyle/>
          <a:p>
            <a:pPr algn="ctr">
              <a:defRPr/>
            </a:pPr>
            <a:r>
              <a:rPr lang="en-US" sz="1800" b="1" dirty="0">
                <a:solidFill>
                  <a:srgbClr val="ED1C24"/>
                </a:solidFill>
                <a:latin typeface="+mn-lt"/>
              </a:rPr>
              <a:t>Robotics</a:t>
            </a:r>
            <a:endParaRPr lang="en-US" sz="2000" b="1" dirty="0">
              <a:solidFill>
                <a:srgbClr val="ED1C24"/>
              </a:solidFill>
              <a:latin typeface="+mn-lt"/>
            </a:endParaRPr>
          </a:p>
        </p:txBody>
      </p:sp>
      <p:sp>
        <p:nvSpPr>
          <p:cNvPr id="10" name="TextBox 9">
            <a:extLst>
              <a:ext uri="{FF2B5EF4-FFF2-40B4-BE49-F238E27FC236}">
                <a16:creationId xmlns:a16="http://schemas.microsoft.com/office/drawing/2014/main" id="{0DD35F42-028D-C085-2F52-E7061C6F5272}"/>
              </a:ext>
            </a:extLst>
          </p:cNvPr>
          <p:cNvSpPr txBox="1"/>
          <p:nvPr/>
        </p:nvSpPr>
        <p:spPr>
          <a:xfrm>
            <a:off x="9547320" y="4140205"/>
            <a:ext cx="762000" cy="369887"/>
          </a:xfrm>
          <a:prstGeom prst="rect">
            <a:avLst/>
          </a:prstGeom>
          <a:noFill/>
        </p:spPr>
        <p:txBody>
          <a:bodyPr>
            <a:spAutoFit/>
          </a:bodyPr>
          <a:lstStyle/>
          <a:p>
            <a:pPr algn="ctr">
              <a:defRPr/>
            </a:pPr>
            <a:r>
              <a:rPr lang="en-US" sz="1800" b="1" dirty="0">
                <a:solidFill>
                  <a:srgbClr val="ED1C24"/>
                </a:solidFill>
                <a:latin typeface="+mn-lt"/>
              </a:rPr>
              <a:t>DL</a:t>
            </a:r>
            <a:endParaRPr lang="en-US" sz="2000" b="1" dirty="0">
              <a:solidFill>
                <a:srgbClr val="ED1C24"/>
              </a:solidFill>
              <a:latin typeface="+mn-lt"/>
            </a:endParaRPr>
          </a:p>
        </p:txBody>
      </p:sp>
      <p:sp>
        <p:nvSpPr>
          <p:cNvPr id="11" name="TextBox 10">
            <a:extLst>
              <a:ext uri="{FF2B5EF4-FFF2-40B4-BE49-F238E27FC236}">
                <a16:creationId xmlns:a16="http://schemas.microsoft.com/office/drawing/2014/main" id="{1C4EFDB9-1C3B-5720-5B4A-A57DAEB8BBB9}"/>
              </a:ext>
            </a:extLst>
          </p:cNvPr>
          <p:cNvSpPr txBox="1"/>
          <p:nvPr/>
        </p:nvSpPr>
        <p:spPr>
          <a:xfrm>
            <a:off x="10363295" y="4210055"/>
            <a:ext cx="762000" cy="369887"/>
          </a:xfrm>
          <a:prstGeom prst="rect">
            <a:avLst/>
          </a:prstGeom>
          <a:noFill/>
        </p:spPr>
        <p:txBody>
          <a:bodyPr>
            <a:spAutoFit/>
          </a:bodyPr>
          <a:lstStyle/>
          <a:p>
            <a:pPr algn="ctr">
              <a:defRPr/>
            </a:pPr>
            <a:r>
              <a:rPr lang="en-US" sz="1800" b="1" dirty="0">
                <a:solidFill>
                  <a:srgbClr val="ED1C24"/>
                </a:solidFill>
                <a:latin typeface="+mn-lt"/>
              </a:rPr>
              <a:t>ES</a:t>
            </a:r>
            <a:endParaRPr lang="en-US" sz="2000" b="1" dirty="0">
              <a:solidFill>
                <a:srgbClr val="ED1C24"/>
              </a:solidFill>
              <a:latin typeface="+mn-lt"/>
            </a:endParaRPr>
          </a:p>
        </p:txBody>
      </p:sp>
      <p:sp>
        <p:nvSpPr>
          <p:cNvPr id="12" name="TextBox 11">
            <a:extLst>
              <a:ext uri="{FF2B5EF4-FFF2-40B4-BE49-F238E27FC236}">
                <a16:creationId xmlns:a16="http://schemas.microsoft.com/office/drawing/2014/main" id="{2563659B-F2F2-CF8A-252D-D2706ED67AB0}"/>
              </a:ext>
            </a:extLst>
          </p:cNvPr>
          <p:cNvSpPr txBox="1"/>
          <p:nvPr/>
        </p:nvSpPr>
        <p:spPr>
          <a:xfrm>
            <a:off x="9242520" y="4510092"/>
            <a:ext cx="762000" cy="368300"/>
          </a:xfrm>
          <a:prstGeom prst="rect">
            <a:avLst/>
          </a:prstGeom>
          <a:noFill/>
        </p:spPr>
        <p:txBody>
          <a:bodyPr>
            <a:spAutoFit/>
          </a:bodyPr>
          <a:lstStyle/>
          <a:p>
            <a:pPr algn="ctr">
              <a:defRPr/>
            </a:pPr>
            <a:r>
              <a:rPr lang="en-US" sz="1800" b="1" dirty="0">
                <a:solidFill>
                  <a:srgbClr val="ED1C24"/>
                </a:solidFill>
                <a:latin typeface="+mn-lt"/>
              </a:rPr>
              <a:t>NLP</a:t>
            </a:r>
            <a:endParaRPr lang="en-US" sz="2000" b="1" dirty="0">
              <a:solidFill>
                <a:srgbClr val="ED1C24"/>
              </a:solidFill>
              <a:latin typeface="+mn-lt"/>
            </a:endParaRPr>
          </a:p>
        </p:txBody>
      </p:sp>
      <p:sp>
        <p:nvSpPr>
          <p:cNvPr id="13" name="TextBox 12">
            <a:extLst>
              <a:ext uri="{FF2B5EF4-FFF2-40B4-BE49-F238E27FC236}">
                <a16:creationId xmlns:a16="http://schemas.microsoft.com/office/drawing/2014/main" id="{258D98CB-D2A2-AF06-B217-56B09EB808E5}"/>
              </a:ext>
            </a:extLst>
          </p:cNvPr>
          <p:cNvSpPr txBox="1"/>
          <p:nvPr/>
        </p:nvSpPr>
        <p:spPr>
          <a:xfrm>
            <a:off x="10631583" y="4510092"/>
            <a:ext cx="762000" cy="369888"/>
          </a:xfrm>
          <a:prstGeom prst="rect">
            <a:avLst/>
          </a:prstGeom>
          <a:noFill/>
        </p:spPr>
        <p:txBody>
          <a:bodyPr>
            <a:spAutoFit/>
          </a:bodyPr>
          <a:lstStyle/>
          <a:p>
            <a:pPr algn="ctr">
              <a:defRPr/>
            </a:pPr>
            <a:r>
              <a:rPr lang="en-US" sz="1800" b="1" dirty="0">
                <a:solidFill>
                  <a:srgbClr val="ED1C24"/>
                </a:solidFill>
                <a:latin typeface="+mn-lt"/>
              </a:rPr>
              <a:t>CV</a:t>
            </a:r>
            <a:endParaRPr lang="en-US" sz="2000" b="1" dirty="0">
              <a:solidFill>
                <a:srgbClr val="ED1C24"/>
              </a:solidFill>
              <a:latin typeface="+mn-lt"/>
            </a:endParaRPr>
          </a:p>
        </p:txBody>
      </p:sp>
      <p:sp>
        <p:nvSpPr>
          <p:cNvPr id="14" name="TextBox 13">
            <a:extLst>
              <a:ext uri="{FF2B5EF4-FFF2-40B4-BE49-F238E27FC236}">
                <a16:creationId xmlns:a16="http://schemas.microsoft.com/office/drawing/2014/main" id="{7849942D-E176-3C05-95A2-C4FE1173887A}"/>
              </a:ext>
            </a:extLst>
          </p:cNvPr>
          <p:cNvSpPr txBox="1"/>
          <p:nvPr/>
        </p:nvSpPr>
        <p:spPr>
          <a:xfrm>
            <a:off x="8891683" y="4184655"/>
            <a:ext cx="762000" cy="368300"/>
          </a:xfrm>
          <a:prstGeom prst="rect">
            <a:avLst/>
          </a:prstGeom>
          <a:noFill/>
        </p:spPr>
        <p:txBody>
          <a:bodyPr>
            <a:spAutoFit/>
          </a:bodyPr>
          <a:lstStyle/>
          <a:p>
            <a:pPr algn="ctr">
              <a:defRPr/>
            </a:pPr>
            <a:r>
              <a:rPr lang="en-US" sz="1800" b="1" dirty="0">
                <a:solidFill>
                  <a:srgbClr val="ED1C24"/>
                </a:solidFill>
                <a:latin typeface="+mn-lt"/>
              </a:rPr>
              <a:t>ASR</a:t>
            </a:r>
            <a:endParaRPr lang="en-US" sz="2000" b="1" dirty="0">
              <a:solidFill>
                <a:srgbClr val="ED1C24"/>
              </a:solidFill>
              <a:latin typeface="+mn-lt"/>
            </a:endParaRPr>
          </a:p>
        </p:txBody>
      </p:sp>
      <p:sp>
        <p:nvSpPr>
          <p:cNvPr id="15" name="Rectangle 2">
            <a:extLst>
              <a:ext uri="{FF2B5EF4-FFF2-40B4-BE49-F238E27FC236}">
                <a16:creationId xmlns:a16="http://schemas.microsoft.com/office/drawing/2014/main" id="{36B09766-6D0A-6FF1-E177-E15175EAFD68}"/>
              </a:ext>
            </a:extLst>
          </p:cNvPr>
          <p:cNvSpPr txBox="1">
            <a:spLocks noChangeArrowheads="1"/>
          </p:cNvSpPr>
          <p:nvPr/>
        </p:nvSpPr>
        <p:spPr bwMode="auto">
          <a:xfrm>
            <a:off x="8094758" y="1979617"/>
            <a:ext cx="4194175" cy="685800"/>
          </a:xfrm>
          <a:prstGeom prst="rect">
            <a:avLst/>
          </a:prstGeom>
          <a:noFill/>
          <a:ln>
            <a:noFill/>
          </a:ln>
        </p:spPr>
        <p:txBody>
          <a:bodyPr anchor="ctr"/>
          <a:lstStyle>
            <a:lvl1pPr algn="ctr" rtl="0" eaLnBrk="0" fontAlgn="base" hangingPunct="0">
              <a:spcBef>
                <a:spcPct val="0"/>
              </a:spcBef>
              <a:spcAft>
                <a:spcPct val="0"/>
              </a:spcAft>
              <a:defRPr sz="3200">
                <a:solidFill>
                  <a:srgbClr val="990033"/>
                </a:solidFill>
                <a:latin typeface="+mj-lt"/>
                <a:ea typeface="+mj-ea"/>
                <a:cs typeface="+mj-cs"/>
              </a:defRPr>
            </a:lvl1pPr>
            <a:lvl2pPr algn="ctr" rtl="0" eaLnBrk="0" fontAlgn="base" hangingPunct="0">
              <a:spcBef>
                <a:spcPct val="0"/>
              </a:spcBef>
              <a:spcAft>
                <a:spcPct val="0"/>
              </a:spcAft>
              <a:defRPr sz="4000">
                <a:solidFill>
                  <a:srgbClr val="990033"/>
                </a:solidFill>
                <a:latin typeface="Arial" charset="0"/>
              </a:defRPr>
            </a:lvl2pPr>
            <a:lvl3pPr algn="ctr" rtl="0" eaLnBrk="0" fontAlgn="base" hangingPunct="0">
              <a:spcBef>
                <a:spcPct val="0"/>
              </a:spcBef>
              <a:spcAft>
                <a:spcPct val="0"/>
              </a:spcAft>
              <a:defRPr sz="4000">
                <a:solidFill>
                  <a:srgbClr val="990033"/>
                </a:solidFill>
                <a:latin typeface="Arial" charset="0"/>
              </a:defRPr>
            </a:lvl3pPr>
            <a:lvl4pPr algn="ctr" rtl="0" eaLnBrk="0" fontAlgn="base" hangingPunct="0">
              <a:spcBef>
                <a:spcPct val="0"/>
              </a:spcBef>
              <a:spcAft>
                <a:spcPct val="0"/>
              </a:spcAft>
              <a:defRPr sz="4000">
                <a:solidFill>
                  <a:srgbClr val="990033"/>
                </a:solidFill>
                <a:latin typeface="Arial" charset="0"/>
              </a:defRPr>
            </a:lvl4pPr>
            <a:lvl5pPr algn="ctr" rtl="0" eaLnBrk="0" fontAlgn="base" hangingPunct="0">
              <a:spcBef>
                <a:spcPct val="0"/>
              </a:spcBef>
              <a:spcAft>
                <a:spcPct val="0"/>
              </a:spcAft>
              <a:defRPr sz="4000">
                <a:solidFill>
                  <a:srgbClr val="990033"/>
                </a:solidFill>
                <a:latin typeface="Arial" charset="0"/>
              </a:defRPr>
            </a:lvl5pPr>
            <a:lvl6pPr marL="457200" algn="ctr" rtl="0" fontAlgn="base">
              <a:spcBef>
                <a:spcPct val="0"/>
              </a:spcBef>
              <a:spcAft>
                <a:spcPct val="0"/>
              </a:spcAft>
              <a:defRPr sz="4000">
                <a:solidFill>
                  <a:srgbClr val="990033"/>
                </a:solidFill>
                <a:latin typeface="Arial" charset="0"/>
              </a:defRPr>
            </a:lvl6pPr>
            <a:lvl7pPr marL="914400" algn="ctr" rtl="0" fontAlgn="base">
              <a:spcBef>
                <a:spcPct val="0"/>
              </a:spcBef>
              <a:spcAft>
                <a:spcPct val="0"/>
              </a:spcAft>
              <a:defRPr sz="4000">
                <a:solidFill>
                  <a:srgbClr val="990033"/>
                </a:solidFill>
                <a:latin typeface="Arial" charset="0"/>
              </a:defRPr>
            </a:lvl7pPr>
            <a:lvl8pPr marL="1371600" algn="ctr" rtl="0" fontAlgn="base">
              <a:spcBef>
                <a:spcPct val="0"/>
              </a:spcBef>
              <a:spcAft>
                <a:spcPct val="0"/>
              </a:spcAft>
              <a:defRPr sz="4000">
                <a:solidFill>
                  <a:srgbClr val="990033"/>
                </a:solidFill>
                <a:latin typeface="Arial" charset="0"/>
              </a:defRPr>
            </a:lvl8pPr>
            <a:lvl9pPr marL="1828800" algn="ctr" rtl="0" fontAlgn="base">
              <a:spcBef>
                <a:spcPct val="0"/>
              </a:spcBef>
              <a:spcAft>
                <a:spcPct val="0"/>
              </a:spcAft>
              <a:defRPr sz="4000">
                <a:solidFill>
                  <a:srgbClr val="990033"/>
                </a:solidFill>
                <a:latin typeface="Arial" charset="0"/>
              </a:defRPr>
            </a:lvl9pPr>
          </a:lstStyle>
          <a:p>
            <a:pPr eaLnBrk="1" hangingPunct="1">
              <a:defRPr/>
            </a:pPr>
            <a:r>
              <a:rPr lang="en-US" altLang="en-US" sz="2400" b="1" kern="0" dirty="0">
                <a:solidFill>
                  <a:srgbClr val="ED1C24"/>
                </a:solidFill>
              </a:rPr>
              <a:t>The AI Umbrella</a:t>
            </a:r>
          </a:p>
        </p:txBody>
      </p:sp>
    </p:spTree>
    <p:extLst>
      <p:ext uri="{BB962C8B-B14F-4D97-AF65-F5344CB8AC3E}">
        <p14:creationId xmlns:p14="http://schemas.microsoft.com/office/powerpoint/2010/main" val="158079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a:solidFill>
                  <a:schemeClr val="bg1"/>
                </a:solidFill>
              </a:rPr>
              <a:t>AGENDA</a:t>
            </a:r>
            <a:endParaRPr lang="en-US" dirty="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19" y="2587752"/>
            <a:ext cx="10430851" cy="3258102"/>
          </a:xfrm>
        </p:spPr>
        <p:txBody>
          <a:bodyPr anchor="ctr">
            <a:normAutofit fontScale="92500" lnSpcReduction="20000"/>
          </a:bodyPr>
          <a:lstStyle/>
          <a:p>
            <a:pPr eaLnBrk="1" fontAlgn="auto" hangingPunct="1">
              <a:defRPr/>
            </a:pPr>
            <a:r>
              <a:rPr lang="en-US" dirty="0">
                <a:solidFill>
                  <a:schemeClr val="bg1"/>
                </a:solidFill>
              </a:rPr>
              <a:t> Introduction</a:t>
            </a:r>
          </a:p>
          <a:p>
            <a:pPr eaLnBrk="1" fontAlgn="auto" hangingPunct="1">
              <a:defRPr/>
            </a:pPr>
            <a:r>
              <a:rPr lang="en-US" dirty="0">
                <a:solidFill>
                  <a:schemeClr val="bg1"/>
                </a:solidFill>
              </a:rPr>
              <a:t> </a:t>
            </a:r>
            <a:r>
              <a:rPr lang="en-US" b="1" dirty="0">
                <a:solidFill>
                  <a:schemeClr val="bg1"/>
                </a:solidFill>
              </a:rPr>
              <a:t>AI Trends Across Tribal HR</a:t>
            </a:r>
          </a:p>
          <a:p>
            <a:pPr eaLnBrk="1" fontAlgn="auto" hangingPunct="1">
              <a:defRPr/>
            </a:pPr>
            <a:r>
              <a:rPr lang="en-US" dirty="0">
                <a:solidFill>
                  <a:schemeClr val="bg1"/>
                </a:solidFill>
              </a:rPr>
              <a:t> AI Technologies For Tomorrow’s HR Team</a:t>
            </a:r>
          </a:p>
          <a:p>
            <a:pPr eaLnBrk="1" fontAlgn="auto" hangingPunct="1">
              <a:defRPr/>
            </a:pPr>
            <a:r>
              <a:rPr lang="en-US" dirty="0">
                <a:solidFill>
                  <a:schemeClr val="bg1"/>
                </a:solidFill>
              </a:rPr>
              <a:t> AI in HR - Real World Case Study</a:t>
            </a:r>
          </a:p>
          <a:p>
            <a:pPr eaLnBrk="1" fontAlgn="auto" hangingPunct="1">
              <a:defRPr/>
            </a:pPr>
            <a:r>
              <a:rPr lang="en-US" dirty="0">
                <a:solidFill>
                  <a:schemeClr val="bg1"/>
                </a:solidFill>
              </a:rPr>
              <a:t> Legal Considerations For AI Use </a:t>
            </a:r>
          </a:p>
          <a:p>
            <a:pPr eaLnBrk="1" fontAlgn="auto" hangingPunct="1">
              <a:defRPr/>
            </a:pPr>
            <a:r>
              <a:rPr lang="en-US" dirty="0">
                <a:solidFill>
                  <a:schemeClr val="bg1"/>
                </a:solidFill>
              </a:rPr>
              <a:t> Conclusions / Q&amp;A </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Tree>
    <p:extLst>
      <p:ext uri="{BB962C8B-B14F-4D97-AF65-F5344CB8AC3E}">
        <p14:creationId xmlns:p14="http://schemas.microsoft.com/office/powerpoint/2010/main" val="3343821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4D3574-FCFA-6492-4A2E-FCC71BBD7788}"/>
              </a:ext>
            </a:extLst>
          </p:cNvPr>
          <p:cNvSpPr>
            <a:spLocks noGrp="1"/>
          </p:cNvSpPr>
          <p:nvPr>
            <p:ph type="title"/>
          </p:nvPr>
        </p:nvSpPr>
        <p:spPr/>
        <p:txBody>
          <a:bodyPr/>
          <a:lstStyle/>
          <a:p>
            <a:r>
              <a:rPr lang="en-US" sz="4800" dirty="0">
                <a:solidFill>
                  <a:srgbClr val="FFFF00"/>
                </a:solidFill>
                <a:latin typeface="Arial" panose="020B0604020202020204" pitchFamily="34" charset="0"/>
                <a:cs typeface="Arial" panose="020B0604020202020204" pitchFamily="34" charset="0"/>
              </a:rPr>
              <a:t>Emerging Acceptance of AI </a:t>
            </a:r>
          </a:p>
        </p:txBody>
      </p:sp>
      <p:sp>
        <p:nvSpPr>
          <p:cNvPr id="5" name="Text Placeholder 4">
            <a:extLst>
              <a:ext uri="{FF2B5EF4-FFF2-40B4-BE49-F238E27FC236}">
                <a16:creationId xmlns:a16="http://schemas.microsoft.com/office/drawing/2014/main" id="{5AD4E3E6-76F1-411D-5D52-F4CFB837E460}"/>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Industry Trends</a:t>
            </a:r>
          </a:p>
        </p:txBody>
      </p:sp>
      <p:sp>
        <p:nvSpPr>
          <p:cNvPr id="8" name="Text Placeholder 7">
            <a:extLst>
              <a:ext uri="{FF2B5EF4-FFF2-40B4-BE49-F238E27FC236}">
                <a16:creationId xmlns:a16="http://schemas.microsoft.com/office/drawing/2014/main" id="{CEEC09D5-1842-2776-608F-8D5BAF13F3A2}"/>
              </a:ext>
            </a:extLst>
          </p:cNvPr>
          <p:cNvSpPr>
            <a:spLocks noGrp="1"/>
          </p:cNvSpPr>
          <p:nvPr>
            <p:ph type="body" sz="half" idx="15"/>
          </p:nvPr>
        </p:nvSpPr>
        <p:spPr/>
        <p:txBody>
          <a:bodyPr/>
          <a:lstStyle/>
          <a:p>
            <a:pPr marL="285750" indent="-285750">
              <a:lnSpc>
                <a:spcPct val="107000"/>
              </a:lnSpc>
              <a:spcBef>
                <a:spcPts val="0"/>
              </a:spcBef>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Vision / plans for AI Gaming Properties, Commission, Tribal Government</a:t>
            </a:r>
          </a:p>
          <a:p>
            <a:pPr marL="285750" indent="-285750">
              <a:lnSpc>
                <a:spcPct val="107000"/>
              </a:lnSpc>
              <a:spcBef>
                <a:spcPts val="0"/>
              </a:spcBef>
              <a:buFont typeface="Arial" panose="020B0604020202020204" pitchFamily="34" charset="0"/>
              <a:buChar char="•"/>
            </a:pPr>
            <a:endParaRPr lang="en-US" sz="2000" kern="100" dirty="0">
              <a:latin typeface="Arial" panose="020B0604020202020204" pitchFamily="34" charset="0"/>
              <a:ea typeface="Aptos" panose="020B0004020202020204" pitchFamily="34" charset="0"/>
              <a:cs typeface="Arial" panose="020B0604020202020204" pitchFamily="34" charset="0"/>
            </a:endParaRPr>
          </a:p>
          <a:p>
            <a:pPr marL="285750" indent="-285750">
              <a:lnSpc>
                <a:spcPct val="107000"/>
              </a:lnSpc>
              <a:spcBef>
                <a:spcPts val="0"/>
              </a:spcBef>
              <a:buFont typeface="Arial" panose="020B0604020202020204" pitchFamily="34" charset="0"/>
              <a:buChar char="•"/>
            </a:pPr>
            <a:r>
              <a:rPr lang="en-US" sz="2000" kern="100" dirty="0">
                <a:latin typeface="Arial" panose="020B0604020202020204" pitchFamily="34" charset="0"/>
                <a:ea typeface="Aptos" panose="020B0004020202020204" pitchFamily="34" charset="0"/>
                <a:cs typeface="Arial" panose="020B0604020202020204" pitchFamily="34" charset="0"/>
              </a:rPr>
              <a:t>Human element</a:t>
            </a: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EF3DA5D2-0388-21D0-B636-9D37E13AE342}"/>
              </a:ext>
            </a:extLst>
          </p:cNvPr>
          <p:cNvSpPr>
            <a:spLocks noGrp="1"/>
          </p:cNvSpPr>
          <p:nvPr>
            <p:ph type="body" sz="quarter" idx="3"/>
          </p:nvPr>
        </p:nvSpPr>
        <p:spPr/>
        <p:txBody>
          <a:bodyPr/>
          <a:lstStyle/>
          <a:p>
            <a:r>
              <a:rPr lang="en-US" dirty="0">
                <a:latin typeface="Arial" panose="020B0604020202020204" pitchFamily="34" charset="0"/>
                <a:cs typeface="Arial" panose="020B0604020202020204" pitchFamily="34" charset="0"/>
              </a:rPr>
              <a:t>Possible Use Cases</a:t>
            </a:r>
          </a:p>
        </p:txBody>
      </p:sp>
      <p:sp>
        <p:nvSpPr>
          <p:cNvPr id="9" name="Text Placeholder 8">
            <a:extLst>
              <a:ext uri="{FF2B5EF4-FFF2-40B4-BE49-F238E27FC236}">
                <a16:creationId xmlns:a16="http://schemas.microsoft.com/office/drawing/2014/main" id="{FD1683BA-F1B0-68AC-EA3C-CB4A6268ABBA}"/>
              </a:ext>
            </a:extLst>
          </p:cNvPr>
          <p:cNvSpPr>
            <a:spLocks noGrp="1"/>
          </p:cNvSpPr>
          <p:nvPr>
            <p:ph type="body" sz="half" idx="16"/>
          </p:nvPr>
        </p:nvSpPr>
        <p:spPr/>
        <p:txBody>
          <a:bodyPr>
            <a:normAutofit lnSpcReduction="10000"/>
          </a:bodyPr>
          <a:lstStyle/>
          <a:p>
            <a:pPr marL="285750" indent="-285750">
              <a:lnSpc>
                <a:spcPct val="107000"/>
              </a:lnSpc>
              <a:spcBef>
                <a:spcPts val="0"/>
              </a:spcBef>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Candidate skills assessment</a:t>
            </a:r>
          </a:p>
          <a:p>
            <a:pPr marL="285750" indent="-285750">
              <a:lnSpc>
                <a:spcPct val="107000"/>
              </a:lnSpc>
              <a:spcBef>
                <a:spcPts val="0"/>
              </a:spcBef>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Candidate culture fit</a:t>
            </a:r>
          </a:p>
          <a:p>
            <a:pPr marL="285750" indent="-285750">
              <a:lnSpc>
                <a:spcPct val="107000"/>
              </a:lnSpc>
              <a:spcBef>
                <a:spcPts val="0"/>
              </a:spcBef>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Employee internal career advancement  </a:t>
            </a:r>
          </a:p>
          <a:p>
            <a:pPr marL="285750" indent="-285750">
              <a:lnSpc>
                <a:spcPct val="107000"/>
              </a:lnSpc>
              <a:spcBef>
                <a:spcPts val="0"/>
              </a:spcBef>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High-profile role succession planning</a:t>
            </a:r>
          </a:p>
          <a:p>
            <a:pPr marL="285750" indent="-285750">
              <a:lnSpc>
                <a:spcPct val="107000"/>
              </a:lnSpc>
              <a:spcBef>
                <a:spcPts val="0"/>
              </a:spcBef>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Candidate background vetting</a:t>
            </a:r>
          </a:p>
          <a:p>
            <a:pPr marL="285750" indent="-285750">
              <a:lnSpc>
                <a:spcPct val="107000"/>
              </a:lnSpc>
              <a:spcBef>
                <a:spcPts val="0"/>
              </a:spcBef>
              <a:buFont typeface="Arial" panose="020B0604020202020204" pitchFamily="34" charset="0"/>
              <a:buChar char="•"/>
            </a:pPr>
            <a:r>
              <a:rPr lang="en-US" sz="2000" kern="100" dirty="0">
                <a:effectLst/>
                <a:latin typeface="Arial" panose="020B0604020202020204" pitchFamily="34" charset="0"/>
                <a:ea typeface="Aptos" panose="020B0004020202020204" pitchFamily="34" charset="0"/>
                <a:cs typeface="Arial" panose="020B0604020202020204" pitchFamily="34" charset="0"/>
              </a:rPr>
              <a:t>Employee licensing and renewals</a:t>
            </a:r>
          </a:p>
          <a:p>
            <a:pPr marL="285750" indent="-285750">
              <a:lnSpc>
                <a:spcPct val="107000"/>
              </a:lnSpc>
              <a:spcBef>
                <a:spcPts val="0"/>
              </a:spcBef>
              <a:buFont typeface="Arial" panose="020B0604020202020204" pitchFamily="34" charset="0"/>
              <a:buChar char="•"/>
            </a:pPr>
            <a:endParaRPr lang="en-US" sz="2000"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7" name="Text Placeholder 6">
            <a:extLst>
              <a:ext uri="{FF2B5EF4-FFF2-40B4-BE49-F238E27FC236}">
                <a16:creationId xmlns:a16="http://schemas.microsoft.com/office/drawing/2014/main" id="{D1FDCB4F-3167-FA3D-C1B1-0714A05806E7}"/>
              </a:ext>
            </a:extLst>
          </p:cNvPr>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Implementation Considerations</a:t>
            </a:r>
          </a:p>
        </p:txBody>
      </p:sp>
      <p:sp>
        <p:nvSpPr>
          <p:cNvPr id="10" name="Text Placeholder 9">
            <a:extLst>
              <a:ext uri="{FF2B5EF4-FFF2-40B4-BE49-F238E27FC236}">
                <a16:creationId xmlns:a16="http://schemas.microsoft.com/office/drawing/2014/main" id="{B97A7275-59F1-A71F-C21F-D12DA8B1AEB0}"/>
              </a:ext>
            </a:extLst>
          </p:cNvPr>
          <p:cNvSpPr>
            <a:spLocks noGrp="1"/>
          </p:cNvSpPr>
          <p:nvPr>
            <p:ph type="body" sz="half" idx="17"/>
          </p:nvPr>
        </p:nvSpPr>
        <p:spPr>
          <a:xfrm>
            <a:off x="7124700" y="2667000"/>
            <a:ext cx="3603003" cy="3589338"/>
          </a:xfrm>
        </p:spPr>
        <p:txBody>
          <a:bodyPr>
            <a:norm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Candidate demographics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Hourly vs. salary</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Age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Technology acceptance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Existing HRIS systems and processes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External vs. internal candidates journey</a:t>
            </a:r>
          </a:p>
          <a:p>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28212A-E338-474B-4527-906BD132B339}"/>
              </a:ext>
            </a:extLst>
          </p:cNvPr>
          <p:cNvPicPr>
            <a:picLocks noChangeAspect="1"/>
          </p:cNvPicPr>
          <p:nvPr/>
        </p:nvPicPr>
        <p:blipFill>
          <a:blip r:embed="rId2"/>
          <a:stretch>
            <a:fillRect/>
          </a:stretch>
        </p:blipFill>
        <p:spPr>
          <a:xfrm>
            <a:off x="10726815" y="5467255"/>
            <a:ext cx="1383912" cy="1255885"/>
          </a:xfrm>
          <a:prstGeom prst="rect">
            <a:avLst/>
          </a:prstGeom>
        </p:spPr>
      </p:pic>
    </p:spTree>
    <p:extLst>
      <p:ext uri="{BB962C8B-B14F-4D97-AF65-F5344CB8AC3E}">
        <p14:creationId xmlns:p14="http://schemas.microsoft.com/office/powerpoint/2010/main" val="3453609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p:txBody>
          <a:bodyPr/>
          <a:lstStyle/>
          <a:p>
            <a:pPr eaLnBrk="1" fontAlgn="auto" hangingPunct="1">
              <a:defRPr/>
            </a:pPr>
            <a:r>
              <a:rPr lang="en-US">
                <a:solidFill>
                  <a:schemeClr val="bg1"/>
                </a:solidFill>
              </a:rPr>
              <a:t>AGENDA</a:t>
            </a:r>
            <a:endParaRPr lang="en-US" dirty="0">
              <a:solidFill>
                <a:schemeClr val="bg1"/>
              </a:solidFill>
            </a:endParaRPr>
          </a:p>
        </p:txBody>
      </p:sp>
      <p:sp>
        <p:nvSpPr>
          <p:cNvPr id="29" name="Content Placeholder 28">
            <a:extLst>
              <a:ext uri="{FF2B5EF4-FFF2-40B4-BE49-F238E27FC236}">
                <a16:creationId xmlns:a16="http://schemas.microsoft.com/office/drawing/2014/main" id="{6C053720-D240-48E2-48DB-4254409DC361}"/>
              </a:ext>
            </a:extLst>
          </p:cNvPr>
          <p:cNvSpPr>
            <a:spLocks noGrp="1"/>
          </p:cNvSpPr>
          <p:nvPr>
            <p:ph idx="1"/>
          </p:nvPr>
        </p:nvSpPr>
        <p:spPr>
          <a:xfrm>
            <a:off x="960119" y="2587752"/>
            <a:ext cx="10908031" cy="3258102"/>
          </a:xfrm>
        </p:spPr>
        <p:txBody>
          <a:bodyPr anchor="ctr">
            <a:normAutofit fontScale="92500" lnSpcReduction="20000"/>
          </a:bodyPr>
          <a:lstStyle/>
          <a:p>
            <a:pPr eaLnBrk="1" fontAlgn="auto" hangingPunct="1">
              <a:defRPr/>
            </a:pPr>
            <a:r>
              <a:rPr lang="en-US" dirty="0">
                <a:solidFill>
                  <a:schemeClr val="bg1"/>
                </a:solidFill>
              </a:rPr>
              <a:t> Introduction</a:t>
            </a:r>
          </a:p>
          <a:p>
            <a:pPr eaLnBrk="1" fontAlgn="auto" hangingPunct="1">
              <a:defRPr/>
            </a:pPr>
            <a:r>
              <a:rPr lang="en-US" dirty="0">
                <a:solidFill>
                  <a:schemeClr val="bg1"/>
                </a:solidFill>
              </a:rPr>
              <a:t> AI Trends Across Tribal HR</a:t>
            </a:r>
          </a:p>
          <a:p>
            <a:pPr eaLnBrk="1" fontAlgn="auto" hangingPunct="1">
              <a:defRPr/>
            </a:pPr>
            <a:r>
              <a:rPr lang="en-US" dirty="0">
                <a:solidFill>
                  <a:schemeClr val="bg1"/>
                </a:solidFill>
              </a:rPr>
              <a:t> </a:t>
            </a:r>
            <a:r>
              <a:rPr lang="en-US" b="1" dirty="0">
                <a:solidFill>
                  <a:schemeClr val="bg1"/>
                </a:solidFill>
              </a:rPr>
              <a:t>AI Technologies For Tomorrow’s HR Team</a:t>
            </a:r>
          </a:p>
          <a:p>
            <a:pPr eaLnBrk="1" fontAlgn="auto" hangingPunct="1">
              <a:defRPr/>
            </a:pPr>
            <a:r>
              <a:rPr lang="en-US" dirty="0">
                <a:solidFill>
                  <a:schemeClr val="bg1"/>
                </a:solidFill>
              </a:rPr>
              <a:t> AI in HR - Real World Case Study</a:t>
            </a:r>
          </a:p>
          <a:p>
            <a:pPr eaLnBrk="1" fontAlgn="auto" hangingPunct="1">
              <a:defRPr/>
            </a:pPr>
            <a:r>
              <a:rPr lang="en-US" dirty="0">
                <a:solidFill>
                  <a:schemeClr val="bg1"/>
                </a:solidFill>
              </a:rPr>
              <a:t> Legal Considerations For AI Use</a:t>
            </a:r>
          </a:p>
          <a:p>
            <a:pPr eaLnBrk="1" fontAlgn="auto" hangingPunct="1">
              <a:defRPr/>
            </a:pPr>
            <a:r>
              <a:rPr lang="en-US" dirty="0">
                <a:solidFill>
                  <a:schemeClr val="bg1"/>
                </a:solidFill>
              </a:rPr>
              <a:t> Conclusions / Q&amp;A </a:t>
            </a: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spTree>
    <p:extLst>
      <p:ext uri="{BB962C8B-B14F-4D97-AF65-F5344CB8AC3E}">
        <p14:creationId xmlns:p14="http://schemas.microsoft.com/office/powerpoint/2010/main" val="1608923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a yellow border&#10;&#10;Description automatically generated">
            <a:extLst>
              <a:ext uri="{FF2B5EF4-FFF2-40B4-BE49-F238E27FC236}">
                <a16:creationId xmlns:a16="http://schemas.microsoft.com/office/drawing/2014/main" id="{36165235-9B5B-5CFB-E827-15277272E57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22220D-92DC-992E-041F-9871D54F4476}"/>
              </a:ext>
            </a:extLst>
          </p:cNvPr>
          <p:cNvSpPr>
            <a:spLocks noGrp="1"/>
          </p:cNvSpPr>
          <p:nvPr>
            <p:ph type="title"/>
          </p:nvPr>
        </p:nvSpPr>
        <p:spPr>
          <a:xfrm>
            <a:off x="782638" y="435928"/>
            <a:ext cx="10583862" cy="1198245"/>
          </a:xfrm>
        </p:spPr>
        <p:txBody>
          <a:bodyPr/>
          <a:lstStyle/>
          <a:p>
            <a:r>
              <a:rPr lang="en-US" sz="4400" dirty="0">
                <a:solidFill>
                  <a:schemeClr val="bg1"/>
                </a:solidFill>
                <a:latin typeface="Arial" panose="020B0604020202020204" pitchFamily="34" charset="0"/>
                <a:cs typeface="Arial" panose="020B0604020202020204" pitchFamily="34" charset="0"/>
              </a:rPr>
              <a:t>AI-Based Talent Acquisition</a:t>
            </a:r>
          </a:p>
        </p:txBody>
      </p:sp>
      <p:pic>
        <p:nvPicPr>
          <p:cNvPr id="4" name="Picture 3">
            <a:extLst>
              <a:ext uri="{FF2B5EF4-FFF2-40B4-BE49-F238E27FC236}">
                <a16:creationId xmlns:a16="http://schemas.microsoft.com/office/drawing/2014/main" id="{01DC586D-E305-E33C-D2B1-5BD70B459642}"/>
              </a:ext>
            </a:extLst>
          </p:cNvPr>
          <p:cNvPicPr>
            <a:picLocks noChangeAspect="1"/>
          </p:cNvPicPr>
          <p:nvPr/>
        </p:nvPicPr>
        <p:blipFill>
          <a:blip r:embed="rId3"/>
          <a:stretch>
            <a:fillRect/>
          </a:stretch>
        </p:blipFill>
        <p:spPr>
          <a:xfrm>
            <a:off x="10736440" y="5476880"/>
            <a:ext cx="1383912" cy="1255885"/>
          </a:xfrm>
          <a:prstGeom prst="rect">
            <a:avLst/>
          </a:prstGeom>
        </p:spPr>
      </p:pic>
      <p:graphicFrame>
        <p:nvGraphicFramePr>
          <p:cNvPr id="18" name="Table 17">
            <a:extLst>
              <a:ext uri="{FF2B5EF4-FFF2-40B4-BE49-F238E27FC236}">
                <a16:creationId xmlns:a16="http://schemas.microsoft.com/office/drawing/2014/main" id="{979B9D30-7E9E-39DA-FF06-91B62C4C50FC}"/>
              </a:ext>
            </a:extLst>
          </p:cNvPr>
          <p:cNvGraphicFramePr>
            <a:graphicFrameLocks noGrp="1"/>
          </p:cNvGraphicFramePr>
          <p:nvPr>
            <p:extLst>
              <p:ext uri="{D42A27DB-BD31-4B8C-83A1-F6EECF244321}">
                <p14:modId xmlns:p14="http://schemas.microsoft.com/office/powerpoint/2010/main" val="3413971087"/>
              </p:ext>
            </p:extLst>
          </p:nvPr>
        </p:nvGraphicFramePr>
        <p:xfrm>
          <a:off x="1670050" y="1812925"/>
          <a:ext cx="8128000" cy="421136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69">
                <a:tc>
                  <a:txBody>
                    <a:bodyPr/>
                    <a:lstStyle/>
                    <a:p>
                      <a:pPr algn="ctr"/>
                      <a:r>
                        <a:rPr lang="en-US" sz="1800" dirty="0"/>
                        <a:t>Opportunity</a:t>
                      </a:r>
                    </a:p>
                  </a:txBody>
                  <a:tcPr marT="45723" marB="45723"/>
                </a:tc>
                <a:tc>
                  <a:txBody>
                    <a:bodyPr/>
                    <a:lstStyle/>
                    <a:p>
                      <a:pPr algn="ctr"/>
                      <a:r>
                        <a:rPr lang="en-US" sz="1800" dirty="0"/>
                        <a:t>AI Tech Usage</a:t>
                      </a:r>
                    </a:p>
                  </a:txBody>
                  <a:tcPr marT="45723" marB="45723"/>
                </a:tc>
                <a:extLst>
                  <a:ext uri="{0D108BD9-81ED-4DB2-BD59-A6C34878D82A}">
                    <a16:rowId xmlns:a16="http://schemas.microsoft.com/office/drawing/2014/main" val="10000"/>
                  </a:ext>
                </a:extLst>
              </a:tr>
              <a:tr h="914394">
                <a:tc>
                  <a:txBody>
                    <a:bodyPr/>
                    <a:lstStyle/>
                    <a:p>
                      <a:pPr marL="233363" indent="-233363">
                        <a:buFont typeface="+mj-lt"/>
                        <a:buNone/>
                      </a:pPr>
                      <a:r>
                        <a:rPr lang="en-US" sz="1800" dirty="0">
                          <a:latin typeface="Arial" panose="020B0604020202020204" pitchFamily="34" charset="0"/>
                          <a:cs typeface="Arial" panose="020B0604020202020204" pitchFamily="34" charset="0"/>
                        </a:rPr>
                        <a:t>1) Identify candidates with skills that meet position requirements</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No human interaction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Universe intelligent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Automated “resume” profiling  </a:t>
                      </a:r>
                    </a:p>
                    <a:p>
                      <a:endParaRPr 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1"/>
                  </a:ext>
                </a:extLst>
              </a:tr>
              <a:tr h="1188710">
                <a:tc>
                  <a:txBody>
                    <a:bodyPr/>
                    <a:lstStyle/>
                    <a:p>
                      <a:pPr marL="233363" indent="-233363">
                        <a:buFont typeface="+mj-lt"/>
                        <a:buNone/>
                      </a:pPr>
                      <a:r>
                        <a:rPr lang="en-US" sz="1800" dirty="0">
                          <a:latin typeface="Arial" panose="020B0604020202020204" pitchFamily="34" charset="0"/>
                          <a:cs typeface="Arial" panose="020B0604020202020204" pitchFamily="34" charset="0"/>
                        </a:rPr>
                        <a:t>2) Identify candidates that have a role-based cultural fit with the organization</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No human interaction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Algorithm-based culture / personality assessment</a:t>
                      </a:r>
                    </a:p>
                    <a:p>
                      <a:endParaRPr 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2"/>
                  </a:ext>
                </a:extLst>
              </a:tr>
              <a:tr h="1463026">
                <a:tc>
                  <a:txBody>
                    <a:bodyPr/>
                    <a:lstStyle/>
                    <a:p>
                      <a:pPr marL="233363" indent="-233363">
                        <a:buFont typeface="+mj-lt"/>
                        <a:buNone/>
                      </a:pPr>
                      <a:r>
                        <a:rPr lang="en-US" sz="1800" dirty="0">
                          <a:latin typeface="Arial" panose="020B0604020202020204" pitchFamily="34" charset="0"/>
                          <a:cs typeface="Arial" panose="020B0604020202020204" pitchFamily="34" charset="0"/>
                        </a:rPr>
                        <a:t>3) Rank / recommend top candidates based on best organization “fit”</a:t>
                      </a:r>
                    </a:p>
                  </a:txBody>
                  <a:tcPr marT="45723" marB="45723"/>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latin typeface="Arial" panose="020B0604020202020204" pitchFamily="34" charset="0"/>
                          <a:cs typeface="Arial" panose="020B0604020202020204" pitchFamily="34" charset="0"/>
                        </a:rPr>
                        <a:t>No human interaction</a:t>
                      </a:r>
                    </a:p>
                    <a:p>
                      <a:pPr marL="285750" indent="-285750">
                        <a:buFont typeface="Arial" panose="020B0604020202020204" pitchFamily="34" charset="0"/>
                        <a:buChar char="•"/>
                        <a:tabLst>
                          <a:tab pos="3600450" algn="l"/>
                        </a:tabLst>
                      </a:pPr>
                      <a:r>
                        <a:rPr lang="en-US" sz="1800" dirty="0">
                          <a:latin typeface="Arial" panose="020B0604020202020204" pitchFamily="34" charset="0"/>
                          <a:cs typeface="Arial" panose="020B0604020202020204" pitchFamily="34" charset="0"/>
                        </a:rPr>
                        <a:t>Algorithm-based “scoring” of   all candidates against role skill </a:t>
                      </a:r>
                      <a:r>
                        <a:rPr lang="en-US" sz="1800" dirty="0" err="1">
                          <a:latin typeface="Arial" panose="020B0604020202020204" pitchFamily="34" charset="0"/>
                          <a:cs typeface="Arial" panose="020B0604020202020204" pitchFamily="34" charset="0"/>
                        </a:rPr>
                        <a:t>reqts</a:t>
                      </a:r>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and</a:t>
                      </a:r>
                      <a:r>
                        <a:rPr lang="en-US" sz="1800" dirty="0">
                          <a:latin typeface="Arial" panose="020B0604020202020204" pitchFamily="34" charset="0"/>
                          <a:cs typeface="Arial" panose="020B0604020202020204" pitchFamily="34" charset="0"/>
                        </a:rPr>
                        <a:t> personality fit</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txBody>
                  <a:tcPr marT="45723" marB="45723"/>
                </a:tc>
                <a:extLst>
                  <a:ext uri="{0D108BD9-81ED-4DB2-BD59-A6C34878D82A}">
                    <a16:rowId xmlns:a16="http://schemas.microsoft.com/office/drawing/2014/main" val="10003"/>
                  </a:ext>
                </a:extLst>
              </a:tr>
            </a:tbl>
          </a:graphicData>
        </a:graphic>
      </p:graphicFrame>
      <p:sp>
        <p:nvSpPr>
          <p:cNvPr id="19" name="Oval 18">
            <a:extLst>
              <a:ext uri="{FF2B5EF4-FFF2-40B4-BE49-F238E27FC236}">
                <a16:creationId xmlns:a16="http://schemas.microsoft.com/office/drawing/2014/main" id="{87295912-8A0C-CF8C-67DC-3DF943C21ECA}"/>
              </a:ext>
            </a:extLst>
          </p:cNvPr>
          <p:cNvSpPr/>
          <p:nvPr/>
        </p:nvSpPr>
        <p:spPr>
          <a:xfrm>
            <a:off x="9461500" y="2333625"/>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0" name="TextBox 19">
            <a:extLst>
              <a:ext uri="{FF2B5EF4-FFF2-40B4-BE49-F238E27FC236}">
                <a16:creationId xmlns:a16="http://schemas.microsoft.com/office/drawing/2014/main" id="{C4238243-1AB5-D3E8-DFFF-15CF65EDF69B}"/>
              </a:ext>
            </a:extLst>
          </p:cNvPr>
          <p:cNvSpPr txBox="1"/>
          <p:nvPr/>
        </p:nvSpPr>
        <p:spPr>
          <a:xfrm>
            <a:off x="9385300" y="2433638"/>
            <a:ext cx="762000" cy="368300"/>
          </a:xfrm>
          <a:prstGeom prst="rect">
            <a:avLst/>
          </a:prstGeom>
          <a:noFill/>
        </p:spPr>
        <p:txBody>
          <a:bodyPr>
            <a:spAutoFit/>
          </a:bodyPr>
          <a:lstStyle/>
          <a:p>
            <a:pPr algn="ctr">
              <a:defRPr/>
            </a:pPr>
            <a:r>
              <a:rPr lang="en-US" sz="1800" b="1" dirty="0">
                <a:latin typeface="+mn-lt"/>
              </a:rPr>
              <a:t>ML</a:t>
            </a:r>
            <a:endParaRPr lang="en-US" sz="2000" b="1" dirty="0">
              <a:latin typeface="+mn-lt"/>
            </a:endParaRPr>
          </a:p>
        </p:txBody>
      </p:sp>
      <p:sp>
        <p:nvSpPr>
          <p:cNvPr id="21" name="Oval 20">
            <a:extLst>
              <a:ext uri="{FF2B5EF4-FFF2-40B4-BE49-F238E27FC236}">
                <a16:creationId xmlns:a16="http://schemas.microsoft.com/office/drawing/2014/main" id="{1B1A7993-62BE-EAB1-5AE6-9055560C1E53}"/>
              </a:ext>
            </a:extLst>
          </p:cNvPr>
          <p:cNvSpPr/>
          <p:nvPr/>
        </p:nvSpPr>
        <p:spPr>
          <a:xfrm>
            <a:off x="9492772" y="3608742"/>
            <a:ext cx="609600" cy="609600"/>
          </a:xfrm>
          <a:prstGeom prst="ellipse">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22" name="TextBox 21">
            <a:extLst>
              <a:ext uri="{FF2B5EF4-FFF2-40B4-BE49-F238E27FC236}">
                <a16:creationId xmlns:a16="http://schemas.microsoft.com/office/drawing/2014/main" id="{83154609-258E-915A-A467-F2212F197085}"/>
              </a:ext>
            </a:extLst>
          </p:cNvPr>
          <p:cNvSpPr txBox="1"/>
          <p:nvPr/>
        </p:nvSpPr>
        <p:spPr>
          <a:xfrm>
            <a:off x="9416572" y="3710342"/>
            <a:ext cx="762000" cy="368300"/>
          </a:xfrm>
          <a:prstGeom prst="rect">
            <a:avLst/>
          </a:prstGeom>
          <a:noFill/>
        </p:spPr>
        <p:txBody>
          <a:bodyPr>
            <a:spAutoFit/>
          </a:bodyPr>
          <a:lstStyle/>
          <a:p>
            <a:pPr algn="ctr">
              <a:defRPr/>
            </a:pPr>
            <a:r>
              <a:rPr lang="en-US" sz="1800" b="1" dirty="0">
                <a:latin typeface="+mn-lt"/>
              </a:rPr>
              <a:t>ML</a:t>
            </a:r>
            <a:endParaRPr lang="en-US" sz="2000" b="1" dirty="0">
              <a:latin typeface="+mn-lt"/>
            </a:endParaRPr>
          </a:p>
        </p:txBody>
      </p:sp>
      <p:pic>
        <p:nvPicPr>
          <p:cNvPr id="3" name="Picture 2">
            <a:extLst>
              <a:ext uri="{FF2B5EF4-FFF2-40B4-BE49-F238E27FC236}">
                <a16:creationId xmlns:a16="http://schemas.microsoft.com/office/drawing/2014/main" id="{DFD8A4B0-AF22-6D7C-DC78-16EC3D283BC2}"/>
              </a:ext>
            </a:extLst>
          </p:cNvPr>
          <p:cNvPicPr>
            <a:picLocks noChangeAspect="1"/>
          </p:cNvPicPr>
          <p:nvPr/>
        </p:nvPicPr>
        <p:blipFill>
          <a:blip r:embed="rId4"/>
          <a:stretch>
            <a:fillRect/>
          </a:stretch>
        </p:blipFill>
        <p:spPr>
          <a:xfrm>
            <a:off x="9921776" y="2324454"/>
            <a:ext cx="762066" cy="627942"/>
          </a:xfrm>
          <a:prstGeom prst="rect">
            <a:avLst/>
          </a:prstGeom>
        </p:spPr>
      </p:pic>
      <p:pic>
        <p:nvPicPr>
          <p:cNvPr id="6" name="Picture 5">
            <a:extLst>
              <a:ext uri="{FF2B5EF4-FFF2-40B4-BE49-F238E27FC236}">
                <a16:creationId xmlns:a16="http://schemas.microsoft.com/office/drawing/2014/main" id="{5FD45557-2956-3266-671C-B55B99904851}"/>
              </a:ext>
            </a:extLst>
          </p:cNvPr>
          <p:cNvPicPr>
            <a:picLocks noChangeAspect="1"/>
          </p:cNvPicPr>
          <p:nvPr/>
        </p:nvPicPr>
        <p:blipFill>
          <a:blip r:embed="rId5"/>
          <a:stretch>
            <a:fillRect/>
          </a:stretch>
        </p:blipFill>
        <p:spPr>
          <a:xfrm>
            <a:off x="9965748" y="3590400"/>
            <a:ext cx="762066" cy="627942"/>
          </a:xfrm>
          <a:prstGeom prst="rect">
            <a:avLst/>
          </a:prstGeom>
        </p:spPr>
      </p:pic>
      <p:pic>
        <p:nvPicPr>
          <p:cNvPr id="7" name="Picture 6">
            <a:extLst>
              <a:ext uri="{FF2B5EF4-FFF2-40B4-BE49-F238E27FC236}">
                <a16:creationId xmlns:a16="http://schemas.microsoft.com/office/drawing/2014/main" id="{0B73813B-F8F3-FC7D-10F1-6387341AD12B}"/>
              </a:ext>
            </a:extLst>
          </p:cNvPr>
          <p:cNvPicPr>
            <a:picLocks noChangeAspect="1"/>
          </p:cNvPicPr>
          <p:nvPr/>
        </p:nvPicPr>
        <p:blipFill>
          <a:blip r:embed="rId5"/>
          <a:stretch>
            <a:fillRect/>
          </a:stretch>
        </p:blipFill>
        <p:spPr>
          <a:xfrm>
            <a:off x="10509217" y="2333625"/>
            <a:ext cx="762066" cy="627942"/>
          </a:xfrm>
          <a:prstGeom prst="rect">
            <a:avLst/>
          </a:prstGeom>
        </p:spPr>
      </p:pic>
      <p:pic>
        <p:nvPicPr>
          <p:cNvPr id="8" name="Picture 7">
            <a:extLst>
              <a:ext uri="{FF2B5EF4-FFF2-40B4-BE49-F238E27FC236}">
                <a16:creationId xmlns:a16="http://schemas.microsoft.com/office/drawing/2014/main" id="{4A33F096-5225-6E25-AD86-965ED2BF0601}"/>
              </a:ext>
            </a:extLst>
          </p:cNvPr>
          <p:cNvPicPr>
            <a:picLocks noChangeAspect="1"/>
          </p:cNvPicPr>
          <p:nvPr/>
        </p:nvPicPr>
        <p:blipFill>
          <a:blip r:embed="rId5"/>
          <a:stretch>
            <a:fillRect/>
          </a:stretch>
        </p:blipFill>
        <p:spPr>
          <a:xfrm>
            <a:off x="9432859" y="4883859"/>
            <a:ext cx="762066" cy="627942"/>
          </a:xfrm>
          <a:prstGeom prst="rect">
            <a:avLst/>
          </a:prstGeom>
        </p:spPr>
      </p:pic>
    </p:spTree>
    <p:extLst>
      <p:ext uri="{BB962C8B-B14F-4D97-AF65-F5344CB8AC3E}">
        <p14:creationId xmlns:p14="http://schemas.microsoft.com/office/powerpoint/2010/main" val="4674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a yellow border&#10;&#10;Description automatically generated">
            <a:extLst>
              <a:ext uri="{FF2B5EF4-FFF2-40B4-BE49-F238E27FC236}">
                <a16:creationId xmlns:a16="http://schemas.microsoft.com/office/drawing/2014/main" id="{EC60104B-52D6-8C88-3883-75627C361085}"/>
              </a:ext>
            </a:extLst>
          </p:cNvPr>
          <p:cNvPicPr>
            <a:picLocks noChangeAspect="1"/>
          </p:cNvPicPr>
          <p:nvPr/>
        </p:nvPicPr>
        <p:blipFill>
          <a:blip r:embed="rId2"/>
          <a:stretch>
            <a:fillRect/>
          </a:stretch>
        </p:blipFill>
        <p:spPr>
          <a:xfrm>
            <a:off x="0" y="0"/>
            <a:ext cx="12192000" cy="6858000"/>
          </a:xfrm>
          <a:prstGeom prst="rect">
            <a:avLst/>
          </a:prstGeom>
        </p:spPr>
      </p:pic>
      <p:sp>
        <p:nvSpPr>
          <p:cNvPr id="54" name="Title 53">
            <a:extLst>
              <a:ext uri="{FF2B5EF4-FFF2-40B4-BE49-F238E27FC236}">
                <a16:creationId xmlns:a16="http://schemas.microsoft.com/office/drawing/2014/main" id="{50F274BA-6CF2-235E-B869-E09E3731BF80}"/>
              </a:ext>
            </a:extLst>
          </p:cNvPr>
          <p:cNvSpPr>
            <a:spLocks noGrp="1"/>
          </p:cNvSpPr>
          <p:nvPr>
            <p:ph type="title"/>
          </p:nvPr>
        </p:nvSpPr>
        <p:spPr>
          <a:xfrm>
            <a:off x="873631" y="205913"/>
            <a:ext cx="10616187" cy="653111"/>
          </a:xfrm>
        </p:spPr>
        <p:txBody>
          <a:bodyPr/>
          <a:lstStyle/>
          <a:p>
            <a:pPr eaLnBrk="1" fontAlgn="auto" hangingPunct="1">
              <a:defRPr/>
            </a:pPr>
            <a:r>
              <a:rPr lang="en-US" sz="4000" dirty="0">
                <a:solidFill>
                  <a:schemeClr val="bg1"/>
                </a:solidFill>
                <a:latin typeface="Arial" panose="020B0604020202020204" pitchFamily="34" charset="0"/>
                <a:cs typeface="Arial" panose="020B0604020202020204" pitchFamily="34" charset="0"/>
              </a:rPr>
              <a:t>Ideal Candidate Personality Profile</a:t>
            </a:r>
            <a:endParaRPr lang="en-US" sz="4000" dirty="0">
              <a:solidFill>
                <a:schemeClr val="bg1"/>
              </a:solidFill>
            </a:endParaRPr>
          </a:p>
        </p:txBody>
      </p:sp>
      <p:pic>
        <p:nvPicPr>
          <p:cNvPr id="3" name="Picture 2">
            <a:extLst>
              <a:ext uri="{FF2B5EF4-FFF2-40B4-BE49-F238E27FC236}">
                <a16:creationId xmlns:a16="http://schemas.microsoft.com/office/drawing/2014/main" id="{3EBF3CF4-9E73-CA47-2C2E-555FFAF6009F}"/>
              </a:ext>
            </a:extLst>
          </p:cNvPr>
          <p:cNvPicPr>
            <a:picLocks noChangeAspect="1"/>
          </p:cNvPicPr>
          <p:nvPr/>
        </p:nvPicPr>
        <p:blipFill>
          <a:blip r:embed="rId3"/>
          <a:stretch>
            <a:fillRect/>
          </a:stretch>
        </p:blipFill>
        <p:spPr>
          <a:xfrm>
            <a:off x="10703292" y="5499111"/>
            <a:ext cx="1381246" cy="1254737"/>
          </a:xfrm>
          <a:prstGeom prst="rect">
            <a:avLst/>
          </a:prstGeom>
        </p:spPr>
      </p:pic>
      <p:pic>
        <p:nvPicPr>
          <p:cNvPr id="4" name="Group 4.png" descr="Group 4.png">
            <a:extLst>
              <a:ext uri="{FF2B5EF4-FFF2-40B4-BE49-F238E27FC236}">
                <a16:creationId xmlns:a16="http://schemas.microsoft.com/office/drawing/2014/main" id="{22801140-AD25-8453-4FE2-2D70CB62DCF2}"/>
              </a:ext>
            </a:extLst>
          </p:cNvPr>
          <p:cNvPicPr>
            <a:picLocks noChangeAspect="1"/>
          </p:cNvPicPr>
          <p:nvPr/>
        </p:nvPicPr>
        <p:blipFill>
          <a:blip r:embed="rId4"/>
          <a:stretch>
            <a:fillRect/>
          </a:stretch>
        </p:blipFill>
        <p:spPr>
          <a:xfrm>
            <a:off x="5213684" y="1267438"/>
            <a:ext cx="7537065" cy="4022235"/>
          </a:xfrm>
          <a:prstGeom prst="rect">
            <a:avLst/>
          </a:prstGeom>
          <a:ln w="12700">
            <a:miter lim="400000"/>
          </a:ln>
        </p:spPr>
      </p:pic>
      <p:sp>
        <p:nvSpPr>
          <p:cNvPr id="9" name="TextBox 8">
            <a:extLst>
              <a:ext uri="{FF2B5EF4-FFF2-40B4-BE49-F238E27FC236}">
                <a16:creationId xmlns:a16="http://schemas.microsoft.com/office/drawing/2014/main" id="{4AC46A15-B3AB-D3FF-A59D-E805D92B9D1B}"/>
              </a:ext>
            </a:extLst>
          </p:cNvPr>
          <p:cNvSpPr txBox="1"/>
          <p:nvPr/>
        </p:nvSpPr>
        <p:spPr>
          <a:xfrm>
            <a:off x="352926" y="1873353"/>
            <a:ext cx="4507832" cy="3139321"/>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Using a patented unique 7-point, 5-minute personality assessment applied by an AI engine to a job role’s ideal candidate requirements, </a:t>
            </a:r>
            <a:r>
              <a:rPr lang="en-US" dirty="0" err="1">
                <a:solidFill>
                  <a:schemeClr val="bg1"/>
                </a:solidFill>
                <a:latin typeface="Arial" panose="020B0604020202020204" pitchFamily="34" charset="0"/>
                <a:cs typeface="Arial" panose="020B0604020202020204" pitchFamily="34" charset="0"/>
              </a:rPr>
              <a:t>IGworX</a:t>
            </a:r>
            <a:r>
              <a:rPr lang="en-US" dirty="0">
                <a:solidFill>
                  <a:schemeClr val="bg1"/>
                </a:solidFill>
                <a:latin typeface="Arial" panose="020B0604020202020204" pitchFamily="34" charset="0"/>
                <a:cs typeface="Arial" panose="020B0604020202020204" pitchFamily="34" charset="0"/>
              </a:rPr>
              <a:t> instantly vets candidates for workplace success</a:t>
            </a:r>
          </a:p>
          <a:p>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IGworX</a:t>
            </a:r>
            <a:r>
              <a:rPr lang="en-US" dirty="0">
                <a:solidFill>
                  <a:schemeClr val="bg1"/>
                </a:solidFill>
                <a:latin typeface="Arial" panose="020B0604020202020204" pitchFamily="34" charset="0"/>
                <a:cs typeface="Arial" panose="020B0604020202020204" pitchFamily="34" charset="0"/>
              </a:rPr>
              <a:t> eliminates the bottlenecks in hiring, yielding a better and faster understanding of the candidate-employer match much earlier in the evaluation and hiring process</a:t>
            </a:r>
          </a:p>
        </p:txBody>
      </p:sp>
      <p:sp>
        <p:nvSpPr>
          <p:cNvPr id="10" name="Rectangle 9">
            <a:extLst>
              <a:ext uri="{FF2B5EF4-FFF2-40B4-BE49-F238E27FC236}">
                <a16:creationId xmlns:a16="http://schemas.microsoft.com/office/drawing/2014/main" id="{99E80F23-3DB4-D2CC-BBC1-5A398A777C79}"/>
              </a:ext>
            </a:extLst>
          </p:cNvPr>
          <p:cNvSpPr/>
          <p:nvPr/>
        </p:nvSpPr>
        <p:spPr>
          <a:xfrm>
            <a:off x="10389018" y="1090863"/>
            <a:ext cx="1802982" cy="65311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1732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{EF42DB8F-7450-5543-B970-F36512177EE3}tf10001062</Template>
  <TotalTime>1085</TotalTime>
  <Words>2314</Words>
  <Application>Microsoft Office PowerPoint</Application>
  <PresentationFormat>Widescreen</PresentationFormat>
  <Paragraphs>308</Paragraphs>
  <Slides>36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AngsanaUPC</vt:lpstr>
      <vt:lpstr>Aptos</vt:lpstr>
      <vt:lpstr>Arial</vt:lpstr>
      <vt:lpstr>Calibri</vt:lpstr>
      <vt:lpstr>Century Gothic</vt:lpstr>
      <vt:lpstr>Decotura ICG</vt:lpstr>
      <vt:lpstr>Source Sans Pro Web</vt:lpstr>
      <vt:lpstr>Wingdings 3</vt:lpstr>
      <vt:lpstr>Ion</vt:lpstr>
      <vt:lpstr>           28th Annual Conference</vt:lpstr>
      <vt:lpstr>AGENDA</vt:lpstr>
      <vt:lpstr>Our Speakers</vt:lpstr>
      <vt:lpstr>AI Practical Definitions </vt:lpstr>
      <vt:lpstr>AGENDA</vt:lpstr>
      <vt:lpstr>Emerging Acceptance of AI </vt:lpstr>
      <vt:lpstr>AGENDA</vt:lpstr>
      <vt:lpstr>AI-Based Talent Acquisition</vt:lpstr>
      <vt:lpstr>Ideal Candidate Personality Profile</vt:lpstr>
      <vt:lpstr>PowerPoint Presentation</vt:lpstr>
      <vt:lpstr>AI-Generated Candidate Profiles</vt:lpstr>
      <vt:lpstr>AI-Driven Ideal Candidate Analysis</vt:lpstr>
      <vt:lpstr>AI-Driven Staff Performance Analysis</vt:lpstr>
      <vt:lpstr>AI-Based Unbiased Candidate Ranking</vt:lpstr>
      <vt:lpstr>AI-Based Tribal Talent Vision</vt:lpstr>
      <vt:lpstr>AI-Based Mobile Self-Service Employee Onboarding and Licensing</vt:lpstr>
      <vt:lpstr>AI-Based Mobile Self-Service Employee Onboarding and Licensing (Cont.)</vt:lpstr>
      <vt:lpstr>AI-Based Mobile Self-Service Employee Onboarding and Licensing</vt:lpstr>
      <vt:lpstr>AGENDA</vt:lpstr>
      <vt:lpstr>AI in HR-Applicant Review  Benefits Achieved</vt:lpstr>
      <vt:lpstr>AI in HR-Applicant Review  Lessons Learned </vt:lpstr>
      <vt:lpstr>AGENDA</vt:lpstr>
      <vt:lpstr>PowerPoint Presentation</vt:lpstr>
      <vt:lpstr>EEOC AI Settlement</vt:lpstr>
      <vt:lpstr>Mitigating Legal Risks</vt:lpstr>
      <vt:lpstr>1. What laws that implicate AI apply to my organization, if any?</vt:lpstr>
      <vt:lpstr>1. What laws that implicate AI apply to my organization, if any?</vt:lpstr>
      <vt:lpstr>1. What laws that implicate AI apply to my organization, if any?</vt:lpstr>
      <vt:lpstr>1. What laws that implicate AI apply to my organization, if any?</vt:lpstr>
      <vt:lpstr>2. If laws that implicate AI apply to my organization, am I up to date on legal guidance? </vt:lpstr>
      <vt:lpstr>2. If laws that implicate AI apply to my organization, am I up to date on legal guidance? </vt:lpstr>
      <vt:lpstr>2. If laws that implicate AI apply to my organization, am I up to date on legal guidance? </vt:lpstr>
      <vt:lpstr>3. If my organization contracts with HR vendors that use AI, have I ensured that the vendors are up-to-date on legal guidance?  </vt:lpstr>
      <vt:lpstr>CONCLUSIONS</vt:lpstr>
      <vt:lpstr>AI: Enhancing Careers and Talent Acquisition in Tribal Gaming - Conclusions</vt:lpstr>
      <vt:lpstr>           28th Annual Conference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28th Annual Conference</dc:title>
  <dc:creator>Kimberly Hernandez</dc:creator>
  <cp:lastModifiedBy>Brian Ferrilla</cp:lastModifiedBy>
  <cp:revision>130</cp:revision>
  <dcterms:created xsi:type="dcterms:W3CDTF">2024-05-10T21:27:17Z</dcterms:created>
  <dcterms:modified xsi:type="dcterms:W3CDTF">2024-08-12T00:45:28Z</dcterms:modified>
</cp:coreProperties>
</file>