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1"/>
  </p:sldMasterIdLst>
  <p:notesMasterIdLst>
    <p:notesMasterId r:id="rId29"/>
  </p:notesMasterIdLst>
  <p:sldIdLst>
    <p:sldId id="256" r:id="rId2"/>
    <p:sldId id="279" r:id="rId3"/>
    <p:sldId id="263" r:id="rId4"/>
    <p:sldId id="286" r:id="rId5"/>
    <p:sldId id="288" r:id="rId6"/>
    <p:sldId id="798" r:id="rId7"/>
    <p:sldId id="799" r:id="rId8"/>
    <p:sldId id="818" r:id="rId9"/>
    <p:sldId id="259" r:id="rId10"/>
    <p:sldId id="800" r:id="rId11"/>
    <p:sldId id="292" r:id="rId12"/>
    <p:sldId id="289" r:id="rId13"/>
    <p:sldId id="291" r:id="rId14"/>
    <p:sldId id="290" r:id="rId15"/>
    <p:sldId id="801" r:id="rId16"/>
    <p:sldId id="802" r:id="rId17"/>
    <p:sldId id="806" r:id="rId18"/>
    <p:sldId id="809" r:id="rId19"/>
    <p:sldId id="810" r:id="rId20"/>
    <p:sldId id="808" r:id="rId21"/>
    <p:sldId id="812" r:id="rId22"/>
    <p:sldId id="811" r:id="rId23"/>
    <p:sldId id="813" r:id="rId24"/>
    <p:sldId id="815" r:id="rId25"/>
    <p:sldId id="816" r:id="rId26"/>
    <p:sldId id="277" r:id="rId27"/>
    <p:sldId id="817" r:id="rId28"/>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FA352A-307E-5C86-BDE9-B5DCFF4ABE88}" name="Guest User" initials="GU" userId="S::urn:spo:anon#6c73d75003d836675156ff4020c4ba50f2ffcfebddcf6e96a7d598d71b17b7a5::" providerId="AD"/>
  <p188:author id="{F27AEBC7-76E7-9C4E-E5CF-3A49BE45A85D}" name="Guest User" initials="GU" userId="S::urn:spo:anon#6a779ca61cb965659d9c499ed027bf7c57e254073b87020df9f65797c7a2ca3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7835" autoAdjust="0"/>
  </p:normalViewPr>
  <p:slideViewPr>
    <p:cSldViewPr snapToGrid="0">
      <p:cViewPr varScale="1">
        <p:scale>
          <a:sx n="65" d="100"/>
          <a:sy n="65" d="100"/>
        </p:scale>
        <p:origin x="596"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F6692B0F-52E0-5144-A6B6-6D3F24A223EE}" type="datetimeFigureOut">
              <a:rPr lang="en-US" smtClean="0"/>
              <a:t>9/20/2024</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39D02898-78BC-E342-9BDD-1113C00BAD4C}" type="slidenum">
              <a:rPr lang="en-US" smtClean="0"/>
              <a:t>‹#›</a:t>
            </a:fld>
            <a:endParaRPr lang="en-US" dirty="0"/>
          </a:p>
        </p:txBody>
      </p:sp>
    </p:spTree>
    <p:extLst>
      <p:ext uri="{BB962C8B-B14F-4D97-AF65-F5344CB8AC3E}">
        <p14:creationId xmlns:p14="http://schemas.microsoft.com/office/powerpoint/2010/main" val="143338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1</a:t>
            </a:fld>
            <a:endParaRPr lang="en-US" dirty="0"/>
          </a:p>
        </p:txBody>
      </p:sp>
    </p:spTree>
    <p:extLst>
      <p:ext uri="{BB962C8B-B14F-4D97-AF65-F5344CB8AC3E}">
        <p14:creationId xmlns:p14="http://schemas.microsoft.com/office/powerpoint/2010/main" val="2004458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10</a:t>
            </a:fld>
            <a:endParaRPr lang="en-US" dirty="0"/>
          </a:p>
        </p:txBody>
      </p:sp>
    </p:spTree>
    <p:extLst>
      <p:ext uri="{BB962C8B-B14F-4D97-AF65-F5344CB8AC3E}">
        <p14:creationId xmlns:p14="http://schemas.microsoft.com/office/powerpoint/2010/main" val="351960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16</a:t>
            </a:fld>
            <a:endParaRPr lang="en-US" dirty="0"/>
          </a:p>
        </p:txBody>
      </p:sp>
    </p:spTree>
    <p:extLst>
      <p:ext uri="{BB962C8B-B14F-4D97-AF65-F5344CB8AC3E}">
        <p14:creationId xmlns:p14="http://schemas.microsoft.com/office/powerpoint/2010/main" val="1749069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19</a:t>
            </a:fld>
            <a:endParaRPr lang="en-US" dirty="0"/>
          </a:p>
        </p:txBody>
      </p:sp>
    </p:spTree>
    <p:extLst>
      <p:ext uri="{BB962C8B-B14F-4D97-AF65-F5344CB8AC3E}">
        <p14:creationId xmlns:p14="http://schemas.microsoft.com/office/powerpoint/2010/main" val="1717497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12C03A71-75C2-4F95-D24C-3AED52EAD0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DEB01D64-3D3C-C58E-59AF-3217A53045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2772" name="Slide Number Placeholder 3">
            <a:extLst>
              <a:ext uri="{FF2B5EF4-FFF2-40B4-BE49-F238E27FC236}">
                <a16:creationId xmlns:a16="http://schemas.microsoft.com/office/drawing/2014/main" id="{E91B6D2C-095F-6866-2C65-62436EC43F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Medium" panose="020B0603020102020204" pitchFamily="34" charset="0"/>
              </a:defRPr>
            </a:lvl1pPr>
            <a:lvl2pPr marL="765610" indent="-294465">
              <a:defRPr>
                <a:solidFill>
                  <a:schemeClr val="tx1"/>
                </a:solidFill>
                <a:latin typeface="Franklin Gothic Medium" panose="020B0603020102020204" pitchFamily="34" charset="0"/>
              </a:defRPr>
            </a:lvl2pPr>
            <a:lvl3pPr marL="1177862" indent="-235572">
              <a:defRPr>
                <a:solidFill>
                  <a:schemeClr val="tx1"/>
                </a:solidFill>
                <a:latin typeface="Franklin Gothic Medium" panose="020B0603020102020204" pitchFamily="34" charset="0"/>
              </a:defRPr>
            </a:lvl3pPr>
            <a:lvl4pPr marL="1649006" indent="-235572">
              <a:defRPr>
                <a:solidFill>
                  <a:schemeClr val="tx1"/>
                </a:solidFill>
                <a:latin typeface="Franklin Gothic Medium" panose="020B0603020102020204" pitchFamily="34" charset="0"/>
              </a:defRPr>
            </a:lvl4pPr>
            <a:lvl5pPr marL="2120151" indent="-235572">
              <a:defRPr>
                <a:solidFill>
                  <a:schemeClr val="tx1"/>
                </a:solidFill>
                <a:latin typeface="Franklin Gothic Medium" panose="020B0603020102020204" pitchFamily="34" charset="0"/>
              </a:defRPr>
            </a:lvl5pPr>
            <a:lvl6pPr marL="2591295" indent="-235572" eaLnBrk="0" fontAlgn="base" hangingPunct="0">
              <a:spcBef>
                <a:spcPct val="0"/>
              </a:spcBef>
              <a:spcAft>
                <a:spcPct val="0"/>
              </a:spcAft>
              <a:defRPr>
                <a:solidFill>
                  <a:schemeClr val="tx1"/>
                </a:solidFill>
                <a:latin typeface="Franklin Gothic Medium" panose="020B0603020102020204" pitchFamily="34" charset="0"/>
              </a:defRPr>
            </a:lvl6pPr>
            <a:lvl7pPr marL="3062440" indent="-235572" eaLnBrk="0" fontAlgn="base" hangingPunct="0">
              <a:spcBef>
                <a:spcPct val="0"/>
              </a:spcBef>
              <a:spcAft>
                <a:spcPct val="0"/>
              </a:spcAft>
              <a:defRPr>
                <a:solidFill>
                  <a:schemeClr val="tx1"/>
                </a:solidFill>
                <a:latin typeface="Franklin Gothic Medium" panose="020B0603020102020204" pitchFamily="34" charset="0"/>
              </a:defRPr>
            </a:lvl7pPr>
            <a:lvl8pPr marL="3533585" indent="-235572" eaLnBrk="0" fontAlgn="base" hangingPunct="0">
              <a:spcBef>
                <a:spcPct val="0"/>
              </a:spcBef>
              <a:spcAft>
                <a:spcPct val="0"/>
              </a:spcAft>
              <a:defRPr>
                <a:solidFill>
                  <a:schemeClr val="tx1"/>
                </a:solidFill>
                <a:latin typeface="Franklin Gothic Medium" panose="020B0603020102020204" pitchFamily="34" charset="0"/>
              </a:defRPr>
            </a:lvl8pPr>
            <a:lvl9pPr marL="4004729" indent="-235572" eaLnBrk="0" fontAlgn="base" hangingPunct="0">
              <a:spcBef>
                <a:spcPct val="0"/>
              </a:spcBef>
              <a:spcAft>
                <a:spcPct val="0"/>
              </a:spcAft>
              <a:defRPr>
                <a:solidFill>
                  <a:schemeClr val="tx1"/>
                </a:solidFill>
                <a:latin typeface="Franklin Gothic Medium" panose="020B0603020102020204" pitchFamily="34" charset="0"/>
              </a:defRPr>
            </a:lvl9pPr>
          </a:lstStyle>
          <a:p>
            <a:pPr fontAlgn="base">
              <a:spcBef>
                <a:spcPct val="0"/>
              </a:spcBef>
              <a:spcAft>
                <a:spcPct val="0"/>
              </a:spcAft>
            </a:pPr>
            <a:fld id="{E3EFA357-8374-E14A-860E-6A6BBCE39030}" type="slidenum">
              <a:rPr lang="en-US" altLang="en-US" smtClean="0">
                <a:latin typeface="Calibri" panose="020F0502020204030204" pitchFamily="34" charset="0"/>
              </a:rPr>
              <a:pPr fontAlgn="base">
                <a:spcBef>
                  <a:spcPct val="0"/>
                </a:spcBef>
                <a:spcAft>
                  <a:spcPct val="0"/>
                </a:spcAft>
              </a:pPr>
              <a:t>26</a:t>
            </a:fld>
            <a:endParaRPr lang="en-US" altLang="en-US"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D6ABBAC-7486-4D45-A79F-A9577B4B4527}" type="datetimeFigureOut">
              <a:rPr lang="en-US" smtClean="0"/>
              <a:t>9/20/2024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34774776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9/20/2024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421212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3243365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1513893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37451841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9/20/2024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13765600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9/20/2024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32167935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9/20/2024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32975883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9/20/2024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3440311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79973B2-908B-9456-142C-2334362733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88" y="6084888"/>
            <a:ext cx="71913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6213" y="731520"/>
            <a:ext cx="10616187" cy="1306222"/>
          </a:xfrm>
        </p:spPr>
        <p:txBody>
          <a:bodyPr>
            <a:noAutofit/>
          </a:bodyPr>
          <a:lstStyle>
            <a:lvl1pPr>
              <a:lnSpc>
                <a:spcPct val="101000"/>
              </a:lnSpc>
              <a:spcBef>
                <a:spcPts val="700"/>
              </a:spcBef>
              <a:spcAft>
                <a:spcPts val="700"/>
              </a:spcAft>
              <a:defRPr sz="5400" baseline="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p:cNvSpPr>
            <a:spLocks noGrp="1"/>
          </p:cNvSpPr>
          <p:nvPr>
            <p:ph idx="1"/>
          </p:nvPr>
        </p:nvSpPr>
        <p:spPr>
          <a:xfrm>
            <a:off x="960120" y="2587752"/>
            <a:ext cx="3694176" cy="3258102"/>
          </a:xfrm>
        </p:spPr>
        <p:txBody>
          <a:bodyPr/>
          <a:lstStyle>
            <a:lvl1pPr>
              <a:defRPr sz="36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a:p>
            <a:pPr lvl="1"/>
            <a:r>
              <a:rPr lang="en-US"/>
              <a:t>Second level</a:t>
            </a:r>
          </a:p>
        </p:txBody>
      </p:sp>
      <p:sp>
        <p:nvSpPr>
          <p:cNvPr id="14" name="Picture Placeholder 13"/>
          <p:cNvSpPr>
            <a:spLocks noGrp="1"/>
          </p:cNvSpPr>
          <p:nvPr>
            <p:ph type="pic" sz="quarter" idx="14"/>
          </p:nvPr>
        </p:nvSpPr>
        <p:spPr>
          <a:xfrm>
            <a:off x="5297764" y="2265363"/>
            <a:ext cx="3479524" cy="3951287"/>
          </a:xfrm>
        </p:spPr>
        <p:txBody>
          <a:bodyPr/>
          <a:lstStyle>
            <a:lvl1pPr>
              <a:defRPr sz="140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16" name="Picture Placeholder 15"/>
          <p:cNvSpPr>
            <a:spLocks noGrp="1"/>
          </p:cNvSpPr>
          <p:nvPr>
            <p:ph type="pic" sz="quarter" idx="15"/>
          </p:nvPr>
        </p:nvSpPr>
        <p:spPr>
          <a:xfrm>
            <a:off x="8777288" y="2265363"/>
            <a:ext cx="3414712" cy="3951287"/>
          </a:xfrm>
        </p:spPr>
        <p:txBody>
          <a:bodyPr/>
          <a:lstStyle>
            <a:lvl1pPr>
              <a:defRPr sz="1400">
                <a:latin typeface="Arial" panose="020B0604020202020204" pitchFamily="34" charset="0"/>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9655473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23" name="Picture Placeholder 22"/>
          <p:cNvSpPr>
            <a:spLocks noGrp="1"/>
          </p:cNvSpPr>
          <p:nvPr>
            <p:ph type="pic" sz="quarter" idx="13"/>
          </p:nvPr>
        </p:nvSpPr>
        <p:spPr>
          <a:xfrm>
            <a:off x="1066800" y="3048000"/>
            <a:ext cx="1790700" cy="1790700"/>
          </a:xfrm>
        </p:spPr>
        <p:txBody>
          <a:bodyPr>
            <a:noAutofit/>
          </a:bodyPr>
          <a:lstStyle>
            <a:lvl1pPr>
              <a:defRPr sz="140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24" name="Picture Placeholder 22"/>
          <p:cNvSpPr>
            <a:spLocks noGrp="1"/>
          </p:cNvSpPr>
          <p:nvPr>
            <p:ph type="pic" sz="quarter" idx="14"/>
          </p:nvPr>
        </p:nvSpPr>
        <p:spPr>
          <a:xfrm>
            <a:off x="3821762"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25" name="Picture Placeholder 22"/>
          <p:cNvSpPr>
            <a:spLocks noGrp="1"/>
          </p:cNvSpPr>
          <p:nvPr>
            <p:ph type="pic" sz="quarter" idx="15"/>
          </p:nvPr>
        </p:nvSpPr>
        <p:spPr>
          <a:xfrm>
            <a:off x="6576021"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26" name="Picture Placeholder 22"/>
          <p:cNvSpPr>
            <a:spLocks noGrp="1"/>
          </p:cNvSpPr>
          <p:nvPr>
            <p:ph type="pic" sz="quarter" idx="16"/>
          </p:nvPr>
        </p:nvSpPr>
        <p:spPr>
          <a:xfrm>
            <a:off x="9334500"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28" name="Text Placeholder 27"/>
          <p:cNvSpPr>
            <a:spLocks noGrp="1"/>
          </p:cNvSpPr>
          <p:nvPr>
            <p:ph type="body" sz="quarter" idx="17"/>
          </p:nvPr>
        </p:nvSpPr>
        <p:spPr>
          <a:xfrm>
            <a:off x="10668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29" name="Text Placeholder 27"/>
          <p:cNvSpPr>
            <a:spLocks noGrp="1"/>
          </p:cNvSpPr>
          <p:nvPr>
            <p:ph type="body" sz="quarter" idx="18"/>
          </p:nvPr>
        </p:nvSpPr>
        <p:spPr>
          <a:xfrm>
            <a:off x="1059063" y="5584652"/>
            <a:ext cx="1790700" cy="350292"/>
          </a:xfrm>
        </p:spPr>
        <p:txBody>
          <a:bodyPr>
            <a:noAutofit/>
          </a:bodyPr>
          <a:lstStyle>
            <a:lvl1pPr algn="ctr">
              <a:defRPr lang="en-US" sz="10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0" name="Text Placeholder 27"/>
          <p:cNvSpPr>
            <a:spLocks noGrp="1"/>
          </p:cNvSpPr>
          <p:nvPr>
            <p:ph type="body" sz="quarter" idx="19"/>
          </p:nvPr>
        </p:nvSpPr>
        <p:spPr>
          <a:xfrm>
            <a:off x="3821762"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1" name="Text Placeholder 27"/>
          <p:cNvSpPr>
            <a:spLocks noGrp="1"/>
          </p:cNvSpPr>
          <p:nvPr>
            <p:ph type="body" sz="quarter" idx="20"/>
          </p:nvPr>
        </p:nvSpPr>
        <p:spPr>
          <a:xfrm>
            <a:off x="3817542" y="5584652"/>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2" name="Text Placeholder 27"/>
          <p:cNvSpPr>
            <a:spLocks noGrp="1"/>
          </p:cNvSpPr>
          <p:nvPr>
            <p:ph type="body" sz="quarter" idx="21"/>
          </p:nvPr>
        </p:nvSpPr>
        <p:spPr>
          <a:xfrm>
            <a:off x="6576021" y="5124103"/>
            <a:ext cx="1790700" cy="350292"/>
          </a:xfrm>
        </p:spPr>
        <p:txBody>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3" name="Text Placeholder 27"/>
          <p:cNvSpPr>
            <a:spLocks noGrp="1"/>
          </p:cNvSpPr>
          <p:nvPr>
            <p:ph type="body" sz="quarter" idx="22"/>
          </p:nvPr>
        </p:nvSpPr>
        <p:spPr>
          <a:xfrm>
            <a:off x="6576021" y="5633567"/>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4" name="Text Placeholder 27"/>
          <p:cNvSpPr>
            <a:spLocks noGrp="1"/>
          </p:cNvSpPr>
          <p:nvPr>
            <p:ph type="body" sz="quarter" idx="23"/>
          </p:nvPr>
        </p:nvSpPr>
        <p:spPr>
          <a:xfrm>
            <a:off x="93345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5" name="Text Placeholder 27"/>
          <p:cNvSpPr>
            <a:spLocks noGrp="1"/>
          </p:cNvSpPr>
          <p:nvPr>
            <p:ph type="body" sz="quarter" idx="24"/>
          </p:nvPr>
        </p:nvSpPr>
        <p:spPr>
          <a:xfrm>
            <a:off x="9334500" y="5641844"/>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5539401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DD6ABBAC-7486-4D45-A79F-A9577B4B4527}" type="datetimeFigureOut">
              <a:rPr lang="en-US" smtClean="0"/>
              <a:t>9/20/2024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4172285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2" name="Title 1"/>
          <p:cNvSpPr>
            <a:spLocks noGrp="1"/>
          </p:cNvSpPr>
          <p:nvPr>
            <p:ph type="title"/>
          </p:nvPr>
        </p:nvSpPr>
        <p:spPr>
          <a:xfrm>
            <a:off x="776288" y="676275"/>
            <a:ext cx="4684887" cy="1736725"/>
          </a:xfrm>
        </p:spPr>
        <p:txBody>
          <a:bodyPr>
            <a:noAutofit/>
          </a:bodyPr>
          <a:lstStyle>
            <a:lvl1pPr>
              <a:defRPr sz="5400">
                <a:latin typeface="Decotura ICG" panose="00000400000000000000" pitchFamily="2" charset="0"/>
              </a:defRPr>
            </a:lvl1pPr>
          </a:lstStyle>
          <a:p>
            <a:r>
              <a:rPr lang="en-US"/>
              <a:t>Click to edit Master title style</a:t>
            </a:r>
          </a:p>
        </p:txBody>
      </p:sp>
      <p:sp>
        <p:nvSpPr>
          <p:cNvPr id="13" name="Content Placeholder 2"/>
          <p:cNvSpPr>
            <a:spLocks noGrp="1"/>
          </p:cNvSpPr>
          <p:nvPr>
            <p:ph idx="1"/>
          </p:nvPr>
        </p:nvSpPr>
        <p:spPr>
          <a:xfrm>
            <a:off x="960438" y="2587625"/>
            <a:ext cx="4500737" cy="3594100"/>
          </a:xfrm>
        </p:spPr>
        <p:txBody>
          <a:bodyPr anchor="ctr"/>
          <a:lstStyle>
            <a:lvl1pPr>
              <a:defRPr sz="2000">
                <a:solidFill>
                  <a:schemeClr val="tx1"/>
                </a:solidFill>
                <a:latin typeface="Decotura ICG" panose="00000400000000000000" pitchFamily="2" charset="0"/>
              </a:defRPr>
            </a:lvl1pPr>
          </a:lstStyle>
          <a:p>
            <a:pPr lvl="0"/>
            <a:r>
              <a:rPr lang="en-US"/>
              <a:t>Click to edit Master text styles</a:t>
            </a:r>
          </a:p>
        </p:txBody>
      </p:sp>
      <p:sp>
        <p:nvSpPr>
          <p:cNvPr id="3" name="Picture Placeholder 2"/>
          <p:cNvSpPr>
            <a:spLocks noGrp="1"/>
          </p:cNvSpPr>
          <p:nvPr>
            <p:ph type="pic" sz="quarter" idx="13"/>
          </p:nvPr>
        </p:nvSpPr>
        <p:spPr>
          <a:xfrm>
            <a:off x="6094474" y="0"/>
            <a:ext cx="3046351" cy="3428363"/>
          </a:xfrm>
        </p:spPr>
        <p:txBody>
          <a:bodyPr/>
          <a:lstStyle>
            <a:lvl1pPr>
              <a:defRPr sz="140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8" name="Picture Placeholder 7"/>
          <p:cNvSpPr>
            <a:spLocks noGrp="1"/>
          </p:cNvSpPr>
          <p:nvPr>
            <p:ph type="pic" sz="quarter" idx="14"/>
          </p:nvPr>
        </p:nvSpPr>
        <p:spPr>
          <a:xfrm>
            <a:off x="9148763" y="0"/>
            <a:ext cx="3048000" cy="3429000"/>
          </a:xfrm>
        </p:spPr>
        <p:txBody>
          <a:bodyPr/>
          <a:lstStyle>
            <a:lvl1pPr>
              <a:defRPr sz="140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26" name="Picture Placeholder 25"/>
          <p:cNvSpPr>
            <a:spLocks noGrp="1"/>
          </p:cNvSpPr>
          <p:nvPr>
            <p:ph type="pic" sz="quarter" idx="15"/>
          </p:nvPr>
        </p:nvSpPr>
        <p:spPr>
          <a:xfrm>
            <a:off x="6115050" y="3449227"/>
            <a:ext cx="6076950" cy="3429000"/>
          </a:xfrm>
        </p:spPr>
        <p:txBody>
          <a:bodyPr/>
          <a:lstStyle>
            <a:lvl1pPr>
              <a:defRPr sz="1400">
                <a:latin typeface="Arial" panose="020B0604020202020204" pitchFamily="34" charset="0"/>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32317383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84C01DA-BDE0-8BCD-6554-4B70596DAC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88" y="6084888"/>
            <a:ext cx="71913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51993" y="2501053"/>
            <a:ext cx="7136064" cy="1700784"/>
          </a:xfrm>
        </p:spPr>
        <p:txBody>
          <a:bodyPr>
            <a:noAutofit/>
          </a:bodyPr>
          <a:lstStyle>
            <a:lvl1pPr>
              <a:lnSpc>
                <a:spcPct val="101000"/>
              </a:lnSpc>
              <a:spcBef>
                <a:spcPts val="700"/>
              </a:spcBef>
              <a:spcAft>
                <a:spcPts val="700"/>
              </a:spcAft>
              <a:defRPr sz="5400" baseline="0">
                <a:latin typeface="Arial" panose="020B0604020202020204" pitchFamily="34" charset="0"/>
                <a:cs typeface="Arial" panose="020B0604020202020204" pitchFamily="34" charset="0"/>
              </a:defRPr>
            </a:lvl1pPr>
          </a:lstStyle>
          <a:p>
            <a:r>
              <a:rPr lang="en-US"/>
              <a:t>Click to edit Master title style</a:t>
            </a:r>
          </a:p>
        </p:txBody>
      </p:sp>
      <p:sp>
        <p:nvSpPr>
          <p:cNvPr id="16" name="Picture Placeholder 15"/>
          <p:cNvSpPr>
            <a:spLocks noGrp="1"/>
          </p:cNvSpPr>
          <p:nvPr>
            <p:ph type="pic" sz="quarter" idx="15"/>
          </p:nvPr>
        </p:nvSpPr>
        <p:spPr>
          <a:xfrm>
            <a:off x="703942" y="1225484"/>
            <a:ext cx="3343187" cy="3951807"/>
          </a:xfrm>
        </p:spPr>
        <p:txBody>
          <a:bodyPr/>
          <a:lstStyle>
            <a:lvl1pPr>
              <a:defRPr>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7" name="Content Placeholder 2"/>
          <p:cNvSpPr>
            <a:spLocks noGrp="1"/>
          </p:cNvSpPr>
          <p:nvPr>
            <p:ph idx="1"/>
          </p:nvPr>
        </p:nvSpPr>
        <p:spPr>
          <a:xfrm>
            <a:off x="4547779" y="5355583"/>
            <a:ext cx="2270162" cy="577153"/>
          </a:xfrm>
        </p:spPr>
        <p:txBody>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Content Placeholder 2"/>
          <p:cNvSpPr>
            <a:spLocks noGrp="1"/>
          </p:cNvSpPr>
          <p:nvPr>
            <p:ph idx="16"/>
          </p:nvPr>
        </p:nvSpPr>
        <p:spPr>
          <a:xfrm>
            <a:off x="6984437" y="5355583"/>
            <a:ext cx="2270162" cy="577153"/>
          </a:xfrm>
        </p:spPr>
        <p:txBody>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Content Placeholder 2"/>
          <p:cNvSpPr>
            <a:spLocks noGrp="1"/>
          </p:cNvSpPr>
          <p:nvPr>
            <p:ph idx="17"/>
          </p:nvPr>
        </p:nvSpPr>
        <p:spPr>
          <a:xfrm>
            <a:off x="9421095" y="5355583"/>
            <a:ext cx="2270162" cy="577153"/>
          </a:xfrm>
        </p:spPr>
        <p:txBody>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3675780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31672572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6ABBAC-7486-4D45-A79F-A9577B4B4527}" type="datetimeFigureOut">
              <a:rPr lang="en-US" smtClean="0"/>
              <a:t>9/20/2024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14006579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6ABBAC-7486-4D45-A79F-A9577B4B4527}" type="datetimeFigureOut">
              <a:rPr lang="en-US" smtClean="0"/>
              <a:t>9/20/2024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30716229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DD6ABBAC-7486-4D45-A79F-A9577B4B4527}" type="datetimeFigureOut">
              <a:rPr lang="en-US" smtClean="0"/>
              <a:t>9/20/2024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34107263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D6ABBAC-7486-4D45-A79F-A9577B4B4527}" type="datetimeFigureOut">
              <a:rPr lang="en-US" smtClean="0"/>
              <a:t>9/20/2024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39578119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D6ABBAC-7486-4D45-A79F-A9577B4B4527}" type="datetimeFigureOut">
              <a:rPr lang="en-US" smtClean="0"/>
              <a:t>9/20/2024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480690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9/20/2024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1240346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D6ABBAC-7486-4D45-A79F-A9577B4B4527}" type="datetimeFigureOut">
              <a:rPr lang="en-US" smtClean="0"/>
              <a:t>9/20/2024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E42FCEF-9517-7142-B602-BAEFE73C0B6E}" type="slidenum">
              <a:rPr lang="en-US" smtClean="0"/>
              <a:t>‹#›</a:t>
            </a:fld>
            <a:endParaRPr lang="en-US" dirty="0"/>
          </a:p>
        </p:txBody>
      </p:sp>
    </p:spTree>
    <p:extLst>
      <p:ext uri="{BB962C8B-B14F-4D97-AF65-F5344CB8AC3E}">
        <p14:creationId xmlns:p14="http://schemas.microsoft.com/office/powerpoint/2010/main" val="3324371754"/>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30" r:id="rId2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hyperlink" Target="https://www.flickr.com/photos/mattcornock/13487555014" TargetMode="External"/><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hyperlink" Target="https://creativecommons.org/licenses/by/3.0/" TargetMode="External"/><Relationship Id="rId5" Type="http://schemas.openxmlformats.org/officeDocument/2006/relationships/image" Target="../media/image11.pn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audio" Target="../media/audio2.wav"/><Relationship Id="rId5" Type="http://schemas.openxmlformats.org/officeDocument/2006/relationships/image" Target="../media/image11.png"/><Relationship Id="rId4" Type="http://schemas.openxmlformats.org/officeDocument/2006/relationships/image" Target="../media/image10.jpg"/></Relationships>
</file>

<file path=ppt/slides/_rels/slide27.xml.rels><?xml version="1.0" encoding="UTF-8" standalone="yes"?>
<Relationships xmlns="http://schemas.openxmlformats.org/package/2006/relationships"><Relationship Id="rId3" Type="http://schemas.openxmlformats.org/officeDocument/2006/relationships/hyperlink" Target="https://www.proquest.com/openview/fe2cb079305c4946b7c029c63d636442/1?pq-origsite=gscholar&amp;cbl=18750&amp;diss=y" TargetMode="External"/><Relationship Id="rId2" Type="http://schemas.openxmlformats.org/officeDocument/2006/relationships/image" Target="../media/image10.jpg"/><Relationship Id="rId1" Type="http://schemas.openxmlformats.org/officeDocument/2006/relationships/slideLayout" Target="../slideLayouts/slideLayout20.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2.jpg"/><Relationship Id="rId9"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hyperlink" Target="https://courses.lumenlearning.com/waymaker-psychology/chapter/introduction-to-mental-health/" TargetMode="Externa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svg"/><Relationship Id="rId2" Type="http://schemas.openxmlformats.org/officeDocument/2006/relationships/image" Target="../media/image10.jpg"/><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5.svg"/><Relationship Id="rId2" Type="http://schemas.openxmlformats.org/officeDocument/2006/relationships/image" Target="../media/image10.jpg"/><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g"/><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A large hotel with a pool&#10;&#10;Description automatically generated">
            <a:extLst>
              <a:ext uri="{FF2B5EF4-FFF2-40B4-BE49-F238E27FC236}">
                <a16:creationId xmlns:a16="http://schemas.microsoft.com/office/drawing/2014/main" id="{70266594-8237-BD47-F05D-D85F695D7CFF}"/>
              </a:ext>
            </a:extLst>
          </p:cNvPr>
          <p:cNvPicPr>
            <a:picLocks noChangeAspect="1"/>
          </p:cNvPicPr>
          <p:nvPr/>
        </p:nvPicPr>
        <p:blipFill rotWithShape="1">
          <a:blip r:embed="rId3">
            <a:alphaModFix amt="50000"/>
          </a:blip>
          <a:srcRect t="10650" b="5081"/>
          <a:stretch/>
        </p:blipFill>
        <p:spPr>
          <a:xfrm>
            <a:off x="0" y="1"/>
            <a:ext cx="12191980" cy="6857999"/>
          </a:xfrm>
          <a:prstGeom prst="rect">
            <a:avLst/>
          </a:prstGeom>
        </p:spPr>
      </p:pic>
      <p:sp>
        <p:nvSpPr>
          <p:cNvPr id="2" name="Title 1">
            <a:extLst>
              <a:ext uri="{FF2B5EF4-FFF2-40B4-BE49-F238E27FC236}">
                <a16:creationId xmlns:a16="http://schemas.microsoft.com/office/drawing/2014/main" id="{11967843-B190-E6A5-2115-A9A5CDCF6F74}"/>
              </a:ext>
            </a:extLst>
          </p:cNvPr>
          <p:cNvSpPr>
            <a:spLocks noGrp="1"/>
          </p:cNvSpPr>
          <p:nvPr>
            <p:ph type="ctrTitle"/>
          </p:nvPr>
        </p:nvSpPr>
        <p:spPr>
          <a:xfrm>
            <a:off x="1523990" y="2724912"/>
            <a:ext cx="9144000" cy="1081218"/>
          </a:xfrm>
        </p:spPr>
        <p:txBody>
          <a:bodyPr>
            <a:normAutofit fontScale="90000"/>
          </a:bodyPr>
          <a:lstStyle/>
          <a:p>
            <a:pPr algn="ctr"/>
            <a:r>
              <a:rPr lang="en-US" sz="6600" b="1" dirty="0">
                <a:solidFill>
                  <a:srgbClr val="FFFFFF"/>
                </a:solidFill>
                <a:latin typeface="AngsanaUPC" panose="020B0604020202020204" pitchFamily="34" charset="0"/>
                <a:cs typeface="AngsanaUPC" panose="020B0604020202020204" pitchFamily="34" charset="0"/>
              </a:rPr>
              <a:t> Shining a Light on Mental Health Awareness and Access to Resources</a:t>
            </a:r>
          </a:p>
        </p:txBody>
      </p:sp>
      <p:sp>
        <p:nvSpPr>
          <p:cNvPr id="3" name="Subtitle 2">
            <a:extLst>
              <a:ext uri="{FF2B5EF4-FFF2-40B4-BE49-F238E27FC236}">
                <a16:creationId xmlns:a16="http://schemas.microsoft.com/office/drawing/2014/main" id="{8E95179F-75B1-F8D2-15B2-CE653E6D5A7C}"/>
              </a:ext>
            </a:extLst>
          </p:cNvPr>
          <p:cNvSpPr>
            <a:spLocks noGrp="1"/>
          </p:cNvSpPr>
          <p:nvPr>
            <p:ph type="subTitle" idx="1"/>
          </p:nvPr>
        </p:nvSpPr>
        <p:spPr>
          <a:xfrm>
            <a:off x="311726" y="6078772"/>
            <a:ext cx="2923309" cy="592705"/>
          </a:xfrm>
        </p:spPr>
        <p:txBody>
          <a:bodyPr>
            <a:normAutofit fontScale="77500" lnSpcReduction="20000"/>
          </a:bodyPr>
          <a:lstStyle/>
          <a:p>
            <a:r>
              <a:rPr lang="en-US" sz="3600" b="1" dirty="0">
                <a:solidFill>
                  <a:srgbClr val="FFFFFF"/>
                </a:solidFill>
                <a:latin typeface="AngsanaUPC" panose="02020603050405020304" pitchFamily="18" charset="-34"/>
                <a:cs typeface="AngsanaUPC" panose="02020603050405020304" pitchFamily="18" charset="-34"/>
              </a:rPr>
              <a:t>Durant</a:t>
            </a:r>
            <a:r>
              <a:rPr lang="en-US" dirty="0">
                <a:solidFill>
                  <a:srgbClr val="FFFFFF"/>
                </a:solidFill>
                <a:latin typeface="AngsanaUPC" panose="02020603050405020304" pitchFamily="18" charset="-34"/>
                <a:cs typeface="AngsanaUPC" panose="02020603050405020304" pitchFamily="18" charset="-34"/>
              </a:rPr>
              <a:t>, </a:t>
            </a:r>
            <a:r>
              <a:rPr lang="en-US" sz="3600" b="1" dirty="0">
                <a:solidFill>
                  <a:srgbClr val="FFFFFF"/>
                </a:solidFill>
                <a:latin typeface="AngsanaUPC" panose="02020603050405020304" pitchFamily="18" charset="-34"/>
                <a:cs typeface="AngsanaUPC" panose="02020603050405020304" pitchFamily="18" charset="-34"/>
              </a:rPr>
              <a:t>Oklahoma</a:t>
            </a:r>
            <a:endParaRPr lang="en-US" b="1" dirty="0">
              <a:solidFill>
                <a:srgbClr val="FFFFFF"/>
              </a:solidFill>
              <a:latin typeface="AngsanaUPC" panose="02020603050405020304" pitchFamily="18" charset="-34"/>
              <a:cs typeface="AngsanaUPC" panose="02020603050405020304" pitchFamily="18" charset="-34"/>
            </a:endParaRPr>
          </a:p>
        </p:txBody>
      </p:sp>
      <p:sp>
        <p:nvSpPr>
          <p:cNvPr id="6" name="TextBox 5">
            <a:extLst>
              <a:ext uri="{FF2B5EF4-FFF2-40B4-BE49-F238E27FC236}">
                <a16:creationId xmlns:a16="http://schemas.microsoft.com/office/drawing/2014/main" id="{8090D4A2-A60A-FDFE-3396-E36132B63F82}"/>
              </a:ext>
            </a:extLst>
          </p:cNvPr>
          <p:cNvSpPr txBox="1"/>
          <p:nvPr/>
        </p:nvSpPr>
        <p:spPr>
          <a:xfrm>
            <a:off x="8205850" y="5902036"/>
            <a:ext cx="3674424" cy="769441"/>
          </a:xfrm>
          <a:prstGeom prst="rect">
            <a:avLst/>
          </a:prstGeom>
          <a:noFill/>
        </p:spPr>
        <p:txBody>
          <a:bodyPr wrap="square" rtlCol="0">
            <a:spAutoFit/>
          </a:bodyPr>
          <a:lstStyle/>
          <a:p>
            <a:r>
              <a:rPr lang="en-US" sz="4400" b="1" dirty="0">
                <a:latin typeface="AngsanaUPC" panose="02020603050405020304" pitchFamily="18" charset="-34"/>
                <a:cs typeface="AngsanaUPC" panose="02020603050405020304" pitchFamily="18" charset="-34"/>
              </a:rPr>
              <a:t>September</a:t>
            </a:r>
            <a:r>
              <a:rPr lang="en-US" sz="3600" b="1" dirty="0">
                <a:latin typeface="AngsanaUPC" panose="02020603050405020304" pitchFamily="18" charset="-34"/>
                <a:cs typeface="AngsanaUPC" panose="02020603050405020304" pitchFamily="18" charset="-34"/>
              </a:rPr>
              <a:t> 23-25, 2024</a:t>
            </a:r>
          </a:p>
        </p:txBody>
      </p:sp>
      <p:pic>
        <p:nvPicPr>
          <p:cNvPr id="12" name="Picture 11" descr="A logo with a feather in the middle of a circle&#10;&#10;Description automatically generated">
            <a:extLst>
              <a:ext uri="{FF2B5EF4-FFF2-40B4-BE49-F238E27FC236}">
                <a16:creationId xmlns:a16="http://schemas.microsoft.com/office/drawing/2014/main" id="{B3D18B50-0A9C-37DD-7E00-130FF8F6053C}"/>
              </a:ext>
            </a:extLst>
          </p:cNvPr>
          <p:cNvPicPr>
            <a:picLocks noChangeAspect="1"/>
          </p:cNvPicPr>
          <p:nvPr/>
        </p:nvPicPr>
        <p:blipFill>
          <a:blip r:embed="rId4"/>
          <a:stretch>
            <a:fillRect/>
          </a:stretch>
        </p:blipFill>
        <p:spPr>
          <a:xfrm>
            <a:off x="4447491" y="3766049"/>
            <a:ext cx="2545903" cy="2312723"/>
          </a:xfrm>
          <a:prstGeom prst="rect">
            <a:avLst/>
          </a:prstGeom>
        </p:spPr>
      </p:pic>
    </p:spTree>
    <p:extLst>
      <p:ext uri="{BB962C8B-B14F-4D97-AF65-F5344CB8AC3E}">
        <p14:creationId xmlns:p14="http://schemas.microsoft.com/office/powerpoint/2010/main" val="2384944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a:xfrm>
            <a:off x="646111" y="452718"/>
            <a:ext cx="9805828" cy="1400530"/>
          </a:xfrm>
        </p:spPr>
        <p:txBody>
          <a:bodyPr/>
          <a:lstStyle/>
          <a:p>
            <a:pPr algn="ctr">
              <a:defRPr/>
            </a:pPr>
            <a:r>
              <a:rPr lang="en-US" dirty="0">
                <a:solidFill>
                  <a:schemeClr val="bg1"/>
                </a:solidFill>
                <a:latin typeface="Arial" panose="020B0604020202020204" pitchFamily="34" charset="0"/>
                <a:ea typeface="Cambria" panose="02040503050406030204" pitchFamily="18" charset="0"/>
                <a:cs typeface="Arial" panose="020B0604020202020204" pitchFamily="34" charset="0"/>
              </a:rPr>
              <a:t>General Factors Affecting Mental Health</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39ACA9FF-5358-7E0F-A88D-8F62756AA1D2}"/>
              </a:ext>
            </a:extLst>
          </p:cNvPr>
          <p:cNvSpPr>
            <a:spLocks noGrp="1"/>
          </p:cNvSpPr>
          <p:nvPr>
            <p:ph idx="1"/>
          </p:nvPr>
        </p:nvSpPr>
        <p:spPr>
          <a:xfrm>
            <a:off x="1103312" y="1443421"/>
            <a:ext cx="10206372" cy="4532353"/>
          </a:xfrm>
        </p:spPr>
        <p:txBody>
          <a:bodyPr>
            <a:normAutofit fontScale="25000" lnSpcReduction="20000"/>
          </a:bodyPr>
          <a:lstStyle/>
          <a:p>
            <a:pPr marL="0" indent="0">
              <a:buNone/>
            </a:pPr>
            <a:r>
              <a:rPr lang="en-US" dirty="0">
                <a:solidFill>
                  <a:schemeClr val="bg1"/>
                </a:solidFill>
              </a:rPr>
              <a:t> </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Trauma, childhood abuse, or neglect</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Social isolation or loneliness</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Social disadvantage and poverty</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Bereavement</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Severe or long-term stress</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Genetic and physical health</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Significant and shaping events</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Life environments (work, home, etc.)</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Finances and debt</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Unemployment or losing a job</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Drug and alcohol misuse</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Domestic violence and/or bullying</a:t>
            </a:r>
          </a:p>
          <a:p>
            <a:pPr algn="l">
              <a:spcBef>
                <a:spcPts val="2000"/>
              </a:spcBef>
              <a:spcAft>
                <a:spcPts val="2000"/>
              </a:spcAft>
              <a:buFont typeface="Arial" panose="020B0604020202020204" pitchFamily="34" charset="0"/>
              <a:buChar char="•"/>
            </a:pPr>
            <a:endParaRPr lang="en-US" sz="6000" b="0" i="0" dirty="0">
              <a:solidFill>
                <a:srgbClr val="212121"/>
              </a:solidFill>
              <a:effectLst/>
              <a:highlight>
                <a:srgbClr val="FFFFFF"/>
              </a:highlight>
              <a:latin typeface="Cambria" panose="02040503050406030204" pitchFamily="18" charset="0"/>
              <a:ea typeface="Cambria" panose="02040503050406030204" pitchFamily="18" charset="0"/>
            </a:endParaRPr>
          </a:p>
          <a:p>
            <a:endParaRPr lang="en-US" dirty="0">
              <a:solidFill>
                <a:schemeClr val="bg1"/>
              </a:solidFill>
            </a:endParaRPr>
          </a:p>
          <a:p>
            <a:endParaRPr lang="en-US" dirty="0">
              <a:solidFill>
                <a:schemeClr val="bg1"/>
              </a:solidFill>
            </a:endParaRP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pic>
        <p:nvPicPr>
          <p:cNvPr id="15" name="Picture 14" descr="Stressed doctor at work">
            <a:extLst>
              <a:ext uri="{FF2B5EF4-FFF2-40B4-BE49-F238E27FC236}">
                <a16:creationId xmlns:a16="http://schemas.microsoft.com/office/drawing/2014/main" id="{DCD63835-0D74-FB31-BB0A-E696ECCDAF50}"/>
              </a:ext>
            </a:extLst>
          </p:cNvPr>
          <p:cNvPicPr>
            <a:picLocks noChangeAspect="1"/>
          </p:cNvPicPr>
          <p:nvPr/>
        </p:nvPicPr>
        <p:blipFill>
          <a:blip r:embed="rId5"/>
          <a:stretch>
            <a:fillRect/>
          </a:stretch>
        </p:blipFill>
        <p:spPr>
          <a:xfrm>
            <a:off x="7592291" y="2177815"/>
            <a:ext cx="4159768" cy="2726694"/>
          </a:xfrm>
          <a:prstGeom prst="rect">
            <a:avLst/>
          </a:prstGeom>
        </p:spPr>
      </p:pic>
    </p:spTree>
    <p:extLst>
      <p:ext uri="{BB962C8B-B14F-4D97-AF65-F5344CB8AC3E}">
        <p14:creationId xmlns:p14="http://schemas.microsoft.com/office/powerpoint/2010/main" val="32058104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2879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p:txBody>
          <a:bodyPr/>
          <a:lstStyle/>
          <a:p>
            <a:pPr algn="ctr">
              <a:defRPr/>
            </a:pPr>
            <a:r>
              <a:rPr lang="en-US" dirty="0">
                <a:solidFill>
                  <a:schemeClr val="bg1"/>
                </a:solidFill>
                <a:latin typeface="Abadi" panose="020F0502020204030204" pitchFamily="34" charset="0"/>
                <a:ea typeface="Cambria" panose="02040503050406030204" pitchFamily="18" charset="0"/>
              </a:rPr>
              <a:t>Mental Health Statistics</a:t>
            </a:r>
            <a:br>
              <a:rPr lang="en-US" dirty="0">
                <a:solidFill>
                  <a:schemeClr val="bg1"/>
                </a:solidFill>
                <a:latin typeface="Abadi" panose="020F0502020204030204" pitchFamily="34" charset="0"/>
              </a:rPr>
            </a:br>
            <a:endParaRPr lang="en-US" dirty="0">
              <a:solidFill>
                <a:schemeClr val="bg1"/>
              </a:solidFill>
              <a:latin typeface="Abadi" panose="020F050202020403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39ACA9FF-5358-7E0F-A88D-8F62756AA1D2}"/>
              </a:ext>
            </a:extLst>
          </p:cNvPr>
          <p:cNvSpPr>
            <a:spLocks noGrp="1"/>
          </p:cNvSpPr>
          <p:nvPr>
            <p:ph idx="1"/>
          </p:nvPr>
        </p:nvSpPr>
        <p:spPr>
          <a:xfrm>
            <a:off x="1103312" y="2052918"/>
            <a:ext cx="10206372" cy="4195481"/>
          </a:xfrm>
        </p:spPr>
        <p:txBody>
          <a:bodyPr>
            <a:normAutofit lnSpcReduction="10000"/>
          </a:bodyPr>
          <a:lstStyle/>
          <a:p>
            <a:pPr marL="0" indent="0">
              <a:buNone/>
            </a:pPr>
            <a:r>
              <a:rPr lang="en-US" dirty="0">
                <a:solidFill>
                  <a:schemeClr val="bg1"/>
                </a:solidFill>
              </a:rPr>
              <a:t> </a:t>
            </a:r>
          </a:p>
          <a:p>
            <a:pPr marL="0" indent="0" algn="l">
              <a:spcBef>
                <a:spcPts val="2000"/>
              </a:spcBef>
              <a:spcAft>
                <a:spcPts val="2000"/>
              </a:spcAft>
              <a:buNone/>
            </a:pPr>
            <a:endParaRPr lang="en-US" sz="2400" dirty="0">
              <a:solidFill>
                <a:srgbClr val="212121"/>
              </a:solidFill>
              <a:highlight>
                <a:srgbClr val="FFFFFF"/>
              </a:highlight>
              <a:latin typeface="Cambria" panose="02040503050406030204" pitchFamily="18" charset="0"/>
              <a:ea typeface="Cambria" panose="02040503050406030204" pitchFamily="18" charset="0"/>
            </a:endParaRPr>
          </a:p>
          <a:p>
            <a:pPr algn="l">
              <a:spcBef>
                <a:spcPts val="2000"/>
              </a:spcBef>
              <a:spcAft>
                <a:spcPts val="2000"/>
              </a:spcAft>
              <a:buFont typeface="Arial" panose="020B0604020202020204" pitchFamily="34" charset="0"/>
              <a:buChar char="•"/>
            </a:pPr>
            <a:endParaRPr lang="en-US" sz="1200" b="0" i="0" dirty="0">
              <a:solidFill>
                <a:srgbClr val="212121"/>
              </a:solidFill>
              <a:effectLst/>
              <a:highlight>
                <a:srgbClr val="FFFFFF"/>
              </a:highlight>
              <a:latin typeface="Cambria" panose="02040503050406030204" pitchFamily="18" charset="0"/>
              <a:ea typeface="Cambria" panose="02040503050406030204" pitchFamily="18" charset="0"/>
            </a:endParaRPr>
          </a:p>
          <a:p>
            <a:pPr algn="l">
              <a:spcBef>
                <a:spcPts val="2000"/>
              </a:spcBef>
              <a:spcAft>
                <a:spcPts val="2000"/>
              </a:spcAft>
              <a:buFont typeface="Arial" panose="020B0604020202020204" pitchFamily="34" charset="0"/>
              <a:buChar char="•"/>
            </a:pPr>
            <a:endParaRPr lang="en-US" sz="1200" dirty="0">
              <a:solidFill>
                <a:srgbClr val="212121"/>
              </a:solidFill>
              <a:highlight>
                <a:srgbClr val="FFFFFF"/>
              </a:highlight>
              <a:latin typeface="Cambria" panose="02040503050406030204" pitchFamily="18" charset="0"/>
              <a:ea typeface="Cambria" panose="02040503050406030204" pitchFamily="18" charset="0"/>
            </a:endParaRPr>
          </a:p>
          <a:p>
            <a:pPr algn="l">
              <a:spcBef>
                <a:spcPts val="2000"/>
              </a:spcBef>
              <a:spcAft>
                <a:spcPts val="2000"/>
              </a:spcAft>
              <a:buFont typeface="Arial" panose="020B0604020202020204" pitchFamily="34" charset="0"/>
              <a:buChar char="•"/>
            </a:pPr>
            <a:endParaRPr lang="en-US" sz="1200" dirty="0">
              <a:solidFill>
                <a:srgbClr val="212121"/>
              </a:solidFill>
              <a:highlight>
                <a:srgbClr val="FFFFFF"/>
              </a:highlight>
              <a:latin typeface="Cambria" panose="02040503050406030204" pitchFamily="18" charset="0"/>
              <a:ea typeface="Cambria" panose="02040503050406030204" pitchFamily="18" charset="0"/>
            </a:endParaRPr>
          </a:p>
          <a:p>
            <a:pPr marL="0" indent="0" algn="l">
              <a:spcBef>
                <a:spcPts val="0"/>
              </a:spcBef>
              <a:buNone/>
            </a:pPr>
            <a:r>
              <a:rPr lang="en-US" sz="1200" b="0" i="0" dirty="0">
                <a:solidFill>
                  <a:srgbClr val="212121"/>
                </a:solidFill>
                <a:effectLst/>
                <a:highlight>
                  <a:srgbClr val="FFFFFF"/>
                </a:highlight>
                <a:latin typeface="Cambria" panose="02040503050406030204" pitchFamily="18" charset="0"/>
                <a:ea typeface="Cambria" panose="02040503050406030204" pitchFamily="18" charset="0"/>
              </a:rPr>
              <a:t>https://wifitalents.com/statistic/bullying-in-the-workplace</a:t>
            </a:r>
          </a:p>
          <a:p>
            <a:pPr marL="0" indent="0" algn="l">
              <a:spcBef>
                <a:spcPts val="2000"/>
              </a:spcBef>
              <a:spcAft>
                <a:spcPts val="2000"/>
              </a:spcAft>
              <a:buNone/>
            </a:pPr>
            <a:r>
              <a:rPr lang="en-US" sz="1200" b="0" i="0" dirty="0">
                <a:solidFill>
                  <a:srgbClr val="212121"/>
                </a:solidFill>
                <a:effectLst/>
                <a:highlight>
                  <a:srgbClr val="FFFFFF"/>
                </a:highlight>
                <a:latin typeface="Cambria" panose="02040503050406030204" pitchFamily="18" charset="0"/>
                <a:ea typeface="Cambria" panose="02040503050406030204" pitchFamily="18" charset="0"/>
              </a:rPr>
              <a:t>https://organizations.headspace.com/blog/the-workforce-state-of-mind-in-2024</a:t>
            </a:r>
          </a:p>
          <a:p>
            <a:endParaRPr lang="en-US" dirty="0">
              <a:solidFill>
                <a:schemeClr val="bg1"/>
              </a:solidFill>
            </a:endParaRPr>
          </a:p>
          <a:p>
            <a:endParaRPr lang="en-US" dirty="0">
              <a:solidFill>
                <a:schemeClr val="bg1"/>
              </a:solidFill>
            </a:endParaRP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pic>
        <p:nvPicPr>
          <p:cNvPr id="7" name="Picture 6">
            <a:extLst>
              <a:ext uri="{FF2B5EF4-FFF2-40B4-BE49-F238E27FC236}">
                <a16:creationId xmlns:a16="http://schemas.microsoft.com/office/drawing/2014/main" id="{05BB7485-9558-A3AA-B5C8-CEE36FE7B7A4}"/>
              </a:ext>
            </a:extLst>
          </p:cNvPr>
          <p:cNvPicPr>
            <a:picLocks noChangeAspect="1"/>
          </p:cNvPicPr>
          <p:nvPr/>
        </p:nvPicPr>
        <p:blipFill>
          <a:blip r:embed="rId4"/>
          <a:stretch>
            <a:fillRect/>
          </a:stretch>
        </p:blipFill>
        <p:spPr>
          <a:xfrm>
            <a:off x="1150024" y="1443317"/>
            <a:ext cx="3308534" cy="1174926"/>
          </a:xfrm>
          <a:prstGeom prst="rect">
            <a:avLst/>
          </a:prstGeom>
        </p:spPr>
      </p:pic>
      <p:pic>
        <p:nvPicPr>
          <p:cNvPr id="9" name="Picture 8">
            <a:extLst>
              <a:ext uri="{FF2B5EF4-FFF2-40B4-BE49-F238E27FC236}">
                <a16:creationId xmlns:a16="http://schemas.microsoft.com/office/drawing/2014/main" id="{08867D08-1B85-5903-ED7F-E8A9C3E7BAA6}"/>
              </a:ext>
            </a:extLst>
          </p:cNvPr>
          <p:cNvPicPr>
            <a:picLocks noChangeAspect="1"/>
          </p:cNvPicPr>
          <p:nvPr/>
        </p:nvPicPr>
        <p:blipFill>
          <a:blip r:embed="rId5"/>
          <a:stretch>
            <a:fillRect/>
          </a:stretch>
        </p:blipFill>
        <p:spPr>
          <a:xfrm>
            <a:off x="8258910" y="3200393"/>
            <a:ext cx="3666905" cy="1900530"/>
          </a:xfrm>
          <a:prstGeom prst="rect">
            <a:avLst/>
          </a:prstGeom>
        </p:spPr>
      </p:pic>
      <p:sp>
        <p:nvSpPr>
          <p:cNvPr id="12" name="Oval 11">
            <a:extLst>
              <a:ext uri="{FF2B5EF4-FFF2-40B4-BE49-F238E27FC236}">
                <a16:creationId xmlns:a16="http://schemas.microsoft.com/office/drawing/2014/main" id="{C2A37026-AC3C-306D-5A0D-AC80455BCEEF}"/>
              </a:ext>
            </a:extLst>
          </p:cNvPr>
          <p:cNvSpPr/>
          <p:nvPr/>
        </p:nvSpPr>
        <p:spPr>
          <a:xfrm>
            <a:off x="4945457" y="1294617"/>
            <a:ext cx="3224462" cy="29994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750" b="0" i="0" dirty="0">
                <a:solidFill>
                  <a:srgbClr val="2D2C2B"/>
                </a:solidFill>
                <a:effectLst/>
                <a:highlight>
                  <a:srgbClr val="FFFFFF"/>
                </a:highlight>
                <a:latin typeface="Cambria" panose="02040503050406030204" pitchFamily="18" charset="0"/>
                <a:ea typeface="Cambria" panose="02040503050406030204" pitchFamily="18" charset="0"/>
              </a:rPr>
              <a:t>43% of employees say their managers have negatively impacted them by lacking an understanding of life outside or work or by treating team members unequally</a:t>
            </a:r>
            <a:endParaRPr lang="en-US" sz="1750" dirty="0">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54143A48-2010-0027-1D0A-A69337CFB27F}"/>
              </a:ext>
            </a:extLst>
          </p:cNvPr>
          <p:cNvSpPr/>
          <p:nvPr/>
        </p:nvSpPr>
        <p:spPr>
          <a:xfrm>
            <a:off x="487181" y="2866783"/>
            <a:ext cx="3224462" cy="178340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latin typeface="Cambria" panose="02040503050406030204" pitchFamily="18" charset="0"/>
                <a:ea typeface="Cambria" panose="02040503050406030204" pitchFamily="18" charset="0"/>
              </a:rPr>
              <a:t>77% of Employees say that work stress has negatively impacted their physical health</a:t>
            </a:r>
          </a:p>
        </p:txBody>
      </p:sp>
    </p:spTree>
    <p:extLst>
      <p:ext uri="{BB962C8B-B14F-4D97-AF65-F5344CB8AC3E}">
        <p14:creationId xmlns:p14="http://schemas.microsoft.com/office/powerpoint/2010/main" val="4977493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p:txBody>
          <a:bodyPr/>
          <a:lstStyle/>
          <a:p>
            <a:pPr algn="ctr">
              <a:defRPr/>
            </a:pPr>
            <a:r>
              <a:rPr lang="en-US" dirty="0">
                <a:solidFill>
                  <a:schemeClr val="bg1"/>
                </a:solidFill>
                <a:latin typeface="Arial" panose="020B0604020202020204" pitchFamily="34" charset="0"/>
                <a:cs typeface="Arial" panose="020B0604020202020204" pitchFamily="34" charset="0"/>
              </a:rPr>
              <a:t>Real life stories</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39ACA9FF-5358-7E0F-A88D-8F62756AA1D2}"/>
              </a:ext>
            </a:extLst>
          </p:cNvPr>
          <p:cNvSpPr>
            <a:spLocks noGrp="1"/>
          </p:cNvSpPr>
          <p:nvPr>
            <p:ph idx="1"/>
          </p:nvPr>
        </p:nvSpPr>
        <p:spPr>
          <a:xfrm>
            <a:off x="1103312" y="2052918"/>
            <a:ext cx="10206372" cy="4195481"/>
          </a:xfrm>
        </p:spPr>
        <p:txBody>
          <a:bodyPr>
            <a:normAutofit/>
          </a:bodyPr>
          <a:lstStyle/>
          <a:p>
            <a:pPr marL="0" indent="0">
              <a:buNone/>
            </a:pPr>
            <a:r>
              <a:rPr lang="en-US" dirty="0">
                <a:solidFill>
                  <a:schemeClr val="bg1"/>
                </a:solidFill>
              </a:rPr>
              <a:t> </a:t>
            </a:r>
          </a:p>
          <a:p>
            <a:pPr algn="l">
              <a:spcBef>
                <a:spcPts val="2000"/>
              </a:spcBef>
              <a:spcAft>
                <a:spcPts val="2000"/>
              </a:spcAft>
              <a:buFont typeface="Arial" panose="020B0604020202020204" pitchFamily="34" charset="0"/>
              <a:buChar char="•"/>
            </a:pPr>
            <a:r>
              <a:rPr lang="en-US" sz="2800" dirty="0">
                <a:solidFill>
                  <a:srgbClr val="212121"/>
                </a:solidFill>
                <a:highlight>
                  <a:srgbClr val="FFFFFF"/>
                </a:highlight>
                <a:latin typeface="Cambria" panose="02040503050406030204" pitchFamily="18" charset="0"/>
                <a:ea typeface="Cambria" panose="02040503050406030204" pitchFamily="18" charset="0"/>
              </a:rPr>
              <a:t>Dr. Antionette Bonnie Candia-Bailey</a:t>
            </a:r>
          </a:p>
          <a:p>
            <a:pPr algn="l">
              <a:spcBef>
                <a:spcPts val="2000"/>
              </a:spcBef>
              <a:spcAft>
                <a:spcPts val="2000"/>
              </a:spcAft>
              <a:buFont typeface="Arial" panose="020B0604020202020204" pitchFamily="34" charset="0"/>
              <a:buChar char="•"/>
            </a:pPr>
            <a:r>
              <a:rPr lang="en-US" sz="2800" dirty="0">
                <a:solidFill>
                  <a:srgbClr val="212121"/>
                </a:solidFill>
                <a:highlight>
                  <a:srgbClr val="FFFFFF"/>
                </a:highlight>
                <a:latin typeface="Cambria" panose="02040503050406030204" pitchFamily="18" charset="0"/>
                <a:ea typeface="Cambria" panose="02040503050406030204" pitchFamily="18" charset="0"/>
              </a:rPr>
              <a:t>18-year-old retail worker</a:t>
            </a:r>
          </a:p>
          <a:p>
            <a:pPr algn="l">
              <a:spcBef>
                <a:spcPts val="2000"/>
              </a:spcBef>
              <a:spcAft>
                <a:spcPts val="2000"/>
              </a:spcAft>
              <a:buFont typeface="Arial" panose="020B0604020202020204" pitchFamily="34" charset="0"/>
              <a:buChar char="•"/>
            </a:pPr>
            <a:endParaRPr lang="en-US" sz="2400" dirty="0">
              <a:solidFill>
                <a:srgbClr val="212121"/>
              </a:solidFill>
              <a:highlight>
                <a:srgbClr val="FFFFFF"/>
              </a:highlight>
              <a:latin typeface="Cambria" panose="02040503050406030204" pitchFamily="18" charset="0"/>
              <a:ea typeface="Cambria" panose="02040503050406030204" pitchFamily="18" charset="0"/>
            </a:endParaRPr>
          </a:p>
          <a:p>
            <a:pPr algn="l">
              <a:spcBef>
                <a:spcPts val="2000"/>
              </a:spcBef>
              <a:spcAft>
                <a:spcPts val="2000"/>
              </a:spcAft>
              <a:buFont typeface="Arial" panose="020B0604020202020204" pitchFamily="34" charset="0"/>
              <a:buChar char="•"/>
            </a:pPr>
            <a:endParaRPr lang="en-US" sz="6000" b="0" i="0" dirty="0">
              <a:solidFill>
                <a:srgbClr val="212121"/>
              </a:solidFill>
              <a:effectLst/>
              <a:highlight>
                <a:srgbClr val="FFFFFF"/>
              </a:highlight>
              <a:latin typeface="Cambria" panose="02040503050406030204" pitchFamily="18" charset="0"/>
              <a:ea typeface="Cambria" panose="02040503050406030204" pitchFamily="18" charset="0"/>
            </a:endParaRPr>
          </a:p>
          <a:p>
            <a:endParaRPr lang="en-US" dirty="0">
              <a:solidFill>
                <a:schemeClr val="bg1"/>
              </a:solidFill>
            </a:endParaRPr>
          </a:p>
          <a:p>
            <a:endParaRPr lang="en-US" dirty="0">
              <a:solidFill>
                <a:schemeClr val="bg1"/>
              </a:solidFill>
            </a:endParaRP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spTree>
    <p:extLst>
      <p:ext uri="{BB962C8B-B14F-4D97-AF65-F5344CB8AC3E}">
        <p14:creationId xmlns:p14="http://schemas.microsoft.com/office/powerpoint/2010/main" val="14548693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a:xfrm>
            <a:off x="646111" y="452718"/>
            <a:ext cx="10673930" cy="1400530"/>
          </a:xfrm>
        </p:spPr>
        <p:txBody>
          <a:bodyPr/>
          <a:lstStyle/>
          <a:p>
            <a:pPr algn="ctr">
              <a:defRPr/>
            </a:pPr>
            <a:r>
              <a:rPr lang="en-US" sz="4400" dirty="0">
                <a:solidFill>
                  <a:srgbClr val="212121"/>
                </a:solidFill>
                <a:highlight>
                  <a:srgbClr val="FFFFFF"/>
                </a:highlight>
                <a:latin typeface="Arial" panose="020B0604020202020204" pitchFamily="34" charset="0"/>
                <a:ea typeface="Cambria" panose="02040503050406030204" pitchFamily="18" charset="0"/>
                <a:cs typeface="Arial" panose="020B0604020202020204" pitchFamily="34" charset="0"/>
              </a:rPr>
              <a:t>Dr. Antionette Bonnie Candia-Bailey’s</a:t>
            </a:r>
            <a:br>
              <a:rPr lang="en-US" sz="4400" dirty="0">
                <a:solidFill>
                  <a:srgbClr val="212121"/>
                </a:solidFill>
                <a:highlight>
                  <a:srgbClr val="FFFFFF"/>
                </a:highlight>
                <a:latin typeface="Arial" panose="020B0604020202020204" pitchFamily="34" charset="0"/>
                <a:ea typeface="Cambria" panose="02040503050406030204" pitchFamily="18" charset="0"/>
                <a:cs typeface="Arial" panose="020B0604020202020204" pitchFamily="34" charset="0"/>
              </a:rPr>
            </a:br>
            <a:r>
              <a:rPr lang="en-US" sz="4400" dirty="0">
                <a:solidFill>
                  <a:srgbClr val="212121"/>
                </a:solidFill>
                <a:highlight>
                  <a:srgbClr val="FFFFFF"/>
                </a:highlight>
                <a:latin typeface="Arial" panose="020B0604020202020204" pitchFamily="34" charset="0"/>
                <a:ea typeface="Cambria" panose="02040503050406030204" pitchFamily="18" charset="0"/>
                <a:cs typeface="Arial" panose="020B0604020202020204" pitchFamily="34" charset="0"/>
              </a:rPr>
              <a:t>Story</a:t>
            </a:r>
            <a:br>
              <a:rPr lang="en-US" sz="4400" dirty="0">
                <a:solidFill>
                  <a:srgbClr val="212121"/>
                </a:solidFill>
                <a:highlight>
                  <a:srgbClr val="FFFFFF"/>
                </a:highlight>
                <a:latin typeface="Arial" panose="020B0604020202020204" pitchFamily="34" charset="0"/>
                <a:ea typeface="Cambria" panose="02040503050406030204" pitchFamily="18"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39ACA9FF-5358-7E0F-A88D-8F62756AA1D2}"/>
              </a:ext>
            </a:extLst>
          </p:cNvPr>
          <p:cNvSpPr>
            <a:spLocks noGrp="1"/>
          </p:cNvSpPr>
          <p:nvPr>
            <p:ph idx="1"/>
          </p:nvPr>
        </p:nvSpPr>
        <p:spPr>
          <a:xfrm>
            <a:off x="1103312" y="1868515"/>
            <a:ext cx="5281001" cy="4622823"/>
          </a:xfrm>
        </p:spPr>
        <p:txBody>
          <a:bodyPr>
            <a:normAutofit/>
          </a:bodyPr>
          <a:lstStyle/>
          <a:p>
            <a:pPr marL="0" indent="0">
              <a:buNone/>
            </a:pPr>
            <a:r>
              <a:rPr lang="en-US" dirty="0">
                <a:solidFill>
                  <a:schemeClr val="bg1"/>
                </a:solidFill>
              </a:rPr>
              <a:t> </a:t>
            </a:r>
          </a:p>
          <a:p>
            <a:pPr marL="0" indent="0">
              <a:buNone/>
            </a:pPr>
            <a:r>
              <a:rPr lang="en-US" b="0" i="0" dirty="0">
                <a:solidFill>
                  <a:srgbClr val="212121"/>
                </a:solidFill>
                <a:effectLst/>
                <a:highlight>
                  <a:srgbClr val="FFFFFF"/>
                </a:highlight>
                <a:latin typeface="Cambria" panose="02040503050406030204" pitchFamily="18" charset="0"/>
                <a:ea typeface="Cambria" panose="02040503050406030204" pitchFamily="18" charset="0"/>
              </a:rPr>
              <a:t>Dr. Antionette (Bonnie) Candia-Bailey is the former Vice President of Student Affairs at Lincoln University who was only 49 years old when she died by suicide.</a:t>
            </a:r>
          </a:p>
          <a:p>
            <a:pPr marL="0" indent="0">
              <a:buNone/>
            </a:pPr>
            <a:endParaRPr lang="en-US" dirty="0">
              <a:solidFill>
                <a:srgbClr val="212121"/>
              </a:solidFill>
              <a:highlight>
                <a:srgbClr val="FFFFFF"/>
              </a:highlight>
              <a:latin typeface="Cambria" panose="02040503050406030204" pitchFamily="18" charset="0"/>
              <a:ea typeface="Cambria" panose="02040503050406030204" pitchFamily="18" charset="0"/>
            </a:endParaRPr>
          </a:p>
          <a:p>
            <a:pPr marL="0" indent="0">
              <a:buNone/>
            </a:pPr>
            <a:r>
              <a:rPr lang="en-US" b="0" i="0" dirty="0">
                <a:solidFill>
                  <a:srgbClr val="212121"/>
                </a:solidFill>
                <a:effectLst/>
                <a:highlight>
                  <a:srgbClr val="FFFFFF"/>
                </a:highlight>
                <a:latin typeface="Cambria" panose="02040503050406030204" pitchFamily="18" charset="0"/>
                <a:ea typeface="Cambria" panose="02040503050406030204" pitchFamily="18" charset="0"/>
              </a:rPr>
              <a:t>Dr. Candia-Bailey died on January 8, 2024, but not before leaving documents that identified she was struggling with mental health issue due to workplace bullying and harassment.</a:t>
            </a:r>
          </a:p>
          <a:p>
            <a:endParaRPr lang="en-US" dirty="0">
              <a:solidFill>
                <a:schemeClr val="bg1"/>
              </a:solidFill>
            </a:endParaRPr>
          </a:p>
          <a:p>
            <a:endParaRPr lang="en-US" dirty="0">
              <a:solidFill>
                <a:schemeClr val="bg1"/>
              </a:solidFill>
            </a:endParaRP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pic>
        <p:nvPicPr>
          <p:cNvPr id="1026" name="Picture 2" descr="A professional headshot of Antoinette “Bonnie” Candia-Bailey, a Black woman, who smiles widely.">
            <a:extLst>
              <a:ext uri="{FF2B5EF4-FFF2-40B4-BE49-F238E27FC236}">
                <a16:creationId xmlns:a16="http://schemas.microsoft.com/office/drawing/2014/main" id="{EB1E0EB5-D68C-4674-133D-9CD03D68F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9893" y="1853248"/>
            <a:ext cx="3395361" cy="42387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C11582C-A81A-704D-AD79-2E2C2FE6E9E5}"/>
              </a:ext>
            </a:extLst>
          </p:cNvPr>
          <p:cNvSpPr txBox="1"/>
          <p:nvPr/>
        </p:nvSpPr>
        <p:spPr>
          <a:xfrm>
            <a:off x="786580" y="5771534"/>
            <a:ext cx="5430584" cy="461665"/>
          </a:xfrm>
          <a:prstGeom prst="rect">
            <a:avLst/>
          </a:prstGeom>
          <a:noFill/>
        </p:spPr>
        <p:txBody>
          <a:bodyPr wrap="square" rtlCol="0">
            <a:spAutoFit/>
          </a:bodyPr>
          <a:lstStyle/>
          <a:p>
            <a:r>
              <a:rPr lang="en-US" sz="1200" b="0" i="0" dirty="0">
                <a:solidFill>
                  <a:srgbClr val="242424"/>
                </a:solidFill>
                <a:effectLst/>
                <a:highlight>
                  <a:srgbClr val="FFFFFF"/>
                </a:highlight>
                <a:latin typeface="Segoe UI" panose="020B0502040204020203" pitchFamily="34" charset="0"/>
              </a:rPr>
              <a:t>Source: krcgtv.com/news/local/emails-surface-from-lus-vp-of-student-affairs-sent-the-day-she-died-by-suicide</a:t>
            </a:r>
            <a:endParaRPr lang="en-US" sz="1200" dirty="0"/>
          </a:p>
        </p:txBody>
      </p:sp>
    </p:spTree>
    <p:extLst>
      <p:ext uri="{BB962C8B-B14F-4D97-AF65-F5344CB8AC3E}">
        <p14:creationId xmlns:p14="http://schemas.microsoft.com/office/powerpoint/2010/main" val="2240183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p:txBody>
          <a:bodyPr/>
          <a:lstStyle/>
          <a:p>
            <a:pPr algn="ctr">
              <a:defRPr/>
            </a:pPr>
            <a:r>
              <a:rPr lang="en-US" dirty="0">
                <a:solidFill>
                  <a:schemeClr val="bg1"/>
                </a:solidFill>
                <a:latin typeface="Arial" panose="020B0604020202020204" pitchFamily="34" charset="0"/>
                <a:cs typeface="Arial" panose="020B0604020202020204" pitchFamily="34" charset="0"/>
              </a:rPr>
              <a:t>Chantelle’s story </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39ACA9FF-5358-7E0F-A88D-8F62756AA1D2}"/>
              </a:ext>
            </a:extLst>
          </p:cNvPr>
          <p:cNvSpPr>
            <a:spLocks noGrp="1"/>
          </p:cNvSpPr>
          <p:nvPr>
            <p:ph idx="1"/>
          </p:nvPr>
        </p:nvSpPr>
        <p:spPr>
          <a:xfrm>
            <a:off x="1103312" y="2052918"/>
            <a:ext cx="10206372" cy="4195481"/>
          </a:xfrm>
        </p:spPr>
        <p:txBody>
          <a:bodyPr>
            <a:normAutofit/>
          </a:bodyPr>
          <a:lstStyle/>
          <a:p>
            <a:pPr marL="0" indent="0">
              <a:buNone/>
            </a:pPr>
            <a:r>
              <a:rPr lang="en-US" dirty="0">
                <a:solidFill>
                  <a:schemeClr val="bg1"/>
                </a:solidFill>
              </a:rPr>
              <a:t> </a:t>
            </a:r>
          </a:p>
          <a:p>
            <a:pPr algn="l">
              <a:spcBef>
                <a:spcPts val="2000"/>
              </a:spcBef>
              <a:spcAft>
                <a:spcPts val="2000"/>
              </a:spcAft>
              <a:buFont typeface="Arial" panose="020B0604020202020204" pitchFamily="34" charset="0"/>
              <a:buChar char="•"/>
            </a:pPr>
            <a:endParaRPr lang="en-US" sz="2400" dirty="0">
              <a:solidFill>
                <a:srgbClr val="212121"/>
              </a:solidFill>
              <a:highlight>
                <a:srgbClr val="FFFFFF"/>
              </a:highlight>
              <a:latin typeface="Cambria" panose="02040503050406030204" pitchFamily="18" charset="0"/>
              <a:ea typeface="Cambria" panose="02040503050406030204" pitchFamily="18" charset="0"/>
            </a:endParaRPr>
          </a:p>
          <a:p>
            <a:pPr algn="l">
              <a:spcBef>
                <a:spcPts val="2000"/>
              </a:spcBef>
              <a:spcAft>
                <a:spcPts val="2000"/>
              </a:spcAft>
              <a:buFont typeface="Arial" panose="020B0604020202020204" pitchFamily="34" charset="0"/>
              <a:buChar char="•"/>
            </a:pPr>
            <a:endParaRPr lang="en-US" sz="6000" b="0" i="0" dirty="0">
              <a:solidFill>
                <a:srgbClr val="212121"/>
              </a:solidFill>
              <a:effectLst/>
              <a:highlight>
                <a:srgbClr val="FFFFFF"/>
              </a:highlight>
              <a:latin typeface="Cambria" panose="02040503050406030204" pitchFamily="18" charset="0"/>
              <a:ea typeface="Cambria" panose="02040503050406030204" pitchFamily="18" charset="0"/>
            </a:endParaRPr>
          </a:p>
          <a:p>
            <a:endParaRPr lang="en-US" dirty="0">
              <a:solidFill>
                <a:schemeClr val="bg1"/>
              </a:solidFill>
            </a:endParaRPr>
          </a:p>
          <a:p>
            <a:endParaRPr lang="en-US" dirty="0">
              <a:solidFill>
                <a:schemeClr val="bg1"/>
              </a:solidFill>
            </a:endParaRP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pic>
        <p:nvPicPr>
          <p:cNvPr id="7" name="Picture 6" descr="A text message on a cell phone&#10;&#10;Description automatically generated">
            <a:extLst>
              <a:ext uri="{FF2B5EF4-FFF2-40B4-BE49-F238E27FC236}">
                <a16:creationId xmlns:a16="http://schemas.microsoft.com/office/drawing/2014/main" id="{C39AB8B6-A161-5928-698C-6502C9F2C03E}"/>
              </a:ext>
            </a:extLst>
          </p:cNvPr>
          <p:cNvPicPr>
            <a:picLocks noChangeAspect="1"/>
          </p:cNvPicPr>
          <p:nvPr/>
        </p:nvPicPr>
        <p:blipFill rotWithShape="1">
          <a:blip r:embed="rId4"/>
          <a:srcRect l="1541" t="4211" r="2464" b="3719"/>
          <a:stretch/>
        </p:blipFill>
        <p:spPr>
          <a:xfrm>
            <a:off x="429543" y="1443317"/>
            <a:ext cx="4334962" cy="3173812"/>
          </a:xfrm>
          <a:prstGeom prst="rect">
            <a:avLst/>
          </a:prstGeom>
        </p:spPr>
      </p:pic>
      <p:pic>
        <p:nvPicPr>
          <p:cNvPr id="9" name="Picture 8" descr="A close-up of a text&#10;&#10;Description automatically generated">
            <a:extLst>
              <a:ext uri="{FF2B5EF4-FFF2-40B4-BE49-F238E27FC236}">
                <a16:creationId xmlns:a16="http://schemas.microsoft.com/office/drawing/2014/main" id="{3578957B-5D38-777B-A9BA-8ECAB937BFF4}"/>
              </a:ext>
            </a:extLst>
          </p:cNvPr>
          <p:cNvPicPr>
            <a:picLocks noChangeAspect="1"/>
          </p:cNvPicPr>
          <p:nvPr/>
        </p:nvPicPr>
        <p:blipFill>
          <a:blip r:embed="rId5"/>
          <a:stretch>
            <a:fillRect/>
          </a:stretch>
        </p:blipFill>
        <p:spPr>
          <a:xfrm>
            <a:off x="4846706" y="2843847"/>
            <a:ext cx="6992368" cy="2396201"/>
          </a:xfrm>
          <a:prstGeom prst="rect">
            <a:avLst/>
          </a:prstGeom>
        </p:spPr>
      </p:pic>
      <p:sp>
        <p:nvSpPr>
          <p:cNvPr id="4" name="TextBox 3">
            <a:extLst>
              <a:ext uri="{FF2B5EF4-FFF2-40B4-BE49-F238E27FC236}">
                <a16:creationId xmlns:a16="http://schemas.microsoft.com/office/drawing/2014/main" id="{2336E599-4233-8363-D40E-DF122EA5AD54}"/>
              </a:ext>
            </a:extLst>
          </p:cNvPr>
          <p:cNvSpPr txBox="1"/>
          <p:nvPr/>
        </p:nvSpPr>
        <p:spPr>
          <a:xfrm>
            <a:off x="7715247" y="5794841"/>
            <a:ext cx="2957411" cy="378108"/>
          </a:xfrm>
          <a:prstGeom prst="rect">
            <a:avLst/>
          </a:prstGeom>
          <a:noFill/>
        </p:spPr>
        <p:txBody>
          <a:bodyPr wrap="square" rtlCol="0">
            <a:spAutoFit/>
          </a:bodyPr>
          <a:lstStyle/>
          <a:p>
            <a:r>
              <a:rPr lang="en-US" dirty="0">
                <a:solidFill>
                  <a:schemeClr val="bg1"/>
                </a:solidFill>
              </a:rPr>
              <a:t>Source:  TeriLynne Kisto</a:t>
            </a:r>
          </a:p>
        </p:txBody>
      </p:sp>
    </p:spTree>
    <p:extLst>
      <p:ext uri="{BB962C8B-B14F-4D97-AF65-F5344CB8AC3E}">
        <p14:creationId xmlns:p14="http://schemas.microsoft.com/office/powerpoint/2010/main" val="4181665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sp>
        <p:nvSpPr>
          <p:cNvPr id="7" name="Content Placeholder 6">
            <a:extLst>
              <a:ext uri="{FF2B5EF4-FFF2-40B4-BE49-F238E27FC236}">
                <a16:creationId xmlns:a16="http://schemas.microsoft.com/office/drawing/2014/main" id="{CE418D19-2AF5-D985-E5EF-D8EC6058EBA1}"/>
              </a:ext>
            </a:extLst>
          </p:cNvPr>
          <p:cNvSpPr>
            <a:spLocks noGrp="1"/>
          </p:cNvSpPr>
          <p:nvPr>
            <p:ph idx="1"/>
          </p:nvPr>
        </p:nvSpPr>
        <p:spPr/>
        <p:txBody>
          <a:bodyPr/>
          <a:lstStyle/>
          <a:p>
            <a:pPr marL="0" indent="0">
              <a:buNone/>
            </a:pPr>
            <a:endParaRPr lang="en-US" dirty="0"/>
          </a:p>
        </p:txBody>
      </p:sp>
      <p:pic>
        <p:nvPicPr>
          <p:cNvPr id="8" name="Picture 7">
            <a:extLst>
              <a:ext uri="{FF2B5EF4-FFF2-40B4-BE49-F238E27FC236}">
                <a16:creationId xmlns:a16="http://schemas.microsoft.com/office/drawing/2014/main" id="{A893F063-C402-9EB2-F3C5-BF973A5396CF}"/>
              </a:ext>
            </a:extLst>
          </p:cNvPr>
          <p:cNvPicPr>
            <a:picLocks noChangeAspect="1"/>
          </p:cNvPicPr>
          <p:nvPr/>
        </p:nvPicPr>
        <p:blipFill>
          <a:blip r:embed="rId4"/>
          <a:stretch>
            <a:fillRect/>
          </a:stretch>
        </p:blipFill>
        <p:spPr>
          <a:xfrm>
            <a:off x="1477306" y="400050"/>
            <a:ext cx="9168236" cy="5916045"/>
          </a:xfrm>
          <a:prstGeom prst="rect">
            <a:avLst/>
          </a:prstGeom>
        </p:spPr>
      </p:pic>
      <p:sp>
        <p:nvSpPr>
          <p:cNvPr id="6" name="TextBox 5">
            <a:extLst>
              <a:ext uri="{FF2B5EF4-FFF2-40B4-BE49-F238E27FC236}">
                <a16:creationId xmlns:a16="http://schemas.microsoft.com/office/drawing/2014/main" id="{0FA7E81E-0B99-E9A9-692A-5F006BA7D327}"/>
              </a:ext>
            </a:extLst>
          </p:cNvPr>
          <p:cNvSpPr txBox="1"/>
          <p:nvPr/>
        </p:nvSpPr>
        <p:spPr>
          <a:xfrm>
            <a:off x="7338384" y="6217715"/>
            <a:ext cx="4080387" cy="369332"/>
          </a:xfrm>
          <a:prstGeom prst="rect">
            <a:avLst/>
          </a:prstGeom>
          <a:noFill/>
        </p:spPr>
        <p:txBody>
          <a:bodyPr wrap="square" rtlCol="0">
            <a:spAutoFit/>
          </a:bodyPr>
          <a:lstStyle/>
          <a:p>
            <a:pPr algn="l" fontAlgn="base"/>
            <a:r>
              <a:rPr lang="en-US" sz="1800" b="0" i="0" dirty="0">
                <a:solidFill>
                  <a:srgbClr val="000000"/>
                </a:solidFill>
                <a:effectLst/>
                <a:highlight>
                  <a:srgbClr val="FFFFFF"/>
                </a:highlight>
                <a:latin typeface="Arial" panose="020B0604020202020204" pitchFamily="34" charset="0"/>
              </a:rPr>
              <a:t>Source: Yerkes and Dodson</a:t>
            </a:r>
          </a:p>
        </p:txBody>
      </p:sp>
    </p:spTree>
    <p:extLst>
      <p:ext uri="{BB962C8B-B14F-4D97-AF65-F5344CB8AC3E}">
        <p14:creationId xmlns:p14="http://schemas.microsoft.com/office/powerpoint/2010/main" val="37687135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sp>
        <p:nvSpPr>
          <p:cNvPr id="7" name="Content Placeholder 6">
            <a:extLst>
              <a:ext uri="{FF2B5EF4-FFF2-40B4-BE49-F238E27FC236}">
                <a16:creationId xmlns:a16="http://schemas.microsoft.com/office/drawing/2014/main" id="{CE418D19-2AF5-D985-E5EF-D8EC6058EBA1}"/>
              </a:ext>
            </a:extLst>
          </p:cNvPr>
          <p:cNvSpPr>
            <a:spLocks noGrp="1"/>
          </p:cNvSpPr>
          <p:nvPr>
            <p:ph idx="1"/>
          </p:nvPr>
        </p:nvSpPr>
        <p:spPr/>
        <p:txBody>
          <a:bodyPr/>
          <a:lstStyle/>
          <a:p>
            <a:pPr marL="0" indent="0">
              <a:buNone/>
            </a:pPr>
            <a:endParaRPr lang="en-US" dirty="0"/>
          </a:p>
        </p:txBody>
      </p:sp>
      <p:pic>
        <p:nvPicPr>
          <p:cNvPr id="2" name="Picture 2">
            <a:extLst>
              <a:ext uri="{FF2B5EF4-FFF2-40B4-BE49-F238E27FC236}">
                <a16:creationId xmlns:a16="http://schemas.microsoft.com/office/drawing/2014/main" id="{9F3CA16E-0AF2-00D2-D991-BD8FAA61D8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3632" y="1085860"/>
            <a:ext cx="7441790" cy="551149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8EFB7F7-661B-39BA-A06A-5DE70E1E102D}"/>
              </a:ext>
            </a:extLst>
          </p:cNvPr>
          <p:cNvSpPr>
            <a:spLocks noGrp="1"/>
          </p:cNvSpPr>
          <p:nvPr>
            <p:ph type="title"/>
          </p:nvPr>
        </p:nvSpPr>
        <p:spPr>
          <a:xfrm>
            <a:off x="1322092" y="168859"/>
            <a:ext cx="9404723" cy="1400530"/>
          </a:xfrm>
        </p:spPr>
        <p:txBody>
          <a:bodyPr/>
          <a:lstStyle/>
          <a:p>
            <a:pPr algn="ctr">
              <a:defRPr/>
            </a:pPr>
            <a:r>
              <a:rPr lang="en-US" dirty="0">
                <a:solidFill>
                  <a:schemeClr val="bg1"/>
                </a:solidFill>
                <a:latin typeface="Arial" panose="020B0604020202020204" pitchFamily="34" charset="0"/>
                <a:ea typeface="Cambria" panose="02040503050406030204" pitchFamily="18" charset="0"/>
                <a:cs typeface="Arial" panose="020B0604020202020204" pitchFamily="34" charset="0"/>
              </a:rPr>
              <a:t>The Mental Health Continuum</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75376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1330253" y="2829877"/>
            <a:ext cx="9531494" cy="1198245"/>
          </a:xfrm>
        </p:spPr>
        <p:txBody>
          <a:bodyPr/>
          <a:lstStyle/>
          <a:p>
            <a:r>
              <a:rPr lang="en-US" dirty="0">
                <a:solidFill>
                  <a:schemeClr val="bg1"/>
                </a:solidFill>
                <a:latin typeface="Arial" panose="020B0604020202020204" pitchFamily="34" charset="0"/>
                <a:ea typeface="Cambria" panose="02040503050406030204" pitchFamily="18" charset="0"/>
                <a:cs typeface="Arial" panose="020B0604020202020204" pitchFamily="34" charset="0"/>
              </a:rPr>
              <a:t>Supporting Your Mental Health</a:t>
            </a: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3"/>
          <a:stretch>
            <a:fillRect/>
          </a:stretch>
        </p:blipFill>
        <p:spPr>
          <a:xfrm>
            <a:off x="10736440" y="5476880"/>
            <a:ext cx="1383912" cy="1255885"/>
          </a:xfrm>
          <a:prstGeom prst="rect">
            <a:avLst/>
          </a:prstGeom>
        </p:spPr>
      </p:pic>
    </p:spTree>
    <p:extLst>
      <p:ext uri="{BB962C8B-B14F-4D97-AF65-F5344CB8AC3E}">
        <p14:creationId xmlns:p14="http://schemas.microsoft.com/office/powerpoint/2010/main" val="8656406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sp>
        <p:nvSpPr>
          <p:cNvPr id="7" name="Content Placeholder 6">
            <a:extLst>
              <a:ext uri="{FF2B5EF4-FFF2-40B4-BE49-F238E27FC236}">
                <a16:creationId xmlns:a16="http://schemas.microsoft.com/office/drawing/2014/main" id="{CE418D19-2AF5-D985-E5EF-D8EC6058EBA1}"/>
              </a:ext>
            </a:extLst>
          </p:cNvPr>
          <p:cNvSpPr>
            <a:spLocks noGrp="1"/>
          </p:cNvSpPr>
          <p:nvPr>
            <p:ph idx="1"/>
          </p:nvPr>
        </p:nvSpPr>
        <p:spPr>
          <a:xfrm>
            <a:off x="1175657" y="2052918"/>
            <a:ext cx="8874196" cy="3990831"/>
          </a:xfrm>
        </p:spPr>
        <p:txBody>
          <a:bodyPr/>
          <a:lstStyle/>
          <a:p>
            <a:pPr marL="0" indent="0">
              <a:buNone/>
            </a:pPr>
            <a:endParaRPr lang="en-US" dirty="0"/>
          </a:p>
        </p:txBody>
      </p:sp>
      <p:sp>
        <p:nvSpPr>
          <p:cNvPr id="4" name="Title 1">
            <a:extLst>
              <a:ext uri="{FF2B5EF4-FFF2-40B4-BE49-F238E27FC236}">
                <a16:creationId xmlns:a16="http://schemas.microsoft.com/office/drawing/2014/main" id="{98EFB7F7-661B-39BA-A06A-5DE70E1E102D}"/>
              </a:ext>
            </a:extLst>
          </p:cNvPr>
          <p:cNvSpPr>
            <a:spLocks noGrp="1"/>
          </p:cNvSpPr>
          <p:nvPr>
            <p:ph type="title"/>
          </p:nvPr>
        </p:nvSpPr>
        <p:spPr>
          <a:xfrm>
            <a:off x="1322092" y="168859"/>
            <a:ext cx="9404723" cy="1400530"/>
          </a:xfrm>
        </p:spPr>
        <p:txBody>
          <a:bodyPr/>
          <a:lstStyle/>
          <a:p>
            <a:pPr algn="ctr">
              <a:defRPr/>
            </a:pPr>
            <a:r>
              <a:rPr lang="en-US" dirty="0">
                <a:solidFill>
                  <a:schemeClr val="bg1"/>
                </a:solidFill>
                <a:latin typeface="Cambria" panose="02040503050406030204" pitchFamily="18" charset="0"/>
                <a:ea typeface="Cambria" panose="02040503050406030204" pitchFamily="18" charset="0"/>
              </a:rPr>
              <a:t>The Mental Health Continuum</a:t>
            </a:r>
            <a:br>
              <a:rPr lang="en-US" dirty="0">
                <a:solidFill>
                  <a:schemeClr val="bg1"/>
                </a:solidFill>
              </a:rPr>
            </a:br>
            <a:endParaRPr lang="en-US" dirty="0">
              <a:solidFill>
                <a:schemeClr val="bg1"/>
              </a:solidFill>
              <a:latin typeface="Arial" panose="020B0604020202020204" pitchFamily="34" charset="0"/>
              <a:cs typeface="Arial" panose="020B0604020202020204" pitchFamily="34" charset="0"/>
            </a:endParaRPr>
          </a:p>
        </p:txBody>
      </p:sp>
      <p:pic>
        <p:nvPicPr>
          <p:cNvPr id="9" name="Picture 8" descr="A picture containing person&#10;&#10;Description automatically generated">
            <a:extLst>
              <a:ext uri="{FF2B5EF4-FFF2-40B4-BE49-F238E27FC236}">
                <a16:creationId xmlns:a16="http://schemas.microsoft.com/office/drawing/2014/main" id="{2CA8EEE7-95FC-A3D9-1F32-BBA60A63A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5116" y="0"/>
            <a:ext cx="9141768" cy="6858000"/>
          </a:xfrm>
          <a:prstGeom prst="rect">
            <a:avLst/>
          </a:prstGeom>
        </p:spPr>
      </p:pic>
      <p:sp>
        <p:nvSpPr>
          <p:cNvPr id="10" name="TextBox 9">
            <a:extLst>
              <a:ext uri="{FF2B5EF4-FFF2-40B4-BE49-F238E27FC236}">
                <a16:creationId xmlns:a16="http://schemas.microsoft.com/office/drawing/2014/main" id="{58A6949B-3CBE-D4E1-8E30-FF95982A710D}"/>
              </a:ext>
            </a:extLst>
          </p:cNvPr>
          <p:cNvSpPr txBox="1"/>
          <p:nvPr/>
        </p:nvSpPr>
        <p:spPr>
          <a:xfrm>
            <a:off x="2207569" y="1519614"/>
            <a:ext cx="3754924" cy="4053502"/>
          </a:xfrm>
          <a:prstGeom prst="rect">
            <a:avLst/>
          </a:prstGeom>
        </p:spPr>
        <p:txBody>
          <a:bodyPr vert="horz" lIns="68580" tIns="34290" rIns="68580" bIns="34290" rtlCol="0">
            <a:normAutofit/>
          </a:bodyPr>
          <a:lstStyle/>
          <a:p>
            <a:pPr>
              <a:lnSpc>
                <a:spcPct val="90000"/>
              </a:lnSpc>
              <a:spcAft>
                <a:spcPts val="450"/>
              </a:spcAft>
            </a:pPr>
            <a:r>
              <a:rPr lang="en-US" sz="4000" b="1" dirty="0">
                <a:solidFill>
                  <a:schemeClr val="bg1"/>
                </a:solidFill>
                <a:latin typeface="Cambria" panose="02040503050406030204" pitchFamily="18" charset="0"/>
                <a:ea typeface="Cambria" panose="02040503050406030204" pitchFamily="18" charset="0"/>
                <a:cs typeface="Calibri Light" panose="020F0302020204030204" pitchFamily="34" charset="0"/>
              </a:rPr>
              <a:t>Physical Movement </a:t>
            </a:r>
            <a:endParaRPr lang="en-US" sz="4000" b="1" dirty="0">
              <a:solidFill>
                <a:schemeClr val="bg1"/>
              </a:solidFill>
              <a:latin typeface="Cambria" panose="02040503050406030204" pitchFamily="18" charset="0"/>
              <a:ea typeface="Cambria" panose="02040503050406030204" pitchFamily="18" charset="0"/>
            </a:endParaRPr>
          </a:p>
          <a:p>
            <a:pPr indent="-171450">
              <a:lnSpc>
                <a:spcPct val="90000"/>
              </a:lnSpc>
              <a:spcAft>
                <a:spcPts val="450"/>
              </a:spcAft>
              <a:buFont typeface="Arial" panose="020B0604020202020204" pitchFamily="34" charset="0"/>
              <a:buChar char="•"/>
            </a:pPr>
            <a:endParaRPr lang="en-US" sz="1500" b="1" dirty="0">
              <a:solidFill>
                <a:schemeClr val="bg1"/>
              </a:solidFill>
              <a:latin typeface="Cambria" panose="02040503050406030204" pitchFamily="18" charset="0"/>
              <a:ea typeface="Cambria" panose="02040503050406030204" pitchFamily="18" charset="0"/>
            </a:endParaRPr>
          </a:p>
          <a:p>
            <a:pPr>
              <a:lnSpc>
                <a:spcPct val="90000"/>
              </a:lnSpc>
              <a:spcAft>
                <a:spcPts val="450"/>
              </a:spcAft>
            </a:pPr>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Physical activity is what tells your brain you have successfully survived the threat and now your body is a safe place to live. Physical activity is the single most efficient strategy for completing the stress response cycle. </a:t>
            </a:r>
          </a:p>
        </p:txBody>
      </p:sp>
    </p:spTree>
    <p:extLst>
      <p:ext uri="{BB962C8B-B14F-4D97-AF65-F5344CB8AC3E}">
        <p14:creationId xmlns:p14="http://schemas.microsoft.com/office/powerpoint/2010/main" val="7702947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609600" y="-473535"/>
            <a:ext cx="13411200" cy="7543800"/>
          </a:xfrm>
          <a:prstGeom prst="rect">
            <a:avLst/>
          </a:prstGeom>
        </p:spPr>
      </p:pic>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pic>
        <p:nvPicPr>
          <p:cNvPr id="6" name="Picture 5" descr="A cat lying on a wood floor&#10;&#10;Description automatically generated with low confidence">
            <a:extLst>
              <a:ext uri="{FF2B5EF4-FFF2-40B4-BE49-F238E27FC236}">
                <a16:creationId xmlns:a16="http://schemas.microsoft.com/office/drawing/2014/main" id="{5AC800CB-176F-16F8-068D-555D6488D7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4688" y="-108639"/>
            <a:ext cx="9144000" cy="6857999"/>
          </a:xfrm>
          <a:prstGeom prst="rect">
            <a:avLst/>
          </a:prstGeom>
        </p:spPr>
      </p:pic>
      <p:sp>
        <p:nvSpPr>
          <p:cNvPr id="8" name="TextBox 7">
            <a:extLst>
              <a:ext uri="{FF2B5EF4-FFF2-40B4-BE49-F238E27FC236}">
                <a16:creationId xmlns:a16="http://schemas.microsoft.com/office/drawing/2014/main" id="{A7375EC8-6DFC-068C-CEB1-F7D7E50A93B4}"/>
              </a:ext>
            </a:extLst>
          </p:cNvPr>
          <p:cNvSpPr txBox="1"/>
          <p:nvPr/>
        </p:nvSpPr>
        <p:spPr>
          <a:xfrm>
            <a:off x="2207569" y="1313346"/>
            <a:ext cx="3521623" cy="4014031"/>
          </a:xfrm>
          <a:prstGeom prst="rect">
            <a:avLst/>
          </a:prstGeom>
        </p:spPr>
        <p:txBody>
          <a:bodyPr vert="horz" lIns="68580" tIns="34290" rIns="68580" bIns="34290" rtlCol="0">
            <a:normAutofit fontScale="92500" lnSpcReduction="10000"/>
          </a:bodyPr>
          <a:lstStyle/>
          <a:p>
            <a:pPr>
              <a:lnSpc>
                <a:spcPct val="90000"/>
              </a:lnSpc>
              <a:spcAft>
                <a:spcPts val="450"/>
              </a:spcAft>
            </a:pPr>
            <a:r>
              <a:rPr lang="en-US" sz="4000" b="1" dirty="0">
                <a:solidFill>
                  <a:schemeClr val="bg1"/>
                </a:solidFill>
                <a:latin typeface="Cambria" panose="02040503050406030204" pitchFamily="18" charset="0"/>
                <a:ea typeface="Cambria" panose="02040503050406030204" pitchFamily="18" charset="0"/>
                <a:cs typeface="Calibri Light" panose="020F0302020204030204" pitchFamily="34" charset="0"/>
              </a:rPr>
              <a:t>Rest</a:t>
            </a:r>
          </a:p>
          <a:p>
            <a:pPr indent="-171450">
              <a:lnSpc>
                <a:spcPct val="90000"/>
              </a:lnSpc>
              <a:spcAft>
                <a:spcPts val="450"/>
              </a:spcAft>
              <a:buFont typeface="Arial" panose="020B0604020202020204" pitchFamily="34" charset="0"/>
              <a:buChar char="•"/>
            </a:pPr>
            <a:endParaRPr lang="en-US" sz="1500" b="1" dirty="0">
              <a:solidFill>
                <a:schemeClr val="bg1"/>
              </a:solidFill>
              <a:latin typeface="Cambria" panose="02040503050406030204" pitchFamily="18" charset="0"/>
              <a:ea typeface="Cambria" panose="02040503050406030204" pitchFamily="18" charset="0"/>
            </a:endParaRPr>
          </a:p>
          <a:p>
            <a:pPr>
              <a:lnSpc>
                <a:spcPct val="90000"/>
              </a:lnSpc>
              <a:spcAft>
                <a:spcPts val="450"/>
              </a:spcAft>
            </a:pPr>
            <a:r>
              <a:rPr lang="en-US" sz="2000" dirty="0">
                <a:solidFill>
                  <a:schemeClr val="bg1"/>
                </a:solidFill>
                <a:latin typeface="Cambria" panose="02040503050406030204" pitchFamily="18" charset="0"/>
                <a:ea typeface="Cambria" panose="02040503050406030204" pitchFamily="18" charset="0"/>
              </a:rPr>
              <a:t>Ceasing work or movement to relax, refresh oneself, or recover strength.</a:t>
            </a:r>
          </a:p>
          <a:p>
            <a:pPr>
              <a:lnSpc>
                <a:spcPct val="90000"/>
              </a:lnSpc>
              <a:spcAft>
                <a:spcPts val="450"/>
              </a:spcAft>
            </a:pPr>
            <a:endPar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endParaRPr>
          </a:p>
          <a:p>
            <a:pPr marL="342900" indent="-342900">
              <a:lnSpc>
                <a:spcPct val="90000"/>
              </a:lnSpc>
              <a:spcAft>
                <a:spcPts val="450"/>
              </a:spcAft>
              <a:buFont typeface="Arial" panose="020B0604020202020204" pitchFamily="34" charset="0"/>
              <a:buChar char="•"/>
            </a:pPr>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Boosts your immune system</a:t>
            </a:r>
          </a:p>
          <a:p>
            <a:pPr marL="342900" indent="-342900">
              <a:lnSpc>
                <a:spcPct val="90000"/>
              </a:lnSpc>
              <a:spcAft>
                <a:spcPts val="450"/>
              </a:spcAft>
              <a:buFont typeface="Arial" panose="020B0604020202020204" pitchFamily="34" charset="0"/>
              <a:buChar char="•"/>
            </a:pPr>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Improves concentration, memory, and productivity</a:t>
            </a:r>
          </a:p>
          <a:p>
            <a:pPr marL="342900" indent="-342900">
              <a:lnSpc>
                <a:spcPct val="90000"/>
              </a:lnSpc>
              <a:spcAft>
                <a:spcPts val="450"/>
              </a:spcAft>
              <a:buFont typeface="Arial" panose="020B0604020202020204" pitchFamily="34" charset="0"/>
              <a:buChar char="•"/>
            </a:pPr>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Restores and energizes</a:t>
            </a:r>
          </a:p>
          <a:p>
            <a:pPr marL="342900" indent="-342900">
              <a:lnSpc>
                <a:spcPct val="90000"/>
              </a:lnSpc>
              <a:spcAft>
                <a:spcPts val="450"/>
              </a:spcAft>
              <a:buFont typeface="Arial" panose="020B0604020202020204" pitchFamily="34" charset="0"/>
              <a:buChar char="•"/>
            </a:pPr>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Stimulates creativity</a:t>
            </a:r>
          </a:p>
          <a:p>
            <a:pPr marL="342900" indent="-342900">
              <a:lnSpc>
                <a:spcPct val="90000"/>
              </a:lnSpc>
              <a:spcAft>
                <a:spcPts val="450"/>
              </a:spcAft>
              <a:buFont typeface="Arial" panose="020B0604020202020204" pitchFamily="34" charset="0"/>
              <a:buChar char="•"/>
            </a:pPr>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Helps maintain mental and emotionally fitness</a:t>
            </a:r>
          </a:p>
        </p:txBody>
      </p:sp>
      <p:sp>
        <p:nvSpPr>
          <p:cNvPr id="9" name="Title 8">
            <a:extLst>
              <a:ext uri="{FF2B5EF4-FFF2-40B4-BE49-F238E27FC236}">
                <a16:creationId xmlns:a16="http://schemas.microsoft.com/office/drawing/2014/main" id="{5E12673E-A5DD-2A13-2833-B18EC4CA0ED6}"/>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8167580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walking on a walkway&#10;&#10;Description automatically generated">
            <a:extLst>
              <a:ext uri="{FF2B5EF4-FFF2-40B4-BE49-F238E27FC236}">
                <a16:creationId xmlns:a16="http://schemas.microsoft.com/office/drawing/2014/main" id="{A5EBF540-8BCF-0ABD-2808-AECE59EF7D11}"/>
              </a:ext>
            </a:extLst>
          </p:cNvPr>
          <p:cNvPicPr>
            <a:picLocks noChangeAspect="1"/>
          </p:cNvPicPr>
          <p:nvPr/>
        </p:nvPicPr>
        <p:blipFill>
          <a:blip r:embed="rId2">
            <a:alphaModFix amt="50000"/>
            <a:extLst>
              <a:ext uri="{837473B0-CC2E-450A-ABE3-18F120FF3D39}">
                <a1611:picAttrSrcUrl xmlns:a1611="http://schemas.microsoft.com/office/drawing/2016/11/main" r:id="rId3"/>
              </a:ext>
            </a:extLst>
          </a:blip>
          <a:stretch>
            <a:fillRect/>
          </a:stretch>
        </p:blipFill>
        <p:spPr>
          <a:xfrm>
            <a:off x="303973" y="231373"/>
            <a:ext cx="11319309" cy="6146784"/>
          </a:xfrm>
          <a:prstGeom prst="rect">
            <a:avLst/>
          </a:prstGeom>
        </p:spPr>
      </p:pic>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4"/>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p:txBody>
          <a:bodyPr/>
          <a:lstStyle/>
          <a:p>
            <a:pPr eaLnBrk="1" fontAlgn="auto" hangingPunct="1">
              <a:defRPr/>
            </a:pPr>
            <a:r>
              <a:rPr lang="en-US" dirty="0">
                <a:solidFill>
                  <a:schemeClr val="bg1"/>
                </a:solidFill>
              </a:rPr>
              <a:t>AGENDA</a:t>
            </a: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5"/>
          <a:stretch>
            <a:fillRect/>
          </a:stretch>
        </p:blipFill>
        <p:spPr>
          <a:xfrm>
            <a:off x="10703292" y="5499111"/>
            <a:ext cx="1381246" cy="1254737"/>
          </a:xfrm>
          <a:prstGeom prst="rect">
            <a:avLst/>
          </a:prstGeom>
        </p:spPr>
      </p:pic>
      <p:sp>
        <p:nvSpPr>
          <p:cNvPr id="14" name="TextBox 13">
            <a:extLst>
              <a:ext uri="{FF2B5EF4-FFF2-40B4-BE49-F238E27FC236}">
                <a16:creationId xmlns:a16="http://schemas.microsoft.com/office/drawing/2014/main" id="{F08EAD19-34DD-2CF8-0AEF-787313FAAEE5}"/>
              </a:ext>
            </a:extLst>
          </p:cNvPr>
          <p:cNvSpPr txBox="1"/>
          <p:nvPr/>
        </p:nvSpPr>
        <p:spPr>
          <a:xfrm>
            <a:off x="1223962" y="6677025"/>
            <a:ext cx="9744075" cy="230832"/>
          </a:xfrm>
          <a:prstGeom prst="rect">
            <a:avLst/>
          </a:prstGeom>
          <a:noFill/>
        </p:spPr>
        <p:txBody>
          <a:bodyPr wrap="square" rtlCol="0">
            <a:spAutoFit/>
          </a:bodyPr>
          <a:lstStyle/>
          <a:p>
            <a:r>
              <a:rPr lang="en-US" sz="900" dirty="0">
                <a:hlinkClick r:id="rId3" tooltip="https://www.flickr.com/photos/mattcornock/13487555014"/>
              </a:rPr>
              <a:t>This Photo</a:t>
            </a:r>
            <a:r>
              <a:rPr lang="en-US" sz="900" dirty="0"/>
              <a:t> by Unknown Author is licensed under </a:t>
            </a:r>
            <a:r>
              <a:rPr lang="en-US" sz="900" dirty="0">
                <a:hlinkClick r:id="rId6" tooltip="https://creativecommons.org/licenses/by/3.0/"/>
              </a:rPr>
              <a:t>CC BY</a:t>
            </a:r>
            <a:endParaRPr lang="en-US" sz="900" dirty="0"/>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960120" y="2587752"/>
            <a:ext cx="9635710" cy="3258102"/>
          </a:xfrm>
        </p:spPr>
        <p:txBody>
          <a:bodyPr anchor="ctr">
            <a:normAutofit fontScale="47500" lnSpcReduction="20000"/>
          </a:bodyPr>
          <a:lstStyle/>
          <a:p>
            <a:pPr eaLnBrk="1" fontAlgn="auto" hangingPunct="1">
              <a:defRPr/>
            </a:pPr>
            <a:r>
              <a:rPr lang="en-US" sz="2800" dirty="0">
                <a:solidFill>
                  <a:schemeClr val="bg1"/>
                </a:solidFill>
              </a:rPr>
              <a:t>Contributing Factors of Mental Health in the Workplace</a:t>
            </a:r>
          </a:p>
          <a:p>
            <a:pPr eaLnBrk="1" fontAlgn="auto" hangingPunct="1">
              <a:defRPr/>
            </a:pPr>
            <a:r>
              <a:rPr lang="en-US" sz="2800" dirty="0">
                <a:solidFill>
                  <a:schemeClr val="bg1"/>
                </a:solidFill>
              </a:rPr>
              <a:t>Real Life Stories and Workplace Harassment</a:t>
            </a:r>
          </a:p>
          <a:p>
            <a:pPr eaLnBrk="1" fontAlgn="auto" hangingPunct="1">
              <a:defRPr/>
            </a:pPr>
            <a:r>
              <a:rPr lang="en-US" sz="2800" dirty="0">
                <a:solidFill>
                  <a:schemeClr val="bg1"/>
                </a:solidFill>
              </a:rPr>
              <a:t>Defining Mental Health</a:t>
            </a:r>
          </a:p>
          <a:p>
            <a:pPr eaLnBrk="1" fontAlgn="auto" hangingPunct="1">
              <a:defRPr/>
            </a:pPr>
            <a:r>
              <a:rPr lang="en-US" sz="2800" dirty="0">
                <a:solidFill>
                  <a:schemeClr val="bg1"/>
                </a:solidFill>
              </a:rPr>
              <a:t>The Blob Tree Activity</a:t>
            </a:r>
          </a:p>
          <a:p>
            <a:pPr eaLnBrk="1" fontAlgn="auto" hangingPunct="1">
              <a:defRPr/>
            </a:pPr>
            <a:r>
              <a:rPr lang="en-US" sz="2800" dirty="0">
                <a:solidFill>
                  <a:schemeClr val="bg1"/>
                </a:solidFill>
              </a:rPr>
              <a:t>General Factors Affecting Mental Health</a:t>
            </a:r>
          </a:p>
          <a:p>
            <a:pPr eaLnBrk="1" fontAlgn="auto" hangingPunct="1">
              <a:defRPr/>
            </a:pPr>
            <a:r>
              <a:rPr lang="en-US" sz="2800" dirty="0">
                <a:solidFill>
                  <a:schemeClr val="bg1"/>
                </a:solidFill>
              </a:rPr>
              <a:t>Mental Health in the Workplace Statistics</a:t>
            </a:r>
          </a:p>
          <a:p>
            <a:pPr eaLnBrk="1" fontAlgn="auto" hangingPunct="1">
              <a:defRPr/>
            </a:pPr>
            <a:r>
              <a:rPr lang="en-US" sz="2800" dirty="0">
                <a:solidFill>
                  <a:schemeClr val="bg1"/>
                </a:solidFill>
              </a:rPr>
              <a:t>Real Life Stories</a:t>
            </a:r>
          </a:p>
          <a:p>
            <a:pPr eaLnBrk="1" fontAlgn="auto" hangingPunct="1">
              <a:defRPr/>
            </a:pPr>
            <a:r>
              <a:rPr lang="en-US" sz="2800" dirty="0">
                <a:solidFill>
                  <a:schemeClr val="bg1"/>
                </a:solidFill>
              </a:rPr>
              <a:t>The Stress Curve </a:t>
            </a:r>
          </a:p>
          <a:p>
            <a:pPr eaLnBrk="1" fontAlgn="auto" hangingPunct="1">
              <a:defRPr/>
            </a:pPr>
            <a:r>
              <a:rPr lang="en-US" sz="2800" dirty="0">
                <a:solidFill>
                  <a:schemeClr val="bg1"/>
                </a:solidFill>
              </a:rPr>
              <a:t>The Mental Health Continuum</a:t>
            </a:r>
          </a:p>
          <a:p>
            <a:pPr eaLnBrk="1" fontAlgn="auto" hangingPunct="1">
              <a:defRPr/>
            </a:pPr>
            <a:r>
              <a:rPr lang="en-US" sz="2800" dirty="0">
                <a:solidFill>
                  <a:schemeClr val="bg1"/>
                </a:solidFill>
              </a:rPr>
              <a:t>Supporting Your Mental Health</a:t>
            </a:r>
          </a:p>
          <a:p>
            <a:pPr eaLnBrk="1" fontAlgn="auto" hangingPunct="1">
              <a:defRPr/>
            </a:pPr>
            <a:r>
              <a:rPr lang="en-US" sz="2800" dirty="0">
                <a:solidFill>
                  <a:schemeClr val="bg1"/>
                </a:solidFill>
              </a:rPr>
              <a:t>Recap and Touching Base</a:t>
            </a:r>
          </a:p>
          <a:p>
            <a:pPr eaLnBrk="1" fontAlgn="auto" hangingPunct="1">
              <a:defRPr/>
            </a:pPr>
            <a:endParaRPr lang="en-US" sz="2800" dirty="0">
              <a:solidFill>
                <a:schemeClr val="bg1"/>
              </a:solidFill>
            </a:endParaRPr>
          </a:p>
          <a:p>
            <a:pPr eaLnBrk="1" fontAlgn="auto" hangingPunct="1">
              <a:defRPr/>
            </a:pPr>
            <a:endParaRPr lang="en-US" sz="2800" dirty="0">
              <a:solidFill>
                <a:schemeClr val="bg1"/>
              </a:solidFill>
            </a:endParaRPr>
          </a:p>
          <a:p>
            <a:pPr eaLnBrk="1" fontAlgn="auto" hangingPunct="1">
              <a:defRPr/>
            </a:pPr>
            <a:endParaRPr lang="en-US" dirty="0">
              <a:solidFill>
                <a:schemeClr val="bg1"/>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sp>
        <p:nvSpPr>
          <p:cNvPr id="8" name="Title 7">
            <a:extLst>
              <a:ext uri="{FF2B5EF4-FFF2-40B4-BE49-F238E27FC236}">
                <a16:creationId xmlns:a16="http://schemas.microsoft.com/office/drawing/2014/main" id="{1DFA261B-3BFA-3DCB-E685-207AD6E3240E}"/>
              </a:ext>
            </a:extLst>
          </p:cNvPr>
          <p:cNvSpPr>
            <a:spLocks noGrp="1"/>
          </p:cNvSpPr>
          <p:nvPr>
            <p:ph type="title"/>
          </p:nvPr>
        </p:nvSpPr>
        <p:spPr/>
        <p:txBody>
          <a:bodyPr/>
          <a:lstStyle/>
          <a:p>
            <a:endParaRPr lang="en-US" dirty="0"/>
          </a:p>
        </p:txBody>
      </p:sp>
      <p:pic>
        <p:nvPicPr>
          <p:cNvPr id="9" name="Picture 8" descr="A plate of salad&#10;&#10;Description automatically generated with low confidence">
            <a:extLst>
              <a:ext uri="{FF2B5EF4-FFF2-40B4-BE49-F238E27FC236}">
                <a16:creationId xmlns:a16="http://schemas.microsoft.com/office/drawing/2014/main" id="{538B2980-6241-4FC0-5407-8D711035F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1508"/>
            <a:ext cx="9144000" cy="6857999"/>
          </a:xfrm>
          <a:prstGeom prst="rect">
            <a:avLst/>
          </a:prstGeom>
        </p:spPr>
      </p:pic>
      <p:sp>
        <p:nvSpPr>
          <p:cNvPr id="10" name="TextBox 9">
            <a:extLst>
              <a:ext uri="{FF2B5EF4-FFF2-40B4-BE49-F238E27FC236}">
                <a16:creationId xmlns:a16="http://schemas.microsoft.com/office/drawing/2014/main" id="{129247FF-F132-F5A1-6C90-913A1FD5641F}"/>
              </a:ext>
            </a:extLst>
          </p:cNvPr>
          <p:cNvSpPr txBox="1"/>
          <p:nvPr/>
        </p:nvSpPr>
        <p:spPr>
          <a:xfrm>
            <a:off x="2152151" y="1426452"/>
            <a:ext cx="3521623" cy="3800300"/>
          </a:xfrm>
          <a:prstGeom prst="rect">
            <a:avLst/>
          </a:prstGeom>
        </p:spPr>
        <p:txBody>
          <a:bodyPr vert="horz" lIns="68580" tIns="34290" rIns="68580" bIns="34290" rtlCol="0">
            <a:normAutofit lnSpcReduction="10000"/>
          </a:bodyPr>
          <a:lstStyle/>
          <a:p>
            <a:pPr>
              <a:lnSpc>
                <a:spcPct val="90000"/>
              </a:lnSpc>
              <a:spcAft>
                <a:spcPts val="450"/>
              </a:spcAft>
            </a:pPr>
            <a:r>
              <a:rPr lang="en-US" sz="4000" b="1" dirty="0">
                <a:solidFill>
                  <a:schemeClr val="bg1"/>
                </a:solidFill>
                <a:latin typeface="Cambria" panose="02040503050406030204" pitchFamily="18" charset="0"/>
                <a:ea typeface="Cambria" panose="02040503050406030204" pitchFamily="18" charset="0"/>
                <a:cs typeface="Calibri Light" panose="020F0302020204030204" pitchFamily="34" charset="0"/>
              </a:rPr>
              <a:t>Meals</a:t>
            </a:r>
          </a:p>
          <a:p>
            <a:pPr indent="-171450">
              <a:lnSpc>
                <a:spcPct val="90000"/>
              </a:lnSpc>
              <a:spcAft>
                <a:spcPts val="450"/>
              </a:spcAft>
              <a:buFont typeface="Arial" panose="020B0604020202020204" pitchFamily="34" charset="0"/>
              <a:buChar char="•"/>
            </a:pPr>
            <a:endParaRPr lang="en-US" sz="1500" b="1" dirty="0">
              <a:solidFill>
                <a:schemeClr val="bg1"/>
              </a:solidFill>
              <a:latin typeface="Cambria" panose="02040503050406030204" pitchFamily="18" charset="0"/>
              <a:ea typeface="Cambria" panose="02040503050406030204" pitchFamily="18" charset="0"/>
            </a:endParaRPr>
          </a:p>
          <a:p>
            <a:pPr>
              <a:lnSpc>
                <a:spcPct val="90000"/>
              </a:lnSpc>
              <a:spcAft>
                <a:spcPts val="450"/>
              </a:spcAft>
            </a:pPr>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When you eat highly palatable and calorie-dense food, your body releases certain hormones that suppress stress signals and emotions. This is one of the answers to “why does eating relieve stress”. </a:t>
            </a:r>
          </a:p>
          <a:p>
            <a:pPr>
              <a:lnSpc>
                <a:spcPct val="90000"/>
              </a:lnSpc>
              <a:spcAft>
                <a:spcPts val="450"/>
              </a:spcAft>
            </a:pPr>
            <a:endPar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endParaRPr>
          </a:p>
          <a:p>
            <a:pPr>
              <a:lnSpc>
                <a:spcPct val="90000"/>
              </a:lnSpc>
              <a:spcAft>
                <a:spcPts val="450"/>
              </a:spcAft>
            </a:pPr>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This is why foods with refined carbs and fats are often called “comfort” foods.</a:t>
            </a:r>
          </a:p>
        </p:txBody>
      </p:sp>
    </p:spTree>
    <p:extLst>
      <p:ext uri="{BB962C8B-B14F-4D97-AF65-F5344CB8AC3E}">
        <p14:creationId xmlns:p14="http://schemas.microsoft.com/office/powerpoint/2010/main" val="40110915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sp>
        <p:nvSpPr>
          <p:cNvPr id="7" name="Content Placeholder 6">
            <a:extLst>
              <a:ext uri="{FF2B5EF4-FFF2-40B4-BE49-F238E27FC236}">
                <a16:creationId xmlns:a16="http://schemas.microsoft.com/office/drawing/2014/main" id="{CE418D19-2AF5-D985-E5EF-D8EC6058EBA1}"/>
              </a:ext>
            </a:extLst>
          </p:cNvPr>
          <p:cNvSpPr>
            <a:spLocks noGrp="1"/>
          </p:cNvSpPr>
          <p:nvPr>
            <p:ph idx="1"/>
          </p:nvPr>
        </p:nvSpPr>
        <p:spPr/>
        <p:txBody>
          <a:bodyPr/>
          <a:lstStyle/>
          <a:p>
            <a:pPr marL="0" indent="0">
              <a:buNone/>
            </a:pPr>
            <a:endParaRPr lang="en-US" dirty="0"/>
          </a:p>
        </p:txBody>
      </p:sp>
      <p:pic>
        <p:nvPicPr>
          <p:cNvPr id="2" name="Picture 1" descr="A person sitting on a rock&#10;&#10;Description automatically generated with low confidence">
            <a:extLst>
              <a:ext uri="{FF2B5EF4-FFF2-40B4-BE49-F238E27FC236}">
                <a16:creationId xmlns:a16="http://schemas.microsoft.com/office/drawing/2014/main" id="{757D684E-0E52-6690-5C0B-200D77662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5116" y="0"/>
            <a:ext cx="9141768" cy="6858000"/>
          </a:xfrm>
          <a:prstGeom prst="rect">
            <a:avLst/>
          </a:prstGeom>
        </p:spPr>
      </p:pic>
      <p:sp>
        <p:nvSpPr>
          <p:cNvPr id="4" name="TextBox 3">
            <a:extLst>
              <a:ext uri="{FF2B5EF4-FFF2-40B4-BE49-F238E27FC236}">
                <a16:creationId xmlns:a16="http://schemas.microsoft.com/office/drawing/2014/main" id="{13115A56-A3BE-DF9F-02BD-24CF7988ABF6}"/>
              </a:ext>
            </a:extLst>
          </p:cNvPr>
          <p:cNvSpPr txBox="1"/>
          <p:nvPr/>
        </p:nvSpPr>
        <p:spPr>
          <a:xfrm>
            <a:off x="2124842" y="1712490"/>
            <a:ext cx="3755134" cy="3300686"/>
          </a:xfrm>
          <a:prstGeom prst="rect">
            <a:avLst/>
          </a:prstGeom>
        </p:spPr>
        <p:txBody>
          <a:bodyPr vert="horz" lIns="68580" tIns="34290" rIns="68580" bIns="34290" rtlCol="0">
            <a:normAutofit/>
          </a:bodyPr>
          <a:lstStyle/>
          <a:p>
            <a:pPr>
              <a:lnSpc>
                <a:spcPct val="110000"/>
              </a:lnSpc>
              <a:spcBef>
                <a:spcPts val="750"/>
              </a:spcBef>
              <a:spcAft>
                <a:spcPts val="450"/>
              </a:spcAft>
              <a:buClr>
                <a:schemeClr val="accent2"/>
              </a:buClr>
            </a:pPr>
            <a:r>
              <a:rPr lang="en-US" sz="4000" b="1" dirty="0">
                <a:solidFill>
                  <a:schemeClr val="bg1"/>
                </a:solidFill>
                <a:latin typeface="Cambria" panose="02040503050406030204" pitchFamily="18" charset="0"/>
                <a:ea typeface="Cambria" panose="02040503050406030204" pitchFamily="18" charset="0"/>
                <a:cs typeface="Calibri Light" panose="020F0302020204030204" pitchFamily="34" charset="0"/>
              </a:rPr>
              <a:t>Breathing</a:t>
            </a:r>
            <a:endParaRPr lang="en-US" sz="4000" b="1" dirty="0">
              <a:solidFill>
                <a:schemeClr val="bg1"/>
              </a:solidFill>
              <a:latin typeface="Cambria" panose="02040503050406030204" pitchFamily="18" charset="0"/>
              <a:ea typeface="Cambria" panose="02040503050406030204" pitchFamily="18" charset="0"/>
            </a:endParaRPr>
          </a:p>
          <a:p>
            <a:pPr defTabSz="685800">
              <a:spcBef>
                <a:spcPts val="750"/>
              </a:spcBef>
              <a:spcAft>
                <a:spcPts val="450"/>
              </a:spcAft>
              <a:buClr>
                <a:schemeClr val="accent2"/>
              </a:buClr>
            </a:pPr>
            <a:r>
              <a:rPr lang="en-US" sz="2200" dirty="0">
                <a:solidFill>
                  <a:schemeClr val="bg1"/>
                </a:solidFill>
                <a:latin typeface="Cambria" panose="02040503050406030204" pitchFamily="18" charset="0"/>
                <a:ea typeface="Cambria" panose="02040503050406030204" pitchFamily="18" charset="0"/>
                <a:cs typeface="Calibri Light" panose="020F0302020204030204" pitchFamily="34" charset="0"/>
              </a:rPr>
              <a:t>Deep, slow breath down regulate the stress response especially when the exhalation is low and long and goes all the way to the end of the breath so that your belly contracts</a:t>
            </a:r>
            <a:r>
              <a:rPr lang="en-US" sz="2400" dirty="0">
                <a:solidFill>
                  <a:schemeClr val="bg1"/>
                </a:solidFill>
                <a:latin typeface="Cambria" panose="02040503050406030204" pitchFamily="18" charset="0"/>
                <a:ea typeface="Cambria" panose="02040503050406030204" pitchFamily="18" charset="0"/>
                <a:cs typeface="Calibri Light" panose="020F0302020204030204" pitchFamily="34" charset="0"/>
              </a:rPr>
              <a:t>.</a:t>
            </a:r>
          </a:p>
        </p:txBody>
      </p:sp>
    </p:spTree>
    <p:extLst>
      <p:ext uri="{BB962C8B-B14F-4D97-AF65-F5344CB8AC3E}">
        <p14:creationId xmlns:p14="http://schemas.microsoft.com/office/powerpoint/2010/main" val="30581733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sp>
        <p:nvSpPr>
          <p:cNvPr id="7" name="Content Placeholder 6">
            <a:extLst>
              <a:ext uri="{FF2B5EF4-FFF2-40B4-BE49-F238E27FC236}">
                <a16:creationId xmlns:a16="http://schemas.microsoft.com/office/drawing/2014/main" id="{CE418D19-2AF5-D985-E5EF-D8EC6058EBA1}"/>
              </a:ext>
            </a:extLst>
          </p:cNvPr>
          <p:cNvSpPr>
            <a:spLocks noGrp="1"/>
          </p:cNvSpPr>
          <p:nvPr>
            <p:ph idx="1"/>
          </p:nvPr>
        </p:nvSpPr>
        <p:spPr/>
        <p:txBody>
          <a:bodyPr/>
          <a:lstStyle/>
          <a:p>
            <a:pPr marL="0" indent="0">
              <a:buNone/>
            </a:pPr>
            <a:endParaRPr lang="en-US" dirty="0"/>
          </a:p>
        </p:txBody>
      </p:sp>
      <p:pic>
        <p:nvPicPr>
          <p:cNvPr id="2" name="Picture 1" descr="A person writing on a white board&#10;&#10;Description automatically generated with low confidence">
            <a:extLst>
              <a:ext uri="{FF2B5EF4-FFF2-40B4-BE49-F238E27FC236}">
                <a16:creationId xmlns:a16="http://schemas.microsoft.com/office/drawing/2014/main" id="{90B6BA23-A29E-0FBD-90EB-6961BCD8F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5116" y="0"/>
            <a:ext cx="9141768" cy="6858000"/>
          </a:xfrm>
          <a:prstGeom prst="rect">
            <a:avLst/>
          </a:prstGeom>
        </p:spPr>
      </p:pic>
      <p:sp>
        <p:nvSpPr>
          <p:cNvPr id="4" name="TextBox 3">
            <a:extLst>
              <a:ext uri="{FF2B5EF4-FFF2-40B4-BE49-F238E27FC236}">
                <a16:creationId xmlns:a16="http://schemas.microsoft.com/office/drawing/2014/main" id="{314F5816-D068-488A-4F84-B37009EEA2E7}"/>
              </a:ext>
            </a:extLst>
          </p:cNvPr>
          <p:cNvSpPr txBox="1"/>
          <p:nvPr/>
        </p:nvSpPr>
        <p:spPr>
          <a:xfrm>
            <a:off x="1163783" y="1167259"/>
            <a:ext cx="5834022" cy="4824832"/>
          </a:xfrm>
          <a:prstGeom prst="rect">
            <a:avLst/>
          </a:prstGeom>
        </p:spPr>
        <p:txBody>
          <a:bodyPr vert="horz" lIns="68580" tIns="34290" rIns="68580" bIns="34290" rtlCol="0">
            <a:normAutofit fontScale="25000" lnSpcReduction="20000"/>
          </a:bodyPr>
          <a:lstStyle/>
          <a:p>
            <a:pPr defTabSz="685800">
              <a:spcBef>
                <a:spcPts val="750"/>
              </a:spcBef>
              <a:spcAft>
                <a:spcPts val="450"/>
              </a:spcAft>
              <a:buClr>
                <a:schemeClr val="accent2"/>
              </a:buClr>
            </a:pPr>
            <a:r>
              <a:rPr lang="en-US" sz="13600" b="1" dirty="0">
                <a:solidFill>
                  <a:schemeClr val="bg1"/>
                </a:solidFill>
                <a:latin typeface="Cambria" panose="02040503050406030204" pitchFamily="18" charset="0"/>
                <a:ea typeface="Cambria" panose="02040503050406030204" pitchFamily="18" charset="0"/>
                <a:cs typeface="Calibri Light" panose="020F0302020204030204" pitchFamily="34" charset="0"/>
              </a:rPr>
              <a:t>Creative Expression and Hobbies</a:t>
            </a:r>
          </a:p>
          <a:p>
            <a:pPr defTabSz="685800">
              <a:spcBef>
                <a:spcPts val="750"/>
              </a:spcBef>
              <a:spcAft>
                <a:spcPts val="450"/>
              </a:spcAft>
              <a:buClr>
                <a:schemeClr val="accent2"/>
              </a:buClr>
            </a:pPr>
            <a:endParaRPr lang="en-US" sz="1350" dirty="0">
              <a:solidFill>
                <a:schemeClr val="bg1"/>
              </a:solidFill>
              <a:latin typeface="Cambria" panose="02040503050406030204" pitchFamily="18" charset="0"/>
              <a:ea typeface="Cambria" panose="02040503050406030204" pitchFamily="18" charset="0"/>
              <a:cs typeface="Calibri Light" panose="020F0302020204030204" pitchFamily="34" charset="0"/>
            </a:endParaRPr>
          </a:p>
          <a:p>
            <a:pPr defTabSz="685800">
              <a:spcBef>
                <a:spcPts val="750"/>
              </a:spcBef>
              <a:spcAft>
                <a:spcPts val="450"/>
              </a:spcAft>
              <a:buClr>
                <a:schemeClr val="accent2"/>
              </a:buClr>
            </a:pPr>
            <a:r>
              <a:rPr lang="en-US" sz="8000" dirty="0">
                <a:solidFill>
                  <a:schemeClr val="bg1"/>
                </a:solidFill>
                <a:latin typeface="Cambria" panose="02040503050406030204" pitchFamily="18" charset="0"/>
                <a:ea typeface="Cambria" panose="02040503050406030204" pitchFamily="18" charset="0"/>
                <a:cs typeface="Calibri Light" panose="020F0302020204030204" pitchFamily="34" charset="0"/>
              </a:rPr>
              <a:t>The arts, including painting, sculpting, music, theater, storytelling etc. encourage an outlet for emotions. </a:t>
            </a:r>
          </a:p>
          <a:p>
            <a:pPr defTabSz="685800">
              <a:spcBef>
                <a:spcPts val="750"/>
              </a:spcBef>
              <a:spcAft>
                <a:spcPts val="450"/>
              </a:spcAft>
              <a:buClr>
                <a:schemeClr val="accent2"/>
              </a:buClr>
            </a:pPr>
            <a:r>
              <a:rPr lang="en-US" sz="8000" dirty="0">
                <a:solidFill>
                  <a:schemeClr val="bg1"/>
                </a:solidFill>
                <a:latin typeface="Cambria" panose="02040503050406030204" pitchFamily="18" charset="0"/>
                <a:ea typeface="Cambria" panose="02040503050406030204" pitchFamily="18" charset="0"/>
                <a:cs typeface="Calibri Light" panose="020F0302020204030204" pitchFamily="34" charset="0"/>
              </a:rPr>
              <a:t>Hobbies such as journaling, collecting, fishing, crochet, baking, calligraphy, baking, home improvement, karaoke help minimize any room for self-pity, anger and fear.</a:t>
            </a:r>
          </a:p>
          <a:p>
            <a:pPr defTabSz="685800">
              <a:spcBef>
                <a:spcPts val="750"/>
              </a:spcBef>
              <a:spcAft>
                <a:spcPts val="450"/>
              </a:spcAft>
              <a:buClr>
                <a:schemeClr val="accent2"/>
              </a:buClr>
            </a:pPr>
            <a:r>
              <a:rPr lang="en-US" sz="8000" dirty="0">
                <a:solidFill>
                  <a:schemeClr val="bg1"/>
                </a:solidFill>
                <a:latin typeface="Cambria" panose="02040503050406030204" pitchFamily="18" charset="0"/>
                <a:ea typeface="Cambria" panose="02040503050406030204" pitchFamily="18" charset="0"/>
                <a:cs typeface="Calibri Light" panose="020F0302020204030204" pitchFamily="34" charset="0"/>
              </a:rPr>
              <a:t>Essentially, you are getting out of your own way and taking the focus off your internal circumstances, leaning on external outlets.</a:t>
            </a:r>
          </a:p>
          <a:p>
            <a:pPr defTabSz="685800">
              <a:spcBef>
                <a:spcPts val="750"/>
              </a:spcBef>
              <a:spcAft>
                <a:spcPts val="450"/>
              </a:spcAft>
              <a:buClr>
                <a:schemeClr val="accent2"/>
              </a:buClr>
            </a:pPr>
            <a:endParaRPr lang="en-US" sz="2000" dirty="0">
              <a:solidFill>
                <a:schemeClr val="accent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827010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sp>
        <p:nvSpPr>
          <p:cNvPr id="7" name="Content Placeholder 6">
            <a:extLst>
              <a:ext uri="{FF2B5EF4-FFF2-40B4-BE49-F238E27FC236}">
                <a16:creationId xmlns:a16="http://schemas.microsoft.com/office/drawing/2014/main" id="{CE418D19-2AF5-D985-E5EF-D8EC6058EBA1}"/>
              </a:ext>
            </a:extLst>
          </p:cNvPr>
          <p:cNvSpPr>
            <a:spLocks noGrp="1"/>
          </p:cNvSpPr>
          <p:nvPr>
            <p:ph idx="1"/>
          </p:nvPr>
        </p:nvSpPr>
        <p:spPr/>
        <p:txBody>
          <a:bodyPr/>
          <a:lstStyle/>
          <a:p>
            <a:pPr marL="0" indent="0">
              <a:buNone/>
            </a:pPr>
            <a:endParaRPr lang="en-US" dirty="0"/>
          </a:p>
        </p:txBody>
      </p:sp>
      <p:pic>
        <p:nvPicPr>
          <p:cNvPr id="2" name="Picture 1" descr="A picture containing text&#10;&#10;Description automatically generated">
            <a:extLst>
              <a:ext uri="{FF2B5EF4-FFF2-40B4-BE49-F238E27FC236}">
                <a16:creationId xmlns:a16="http://schemas.microsoft.com/office/drawing/2014/main" id="{F95904F1-2EDE-7E86-F389-9382EBBFE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5116" y="0"/>
            <a:ext cx="9141768" cy="6858000"/>
          </a:xfrm>
          <a:prstGeom prst="rect">
            <a:avLst/>
          </a:prstGeom>
        </p:spPr>
      </p:pic>
      <p:sp>
        <p:nvSpPr>
          <p:cNvPr id="4" name="TextBox 3">
            <a:extLst>
              <a:ext uri="{FF2B5EF4-FFF2-40B4-BE49-F238E27FC236}">
                <a16:creationId xmlns:a16="http://schemas.microsoft.com/office/drawing/2014/main" id="{E1AE0F4A-A609-8518-7F61-6D9F2C92C825}"/>
              </a:ext>
            </a:extLst>
          </p:cNvPr>
          <p:cNvSpPr txBox="1"/>
          <p:nvPr/>
        </p:nvSpPr>
        <p:spPr>
          <a:xfrm>
            <a:off x="2070009" y="881508"/>
            <a:ext cx="4387804" cy="4563716"/>
          </a:xfrm>
          <a:prstGeom prst="rect">
            <a:avLst/>
          </a:prstGeom>
        </p:spPr>
        <p:txBody>
          <a:bodyPr vert="horz" lIns="68580" tIns="34290" rIns="68580" bIns="34290" rtlCol="0" anchor="ctr">
            <a:normAutofit fontScale="92500" lnSpcReduction="20000"/>
          </a:bodyPr>
          <a:lstStyle/>
          <a:p>
            <a:pPr defTabSz="685800">
              <a:lnSpc>
                <a:spcPct val="90000"/>
              </a:lnSpc>
              <a:spcBef>
                <a:spcPts val="750"/>
              </a:spcBef>
              <a:spcAft>
                <a:spcPts val="450"/>
              </a:spcAft>
              <a:buClr>
                <a:schemeClr val="accent2"/>
              </a:buClr>
            </a:pPr>
            <a:r>
              <a:rPr lang="en-US" sz="4300" b="1" dirty="0">
                <a:solidFill>
                  <a:schemeClr val="bg1"/>
                </a:solidFill>
                <a:latin typeface="Cambria" panose="02040503050406030204" pitchFamily="18" charset="0"/>
                <a:ea typeface="Cambria" panose="02040503050406030204" pitchFamily="18" charset="0"/>
                <a:cs typeface="Calibri Light" panose="020F0302020204030204" pitchFamily="34" charset="0"/>
              </a:rPr>
              <a:t>Social Interaction</a:t>
            </a:r>
          </a:p>
          <a:p>
            <a:pPr indent="-171450" defTabSz="685800">
              <a:lnSpc>
                <a:spcPct val="90000"/>
              </a:lnSpc>
              <a:spcBef>
                <a:spcPts val="750"/>
              </a:spcBef>
              <a:spcAft>
                <a:spcPts val="450"/>
              </a:spcAft>
              <a:buClr>
                <a:schemeClr val="accent2"/>
              </a:buClr>
              <a:buFont typeface="Arial" panose="020B0604020202020204" pitchFamily="34" charset="0"/>
              <a:buChar char="•"/>
            </a:pPr>
            <a:endParaRPr lang="en-US" sz="1125" dirty="0">
              <a:solidFill>
                <a:schemeClr val="bg1"/>
              </a:solidFill>
              <a:latin typeface="Cambria" panose="02040503050406030204" pitchFamily="18" charset="0"/>
              <a:ea typeface="Cambria" panose="02040503050406030204" pitchFamily="18" charset="0"/>
              <a:cs typeface="Calibri Light" panose="020F0302020204030204" pitchFamily="34" charset="0"/>
            </a:endParaRPr>
          </a:p>
          <a:p>
            <a:pPr defTabSz="685800">
              <a:lnSpc>
                <a:spcPct val="120000"/>
              </a:lnSpc>
              <a:buClr>
                <a:schemeClr val="accent2"/>
              </a:buClr>
            </a:pPr>
            <a:r>
              <a:rPr lang="en-US" sz="2200" dirty="0">
                <a:solidFill>
                  <a:schemeClr val="bg1"/>
                </a:solidFill>
                <a:latin typeface="Cambria" panose="02040503050406030204" pitchFamily="18" charset="0"/>
                <a:ea typeface="Cambria" panose="02040503050406030204" pitchFamily="18" charset="0"/>
                <a:cs typeface="Calibri Light" panose="020F0302020204030204" pitchFamily="34" charset="0"/>
              </a:rPr>
              <a:t>Social interaction is the first external sign that the world is a safe place.</a:t>
            </a:r>
          </a:p>
          <a:p>
            <a:pPr indent="-171450" defTabSz="685800">
              <a:lnSpc>
                <a:spcPct val="120000"/>
              </a:lnSpc>
              <a:buClr>
                <a:schemeClr val="accent2"/>
              </a:buClr>
              <a:buFont typeface="Arial" panose="020B0604020202020204" pitchFamily="34" charset="0"/>
              <a:buChar char="•"/>
            </a:pPr>
            <a:endParaRPr lang="en-US" sz="2200" dirty="0">
              <a:solidFill>
                <a:schemeClr val="bg1"/>
              </a:solidFill>
              <a:latin typeface="Cambria" panose="02040503050406030204" pitchFamily="18" charset="0"/>
              <a:ea typeface="Cambria" panose="02040503050406030204" pitchFamily="18" charset="0"/>
              <a:cs typeface="Calibri Light" panose="020F0302020204030204" pitchFamily="34" charset="0"/>
            </a:endParaRPr>
          </a:p>
          <a:p>
            <a:pPr defTabSz="685800">
              <a:lnSpc>
                <a:spcPct val="120000"/>
              </a:lnSpc>
              <a:buClr>
                <a:schemeClr val="accent2"/>
              </a:buClr>
            </a:pPr>
            <a:r>
              <a:rPr lang="en-US" sz="2200" dirty="0">
                <a:solidFill>
                  <a:schemeClr val="bg1"/>
                </a:solidFill>
                <a:latin typeface="Cambria" panose="02040503050406030204" pitchFamily="18" charset="0"/>
                <a:ea typeface="Cambria" panose="02040503050406030204" pitchFamily="18" charset="0"/>
                <a:cs typeface="Calibri Light" panose="020F0302020204030204" pitchFamily="34" charset="0"/>
              </a:rPr>
              <a:t>When you share mutual trust and connection with someone, you co-create energy that renews both people. This can be true with family, friends, peers or even pets.</a:t>
            </a:r>
          </a:p>
          <a:p>
            <a:pPr indent="-171450" defTabSz="685800">
              <a:lnSpc>
                <a:spcPct val="120000"/>
              </a:lnSpc>
              <a:buClr>
                <a:schemeClr val="accent2"/>
              </a:buClr>
              <a:buFont typeface="Arial" panose="020B0604020202020204" pitchFamily="34" charset="0"/>
              <a:buChar char="•"/>
            </a:pPr>
            <a:endParaRPr lang="en-US" sz="2200" dirty="0">
              <a:solidFill>
                <a:schemeClr val="bg1"/>
              </a:solidFill>
              <a:latin typeface="Cambria" panose="02040503050406030204" pitchFamily="18" charset="0"/>
              <a:ea typeface="Cambria" panose="02040503050406030204" pitchFamily="18" charset="0"/>
              <a:cs typeface="Calibri Light" panose="020F0302020204030204" pitchFamily="34" charset="0"/>
            </a:endParaRPr>
          </a:p>
          <a:p>
            <a:pPr defTabSz="685800">
              <a:lnSpc>
                <a:spcPct val="120000"/>
              </a:lnSpc>
              <a:buClr>
                <a:schemeClr val="accent2"/>
              </a:buClr>
            </a:pPr>
            <a:r>
              <a:rPr lang="en-US" sz="2200" dirty="0">
                <a:solidFill>
                  <a:schemeClr val="bg1"/>
                </a:solidFill>
                <a:latin typeface="Cambria" panose="02040503050406030204" pitchFamily="18" charset="0"/>
                <a:ea typeface="Cambria" panose="02040503050406030204" pitchFamily="18" charset="0"/>
                <a:cs typeface="Calibri Light" panose="020F0302020204030204" pitchFamily="34" charset="0"/>
              </a:rPr>
              <a:t>Connection is just as necessary as food and water; humans are built for connection.</a:t>
            </a:r>
          </a:p>
        </p:txBody>
      </p:sp>
    </p:spTree>
    <p:extLst>
      <p:ext uri="{BB962C8B-B14F-4D97-AF65-F5344CB8AC3E}">
        <p14:creationId xmlns:p14="http://schemas.microsoft.com/office/powerpoint/2010/main" val="17198454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pic>
        <p:nvPicPr>
          <p:cNvPr id="2" name="Picture 1" descr="A person covering her face with her hand&#10;&#10;Description automatically generated with medium confidence">
            <a:extLst>
              <a:ext uri="{FF2B5EF4-FFF2-40B4-BE49-F238E27FC236}">
                <a16:creationId xmlns:a16="http://schemas.microsoft.com/office/drawing/2014/main" id="{1FC4B8F5-5EE0-9E0E-72D2-E5E233F6CB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
            <a:ext cx="9144000" cy="6857999"/>
          </a:xfrm>
          <a:prstGeom prst="rect">
            <a:avLst/>
          </a:prstGeom>
        </p:spPr>
      </p:pic>
      <p:sp>
        <p:nvSpPr>
          <p:cNvPr id="4" name="TextBox 3">
            <a:extLst>
              <a:ext uri="{FF2B5EF4-FFF2-40B4-BE49-F238E27FC236}">
                <a16:creationId xmlns:a16="http://schemas.microsoft.com/office/drawing/2014/main" id="{6D7B68C9-E4F4-6872-E73E-B23F59749F11}"/>
              </a:ext>
            </a:extLst>
          </p:cNvPr>
          <p:cNvSpPr txBox="1"/>
          <p:nvPr/>
        </p:nvSpPr>
        <p:spPr>
          <a:xfrm>
            <a:off x="2155528" y="1328841"/>
            <a:ext cx="3940472" cy="4400015"/>
          </a:xfrm>
          <a:prstGeom prst="rect">
            <a:avLst/>
          </a:prstGeom>
        </p:spPr>
        <p:txBody>
          <a:bodyPr vert="horz" lIns="68580" tIns="34290" rIns="68580" bIns="34290" rtlCol="0">
            <a:normAutofit lnSpcReduction="10000"/>
          </a:bodyPr>
          <a:lstStyle/>
          <a:p>
            <a:pPr defTabSz="685800">
              <a:lnSpc>
                <a:spcPct val="70000"/>
              </a:lnSpc>
              <a:spcBef>
                <a:spcPts val="750"/>
              </a:spcBef>
              <a:spcAft>
                <a:spcPts val="450"/>
              </a:spcAft>
              <a:buClr>
                <a:schemeClr val="accent2"/>
              </a:buClr>
            </a:pPr>
            <a:r>
              <a:rPr lang="en-US" sz="4000" b="1" dirty="0">
                <a:solidFill>
                  <a:schemeClr val="bg1"/>
                </a:solidFill>
                <a:latin typeface="Cambria" panose="02040503050406030204" pitchFamily="18" charset="0"/>
                <a:ea typeface="Cambria" panose="02040503050406030204" pitchFamily="18" charset="0"/>
                <a:cs typeface="Calibri Light" panose="020F0302020204030204" pitchFamily="34" charset="0"/>
              </a:rPr>
              <a:t>Cathartic Crying</a:t>
            </a:r>
          </a:p>
          <a:p>
            <a:pPr defTabSz="685800">
              <a:spcBef>
                <a:spcPts val="750"/>
              </a:spcBef>
              <a:spcAft>
                <a:spcPts val="450"/>
              </a:spcAft>
              <a:buClr>
                <a:schemeClr val="accent2"/>
              </a:buClr>
            </a:pPr>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Crying helps our bodies release negative feelings and re-energize our minds, reducing the level of cortisol (a hormone that’s responsible for stress, anger, and anxiety). A reduction in this hormone can lead to feelings of relaxation and calmness.</a:t>
            </a:r>
          </a:p>
          <a:p>
            <a:pPr defTabSz="685800">
              <a:spcBef>
                <a:spcPts val="750"/>
              </a:spcBef>
              <a:spcAft>
                <a:spcPts val="450"/>
              </a:spcAft>
              <a:buClr>
                <a:schemeClr val="accent2"/>
              </a:buClr>
            </a:pPr>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Having a big old cry may mean you have not changed the situation that caused the stress, but you have completed the cycle. </a:t>
            </a:r>
          </a:p>
          <a:p>
            <a:pPr defTabSz="685800">
              <a:spcBef>
                <a:spcPts val="750"/>
              </a:spcBef>
              <a:spcAft>
                <a:spcPts val="450"/>
              </a:spcAft>
              <a:buClr>
                <a:schemeClr val="accent2"/>
              </a:buClr>
            </a:pPr>
            <a:endParaRPr lang="en-US" sz="2000" dirty="0">
              <a:solidFill>
                <a:schemeClr val="accent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996372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776288" y="676275"/>
            <a:ext cx="9085342" cy="1198245"/>
          </a:xfrm>
        </p:spPr>
        <p:txBody>
          <a:bodyPr/>
          <a:lstStyle/>
          <a:p>
            <a:r>
              <a:rPr lang="en-US" dirty="0">
                <a:solidFill>
                  <a:schemeClr val="bg1"/>
                </a:solidFill>
                <a:latin typeface="Arial" panose="020B0604020202020204" pitchFamily="34" charset="0"/>
                <a:cs typeface="Arial" panose="020B0604020202020204" pitchFamily="34" charset="0"/>
              </a:rPr>
              <a:t>Recap and Touching Base</a:t>
            </a:r>
          </a:p>
        </p:txBody>
      </p:sp>
      <p:sp>
        <p:nvSpPr>
          <p:cNvPr id="3" name="Content Placeholder 2">
            <a:extLst>
              <a:ext uri="{FF2B5EF4-FFF2-40B4-BE49-F238E27FC236}">
                <a16:creationId xmlns:a16="http://schemas.microsoft.com/office/drawing/2014/main" id="{92712425-90C9-1C2A-9BE7-0643E37BFCEC}"/>
              </a:ext>
            </a:extLst>
          </p:cNvPr>
          <p:cNvSpPr>
            <a:spLocks noGrp="1"/>
          </p:cNvSpPr>
          <p:nvPr>
            <p:ph idx="1"/>
          </p:nvPr>
        </p:nvSpPr>
        <p:spPr>
          <a:xfrm>
            <a:off x="960438" y="2587625"/>
            <a:ext cx="10451274" cy="3594100"/>
          </a:xfrm>
        </p:spPr>
        <p:txBody>
          <a:bodyPr anchor="t">
            <a:normAutofit/>
          </a:bodyPr>
          <a:lstStyle/>
          <a:p>
            <a:pPr>
              <a:spcBef>
                <a:spcPts val="0"/>
              </a:spcBef>
              <a:buFont typeface="Wingdings" panose="05000000000000000000" pitchFamily="2" charset="2"/>
              <a:buChar char="Ø"/>
            </a:pPr>
            <a:r>
              <a:rPr lang="en-US" sz="2800" dirty="0">
                <a:solidFill>
                  <a:schemeClr val="bg1"/>
                </a:solidFill>
                <a:latin typeface="Arial" panose="020B0604020202020204" pitchFamily="34" charset="0"/>
                <a:cs typeface="Arial" panose="020B0604020202020204" pitchFamily="34" charset="0"/>
              </a:rPr>
              <a:t>Summary of Mental Health Awareness </a:t>
            </a:r>
          </a:p>
          <a:p>
            <a:pPr>
              <a:spcBef>
                <a:spcPts val="0"/>
              </a:spcBef>
              <a:buFont typeface="Wingdings" panose="05000000000000000000" pitchFamily="2" charset="2"/>
              <a:buChar char="Ø"/>
            </a:pPr>
            <a:r>
              <a:rPr lang="en-US" sz="2800" dirty="0">
                <a:solidFill>
                  <a:schemeClr val="bg1"/>
                </a:solidFill>
                <a:latin typeface="Arial" panose="020B0604020202020204" pitchFamily="34" charset="0"/>
                <a:cs typeface="Arial" panose="020B0604020202020204" pitchFamily="34" charset="0"/>
              </a:rPr>
              <a:t>Feel Free To Come To Us To Check In </a:t>
            </a:r>
          </a:p>
          <a:p>
            <a:pPr>
              <a:spcBef>
                <a:spcPts val="0"/>
              </a:spcBef>
              <a:buFont typeface="Wingdings" panose="05000000000000000000" pitchFamily="2" charset="2"/>
              <a:buChar char="Ø"/>
            </a:pPr>
            <a:r>
              <a:rPr lang="en-US" sz="2800" dirty="0">
                <a:solidFill>
                  <a:schemeClr val="bg1"/>
                </a:solidFill>
                <a:latin typeface="Arial" panose="020B0604020202020204" pitchFamily="34" charset="0"/>
                <a:cs typeface="Arial" panose="020B0604020202020204" pitchFamily="34" charset="0"/>
              </a:rPr>
              <a:t>Any Questions</a:t>
            </a: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3"/>
          <a:stretch>
            <a:fillRect/>
          </a:stretch>
        </p:blipFill>
        <p:spPr>
          <a:xfrm>
            <a:off x="10736440" y="5476880"/>
            <a:ext cx="1383912" cy="1255885"/>
          </a:xfrm>
          <a:prstGeom prst="rect">
            <a:avLst/>
          </a:prstGeom>
        </p:spPr>
      </p:pic>
    </p:spTree>
    <p:extLst>
      <p:ext uri="{BB962C8B-B14F-4D97-AF65-F5344CB8AC3E}">
        <p14:creationId xmlns:p14="http://schemas.microsoft.com/office/powerpoint/2010/main" val="1759789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yellow border&#10;&#10;Description automatically generated">
            <a:extLst>
              <a:ext uri="{FF2B5EF4-FFF2-40B4-BE49-F238E27FC236}">
                <a16:creationId xmlns:a16="http://schemas.microsoft.com/office/drawing/2014/main" id="{2F154F2C-D4FC-017E-5892-1569DBC677B7}"/>
              </a:ext>
            </a:extLst>
          </p:cNvPr>
          <p:cNvPicPr>
            <a:picLocks noChangeAspect="1"/>
          </p:cNvPicPr>
          <p:nvPr/>
        </p:nvPicPr>
        <p:blipFill>
          <a:blip r:embed="rId4"/>
          <a:stretch>
            <a:fillRect/>
          </a:stretch>
        </p:blipFill>
        <p:spPr>
          <a:xfrm>
            <a:off x="0" y="-95794"/>
            <a:ext cx="12192000" cy="6858000"/>
          </a:xfrm>
          <a:prstGeom prst="rect">
            <a:avLst/>
          </a:prstGeom>
        </p:spPr>
      </p:pic>
      <p:sp>
        <p:nvSpPr>
          <p:cNvPr id="57" name="Title 56">
            <a:extLst>
              <a:ext uri="{FF2B5EF4-FFF2-40B4-BE49-F238E27FC236}">
                <a16:creationId xmlns:a16="http://schemas.microsoft.com/office/drawing/2014/main" id="{F789E9CC-9D80-F460-928A-5AFCBBE52C39}"/>
              </a:ext>
            </a:extLst>
          </p:cNvPr>
          <p:cNvSpPr>
            <a:spLocks noGrp="1"/>
          </p:cNvSpPr>
          <p:nvPr>
            <p:ph type="title"/>
          </p:nvPr>
        </p:nvSpPr>
        <p:spPr>
          <a:xfrm>
            <a:off x="3883378" y="2507662"/>
            <a:ext cx="4425244" cy="1700212"/>
          </a:xfrm>
        </p:spPr>
        <p:txBody>
          <a:bodyPr/>
          <a:lstStyle/>
          <a:p>
            <a:pPr eaLnBrk="1" fontAlgn="auto" hangingPunct="1">
              <a:defRPr/>
            </a:pPr>
            <a:r>
              <a:rPr lang="en-US" dirty="0">
                <a:solidFill>
                  <a:schemeClr val="bg1"/>
                </a:solidFill>
                <a:ea typeface="Cambria" panose="02040503050406030204" pitchFamily="18" charset="0"/>
              </a:rPr>
              <a:t>THANK YOU!</a:t>
            </a:r>
          </a:p>
        </p:txBody>
      </p:sp>
      <p:sp>
        <p:nvSpPr>
          <p:cNvPr id="17" name="Content Placeholder 16">
            <a:extLst>
              <a:ext uri="{FF2B5EF4-FFF2-40B4-BE49-F238E27FC236}">
                <a16:creationId xmlns:a16="http://schemas.microsoft.com/office/drawing/2014/main" id="{2869AFD3-CB64-985E-D405-7C132B14DF19}"/>
              </a:ext>
            </a:extLst>
          </p:cNvPr>
          <p:cNvSpPr>
            <a:spLocks noGrp="1"/>
          </p:cNvSpPr>
          <p:nvPr>
            <p:ph idx="1"/>
          </p:nvPr>
        </p:nvSpPr>
        <p:spPr>
          <a:xfrm>
            <a:off x="4547779" y="5304212"/>
            <a:ext cx="2270162" cy="577153"/>
          </a:xfrm>
        </p:spPr>
        <p:txBody>
          <a:bodyPr>
            <a:normAutofit/>
          </a:bodyPr>
          <a:lstStyle/>
          <a:p>
            <a:pPr eaLnBrk="1" fontAlgn="auto" hangingPunct="1">
              <a:defRPr/>
            </a:pPr>
            <a:r>
              <a:rPr lang="en-US" sz="2000" dirty="0">
                <a:solidFill>
                  <a:schemeClr val="bg1"/>
                </a:solidFill>
              </a:rPr>
              <a:t>TeriLynne Kisto</a:t>
            </a:r>
          </a:p>
        </p:txBody>
      </p:sp>
      <p:sp>
        <p:nvSpPr>
          <p:cNvPr id="13" name="Content Placeholder 12">
            <a:extLst>
              <a:ext uri="{FF2B5EF4-FFF2-40B4-BE49-F238E27FC236}">
                <a16:creationId xmlns:a16="http://schemas.microsoft.com/office/drawing/2014/main" id="{C5D6BDAF-AD48-120C-243B-226C9820D35F}"/>
              </a:ext>
            </a:extLst>
          </p:cNvPr>
          <p:cNvSpPr>
            <a:spLocks noGrp="1"/>
          </p:cNvSpPr>
          <p:nvPr>
            <p:ph idx="16"/>
          </p:nvPr>
        </p:nvSpPr>
        <p:spPr>
          <a:xfrm>
            <a:off x="7138549" y="5355583"/>
            <a:ext cx="3886502" cy="568592"/>
          </a:xfrm>
        </p:spPr>
        <p:txBody>
          <a:bodyPr/>
          <a:lstStyle/>
          <a:p>
            <a:pPr eaLnBrk="1" fontAlgn="auto" hangingPunct="1">
              <a:defRPr/>
            </a:pPr>
            <a:r>
              <a:rPr lang="en-US" dirty="0">
                <a:solidFill>
                  <a:schemeClr val="bg1"/>
                </a:solidFill>
              </a:rPr>
              <a:t>Kisto_hrconsulting@outlook.com</a:t>
            </a:r>
          </a:p>
        </p:txBody>
      </p:sp>
      <p:pic>
        <p:nvPicPr>
          <p:cNvPr id="4" name="Picture 3">
            <a:extLst>
              <a:ext uri="{FF2B5EF4-FFF2-40B4-BE49-F238E27FC236}">
                <a16:creationId xmlns:a16="http://schemas.microsoft.com/office/drawing/2014/main" id="{4BB019AE-4485-7EEB-3F3D-96C1FF5DC68F}"/>
              </a:ext>
            </a:extLst>
          </p:cNvPr>
          <p:cNvPicPr>
            <a:picLocks noChangeAspect="1"/>
          </p:cNvPicPr>
          <p:nvPr/>
        </p:nvPicPr>
        <p:blipFill>
          <a:blip r:embed="rId5"/>
          <a:stretch>
            <a:fillRect/>
          </a:stretch>
        </p:blipFill>
        <p:spPr>
          <a:xfrm>
            <a:off x="10743377" y="5438527"/>
            <a:ext cx="1381246" cy="1254737"/>
          </a:xfrm>
          <a:prstGeom prst="rect">
            <a:avLst/>
          </a:prstGeom>
        </p:spPr>
      </p:pic>
      <p:sp>
        <p:nvSpPr>
          <p:cNvPr id="3" name="Content Placeholder 16">
            <a:extLst>
              <a:ext uri="{FF2B5EF4-FFF2-40B4-BE49-F238E27FC236}">
                <a16:creationId xmlns:a16="http://schemas.microsoft.com/office/drawing/2014/main" id="{E8D8C0E3-05DE-226A-4372-8A3ACCAEC0A8}"/>
              </a:ext>
            </a:extLst>
          </p:cNvPr>
          <p:cNvSpPr txBox="1">
            <a:spLocks/>
          </p:cNvSpPr>
          <p:nvPr/>
        </p:nvSpPr>
        <p:spPr>
          <a:xfrm>
            <a:off x="4564153" y="5796677"/>
            <a:ext cx="2270162" cy="5771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Arial" panose="020B0604020202020204" pitchFamily="34" charset="0"/>
                <a:ea typeface="+mj-ea"/>
                <a:cs typeface="Arial" panose="020B0604020202020204" pitchFamily="34" charset="0"/>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defRPr/>
            </a:pPr>
            <a:r>
              <a:rPr lang="en-US" sz="2000" dirty="0">
                <a:solidFill>
                  <a:schemeClr val="bg1"/>
                </a:solidFill>
              </a:rPr>
              <a:t>Jake Aguas</a:t>
            </a:r>
          </a:p>
        </p:txBody>
      </p:sp>
      <p:sp>
        <p:nvSpPr>
          <p:cNvPr id="5" name="Content Placeholder 12">
            <a:extLst>
              <a:ext uri="{FF2B5EF4-FFF2-40B4-BE49-F238E27FC236}">
                <a16:creationId xmlns:a16="http://schemas.microsoft.com/office/drawing/2014/main" id="{83798435-F99C-7C8D-D684-95FE242DB425}"/>
              </a:ext>
            </a:extLst>
          </p:cNvPr>
          <p:cNvSpPr txBox="1">
            <a:spLocks/>
          </p:cNvSpPr>
          <p:nvPr/>
        </p:nvSpPr>
        <p:spPr>
          <a:xfrm>
            <a:off x="7154923" y="5848048"/>
            <a:ext cx="2865692" cy="56859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Arial" panose="020B0604020202020204" pitchFamily="34" charset="0"/>
                <a:ea typeface="+mj-ea"/>
                <a:cs typeface="Arial" panose="020B0604020202020204" pitchFamily="34" charset="0"/>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defRPr/>
            </a:pPr>
            <a:r>
              <a:rPr lang="en-US" dirty="0">
                <a:solidFill>
                  <a:schemeClr val="bg1"/>
                </a:solidFill>
              </a:rPr>
              <a:t>jake@morris-interactive.com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sndAc>
          <p:stSnd>
            <p:snd r:embed="rId3" name="chimes.wav"/>
          </p:stSnd>
        </p:sndAc>
      </p:transition>
    </mc:Choice>
    <mc:Fallback xmlns="">
      <p:transition spd="slow">
        <p:fade/>
        <p:sndAc>
          <p:stSnd>
            <p:snd r:embed="rId6" name="chimes.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776288" y="676275"/>
            <a:ext cx="9085342" cy="1198245"/>
          </a:xfrm>
        </p:spPr>
        <p:txBody>
          <a:bodyPr/>
          <a:lstStyle/>
          <a:p>
            <a:r>
              <a:rPr lang="en-US" dirty="0">
                <a:solidFill>
                  <a:schemeClr val="bg1"/>
                </a:solidFill>
                <a:latin typeface="Arial" panose="020B0604020202020204" pitchFamily="34" charset="0"/>
                <a:cs typeface="Arial" panose="020B0604020202020204" pitchFamily="34" charset="0"/>
              </a:rPr>
              <a:t>References </a:t>
            </a:r>
          </a:p>
        </p:txBody>
      </p:sp>
      <p:sp>
        <p:nvSpPr>
          <p:cNvPr id="3" name="Content Placeholder 2">
            <a:extLst>
              <a:ext uri="{FF2B5EF4-FFF2-40B4-BE49-F238E27FC236}">
                <a16:creationId xmlns:a16="http://schemas.microsoft.com/office/drawing/2014/main" id="{92712425-90C9-1C2A-9BE7-0643E37BFCEC}"/>
              </a:ext>
            </a:extLst>
          </p:cNvPr>
          <p:cNvSpPr>
            <a:spLocks noGrp="1"/>
          </p:cNvSpPr>
          <p:nvPr>
            <p:ph idx="1"/>
          </p:nvPr>
        </p:nvSpPr>
        <p:spPr>
          <a:xfrm>
            <a:off x="960438" y="2587625"/>
            <a:ext cx="10451274" cy="3594100"/>
          </a:xfrm>
        </p:spPr>
        <p:txBody>
          <a:bodyPr anchor="t">
            <a:normAutofit/>
          </a:bodyPr>
          <a:lstStyle/>
          <a:p>
            <a:pPr marL="0" indent="0" algn="l" fontAlgn="base">
              <a:buNone/>
            </a:pPr>
            <a:r>
              <a:rPr lang="en-US" sz="1800" i="0" dirty="0">
                <a:solidFill>
                  <a:srgbClr val="000000"/>
                </a:solidFill>
                <a:effectLst/>
                <a:highlight>
                  <a:srgbClr val="FFFFFF"/>
                </a:highlight>
                <a:latin typeface="Arial" panose="020B0604020202020204" pitchFamily="34" charset="0"/>
                <a:cs typeface="Arial" panose="020B0604020202020204" pitchFamily="34" charset="0"/>
              </a:rPr>
              <a:t>All other information has come from my research</a:t>
            </a:r>
          </a:p>
          <a:p>
            <a:pPr fontAlgn="base">
              <a:buSzPct val="100000"/>
              <a:buFont typeface="Arial" panose="020B0604020202020204" pitchFamily="34" charset="0"/>
              <a:buChar char="•"/>
            </a:pPr>
            <a:r>
              <a:rPr lang="en-US" sz="1800" i="0" dirty="0">
                <a:solidFill>
                  <a:srgbClr val="000000"/>
                </a:solidFill>
                <a:effectLst/>
                <a:highlight>
                  <a:srgbClr val="FFFFFF"/>
                </a:highlight>
                <a:latin typeface="Arial" panose="020B0604020202020204" pitchFamily="34" charset="0"/>
                <a:cs typeface="Arial" panose="020B0604020202020204" pitchFamily="34" charset="0"/>
              </a:rPr>
              <a:t>Aguas, J. (2024</a:t>
            </a:r>
            <a:r>
              <a:rPr lang="en-US" sz="1800" i="0" dirty="0">
                <a:solidFill>
                  <a:schemeClr val="bg1"/>
                </a:solidFill>
                <a:effectLst/>
                <a:highlight>
                  <a:srgbClr val="FFFFFF"/>
                </a:highlight>
                <a:latin typeface="Arial" panose="020B0604020202020204" pitchFamily="34" charset="0"/>
                <a:cs typeface="Arial" panose="020B0604020202020204" pitchFamily="34" charset="0"/>
              </a:rPr>
              <a:t>). </a:t>
            </a:r>
            <a:r>
              <a:rPr lang="en-US" sz="1800" dirty="0">
                <a:solidFill>
                  <a:schemeClr val="bg1"/>
                </a:solidFill>
                <a:latin typeface="Arial" panose="020B0604020202020204" pitchFamily="34" charset="0"/>
                <a:cs typeface="Arial" panose="020B0604020202020204" pitchFamily="34" charset="0"/>
              </a:rPr>
              <a:t>A Phenomenological Study of Leadership Preferences and Aspirations, Mental and Physical Wellbeing, and Diversity of Adult Working Members of Generation Z. </a:t>
            </a:r>
            <a:r>
              <a:rPr lang="en-US" sz="18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https://www.proquest.com/openview/fe2cb079305c4946b7c029c63d636442/1?pq-origsite=gscholar&amp;cbl=18750&amp;diss=y</a:t>
            </a:r>
            <a:endParaRPr lang="en-US" sz="1800" dirty="0">
              <a:solidFill>
                <a:schemeClr val="bg1"/>
              </a:solidFill>
              <a:latin typeface="Arial" panose="020B0604020202020204" pitchFamily="34" charset="0"/>
              <a:cs typeface="Arial" panose="020B0604020202020204" pitchFamily="34" charset="0"/>
            </a:endParaRPr>
          </a:p>
          <a:p>
            <a:pPr fontAlgn="base">
              <a:buSzPct val="100000"/>
              <a:buFont typeface="Arial" panose="020B0604020202020204" pitchFamily="34" charset="0"/>
              <a:buChar char="•"/>
            </a:pPr>
            <a:r>
              <a:rPr lang="en-US" sz="1800" spc="25" dirty="0">
                <a:solidFill>
                  <a:schemeClr val="bg1"/>
                </a:solidFill>
                <a:effectLst/>
                <a:latin typeface="Arial" panose="020B0604020202020204" pitchFamily="34" charset="0"/>
                <a:ea typeface="Calibri" panose="020F0502020204030204" pitchFamily="34" charset="0"/>
                <a:cs typeface="Arial" panose="020B0604020202020204" pitchFamily="34" charset="0"/>
              </a:rPr>
              <a:t>Aguas, J. (2021). Generation Z and the Mental Health Crisis. The Global Journal of Management, Spring, 53-76.</a:t>
            </a:r>
            <a:endParaRPr lang="en-US" sz="1800" spc="25" dirty="0">
              <a:solidFill>
                <a:schemeClr val="bg1"/>
              </a:solidFill>
              <a:highlight>
                <a:srgbClr val="FFFFFF"/>
              </a:highlight>
              <a:latin typeface="Arial" panose="020B0604020202020204" pitchFamily="34" charset="0"/>
              <a:ea typeface="Calibri" panose="020F0502020204030204" pitchFamily="34" charset="0"/>
              <a:cs typeface="Arial" panose="020B0604020202020204" pitchFamily="34" charset="0"/>
            </a:endParaRPr>
          </a:p>
          <a:p>
            <a:pPr fontAlgn="base">
              <a:buSzPct val="100000"/>
              <a:buFont typeface="Arial" panose="020B0604020202020204" pitchFamily="34" charset="0"/>
              <a:buChar char="•"/>
            </a:pPr>
            <a:r>
              <a:rPr lang="en-US" sz="1800" spc="25" dirty="0">
                <a:solidFill>
                  <a:schemeClr val="bg1"/>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Aguas, J. (2024). Working across generations. [PowerPoint slides]. Morris interactive Advanced leadership Development Workshop.</a:t>
            </a:r>
            <a:endPar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4"/>
          <a:stretch>
            <a:fillRect/>
          </a:stretch>
        </p:blipFill>
        <p:spPr>
          <a:xfrm>
            <a:off x="10736440" y="5476880"/>
            <a:ext cx="1383912" cy="1255885"/>
          </a:xfrm>
          <a:prstGeom prst="rect">
            <a:avLst/>
          </a:prstGeom>
        </p:spPr>
      </p:pic>
    </p:spTree>
    <p:extLst>
      <p:ext uri="{BB962C8B-B14F-4D97-AF65-F5344CB8AC3E}">
        <p14:creationId xmlns:p14="http://schemas.microsoft.com/office/powerpoint/2010/main" val="11935180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a yellow border&#10;&#10;Description automatically generated">
            <a:extLst>
              <a:ext uri="{FF2B5EF4-FFF2-40B4-BE49-F238E27FC236}">
                <a16:creationId xmlns:a16="http://schemas.microsoft.com/office/drawing/2014/main" id="{EE716773-5E1B-417F-0719-D9F5954FF849}"/>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076638D-729D-CA12-563E-D578AD2BD039}"/>
              </a:ext>
            </a:extLst>
          </p:cNvPr>
          <p:cNvSpPr>
            <a:spLocks noGrp="1"/>
          </p:cNvSpPr>
          <p:nvPr>
            <p:ph type="title"/>
          </p:nvPr>
        </p:nvSpPr>
        <p:spPr>
          <a:xfrm>
            <a:off x="1179486" y="312200"/>
            <a:ext cx="9404723" cy="874938"/>
          </a:xfrm>
        </p:spPr>
        <p:txBody>
          <a:bodyPr/>
          <a:lstStyle/>
          <a:p>
            <a:pPr algn="ctr" eaLnBrk="1" fontAlgn="auto" hangingPunct="1">
              <a:spcAft>
                <a:spcPts val="0"/>
              </a:spcAft>
              <a:defRPr/>
            </a:pPr>
            <a:r>
              <a:rPr lang="en-US" sz="4800" dirty="0">
                <a:solidFill>
                  <a:schemeClr val="bg1"/>
                </a:solidFill>
                <a:ea typeface="Cambria" panose="02040503050406030204" pitchFamily="18" charset="0"/>
              </a:rPr>
              <a:t>Presenters</a:t>
            </a:r>
          </a:p>
        </p:txBody>
      </p:sp>
      <p:pic>
        <p:nvPicPr>
          <p:cNvPr id="20484" name="Picture Placeholder 56">
            <a:extLst>
              <a:ext uri="{FF2B5EF4-FFF2-40B4-BE49-F238E27FC236}">
                <a16:creationId xmlns:a16="http://schemas.microsoft.com/office/drawing/2014/main" id="{7A9B0E85-BA8C-50B4-C614-931C678D2A74}"/>
              </a:ext>
            </a:extLst>
          </p:cNvPr>
          <p:cNvPicPr>
            <a:picLocks noGrp="1" noChangeAspect="1" noChangeArrowheads="1"/>
          </p:cNvPicPr>
          <p:nvPr>
            <p:ph type="pic" sz="quarter" idx="14"/>
          </p:nvPr>
        </p:nvPicPr>
        <p:blipFill>
          <a:blip r:embed="rId4"/>
          <a:srcRect/>
          <a:stretch/>
        </p:blipFill>
        <p:spPr bwMode="auto">
          <a:xfrm>
            <a:off x="1619794" y="1319791"/>
            <a:ext cx="2264230" cy="2526593"/>
          </a:xfrm>
        </p:spPr>
      </p:pic>
      <p:sp>
        <p:nvSpPr>
          <p:cNvPr id="28" name="Text Placeholder 27">
            <a:extLst>
              <a:ext uri="{FF2B5EF4-FFF2-40B4-BE49-F238E27FC236}">
                <a16:creationId xmlns:a16="http://schemas.microsoft.com/office/drawing/2014/main" id="{FAFBCD19-7A42-9AE7-AA6E-686A704ADC6F}"/>
              </a:ext>
            </a:extLst>
          </p:cNvPr>
          <p:cNvSpPr>
            <a:spLocks noGrp="1"/>
          </p:cNvSpPr>
          <p:nvPr>
            <p:ph type="body" sz="quarter" idx="17"/>
          </p:nvPr>
        </p:nvSpPr>
        <p:spPr>
          <a:xfrm>
            <a:off x="6762684" y="3953547"/>
            <a:ext cx="3356009" cy="350293"/>
          </a:xfrm>
        </p:spPr>
        <p:txBody>
          <a:bodyPr/>
          <a:lstStyle/>
          <a:p>
            <a:pPr marL="0" indent="0" eaLnBrk="1" fontAlgn="auto" hangingPunct="1">
              <a:buNone/>
              <a:defRPr/>
            </a:pPr>
            <a:r>
              <a:rPr lang="en-US" sz="2000" dirty="0">
                <a:solidFill>
                  <a:schemeClr val="bg1"/>
                </a:solidFill>
                <a:latin typeface="Cambria" panose="02040503050406030204" pitchFamily="18" charset="0"/>
                <a:ea typeface="Cambria" panose="02040503050406030204" pitchFamily="18" charset="0"/>
              </a:rPr>
              <a:t>Jake </a:t>
            </a:r>
            <a:r>
              <a:rPr lang="en-US" sz="2000" dirty="0" err="1">
                <a:solidFill>
                  <a:schemeClr val="bg1"/>
                </a:solidFill>
                <a:latin typeface="Cambria" panose="02040503050406030204" pitchFamily="18" charset="0"/>
                <a:ea typeface="Cambria" panose="02040503050406030204" pitchFamily="18" charset="0"/>
              </a:rPr>
              <a:t>Aguas</a:t>
            </a:r>
            <a:r>
              <a:rPr lang="en-US" sz="2000" dirty="0">
                <a:solidFill>
                  <a:schemeClr val="bg1"/>
                </a:solidFill>
                <a:latin typeface="Cambria" panose="02040503050406030204" pitchFamily="18" charset="0"/>
                <a:ea typeface="Cambria" panose="02040503050406030204" pitchFamily="18" charset="0"/>
              </a:rPr>
              <a:t>, Ph.D.</a:t>
            </a:r>
            <a:endParaRPr sz="2000" dirty="0">
              <a:solidFill>
                <a:schemeClr val="bg1"/>
              </a:solidFill>
              <a:latin typeface="Cambria" panose="02040503050406030204" pitchFamily="18" charset="0"/>
              <a:ea typeface="Cambria" panose="02040503050406030204" pitchFamily="18" charset="0"/>
            </a:endParaRPr>
          </a:p>
        </p:txBody>
      </p:sp>
      <p:sp>
        <p:nvSpPr>
          <p:cNvPr id="29" name="Text Placeholder 28">
            <a:extLst>
              <a:ext uri="{FF2B5EF4-FFF2-40B4-BE49-F238E27FC236}">
                <a16:creationId xmlns:a16="http://schemas.microsoft.com/office/drawing/2014/main" id="{8F317D51-6879-168E-8766-033308FC89A9}"/>
              </a:ext>
            </a:extLst>
          </p:cNvPr>
          <p:cNvSpPr>
            <a:spLocks noGrp="1"/>
          </p:cNvSpPr>
          <p:nvPr>
            <p:ph type="body" sz="quarter" idx="18"/>
          </p:nvPr>
        </p:nvSpPr>
        <p:spPr>
          <a:xfrm>
            <a:off x="6903361" y="4484907"/>
            <a:ext cx="3083694" cy="350292"/>
          </a:xfrm>
        </p:spPr>
        <p:txBody>
          <a:bodyPr vert="horz" lIns="91440" tIns="45720" rIns="91440" bIns="45720" rtlCol="0" anchor="t">
            <a:noAutofit/>
          </a:bodyPr>
          <a:lstStyle/>
          <a:p>
            <a:pPr marL="0" indent="0" eaLnBrk="1" fontAlgn="auto" hangingPunct="1">
              <a:buNone/>
              <a:defRPr/>
            </a:pPr>
            <a:r>
              <a:rPr sz="1800" dirty="0">
                <a:solidFill>
                  <a:schemeClr val="bg1"/>
                </a:solidFill>
                <a:latin typeface="Cambria" panose="02040503050406030204" pitchFamily="18" charset="0"/>
                <a:ea typeface="Cambria" panose="02040503050406030204" pitchFamily="18" charset="0"/>
                <a:cs typeface="Arial"/>
              </a:rPr>
              <a:t>Principal Consultant &amp; Author</a:t>
            </a:r>
          </a:p>
        </p:txBody>
      </p:sp>
      <p:sp>
        <p:nvSpPr>
          <p:cNvPr id="30" name="Text Placeholder 29">
            <a:extLst>
              <a:ext uri="{FF2B5EF4-FFF2-40B4-BE49-F238E27FC236}">
                <a16:creationId xmlns:a16="http://schemas.microsoft.com/office/drawing/2014/main" id="{91C37BFB-295F-5B21-8722-D4835B1A61BD}"/>
              </a:ext>
            </a:extLst>
          </p:cNvPr>
          <p:cNvSpPr>
            <a:spLocks noGrp="1"/>
          </p:cNvSpPr>
          <p:nvPr>
            <p:ph type="body" sz="quarter" idx="19"/>
          </p:nvPr>
        </p:nvSpPr>
        <p:spPr>
          <a:xfrm>
            <a:off x="1040127" y="3950670"/>
            <a:ext cx="3356009" cy="490187"/>
          </a:xfrm>
        </p:spPr>
        <p:txBody>
          <a:bodyPr/>
          <a:lstStyle/>
          <a:p>
            <a:pPr marL="0" indent="0" eaLnBrk="1" fontAlgn="auto" hangingPunct="1">
              <a:buNone/>
              <a:defRPr/>
            </a:pPr>
            <a:r>
              <a:rPr lang="en-US" sz="2000" dirty="0">
                <a:solidFill>
                  <a:schemeClr val="bg1"/>
                </a:solidFill>
                <a:latin typeface="Cambria" panose="02040503050406030204" pitchFamily="18" charset="0"/>
                <a:ea typeface="Cambria" panose="02040503050406030204" pitchFamily="18" charset="0"/>
              </a:rPr>
              <a:t>TeriLynne Kisto</a:t>
            </a:r>
            <a:endParaRPr sz="2000" dirty="0">
              <a:solidFill>
                <a:schemeClr val="bg1"/>
              </a:solidFill>
              <a:latin typeface="Cambria" panose="02040503050406030204" pitchFamily="18" charset="0"/>
              <a:ea typeface="Cambria" panose="02040503050406030204" pitchFamily="18" charset="0"/>
            </a:endParaRPr>
          </a:p>
        </p:txBody>
      </p:sp>
      <p:sp>
        <p:nvSpPr>
          <p:cNvPr id="31" name="Text Placeholder 30">
            <a:extLst>
              <a:ext uri="{FF2B5EF4-FFF2-40B4-BE49-F238E27FC236}">
                <a16:creationId xmlns:a16="http://schemas.microsoft.com/office/drawing/2014/main" id="{D9E01A6A-828B-120D-F4D6-65801609FF0E}"/>
              </a:ext>
            </a:extLst>
          </p:cNvPr>
          <p:cNvSpPr>
            <a:spLocks noGrp="1"/>
          </p:cNvSpPr>
          <p:nvPr>
            <p:ph type="body" sz="quarter" idx="20"/>
          </p:nvPr>
        </p:nvSpPr>
        <p:spPr>
          <a:xfrm>
            <a:off x="1040128" y="4484907"/>
            <a:ext cx="3356009" cy="350292"/>
          </a:xfrm>
        </p:spPr>
        <p:txBody>
          <a:bodyPr/>
          <a:lstStyle/>
          <a:p>
            <a:pPr marL="0" indent="0" eaLnBrk="1" fontAlgn="auto" hangingPunct="1">
              <a:buNone/>
              <a:defRPr/>
            </a:pPr>
            <a:r>
              <a:rPr lang="en-US" sz="1800" dirty="0">
                <a:solidFill>
                  <a:schemeClr val="bg1"/>
                </a:solidFill>
                <a:latin typeface="Cambria" panose="02040503050406030204" pitchFamily="18" charset="0"/>
                <a:ea typeface="Cambria" panose="02040503050406030204" pitchFamily="18" charset="0"/>
              </a:rPr>
              <a:t>CEO Kisto HR Consulting</a:t>
            </a:r>
            <a:endParaRPr sz="1800" dirty="0">
              <a:solidFill>
                <a:schemeClr val="bg1"/>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EA555FB3-01CD-69CB-07AE-E33C683D7A1A}"/>
              </a:ext>
            </a:extLst>
          </p:cNvPr>
          <p:cNvPicPr>
            <a:picLocks noChangeAspect="1"/>
          </p:cNvPicPr>
          <p:nvPr/>
        </p:nvPicPr>
        <p:blipFill>
          <a:blip r:embed="rId5"/>
          <a:stretch>
            <a:fillRect/>
          </a:stretch>
        </p:blipFill>
        <p:spPr>
          <a:xfrm>
            <a:off x="10711733" y="5474395"/>
            <a:ext cx="1381246" cy="1254737"/>
          </a:xfrm>
          <a:prstGeom prst="rect">
            <a:avLst/>
          </a:prstGeom>
        </p:spPr>
      </p:pic>
      <p:pic>
        <p:nvPicPr>
          <p:cNvPr id="19" name="Picture 18" descr="A logo for a company&#10;&#10;Description automatically generated">
            <a:extLst>
              <a:ext uri="{FF2B5EF4-FFF2-40B4-BE49-F238E27FC236}">
                <a16:creationId xmlns:a16="http://schemas.microsoft.com/office/drawing/2014/main" id="{2626A70E-FB2F-84AF-2ADC-B374D7710ADC}"/>
              </a:ext>
            </a:extLst>
          </p:cNvPr>
          <p:cNvPicPr>
            <a:picLocks noChangeAspect="1"/>
          </p:cNvPicPr>
          <p:nvPr/>
        </p:nvPicPr>
        <p:blipFill rotWithShape="1">
          <a:blip r:embed="rId6"/>
          <a:srcRect t="16166" b="16276"/>
          <a:stretch/>
        </p:blipFill>
        <p:spPr>
          <a:xfrm>
            <a:off x="1822781" y="5108174"/>
            <a:ext cx="1790700" cy="1209749"/>
          </a:xfrm>
          <a:prstGeom prst="rect">
            <a:avLst/>
          </a:prstGeom>
        </p:spPr>
      </p:pic>
      <p:pic>
        <p:nvPicPr>
          <p:cNvPr id="25" name="Picture Placeholder 24" descr="A person smiling at the camera&#10;&#10;Description automatically generated">
            <a:extLst>
              <a:ext uri="{FF2B5EF4-FFF2-40B4-BE49-F238E27FC236}">
                <a16:creationId xmlns:a16="http://schemas.microsoft.com/office/drawing/2014/main" id="{AF515911-C466-2422-6FA8-7915AC546E4F}"/>
              </a:ext>
            </a:extLst>
          </p:cNvPr>
          <p:cNvPicPr>
            <a:picLocks noGrp="1" noChangeAspect="1"/>
          </p:cNvPicPr>
          <p:nvPr>
            <p:ph type="pic" sz="quarter" idx="13"/>
          </p:nvPr>
        </p:nvPicPr>
        <p:blipFill>
          <a:blip r:embed="rId7"/>
          <a:srcRect t="7143" b="7143"/>
          <a:stretch>
            <a:fillRect/>
          </a:stretch>
        </p:blipFill>
        <p:spPr>
          <a:xfrm>
            <a:off x="7256790" y="1368205"/>
            <a:ext cx="2352681" cy="2352681"/>
          </a:xfrm>
        </p:spPr>
      </p:pic>
      <p:pic>
        <p:nvPicPr>
          <p:cNvPr id="26" name="Picture 25" descr="Graphical user interface, text&#10;&#10;Description automatically generated">
            <a:extLst>
              <a:ext uri="{FF2B5EF4-FFF2-40B4-BE49-F238E27FC236}">
                <a16:creationId xmlns:a16="http://schemas.microsoft.com/office/drawing/2014/main" id="{D45CBFE4-D111-E5A3-497E-D760077917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58050" y="5273326"/>
            <a:ext cx="2814221" cy="87944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2" name="drumroll.wav"/>
          </p:stSnd>
        </p:sndAc>
      </p:transition>
    </mc:Choice>
    <mc:Fallback xmlns="">
      <p:transition spd="slow">
        <p:fade/>
        <p:sndAc>
          <p:stSnd>
            <p:snd r:embed="rId9" name="drumroll.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776288" y="676275"/>
            <a:ext cx="4684887" cy="1198245"/>
          </a:xfrm>
        </p:spPr>
        <p:txBody>
          <a:bodyPr/>
          <a:lstStyle/>
          <a:p>
            <a:r>
              <a:rPr lang="en-US" dirty="0">
                <a:solidFill>
                  <a:schemeClr val="bg1"/>
                </a:solidFill>
                <a:latin typeface="Arial" panose="020B0604020202020204" pitchFamily="34" charset="0"/>
                <a:cs typeface="Arial" panose="020B0604020202020204" pitchFamily="34" charset="0"/>
              </a:rPr>
              <a:t>Introduction</a:t>
            </a:r>
          </a:p>
        </p:txBody>
      </p:sp>
      <p:sp>
        <p:nvSpPr>
          <p:cNvPr id="3" name="Content Placeholder 2">
            <a:extLst>
              <a:ext uri="{FF2B5EF4-FFF2-40B4-BE49-F238E27FC236}">
                <a16:creationId xmlns:a16="http://schemas.microsoft.com/office/drawing/2014/main" id="{92712425-90C9-1C2A-9BE7-0643E37BFCEC}"/>
              </a:ext>
            </a:extLst>
          </p:cNvPr>
          <p:cNvSpPr>
            <a:spLocks noGrp="1"/>
          </p:cNvSpPr>
          <p:nvPr>
            <p:ph idx="1"/>
          </p:nvPr>
        </p:nvSpPr>
        <p:spPr>
          <a:xfrm>
            <a:off x="960438" y="2587625"/>
            <a:ext cx="10451274" cy="3594100"/>
          </a:xfrm>
        </p:spPr>
        <p:txBody>
          <a:bodyPr anchor="t">
            <a:normAutofit/>
          </a:bodyPr>
          <a:lstStyle/>
          <a:p>
            <a:pPr marL="0" indent="0">
              <a:spcBef>
                <a:spcPts val="0"/>
              </a:spcBef>
              <a:buNone/>
            </a:pPr>
            <a:r>
              <a:rPr lang="en-US" sz="2000" kern="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This session covers current trends </a:t>
            </a:r>
            <a:r>
              <a:rPr lang="en-US" kern="0" dirty="0">
                <a:solidFill>
                  <a:schemeClr val="bg1"/>
                </a:solidFill>
                <a:latin typeface="Cambria" panose="02040503050406030204" pitchFamily="18" charset="0"/>
                <a:ea typeface="Cambria" panose="02040503050406030204" pitchFamily="18" charset="0"/>
                <a:cs typeface="Times New Roman" panose="02020603050405020304" pitchFamily="18" charset="0"/>
              </a:rPr>
              <a:t>in</a:t>
            </a:r>
            <a:r>
              <a:rPr lang="en-US" sz="2000" kern="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workplace harassment  and the impact it has on an employee’s mental health and wellness</a:t>
            </a:r>
          </a:p>
          <a:p>
            <a:pPr marL="0" marR="0" indent="0">
              <a:lnSpc>
                <a:spcPct val="115000"/>
              </a:lnSpc>
              <a:spcBef>
                <a:spcPts val="0"/>
              </a:spcBef>
              <a:spcAft>
                <a:spcPts val="0"/>
              </a:spcAft>
              <a:buNone/>
            </a:pPr>
            <a:endParaRPr lang="en-US" sz="2000" kern="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p>
            <a:pPr marL="0" marR="0" indent="0">
              <a:lnSpc>
                <a:spcPct val="115000"/>
              </a:lnSpc>
              <a:spcBef>
                <a:spcPts val="0"/>
              </a:spcBef>
              <a:spcAft>
                <a:spcPts val="0"/>
              </a:spcAft>
              <a:buNone/>
            </a:pPr>
            <a:r>
              <a:rPr lang="en-US" sz="2000" kern="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It will </a:t>
            </a:r>
            <a:r>
              <a:rPr lang="en-US" sz="2000" kern="0" dirty="0">
                <a:solidFill>
                  <a:schemeClr val="bg1"/>
                </a:solidFill>
                <a:latin typeface="Cambria" panose="02040503050406030204" pitchFamily="18" charset="0"/>
                <a:ea typeface="Cambria" panose="02040503050406030204" pitchFamily="18" charset="0"/>
                <a:cs typeface="Times New Roman" panose="02020603050405020304" pitchFamily="18" charset="0"/>
              </a:rPr>
              <a:t>provide warning signs for </a:t>
            </a:r>
            <a:r>
              <a:rPr lang="en-US" kern="0" dirty="0">
                <a:solidFill>
                  <a:schemeClr val="bg1"/>
                </a:solidFill>
                <a:latin typeface="Cambria" panose="02040503050406030204" pitchFamily="18" charset="0"/>
                <a:ea typeface="Cambria" panose="02040503050406030204" pitchFamily="18" charset="0"/>
                <a:cs typeface="Times New Roman" panose="02020603050405020304" pitchFamily="18" charset="0"/>
              </a:rPr>
              <a:t>employees struggling with their mental health </a:t>
            </a:r>
            <a:r>
              <a:rPr lang="en-US" sz="2000" kern="0" dirty="0">
                <a:solidFill>
                  <a:schemeClr val="bg1"/>
                </a:solidFill>
                <a:latin typeface="Cambria" panose="02040503050406030204" pitchFamily="18" charset="0"/>
                <a:ea typeface="Cambria" panose="02040503050406030204" pitchFamily="18" charset="0"/>
                <a:cs typeface="Times New Roman" panose="02020603050405020304" pitchFamily="18" charset="0"/>
              </a:rPr>
              <a:t>and recommendations on how to handle it before it gets out of control.  As well as well as </a:t>
            </a:r>
            <a:r>
              <a:rPr lang="en-US" sz="2000" kern="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how employers can develop strategies to provide mental health support for their employees whom workplace harassment has impacted their mental well-being. </a:t>
            </a:r>
          </a:p>
          <a:p>
            <a:pPr marL="0" indent="0">
              <a:spcBef>
                <a:spcPts val="0"/>
              </a:spcBef>
              <a:buNone/>
            </a:pPr>
            <a:endParaRPr lang="en-US" dirty="0">
              <a:solidFill>
                <a:schemeClr val="tx1"/>
              </a:solidFill>
            </a:endParaRP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3"/>
          <a:stretch>
            <a:fillRect/>
          </a:stretch>
        </p:blipFill>
        <p:spPr>
          <a:xfrm>
            <a:off x="10736440" y="5476880"/>
            <a:ext cx="1383912" cy="1255885"/>
          </a:xfrm>
          <a:prstGeom prst="rect">
            <a:avLst/>
          </a:prstGeom>
        </p:spPr>
      </p:pic>
    </p:spTree>
    <p:extLst>
      <p:ext uri="{BB962C8B-B14F-4D97-AF65-F5344CB8AC3E}">
        <p14:creationId xmlns:p14="http://schemas.microsoft.com/office/powerpoint/2010/main" val="1580799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3F9709CA-FA78-E181-CE2B-B92BE41443F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CDE5133-38E4-3219-6BC9-17286FE49B5F}"/>
              </a:ext>
            </a:extLst>
          </p:cNvPr>
          <p:cNvSpPr txBox="1"/>
          <p:nvPr/>
        </p:nvSpPr>
        <p:spPr>
          <a:xfrm>
            <a:off x="2859274" y="1524000"/>
            <a:ext cx="6927769" cy="1107996"/>
          </a:xfrm>
          <a:prstGeom prst="rect">
            <a:avLst/>
          </a:prstGeom>
          <a:noFill/>
        </p:spPr>
        <p:txBody>
          <a:bodyPr wrap="square" rtlCol="0">
            <a:spAutoFit/>
          </a:bodyPr>
          <a:lstStyle/>
          <a:p>
            <a:pPr algn="ctr"/>
            <a:endParaRPr lang="en-US" sz="660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4C32B32-8E4C-5D3C-AEAA-5D5A900EB830}"/>
              </a:ext>
            </a:extLst>
          </p:cNvPr>
          <p:cNvSpPr txBox="1"/>
          <p:nvPr/>
        </p:nvSpPr>
        <p:spPr>
          <a:xfrm>
            <a:off x="1521964" y="816114"/>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chemeClr val="bg1"/>
                </a:solidFill>
                <a:latin typeface="Arial"/>
                <a:cs typeface="Arial"/>
              </a:rPr>
              <a:t> </a:t>
            </a:r>
          </a:p>
        </p:txBody>
      </p:sp>
      <p:pic>
        <p:nvPicPr>
          <p:cNvPr id="4" name="Picture 3">
            <a:extLst>
              <a:ext uri="{FF2B5EF4-FFF2-40B4-BE49-F238E27FC236}">
                <a16:creationId xmlns:a16="http://schemas.microsoft.com/office/drawing/2014/main" id="{3278DABE-652B-9324-06F2-A85AF47018F4}"/>
              </a:ext>
            </a:extLst>
          </p:cNvPr>
          <p:cNvPicPr>
            <a:picLocks noChangeAspect="1"/>
          </p:cNvPicPr>
          <p:nvPr/>
        </p:nvPicPr>
        <p:blipFill>
          <a:blip r:embed="rId3"/>
          <a:stretch>
            <a:fillRect/>
          </a:stretch>
        </p:blipFill>
        <p:spPr>
          <a:xfrm>
            <a:off x="10711733" y="5435894"/>
            <a:ext cx="1381246" cy="1254737"/>
          </a:xfrm>
          <a:prstGeom prst="rect">
            <a:avLst/>
          </a:prstGeom>
        </p:spPr>
      </p:pic>
      <p:sp>
        <p:nvSpPr>
          <p:cNvPr id="7" name="TextBox 6">
            <a:extLst>
              <a:ext uri="{FF2B5EF4-FFF2-40B4-BE49-F238E27FC236}">
                <a16:creationId xmlns:a16="http://schemas.microsoft.com/office/drawing/2014/main" id="{336DD440-11D7-CB0A-E6C2-7D195C858976}"/>
              </a:ext>
            </a:extLst>
          </p:cNvPr>
          <p:cNvSpPr txBox="1"/>
          <p:nvPr/>
        </p:nvSpPr>
        <p:spPr>
          <a:xfrm>
            <a:off x="699004" y="2433791"/>
            <a:ext cx="10908792" cy="3416320"/>
          </a:xfrm>
          <a:prstGeom prst="rect">
            <a:avLst/>
          </a:prstGeom>
          <a:noFill/>
        </p:spPr>
        <p:txBody>
          <a:bodyPr wrap="square">
            <a:spAutoFit/>
          </a:bodyPr>
          <a:lstStyle/>
          <a:p>
            <a:r>
              <a:rPr lang="en-US" sz="2400" b="0" i="0" dirty="0">
                <a:solidFill>
                  <a:srgbClr val="212121"/>
                </a:solidFill>
                <a:effectLst/>
                <a:highlight>
                  <a:srgbClr val="FFFFFF"/>
                </a:highlight>
                <a:latin typeface="Cambria" panose="02040503050406030204" pitchFamily="18" charset="0"/>
              </a:rPr>
              <a:t>“It is increasingly being recognized that the mental health of employees is a crucial determinant in their overall health and that poor mental health and stressors at the workplace can be a contributory factor to a range of physical illnesses like hypertension, diabetes and cardiovascular conditions, amongst others. In addition, poor mental health can also lead to burn-out amongst employees, seriously affecting their ability to contribute meaningfully to both their personal and professional lives”</a:t>
            </a:r>
          </a:p>
          <a:p>
            <a:endParaRPr lang="en-US" sz="2400" dirty="0">
              <a:solidFill>
                <a:srgbClr val="212121"/>
              </a:solidFill>
              <a:highlight>
                <a:srgbClr val="FFFFFF"/>
              </a:highlight>
              <a:latin typeface="Cambria" panose="02040503050406030204" pitchFamily="18" charset="0"/>
            </a:endParaRPr>
          </a:p>
          <a:p>
            <a:r>
              <a:rPr lang="en-US" sz="2400" dirty="0">
                <a:solidFill>
                  <a:srgbClr val="212121"/>
                </a:solidFill>
                <a:highlight>
                  <a:srgbClr val="FFFFFF"/>
                </a:highlight>
                <a:latin typeface="Cambria" panose="02040503050406030204" pitchFamily="18" charset="0"/>
              </a:rPr>
              <a:t> </a:t>
            </a:r>
            <a:r>
              <a:rPr lang="en-US" dirty="0">
                <a:solidFill>
                  <a:srgbClr val="212121"/>
                </a:solidFill>
                <a:highlight>
                  <a:srgbClr val="FFFFFF"/>
                </a:highlight>
                <a:latin typeface="Cambria" panose="02040503050406030204" pitchFamily="18" charset="0"/>
                <a:ea typeface="Cambria" panose="02040503050406030204" pitchFamily="18" charset="0"/>
              </a:rPr>
              <a:t>Source:  T. </a:t>
            </a:r>
            <a:r>
              <a:rPr lang="en-US" dirty="0" err="1">
                <a:solidFill>
                  <a:srgbClr val="212121"/>
                </a:solidFill>
                <a:highlight>
                  <a:srgbClr val="FFFFFF"/>
                </a:highlight>
                <a:latin typeface="Cambria" panose="02040503050406030204" pitchFamily="18" charset="0"/>
                <a:ea typeface="Cambria" panose="02040503050406030204" pitchFamily="18" charset="0"/>
              </a:rPr>
              <a:t>Rajgopal</a:t>
            </a:r>
            <a:r>
              <a:rPr lang="en-US" dirty="0">
                <a:solidFill>
                  <a:srgbClr val="212121"/>
                </a:solidFill>
                <a:highlight>
                  <a:srgbClr val="FFFFFF"/>
                </a:highlight>
                <a:latin typeface="Cambria" panose="02040503050406030204" pitchFamily="18" charset="0"/>
                <a:ea typeface="Cambria" panose="02040503050406030204" pitchFamily="18" charset="0"/>
              </a:rPr>
              <a:t>, </a:t>
            </a:r>
            <a:r>
              <a:rPr lang="en-US" b="0" i="0" dirty="0">
                <a:solidFill>
                  <a:srgbClr val="333333"/>
                </a:solidFill>
                <a:effectLst/>
                <a:highlight>
                  <a:srgbClr val="FFFFFF"/>
                </a:highlight>
                <a:latin typeface="Cambria" panose="02040503050406030204" pitchFamily="18" charset="0"/>
                <a:ea typeface="Cambria" panose="02040503050406030204" pitchFamily="18" charset="0"/>
              </a:rPr>
              <a:t>Vice President, Medical and Occupational Health</a:t>
            </a:r>
            <a:endParaRPr lang="en-US" dirty="0">
              <a:latin typeface="Cambria" panose="02040503050406030204" pitchFamily="18" charset="0"/>
              <a:ea typeface="Cambria" panose="02040503050406030204" pitchFamily="18" charset="0"/>
            </a:endParaRPr>
          </a:p>
        </p:txBody>
      </p:sp>
      <p:pic>
        <p:nvPicPr>
          <p:cNvPr id="9" name="Picture 8" descr="A pile of wooden tiles with letters on them&#10;&#10;Description automatically generated">
            <a:extLst>
              <a:ext uri="{FF2B5EF4-FFF2-40B4-BE49-F238E27FC236}">
                <a16:creationId xmlns:a16="http://schemas.microsoft.com/office/drawing/2014/main" id="{F4DC7AD8-5EB2-B6B8-8F9A-24247BFA7515}"/>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24367" b="17653"/>
          <a:stretch/>
        </p:blipFill>
        <p:spPr>
          <a:xfrm>
            <a:off x="4265164" y="737647"/>
            <a:ext cx="3780078" cy="1340351"/>
          </a:xfrm>
          <a:prstGeom prst="rect">
            <a:avLst/>
          </a:prstGeom>
        </p:spPr>
      </p:pic>
    </p:spTree>
    <p:extLst>
      <p:ext uri="{BB962C8B-B14F-4D97-AF65-F5344CB8AC3E}">
        <p14:creationId xmlns:p14="http://schemas.microsoft.com/office/powerpoint/2010/main" val="31255397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3"/>
          <a:stretch>
            <a:fillRect/>
          </a:stretch>
        </p:blipFill>
        <p:spPr>
          <a:xfrm>
            <a:off x="10736440" y="5476880"/>
            <a:ext cx="1383912" cy="1255885"/>
          </a:xfrm>
          <a:prstGeom prst="rect">
            <a:avLst/>
          </a:prstGeom>
        </p:spPr>
      </p:pic>
      <p:sp>
        <p:nvSpPr>
          <p:cNvPr id="8" name="TextBox 7">
            <a:extLst>
              <a:ext uri="{FF2B5EF4-FFF2-40B4-BE49-F238E27FC236}">
                <a16:creationId xmlns:a16="http://schemas.microsoft.com/office/drawing/2014/main" id="{FCE15E3E-F70C-6EC7-B18D-381DEDC5297E}"/>
              </a:ext>
            </a:extLst>
          </p:cNvPr>
          <p:cNvSpPr txBox="1"/>
          <p:nvPr/>
        </p:nvSpPr>
        <p:spPr>
          <a:xfrm>
            <a:off x="3813688" y="1253491"/>
            <a:ext cx="7108723" cy="553998"/>
          </a:xfrm>
          <a:prstGeom prst="rect">
            <a:avLst/>
          </a:prstGeom>
          <a:noFill/>
        </p:spPr>
        <p:txBody>
          <a:bodyPr wrap="square" rtlCol="0">
            <a:spAutoFit/>
          </a:bodyPr>
          <a:lstStyle/>
          <a:p>
            <a:r>
              <a:rPr lang="en-US" sz="3000" dirty="0">
                <a:solidFill>
                  <a:schemeClr val="bg1"/>
                </a:solidFill>
                <a:latin typeface="Cambria" panose="02040503050406030204" pitchFamily="18" charset="0"/>
                <a:ea typeface="Cambria" panose="02040503050406030204" pitchFamily="18" charset="0"/>
                <a:cs typeface="Calibri Light" panose="020F0302020204030204" pitchFamily="34" charset="0"/>
              </a:rPr>
              <a:t>How do you define </a:t>
            </a:r>
            <a:r>
              <a:rPr lang="en-US" sz="3000" b="1" dirty="0">
                <a:solidFill>
                  <a:schemeClr val="bg1"/>
                </a:solidFill>
                <a:latin typeface="Cambria" panose="02040503050406030204" pitchFamily="18" charset="0"/>
                <a:ea typeface="Cambria" panose="02040503050406030204" pitchFamily="18" charset="0"/>
                <a:cs typeface="Calibri Light" panose="020F0302020204030204" pitchFamily="34" charset="0"/>
              </a:rPr>
              <a:t>health</a:t>
            </a:r>
            <a:r>
              <a:rPr lang="en-US" sz="3000" dirty="0">
                <a:solidFill>
                  <a:schemeClr val="bg1"/>
                </a:solidFill>
                <a:latin typeface="Cambria" panose="02040503050406030204" pitchFamily="18" charset="0"/>
                <a:ea typeface="Cambria" panose="02040503050406030204" pitchFamily="18" charset="0"/>
                <a:cs typeface="Calibri Light" panose="020F0302020204030204" pitchFamily="34" charset="0"/>
              </a:rPr>
              <a:t>?</a:t>
            </a:r>
          </a:p>
        </p:txBody>
      </p:sp>
      <p:pic>
        <p:nvPicPr>
          <p:cNvPr id="9" name="Graphic 8" descr="Heart with pulse with solid fill">
            <a:extLst>
              <a:ext uri="{FF2B5EF4-FFF2-40B4-BE49-F238E27FC236}">
                <a16:creationId xmlns:a16="http://schemas.microsoft.com/office/drawing/2014/main" id="{99369FC1-6D91-D622-E44A-F0A869EE50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73827" y="610561"/>
            <a:ext cx="1839861" cy="1839861"/>
          </a:xfrm>
          <a:prstGeom prst="rect">
            <a:avLst/>
          </a:prstGeom>
        </p:spPr>
      </p:pic>
      <p:sp>
        <p:nvSpPr>
          <p:cNvPr id="10" name="TextBox 9">
            <a:extLst>
              <a:ext uri="{FF2B5EF4-FFF2-40B4-BE49-F238E27FC236}">
                <a16:creationId xmlns:a16="http://schemas.microsoft.com/office/drawing/2014/main" id="{5A7D1539-48CF-776C-486C-39F4F789C0E7}"/>
              </a:ext>
            </a:extLst>
          </p:cNvPr>
          <p:cNvSpPr txBox="1"/>
          <p:nvPr/>
        </p:nvSpPr>
        <p:spPr>
          <a:xfrm>
            <a:off x="3109452" y="2253211"/>
            <a:ext cx="7108722" cy="1015663"/>
          </a:xfrm>
          <a:prstGeom prst="rect">
            <a:avLst/>
          </a:prstGeom>
          <a:noFill/>
        </p:spPr>
        <p:txBody>
          <a:bodyPr wrap="square" rtlCol="0">
            <a:spAutoFit/>
          </a:bodyPr>
          <a:lstStyle/>
          <a:p>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The World Health Organization (WHO) defines health as “a state of complete physical, mental, and social wellbeing and not merely the absence of disease or infirmity”</a:t>
            </a:r>
          </a:p>
        </p:txBody>
      </p:sp>
      <p:sp>
        <p:nvSpPr>
          <p:cNvPr id="11" name="TextBox 10">
            <a:extLst>
              <a:ext uri="{FF2B5EF4-FFF2-40B4-BE49-F238E27FC236}">
                <a16:creationId xmlns:a16="http://schemas.microsoft.com/office/drawing/2014/main" id="{914F607C-D64D-768F-1B06-17F109878E77}"/>
              </a:ext>
            </a:extLst>
          </p:cNvPr>
          <p:cNvSpPr txBox="1"/>
          <p:nvPr/>
        </p:nvSpPr>
        <p:spPr>
          <a:xfrm>
            <a:off x="2286355" y="3606892"/>
            <a:ext cx="7108723" cy="553998"/>
          </a:xfrm>
          <a:prstGeom prst="rect">
            <a:avLst/>
          </a:prstGeom>
          <a:noFill/>
        </p:spPr>
        <p:txBody>
          <a:bodyPr wrap="square" rtlCol="0">
            <a:spAutoFit/>
          </a:bodyPr>
          <a:lstStyle/>
          <a:p>
            <a:r>
              <a:rPr lang="en-US" sz="3000" dirty="0">
                <a:solidFill>
                  <a:schemeClr val="bg1"/>
                </a:solidFill>
                <a:latin typeface="Cambria" panose="02040503050406030204" pitchFamily="18" charset="0"/>
                <a:ea typeface="Cambria" panose="02040503050406030204" pitchFamily="18" charset="0"/>
                <a:cs typeface="Calibri Light" panose="020F0302020204030204" pitchFamily="34" charset="0"/>
              </a:rPr>
              <a:t>How do you define </a:t>
            </a:r>
            <a:r>
              <a:rPr lang="en-US" sz="3000" b="1" dirty="0">
                <a:solidFill>
                  <a:schemeClr val="bg1"/>
                </a:solidFill>
                <a:latin typeface="Cambria" panose="02040503050406030204" pitchFamily="18" charset="0"/>
                <a:ea typeface="Cambria" panose="02040503050406030204" pitchFamily="18" charset="0"/>
                <a:cs typeface="Calibri Light" panose="020F0302020204030204" pitchFamily="34" charset="0"/>
              </a:rPr>
              <a:t>mental health</a:t>
            </a:r>
            <a:r>
              <a:rPr lang="en-US" sz="3000" dirty="0">
                <a:solidFill>
                  <a:schemeClr val="bg1"/>
                </a:solidFill>
                <a:latin typeface="Cambria" panose="02040503050406030204" pitchFamily="18" charset="0"/>
                <a:ea typeface="Cambria" panose="02040503050406030204" pitchFamily="18" charset="0"/>
                <a:cs typeface="Calibri Light" panose="020F0302020204030204" pitchFamily="34" charset="0"/>
              </a:rPr>
              <a:t>?</a:t>
            </a:r>
          </a:p>
        </p:txBody>
      </p:sp>
      <p:pic>
        <p:nvPicPr>
          <p:cNvPr id="12" name="Graphic 11" descr="Mental Health with solid fill">
            <a:extLst>
              <a:ext uri="{FF2B5EF4-FFF2-40B4-BE49-F238E27FC236}">
                <a16:creationId xmlns:a16="http://schemas.microsoft.com/office/drawing/2014/main" id="{F82C5236-D7BC-A94F-4AF0-2102E6673E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44467" y="3075194"/>
            <a:ext cx="1459857" cy="1459857"/>
          </a:xfrm>
          <a:prstGeom prst="rect">
            <a:avLst/>
          </a:prstGeom>
        </p:spPr>
      </p:pic>
      <p:sp>
        <p:nvSpPr>
          <p:cNvPr id="13" name="TextBox 12">
            <a:extLst>
              <a:ext uri="{FF2B5EF4-FFF2-40B4-BE49-F238E27FC236}">
                <a16:creationId xmlns:a16="http://schemas.microsoft.com/office/drawing/2014/main" id="{44890C80-C4E9-1422-E129-DD58EB06D06A}"/>
              </a:ext>
            </a:extLst>
          </p:cNvPr>
          <p:cNvSpPr txBox="1"/>
          <p:nvPr/>
        </p:nvSpPr>
        <p:spPr>
          <a:xfrm>
            <a:off x="2100501" y="4526845"/>
            <a:ext cx="7480428" cy="1631216"/>
          </a:xfrm>
          <a:prstGeom prst="rect">
            <a:avLst/>
          </a:prstGeom>
          <a:noFill/>
        </p:spPr>
        <p:txBody>
          <a:bodyPr wrap="square" rtlCol="0">
            <a:spAutoFit/>
          </a:bodyPr>
          <a:lstStyle/>
          <a:p>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The World Health Organization (WHO) defines mental health as “a state of wellbeing in which an individual realizes his or her own abilities, can cope with the normal stresses of life, can work productively and is able to make a contribution to his or her community”</a:t>
            </a:r>
          </a:p>
        </p:txBody>
      </p:sp>
    </p:spTree>
    <p:extLst>
      <p:ext uri="{BB962C8B-B14F-4D97-AF65-F5344CB8AC3E}">
        <p14:creationId xmlns:p14="http://schemas.microsoft.com/office/powerpoint/2010/main" val="40328567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3"/>
          <a:stretch>
            <a:fillRect/>
          </a:stretch>
        </p:blipFill>
        <p:spPr>
          <a:xfrm>
            <a:off x="10736440" y="5476880"/>
            <a:ext cx="1383912" cy="1255885"/>
          </a:xfrm>
          <a:prstGeom prst="rect">
            <a:avLst/>
          </a:prstGeom>
        </p:spPr>
      </p:pic>
      <p:sp>
        <p:nvSpPr>
          <p:cNvPr id="8" name="TextBox 7">
            <a:extLst>
              <a:ext uri="{FF2B5EF4-FFF2-40B4-BE49-F238E27FC236}">
                <a16:creationId xmlns:a16="http://schemas.microsoft.com/office/drawing/2014/main" id="{B5DE4291-C447-3ADE-8AC6-C7B0828BD910}"/>
              </a:ext>
            </a:extLst>
          </p:cNvPr>
          <p:cNvSpPr txBox="1"/>
          <p:nvPr/>
        </p:nvSpPr>
        <p:spPr>
          <a:xfrm>
            <a:off x="4511825" y="1882284"/>
            <a:ext cx="4861469" cy="830997"/>
          </a:xfrm>
          <a:prstGeom prst="rect">
            <a:avLst/>
          </a:prstGeom>
          <a:noFill/>
        </p:spPr>
        <p:txBody>
          <a:bodyPr wrap="square" rtlCol="0">
            <a:spAutoFit/>
          </a:bodyPr>
          <a:lstStyle/>
          <a:p>
            <a:r>
              <a:rPr lang="en-US" sz="2400" dirty="0">
                <a:solidFill>
                  <a:schemeClr val="bg1"/>
                </a:solidFill>
                <a:latin typeface="Cambria" panose="02040503050406030204" pitchFamily="18" charset="0"/>
                <a:ea typeface="Cambria" panose="02040503050406030204" pitchFamily="18" charset="0"/>
                <a:cs typeface="Calibri Light" panose="020F0302020204030204" pitchFamily="34" charset="0"/>
              </a:rPr>
              <a:t>How do you know when you have </a:t>
            </a:r>
            <a:r>
              <a:rPr lang="en-US" sz="2400" b="1" dirty="0">
                <a:solidFill>
                  <a:schemeClr val="bg1"/>
                </a:solidFill>
                <a:latin typeface="Cambria" panose="02040503050406030204" pitchFamily="18" charset="0"/>
                <a:ea typeface="Cambria" panose="02040503050406030204" pitchFamily="18" charset="0"/>
                <a:cs typeface="Calibri Light" panose="020F0302020204030204" pitchFamily="34" charset="0"/>
              </a:rPr>
              <a:t>good mental health?</a:t>
            </a:r>
          </a:p>
        </p:txBody>
      </p:sp>
      <p:sp>
        <p:nvSpPr>
          <p:cNvPr id="9" name="TextBox 8">
            <a:extLst>
              <a:ext uri="{FF2B5EF4-FFF2-40B4-BE49-F238E27FC236}">
                <a16:creationId xmlns:a16="http://schemas.microsoft.com/office/drawing/2014/main" id="{8A5BA146-FCE0-8E41-BADF-74AA67809611}"/>
              </a:ext>
            </a:extLst>
          </p:cNvPr>
          <p:cNvSpPr txBox="1"/>
          <p:nvPr/>
        </p:nvSpPr>
        <p:spPr>
          <a:xfrm>
            <a:off x="2730090" y="4094510"/>
            <a:ext cx="4662054" cy="830997"/>
          </a:xfrm>
          <a:prstGeom prst="rect">
            <a:avLst/>
          </a:prstGeom>
          <a:noFill/>
        </p:spPr>
        <p:txBody>
          <a:bodyPr wrap="square" rtlCol="0">
            <a:spAutoFit/>
          </a:bodyPr>
          <a:lstStyle/>
          <a:p>
            <a:r>
              <a:rPr lang="en-US" sz="2400" dirty="0">
                <a:solidFill>
                  <a:schemeClr val="bg1"/>
                </a:solidFill>
                <a:latin typeface="Cambria" panose="02040503050406030204" pitchFamily="18" charset="0"/>
                <a:ea typeface="Cambria" panose="02040503050406030204" pitchFamily="18" charset="0"/>
                <a:cs typeface="Calibri Light" panose="020F0302020204030204" pitchFamily="34" charset="0"/>
              </a:rPr>
              <a:t>How do you know when you have </a:t>
            </a:r>
            <a:r>
              <a:rPr lang="en-US" sz="2400" b="1" dirty="0">
                <a:solidFill>
                  <a:schemeClr val="bg1"/>
                </a:solidFill>
                <a:latin typeface="Cambria" panose="02040503050406030204" pitchFamily="18" charset="0"/>
                <a:ea typeface="Cambria" panose="02040503050406030204" pitchFamily="18" charset="0"/>
                <a:cs typeface="Calibri Light" panose="020F0302020204030204" pitchFamily="34" charset="0"/>
              </a:rPr>
              <a:t>poor mental health?</a:t>
            </a:r>
          </a:p>
        </p:txBody>
      </p:sp>
      <p:pic>
        <p:nvPicPr>
          <p:cNvPr id="10" name="Graphic 9" descr="Sunflower outline">
            <a:extLst>
              <a:ext uri="{FF2B5EF4-FFF2-40B4-BE49-F238E27FC236}">
                <a16:creationId xmlns:a16="http://schemas.microsoft.com/office/drawing/2014/main" id="{9965C3DB-169D-3F06-6C90-3533E8B739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67608" y="1289669"/>
            <a:ext cx="2016224" cy="2016224"/>
          </a:xfrm>
          <a:prstGeom prst="rect">
            <a:avLst/>
          </a:prstGeom>
        </p:spPr>
      </p:pic>
      <p:pic>
        <p:nvPicPr>
          <p:cNvPr id="11" name="Graphic 10" descr="Wilting Pot Plant outline">
            <a:extLst>
              <a:ext uri="{FF2B5EF4-FFF2-40B4-BE49-F238E27FC236}">
                <a16:creationId xmlns:a16="http://schemas.microsoft.com/office/drawing/2014/main" id="{FEA348FE-D4CE-FF7B-17B9-DC87E38C54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32105" y="3445646"/>
            <a:ext cx="1765123" cy="1765123"/>
          </a:xfrm>
          <a:prstGeom prst="rect">
            <a:avLst/>
          </a:prstGeom>
        </p:spPr>
      </p:pic>
    </p:spTree>
    <p:extLst>
      <p:ext uri="{BB962C8B-B14F-4D97-AF65-F5344CB8AC3E}">
        <p14:creationId xmlns:p14="http://schemas.microsoft.com/office/powerpoint/2010/main" val="39432132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3"/>
          <a:stretch>
            <a:fillRect/>
          </a:stretch>
        </p:blipFill>
        <p:spPr>
          <a:xfrm>
            <a:off x="10736440" y="5476880"/>
            <a:ext cx="1383912" cy="1255885"/>
          </a:xfrm>
          <a:prstGeom prst="rect">
            <a:avLst/>
          </a:prstGeom>
        </p:spPr>
      </p:pic>
      <p:pic>
        <p:nvPicPr>
          <p:cNvPr id="2" name="Picture 1" descr="A picture containing text">
            <a:extLst>
              <a:ext uri="{FF2B5EF4-FFF2-40B4-BE49-F238E27FC236}">
                <a16:creationId xmlns:a16="http://schemas.microsoft.com/office/drawing/2014/main" id="{8B507D16-8D54-6FE9-1FD3-E397A5ABCFD7}"/>
              </a:ext>
            </a:extLst>
          </p:cNvPr>
          <p:cNvPicPr>
            <a:picLocks noChangeAspect="1"/>
          </p:cNvPicPr>
          <p:nvPr/>
        </p:nvPicPr>
        <p:blipFill rotWithShape="1">
          <a:blip r:embed="rId4">
            <a:extLst>
              <a:ext uri="{28A0092B-C50C-407E-A947-70E740481C1C}">
                <a14:useLocalDpi xmlns:a14="http://schemas.microsoft.com/office/drawing/2010/main" val="0"/>
              </a:ext>
            </a:extLst>
          </a:blip>
          <a:srcRect l="1992" t="6539"/>
          <a:stretch/>
        </p:blipFill>
        <p:spPr>
          <a:xfrm>
            <a:off x="2570759" y="236619"/>
            <a:ext cx="7050482" cy="6496146"/>
          </a:xfrm>
          <a:prstGeom prst="rect">
            <a:avLst/>
          </a:prstGeom>
        </p:spPr>
      </p:pic>
    </p:spTree>
    <p:extLst>
      <p:ext uri="{BB962C8B-B14F-4D97-AF65-F5344CB8AC3E}">
        <p14:creationId xmlns:p14="http://schemas.microsoft.com/office/powerpoint/2010/main" val="24907153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p:txBody>
          <a:bodyPr/>
          <a:lstStyle/>
          <a:p>
            <a:pPr algn="ctr">
              <a:defRPr/>
            </a:pPr>
            <a:r>
              <a:rPr lang="en-US" dirty="0">
                <a:solidFill>
                  <a:schemeClr val="bg1"/>
                </a:solidFill>
                <a:latin typeface="Arial" panose="020B0604020202020204" pitchFamily="34" charset="0"/>
                <a:ea typeface="Cambria" panose="02040503050406030204" pitchFamily="18" charset="0"/>
                <a:cs typeface="Arial" panose="020B0604020202020204" pitchFamily="34" charset="0"/>
              </a:rPr>
              <a:t>Contributing Factors of Mental Health Issues in the Workplace</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39ACA9FF-5358-7E0F-A88D-8F62756AA1D2}"/>
              </a:ext>
            </a:extLst>
          </p:cNvPr>
          <p:cNvSpPr>
            <a:spLocks noGrp="1"/>
          </p:cNvSpPr>
          <p:nvPr>
            <p:ph idx="1"/>
          </p:nvPr>
        </p:nvSpPr>
        <p:spPr>
          <a:xfrm>
            <a:off x="1103312" y="2052918"/>
            <a:ext cx="10206372" cy="4195481"/>
          </a:xfrm>
        </p:spPr>
        <p:txBody>
          <a:bodyPr>
            <a:normAutofit fontScale="40000" lnSpcReduction="20000"/>
          </a:bodyPr>
          <a:lstStyle/>
          <a:p>
            <a:pPr marL="0" indent="0">
              <a:buNone/>
            </a:pPr>
            <a:r>
              <a:rPr lang="en-US" dirty="0">
                <a:solidFill>
                  <a:schemeClr val="bg1"/>
                </a:solidFill>
              </a:rPr>
              <a:t> </a:t>
            </a:r>
          </a:p>
          <a:p>
            <a:pPr algn="l">
              <a:spcBef>
                <a:spcPts val="2000"/>
              </a:spcBef>
              <a:spcAft>
                <a:spcPts val="2000"/>
              </a:spcAft>
              <a:buFont typeface="Arial" panose="020B0604020202020204" pitchFamily="34" charset="0"/>
              <a:buChar char="•"/>
            </a:pPr>
            <a:r>
              <a:rPr lang="en-US" sz="6000" dirty="0">
                <a:solidFill>
                  <a:srgbClr val="212121"/>
                </a:solidFill>
                <a:highlight>
                  <a:srgbClr val="FFFFFF"/>
                </a:highlight>
                <a:latin typeface="Cambria" panose="02040503050406030204" pitchFamily="18" charset="0"/>
              </a:rPr>
              <a:t>R</a:t>
            </a:r>
            <a:r>
              <a:rPr lang="en-US" sz="6000" b="0" i="0" dirty="0">
                <a:solidFill>
                  <a:srgbClr val="212121"/>
                </a:solidFill>
                <a:effectLst/>
                <a:highlight>
                  <a:srgbClr val="FFFFFF"/>
                </a:highlight>
                <a:latin typeface="Cambria" panose="02040503050406030204" pitchFamily="18" charset="0"/>
              </a:rPr>
              <a:t>elationship problems with superiors</a:t>
            </a:r>
          </a:p>
          <a:p>
            <a:pPr algn="l">
              <a:spcBef>
                <a:spcPts val="2000"/>
              </a:spcBef>
              <a:spcAft>
                <a:spcPts val="2000"/>
              </a:spcAft>
              <a:buFont typeface="Arial" panose="020B0604020202020204" pitchFamily="34" charset="0"/>
              <a:buChar char="•"/>
            </a:pPr>
            <a:r>
              <a:rPr lang="en-US" sz="6000" dirty="0">
                <a:solidFill>
                  <a:srgbClr val="212121"/>
                </a:solidFill>
                <a:highlight>
                  <a:srgbClr val="FFFFFF"/>
                </a:highlight>
                <a:latin typeface="Cambria" panose="02040503050406030204" pitchFamily="18" charset="0"/>
                <a:ea typeface="Cambria" panose="02040503050406030204" pitchFamily="18" charset="0"/>
              </a:rPr>
              <a:t>B</a:t>
            </a:r>
            <a:r>
              <a:rPr lang="en-US" sz="6000" b="0" i="0" dirty="0">
                <a:solidFill>
                  <a:srgbClr val="212121"/>
                </a:solidFill>
                <a:effectLst/>
                <a:highlight>
                  <a:srgbClr val="FFFFFF"/>
                </a:highlight>
                <a:latin typeface="Cambria" panose="02040503050406030204" pitchFamily="18" charset="0"/>
                <a:ea typeface="Cambria" panose="02040503050406030204" pitchFamily="18" charset="0"/>
              </a:rPr>
              <a:t>ureaucratic constraints</a:t>
            </a:r>
          </a:p>
          <a:p>
            <a:pPr algn="l">
              <a:spcBef>
                <a:spcPts val="2000"/>
              </a:spcBef>
              <a:spcAft>
                <a:spcPts val="2000"/>
              </a:spcAft>
              <a:buFont typeface="Arial" panose="020B0604020202020204" pitchFamily="34" charset="0"/>
              <a:buChar char="•"/>
            </a:pPr>
            <a:r>
              <a:rPr lang="en-US" sz="6000" dirty="0">
                <a:solidFill>
                  <a:srgbClr val="212121"/>
                </a:solidFill>
                <a:highlight>
                  <a:srgbClr val="FFFFFF"/>
                </a:highlight>
                <a:latin typeface="Cambria" panose="02040503050406030204" pitchFamily="18" charset="0"/>
                <a:ea typeface="Cambria" panose="02040503050406030204" pitchFamily="18" charset="0"/>
              </a:rPr>
              <a:t>W</a:t>
            </a:r>
            <a:r>
              <a:rPr lang="en-US" sz="6000" b="0" i="0" dirty="0">
                <a:solidFill>
                  <a:srgbClr val="212121"/>
                </a:solidFill>
                <a:effectLst/>
                <a:highlight>
                  <a:srgbClr val="FFFFFF"/>
                </a:highlight>
                <a:latin typeface="Cambria" panose="02040503050406030204" pitchFamily="18" charset="0"/>
                <a:ea typeface="Cambria" panose="02040503050406030204" pitchFamily="18" charset="0"/>
              </a:rPr>
              <a:t>ork family conflict</a:t>
            </a:r>
          </a:p>
          <a:p>
            <a:pPr algn="l">
              <a:spcBef>
                <a:spcPts val="2000"/>
              </a:spcBef>
              <a:spcAft>
                <a:spcPts val="2000"/>
              </a:spcAft>
              <a:buFont typeface="Arial" panose="020B0604020202020204" pitchFamily="34" charset="0"/>
              <a:buChar char="•"/>
            </a:pPr>
            <a:r>
              <a:rPr lang="en-US" sz="6000" dirty="0">
                <a:solidFill>
                  <a:srgbClr val="212121"/>
                </a:solidFill>
                <a:highlight>
                  <a:srgbClr val="FFFFFF"/>
                </a:highlight>
                <a:latin typeface="Cambria" panose="02040503050406030204" pitchFamily="18" charset="0"/>
                <a:ea typeface="Cambria" panose="02040503050406030204" pitchFamily="18" charset="0"/>
              </a:rPr>
              <a:t>R</a:t>
            </a:r>
            <a:r>
              <a:rPr lang="en-US" sz="6000" b="0" i="0" dirty="0">
                <a:solidFill>
                  <a:srgbClr val="212121"/>
                </a:solidFill>
                <a:effectLst/>
                <a:highlight>
                  <a:srgbClr val="FFFFFF"/>
                </a:highlight>
                <a:latin typeface="Cambria" panose="02040503050406030204" pitchFamily="18" charset="0"/>
                <a:ea typeface="Cambria" panose="02040503050406030204" pitchFamily="18" charset="0"/>
              </a:rPr>
              <a:t>elationship problems with colleagues</a:t>
            </a:r>
          </a:p>
          <a:p>
            <a:pPr algn="l">
              <a:spcBef>
                <a:spcPts val="2000"/>
              </a:spcBef>
              <a:spcAft>
                <a:spcPts val="2000"/>
              </a:spcAft>
              <a:buFont typeface="Arial" panose="020B0604020202020204" pitchFamily="34" charset="0"/>
              <a:buChar char="•"/>
            </a:pPr>
            <a:r>
              <a:rPr lang="en-US" sz="6000" dirty="0">
                <a:solidFill>
                  <a:srgbClr val="212121"/>
                </a:solidFill>
                <a:highlight>
                  <a:srgbClr val="FFFFFF"/>
                </a:highlight>
                <a:latin typeface="Cambria" panose="02040503050406030204" pitchFamily="18" charset="0"/>
                <a:ea typeface="Cambria" panose="02040503050406030204" pitchFamily="18" charset="0"/>
              </a:rPr>
              <a:t>P</a:t>
            </a:r>
            <a:r>
              <a:rPr lang="en-US" sz="6000" b="0" i="0" dirty="0">
                <a:solidFill>
                  <a:srgbClr val="212121"/>
                </a:solidFill>
                <a:effectLst/>
                <a:highlight>
                  <a:srgbClr val="FFFFFF"/>
                </a:highlight>
                <a:latin typeface="Cambria" panose="02040503050406030204" pitchFamily="18" charset="0"/>
                <a:ea typeface="Cambria" panose="02040503050406030204" pitchFamily="18" charset="0"/>
              </a:rPr>
              <a:t>erformance pressure                                    </a:t>
            </a:r>
            <a:endParaRPr lang="en-US" sz="4000" b="0" i="0" dirty="0">
              <a:solidFill>
                <a:srgbClr val="212121"/>
              </a:solidFill>
              <a:effectLst/>
              <a:highlight>
                <a:srgbClr val="FFFFFF"/>
              </a:highlight>
              <a:latin typeface="Cambria" panose="02040503050406030204" pitchFamily="18" charset="0"/>
              <a:ea typeface="Cambria" panose="02040503050406030204" pitchFamily="18" charset="0"/>
            </a:endParaRPr>
          </a:p>
          <a:p>
            <a:pPr algn="l">
              <a:spcBef>
                <a:spcPts val="2000"/>
              </a:spcBef>
              <a:spcAft>
                <a:spcPts val="2000"/>
              </a:spcAft>
              <a:buFont typeface="Arial" panose="020B0604020202020204" pitchFamily="34" charset="0"/>
              <a:buChar char="•"/>
            </a:pPr>
            <a:endParaRPr lang="en-US" sz="6000" b="0" i="0" dirty="0">
              <a:solidFill>
                <a:srgbClr val="212121"/>
              </a:solidFill>
              <a:effectLst/>
              <a:highlight>
                <a:srgbClr val="FFFFFF"/>
              </a:highlight>
              <a:latin typeface="Cambria" panose="02040503050406030204" pitchFamily="18" charset="0"/>
              <a:ea typeface="Cambria" panose="02040503050406030204" pitchFamily="18" charset="0"/>
            </a:endParaRPr>
          </a:p>
          <a:p>
            <a:endParaRPr lang="en-US" dirty="0">
              <a:solidFill>
                <a:schemeClr val="bg1"/>
              </a:solidFill>
            </a:endParaRPr>
          </a:p>
          <a:p>
            <a:endParaRPr lang="en-US" dirty="0">
              <a:solidFill>
                <a:schemeClr val="bg1"/>
              </a:solidFill>
            </a:endParaRP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pic>
        <p:nvPicPr>
          <p:cNvPr id="15" name="Picture 14" descr="Stressed doctor at work">
            <a:extLst>
              <a:ext uri="{FF2B5EF4-FFF2-40B4-BE49-F238E27FC236}">
                <a16:creationId xmlns:a16="http://schemas.microsoft.com/office/drawing/2014/main" id="{DCD63835-0D74-FB31-BB0A-E696ECCDAF50}"/>
              </a:ext>
            </a:extLst>
          </p:cNvPr>
          <p:cNvPicPr>
            <a:picLocks noChangeAspect="1"/>
          </p:cNvPicPr>
          <p:nvPr/>
        </p:nvPicPr>
        <p:blipFill>
          <a:blip r:embed="rId4"/>
          <a:stretch>
            <a:fillRect/>
          </a:stretch>
        </p:blipFill>
        <p:spPr>
          <a:xfrm>
            <a:off x="7592291" y="2177815"/>
            <a:ext cx="4159768" cy="2726694"/>
          </a:xfrm>
          <a:prstGeom prst="rect">
            <a:avLst/>
          </a:prstGeom>
        </p:spPr>
      </p:pic>
      <p:sp>
        <p:nvSpPr>
          <p:cNvPr id="16" name="TextBox 15">
            <a:extLst>
              <a:ext uri="{FF2B5EF4-FFF2-40B4-BE49-F238E27FC236}">
                <a16:creationId xmlns:a16="http://schemas.microsoft.com/office/drawing/2014/main" id="{85F92050-CBC9-99D6-0913-FBA9FE345C2A}"/>
              </a:ext>
            </a:extLst>
          </p:cNvPr>
          <p:cNvSpPr txBox="1"/>
          <p:nvPr/>
        </p:nvSpPr>
        <p:spPr>
          <a:xfrm>
            <a:off x="6090667" y="5975774"/>
            <a:ext cx="4504623" cy="369332"/>
          </a:xfrm>
          <a:prstGeom prst="rect">
            <a:avLst/>
          </a:prstGeom>
          <a:noFill/>
        </p:spPr>
        <p:txBody>
          <a:bodyPr wrap="square" rtlCol="0">
            <a:spAutoFit/>
          </a:bodyPr>
          <a:lstStyle/>
          <a:p>
            <a:pPr algn="l">
              <a:spcBef>
                <a:spcPts val="2000"/>
              </a:spcBef>
              <a:spcAft>
                <a:spcPts val="2000"/>
              </a:spcAft>
            </a:pPr>
            <a:r>
              <a:rPr lang="en-US" sz="1800" b="0" i="0" dirty="0">
                <a:solidFill>
                  <a:srgbClr val="212121"/>
                </a:solidFill>
                <a:effectLst/>
                <a:highlight>
                  <a:srgbClr val="FFFFFF"/>
                </a:highlight>
                <a:latin typeface="Cambria" panose="02040503050406030204" pitchFamily="18" charset="0"/>
                <a:ea typeface="Cambria" panose="02040503050406030204" pitchFamily="18" charset="0"/>
              </a:rPr>
              <a:t>Source:  Mental Well-being at the Workplace</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{EF42DB8F-7450-5543-B970-F36512177EE3}tf10001062</Template>
  <TotalTime>6525</TotalTime>
  <Words>1205</Words>
  <Application>Microsoft Office PowerPoint</Application>
  <PresentationFormat>Widescreen</PresentationFormat>
  <Paragraphs>144</Paragraphs>
  <Slides>27</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Abadi</vt:lpstr>
      <vt:lpstr>AngsanaUPC</vt:lpstr>
      <vt:lpstr>Arial</vt:lpstr>
      <vt:lpstr>Calibri</vt:lpstr>
      <vt:lpstr>Calibri Light</vt:lpstr>
      <vt:lpstr>Cambria</vt:lpstr>
      <vt:lpstr>Century Gothic</vt:lpstr>
      <vt:lpstr>Decotura ICG</vt:lpstr>
      <vt:lpstr>Segoe UI</vt:lpstr>
      <vt:lpstr>Wingdings</vt:lpstr>
      <vt:lpstr>Wingdings 3</vt:lpstr>
      <vt:lpstr>Ion</vt:lpstr>
      <vt:lpstr> Shining a Light on Mental Health Awareness and Access to Resources</vt:lpstr>
      <vt:lpstr>AGENDA</vt:lpstr>
      <vt:lpstr>Presenters</vt:lpstr>
      <vt:lpstr>Introduction</vt:lpstr>
      <vt:lpstr>PowerPoint Presentation</vt:lpstr>
      <vt:lpstr>PowerPoint Presentation</vt:lpstr>
      <vt:lpstr>PowerPoint Presentation</vt:lpstr>
      <vt:lpstr>PowerPoint Presentation</vt:lpstr>
      <vt:lpstr>Contributing Factors of Mental Health Issues in the Workplace </vt:lpstr>
      <vt:lpstr>General Factors Affecting Mental Health </vt:lpstr>
      <vt:lpstr>Mental Health Statistics </vt:lpstr>
      <vt:lpstr>Real life stories </vt:lpstr>
      <vt:lpstr>Dr. Antionette Bonnie Candia-Bailey’s Story </vt:lpstr>
      <vt:lpstr>Chantelle’s story  </vt:lpstr>
      <vt:lpstr>PowerPoint Presentation</vt:lpstr>
      <vt:lpstr>The Mental Health Continuum </vt:lpstr>
      <vt:lpstr>Supporting Your Mental Health</vt:lpstr>
      <vt:lpstr>The Mental Health Continuum </vt:lpstr>
      <vt:lpstr>PowerPoint Presentation</vt:lpstr>
      <vt:lpstr>PowerPoint Presentation</vt:lpstr>
      <vt:lpstr>PowerPoint Presentation</vt:lpstr>
      <vt:lpstr>PowerPoint Presentation</vt:lpstr>
      <vt:lpstr>PowerPoint Presentation</vt:lpstr>
      <vt:lpstr>PowerPoint Presentation</vt:lpstr>
      <vt:lpstr>Recap and Touching Base</vt:lpstr>
      <vt:lpstr>THANK YOU!</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28th Annual Conference</dc:title>
  <dc:creator>Kimberly Hernandez</dc:creator>
  <cp:lastModifiedBy>TeriLynne Kisto</cp:lastModifiedBy>
  <cp:revision>69</cp:revision>
  <cp:lastPrinted>2024-08-06T17:30:37Z</cp:lastPrinted>
  <dcterms:created xsi:type="dcterms:W3CDTF">2024-05-10T21:27:17Z</dcterms:created>
  <dcterms:modified xsi:type="dcterms:W3CDTF">2024-09-20T12:18:34Z</dcterms:modified>
</cp:coreProperties>
</file>