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 id="2147483732" r:id="rId2"/>
    <p:sldMasterId id="2147483735" r:id="rId3"/>
  </p:sldMasterIdLst>
  <p:notesMasterIdLst>
    <p:notesMasterId r:id="rId50"/>
  </p:notesMasterIdLst>
  <p:sldIdLst>
    <p:sldId id="256" r:id="rId4"/>
    <p:sldId id="290" r:id="rId5"/>
    <p:sldId id="263" r:id="rId6"/>
    <p:sldId id="286" r:id="rId7"/>
    <p:sldId id="288" r:id="rId8"/>
    <p:sldId id="265" r:id="rId9"/>
    <p:sldId id="293" r:id="rId10"/>
    <p:sldId id="294" r:id="rId11"/>
    <p:sldId id="303" r:id="rId12"/>
    <p:sldId id="295" r:id="rId13"/>
    <p:sldId id="296" r:id="rId14"/>
    <p:sldId id="304" r:id="rId15"/>
    <p:sldId id="305" r:id="rId16"/>
    <p:sldId id="306" r:id="rId17"/>
    <p:sldId id="307" r:id="rId18"/>
    <p:sldId id="308" r:id="rId19"/>
    <p:sldId id="316" r:id="rId20"/>
    <p:sldId id="309" r:id="rId21"/>
    <p:sldId id="310" r:id="rId22"/>
    <p:sldId id="311" r:id="rId23"/>
    <p:sldId id="317" r:id="rId24"/>
    <p:sldId id="312" r:id="rId25"/>
    <p:sldId id="318" r:id="rId26"/>
    <p:sldId id="313" r:id="rId27"/>
    <p:sldId id="314" r:id="rId28"/>
    <p:sldId id="297" r:id="rId29"/>
    <p:sldId id="320" r:id="rId30"/>
    <p:sldId id="298" r:id="rId31"/>
    <p:sldId id="299" r:id="rId32"/>
    <p:sldId id="322" r:id="rId33"/>
    <p:sldId id="323" r:id="rId34"/>
    <p:sldId id="321" r:id="rId35"/>
    <p:sldId id="324" r:id="rId36"/>
    <p:sldId id="325" r:id="rId37"/>
    <p:sldId id="327" r:id="rId38"/>
    <p:sldId id="326" r:id="rId39"/>
    <p:sldId id="328" r:id="rId40"/>
    <p:sldId id="329" r:id="rId41"/>
    <p:sldId id="2147474775" r:id="rId42"/>
    <p:sldId id="2147474774" r:id="rId43"/>
    <p:sldId id="331" r:id="rId44"/>
    <p:sldId id="332" r:id="rId45"/>
    <p:sldId id="333" r:id="rId46"/>
    <p:sldId id="334" r:id="rId47"/>
    <p:sldId id="2147474773" r:id="rId48"/>
    <p:sldId id="575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78966" autoAdjust="0"/>
  </p:normalViewPr>
  <p:slideViewPr>
    <p:cSldViewPr snapToGrid="0">
      <p:cViewPr varScale="1">
        <p:scale>
          <a:sx n="83" d="100"/>
          <a:sy n="83" d="100"/>
        </p:scale>
        <p:origin x="16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25400">
              <a:solidFill>
                <a:schemeClr val="bg1"/>
              </a:solidFill>
            </a:ln>
          </c:spPr>
          <c:dPt>
            <c:idx val="0"/>
            <c:bubble3D val="0"/>
            <c:spPr>
              <a:gradFill flip="none" rotWithShape="1">
                <a:gsLst>
                  <a:gs pos="0">
                    <a:schemeClr val="accent4"/>
                  </a:gs>
                  <a:gs pos="100000">
                    <a:schemeClr val="accent3"/>
                  </a:gs>
                </a:gsLst>
                <a:lin ang="13500000" scaled="1"/>
                <a:tileRect/>
              </a:gradFill>
              <a:ln w="25400">
                <a:solidFill>
                  <a:schemeClr val="bg1"/>
                </a:solidFill>
              </a:ln>
              <a:effectLst/>
            </c:spPr>
            <c:extLst>
              <c:ext xmlns:c16="http://schemas.microsoft.com/office/drawing/2014/chart" uri="{C3380CC4-5D6E-409C-BE32-E72D297353CC}">
                <c16:uniqueId val="{00000001-0916-E948-B98A-661021AAF001}"/>
              </c:ext>
            </c:extLst>
          </c:dPt>
          <c:dPt>
            <c:idx val="1"/>
            <c:bubble3D val="0"/>
            <c:spPr>
              <a:gradFill flip="none" rotWithShape="1">
                <a:gsLst>
                  <a:gs pos="0">
                    <a:schemeClr val="accent3"/>
                  </a:gs>
                  <a:gs pos="100000">
                    <a:schemeClr val="accent4"/>
                  </a:gs>
                </a:gsLst>
                <a:lin ang="10800000" scaled="1"/>
                <a:tileRect/>
              </a:gradFill>
              <a:ln w="25400">
                <a:solidFill>
                  <a:schemeClr val="bg1"/>
                </a:solidFill>
              </a:ln>
              <a:effectLst/>
            </c:spPr>
            <c:extLst>
              <c:ext xmlns:c16="http://schemas.microsoft.com/office/drawing/2014/chart" uri="{C3380CC4-5D6E-409C-BE32-E72D297353CC}">
                <c16:uniqueId val="{00000003-0916-E948-B98A-661021AAF001}"/>
              </c:ext>
            </c:extLst>
          </c:dPt>
          <c:dPt>
            <c:idx val="2"/>
            <c:bubble3D val="0"/>
            <c:spPr>
              <a:gradFill flip="none" rotWithShape="1">
                <a:gsLst>
                  <a:gs pos="0">
                    <a:schemeClr val="accent3"/>
                  </a:gs>
                  <a:gs pos="100000">
                    <a:schemeClr val="accent4"/>
                  </a:gs>
                </a:gsLst>
                <a:lin ang="18900000" scaled="1"/>
                <a:tileRect/>
              </a:gradFill>
              <a:ln w="25400">
                <a:solidFill>
                  <a:schemeClr val="bg1"/>
                </a:solidFill>
              </a:ln>
              <a:effectLst/>
            </c:spPr>
            <c:extLst>
              <c:ext xmlns:c16="http://schemas.microsoft.com/office/drawing/2014/chart" uri="{C3380CC4-5D6E-409C-BE32-E72D297353CC}">
                <c16:uniqueId val="{00000005-0916-E948-B98A-661021AAF001}"/>
              </c:ext>
            </c:extLst>
          </c:dPt>
          <c:cat>
            <c:strRef>
              <c:f>Sheet1!$A$2:$A$4</c:f>
              <c:strCache>
                <c:ptCount val="3"/>
                <c:pt idx="0">
                  <c:v>1st Qtr</c:v>
                </c:pt>
                <c:pt idx="1">
                  <c:v>2nd Qtr</c:v>
                </c:pt>
                <c:pt idx="2">
                  <c:v>3rd Qtr</c:v>
                </c:pt>
              </c:strCache>
            </c:strRef>
          </c:cat>
          <c:val>
            <c:numRef>
              <c:f>Sheet1!$B$2:$B$4</c:f>
              <c:numCache>
                <c:formatCode>0%</c:formatCode>
                <c:ptCount val="3"/>
                <c:pt idx="0">
                  <c:v>0.33300000000000002</c:v>
                </c:pt>
                <c:pt idx="1">
                  <c:v>0.33300000000000002</c:v>
                </c:pt>
                <c:pt idx="2">
                  <c:v>0.33300000000000002</c:v>
                </c:pt>
              </c:numCache>
            </c:numRef>
          </c:val>
          <c:extLst>
            <c:ext xmlns:c16="http://schemas.microsoft.com/office/drawing/2014/chart" uri="{C3380CC4-5D6E-409C-BE32-E72D297353CC}">
              <c16:uniqueId val="{00000006-0916-E948-B98A-661021AAF00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25400">
              <a:solidFill>
                <a:schemeClr val="bg1"/>
              </a:solidFill>
            </a:ln>
          </c:spPr>
          <c:dPt>
            <c:idx val="0"/>
            <c:bubble3D val="0"/>
            <c:spPr>
              <a:gradFill flip="none" rotWithShape="1">
                <a:gsLst>
                  <a:gs pos="0">
                    <a:schemeClr val="accent3"/>
                  </a:gs>
                  <a:gs pos="100000">
                    <a:schemeClr val="accent4"/>
                  </a:gs>
                </a:gsLst>
                <a:lin ang="2700000" scaled="1"/>
                <a:tileRect/>
              </a:gradFill>
              <a:ln w="25400">
                <a:solidFill>
                  <a:schemeClr val="bg1"/>
                </a:solidFill>
              </a:ln>
              <a:effectLst/>
            </c:spPr>
            <c:extLst>
              <c:ext xmlns:c16="http://schemas.microsoft.com/office/drawing/2014/chart" uri="{C3380CC4-5D6E-409C-BE32-E72D297353CC}">
                <c16:uniqueId val="{00000001-F7CC-CB47-A353-E7F80D84CF79}"/>
              </c:ext>
            </c:extLst>
          </c:dPt>
          <c:dPt>
            <c:idx val="1"/>
            <c:bubble3D val="0"/>
            <c:spPr>
              <a:gradFill flip="none" rotWithShape="1">
                <a:gsLst>
                  <a:gs pos="0">
                    <a:schemeClr val="accent3"/>
                  </a:gs>
                  <a:gs pos="100000">
                    <a:schemeClr val="accent4"/>
                  </a:gs>
                </a:gsLst>
                <a:lin ang="8100000" scaled="1"/>
                <a:tileRect/>
              </a:gradFill>
              <a:ln w="25400">
                <a:solidFill>
                  <a:schemeClr val="bg1"/>
                </a:solidFill>
              </a:ln>
              <a:effectLst/>
            </c:spPr>
            <c:extLst>
              <c:ext xmlns:c16="http://schemas.microsoft.com/office/drawing/2014/chart" uri="{C3380CC4-5D6E-409C-BE32-E72D297353CC}">
                <c16:uniqueId val="{00000003-F7CC-CB47-A353-E7F80D84CF79}"/>
              </c:ext>
            </c:extLst>
          </c:dPt>
          <c:dPt>
            <c:idx val="2"/>
            <c:bubble3D val="0"/>
            <c:spPr>
              <a:gradFill flip="none" rotWithShape="1">
                <a:gsLst>
                  <a:gs pos="0">
                    <a:schemeClr val="accent4"/>
                  </a:gs>
                  <a:gs pos="100000">
                    <a:schemeClr val="accent3"/>
                  </a:gs>
                </a:gsLst>
                <a:lin ang="2700000" scaled="1"/>
                <a:tileRect/>
              </a:gradFill>
              <a:ln w="25400">
                <a:solidFill>
                  <a:schemeClr val="bg1"/>
                </a:solidFill>
              </a:ln>
              <a:effectLst/>
            </c:spPr>
            <c:extLst>
              <c:ext xmlns:c16="http://schemas.microsoft.com/office/drawing/2014/chart" uri="{C3380CC4-5D6E-409C-BE32-E72D297353CC}">
                <c16:uniqueId val="{00000005-F7CC-CB47-A353-E7F80D84CF79}"/>
              </c:ext>
            </c:extLst>
          </c:dPt>
          <c:dPt>
            <c:idx val="3"/>
            <c:bubble3D val="0"/>
            <c:spPr>
              <a:gradFill flip="none" rotWithShape="1">
                <a:gsLst>
                  <a:gs pos="0">
                    <a:schemeClr val="accent3"/>
                  </a:gs>
                  <a:gs pos="100000">
                    <a:schemeClr val="accent4"/>
                  </a:gs>
                </a:gsLst>
                <a:lin ang="18900000" scaled="1"/>
                <a:tileRect/>
              </a:gradFill>
              <a:ln w="25400">
                <a:solidFill>
                  <a:schemeClr val="bg1"/>
                </a:solidFill>
              </a:ln>
              <a:effectLst/>
            </c:spPr>
            <c:extLst>
              <c:ext xmlns:c16="http://schemas.microsoft.com/office/drawing/2014/chart" uri="{C3380CC4-5D6E-409C-BE32-E72D297353CC}">
                <c16:uniqueId val="{00000007-F7CC-CB47-A353-E7F80D84CF79}"/>
              </c:ext>
            </c:extLst>
          </c:dPt>
          <c:cat>
            <c:strRef>
              <c:f>Sheet1!$A$2:$A$5</c:f>
              <c:strCache>
                <c:ptCount val="4"/>
                <c:pt idx="0">
                  <c:v>1st Qtr</c:v>
                </c:pt>
                <c:pt idx="1">
                  <c:v>2nd Qtr</c:v>
                </c:pt>
                <c:pt idx="2">
                  <c:v>3rd Qtr</c:v>
                </c:pt>
                <c:pt idx="3">
                  <c:v>4th Qtr</c:v>
                </c:pt>
              </c:strCache>
            </c:strRef>
          </c:cat>
          <c:val>
            <c:numRef>
              <c:f>Sheet1!$B$2:$B$5</c:f>
              <c:numCache>
                <c:formatCode>0%</c:formatCode>
                <c:ptCount val="4"/>
                <c:pt idx="0">
                  <c:v>0.25</c:v>
                </c:pt>
                <c:pt idx="1">
                  <c:v>0.25</c:v>
                </c:pt>
                <c:pt idx="2">
                  <c:v>0.25</c:v>
                </c:pt>
                <c:pt idx="3">
                  <c:v>0.25</c:v>
                </c:pt>
              </c:numCache>
            </c:numRef>
          </c:val>
          <c:extLst>
            <c:ext xmlns:c16="http://schemas.microsoft.com/office/drawing/2014/chart" uri="{C3380CC4-5D6E-409C-BE32-E72D297353CC}">
              <c16:uniqueId val="{00000008-F7CC-CB47-A353-E7F80D84CF79}"/>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20123342639964"/>
          <c:y val="2.9899793954676877E-2"/>
          <c:w val="0.68173547579680349"/>
          <c:h val="0.9402004120906462"/>
        </c:manualLayout>
      </c:layout>
      <c:barChart>
        <c:barDir val="bar"/>
        <c:grouping val="stack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2E9-4F97-AEB5-C347BE41C688}"/>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82E9-4F97-AEB5-C347BE41C688}"/>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2E9-4F97-AEB5-C347BE41C688}"/>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2E9-4F97-AEB5-C347BE41C68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Unsure</c:v>
                </c:pt>
                <c:pt idx="1">
                  <c:v>Baby Boomers</c:v>
                </c:pt>
                <c:pt idx="2">
                  <c:v>Gen Z</c:v>
                </c:pt>
                <c:pt idx="3">
                  <c:v>Millennials</c:v>
                </c:pt>
                <c:pt idx="4">
                  <c:v>Gen X</c:v>
                </c:pt>
              </c:strCache>
            </c:strRef>
          </c:cat>
          <c:val>
            <c:numRef>
              <c:f>Sheet1!$B$2:$B$6</c:f>
              <c:numCache>
                <c:formatCode>0%</c:formatCode>
                <c:ptCount val="5"/>
                <c:pt idx="0">
                  <c:v>0.05</c:v>
                </c:pt>
                <c:pt idx="1">
                  <c:v>0.05</c:v>
                </c:pt>
                <c:pt idx="2">
                  <c:v>0.08</c:v>
                </c:pt>
                <c:pt idx="3">
                  <c:v>0.39</c:v>
                </c:pt>
                <c:pt idx="4">
                  <c:v>0.43</c:v>
                </c:pt>
              </c:numCache>
            </c:numRef>
          </c:val>
          <c:extLst>
            <c:ext xmlns:c16="http://schemas.microsoft.com/office/drawing/2014/chart" uri="{C3380CC4-5D6E-409C-BE32-E72D297353CC}">
              <c16:uniqueId val="{00000008-82E9-4F97-AEB5-C347BE41C688}"/>
            </c:ext>
          </c:extLst>
        </c:ser>
        <c:dLbls>
          <c:showLegendKey val="0"/>
          <c:showVal val="0"/>
          <c:showCatName val="0"/>
          <c:showSerName val="0"/>
          <c:showPercent val="0"/>
          <c:showBubbleSize val="0"/>
        </c:dLbls>
        <c:gapWidth val="53"/>
        <c:overlap val="100"/>
        <c:axId val="47845536"/>
        <c:axId val="47847264"/>
      </c:barChart>
      <c:catAx>
        <c:axId val="4784553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7847264"/>
        <c:crosses val="autoZero"/>
        <c:auto val="1"/>
        <c:lblAlgn val="ctr"/>
        <c:lblOffset val="100"/>
        <c:noMultiLvlLbl val="0"/>
      </c:catAx>
      <c:valAx>
        <c:axId val="47847264"/>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47845536"/>
        <c:crosses val="autoZero"/>
        <c:crossBetween val="between"/>
      </c:valAx>
      <c:spPr>
        <a:noFill/>
        <a:ln w="25400">
          <a:noFill/>
        </a:ln>
        <a:effectLst/>
      </c:spPr>
    </c:plotArea>
    <c:legend>
      <c:legendPos val="r"/>
      <c:layout>
        <c:manualLayout>
          <c:xMode val="edge"/>
          <c:yMode val="edge"/>
          <c:x val="0.82171302819750691"/>
          <c:y val="0.36763498194561833"/>
          <c:w val="0.1715110762771985"/>
          <c:h val="0.2783206375141178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31120287399267E-2"/>
          <c:y val="0.11410555400433353"/>
          <c:w val="0.68725094358083616"/>
          <c:h val="0.76324656968217464"/>
        </c:manualLayout>
      </c:layout>
      <c:barChart>
        <c:barDir val="col"/>
        <c:grouping val="stacked"/>
        <c:varyColors val="0"/>
        <c:ser>
          <c:idx val="0"/>
          <c:order val="0"/>
          <c:tx>
            <c:strRef>
              <c:f>Sheet1!$B$1</c:f>
              <c:strCache>
                <c:ptCount val="1"/>
                <c:pt idx="0">
                  <c:v>High trust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Gen Z</c:v>
                </c:pt>
                <c:pt idx="2">
                  <c:v>Millennials</c:v>
                </c:pt>
                <c:pt idx="3">
                  <c:v>Gen X</c:v>
                </c:pt>
                <c:pt idx="4">
                  <c:v>Baby Boomers</c:v>
                </c:pt>
              </c:strCache>
            </c:strRef>
          </c:cat>
          <c:val>
            <c:numRef>
              <c:f>Sheet1!$B$2:$B$6</c:f>
              <c:numCache>
                <c:formatCode>0%</c:formatCode>
                <c:ptCount val="5"/>
                <c:pt idx="0">
                  <c:v>0.23</c:v>
                </c:pt>
                <c:pt idx="1">
                  <c:v>0.11</c:v>
                </c:pt>
                <c:pt idx="2">
                  <c:v>0.14000000000000001</c:v>
                </c:pt>
                <c:pt idx="3">
                  <c:v>0.26</c:v>
                </c:pt>
                <c:pt idx="4">
                  <c:v>0.45</c:v>
                </c:pt>
              </c:numCache>
            </c:numRef>
          </c:val>
          <c:extLst>
            <c:ext xmlns:c16="http://schemas.microsoft.com/office/drawing/2014/chart" uri="{C3380CC4-5D6E-409C-BE32-E72D297353CC}">
              <c16:uniqueId val="{00000000-22FC-4D2A-9041-2581BBA370B1}"/>
            </c:ext>
          </c:extLst>
        </c:ser>
        <c:ser>
          <c:idx val="1"/>
          <c:order val="1"/>
          <c:tx>
            <c:strRef>
              <c:f>Sheet1!$C$1</c:f>
              <c:strCache>
                <c:ptCount val="1"/>
                <c:pt idx="0">
                  <c:v>Moderate trust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Gen Z</c:v>
                </c:pt>
                <c:pt idx="2">
                  <c:v>Millennials</c:v>
                </c:pt>
                <c:pt idx="3">
                  <c:v>Gen X</c:v>
                </c:pt>
                <c:pt idx="4">
                  <c:v>Baby Boomers</c:v>
                </c:pt>
              </c:strCache>
            </c:strRef>
          </c:cat>
          <c:val>
            <c:numRef>
              <c:f>Sheet1!$C$2:$C$6</c:f>
              <c:numCache>
                <c:formatCode>0%</c:formatCode>
                <c:ptCount val="5"/>
                <c:pt idx="0">
                  <c:v>0.6</c:v>
                </c:pt>
                <c:pt idx="1">
                  <c:v>0.43</c:v>
                </c:pt>
                <c:pt idx="2">
                  <c:v>0.52</c:v>
                </c:pt>
                <c:pt idx="3">
                  <c:v>0.49</c:v>
                </c:pt>
                <c:pt idx="4">
                  <c:v>0.32</c:v>
                </c:pt>
              </c:numCache>
            </c:numRef>
          </c:val>
          <c:extLst>
            <c:ext xmlns:c16="http://schemas.microsoft.com/office/drawing/2014/chart" uri="{C3380CC4-5D6E-409C-BE32-E72D297353CC}">
              <c16:uniqueId val="{00000001-22FC-4D2A-9041-2581BBA370B1}"/>
            </c:ext>
          </c:extLst>
        </c:ser>
        <c:ser>
          <c:idx val="2"/>
          <c:order val="2"/>
          <c:tx>
            <c:strRef>
              <c:f>Sheet1!$D$1</c:f>
              <c:strCache>
                <c:ptCount val="1"/>
                <c:pt idx="0">
                  <c:v>Low trust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Gen Z</c:v>
                </c:pt>
                <c:pt idx="2">
                  <c:v>Millennials</c:v>
                </c:pt>
                <c:pt idx="3">
                  <c:v>Gen X</c:v>
                </c:pt>
                <c:pt idx="4">
                  <c:v>Baby Boomers</c:v>
                </c:pt>
              </c:strCache>
            </c:strRef>
          </c:cat>
          <c:val>
            <c:numRef>
              <c:f>Sheet1!$D$2:$D$6</c:f>
              <c:numCache>
                <c:formatCode>0%</c:formatCode>
                <c:ptCount val="5"/>
                <c:pt idx="0">
                  <c:v>7.0000000000000007E-2</c:v>
                </c:pt>
                <c:pt idx="1">
                  <c:v>0.3</c:v>
                </c:pt>
                <c:pt idx="2">
                  <c:v>0.22</c:v>
                </c:pt>
                <c:pt idx="3">
                  <c:v>0.13</c:v>
                </c:pt>
                <c:pt idx="4">
                  <c:v>0.1</c:v>
                </c:pt>
              </c:numCache>
            </c:numRef>
          </c:val>
          <c:extLst>
            <c:ext xmlns:c16="http://schemas.microsoft.com/office/drawing/2014/chart" uri="{C3380CC4-5D6E-409C-BE32-E72D297353CC}">
              <c16:uniqueId val="{00000002-22FC-4D2A-9041-2581BBA370B1}"/>
            </c:ext>
          </c:extLst>
        </c:ser>
        <c:ser>
          <c:idx val="3"/>
          <c:order val="3"/>
          <c:tx>
            <c:strRef>
              <c:f>Sheet1!$E$1</c:f>
              <c:strCache>
                <c:ptCount val="1"/>
                <c:pt idx="0">
                  <c:v>Unsure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Gen Z</c:v>
                </c:pt>
                <c:pt idx="2">
                  <c:v>Millennials</c:v>
                </c:pt>
                <c:pt idx="3">
                  <c:v>Gen X</c:v>
                </c:pt>
                <c:pt idx="4">
                  <c:v>Baby Boomers</c:v>
                </c:pt>
              </c:strCache>
            </c:strRef>
          </c:cat>
          <c:val>
            <c:numRef>
              <c:f>Sheet1!$E$2:$E$6</c:f>
              <c:numCache>
                <c:formatCode>0%</c:formatCode>
                <c:ptCount val="5"/>
                <c:pt idx="0">
                  <c:v>0.1</c:v>
                </c:pt>
                <c:pt idx="1">
                  <c:v>0.16</c:v>
                </c:pt>
                <c:pt idx="2">
                  <c:v>0.13</c:v>
                </c:pt>
                <c:pt idx="3">
                  <c:v>0.12</c:v>
                </c:pt>
                <c:pt idx="4">
                  <c:v>0.13</c:v>
                </c:pt>
              </c:numCache>
            </c:numRef>
          </c:val>
          <c:extLst>
            <c:ext xmlns:c16="http://schemas.microsoft.com/office/drawing/2014/chart" uri="{C3380CC4-5D6E-409C-BE32-E72D297353CC}">
              <c16:uniqueId val="{00000003-22FC-4D2A-9041-2581BBA370B1}"/>
            </c:ext>
          </c:extLst>
        </c:ser>
        <c:dLbls>
          <c:dLblPos val="ctr"/>
          <c:showLegendKey val="0"/>
          <c:showVal val="1"/>
          <c:showCatName val="0"/>
          <c:showSerName val="0"/>
          <c:showPercent val="0"/>
          <c:showBubbleSize val="0"/>
        </c:dLbls>
        <c:gapWidth val="150"/>
        <c:overlap val="100"/>
        <c:axId val="760860416"/>
        <c:axId val="760863776"/>
      </c:barChart>
      <c:catAx>
        <c:axId val="76086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760863776"/>
        <c:crosses val="autoZero"/>
        <c:auto val="1"/>
        <c:lblAlgn val="ctr"/>
        <c:lblOffset val="100"/>
        <c:noMultiLvlLbl val="0"/>
      </c:catAx>
      <c:valAx>
        <c:axId val="7608637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0860416"/>
        <c:crosses val="autoZero"/>
        <c:crossBetween val="between"/>
      </c:valAx>
      <c:spPr>
        <a:noFill/>
        <a:ln>
          <a:noFill/>
        </a:ln>
        <a:effectLst/>
      </c:spPr>
    </c:plotArea>
    <c:legend>
      <c:legendPos val="b"/>
      <c:layout>
        <c:manualLayout>
          <c:xMode val="edge"/>
          <c:yMode val="edge"/>
          <c:x val="0.76041644839550127"/>
          <c:y val="0.16507104053450783"/>
          <c:w val="0.13456073162474275"/>
          <c:h val="0.3802414874359320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CD95AA-F0F2-42C6-9AF6-59BE46BC384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1BAF3925-6B78-4466-936C-D468900A72C9}">
      <dgm:prSet phldrT="[Text]"/>
      <dgm:spPr/>
      <dgm:t>
        <a:bodyPr/>
        <a:lstStyle/>
        <a:p>
          <a:r>
            <a:rPr lang="en-US" b="1" dirty="0">
              <a:latin typeface="Arial" panose="020B0604020202020204" pitchFamily="34" charset="0"/>
              <a:cs typeface="Arial" panose="020B0604020202020204" pitchFamily="34" charset="0"/>
            </a:rPr>
            <a:t>Introduction</a:t>
          </a:r>
        </a:p>
      </dgm:t>
    </dgm:pt>
    <dgm:pt modelId="{B0D572D0-E036-4A22-BC93-35AF95D62803}" type="sibTrans" cxnId="{73D1D2B8-0204-4980-929C-78D4EE114CFD}">
      <dgm:prSet/>
      <dgm:spPr/>
      <dgm:t>
        <a:bodyPr/>
        <a:lstStyle/>
        <a:p>
          <a:endParaRPr lang="en-US"/>
        </a:p>
      </dgm:t>
    </dgm:pt>
    <dgm:pt modelId="{F7276773-8E3E-43D8-BA6E-3CFB147B707E}" type="parTrans" cxnId="{73D1D2B8-0204-4980-929C-78D4EE114CFD}">
      <dgm:prSet/>
      <dgm:spPr/>
      <dgm:t>
        <a:bodyPr/>
        <a:lstStyle/>
        <a:p>
          <a:endParaRPr lang="en-US"/>
        </a:p>
      </dgm:t>
    </dgm:pt>
    <dgm:pt modelId="{B69F2D87-AD8A-42C9-8680-41FF8DCF689E}">
      <dgm:prSet phldrT="[Text]" custT="1"/>
      <dgm:spPr/>
      <dgm:t>
        <a:bodyPr/>
        <a:lstStyle/>
        <a:p>
          <a:r>
            <a:rPr lang="en-US" sz="1600" b="0" dirty="0">
              <a:latin typeface="Arial" panose="020B0604020202020204" pitchFamily="34" charset="0"/>
              <a:cs typeface="Arial" panose="020B0604020202020204" pitchFamily="34" charset="0"/>
            </a:rPr>
            <a:t>Introductions</a:t>
          </a:r>
        </a:p>
      </dgm:t>
    </dgm:pt>
    <dgm:pt modelId="{B27462DF-8CC4-4DFA-8760-DAD501C9CB80}" type="sibTrans" cxnId="{6A24A800-E101-417A-9B55-ADDC9C54031D}">
      <dgm:prSet/>
      <dgm:spPr/>
      <dgm:t>
        <a:bodyPr/>
        <a:lstStyle/>
        <a:p>
          <a:endParaRPr lang="en-US"/>
        </a:p>
      </dgm:t>
    </dgm:pt>
    <dgm:pt modelId="{D918BFA0-44DA-441F-9BDC-582ACCFEE02D}" type="parTrans" cxnId="{6A24A800-E101-417A-9B55-ADDC9C54031D}">
      <dgm:prSet/>
      <dgm:spPr/>
      <dgm:t>
        <a:bodyPr/>
        <a:lstStyle/>
        <a:p>
          <a:endParaRPr lang="en-US"/>
        </a:p>
      </dgm:t>
    </dgm:pt>
    <dgm:pt modelId="{ECC7BD1C-F2AE-4A70-8802-20D5CAC6BDEC}">
      <dgm:prSet phldrT="[Text]" custT="1"/>
      <dgm:spPr/>
      <dgm:t>
        <a:bodyPr/>
        <a:lstStyle/>
        <a:p>
          <a:r>
            <a:rPr lang="en-US" sz="1600" b="0" dirty="0">
              <a:latin typeface="Arial" panose="020B0604020202020204" pitchFamily="34" charset="0"/>
              <a:cs typeface="Arial" panose="020B0604020202020204" pitchFamily="34" charset="0"/>
            </a:rPr>
            <a:t>Overview of Session</a:t>
          </a:r>
        </a:p>
      </dgm:t>
    </dgm:pt>
    <dgm:pt modelId="{8C9E8D15-A996-4BA2-833C-82D4376278A5}" type="sibTrans" cxnId="{513BD983-5C59-4846-B227-4E6A4D2CB348}">
      <dgm:prSet/>
      <dgm:spPr/>
      <dgm:t>
        <a:bodyPr/>
        <a:lstStyle/>
        <a:p>
          <a:endParaRPr lang="en-US"/>
        </a:p>
      </dgm:t>
    </dgm:pt>
    <dgm:pt modelId="{8D34704B-20A1-4575-8F02-2B9877F47515}" type="parTrans" cxnId="{513BD983-5C59-4846-B227-4E6A4D2CB348}">
      <dgm:prSet/>
      <dgm:spPr/>
      <dgm:t>
        <a:bodyPr/>
        <a:lstStyle/>
        <a:p>
          <a:endParaRPr lang="en-US"/>
        </a:p>
      </dgm:t>
    </dgm:pt>
    <dgm:pt modelId="{89D757E2-C1BD-4699-8CFD-29BA210100A9}">
      <dgm:prSet phldrT="[Text]" custT="1"/>
      <dgm:spPr/>
      <dgm:t>
        <a:bodyPr/>
        <a:lstStyle/>
        <a:p>
          <a:r>
            <a:rPr lang="en-US" sz="1600" b="0" dirty="0">
              <a:latin typeface="Arial" panose="020B0604020202020204" pitchFamily="34" charset="0"/>
              <a:cs typeface="Arial" panose="020B0604020202020204" pitchFamily="34" charset="0"/>
            </a:rPr>
            <a:t>Overview of Surveys</a:t>
          </a:r>
        </a:p>
      </dgm:t>
    </dgm:pt>
    <dgm:pt modelId="{C0C9C5AC-5D0C-4239-86B4-ECEEA7C3F3FB}" type="sibTrans" cxnId="{FDA25158-E431-4CE6-8940-E087035D8820}">
      <dgm:prSet/>
      <dgm:spPr/>
      <dgm:t>
        <a:bodyPr/>
        <a:lstStyle/>
        <a:p>
          <a:endParaRPr lang="en-US"/>
        </a:p>
      </dgm:t>
    </dgm:pt>
    <dgm:pt modelId="{8DC2D2DF-20DA-4DA2-94FF-C8758694AABA}" type="parTrans" cxnId="{FDA25158-E431-4CE6-8940-E087035D8820}">
      <dgm:prSet/>
      <dgm:spPr/>
      <dgm:t>
        <a:bodyPr/>
        <a:lstStyle/>
        <a:p>
          <a:endParaRPr lang="en-US"/>
        </a:p>
      </dgm:t>
    </dgm:pt>
    <dgm:pt modelId="{4C4A1E87-BF3E-4706-B879-2C591BD2F8A2}">
      <dgm:prSet phldrT="[Text]"/>
      <dgm:spPr/>
      <dgm:t>
        <a:bodyPr/>
        <a:lstStyle/>
        <a:p>
          <a:r>
            <a:rPr lang="en-US" b="1" dirty="0">
              <a:latin typeface="Arial" panose="020B0604020202020204" pitchFamily="34" charset="0"/>
              <a:cs typeface="Arial" panose="020B0604020202020204" pitchFamily="34" charset="0"/>
            </a:rPr>
            <a:t>National Benchmarking Survey</a:t>
          </a:r>
        </a:p>
      </dgm:t>
    </dgm:pt>
    <dgm:pt modelId="{CE33FE6E-405B-4AB5-B808-0CCF7C558984}" type="sibTrans" cxnId="{0A12B414-3FC8-448B-B43F-BC784C33BEF5}">
      <dgm:prSet/>
      <dgm:spPr/>
      <dgm:t>
        <a:bodyPr/>
        <a:lstStyle/>
        <a:p>
          <a:endParaRPr lang="en-US"/>
        </a:p>
      </dgm:t>
    </dgm:pt>
    <dgm:pt modelId="{E015B21C-A51C-484B-9CEF-DCBCAA2935CD}" type="parTrans" cxnId="{0A12B414-3FC8-448B-B43F-BC784C33BEF5}">
      <dgm:prSet/>
      <dgm:spPr/>
      <dgm:t>
        <a:bodyPr/>
        <a:lstStyle/>
        <a:p>
          <a:endParaRPr lang="en-US"/>
        </a:p>
      </dgm:t>
    </dgm:pt>
    <dgm:pt modelId="{C2DAC822-9FCD-46C4-B7AF-57A2457FE9BB}">
      <dgm:prSet phldrT="[Text]" custT="1"/>
      <dgm:spPr/>
      <dgm:t>
        <a:bodyPr/>
        <a:lstStyle/>
        <a:p>
          <a:r>
            <a:rPr lang="en-US" sz="1600" dirty="0">
              <a:latin typeface="Arial" panose="020B0604020202020204" pitchFamily="34" charset="0"/>
              <a:cs typeface="Arial" panose="020B0604020202020204" pitchFamily="34" charset="0"/>
            </a:rPr>
            <a:t>Summary of NBS</a:t>
          </a:r>
        </a:p>
      </dgm:t>
    </dgm:pt>
    <dgm:pt modelId="{C90FB39F-6AC4-4591-BBF1-A0F7D8C7C613}" type="sibTrans" cxnId="{67418C1A-064C-4FC8-BF29-DE89BBE95269}">
      <dgm:prSet/>
      <dgm:spPr/>
      <dgm:t>
        <a:bodyPr/>
        <a:lstStyle/>
        <a:p>
          <a:endParaRPr lang="en-US"/>
        </a:p>
      </dgm:t>
    </dgm:pt>
    <dgm:pt modelId="{21339143-B3D6-4F94-99A0-DCEAA5DC828F}" type="parTrans" cxnId="{67418C1A-064C-4FC8-BF29-DE89BBE95269}">
      <dgm:prSet/>
      <dgm:spPr/>
      <dgm:t>
        <a:bodyPr/>
        <a:lstStyle/>
        <a:p>
          <a:endParaRPr lang="en-US"/>
        </a:p>
      </dgm:t>
    </dgm:pt>
    <dgm:pt modelId="{076325CC-F1D1-474C-86D3-A9770CFCCEB5}">
      <dgm:prSet custT="1"/>
      <dgm:spPr/>
      <dgm:t>
        <a:bodyPr/>
        <a:lstStyle/>
        <a:p>
          <a:r>
            <a:rPr lang="en-US" sz="1600" dirty="0">
              <a:latin typeface="Arial" panose="020B0604020202020204" pitchFamily="34" charset="0"/>
              <a:cs typeface="Arial" panose="020B0604020202020204" pitchFamily="34" charset="0"/>
            </a:rPr>
            <a:t>Trends and Findings</a:t>
          </a:r>
        </a:p>
      </dgm:t>
    </dgm:pt>
    <dgm:pt modelId="{EE9AA5BD-278E-4892-8A03-625D44966E41}" type="sibTrans" cxnId="{CD4861DB-0EAD-48F3-899A-64FB130838C1}">
      <dgm:prSet/>
      <dgm:spPr/>
      <dgm:t>
        <a:bodyPr/>
        <a:lstStyle/>
        <a:p>
          <a:endParaRPr lang="en-US"/>
        </a:p>
      </dgm:t>
    </dgm:pt>
    <dgm:pt modelId="{91434700-E455-44FA-A3B3-609006E43461}" type="parTrans" cxnId="{CD4861DB-0EAD-48F3-899A-64FB130838C1}">
      <dgm:prSet/>
      <dgm:spPr/>
      <dgm:t>
        <a:bodyPr/>
        <a:lstStyle/>
        <a:p>
          <a:endParaRPr lang="en-US"/>
        </a:p>
      </dgm:t>
    </dgm:pt>
    <dgm:pt modelId="{681CA8A5-1CDA-4C76-9A46-06848B2324CD}">
      <dgm:prSet custT="1"/>
      <dgm:spPr/>
      <dgm:t>
        <a:bodyPr/>
        <a:lstStyle/>
        <a:p>
          <a:r>
            <a:rPr lang="en-US" sz="1600" dirty="0">
              <a:latin typeface="Arial" panose="020B0604020202020204" pitchFamily="34" charset="0"/>
              <a:cs typeface="Arial" panose="020B0604020202020204" pitchFamily="34" charset="0"/>
            </a:rPr>
            <a:t>Interactive Activity</a:t>
          </a:r>
        </a:p>
      </dgm:t>
    </dgm:pt>
    <dgm:pt modelId="{640F9E64-E6B3-4893-B2CD-64E5121688E8}" type="sibTrans" cxnId="{3E8B4180-32FC-452B-A9EB-3CD9BDC01043}">
      <dgm:prSet/>
      <dgm:spPr/>
      <dgm:t>
        <a:bodyPr/>
        <a:lstStyle/>
        <a:p>
          <a:endParaRPr lang="en-US"/>
        </a:p>
      </dgm:t>
    </dgm:pt>
    <dgm:pt modelId="{9F8A70E6-04E6-438F-B02B-6BA2B2A67878}" type="parTrans" cxnId="{3E8B4180-32FC-452B-A9EB-3CD9BDC01043}">
      <dgm:prSet/>
      <dgm:spPr/>
      <dgm:t>
        <a:bodyPr/>
        <a:lstStyle/>
        <a:p>
          <a:endParaRPr lang="en-US"/>
        </a:p>
      </dgm:t>
    </dgm:pt>
    <dgm:pt modelId="{99167645-B3BB-4202-AE0F-0DD05272E377}">
      <dgm:prSet phldrT="[Text]"/>
      <dgm:spPr/>
      <dgm:t>
        <a:bodyPr/>
        <a:lstStyle/>
        <a:p>
          <a:r>
            <a:rPr lang="en-US" b="1" dirty="0">
              <a:latin typeface="Arial" panose="020B0604020202020204" pitchFamily="34" charset="0"/>
              <a:cs typeface="Arial" panose="020B0604020202020204" pitchFamily="34" charset="0"/>
            </a:rPr>
            <a:t>Salary Planning Survey</a:t>
          </a:r>
        </a:p>
      </dgm:t>
    </dgm:pt>
    <dgm:pt modelId="{A6D86D3E-25E9-4911-96F8-2564B1F4B6BD}" type="sibTrans" cxnId="{B3644950-3C0F-4F06-AA3B-6D3DE399E3D7}">
      <dgm:prSet/>
      <dgm:spPr/>
      <dgm:t>
        <a:bodyPr/>
        <a:lstStyle/>
        <a:p>
          <a:endParaRPr lang="en-US"/>
        </a:p>
      </dgm:t>
    </dgm:pt>
    <dgm:pt modelId="{D7391875-A32C-4202-BA3D-4CF2CAE158C8}" type="parTrans" cxnId="{B3644950-3C0F-4F06-AA3B-6D3DE399E3D7}">
      <dgm:prSet/>
      <dgm:spPr/>
      <dgm:t>
        <a:bodyPr/>
        <a:lstStyle/>
        <a:p>
          <a:endParaRPr lang="en-US"/>
        </a:p>
      </dgm:t>
    </dgm:pt>
    <dgm:pt modelId="{72C8BC7B-CE8A-4B4B-AF1C-6AC7FDEF67F6}">
      <dgm:prSet phldrT="[Text]" custT="1"/>
      <dgm:spPr/>
      <dgm:t>
        <a:bodyPr/>
        <a:lstStyle/>
        <a:p>
          <a:r>
            <a:rPr lang="en-US" sz="1600" b="0" i="0" dirty="0">
              <a:effectLst/>
              <a:latin typeface="Arial" panose="020B0604020202020204" pitchFamily="34" charset="0"/>
              <a:cs typeface="Arial" panose="020B0604020202020204" pitchFamily="34" charset="0"/>
            </a:rPr>
            <a:t>Summary of SPS</a:t>
          </a:r>
          <a:endParaRPr lang="en-US" sz="1600" dirty="0">
            <a:latin typeface="Arial" panose="020B0604020202020204" pitchFamily="34" charset="0"/>
            <a:cs typeface="Arial" panose="020B0604020202020204" pitchFamily="34" charset="0"/>
          </a:endParaRPr>
        </a:p>
      </dgm:t>
    </dgm:pt>
    <dgm:pt modelId="{7923FA85-E6F5-4C0E-95D1-781EB4CFB21E}" type="sibTrans" cxnId="{874EA950-649D-4457-92D9-D3E10F25CFEF}">
      <dgm:prSet/>
      <dgm:spPr/>
      <dgm:t>
        <a:bodyPr/>
        <a:lstStyle/>
        <a:p>
          <a:endParaRPr lang="en-US"/>
        </a:p>
      </dgm:t>
    </dgm:pt>
    <dgm:pt modelId="{E0C4092B-3D59-4138-AE16-F7E8FC0D3558}" type="parTrans" cxnId="{874EA950-649D-4457-92D9-D3E10F25CFEF}">
      <dgm:prSet/>
      <dgm:spPr/>
      <dgm:t>
        <a:bodyPr/>
        <a:lstStyle/>
        <a:p>
          <a:endParaRPr lang="en-US"/>
        </a:p>
      </dgm:t>
    </dgm:pt>
    <dgm:pt modelId="{D22AC2BA-1DD9-4E4C-AA9A-A474EBCAFDFF}">
      <dgm:prSet custT="1"/>
      <dgm:spPr/>
      <dgm:t>
        <a:bodyPr/>
        <a:lstStyle/>
        <a:p>
          <a:r>
            <a:rPr lang="en-US" sz="1600" dirty="0">
              <a:latin typeface="Arial" panose="020B0604020202020204" pitchFamily="34" charset="0"/>
              <a:cs typeface="Arial" panose="020B0604020202020204" pitchFamily="34" charset="0"/>
            </a:rPr>
            <a:t>Trends in Salary Practices</a:t>
          </a:r>
        </a:p>
      </dgm:t>
    </dgm:pt>
    <dgm:pt modelId="{968456EE-D276-4110-A90B-68C98F9B39B6}" type="sibTrans" cxnId="{742F687A-F1E9-4F87-A05F-1A836A951099}">
      <dgm:prSet/>
      <dgm:spPr/>
      <dgm:t>
        <a:bodyPr/>
        <a:lstStyle/>
        <a:p>
          <a:endParaRPr lang="en-US"/>
        </a:p>
      </dgm:t>
    </dgm:pt>
    <dgm:pt modelId="{F7FDDDF5-E011-4BE3-99BB-93EB7EB6A766}" type="parTrans" cxnId="{742F687A-F1E9-4F87-A05F-1A836A951099}">
      <dgm:prSet/>
      <dgm:spPr/>
      <dgm:t>
        <a:bodyPr/>
        <a:lstStyle/>
        <a:p>
          <a:endParaRPr lang="en-US"/>
        </a:p>
      </dgm:t>
    </dgm:pt>
    <dgm:pt modelId="{1A002ED2-B437-41D3-80A1-AC50D34940BD}">
      <dgm:prSet custT="1"/>
      <dgm:spPr/>
      <dgm:t>
        <a:bodyPr/>
        <a:lstStyle/>
        <a:p>
          <a:r>
            <a:rPr lang="en-US" sz="1600" b="0" i="0" dirty="0">
              <a:effectLst/>
              <a:latin typeface="Arial" panose="020B0604020202020204" pitchFamily="34" charset="0"/>
              <a:cs typeface="Arial" panose="020B0604020202020204" pitchFamily="34" charset="0"/>
            </a:rPr>
            <a:t>Discussion</a:t>
          </a:r>
          <a:endParaRPr lang="en-US" sz="1600" dirty="0">
            <a:latin typeface="Arial" panose="020B0604020202020204" pitchFamily="34" charset="0"/>
            <a:cs typeface="Arial" panose="020B0604020202020204" pitchFamily="34" charset="0"/>
          </a:endParaRPr>
        </a:p>
      </dgm:t>
    </dgm:pt>
    <dgm:pt modelId="{0AF31A08-B9BD-443E-A34A-D8D0248505E2}" type="sibTrans" cxnId="{14F68FCD-53B4-4DD8-8766-9C5B50C92ED3}">
      <dgm:prSet/>
      <dgm:spPr/>
      <dgm:t>
        <a:bodyPr/>
        <a:lstStyle/>
        <a:p>
          <a:endParaRPr lang="en-US"/>
        </a:p>
      </dgm:t>
    </dgm:pt>
    <dgm:pt modelId="{9ECCF4F6-E117-426E-8C7A-B31F0574612D}" type="parTrans" cxnId="{14F68FCD-53B4-4DD8-8766-9C5B50C92ED3}">
      <dgm:prSet/>
      <dgm:spPr/>
      <dgm:t>
        <a:bodyPr/>
        <a:lstStyle/>
        <a:p>
          <a:endParaRPr lang="en-US"/>
        </a:p>
      </dgm:t>
    </dgm:pt>
    <dgm:pt modelId="{994A9C88-D369-400D-A841-8F8A7A568AB8}">
      <dgm:prSet phldrT="[Text]"/>
      <dgm:spPr/>
      <dgm:t>
        <a:bodyPr/>
        <a:lstStyle/>
        <a:p>
          <a:r>
            <a:rPr lang="en-US" b="1" dirty="0">
              <a:latin typeface="Arial" panose="020B0604020202020204" pitchFamily="34" charset="0"/>
              <a:cs typeface="Arial" panose="020B0604020202020204" pitchFamily="34" charset="0"/>
            </a:rPr>
            <a:t>Pulse Survey Results</a:t>
          </a:r>
        </a:p>
      </dgm:t>
    </dgm:pt>
    <dgm:pt modelId="{8409143B-FC28-468F-A7F3-37A003B698E5}" type="sibTrans" cxnId="{F815AD23-675E-4F1F-8862-1107782B3A1A}">
      <dgm:prSet/>
      <dgm:spPr/>
      <dgm:t>
        <a:bodyPr/>
        <a:lstStyle/>
        <a:p>
          <a:endParaRPr lang="en-US"/>
        </a:p>
      </dgm:t>
    </dgm:pt>
    <dgm:pt modelId="{55D85A08-8187-4CFE-8693-D4E3728132D9}" type="parTrans" cxnId="{F815AD23-675E-4F1F-8862-1107782B3A1A}">
      <dgm:prSet/>
      <dgm:spPr/>
      <dgm:t>
        <a:bodyPr/>
        <a:lstStyle/>
        <a:p>
          <a:endParaRPr lang="en-US"/>
        </a:p>
      </dgm:t>
    </dgm:pt>
    <dgm:pt modelId="{91C80075-8617-4337-AD24-B5EB35183945}">
      <dgm:prSet phldrT="[Text]" custT="1"/>
      <dgm:spPr/>
      <dgm:t>
        <a:bodyPr/>
        <a:lstStyle/>
        <a:p>
          <a:r>
            <a:rPr lang="en-US" sz="1600" dirty="0">
              <a:latin typeface="Arial" panose="020B0604020202020204" pitchFamily="34" charset="0"/>
              <a:cs typeface="Arial" panose="020B0604020202020204" pitchFamily="34" charset="0"/>
            </a:rPr>
            <a:t>Time Away From Work</a:t>
          </a:r>
        </a:p>
      </dgm:t>
    </dgm:pt>
    <dgm:pt modelId="{101CFD4C-14B5-4B0C-8828-4F8143B2F39B}" type="sibTrans" cxnId="{C0AE5231-D6BF-47D0-B789-FF848957000F}">
      <dgm:prSet/>
      <dgm:spPr/>
      <dgm:t>
        <a:bodyPr/>
        <a:lstStyle/>
        <a:p>
          <a:endParaRPr lang="en-US"/>
        </a:p>
      </dgm:t>
    </dgm:pt>
    <dgm:pt modelId="{8A30DF93-AA12-41A8-BE47-DB709575EA9D}" type="parTrans" cxnId="{C0AE5231-D6BF-47D0-B789-FF848957000F}">
      <dgm:prSet/>
      <dgm:spPr/>
      <dgm:t>
        <a:bodyPr/>
        <a:lstStyle/>
        <a:p>
          <a:endParaRPr lang="en-US"/>
        </a:p>
      </dgm:t>
    </dgm:pt>
    <dgm:pt modelId="{672C6488-4E3F-44C7-9E12-10086C234117}">
      <dgm:prSet phldrT="[Text]" custT="1"/>
      <dgm:spPr/>
      <dgm:t>
        <a:bodyPr/>
        <a:lstStyle/>
        <a:p>
          <a:r>
            <a:rPr lang="en-US" sz="1600" dirty="0">
              <a:latin typeface="Arial" panose="020B0604020202020204" pitchFamily="34" charset="0"/>
              <a:cs typeface="Arial" panose="020B0604020202020204" pitchFamily="34" charset="0"/>
            </a:rPr>
            <a:t>Generational Characteristics</a:t>
          </a:r>
        </a:p>
      </dgm:t>
    </dgm:pt>
    <dgm:pt modelId="{AF4C6229-713E-4FFC-A2D3-4A41218C45AC}" type="sibTrans" cxnId="{5100A1C5-C9A5-4A7C-B2D6-03960032002D}">
      <dgm:prSet/>
      <dgm:spPr/>
      <dgm:t>
        <a:bodyPr/>
        <a:lstStyle/>
        <a:p>
          <a:endParaRPr lang="en-US"/>
        </a:p>
      </dgm:t>
    </dgm:pt>
    <dgm:pt modelId="{E9031029-92CF-492A-A1F1-4C5E76984ED3}" type="parTrans" cxnId="{5100A1C5-C9A5-4A7C-B2D6-03960032002D}">
      <dgm:prSet/>
      <dgm:spPr/>
      <dgm:t>
        <a:bodyPr/>
        <a:lstStyle/>
        <a:p>
          <a:endParaRPr lang="en-US"/>
        </a:p>
      </dgm:t>
    </dgm:pt>
    <dgm:pt modelId="{4993E96E-F678-4C57-8D73-840ABB5C22A8}">
      <dgm:prSet custT="1"/>
      <dgm:spPr/>
      <dgm:t>
        <a:bodyPr/>
        <a:lstStyle/>
        <a:p>
          <a:r>
            <a:rPr lang="en-US" sz="1600" dirty="0">
              <a:latin typeface="Arial" panose="020B0604020202020204" pitchFamily="34" charset="0"/>
              <a:cs typeface="Arial" panose="020B0604020202020204" pitchFamily="34" charset="0"/>
            </a:rPr>
            <a:t>Interactive Activity</a:t>
          </a:r>
        </a:p>
      </dgm:t>
    </dgm:pt>
    <dgm:pt modelId="{6AFE15FB-4B29-4557-A293-89FD93FF5C2C}" type="sibTrans" cxnId="{B368CDB4-B847-4E1B-8356-794222DD1CE3}">
      <dgm:prSet/>
      <dgm:spPr/>
      <dgm:t>
        <a:bodyPr/>
        <a:lstStyle/>
        <a:p>
          <a:endParaRPr lang="en-US"/>
        </a:p>
      </dgm:t>
    </dgm:pt>
    <dgm:pt modelId="{45CCC322-80E7-4E1D-99EC-93ED22C0D451}" type="parTrans" cxnId="{B368CDB4-B847-4E1B-8356-794222DD1CE3}">
      <dgm:prSet/>
      <dgm:spPr/>
      <dgm:t>
        <a:bodyPr/>
        <a:lstStyle/>
        <a:p>
          <a:endParaRPr lang="en-US"/>
        </a:p>
      </dgm:t>
    </dgm:pt>
    <dgm:pt modelId="{A0AA875B-00CF-4E4C-B46D-754B72E32083}">
      <dgm:prSet/>
      <dgm:spPr/>
      <dgm:t>
        <a:bodyPr/>
        <a:lstStyle/>
        <a:p>
          <a:r>
            <a:rPr lang="en-US" b="1" dirty="0">
              <a:latin typeface="Arial" panose="020B0604020202020204" pitchFamily="34" charset="0"/>
              <a:cs typeface="Arial" panose="020B0604020202020204" pitchFamily="34" charset="0"/>
            </a:rPr>
            <a:t>Taking Action</a:t>
          </a:r>
        </a:p>
      </dgm:t>
    </dgm:pt>
    <dgm:pt modelId="{C085236F-5F2A-4C88-AFE0-DC4A9F04BC07}" type="sibTrans" cxnId="{C2C7554B-1090-4F66-83E2-30EA35FD6AF3}">
      <dgm:prSet/>
      <dgm:spPr/>
      <dgm:t>
        <a:bodyPr/>
        <a:lstStyle/>
        <a:p>
          <a:endParaRPr lang="en-US"/>
        </a:p>
      </dgm:t>
    </dgm:pt>
    <dgm:pt modelId="{4ADF914A-1788-4AFD-9176-9AF2EA84F911}" type="parTrans" cxnId="{C2C7554B-1090-4F66-83E2-30EA35FD6AF3}">
      <dgm:prSet/>
      <dgm:spPr/>
      <dgm:t>
        <a:bodyPr/>
        <a:lstStyle/>
        <a:p>
          <a:endParaRPr lang="en-US"/>
        </a:p>
      </dgm:t>
    </dgm:pt>
    <dgm:pt modelId="{2FADC3DD-6CA4-4476-9623-ED3FDDF9599A}">
      <dgm:prSet custT="1"/>
      <dgm:spPr/>
      <dgm:t>
        <a:bodyPr/>
        <a:lstStyle/>
        <a:p>
          <a:r>
            <a:rPr lang="en-US" sz="1600" dirty="0">
              <a:latin typeface="Arial" panose="020B0604020202020204" pitchFamily="34" charset="0"/>
              <a:cs typeface="Arial" panose="020B0604020202020204" pitchFamily="34" charset="0"/>
            </a:rPr>
            <a:t>Data Needed</a:t>
          </a:r>
        </a:p>
      </dgm:t>
    </dgm:pt>
    <dgm:pt modelId="{41F21E2E-57DC-4200-9A30-919CA28E1165}" type="sibTrans" cxnId="{71CB9DCA-8D98-403E-8430-92290FEA721E}">
      <dgm:prSet/>
      <dgm:spPr/>
      <dgm:t>
        <a:bodyPr/>
        <a:lstStyle/>
        <a:p>
          <a:endParaRPr lang="en-US"/>
        </a:p>
      </dgm:t>
    </dgm:pt>
    <dgm:pt modelId="{D9022062-1762-41BD-9FE2-4DB6E5571AD6}" type="parTrans" cxnId="{71CB9DCA-8D98-403E-8430-92290FEA721E}">
      <dgm:prSet/>
      <dgm:spPr/>
      <dgm:t>
        <a:bodyPr/>
        <a:lstStyle/>
        <a:p>
          <a:endParaRPr lang="en-US"/>
        </a:p>
      </dgm:t>
    </dgm:pt>
    <dgm:pt modelId="{65E6D971-C5B7-4367-8E48-4032926D9849}">
      <dgm:prSet custT="1"/>
      <dgm:spPr/>
      <dgm:t>
        <a:bodyPr/>
        <a:lstStyle/>
        <a:p>
          <a:r>
            <a:rPr lang="en-US" sz="1600" dirty="0">
              <a:latin typeface="Arial" panose="020B0604020202020204" pitchFamily="34" charset="0"/>
              <a:cs typeface="Arial" panose="020B0604020202020204" pitchFamily="34" charset="0"/>
            </a:rPr>
            <a:t>Resources Available</a:t>
          </a:r>
        </a:p>
      </dgm:t>
    </dgm:pt>
    <dgm:pt modelId="{A31CFF17-7876-42D8-B9EF-96877F1EE816}" type="sibTrans" cxnId="{6A0D2C94-93B0-4626-9E09-01B0F913789C}">
      <dgm:prSet/>
      <dgm:spPr/>
      <dgm:t>
        <a:bodyPr/>
        <a:lstStyle/>
        <a:p>
          <a:endParaRPr lang="en-US"/>
        </a:p>
      </dgm:t>
    </dgm:pt>
    <dgm:pt modelId="{8B905206-66E4-4C57-98F3-F91A20126483}" type="parTrans" cxnId="{6A0D2C94-93B0-4626-9E09-01B0F913789C}">
      <dgm:prSet/>
      <dgm:spPr/>
      <dgm:t>
        <a:bodyPr/>
        <a:lstStyle/>
        <a:p>
          <a:endParaRPr lang="en-US"/>
        </a:p>
      </dgm:t>
    </dgm:pt>
    <dgm:pt modelId="{925567A4-8F70-413E-A233-83669FCBCA56}">
      <dgm:prSet custT="1"/>
      <dgm:spPr/>
      <dgm:t>
        <a:bodyPr/>
        <a:lstStyle/>
        <a:p>
          <a:r>
            <a:rPr lang="en-US" sz="1600" dirty="0">
              <a:latin typeface="Arial" panose="020B0604020202020204" pitchFamily="34" charset="0"/>
              <a:cs typeface="Arial" panose="020B0604020202020204" pitchFamily="34" charset="0"/>
            </a:rPr>
            <a:t>Employer Response &amp; Next Steps</a:t>
          </a:r>
        </a:p>
      </dgm:t>
    </dgm:pt>
    <dgm:pt modelId="{BB756862-37AF-403A-B32F-5ED5D0787314}" type="sibTrans" cxnId="{BBE2A2F5-0DCD-4FDE-99F7-BE12256B42A2}">
      <dgm:prSet/>
      <dgm:spPr/>
      <dgm:t>
        <a:bodyPr/>
        <a:lstStyle/>
        <a:p>
          <a:endParaRPr lang="en-US"/>
        </a:p>
      </dgm:t>
    </dgm:pt>
    <dgm:pt modelId="{DA9998AE-F7F3-44D6-B755-88B08A749488}" type="parTrans" cxnId="{BBE2A2F5-0DCD-4FDE-99F7-BE12256B42A2}">
      <dgm:prSet/>
      <dgm:spPr/>
      <dgm:t>
        <a:bodyPr/>
        <a:lstStyle/>
        <a:p>
          <a:endParaRPr lang="en-US"/>
        </a:p>
      </dgm:t>
    </dgm:pt>
    <dgm:pt modelId="{6E1CAE29-471F-4870-A3D8-AF02D2FCBDFB}" type="pres">
      <dgm:prSet presAssocID="{21CD95AA-F0F2-42C6-9AF6-59BE46BC3843}" presName="Name0" presStyleCnt="0">
        <dgm:presLayoutVars>
          <dgm:dir/>
          <dgm:animLvl val="lvl"/>
          <dgm:resizeHandles val="exact"/>
        </dgm:presLayoutVars>
      </dgm:prSet>
      <dgm:spPr/>
    </dgm:pt>
    <dgm:pt modelId="{8C9E1C8F-B166-4347-9328-B8276F82B526}" type="pres">
      <dgm:prSet presAssocID="{1BAF3925-6B78-4466-936C-D468900A72C9}" presName="composite" presStyleCnt="0"/>
      <dgm:spPr/>
    </dgm:pt>
    <dgm:pt modelId="{91E6F231-9056-4393-87FC-D246EF6402B6}" type="pres">
      <dgm:prSet presAssocID="{1BAF3925-6B78-4466-936C-D468900A72C9}" presName="parTx" presStyleLbl="alignNode1" presStyleIdx="0" presStyleCnt="5">
        <dgm:presLayoutVars>
          <dgm:chMax val="0"/>
          <dgm:chPref val="0"/>
          <dgm:bulletEnabled val="1"/>
        </dgm:presLayoutVars>
      </dgm:prSet>
      <dgm:spPr/>
    </dgm:pt>
    <dgm:pt modelId="{C016AEA9-B14D-4FED-B8C2-5DFECA0E7737}" type="pres">
      <dgm:prSet presAssocID="{1BAF3925-6B78-4466-936C-D468900A72C9}" presName="desTx" presStyleLbl="alignAccFollowNode1" presStyleIdx="0" presStyleCnt="5">
        <dgm:presLayoutVars>
          <dgm:bulletEnabled val="1"/>
        </dgm:presLayoutVars>
      </dgm:prSet>
      <dgm:spPr/>
    </dgm:pt>
    <dgm:pt modelId="{524D90B7-664F-4D09-B59F-4AAB18644459}" type="pres">
      <dgm:prSet presAssocID="{B0D572D0-E036-4A22-BC93-35AF95D62803}" presName="space" presStyleCnt="0"/>
      <dgm:spPr/>
    </dgm:pt>
    <dgm:pt modelId="{27DF5E8C-7DF4-476A-B02D-5ACFAD563BD5}" type="pres">
      <dgm:prSet presAssocID="{4C4A1E87-BF3E-4706-B879-2C591BD2F8A2}" presName="composite" presStyleCnt="0"/>
      <dgm:spPr/>
    </dgm:pt>
    <dgm:pt modelId="{62F964D2-9FEA-4460-A5B8-723C7815389D}" type="pres">
      <dgm:prSet presAssocID="{4C4A1E87-BF3E-4706-B879-2C591BD2F8A2}" presName="parTx" presStyleLbl="alignNode1" presStyleIdx="1" presStyleCnt="5">
        <dgm:presLayoutVars>
          <dgm:chMax val="0"/>
          <dgm:chPref val="0"/>
          <dgm:bulletEnabled val="1"/>
        </dgm:presLayoutVars>
      </dgm:prSet>
      <dgm:spPr/>
    </dgm:pt>
    <dgm:pt modelId="{83AA0C49-105E-4B4D-97A8-63043B088493}" type="pres">
      <dgm:prSet presAssocID="{4C4A1E87-BF3E-4706-B879-2C591BD2F8A2}" presName="desTx" presStyleLbl="alignAccFollowNode1" presStyleIdx="1" presStyleCnt="5">
        <dgm:presLayoutVars>
          <dgm:bulletEnabled val="1"/>
        </dgm:presLayoutVars>
      </dgm:prSet>
      <dgm:spPr/>
    </dgm:pt>
    <dgm:pt modelId="{2E0909E8-E75A-4CBD-82D5-F41C6DDC0B72}" type="pres">
      <dgm:prSet presAssocID="{CE33FE6E-405B-4AB5-B808-0CCF7C558984}" presName="space" presStyleCnt="0"/>
      <dgm:spPr/>
    </dgm:pt>
    <dgm:pt modelId="{3B12ACE5-BDDB-4AB9-BD97-A5270CCA9BCD}" type="pres">
      <dgm:prSet presAssocID="{99167645-B3BB-4202-AE0F-0DD05272E377}" presName="composite" presStyleCnt="0"/>
      <dgm:spPr/>
    </dgm:pt>
    <dgm:pt modelId="{8A0DF0B6-E20B-44F5-BA80-133FB46C9124}" type="pres">
      <dgm:prSet presAssocID="{99167645-B3BB-4202-AE0F-0DD05272E377}" presName="parTx" presStyleLbl="alignNode1" presStyleIdx="2" presStyleCnt="5">
        <dgm:presLayoutVars>
          <dgm:chMax val="0"/>
          <dgm:chPref val="0"/>
          <dgm:bulletEnabled val="1"/>
        </dgm:presLayoutVars>
      </dgm:prSet>
      <dgm:spPr/>
    </dgm:pt>
    <dgm:pt modelId="{B94E30DD-EFDF-4D02-80F7-DCAAF88B7C0A}" type="pres">
      <dgm:prSet presAssocID="{99167645-B3BB-4202-AE0F-0DD05272E377}" presName="desTx" presStyleLbl="alignAccFollowNode1" presStyleIdx="2" presStyleCnt="5">
        <dgm:presLayoutVars>
          <dgm:bulletEnabled val="1"/>
        </dgm:presLayoutVars>
      </dgm:prSet>
      <dgm:spPr/>
    </dgm:pt>
    <dgm:pt modelId="{8DF46500-8179-489F-AA35-52DC02D71E6D}" type="pres">
      <dgm:prSet presAssocID="{A6D86D3E-25E9-4911-96F8-2564B1F4B6BD}" presName="space" presStyleCnt="0"/>
      <dgm:spPr/>
    </dgm:pt>
    <dgm:pt modelId="{72AB5891-CD95-44AC-863C-7AB1DF36A42A}" type="pres">
      <dgm:prSet presAssocID="{994A9C88-D369-400D-A841-8F8A7A568AB8}" presName="composite" presStyleCnt="0"/>
      <dgm:spPr/>
    </dgm:pt>
    <dgm:pt modelId="{1E150F83-8D6C-4DD7-A9EC-6690CCA26313}" type="pres">
      <dgm:prSet presAssocID="{994A9C88-D369-400D-A841-8F8A7A568AB8}" presName="parTx" presStyleLbl="alignNode1" presStyleIdx="3" presStyleCnt="5">
        <dgm:presLayoutVars>
          <dgm:chMax val="0"/>
          <dgm:chPref val="0"/>
          <dgm:bulletEnabled val="1"/>
        </dgm:presLayoutVars>
      </dgm:prSet>
      <dgm:spPr/>
    </dgm:pt>
    <dgm:pt modelId="{1988B1C2-4187-4557-A86D-9C27EB9F760A}" type="pres">
      <dgm:prSet presAssocID="{994A9C88-D369-400D-A841-8F8A7A568AB8}" presName="desTx" presStyleLbl="alignAccFollowNode1" presStyleIdx="3" presStyleCnt="5">
        <dgm:presLayoutVars>
          <dgm:bulletEnabled val="1"/>
        </dgm:presLayoutVars>
      </dgm:prSet>
      <dgm:spPr/>
    </dgm:pt>
    <dgm:pt modelId="{53DBF369-E140-49A8-8998-11553578ED31}" type="pres">
      <dgm:prSet presAssocID="{8409143B-FC28-468F-A7F3-37A003B698E5}" presName="space" presStyleCnt="0"/>
      <dgm:spPr/>
    </dgm:pt>
    <dgm:pt modelId="{3FD66685-FD57-4A8B-9A3E-12AB95C6F5A1}" type="pres">
      <dgm:prSet presAssocID="{A0AA875B-00CF-4E4C-B46D-754B72E32083}" presName="composite" presStyleCnt="0"/>
      <dgm:spPr/>
    </dgm:pt>
    <dgm:pt modelId="{3EE76651-6EF2-45DB-84E0-5A7B35953AFD}" type="pres">
      <dgm:prSet presAssocID="{A0AA875B-00CF-4E4C-B46D-754B72E32083}" presName="parTx" presStyleLbl="alignNode1" presStyleIdx="4" presStyleCnt="5">
        <dgm:presLayoutVars>
          <dgm:chMax val="0"/>
          <dgm:chPref val="0"/>
          <dgm:bulletEnabled val="1"/>
        </dgm:presLayoutVars>
      </dgm:prSet>
      <dgm:spPr/>
    </dgm:pt>
    <dgm:pt modelId="{69416459-13C3-40C0-B27F-2276F9420825}" type="pres">
      <dgm:prSet presAssocID="{A0AA875B-00CF-4E4C-B46D-754B72E32083}" presName="desTx" presStyleLbl="alignAccFollowNode1" presStyleIdx="4" presStyleCnt="5">
        <dgm:presLayoutVars>
          <dgm:bulletEnabled val="1"/>
        </dgm:presLayoutVars>
      </dgm:prSet>
      <dgm:spPr/>
    </dgm:pt>
  </dgm:ptLst>
  <dgm:cxnLst>
    <dgm:cxn modelId="{6A24A800-E101-417A-9B55-ADDC9C54031D}" srcId="{1BAF3925-6B78-4466-936C-D468900A72C9}" destId="{B69F2D87-AD8A-42C9-8680-41FF8DCF689E}" srcOrd="0" destOrd="0" parTransId="{D918BFA0-44DA-441F-9BDC-582ACCFEE02D}" sibTransId="{B27462DF-8CC4-4DFA-8760-DAD501C9CB80}"/>
    <dgm:cxn modelId="{0FA50E04-4AFD-438C-A649-178DE315F7BB}" type="presOf" srcId="{2FADC3DD-6CA4-4476-9623-ED3FDDF9599A}" destId="{69416459-13C3-40C0-B27F-2276F9420825}" srcOrd="0" destOrd="0" presId="urn:microsoft.com/office/officeart/2005/8/layout/hList1"/>
    <dgm:cxn modelId="{24E1A508-5C8D-4811-BE38-6C21757EE2AC}" type="presOf" srcId="{B69F2D87-AD8A-42C9-8680-41FF8DCF689E}" destId="{C016AEA9-B14D-4FED-B8C2-5DFECA0E7737}" srcOrd="0" destOrd="0" presId="urn:microsoft.com/office/officeart/2005/8/layout/hList1"/>
    <dgm:cxn modelId="{4E89440E-5844-4078-A1BB-F4ECD41D4E56}" type="presOf" srcId="{A0AA875B-00CF-4E4C-B46D-754B72E32083}" destId="{3EE76651-6EF2-45DB-84E0-5A7B35953AFD}" srcOrd="0" destOrd="0" presId="urn:microsoft.com/office/officeart/2005/8/layout/hList1"/>
    <dgm:cxn modelId="{BDC0E913-53C1-461F-8402-1D7DD8771221}" type="presOf" srcId="{72C8BC7B-CE8A-4B4B-AF1C-6AC7FDEF67F6}" destId="{B94E30DD-EFDF-4D02-80F7-DCAAF88B7C0A}" srcOrd="0" destOrd="0" presId="urn:microsoft.com/office/officeart/2005/8/layout/hList1"/>
    <dgm:cxn modelId="{0A12B414-3FC8-448B-B43F-BC784C33BEF5}" srcId="{21CD95AA-F0F2-42C6-9AF6-59BE46BC3843}" destId="{4C4A1E87-BF3E-4706-B879-2C591BD2F8A2}" srcOrd="1" destOrd="0" parTransId="{E015B21C-A51C-484B-9CEF-DCBCAA2935CD}" sibTransId="{CE33FE6E-405B-4AB5-B808-0CCF7C558984}"/>
    <dgm:cxn modelId="{67418C1A-064C-4FC8-BF29-DE89BBE95269}" srcId="{4C4A1E87-BF3E-4706-B879-2C591BD2F8A2}" destId="{C2DAC822-9FCD-46C4-B7AF-57A2457FE9BB}" srcOrd="0" destOrd="0" parTransId="{21339143-B3D6-4F94-99A0-DCEAA5DC828F}" sibTransId="{C90FB39F-6AC4-4591-BBF1-A0F7D8C7C613}"/>
    <dgm:cxn modelId="{5CC96321-ABBE-4A9C-A852-CEB3C2BE0431}" type="presOf" srcId="{1A002ED2-B437-41D3-80A1-AC50D34940BD}" destId="{B94E30DD-EFDF-4D02-80F7-DCAAF88B7C0A}" srcOrd="0" destOrd="2" presId="urn:microsoft.com/office/officeart/2005/8/layout/hList1"/>
    <dgm:cxn modelId="{F815AD23-675E-4F1F-8862-1107782B3A1A}" srcId="{21CD95AA-F0F2-42C6-9AF6-59BE46BC3843}" destId="{994A9C88-D369-400D-A841-8F8A7A568AB8}" srcOrd="3" destOrd="0" parTransId="{55D85A08-8187-4CFE-8693-D4E3728132D9}" sibTransId="{8409143B-FC28-468F-A7F3-37A003B698E5}"/>
    <dgm:cxn modelId="{C0AE5231-D6BF-47D0-B789-FF848957000F}" srcId="{994A9C88-D369-400D-A841-8F8A7A568AB8}" destId="{91C80075-8617-4337-AD24-B5EB35183945}" srcOrd="0" destOrd="0" parTransId="{8A30DF93-AA12-41A8-BE47-DB709575EA9D}" sibTransId="{101CFD4C-14B5-4B0C-8828-4F8143B2F39B}"/>
    <dgm:cxn modelId="{FC16AE3C-3EC7-4ABF-995B-D523CB767E2B}" type="presOf" srcId="{672C6488-4E3F-44C7-9E12-10086C234117}" destId="{1988B1C2-4187-4557-A86D-9C27EB9F760A}" srcOrd="0" destOrd="1" presId="urn:microsoft.com/office/officeart/2005/8/layout/hList1"/>
    <dgm:cxn modelId="{6E49303D-6079-403E-B546-AE6757008E47}" type="presOf" srcId="{91C80075-8617-4337-AD24-B5EB35183945}" destId="{1988B1C2-4187-4557-A86D-9C27EB9F760A}" srcOrd="0" destOrd="0" presId="urn:microsoft.com/office/officeart/2005/8/layout/hList1"/>
    <dgm:cxn modelId="{1B599F48-5942-4176-B09B-468A57A1910E}" type="presOf" srcId="{99167645-B3BB-4202-AE0F-0DD05272E377}" destId="{8A0DF0B6-E20B-44F5-BA80-133FB46C9124}" srcOrd="0" destOrd="0" presId="urn:microsoft.com/office/officeart/2005/8/layout/hList1"/>
    <dgm:cxn modelId="{C2C7554B-1090-4F66-83E2-30EA35FD6AF3}" srcId="{21CD95AA-F0F2-42C6-9AF6-59BE46BC3843}" destId="{A0AA875B-00CF-4E4C-B46D-754B72E32083}" srcOrd="4" destOrd="0" parTransId="{4ADF914A-1788-4AFD-9176-9AF2EA84F911}" sibTransId="{C085236F-5F2A-4C88-AFE0-DC4A9F04BC07}"/>
    <dgm:cxn modelId="{D7DC896B-EA22-4E54-B867-6B424A2E23C8}" type="presOf" srcId="{4C4A1E87-BF3E-4706-B879-2C591BD2F8A2}" destId="{62F964D2-9FEA-4460-A5B8-723C7815389D}" srcOrd="0" destOrd="0" presId="urn:microsoft.com/office/officeart/2005/8/layout/hList1"/>
    <dgm:cxn modelId="{1A72A64F-AF68-4AA7-AD4E-9750F3D8F592}" type="presOf" srcId="{994A9C88-D369-400D-A841-8F8A7A568AB8}" destId="{1E150F83-8D6C-4DD7-A9EC-6690CCA26313}" srcOrd="0" destOrd="0" presId="urn:microsoft.com/office/officeart/2005/8/layout/hList1"/>
    <dgm:cxn modelId="{B3644950-3C0F-4F06-AA3B-6D3DE399E3D7}" srcId="{21CD95AA-F0F2-42C6-9AF6-59BE46BC3843}" destId="{99167645-B3BB-4202-AE0F-0DD05272E377}" srcOrd="2" destOrd="0" parTransId="{D7391875-A32C-4202-BA3D-4CF2CAE158C8}" sibTransId="{A6D86D3E-25E9-4911-96F8-2564B1F4B6BD}"/>
    <dgm:cxn modelId="{874EA950-649D-4457-92D9-D3E10F25CFEF}" srcId="{99167645-B3BB-4202-AE0F-0DD05272E377}" destId="{72C8BC7B-CE8A-4B4B-AF1C-6AC7FDEF67F6}" srcOrd="0" destOrd="0" parTransId="{E0C4092B-3D59-4138-AE16-F7E8FC0D3558}" sibTransId="{7923FA85-E6F5-4C0E-95D1-781EB4CFB21E}"/>
    <dgm:cxn modelId="{336F6071-AEC5-4D5E-996D-DF4901D0F455}" type="presOf" srcId="{C2DAC822-9FCD-46C4-B7AF-57A2457FE9BB}" destId="{83AA0C49-105E-4B4D-97A8-63043B088493}" srcOrd="0" destOrd="0" presId="urn:microsoft.com/office/officeart/2005/8/layout/hList1"/>
    <dgm:cxn modelId="{28CFDE53-6066-43AC-9672-A4FEEB76C89F}" type="presOf" srcId="{076325CC-F1D1-474C-86D3-A9770CFCCEB5}" destId="{83AA0C49-105E-4B4D-97A8-63043B088493}" srcOrd="0" destOrd="1" presId="urn:microsoft.com/office/officeart/2005/8/layout/hList1"/>
    <dgm:cxn modelId="{FDA25158-E431-4CE6-8940-E087035D8820}" srcId="{1BAF3925-6B78-4466-936C-D468900A72C9}" destId="{89D757E2-C1BD-4699-8CFD-29BA210100A9}" srcOrd="2" destOrd="0" parTransId="{8DC2D2DF-20DA-4DA2-94FF-C8758694AABA}" sibTransId="{C0C9C5AC-5D0C-4239-86B4-ECEEA7C3F3FB}"/>
    <dgm:cxn modelId="{E3930B5A-A34C-47C6-B1C8-FEEEF8E68278}" type="presOf" srcId="{65E6D971-C5B7-4367-8E48-4032926D9849}" destId="{69416459-13C3-40C0-B27F-2276F9420825}" srcOrd="0" destOrd="1" presId="urn:microsoft.com/office/officeart/2005/8/layout/hList1"/>
    <dgm:cxn modelId="{742F687A-F1E9-4F87-A05F-1A836A951099}" srcId="{99167645-B3BB-4202-AE0F-0DD05272E377}" destId="{D22AC2BA-1DD9-4E4C-AA9A-A474EBCAFDFF}" srcOrd="1" destOrd="0" parTransId="{F7FDDDF5-E011-4BE3-99BB-93EB7EB6A766}" sibTransId="{968456EE-D276-4110-A90B-68C98F9B39B6}"/>
    <dgm:cxn modelId="{3E8B4180-32FC-452B-A9EB-3CD9BDC01043}" srcId="{4C4A1E87-BF3E-4706-B879-2C591BD2F8A2}" destId="{681CA8A5-1CDA-4C76-9A46-06848B2324CD}" srcOrd="2" destOrd="0" parTransId="{9F8A70E6-04E6-438F-B02B-6BA2B2A67878}" sibTransId="{640F9E64-E6B3-4893-B2CD-64E5121688E8}"/>
    <dgm:cxn modelId="{513BD983-5C59-4846-B227-4E6A4D2CB348}" srcId="{1BAF3925-6B78-4466-936C-D468900A72C9}" destId="{ECC7BD1C-F2AE-4A70-8802-20D5CAC6BDEC}" srcOrd="1" destOrd="0" parTransId="{8D34704B-20A1-4575-8F02-2B9877F47515}" sibTransId="{8C9E8D15-A996-4BA2-833C-82D4376278A5}"/>
    <dgm:cxn modelId="{6F9BB692-DCC5-4BC9-BEB4-D5768593E441}" type="presOf" srcId="{89D757E2-C1BD-4699-8CFD-29BA210100A9}" destId="{C016AEA9-B14D-4FED-B8C2-5DFECA0E7737}" srcOrd="0" destOrd="2" presId="urn:microsoft.com/office/officeart/2005/8/layout/hList1"/>
    <dgm:cxn modelId="{6A0D2C94-93B0-4626-9E09-01B0F913789C}" srcId="{A0AA875B-00CF-4E4C-B46D-754B72E32083}" destId="{65E6D971-C5B7-4367-8E48-4032926D9849}" srcOrd="1" destOrd="0" parTransId="{8B905206-66E4-4C57-98F3-F91A20126483}" sibTransId="{A31CFF17-7876-42D8-B9EF-96877F1EE816}"/>
    <dgm:cxn modelId="{3552BDA3-84AF-4070-82B8-5861613AA445}" type="presOf" srcId="{925567A4-8F70-413E-A233-83669FCBCA56}" destId="{69416459-13C3-40C0-B27F-2276F9420825}" srcOrd="0" destOrd="2" presId="urn:microsoft.com/office/officeart/2005/8/layout/hList1"/>
    <dgm:cxn modelId="{162516B2-C53D-4047-8D31-E6AD184A5E08}" type="presOf" srcId="{1BAF3925-6B78-4466-936C-D468900A72C9}" destId="{91E6F231-9056-4393-87FC-D246EF6402B6}" srcOrd="0" destOrd="0" presId="urn:microsoft.com/office/officeart/2005/8/layout/hList1"/>
    <dgm:cxn modelId="{B368CDB4-B847-4E1B-8356-794222DD1CE3}" srcId="{994A9C88-D369-400D-A841-8F8A7A568AB8}" destId="{4993E96E-F678-4C57-8D73-840ABB5C22A8}" srcOrd="2" destOrd="0" parTransId="{45CCC322-80E7-4E1D-99EC-93ED22C0D451}" sibTransId="{6AFE15FB-4B29-4557-A293-89FD93FF5C2C}"/>
    <dgm:cxn modelId="{73D1D2B8-0204-4980-929C-78D4EE114CFD}" srcId="{21CD95AA-F0F2-42C6-9AF6-59BE46BC3843}" destId="{1BAF3925-6B78-4466-936C-D468900A72C9}" srcOrd="0" destOrd="0" parTransId="{F7276773-8E3E-43D8-BA6E-3CFB147B707E}" sibTransId="{B0D572D0-E036-4A22-BC93-35AF95D62803}"/>
    <dgm:cxn modelId="{5100A1C5-C9A5-4A7C-B2D6-03960032002D}" srcId="{994A9C88-D369-400D-A841-8F8A7A568AB8}" destId="{672C6488-4E3F-44C7-9E12-10086C234117}" srcOrd="1" destOrd="0" parTransId="{E9031029-92CF-492A-A1F1-4C5E76984ED3}" sibTransId="{AF4C6229-713E-4FFC-A2D3-4A41218C45AC}"/>
    <dgm:cxn modelId="{38D1F8C6-D8B3-44B8-AC5F-FF248FB8BE9E}" type="presOf" srcId="{4993E96E-F678-4C57-8D73-840ABB5C22A8}" destId="{1988B1C2-4187-4557-A86D-9C27EB9F760A}" srcOrd="0" destOrd="2" presId="urn:microsoft.com/office/officeart/2005/8/layout/hList1"/>
    <dgm:cxn modelId="{5A7E5EC7-8882-4D42-9635-603F2969E5C9}" type="presOf" srcId="{ECC7BD1C-F2AE-4A70-8802-20D5CAC6BDEC}" destId="{C016AEA9-B14D-4FED-B8C2-5DFECA0E7737}" srcOrd="0" destOrd="1" presId="urn:microsoft.com/office/officeart/2005/8/layout/hList1"/>
    <dgm:cxn modelId="{71CB9DCA-8D98-403E-8430-92290FEA721E}" srcId="{A0AA875B-00CF-4E4C-B46D-754B72E32083}" destId="{2FADC3DD-6CA4-4476-9623-ED3FDDF9599A}" srcOrd="0" destOrd="0" parTransId="{D9022062-1762-41BD-9FE2-4DB6E5571AD6}" sibTransId="{41F21E2E-57DC-4200-9A30-919CA28E1165}"/>
    <dgm:cxn modelId="{BD2DEFCB-44F9-4382-BDB6-E0684E38CC27}" type="presOf" srcId="{21CD95AA-F0F2-42C6-9AF6-59BE46BC3843}" destId="{6E1CAE29-471F-4870-A3D8-AF02D2FCBDFB}" srcOrd="0" destOrd="0" presId="urn:microsoft.com/office/officeart/2005/8/layout/hList1"/>
    <dgm:cxn modelId="{14F68FCD-53B4-4DD8-8766-9C5B50C92ED3}" srcId="{99167645-B3BB-4202-AE0F-0DD05272E377}" destId="{1A002ED2-B437-41D3-80A1-AC50D34940BD}" srcOrd="2" destOrd="0" parTransId="{9ECCF4F6-E117-426E-8C7A-B31F0574612D}" sibTransId="{0AF31A08-B9BD-443E-A34A-D8D0248505E2}"/>
    <dgm:cxn modelId="{CD4861DB-0EAD-48F3-899A-64FB130838C1}" srcId="{4C4A1E87-BF3E-4706-B879-2C591BD2F8A2}" destId="{076325CC-F1D1-474C-86D3-A9770CFCCEB5}" srcOrd="1" destOrd="0" parTransId="{91434700-E455-44FA-A3B3-609006E43461}" sibTransId="{EE9AA5BD-278E-4892-8A03-625D44966E41}"/>
    <dgm:cxn modelId="{0A85D4DE-DF3C-4DD9-BB15-AEB482B23CE7}" type="presOf" srcId="{681CA8A5-1CDA-4C76-9A46-06848B2324CD}" destId="{83AA0C49-105E-4B4D-97A8-63043B088493}" srcOrd="0" destOrd="2" presId="urn:microsoft.com/office/officeart/2005/8/layout/hList1"/>
    <dgm:cxn modelId="{BBE2A2F5-0DCD-4FDE-99F7-BE12256B42A2}" srcId="{A0AA875B-00CF-4E4C-B46D-754B72E32083}" destId="{925567A4-8F70-413E-A233-83669FCBCA56}" srcOrd="2" destOrd="0" parTransId="{DA9998AE-F7F3-44D6-B755-88B08A749488}" sibTransId="{BB756862-37AF-403A-B32F-5ED5D0787314}"/>
    <dgm:cxn modelId="{10C117FC-E2EF-4E49-B686-091A261A5B4F}" type="presOf" srcId="{D22AC2BA-1DD9-4E4C-AA9A-A474EBCAFDFF}" destId="{B94E30DD-EFDF-4D02-80F7-DCAAF88B7C0A}" srcOrd="0" destOrd="1" presId="urn:microsoft.com/office/officeart/2005/8/layout/hList1"/>
    <dgm:cxn modelId="{6FBD43A5-034D-4D4F-9082-6F34AA3E8883}" type="presParOf" srcId="{6E1CAE29-471F-4870-A3D8-AF02D2FCBDFB}" destId="{8C9E1C8F-B166-4347-9328-B8276F82B526}" srcOrd="0" destOrd="0" presId="urn:microsoft.com/office/officeart/2005/8/layout/hList1"/>
    <dgm:cxn modelId="{9C344109-B12A-431A-BF76-6095D4D95276}" type="presParOf" srcId="{8C9E1C8F-B166-4347-9328-B8276F82B526}" destId="{91E6F231-9056-4393-87FC-D246EF6402B6}" srcOrd="0" destOrd="0" presId="urn:microsoft.com/office/officeart/2005/8/layout/hList1"/>
    <dgm:cxn modelId="{C78B5007-237E-4118-8653-471FB30AF924}" type="presParOf" srcId="{8C9E1C8F-B166-4347-9328-B8276F82B526}" destId="{C016AEA9-B14D-4FED-B8C2-5DFECA0E7737}" srcOrd="1" destOrd="0" presId="urn:microsoft.com/office/officeart/2005/8/layout/hList1"/>
    <dgm:cxn modelId="{F717D877-B576-4DDC-8DD7-202496527109}" type="presParOf" srcId="{6E1CAE29-471F-4870-A3D8-AF02D2FCBDFB}" destId="{524D90B7-664F-4D09-B59F-4AAB18644459}" srcOrd="1" destOrd="0" presId="urn:microsoft.com/office/officeart/2005/8/layout/hList1"/>
    <dgm:cxn modelId="{F3F8D120-56A4-4585-A215-0FE631EC9162}" type="presParOf" srcId="{6E1CAE29-471F-4870-A3D8-AF02D2FCBDFB}" destId="{27DF5E8C-7DF4-476A-B02D-5ACFAD563BD5}" srcOrd="2" destOrd="0" presId="urn:microsoft.com/office/officeart/2005/8/layout/hList1"/>
    <dgm:cxn modelId="{203B29A8-A0C0-4A64-A101-130B922071D5}" type="presParOf" srcId="{27DF5E8C-7DF4-476A-B02D-5ACFAD563BD5}" destId="{62F964D2-9FEA-4460-A5B8-723C7815389D}" srcOrd="0" destOrd="0" presId="urn:microsoft.com/office/officeart/2005/8/layout/hList1"/>
    <dgm:cxn modelId="{40AD3702-9F33-47EA-8943-FE9703CD7B38}" type="presParOf" srcId="{27DF5E8C-7DF4-476A-B02D-5ACFAD563BD5}" destId="{83AA0C49-105E-4B4D-97A8-63043B088493}" srcOrd="1" destOrd="0" presId="urn:microsoft.com/office/officeart/2005/8/layout/hList1"/>
    <dgm:cxn modelId="{FB3A477F-C569-4B7E-A1DF-76987B48A67E}" type="presParOf" srcId="{6E1CAE29-471F-4870-A3D8-AF02D2FCBDFB}" destId="{2E0909E8-E75A-4CBD-82D5-F41C6DDC0B72}" srcOrd="3" destOrd="0" presId="urn:microsoft.com/office/officeart/2005/8/layout/hList1"/>
    <dgm:cxn modelId="{F2314857-9B03-4EA5-A29E-92A237F7AB5D}" type="presParOf" srcId="{6E1CAE29-471F-4870-A3D8-AF02D2FCBDFB}" destId="{3B12ACE5-BDDB-4AB9-BD97-A5270CCA9BCD}" srcOrd="4" destOrd="0" presId="urn:microsoft.com/office/officeart/2005/8/layout/hList1"/>
    <dgm:cxn modelId="{7865B67C-AB14-426A-BA18-F49046E3D567}" type="presParOf" srcId="{3B12ACE5-BDDB-4AB9-BD97-A5270CCA9BCD}" destId="{8A0DF0B6-E20B-44F5-BA80-133FB46C9124}" srcOrd="0" destOrd="0" presId="urn:microsoft.com/office/officeart/2005/8/layout/hList1"/>
    <dgm:cxn modelId="{8C278349-0138-4052-82D7-C4E4FDDCE754}" type="presParOf" srcId="{3B12ACE5-BDDB-4AB9-BD97-A5270CCA9BCD}" destId="{B94E30DD-EFDF-4D02-80F7-DCAAF88B7C0A}" srcOrd="1" destOrd="0" presId="urn:microsoft.com/office/officeart/2005/8/layout/hList1"/>
    <dgm:cxn modelId="{D70B2699-8D18-4ED5-A334-EC6C13F340CF}" type="presParOf" srcId="{6E1CAE29-471F-4870-A3D8-AF02D2FCBDFB}" destId="{8DF46500-8179-489F-AA35-52DC02D71E6D}" srcOrd="5" destOrd="0" presId="urn:microsoft.com/office/officeart/2005/8/layout/hList1"/>
    <dgm:cxn modelId="{6D184491-3C5E-4F28-9C9A-E9BC6661E8FE}" type="presParOf" srcId="{6E1CAE29-471F-4870-A3D8-AF02D2FCBDFB}" destId="{72AB5891-CD95-44AC-863C-7AB1DF36A42A}" srcOrd="6" destOrd="0" presId="urn:microsoft.com/office/officeart/2005/8/layout/hList1"/>
    <dgm:cxn modelId="{13DBB425-0B8D-440A-980D-DE43C3445A87}" type="presParOf" srcId="{72AB5891-CD95-44AC-863C-7AB1DF36A42A}" destId="{1E150F83-8D6C-4DD7-A9EC-6690CCA26313}" srcOrd="0" destOrd="0" presId="urn:microsoft.com/office/officeart/2005/8/layout/hList1"/>
    <dgm:cxn modelId="{4B575182-F698-4B10-8216-B324203598FF}" type="presParOf" srcId="{72AB5891-CD95-44AC-863C-7AB1DF36A42A}" destId="{1988B1C2-4187-4557-A86D-9C27EB9F760A}" srcOrd="1" destOrd="0" presId="urn:microsoft.com/office/officeart/2005/8/layout/hList1"/>
    <dgm:cxn modelId="{D6D59CAF-B47C-4A1D-92B3-D68B6CF4D2E4}" type="presParOf" srcId="{6E1CAE29-471F-4870-A3D8-AF02D2FCBDFB}" destId="{53DBF369-E140-49A8-8998-11553578ED31}" srcOrd="7" destOrd="0" presId="urn:microsoft.com/office/officeart/2005/8/layout/hList1"/>
    <dgm:cxn modelId="{3C1BA6D8-E14F-458A-80F3-C7908665EAA2}" type="presParOf" srcId="{6E1CAE29-471F-4870-A3D8-AF02D2FCBDFB}" destId="{3FD66685-FD57-4A8B-9A3E-12AB95C6F5A1}" srcOrd="8" destOrd="0" presId="urn:microsoft.com/office/officeart/2005/8/layout/hList1"/>
    <dgm:cxn modelId="{2C34F979-B0E1-4A1E-97AF-65D2A73723D0}" type="presParOf" srcId="{3FD66685-FD57-4A8B-9A3E-12AB95C6F5A1}" destId="{3EE76651-6EF2-45DB-84E0-5A7B35953AFD}" srcOrd="0" destOrd="0" presId="urn:microsoft.com/office/officeart/2005/8/layout/hList1"/>
    <dgm:cxn modelId="{E0C84CB3-D18F-4F24-A9D7-9A41B1829835}" type="presParOf" srcId="{3FD66685-FD57-4A8B-9A3E-12AB95C6F5A1}" destId="{69416459-13C3-40C0-B27F-2276F942082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E8E7F1-714E-427C-8FD9-B529FC38E1D0}" type="doc">
      <dgm:prSet loTypeId="urn:microsoft.com/office/officeart/2005/8/layout/hierarchy5" loCatId="hierarchy" qsTypeId="urn:microsoft.com/office/officeart/2005/8/quickstyle/simple1" qsCatId="simple" csTypeId="urn:microsoft.com/office/officeart/2005/8/colors/accent0_1" csCatId="mainScheme" phldr="1"/>
      <dgm:spPr/>
      <dgm:t>
        <a:bodyPr/>
        <a:lstStyle/>
        <a:p>
          <a:endParaRPr lang="en-US"/>
        </a:p>
      </dgm:t>
    </dgm:pt>
    <dgm:pt modelId="{462182D3-57EC-4E14-97FE-994755034E81}">
      <dgm:prSet phldrT="[Text]" custT="1"/>
      <dgm:spPr/>
      <dgm:t>
        <a:bodyPr/>
        <a:lstStyle/>
        <a:p>
          <a:r>
            <a:rPr lang="en-US" sz="1400">
              <a:solidFill>
                <a:schemeClr val="bg1"/>
              </a:solidFill>
              <a:latin typeface="Arial" panose="020B0604020202020204" pitchFamily="34" charset="0"/>
              <a:cs typeface="Arial" panose="020B0604020202020204" pitchFamily="34" charset="0"/>
            </a:rPr>
            <a:t>All Industries</a:t>
          </a:r>
          <a:endParaRPr lang="en-US" sz="1400" dirty="0">
            <a:solidFill>
              <a:schemeClr val="bg1"/>
            </a:solidFill>
            <a:latin typeface="Arial" panose="020B0604020202020204" pitchFamily="34" charset="0"/>
            <a:cs typeface="Arial" panose="020B0604020202020204" pitchFamily="34" charset="0"/>
          </a:endParaRPr>
        </a:p>
      </dgm:t>
    </dgm:pt>
    <dgm:pt modelId="{15020FF3-D1F3-460E-84A7-5B5CC8938288}" type="parTrans" cxnId="{10854EB3-8B66-4FEC-A81C-C389685213E5}">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8D02B446-DB56-430D-A6AB-34DDD6933EDC}" type="sibTrans" cxnId="{10854EB3-8B66-4FEC-A81C-C389685213E5}">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19363B63-84F8-44A2-921D-C2986C46FC34}">
      <dgm:prSet phldrT="[Text]" custT="1">
        <dgm:style>
          <a:lnRef idx="0">
            <a:scrgbClr r="0" g="0" b="0"/>
          </a:lnRef>
          <a:fillRef idx="0">
            <a:scrgbClr r="0" g="0" b="0"/>
          </a:fillRef>
          <a:effectRef idx="0">
            <a:scrgbClr r="0" g="0" b="0"/>
          </a:effectRef>
          <a:fontRef idx="minor">
            <a:schemeClr val="lt1"/>
          </a:fontRef>
        </dgm:style>
      </dgm:prSet>
      <dgm:spPr>
        <a:solidFill>
          <a:schemeClr val="accent4">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Define clear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performance goals</a:t>
          </a:r>
        </a:p>
      </dgm:t>
    </dgm:pt>
    <dgm:pt modelId="{2419C03D-DDED-45C5-A415-8C138805ABD3}" type="parTrans" cxnId="{DE75106F-52B4-4D4D-A35C-4C2DF22031C1}">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94E48D05-D645-480A-ABAB-F2C6886BBA01}" type="sibTrans" cxnId="{DE75106F-52B4-4D4D-A35C-4C2DF22031C1}">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29DB26F9-925C-4918-B305-8A00B149656A}">
      <dgm:prSet phldrT="[Text]" custT="1">
        <dgm:style>
          <a:lnRef idx="0">
            <a:scrgbClr r="0" g="0" b="0"/>
          </a:lnRef>
          <a:fillRef idx="0">
            <a:scrgbClr r="0" g="0" b="0"/>
          </a:fillRef>
          <a:effectRef idx="0">
            <a:scrgbClr r="0" g="0" b="0"/>
          </a:effectRef>
          <a:fontRef idx="minor">
            <a:schemeClr val="lt1"/>
          </a:fontRef>
        </dgm:style>
      </dgm:prSet>
      <dgm:spPr>
        <a:solidFill>
          <a:schemeClr val="accent3">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Communicate with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trust and confidence</a:t>
          </a:r>
        </a:p>
      </dgm:t>
    </dgm:pt>
    <dgm:pt modelId="{BF50083D-2707-47E6-A3C8-88878D4CB941}" type="parTrans" cxnId="{F10DCE96-D740-4E2C-830A-1F516C6F8602}">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3ECAB160-86B8-470A-9E6F-B2CE09B599B2}" type="sibTrans" cxnId="{F10DCE96-D740-4E2C-830A-1F516C6F8602}">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C3EE279F-779F-4C28-9DF6-1C397FFE99E4}">
      <dgm:prSet phldrT="[Text]" custT="1">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t>
        <a:bodyPr/>
        <a:lstStyle/>
        <a:p>
          <a:r>
            <a:rPr lang="en-US" sz="1400">
              <a:solidFill>
                <a:schemeClr val="bg1"/>
              </a:solidFill>
              <a:latin typeface="Arial" panose="020B0604020202020204" pitchFamily="34" charset="0"/>
              <a:cs typeface="Arial" panose="020B0604020202020204" pitchFamily="34" charset="0"/>
            </a:rPr>
            <a:t>Support career path</a:t>
          </a:r>
          <a:endParaRPr lang="en-US" sz="1400" dirty="0">
            <a:solidFill>
              <a:schemeClr val="bg1"/>
            </a:solidFill>
            <a:latin typeface="Arial" panose="020B0604020202020204" pitchFamily="34" charset="0"/>
            <a:cs typeface="Arial" panose="020B0604020202020204" pitchFamily="34" charset="0"/>
          </a:endParaRPr>
        </a:p>
      </dgm:t>
    </dgm:pt>
    <dgm:pt modelId="{38B7D8F8-470A-47B2-955E-B9146C35AC15}" type="parTrans" cxnId="{A85E9FB2-59B8-4621-A579-A6426F5675C0}">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93EDE11E-B4AD-4B5C-8FC7-81F99FF47BD9}" type="sibTrans" cxnId="{A85E9FB2-59B8-4621-A579-A6426F5675C0}">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F587B6EE-1C4B-43A4-9E8E-3D3153DC60B0}" type="pres">
      <dgm:prSet presAssocID="{39E8E7F1-714E-427C-8FD9-B529FC38E1D0}" presName="mainComposite" presStyleCnt="0">
        <dgm:presLayoutVars>
          <dgm:chPref val="1"/>
          <dgm:dir/>
          <dgm:animOne val="branch"/>
          <dgm:animLvl val="lvl"/>
          <dgm:resizeHandles val="exact"/>
        </dgm:presLayoutVars>
      </dgm:prSet>
      <dgm:spPr/>
    </dgm:pt>
    <dgm:pt modelId="{DA375F00-923B-4A6A-AB11-551C9C7687C9}" type="pres">
      <dgm:prSet presAssocID="{39E8E7F1-714E-427C-8FD9-B529FC38E1D0}" presName="hierFlow" presStyleCnt="0"/>
      <dgm:spPr/>
    </dgm:pt>
    <dgm:pt modelId="{0E66AA48-0DC0-4ABD-90A9-277A5675D810}" type="pres">
      <dgm:prSet presAssocID="{39E8E7F1-714E-427C-8FD9-B529FC38E1D0}" presName="hierChild1" presStyleCnt="0">
        <dgm:presLayoutVars>
          <dgm:chPref val="1"/>
          <dgm:animOne val="branch"/>
          <dgm:animLvl val="lvl"/>
        </dgm:presLayoutVars>
      </dgm:prSet>
      <dgm:spPr/>
    </dgm:pt>
    <dgm:pt modelId="{3A1B3A20-9EC0-4FE3-AD0C-511B1FABFC2E}" type="pres">
      <dgm:prSet presAssocID="{462182D3-57EC-4E14-97FE-994755034E81}" presName="Name17" presStyleCnt="0"/>
      <dgm:spPr/>
    </dgm:pt>
    <dgm:pt modelId="{DF4BF2E7-86AF-40E0-A604-6856CF2548F5}" type="pres">
      <dgm:prSet presAssocID="{462182D3-57EC-4E14-97FE-994755034E81}" presName="level1Shape" presStyleLbl="node0" presStyleIdx="0" presStyleCnt="1">
        <dgm:presLayoutVars>
          <dgm:chPref val="3"/>
        </dgm:presLayoutVars>
      </dgm:prSet>
      <dgm:spPr/>
    </dgm:pt>
    <dgm:pt modelId="{B9D7BEA6-9FAF-47D0-8D69-80CB2EBA5A8C}" type="pres">
      <dgm:prSet presAssocID="{462182D3-57EC-4E14-97FE-994755034E81}" presName="hierChild2" presStyleCnt="0"/>
      <dgm:spPr/>
    </dgm:pt>
    <dgm:pt modelId="{121934C3-AA14-4336-B4B8-F655212B71F1}" type="pres">
      <dgm:prSet presAssocID="{2419C03D-DDED-45C5-A415-8C138805ABD3}" presName="Name25" presStyleLbl="parChTrans1D2" presStyleIdx="0" presStyleCnt="3"/>
      <dgm:spPr/>
    </dgm:pt>
    <dgm:pt modelId="{A4CCB5F7-F401-4A11-920F-9CAE84731F6B}" type="pres">
      <dgm:prSet presAssocID="{2419C03D-DDED-45C5-A415-8C138805ABD3}" presName="connTx" presStyleLbl="parChTrans1D2" presStyleIdx="0" presStyleCnt="3"/>
      <dgm:spPr/>
    </dgm:pt>
    <dgm:pt modelId="{72ED5781-EEDD-46DD-AA12-8E57873944F4}" type="pres">
      <dgm:prSet presAssocID="{19363B63-84F8-44A2-921D-C2986C46FC34}" presName="Name30" presStyleCnt="0"/>
      <dgm:spPr/>
    </dgm:pt>
    <dgm:pt modelId="{4B0B75BA-9DAC-4E61-9746-47E74320F636}" type="pres">
      <dgm:prSet presAssocID="{19363B63-84F8-44A2-921D-C2986C46FC34}" presName="level2Shape" presStyleLbl="node2" presStyleIdx="0" presStyleCnt="3"/>
      <dgm:spPr/>
    </dgm:pt>
    <dgm:pt modelId="{AF40890B-E5CF-4EBF-9494-E93E418704FE}" type="pres">
      <dgm:prSet presAssocID="{19363B63-84F8-44A2-921D-C2986C46FC34}" presName="hierChild3" presStyleCnt="0"/>
      <dgm:spPr/>
    </dgm:pt>
    <dgm:pt modelId="{88F4F73B-A41C-49FB-AFD3-75483CB10CCC}" type="pres">
      <dgm:prSet presAssocID="{BF50083D-2707-47E6-A3C8-88878D4CB941}" presName="Name25" presStyleLbl="parChTrans1D2" presStyleIdx="1" presStyleCnt="3"/>
      <dgm:spPr/>
    </dgm:pt>
    <dgm:pt modelId="{D949EDC5-F18B-472F-9377-7452F85AABD6}" type="pres">
      <dgm:prSet presAssocID="{BF50083D-2707-47E6-A3C8-88878D4CB941}" presName="connTx" presStyleLbl="parChTrans1D2" presStyleIdx="1" presStyleCnt="3"/>
      <dgm:spPr/>
    </dgm:pt>
    <dgm:pt modelId="{AE7F7E0F-A94B-4B6C-9119-133BEBF346A4}" type="pres">
      <dgm:prSet presAssocID="{29DB26F9-925C-4918-B305-8A00B149656A}" presName="Name30" presStyleCnt="0"/>
      <dgm:spPr/>
    </dgm:pt>
    <dgm:pt modelId="{B0D4CAE5-B043-4620-A1FF-ED9ED6117DBF}" type="pres">
      <dgm:prSet presAssocID="{29DB26F9-925C-4918-B305-8A00B149656A}" presName="level2Shape" presStyleLbl="node2" presStyleIdx="1" presStyleCnt="3"/>
      <dgm:spPr/>
    </dgm:pt>
    <dgm:pt modelId="{99FFA25D-6707-4375-88A7-2081A871BC4C}" type="pres">
      <dgm:prSet presAssocID="{29DB26F9-925C-4918-B305-8A00B149656A}" presName="hierChild3" presStyleCnt="0"/>
      <dgm:spPr/>
    </dgm:pt>
    <dgm:pt modelId="{228E5458-637B-453E-AC9C-3489EB8549A3}" type="pres">
      <dgm:prSet presAssocID="{38B7D8F8-470A-47B2-955E-B9146C35AC15}" presName="Name25" presStyleLbl="parChTrans1D2" presStyleIdx="2" presStyleCnt="3"/>
      <dgm:spPr/>
    </dgm:pt>
    <dgm:pt modelId="{E11BDB58-72CC-4329-AF2E-6387E8B6B387}" type="pres">
      <dgm:prSet presAssocID="{38B7D8F8-470A-47B2-955E-B9146C35AC15}" presName="connTx" presStyleLbl="parChTrans1D2" presStyleIdx="2" presStyleCnt="3"/>
      <dgm:spPr/>
    </dgm:pt>
    <dgm:pt modelId="{4D07ED0B-D3E4-4D55-8051-59CA33A2AE73}" type="pres">
      <dgm:prSet presAssocID="{C3EE279F-779F-4C28-9DF6-1C397FFE99E4}" presName="Name30" presStyleCnt="0"/>
      <dgm:spPr/>
    </dgm:pt>
    <dgm:pt modelId="{C6B2A74A-5634-450A-B54A-B0DAC577F58E}" type="pres">
      <dgm:prSet presAssocID="{C3EE279F-779F-4C28-9DF6-1C397FFE99E4}" presName="level2Shape" presStyleLbl="node2" presStyleIdx="2" presStyleCnt="3"/>
      <dgm:spPr/>
    </dgm:pt>
    <dgm:pt modelId="{400558BE-5876-42B3-97D6-AB71B5DC423B}" type="pres">
      <dgm:prSet presAssocID="{C3EE279F-779F-4C28-9DF6-1C397FFE99E4}" presName="hierChild3" presStyleCnt="0"/>
      <dgm:spPr/>
    </dgm:pt>
    <dgm:pt modelId="{9538ADCC-56A8-470A-B81D-D0C82868B576}" type="pres">
      <dgm:prSet presAssocID="{39E8E7F1-714E-427C-8FD9-B529FC38E1D0}" presName="bgShapesFlow" presStyleCnt="0"/>
      <dgm:spPr/>
    </dgm:pt>
  </dgm:ptLst>
  <dgm:cxnLst>
    <dgm:cxn modelId="{45619806-0BDA-45CE-AD82-AF37F06B9710}" type="presOf" srcId="{462182D3-57EC-4E14-97FE-994755034E81}" destId="{DF4BF2E7-86AF-40E0-A604-6856CF2548F5}" srcOrd="0" destOrd="0" presId="urn:microsoft.com/office/officeart/2005/8/layout/hierarchy5"/>
    <dgm:cxn modelId="{93A9A309-290C-40B3-AD40-D5373B70E1FD}" type="presOf" srcId="{38B7D8F8-470A-47B2-955E-B9146C35AC15}" destId="{E11BDB58-72CC-4329-AF2E-6387E8B6B387}" srcOrd="1" destOrd="0" presId="urn:microsoft.com/office/officeart/2005/8/layout/hierarchy5"/>
    <dgm:cxn modelId="{03F0020E-FB48-41AA-B1B6-AE23F7AE488E}" type="presOf" srcId="{38B7D8F8-470A-47B2-955E-B9146C35AC15}" destId="{228E5458-637B-453E-AC9C-3489EB8549A3}" srcOrd="0" destOrd="0" presId="urn:microsoft.com/office/officeart/2005/8/layout/hierarchy5"/>
    <dgm:cxn modelId="{B7CA2D17-590A-4E51-8F35-834D5B332D9D}" type="presOf" srcId="{C3EE279F-779F-4C28-9DF6-1C397FFE99E4}" destId="{C6B2A74A-5634-450A-B54A-B0DAC577F58E}" srcOrd="0" destOrd="0" presId="urn:microsoft.com/office/officeart/2005/8/layout/hierarchy5"/>
    <dgm:cxn modelId="{7172D946-9EC2-4F0F-86E0-18B1F150CD62}" type="presOf" srcId="{39E8E7F1-714E-427C-8FD9-B529FC38E1D0}" destId="{F587B6EE-1C4B-43A4-9E8E-3D3153DC60B0}" srcOrd="0" destOrd="0" presId="urn:microsoft.com/office/officeart/2005/8/layout/hierarchy5"/>
    <dgm:cxn modelId="{5058C469-191F-4023-86B7-FD6832096FC2}" type="presOf" srcId="{BF50083D-2707-47E6-A3C8-88878D4CB941}" destId="{D949EDC5-F18B-472F-9377-7452F85AABD6}" srcOrd="1" destOrd="0" presId="urn:microsoft.com/office/officeart/2005/8/layout/hierarchy5"/>
    <dgm:cxn modelId="{DE75106F-52B4-4D4D-A35C-4C2DF22031C1}" srcId="{462182D3-57EC-4E14-97FE-994755034E81}" destId="{19363B63-84F8-44A2-921D-C2986C46FC34}" srcOrd="0" destOrd="0" parTransId="{2419C03D-DDED-45C5-A415-8C138805ABD3}" sibTransId="{94E48D05-D645-480A-ABAB-F2C6886BBA01}"/>
    <dgm:cxn modelId="{60583673-BDA3-44E2-810B-BD931CBBB40F}" type="presOf" srcId="{29DB26F9-925C-4918-B305-8A00B149656A}" destId="{B0D4CAE5-B043-4620-A1FF-ED9ED6117DBF}" srcOrd="0" destOrd="0" presId="urn:microsoft.com/office/officeart/2005/8/layout/hierarchy5"/>
    <dgm:cxn modelId="{AF9D9559-8D18-4467-8204-DB4CF1CFBC84}" type="presOf" srcId="{19363B63-84F8-44A2-921D-C2986C46FC34}" destId="{4B0B75BA-9DAC-4E61-9746-47E74320F636}" srcOrd="0" destOrd="0" presId="urn:microsoft.com/office/officeart/2005/8/layout/hierarchy5"/>
    <dgm:cxn modelId="{699F4E84-C1E6-47B5-B129-50BA709EAC03}" type="presOf" srcId="{2419C03D-DDED-45C5-A415-8C138805ABD3}" destId="{121934C3-AA14-4336-B4B8-F655212B71F1}" srcOrd="0" destOrd="0" presId="urn:microsoft.com/office/officeart/2005/8/layout/hierarchy5"/>
    <dgm:cxn modelId="{F10DCE96-D740-4E2C-830A-1F516C6F8602}" srcId="{462182D3-57EC-4E14-97FE-994755034E81}" destId="{29DB26F9-925C-4918-B305-8A00B149656A}" srcOrd="1" destOrd="0" parTransId="{BF50083D-2707-47E6-A3C8-88878D4CB941}" sibTransId="{3ECAB160-86B8-470A-9E6F-B2CE09B599B2}"/>
    <dgm:cxn modelId="{A85E9FB2-59B8-4621-A579-A6426F5675C0}" srcId="{462182D3-57EC-4E14-97FE-994755034E81}" destId="{C3EE279F-779F-4C28-9DF6-1C397FFE99E4}" srcOrd="2" destOrd="0" parTransId="{38B7D8F8-470A-47B2-955E-B9146C35AC15}" sibTransId="{93EDE11E-B4AD-4B5C-8FC7-81F99FF47BD9}"/>
    <dgm:cxn modelId="{10854EB3-8B66-4FEC-A81C-C389685213E5}" srcId="{39E8E7F1-714E-427C-8FD9-B529FC38E1D0}" destId="{462182D3-57EC-4E14-97FE-994755034E81}" srcOrd="0" destOrd="0" parTransId="{15020FF3-D1F3-460E-84A7-5B5CC8938288}" sibTransId="{8D02B446-DB56-430D-A6AB-34DDD6933EDC}"/>
    <dgm:cxn modelId="{C5B60BEF-5118-4329-BA76-D0423852C50F}" type="presOf" srcId="{BF50083D-2707-47E6-A3C8-88878D4CB941}" destId="{88F4F73B-A41C-49FB-AFD3-75483CB10CCC}" srcOrd="0" destOrd="0" presId="urn:microsoft.com/office/officeart/2005/8/layout/hierarchy5"/>
    <dgm:cxn modelId="{05519CF9-6A4E-4EBE-9B62-BBF7C0FFF62C}" type="presOf" srcId="{2419C03D-DDED-45C5-A415-8C138805ABD3}" destId="{A4CCB5F7-F401-4A11-920F-9CAE84731F6B}" srcOrd="1" destOrd="0" presId="urn:microsoft.com/office/officeart/2005/8/layout/hierarchy5"/>
    <dgm:cxn modelId="{707ECACB-9EA8-4EB1-8CB0-AD08E731BEFF}" type="presParOf" srcId="{F587B6EE-1C4B-43A4-9E8E-3D3153DC60B0}" destId="{DA375F00-923B-4A6A-AB11-551C9C7687C9}" srcOrd="0" destOrd="0" presId="urn:microsoft.com/office/officeart/2005/8/layout/hierarchy5"/>
    <dgm:cxn modelId="{3986A325-52E2-4065-8B90-1F354616DFB3}" type="presParOf" srcId="{DA375F00-923B-4A6A-AB11-551C9C7687C9}" destId="{0E66AA48-0DC0-4ABD-90A9-277A5675D810}" srcOrd="0" destOrd="0" presId="urn:microsoft.com/office/officeart/2005/8/layout/hierarchy5"/>
    <dgm:cxn modelId="{32DE2A03-A10A-46A8-9F92-7B456314CD41}" type="presParOf" srcId="{0E66AA48-0DC0-4ABD-90A9-277A5675D810}" destId="{3A1B3A20-9EC0-4FE3-AD0C-511B1FABFC2E}" srcOrd="0" destOrd="0" presId="urn:microsoft.com/office/officeart/2005/8/layout/hierarchy5"/>
    <dgm:cxn modelId="{093C37DC-5CC2-4B44-BAE4-E15CC975F14E}" type="presParOf" srcId="{3A1B3A20-9EC0-4FE3-AD0C-511B1FABFC2E}" destId="{DF4BF2E7-86AF-40E0-A604-6856CF2548F5}" srcOrd="0" destOrd="0" presId="urn:microsoft.com/office/officeart/2005/8/layout/hierarchy5"/>
    <dgm:cxn modelId="{5EEE3064-D9AE-4256-BA57-82415FB6D9A5}" type="presParOf" srcId="{3A1B3A20-9EC0-4FE3-AD0C-511B1FABFC2E}" destId="{B9D7BEA6-9FAF-47D0-8D69-80CB2EBA5A8C}" srcOrd="1" destOrd="0" presId="urn:microsoft.com/office/officeart/2005/8/layout/hierarchy5"/>
    <dgm:cxn modelId="{04D52DEE-03CE-4095-B39E-B085C9E44803}" type="presParOf" srcId="{B9D7BEA6-9FAF-47D0-8D69-80CB2EBA5A8C}" destId="{121934C3-AA14-4336-B4B8-F655212B71F1}" srcOrd="0" destOrd="0" presId="urn:microsoft.com/office/officeart/2005/8/layout/hierarchy5"/>
    <dgm:cxn modelId="{02A99219-369B-489D-B618-264CE66542CC}" type="presParOf" srcId="{121934C3-AA14-4336-B4B8-F655212B71F1}" destId="{A4CCB5F7-F401-4A11-920F-9CAE84731F6B}" srcOrd="0" destOrd="0" presId="urn:microsoft.com/office/officeart/2005/8/layout/hierarchy5"/>
    <dgm:cxn modelId="{A859BCEC-DF7A-4351-A3DB-B2226078B8A5}" type="presParOf" srcId="{B9D7BEA6-9FAF-47D0-8D69-80CB2EBA5A8C}" destId="{72ED5781-EEDD-46DD-AA12-8E57873944F4}" srcOrd="1" destOrd="0" presId="urn:microsoft.com/office/officeart/2005/8/layout/hierarchy5"/>
    <dgm:cxn modelId="{325B4251-9813-4859-B3F6-DA99C1F3E0EA}" type="presParOf" srcId="{72ED5781-EEDD-46DD-AA12-8E57873944F4}" destId="{4B0B75BA-9DAC-4E61-9746-47E74320F636}" srcOrd="0" destOrd="0" presId="urn:microsoft.com/office/officeart/2005/8/layout/hierarchy5"/>
    <dgm:cxn modelId="{65B79C75-05B4-4E6B-9652-B28B5CDA20B7}" type="presParOf" srcId="{72ED5781-EEDD-46DD-AA12-8E57873944F4}" destId="{AF40890B-E5CF-4EBF-9494-E93E418704FE}" srcOrd="1" destOrd="0" presId="urn:microsoft.com/office/officeart/2005/8/layout/hierarchy5"/>
    <dgm:cxn modelId="{1AAAA8B4-FB9C-4B13-B6D9-0E03582705DE}" type="presParOf" srcId="{B9D7BEA6-9FAF-47D0-8D69-80CB2EBA5A8C}" destId="{88F4F73B-A41C-49FB-AFD3-75483CB10CCC}" srcOrd="2" destOrd="0" presId="urn:microsoft.com/office/officeart/2005/8/layout/hierarchy5"/>
    <dgm:cxn modelId="{9D70339B-0CCB-43AE-AE50-18119DDF0087}" type="presParOf" srcId="{88F4F73B-A41C-49FB-AFD3-75483CB10CCC}" destId="{D949EDC5-F18B-472F-9377-7452F85AABD6}" srcOrd="0" destOrd="0" presId="urn:microsoft.com/office/officeart/2005/8/layout/hierarchy5"/>
    <dgm:cxn modelId="{B2FBDA60-BB89-46B7-8EFC-036C26B53DCD}" type="presParOf" srcId="{B9D7BEA6-9FAF-47D0-8D69-80CB2EBA5A8C}" destId="{AE7F7E0F-A94B-4B6C-9119-133BEBF346A4}" srcOrd="3" destOrd="0" presId="urn:microsoft.com/office/officeart/2005/8/layout/hierarchy5"/>
    <dgm:cxn modelId="{D0600D2D-6704-4D37-BD67-066608C46230}" type="presParOf" srcId="{AE7F7E0F-A94B-4B6C-9119-133BEBF346A4}" destId="{B0D4CAE5-B043-4620-A1FF-ED9ED6117DBF}" srcOrd="0" destOrd="0" presId="urn:microsoft.com/office/officeart/2005/8/layout/hierarchy5"/>
    <dgm:cxn modelId="{B785B809-5C97-4B5F-A744-3250293F77DF}" type="presParOf" srcId="{AE7F7E0F-A94B-4B6C-9119-133BEBF346A4}" destId="{99FFA25D-6707-4375-88A7-2081A871BC4C}" srcOrd="1" destOrd="0" presId="urn:microsoft.com/office/officeart/2005/8/layout/hierarchy5"/>
    <dgm:cxn modelId="{211E53DD-A337-4E1B-8B6C-660E2A2E3605}" type="presParOf" srcId="{B9D7BEA6-9FAF-47D0-8D69-80CB2EBA5A8C}" destId="{228E5458-637B-453E-AC9C-3489EB8549A3}" srcOrd="4" destOrd="0" presId="urn:microsoft.com/office/officeart/2005/8/layout/hierarchy5"/>
    <dgm:cxn modelId="{8E645062-BDDA-4E28-B6AF-8848D4B9AC0D}" type="presParOf" srcId="{228E5458-637B-453E-AC9C-3489EB8549A3}" destId="{E11BDB58-72CC-4329-AF2E-6387E8B6B387}" srcOrd="0" destOrd="0" presId="urn:microsoft.com/office/officeart/2005/8/layout/hierarchy5"/>
    <dgm:cxn modelId="{3F732F68-B2DB-4B5A-9540-9AE84AACA4AF}" type="presParOf" srcId="{B9D7BEA6-9FAF-47D0-8D69-80CB2EBA5A8C}" destId="{4D07ED0B-D3E4-4D55-8051-59CA33A2AE73}" srcOrd="5" destOrd="0" presId="urn:microsoft.com/office/officeart/2005/8/layout/hierarchy5"/>
    <dgm:cxn modelId="{144470FE-E633-41EA-A049-F7130CF06976}" type="presParOf" srcId="{4D07ED0B-D3E4-4D55-8051-59CA33A2AE73}" destId="{C6B2A74A-5634-450A-B54A-B0DAC577F58E}" srcOrd="0" destOrd="0" presId="urn:microsoft.com/office/officeart/2005/8/layout/hierarchy5"/>
    <dgm:cxn modelId="{0AE9864A-3B01-4EB1-9856-F3CF6C8D3C6A}" type="presParOf" srcId="{4D07ED0B-D3E4-4D55-8051-59CA33A2AE73}" destId="{400558BE-5876-42B3-97D6-AB71B5DC423B}" srcOrd="1" destOrd="0" presId="urn:microsoft.com/office/officeart/2005/8/layout/hierarchy5"/>
    <dgm:cxn modelId="{AC6DDCCE-5311-4FC5-9FB1-9AB0077AE394}" type="presParOf" srcId="{F587B6EE-1C4B-43A4-9E8E-3D3153DC60B0}" destId="{9538ADCC-56A8-470A-B81D-D0C82868B576}" srcOrd="1" destOrd="0" presId="urn:microsoft.com/office/officeart/2005/8/layout/hierarchy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E8E7F1-714E-427C-8FD9-B529FC38E1D0}" type="doc">
      <dgm:prSet loTypeId="urn:microsoft.com/office/officeart/2005/8/layout/hierarchy5" loCatId="hierarchy" qsTypeId="urn:microsoft.com/office/officeart/2005/8/quickstyle/simple2" qsCatId="simple" csTypeId="urn:microsoft.com/office/officeart/2005/8/colors/accent0_3" csCatId="mainScheme" phldr="1"/>
      <dgm:spPr/>
      <dgm:t>
        <a:bodyPr/>
        <a:lstStyle/>
        <a:p>
          <a:endParaRPr lang="en-US"/>
        </a:p>
      </dgm:t>
    </dgm:pt>
    <dgm:pt modelId="{19363B63-84F8-44A2-921D-C2986C46FC34}">
      <dgm:prSet phldrT="[Text]" custT="1">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Support </a:t>
          </a:r>
          <a:r>
            <a:rPr lang="en-US" sz="1400" b="1" dirty="0">
              <a:solidFill>
                <a:schemeClr val="bg1"/>
              </a:solidFill>
              <a:latin typeface="Arial" panose="020B0604020202020204" pitchFamily="34" charset="0"/>
              <a:cs typeface="Arial" panose="020B0604020202020204" pitchFamily="34" charset="0"/>
            </a:rPr>
            <a:t>career path</a:t>
          </a:r>
        </a:p>
      </dgm:t>
    </dgm:pt>
    <dgm:pt modelId="{2419C03D-DDED-45C5-A415-8C138805ABD3}" type="parTrans" cxnId="{DE75106F-52B4-4D4D-A35C-4C2DF22031C1}">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94E48D05-D645-480A-ABAB-F2C6886BBA01}" type="sibTrans" cxnId="{DE75106F-52B4-4D4D-A35C-4C2DF22031C1}">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29DB26F9-925C-4918-B305-8A00B149656A}">
      <dgm:prSet phldrT="[Text]" custT="1">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Provide performance-based </a:t>
          </a:r>
          <a:r>
            <a:rPr lang="en-US" sz="1400" b="1" dirty="0">
              <a:solidFill>
                <a:schemeClr val="bg1"/>
              </a:solidFill>
              <a:latin typeface="Arial" panose="020B0604020202020204" pitchFamily="34" charset="0"/>
              <a:cs typeface="Arial" panose="020B0604020202020204" pitchFamily="34" charset="0"/>
            </a:rPr>
            <a:t>recognition</a:t>
          </a:r>
        </a:p>
      </dgm:t>
    </dgm:pt>
    <dgm:pt modelId="{BF50083D-2707-47E6-A3C8-88878D4CB941}" type="parTrans" cxnId="{F10DCE96-D740-4E2C-830A-1F516C6F8602}">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3ECAB160-86B8-470A-9E6F-B2CE09B599B2}" type="sibTrans" cxnId="{F10DCE96-D740-4E2C-830A-1F516C6F8602}">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C3EE279F-779F-4C28-9DF6-1C397FFE99E4}">
      <dgm:prSet phldrT="[Tex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Connect employees’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efforts to </a:t>
          </a:r>
          <a:r>
            <a:rPr lang="en-US" sz="1400" b="1" dirty="0">
              <a:solidFill>
                <a:schemeClr val="bg1"/>
              </a:solidFill>
              <a:latin typeface="Arial" panose="020B0604020202020204" pitchFamily="34" charset="0"/>
              <a:cs typeface="Arial" panose="020B0604020202020204" pitchFamily="34" charset="0"/>
            </a:rPr>
            <a:t>strategy, </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mission, vision &amp; values</a:t>
          </a:r>
        </a:p>
      </dgm:t>
    </dgm:pt>
    <dgm:pt modelId="{38B7D8F8-470A-47B2-955E-B9146C35AC15}" type="parTrans" cxnId="{A85E9FB2-59B8-4621-A579-A6426F5675C0}">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93EDE11E-B4AD-4B5C-8FC7-81F99FF47BD9}" type="sibTrans" cxnId="{A85E9FB2-59B8-4621-A579-A6426F5675C0}">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2B6CFC45-3ADF-4BEC-A3EC-E35251A1629F}">
      <dgm:prSet phldrT="[Text]" custT="1">
        <dgm:style>
          <a:lnRef idx="2">
            <a:schemeClr val="dk1"/>
          </a:lnRef>
          <a:fillRef idx="1">
            <a:schemeClr val="lt1"/>
          </a:fillRef>
          <a:effectRef idx="0">
            <a:schemeClr val="dk1"/>
          </a:effectRef>
          <a:fontRef idx="minor">
            <a:schemeClr val="dk1"/>
          </a:fontRef>
        </dgm:style>
      </dgm:prSet>
      <dgm:spPr/>
      <dgm:t>
        <a:bodyPr/>
        <a:lstStyle/>
        <a:p>
          <a:r>
            <a:rPr lang="en-US" sz="1400" dirty="0">
              <a:solidFill>
                <a:schemeClr val="bg1"/>
              </a:solidFill>
              <a:latin typeface="Arial" panose="020B0604020202020204" pitchFamily="34" charset="0"/>
              <a:cs typeface="Arial" panose="020B0604020202020204" pitchFamily="34" charset="0"/>
            </a:rPr>
            <a:t>Entertainment/</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Hospitality Industry</a:t>
          </a:r>
        </a:p>
      </dgm:t>
    </dgm:pt>
    <dgm:pt modelId="{E202F481-1877-43CF-AA91-547A3E79A6F7}" type="parTrans" cxnId="{F898E36A-2DB6-47BE-9B6E-CBDAA51F2840}">
      <dgm:prSet/>
      <dgm:spPr/>
      <dgm:t>
        <a:bodyPr/>
        <a:lstStyle/>
        <a:p>
          <a:endParaRPr lang="en-US">
            <a:solidFill>
              <a:schemeClr val="bg1"/>
            </a:solidFill>
          </a:endParaRPr>
        </a:p>
      </dgm:t>
    </dgm:pt>
    <dgm:pt modelId="{87057EC3-370D-4DE9-BCEF-E6978AEEA272}" type="sibTrans" cxnId="{F898E36A-2DB6-47BE-9B6E-CBDAA51F2840}">
      <dgm:prSet/>
      <dgm:spPr/>
      <dgm:t>
        <a:bodyPr/>
        <a:lstStyle/>
        <a:p>
          <a:endParaRPr lang="en-US">
            <a:solidFill>
              <a:schemeClr val="bg1"/>
            </a:solidFill>
          </a:endParaRPr>
        </a:p>
      </dgm:t>
    </dgm:pt>
    <dgm:pt modelId="{FB741287-30EE-4B90-95E8-E15AB10F89B0}" type="pres">
      <dgm:prSet presAssocID="{39E8E7F1-714E-427C-8FD9-B529FC38E1D0}" presName="mainComposite" presStyleCnt="0">
        <dgm:presLayoutVars>
          <dgm:chPref val="1"/>
          <dgm:dir/>
          <dgm:animOne val="branch"/>
          <dgm:animLvl val="lvl"/>
          <dgm:resizeHandles val="exact"/>
        </dgm:presLayoutVars>
      </dgm:prSet>
      <dgm:spPr/>
    </dgm:pt>
    <dgm:pt modelId="{9E44A949-B4AB-4F11-96A2-50EC6975D8D4}" type="pres">
      <dgm:prSet presAssocID="{39E8E7F1-714E-427C-8FD9-B529FC38E1D0}" presName="hierFlow" presStyleCnt="0"/>
      <dgm:spPr/>
    </dgm:pt>
    <dgm:pt modelId="{904D1AE5-06BA-48DC-AF09-8316375F6119}" type="pres">
      <dgm:prSet presAssocID="{39E8E7F1-714E-427C-8FD9-B529FC38E1D0}" presName="hierChild1" presStyleCnt="0">
        <dgm:presLayoutVars>
          <dgm:chPref val="1"/>
          <dgm:animOne val="branch"/>
          <dgm:animLvl val="lvl"/>
        </dgm:presLayoutVars>
      </dgm:prSet>
      <dgm:spPr/>
    </dgm:pt>
    <dgm:pt modelId="{E7707A9F-51A6-4FE0-BA08-6BABC4FE8E13}" type="pres">
      <dgm:prSet presAssocID="{2B6CFC45-3ADF-4BEC-A3EC-E35251A1629F}" presName="Name17" presStyleCnt="0"/>
      <dgm:spPr/>
    </dgm:pt>
    <dgm:pt modelId="{42056F2B-A9BE-449C-B5C8-CA9B786C4D86}" type="pres">
      <dgm:prSet presAssocID="{2B6CFC45-3ADF-4BEC-A3EC-E35251A1629F}" presName="level1Shape" presStyleLbl="node0" presStyleIdx="0" presStyleCnt="1">
        <dgm:presLayoutVars>
          <dgm:chPref val="3"/>
        </dgm:presLayoutVars>
      </dgm:prSet>
      <dgm:spPr/>
    </dgm:pt>
    <dgm:pt modelId="{95FC5435-CFC3-42FA-8F2D-F3B412E6DC7B}" type="pres">
      <dgm:prSet presAssocID="{2B6CFC45-3ADF-4BEC-A3EC-E35251A1629F}" presName="hierChild2" presStyleCnt="0"/>
      <dgm:spPr/>
    </dgm:pt>
    <dgm:pt modelId="{EB065DA1-5A00-4B47-A269-F05CEF6779CA}" type="pres">
      <dgm:prSet presAssocID="{2419C03D-DDED-45C5-A415-8C138805ABD3}" presName="Name25" presStyleLbl="parChTrans1D2" presStyleIdx="0" presStyleCnt="3"/>
      <dgm:spPr/>
    </dgm:pt>
    <dgm:pt modelId="{FC0E8B71-4CD7-491F-AE02-890470BB5A32}" type="pres">
      <dgm:prSet presAssocID="{2419C03D-DDED-45C5-A415-8C138805ABD3}" presName="connTx" presStyleLbl="parChTrans1D2" presStyleIdx="0" presStyleCnt="3"/>
      <dgm:spPr/>
    </dgm:pt>
    <dgm:pt modelId="{069FA5ED-7C8C-4239-82E1-FA0301B234CE}" type="pres">
      <dgm:prSet presAssocID="{19363B63-84F8-44A2-921D-C2986C46FC34}" presName="Name30" presStyleCnt="0"/>
      <dgm:spPr/>
    </dgm:pt>
    <dgm:pt modelId="{8422DF8D-415C-4F6F-95A3-61DA7FA10779}" type="pres">
      <dgm:prSet presAssocID="{19363B63-84F8-44A2-921D-C2986C46FC34}" presName="level2Shape" presStyleLbl="node2" presStyleIdx="0" presStyleCnt="3"/>
      <dgm:spPr/>
    </dgm:pt>
    <dgm:pt modelId="{55DA783F-A0D5-40FD-B99C-29ADBA0B39BB}" type="pres">
      <dgm:prSet presAssocID="{19363B63-84F8-44A2-921D-C2986C46FC34}" presName="hierChild3" presStyleCnt="0"/>
      <dgm:spPr/>
    </dgm:pt>
    <dgm:pt modelId="{1128F20F-9879-45A2-85BE-27DC3484729A}" type="pres">
      <dgm:prSet presAssocID="{BF50083D-2707-47E6-A3C8-88878D4CB941}" presName="Name25" presStyleLbl="parChTrans1D2" presStyleIdx="1" presStyleCnt="3"/>
      <dgm:spPr/>
    </dgm:pt>
    <dgm:pt modelId="{F4336244-ABBC-48D0-8CEF-BD218F1C41BE}" type="pres">
      <dgm:prSet presAssocID="{BF50083D-2707-47E6-A3C8-88878D4CB941}" presName="connTx" presStyleLbl="parChTrans1D2" presStyleIdx="1" presStyleCnt="3"/>
      <dgm:spPr/>
    </dgm:pt>
    <dgm:pt modelId="{1A3B1E46-4AB1-41F4-9C97-F68817ED082C}" type="pres">
      <dgm:prSet presAssocID="{29DB26F9-925C-4918-B305-8A00B149656A}" presName="Name30" presStyleCnt="0"/>
      <dgm:spPr/>
    </dgm:pt>
    <dgm:pt modelId="{EBCF8FF0-D9B3-4B76-B435-59A61F0C4B1D}" type="pres">
      <dgm:prSet presAssocID="{29DB26F9-925C-4918-B305-8A00B149656A}" presName="level2Shape" presStyleLbl="node2" presStyleIdx="1" presStyleCnt="3"/>
      <dgm:spPr/>
    </dgm:pt>
    <dgm:pt modelId="{7C8683D3-1BB0-437F-9F52-5BB4D0069ACD}" type="pres">
      <dgm:prSet presAssocID="{29DB26F9-925C-4918-B305-8A00B149656A}" presName="hierChild3" presStyleCnt="0"/>
      <dgm:spPr/>
    </dgm:pt>
    <dgm:pt modelId="{12BBB348-7B10-444F-A5CF-F5D240F34F84}" type="pres">
      <dgm:prSet presAssocID="{38B7D8F8-470A-47B2-955E-B9146C35AC15}" presName="Name25" presStyleLbl="parChTrans1D2" presStyleIdx="2" presStyleCnt="3"/>
      <dgm:spPr/>
    </dgm:pt>
    <dgm:pt modelId="{1656526D-8A4B-4842-87E6-F5DE814C94CF}" type="pres">
      <dgm:prSet presAssocID="{38B7D8F8-470A-47B2-955E-B9146C35AC15}" presName="connTx" presStyleLbl="parChTrans1D2" presStyleIdx="2" presStyleCnt="3"/>
      <dgm:spPr/>
    </dgm:pt>
    <dgm:pt modelId="{F99249AF-EA05-4C44-B886-B88FD9B6C635}" type="pres">
      <dgm:prSet presAssocID="{C3EE279F-779F-4C28-9DF6-1C397FFE99E4}" presName="Name30" presStyleCnt="0"/>
      <dgm:spPr/>
    </dgm:pt>
    <dgm:pt modelId="{583B97AC-01C0-4146-AFFC-3BF6725CFBE4}" type="pres">
      <dgm:prSet presAssocID="{C3EE279F-779F-4C28-9DF6-1C397FFE99E4}" presName="level2Shape" presStyleLbl="node2" presStyleIdx="2" presStyleCnt="3"/>
      <dgm:spPr/>
    </dgm:pt>
    <dgm:pt modelId="{E0BEB70D-4868-4372-82FF-DBD4AF624205}" type="pres">
      <dgm:prSet presAssocID="{C3EE279F-779F-4C28-9DF6-1C397FFE99E4}" presName="hierChild3" presStyleCnt="0"/>
      <dgm:spPr/>
    </dgm:pt>
    <dgm:pt modelId="{73AC65F3-2705-4442-AE46-529A28025B2B}" type="pres">
      <dgm:prSet presAssocID="{39E8E7F1-714E-427C-8FD9-B529FC38E1D0}" presName="bgShapesFlow" presStyleCnt="0"/>
      <dgm:spPr/>
    </dgm:pt>
  </dgm:ptLst>
  <dgm:cxnLst>
    <dgm:cxn modelId="{2FB8C90B-D937-4B98-B0EE-0E7C7778EB46}" type="presOf" srcId="{38B7D8F8-470A-47B2-955E-B9146C35AC15}" destId="{1656526D-8A4B-4842-87E6-F5DE814C94CF}" srcOrd="1" destOrd="0" presId="urn:microsoft.com/office/officeart/2005/8/layout/hierarchy5"/>
    <dgm:cxn modelId="{EC548747-548C-45B3-A66F-E9141BA2226C}" type="presOf" srcId="{38B7D8F8-470A-47B2-955E-B9146C35AC15}" destId="{12BBB348-7B10-444F-A5CF-F5D240F34F84}" srcOrd="0" destOrd="0" presId="urn:microsoft.com/office/officeart/2005/8/layout/hierarchy5"/>
    <dgm:cxn modelId="{1B79D849-7995-43AC-A06C-AF8547E8A838}" type="presOf" srcId="{2419C03D-DDED-45C5-A415-8C138805ABD3}" destId="{FC0E8B71-4CD7-491F-AE02-890470BB5A32}" srcOrd="1" destOrd="0" presId="urn:microsoft.com/office/officeart/2005/8/layout/hierarchy5"/>
    <dgm:cxn modelId="{F898E36A-2DB6-47BE-9B6E-CBDAA51F2840}" srcId="{39E8E7F1-714E-427C-8FD9-B529FC38E1D0}" destId="{2B6CFC45-3ADF-4BEC-A3EC-E35251A1629F}" srcOrd="0" destOrd="0" parTransId="{E202F481-1877-43CF-AA91-547A3E79A6F7}" sibTransId="{87057EC3-370D-4DE9-BCEF-E6978AEEA272}"/>
    <dgm:cxn modelId="{DE75106F-52B4-4D4D-A35C-4C2DF22031C1}" srcId="{2B6CFC45-3ADF-4BEC-A3EC-E35251A1629F}" destId="{19363B63-84F8-44A2-921D-C2986C46FC34}" srcOrd="0" destOrd="0" parTransId="{2419C03D-DDED-45C5-A415-8C138805ABD3}" sibTransId="{94E48D05-D645-480A-ABAB-F2C6886BBA01}"/>
    <dgm:cxn modelId="{EEEB4974-61EF-47C6-ACE4-F1118AFABAA7}" type="presOf" srcId="{BF50083D-2707-47E6-A3C8-88878D4CB941}" destId="{1128F20F-9879-45A2-85BE-27DC3484729A}" srcOrd="0" destOrd="0" presId="urn:microsoft.com/office/officeart/2005/8/layout/hierarchy5"/>
    <dgm:cxn modelId="{EEA1037D-D1A9-450C-B8B3-16D3B9AE7E08}" type="presOf" srcId="{19363B63-84F8-44A2-921D-C2986C46FC34}" destId="{8422DF8D-415C-4F6F-95A3-61DA7FA10779}" srcOrd="0" destOrd="0" presId="urn:microsoft.com/office/officeart/2005/8/layout/hierarchy5"/>
    <dgm:cxn modelId="{D7092E82-2A30-4E73-90EE-A8522F4CB10B}" type="presOf" srcId="{2B6CFC45-3ADF-4BEC-A3EC-E35251A1629F}" destId="{42056F2B-A9BE-449C-B5C8-CA9B786C4D86}" srcOrd="0" destOrd="0" presId="urn:microsoft.com/office/officeart/2005/8/layout/hierarchy5"/>
    <dgm:cxn modelId="{72942888-3601-45E9-8C5E-098C6B67071F}" type="presOf" srcId="{C3EE279F-779F-4C28-9DF6-1C397FFE99E4}" destId="{583B97AC-01C0-4146-AFFC-3BF6725CFBE4}" srcOrd="0" destOrd="0" presId="urn:microsoft.com/office/officeart/2005/8/layout/hierarchy5"/>
    <dgm:cxn modelId="{F10DCE96-D740-4E2C-830A-1F516C6F8602}" srcId="{2B6CFC45-3ADF-4BEC-A3EC-E35251A1629F}" destId="{29DB26F9-925C-4918-B305-8A00B149656A}" srcOrd="1" destOrd="0" parTransId="{BF50083D-2707-47E6-A3C8-88878D4CB941}" sibTransId="{3ECAB160-86B8-470A-9E6F-B2CE09B599B2}"/>
    <dgm:cxn modelId="{ED0F6DAB-25CD-43A7-8906-815AA8248F71}" type="presOf" srcId="{29DB26F9-925C-4918-B305-8A00B149656A}" destId="{EBCF8FF0-D9B3-4B76-B435-59A61F0C4B1D}" srcOrd="0" destOrd="0" presId="urn:microsoft.com/office/officeart/2005/8/layout/hierarchy5"/>
    <dgm:cxn modelId="{A85E9FB2-59B8-4621-A579-A6426F5675C0}" srcId="{2B6CFC45-3ADF-4BEC-A3EC-E35251A1629F}" destId="{C3EE279F-779F-4C28-9DF6-1C397FFE99E4}" srcOrd="2" destOrd="0" parTransId="{38B7D8F8-470A-47B2-955E-B9146C35AC15}" sibTransId="{93EDE11E-B4AD-4B5C-8FC7-81F99FF47BD9}"/>
    <dgm:cxn modelId="{6E32C1B6-508B-4C27-B2A9-FB8D41A6D29C}" type="presOf" srcId="{BF50083D-2707-47E6-A3C8-88878D4CB941}" destId="{F4336244-ABBC-48D0-8CEF-BD218F1C41BE}" srcOrd="1" destOrd="0" presId="urn:microsoft.com/office/officeart/2005/8/layout/hierarchy5"/>
    <dgm:cxn modelId="{9DB6E8BD-AF85-4D47-9B83-4E479C65F537}" type="presOf" srcId="{39E8E7F1-714E-427C-8FD9-B529FC38E1D0}" destId="{FB741287-30EE-4B90-95E8-E15AB10F89B0}" srcOrd="0" destOrd="0" presId="urn:microsoft.com/office/officeart/2005/8/layout/hierarchy5"/>
    <dgm:cxn modelId="{15DE67C9-92B1-43BA-8866-00DC7940E7E6}" type="presOf" srcId="{2419C03D-DDED-45C5-A415-8C138805ABD3}" destId="{EB065DA1-5A00-4B47-A269-F05CEF6779CA}" srcOrd="0" destOrd="0" presId="urn:microsoft.com/office/officeart/2005/8/layout/hierarchy5"/>
    <dgm:cxn modelId="{816CD014-A5B0-42D4-BF33-2277F6F83C49}" type="presParOf" srcId="{FB741287-30EE-4B90-95E8-E15AB10F89B0}" destId="{9E44A949-B4AB-4F11-96A2-50EC6975D8D4}" srcOrd="0" destOrd="0" presId="urn:microsoft.com/office/officeart/2005/8/layout/hierarchy5"/>
    <dgm:cxn modelId="{2BB757E5-2591-4D9E-8A5C-052E4D2A0E34}" type="presParOf" srcId="{9E44A949-B4AB-4F11-96A2-50EC6975D8D4}" destId="{904D1AE5-06BA-48DC-AF09-8316375F6119}" srcOrd="0" destOrd="0" presId="urn:microsoft.com/office/officeart/2005/8/layout/hierarchy5"/>
    <dgm:cxn modelId="{BC82AA86-F68B-4503-91B0-748830ED681B}" type="presParOf" srcId="{904D1AE5-06BA-48DC-AF09-8316375F6119}" destId="{E7707A9F-51A6-4FE0-BA08-6BABC4FE8E13}" srcOrd="0" destOrd="0" presId="urn:microsoft.com/office/officeart/2005/8/layout/hierarchy5"/>
    <dgm:cxn modelId="{CA3B556F-B88F-4ED5-AAD8-300FC41AD4F3}" type="presParOf" srcId="{E7707A9F-51A6-4FE0-BA08-6BABC4FE8E13}" destId="{42056F2B-A9BE-449C-B5C8-CA9B786C4D86}" srcOrd="0" destOrd="0" presId="urn:microsoft.com/office/officeart/2005/8/layout/hierarchy5"/>
    <dgm:cxn modelId="{471F72A6-C2C7-44AE-A6AC-858504019C8B}" type="presParOf" srcId="{E7707A9F-51A6-4FE0-BA08-6BABC4FE8E13}" destId="{95FC5435-CFC3-42FA-8F2D-F3B412E6DC7B}" srcOrd="1" destOrd="0" presId="urn:microsoft.com/office/officeart/2005/8/layout/hierarchy5"/>
    <dgm:cxn modelId="{CD30EAFF-8480-4FB0-8228-8244E48A8EA7}" type="presParOf" srcId="{95FC5435-CFC3-42FA-8F2D-F3B412E6DC7B}" destId="{EB065DA1-5A00-4B47-A269-F05CEF6779CA}" srcOrd="0" destOrd="0" presId="urn:microsoft.com/office/officeart/2005/8/layout/hierarchy5"/>
    <dgm:cxn modelId="{4D34F42F-5906-4028-B2D0-6C7C35AB0685}" type="presParOf" srcId="{EB065DA1-5A00-4B47-A269-F05CEF6779CA}" destId="{FC0E8B71-4CD7-491F-AE02-890470BB5A32}" srcOrd="0" destOrd="0" presId="urn:microsoft.com/office/officeart/2005/8/layout/hierarchy5"/>
    <dgm:cxn modelId="{538AEA6F-E3D2-4E7B-91C0-DA1578C7F0DB}" type="presParOf" srcId="{95FC5435-CFC3-42FA-8F2D-F3B412E6DC7B}" destId="{069FA5ED-7C8C-4239-82E1-FA0301B234CE}" srcOrd="1" destOrd="0" presId="urn:microsoft.com/office/officeart/2005/8/layout/hierarchy5"/>
    <dgm:cxn modelId="{3F4CC88B-0AA8-4DC4-9346-186D5EA655D2}" type="presParOf" srcId="{069FA5ED-7C8C-4239-82E1-FA0301B234CE}" destId="{8422DF8D-415C-4F6F-95A3-61DA7FA10779}" srcOrd="0" destOrd="0" presId="urn:microsoft.com/office/officeart/2005/8/layout/hierarchy5"/>
    <dgm:cxn modelId="{183205FC-5D52-4ECB-BF6C-D515403FE156}" type="presParOf" srcId="{069FA5ED-7C8C-4239-82E1-FA0301B234CE}" destId="{55DA783F-A0D5-40FD-B99C-29ADBA0B39BB}" srcOrd="1" destOrd="0" presId="urn:microsoft.com/office/officeart/2005/8/layout/hierarchy5"/>
    <dgm:cxn modelId="{D786C3C5-42D6-4EB9-AB87-502A0E7F9DE3}" type="presParOf" srcId="{95FC5435-CFC3-42FA-8F2D-F3B412E6DC7B}" destId="{1128F20F-9879-45A2-85BE-27DC3484729A}" srcOrd="2" destOrd="0" presId="urn:microsoft.com/office/officeart/2005/8/layout/hierarchy5"/>
    <dgm:cxn modelId="{71E6F2CD-BCBF-4CA2-AF85-AFD0A15172B1}" type="presParOf" srcId="{1128F20F-9879-45A2-85BE-27DC3484729A}" destId="{F4336244-ABBC-48D0-8CEF-BD218F1C41BE}" srcOrd="0" destOrd="0" presId="urn:microsoft.com/office/officeart/2005/8/layout/hierarchy5"/>
    <dgm:cxn modelId="{310C8850-7B9B-4E03-936B-F661AB09174D}" type="presParOf" srcId="{95FC5435-CFC3-42FA-8F2D-F3B412E6DC7B}" destId="{1A3B1E46-4AB1-41F4-9C97-F68817ED082C}" srcOrd="3" destOrd="0" presId="urn:microsoft.com/office/officeart/2005/8/layout/hierarchy5"/>
    <dgm:cxn modelId="{BFA9A6EE-71F9-4402-BCB4-266B0C6BD77A}" type="presParOf" srcId="{1A3B1E46-4AB1-41F4-9C97-F68817ED082C}" destId="{EBCF8FF0-D9B3-4B76-B435-59A61F0C4B1D}" srcOrd="0" destOrd="0" presId="urn:microsoft.com/office/officeart/2005/8/layout/hierarchy5"/>
    <dgm:cxn modelId="{E751E0BF-B08F-461A-9B17-D89084594B18}" type="presParOf" srcId="{1A3B1E46-4AB1-41F4-9C97-F68817ED082C}" destId="{7C8683D3-1BB0-437F-9F52-5BB4D0069ACD}" srcOrd="1" destOrd="0" presId="urn:microsoft.com/office/officeart/2005/8/layout/hierarchy5"/>
    <dgm:cxn modelId="{D357908D-030B-45F0-B4E5-73EB3FE694FB}" type="presParOf" srcId="{95FC5435-CFC3-42FA-8F2D-F3B412E6DC7B}" destId="{12BBB348-7B10-444F-A5CF-F5D240F34F84}" srcOrd="4" destOrd="0" presId="urn:microsoft.com/office/officeart/2005/8/layout/hierarchy5"/>
    <dgm:cxn modelId="{8A0C3410-7B1E-4103-A0E9-1BA86D235CFA}" type="presParOf" srcId="{12BBB348-7B10-444F-A5CF-F5D240F34F84}" destId="{1656526D-8A4B-4842-87E6-F5DE814C94CF}" srcOrd="0" destOrd="0" presId="urn:microsoft.com/office/officeart/2005/8/layout/hierarchy5"/>
    <dgm:cxn modelId="{274AE02A-D90D-411C-8429-97D6FB585B9A}" type="presParOf" srcId="{95FC5435-CFC3-42FA-8F2D-F3B412E6DC7B}" destId="{F99249AF-EA05-4C44-B886-B88FD9B6C635}" srcOrd="5" destOrd="0" presId="urn:microsoft.com/office/officeart/2005/8/layout/hierarchy5"/>
    <dgm:cxn modelId="{A11F4E58-6F8D-4F30-8FA1-4289245D07DD}" type="presParOf" srcId="{F99249AF-EA05-4C44-B886-B88FD9B6C635}" destId="{583B97AC-01C0-4146-AFFC-3BF6725CFBE4}" srcOrd="0" destOrd="0" presId="urn:microsoft.com/office/officeart/2005/8/layout/hierarchy5"/>
    <dgm:cxn modelId="{1C54E9C2-BCDC-4C11-B733-A434CF9FCABF}" type="presParOf" srcId="{F99249AF-EA05-4C44-B886-B88FD9B6C635}" destId="{E0BEB70D-4868-4372-82FF-DBD4AF624205}" srcOrd="1" destOrd="0" presId="urn:microsoft.com/office/officeart/2005/8/layout/hierarchy5"/>
    <dgm:cxn modelId="{2CFBD6A0-E256-413E-BEB4-92269DC41B33}" type="presParOf" srcId="{FB741287-30EE-4B90-95E8-E15AB10F89B0}" destId="{73AC65F3-2705-4442-AE46-529A28025B2B}" srcOrd="1" destOrd="0" presId="urn:microsoft.com/office/officeart/2005/8/layout/hierarchy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6F231-9056-4393-87FC-D246EF6402B6}">
      <dsp:nvSpPr>
        <dsp:cNvPr id="0" name=""/>
        <dsp:cNvSpPr/>
      </dsp:nvSpPr>
      <dsp:spPr>
        <a:xfrm>
          <a:off x="5530" y="2133597"/>
          <a:ext cx="2120007" cy="814402"/>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Introduction</a:t>
          </a:r>
        </a:p>
      </dsp:txBody>
      <dsp:txXfrm>
        <a:off x="5530" y="2133597"/>
        <a:ext cx="2120007" cy="814402"/>
      </dsp:txXfrm>
    </dsp:sp>
    <dsp:sp modelId="{C016AEA9-B14D-4FED-B8C2-5DFECA0E7737}">
      <dsp:nvSpPr>
        <dsp:cNvPr id="0" name=""/>
        <dsp:cNvSpPr/>
      </dsp:nvSpPr>
      <dsp:spPr>
        <a:xfrm>
          <a:off x="5530" y="2948000"/>
          <a:ext cx="2120007" cy="1564735"/>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latin typeface="Arial" panose="020B0604020202020204" pitchFamily="34" charset="0"/>
              <a:cs typeface="Arial" panose="020B0604020202020204" pitchFamily="34" charset="0"/>
            </a:rPr>
            <a:t>Introductions</a:t>
          </a:r>
        </a:p>
        <a:p>
          <a:pPr marL="171450" lvl="1" indent="-171450" algn="l" defTabSz="711200">
            <a:lnSpc>
              <a:spcPct val="90000"/>
            </a:lnSpc>
            <a:spcBef>
              <a:spcPct val="0"/>
            </a:spcBef>
            <a:spcAft>
              <a:spcPct val="15000"/>
            </a:spcAft>
            <a:buChar char="•"/>
          </a:pPr>
          <a:r>
            <a:rPr lang="en-US" sz="1600" b="0" kern="1200" dirty="0">
              <a:latin typeface="Arial" panose="020B0604020202020204" pitchFamily="34" charset="0"/>
              <a:cs typeface="Arial" panose="020B0604020202020204" pitchFamily="34" charset="0"/>
            </a:rPr>
            <a:t>Overview of Session</a:t>
          </a:r>
        </a:p>
        <a:p>
          <a:pPr marL="171450" lvl="1" indent="-171450" algn="l" defTabSz="711200">
            <a:lnSpc>
              <a:spcPct val="90000"/>
            </a:lnSpc>
            <a:spcBef>
              <a:spcPct val="0"/>
            </a:spcBef>
            <a:spcAft>
              <a:spcPct val="15000"/>
            </a:spcAft>
            <a:buChar char="•"/>
          </a:pPr>
          <a:r>
            <a:rPr lang="en-US" sz="1600" b="0" kern="1200" dirty="0">
              <a:latin typeface="Arial" panose="020B0604020202020204" pitchFamily="34" charset="0"/>
              <a:cs typeface="Arial" panose="020B0604020202020204" pitchFamily="34" charset="0"/>
            </a:rPr>
            <a:t>Overview of Surveys</a:t>
          </a:r>
        </a:p>
      </dsp:txBody>
      <dsp:txXfrm>
        <a:off x="5530" y="2948000"/>
        <a:ext cx="2120007" cy="1564735"/>
      </dsp:txXfrm>
    </dsp:sp>
    <dsp:sp modelId="{62F964D2-9FEA-4460-A5B8-723C7815389D}">
      <dsp:nvSpPr>
        <dsp:cNvPr id="0" name=""/>
        <dsp:cNvSpPr/>
      </dsp:nvSpPr>
      <dsp:spPr>
        <a:xfrm>
          <a:off x="2422338" y="2133597"/>
          <a:ext cx="2120007" cy="814402"/>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National Benchmarking Survey</a:t>
          </a:r>
        </a:p>
      </dsp:txBody>
      <dsp:txXfrm>
        <a:off x="2422338" y="2133597"/>
        <a:ext cx="2120007" cy="814402"/>
      </dsp:txXfrm>
    </dsp:sp>
    <dsp:sp modelId="{83AA0C49-105E-4B4D-97A8-63043B088493}">
      <dsp:nvSpPr>
        <dsp:cNvPr id="0" name=""/>
        <dsp:cNvSpPr/>
      </dsp:nvSpPr>
      <dsp:spPr>
        <a:xfrm>
          <a:off x="2422338" y="2948000"/>
          <a:ext cx="2120007" cy="1564735"/>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Summary of NBS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Trends and Findings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Interactive Activity</a:t>
          </a:r>
        </a:p>
      </dsp:txBody>
      <dsp:txXfrm>
        <a:off x="2422338" y="2948000"/>
        <a:ext cx="2120007" cy="1564735"/>
      </dsp:txXfrm>
    </dsp:sp>
    <dsp:sp modelId="{8A0DF0B6-E20B-44F5-BA80-133FB46C9124}">
      <dsp:nvSpPr>
        <dsp:cNvPr id="0" name=""/>
        <dsp:cNvSpPr/>
      </dsp:nvSpPr>
      <dsp:spPr>
        <a:xfrm>
          <a:off x="4839146" y="2133597"/>
          <a:ext cx="2120007" cy="814402"/>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Salary Planning Survey</a:t>
          </a:r>
        </a:p>
      </dsp:txBody>
      <dsp:txXfrm>
        <a:off x="4839146" y="2133597"/>
        <a:ext cx="2120007" cy="814402"/>
      </dsp:txXfrm>
    </dsp:sp>
    <dsp:sp modelId="{B94E30DD-EFDF-4D02-80F7-DCAAF88B7C0A}">
      <dsp:nvSpPr>
        <dsp:cNvPr id="0" name=""/>
        <dsp:cNvSpPr/>
      </dsp:nvSpPr>
      <dsp:spPr>
        <a:xfrm>
          <a:off x="4839146" y="2948000"/>
          <a:ext cx="2120007" cy="1564735"/>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effectLst/>
              <a:latin typeface="Arial" panose="020B0604020202020204" pitchFamily="34" charset="0"/>
              <a:cs typeface="Arial" panose="020B0604020202020204" pitchFamily="34" charset="0"/>
            </a:rPr>
            <a:t>Summary of SPS</a:t>
          </a:r>
          <a:endParaRPr lang="en-US"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Trends in Salary Practices</a:t>
          </a:r>
        </a:p>
        <a:p>
          <a:pPr marL="171450" lvl="1" indent="-171450" algn="l" defTabSz="711200">
            <a:lnSpc>
              <a:spcPct val="90000"/>
            </a:lnSpc>
            <a:spcBef>
              <a:spcPct val="0"/>
            </a:spcBef>
            <a:spcAft>
              <a:spcPct val="15000"/>
            </a:spcAft>
            <a:buChar char="•"/>
          </a:pPr>
          <a:r>
            <a:rPr lang="en-US" sz="1600" b="0" i="0" kern="1200" dirty="0">
              <a:effectLst/>
              <a:latin typeface="Arial" panose="020B0604020202020204" pitchFamily="34" charset="0"/>
              <a:cs typeface="Arial" panose="020B0604020202020204" pitchFamily="34" charset="0"/>
            </a:rPr>
            <a:t>Discussion</a:t>
          </a:r>
          <a:endParaRPr lang="en-US" sz="1600" kern="1200" dirty="0">
            <a:latin typeface="Arial" panose="020B0604020202020204" pitchFamily="34" charset="0"/>
            <a:cs typeface="Arial" panose="020B0604020202020204" pitchFamily="34" charset="0"/>
          </a:endParaRPr>
        </a:p>
      </dsp:txBody>
      <dsp:txXfrm>
        <a:off x="4839146" y="2948000"/>
        <a:ext cx="2120007" cy="1564735"/>
      </dsp:txXfrm>
    </dsp:sp>
    <dsp:sp modelId="{1E150F83-8D6C-4DD7-A9EC-6690CCA26313}">
      <dsp:nvSpPr>
        <dsp:cNvPr id="0" name=""/>
        <dsp:cNvSpPr/>
      </dsp:nvSpPr>
      <dsp:spPr>
        <a:xfrm>
          <a:off x="7255954" y="2133597"/>
          <a:ext cx="2120007" cy="814402"/>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Pulse Survey Results</a:t>
          </a:r>
        </a:p>
      </dsp:txBody>
      <dsp:txXfrm>
        <a:off x="7255954" y="2133597"/>
        <a:ext cx="2120007" cy="814402"/>
      </dsp:txXfrm>
    </dsp:sp>
    <dsp:sp modelId="{1988B1C2-4187-4557-A86D-9C27EB9F760A}">
      <dsp:nvSpPr>
        <dsp:cNvPr id="0" name=""/>
        <dsp:cNvSpPr/>
      </dsp:nvSpPr>
      <dsp:spPr>
        <a:xfrm>
          <a:off x="7255954" y="2948000"/>
          <a:ext cx="2120007" cy="1564735"/>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Time Away From Work</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Generational Characteristics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Interactive Activity</a:t>
          </a:r>
        </a:p>
      </dsp:txBody>
      <dsp:txXfrm>
        <a:off x="7255954" y="2948000"/>
        <a:ext cx="2120007" cy="1564735"/>
      </dsp:txXfrm>
    </dsp:sp>
    <dsp:sp modelId="{3EE76651-6EF2-45DB-84E0-5A7B35953AFD}">
      <dsp:nvSpPr>
        <dsp:cNvPr id="0" name=""/>
        <dsp:cNvSpPr/>
      </dsp:nvSpPr>
      <dsp:spPr>
        <a:xfrm>
          <a:off x="9672762" y="2133597"/>
          <a:ext cx="2120007" cy="814402"/>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Taking Action</a:t>
          </a:r>
        </a:p>
      </dsp:txBody>
      <dsp:txXfrm>
        <a:off x="9672762" y="2133597"/>
        <a:ext cx="2120007" cy="814402"/>
      </dsp:txXfrm>
    </dsp:sp>
    <dsp:sp modelId="{69416459-13C3-40C0-B27F-2276F9420825}">
      <dsp:nvSpPr>
        <dsp:cNvPr id="0" name=""/>
        <dsp:cNvSpPr/>
      </dsp:nvSpPr>
      <dsp:spPr>
        <a:xfrm>
          <a:off x="9672762" y="2948000"/>
          <a:ext cx="2120007" cy="1564735"/>
        </a:xfrm>
        <a:prstGeom prst="rect">
          <a:avLst/>
        </a:prstGeom>
        <a:solidFill>
          <a:schemeClr val="accent6">
            <a:tint val="40000"/>
            <a:alpha val="90000"/>
            <a:hueOff val="0"/>
            <a:satOff val="0"/>
            <a:lumOff val="0"/>
            <a:alphaOff val="0"/>
          </a:schemeClr>
        </a:solidFill>
        <a:ln w="19050"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Data Needed</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Resources Available</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Employer Response &amp; Next Steps</a:t>
          </a:r>
        </a:p>
      </dsp:txBody>
      <dsp:txXfrm>
        <a:off x="9672762" y="2948000"/>
        <a:ext cx="2120007" cy="1564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BF2E7-86AF-40E0-A604-6856CF2548F5}">
      <dsp:nvSpPr>
        <dsp:cNvPr id="0" name=""/>
        <dsp:cNvSpPr/>
      </dsp:nvSpPr>
      <dsp:spPr>
        <a:xfrm>
          <a:off x="1795" y="1800316"/>
          <a:ext cx="2363062" cy="1181531"/>
        </a:xfrm>
        <a:prstGeom prst="roundRect">
          <a:avLst>
            <a:gd name="adj" fmla="val 10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Arial" panose="020B0604020202020204" pitchFamily="34" charset="0"/>
              <a:cs typeface="Arial" panose="020B0604020202020204" pitchFamily="34" charset="0"/>
            </a:rPr>
            <a:t>All Industries</a:t>
          </a:r>
          <a:endParaRPr lang="en-US" sz="1400" kern="1200" dirty="0">
            <a:solidFill>
              <a:schemeClr val="bg1"/>
            </a:solidFill>
            <a:latin typeface="Arial" panose="020B0604020202020204" pitchFamily="34" charset="0"/>
            <a:cs typeface="Arial" panose="020B0604020202020204" pitchFamily="34" charset="0"/>
          </a:endParaRPr>
        </a:p>
      </dsp:txBody>
      <dsp:txXfrm>
        <a:off x="36401" y="1834922"/>
        <a:ext cx="2293850" cy="1112319"/>
      </dsp:txXfrm>
    </dsp:sp>
    <dsp:sp modelId="{121934C3-AA14-4336-B4B8-F655212B71F1}">
      <dsp:nvSpPr>
        <dsp:cNvPr id="0" name=""/>
        <dsp:cNvSpPr/>
      </dsp:nvSpPr>
      <dsp:spPr>
        <a:xfrm rot="18289469">
          <a:off x="2009870" y="1689465"/>
          <a:ext cx="1655198" cy="44472"/>
        </a:xfrm>
        <a:custGeom>
          <a:avLst/>
          <a:gdLst/>
          <a:ahLst/>
          <a:cxnLst/>
          <a:rect l="0" t="0" r="0" b="0"/>
          <a:pathLst>
            <a:path>
              <a:moveTo>
                <a:pt x="0" y="22236"/>
              </a:moveTo>
              <a:lnTo>
                <a:pt x="1655198" y="22236"/>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Arial" panose="020B0604020202020204" pitchFamily="34" charset="0"/>
            <a:cs typeface="Arial" panose="020B0604020202020204" pitchFamily="34" charset="0"/>
          </a:endParaRPr>
        </a:p>
      </dsp:txBody>
      <dsp:txXfrm>
        <a:off x="2796090" y="1670322"/>
        <a:ext cx="82759" cy="82759"/>
      </dsp:txXfrm>
    </dsp:sp>
    <dsp:sp modelId="{4B0B75BA-9DAC-4E61-9746-47E74320F636}">
      <dsp:nvSpPr>
        <dsp:cNvPr id="0" name=""/>
        <dsp:cNvSpPr/>
      </dsp:nvSpPr>
      <dsp:spPr>
        <a:xfrm>
          <a:off x="3310082" y="441556"/>
          <a:ext cx="2363062" cy="1181531"/>
        </a:xfrm>
        <a:prstGeom prst="roundRect">
          <a:avLst>
            <a:gd name="adj" fmla="val 10000"/>
          </a:avLst>
        </a:prstGeom>
        <a:solidFill>
          <a:schemeClr val="accent4">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Define clear </a:t>
          </a:r>
          <a:br>
            <a:rPr lang="en-US" sz="1400" kern="1200" dirty="0">
              <a:solidFill>
                <a:schemeClr val="bg1"/>
              </a:solidFill>
              <a:latin typeface="Arial" panose="020B0604020202020204" pitchFamily="34" charset="0"/>
              <a:cs typeface="Arial" panose="020B0604020202020204" pitchFamily="34" charset="0"/>
            </a:rPr>
          </a:br>
          <a:r>
            <a:rPr lang="en-US" sz="1400" kern="1200" dirty="0">
              <a:solidFill>
                <a:schemeClr val="bg1"/>
              </a:solidFill>
              <a:latin typeface="Arial" panose="020B0604020202020204" pitchFamily="34" charset="0"/>
              <a:cs typeface="Arial" panose="020B0604020202020204" pitchFamily="34" charset="0"/>
            </a:rPr>
            <a:t>performance goals</a:t>
          </a:r>
        </a:p>
      </dsp:txBody>
      <dsp:txXfrm>
        <a:off x="3344688" y="476162"/>
        <a:ext cx="2293850" cy="1112319"/>
      </dsp:txXfrm>
    </dsp:sp>
    <dsp:sp modelId="{88F4F73B-A41C-49FB-AFD3-75483CB10CCC}">
      <dsp:nvSpPr>
        <dsp:cNvPr id="0" name=""/>
        <dsp:cNvSpPr/>
      </dsp:nvSpPr>
      <dsp:spPr>
        <a:xfrm>
          <a:off x="2364857" y="2368846"/>
          <a:ext cx="945224" cy="44472"/>
        </a:xfrm>
        <a:custGeom>
          <a:avLst/>
          <a:gdLst/>
          <a:ahLst/>
          <a:cxnLst/>
          <a:rect l="0" t="0" r="0" b="0"/>
          <a:pathLst>
            <a:path>
              <a:moveTo>
                <a:pt x="0" y="22236"/>
              </a:moveTo>
              <a:lnTo>
                <a:pt x="945224" y="22236"/>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Arial" panose="020B0604020202020204" pitchFamily="34" charset="0"/>
            <a:cs typeface="Arial" panose="020B0604020202020204" pitchFamily="34" charset="0"/>
          </a:endParaRPr>
        </a:p>
      </dsp:txBody>
      <dsp:txXfrm>
        <a:off x="2813839" y="2367451"/>
        <a:ext cx="47261" cy="47261"/>
      </dsp:txXfrm>
    </dsp:sp>
    <dsp:sp modelId="{B0D4CAE5-B043-4620-A1FF-ED9ED6117DBF}">
      <dsp:nvSpPr>
        <dsp:cNvPr id="0" name=""/>
        <dsp:cNvSpPr/>
      </dsp:nvSpPr>
      <dsp:spPr>
        <a:xfrm>
          <a:off x="3310082" y="1800316"/>
          <a:ext cx="2363062" cy="1181531"/>
        </a:xfrm>
        <a:prstGeom prst="roundRect">
          <a:avLst>
            <a:gd name="adj" fmla="val 10000"/>
          </a:avLst>
        </a:prstGeom>
        <a:solidFill>
          <a:schemeClr val="accent3">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Communicate with </a:t>
          </a:r>
          <a:br>
            <a:rPr lang="en-US" sz="1400" kern="1200" dirty="0">
              <a:solidFill>
                <a:schemeClr val="bg1"/>
              </a:solidFill>
              <a:latin typeface="Arial" panose="020B0604020202020204" pitchFamily="34" charset="0"/>
              <a:cs typeface="Arial" panose="020B0604020202020204" pitchFamily="34" charset="0"/>
            </a:rPr>
          </a:br>
          <a:r>
            <a:rPr lang="en-US" sz="1400" kern="1200" dirty="0">
              <a:solidFill>
                <a:schemeClr val="bg1"/>
              </a:solidFill>
              <a:latin typeface="Arial" panose="020B0604020202020204" pitchFamily="34" charset="0"/>
              <a:cs typeface="Arial" panose="020B0604020202020204" pitchFamily="34" charset="0"/>
            </a:rPr>
            <a:t>trust and confidence</a:t>
          </a:r>
        </a:p>
      </dsp:txBody>
      <dsp:txXfrm>
        <a:off x="3344688" y="1834922"/>
        <a:ext cx="2293850" cy="1112319"/>
      </dsp:txXfrm>
    </dsp:sp>
    <dsp:sp modelId="{228E5458-637B-453E-AC9C-3489EB8549A3}">
      <dsp:nvSpPr>
        <dsp:cNvPr id="0" name=""/>
        <dsp:cNvSpPr/>
      </dsp:nvSpPr>
      <dsp:spPr>
        <a:xfrm rot="3310531">
          <a:off x="2009870" y="3048226"/>
          <a:ext cx="1655198" cy="44472"/>
        </a:xfrm>
        <a:custGeom>
          <a:avLst/>
          <a:gdLst/>
          <a:ahLst/>
          <a:cxnLst/>
          <a:rect l="0" t="0" r="0" b="0"/>
          <a:pathLst>
            <a:path>
              <a:moveTo>
                <a:pt x="0" y="22236"/>
              </a:moveTo>
              <a:lnTo>
                <a:pt x="1655198" y="22236"/>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Arial" panose="020B0604020202020204" pitchFamily="34" charset="0"/>
            <a:cs typeface="Arial" panose="020B0604020202020204" pitchFamily="34" charset="0"/>
          </a:endParaRPr>
        </a:p>
      </dsp:txBody>
      <dsp:txXfrm>
        <a:off x="2796090" y="3029082"/>
        <a:ext cx="82759" cy="82759"/>
      </dsp:txXfrm>
    </dsp:sp>
    <dsp:sp modelId="{C6B2A74A-5634-450A-B54A-B0DAC577F58E}">
      <dsp:nvSpPr>
        <dsp:cNvPr id="0" name=""/>
        <dsp:cNvSpPr/>
      </dsp:nvSpPr>
      <dsp:spPr>
        <a:xfrm>
          <a:off x="3310082" y="3159077"/>
          <a:ext cx="2363062" cy="1181531"/>
        </a:xfrm>
        <a:prstGeom prst="roundRect">
          <a:avLst>
            <a:gd name="adj" fmla="val 10000"/>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Arial" panose="020B0604020202020204" pitchFamily="34" charset="0"/>
              <a:cs typeface="Arial" panose="020B0604020202020204" pitchFamily="34" charset="0"/>
            </a:rPr>
            <a:t>Support career path</a:t>
          </a:r>
          <a:endParaRPr lang="en-US" sz="1400" kern="1200" dirty="0">
            <a:solidFill>
              <a:schemeClr val="bg1"/>
            </a:solidFill>
            <a:latin typeface="Arial" panose="020B0604020202020204" pitchFamily="34" charset="0"/>
            <a:cs typeface="Arial" panose="020B0604020202020204" pitchFamily="34" charset="0"/>
          </a:endParaRPr>
        </a:p>
      </dsp:txBody>
      <dsp:txXfrm>
        <a:off x="3344688" y="3193683"/>
        <a:ext cx="2293850" cy="11123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56F2B-A9BE-449C-B5C8-CA9B786C4D86}">
      <dsp:nvSpPr>
        <dsp:cNvPr id="0" name=""/>
        <dsp:cNvSpPr/>
      </dsp:nvSpPr>
      <dsp:spPr>
        <a:xfrm>
          <a:off x="1911" y="1864643"/>
          <a:ext cx="2267729" cy="1133864"/>
        </a:xfrm>
        <a:prstGeom prst="roundRect">
          <a:avLst>
            <a:gd name="adj" fmla="val 10000"/>
          </a:avLst>
        </a:prstGeom>
        <a:solidFill>
          <a:schemeClr val="lt1"/>
        </a:solidFill>
        <a:ln w="19050" cap="rnd"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Entertainment/</a:t>
          </a:r>
          <a:br>
            <a:rPr lang="en-US" sz="1400" kern="1200" dirty="0">
              <a:solidFill>
                <a:schemeClr val="bg1"/>
              </a:solidFill>
              <a:latin typeface="Arial" panose="020B0604020202020204" pitchFamily="34" charset="0"/>
              <a:cs typeface="Arial" panose="020B0604020202020204" pitchFamily="34" charset="0"/>
            </a:rPr>
          </a:br>
          <a:r>
            <a:rPr lang="en-US" sz="1400" kern="1200" dirty="0">
              <a:solidFill>
                <a:schemeClr val="bg1"/>
              </a:solidFill>
              <a:latin typeface="Arial" panose="020B0604020202020204" pitchFamily="34" charset="0"/>
              <a:cs typeface="Arial" panose="020B0604020202020204" pitchFamily="34" charset="0"/>
            </a:rPr>
            <a:t>Hospitality Industry</a:t>
          </a:r>
        </a:p>
      </dsp:txBody>
      <dsp:txXfrm>
        <a:off x="35121" y="1897853"/>
        <a:ext cx="2201309" cy="1067444"/>
      </dsp:txXfrm>
    </dsp:sp>
    <dsp:sp modelId="{EB065DA1-5A00-4B47-A269-F05CEF6779CA}">
      <dsp:nvSpPr>
        <dsp:cNvPr id="0" name=""/>
        <dsp:cNvSpPr/>
      </dsp:nvSpPr>
      <dsp:spPr>
        <a:xfrm rot="18289469">
          <a:off x="1928975" y="1758619"/>
          <a:ext cx="1588422" cy="41967"/>
        </a:xfrm>
        <a:custGeom>
          <a:avLst/>
          <a:gdLst/>
          <a:ahLst/>
          <a:cxnLst/>
          <a:rect l="0" t="0" r="0" b="0"/>
          <a:pathLst>
            <a:path>
              <a:moveTo>
                <a:pt x="0" y="20983"/>
              </a:moveTo>
              <a:lnTo>
                <a:pt x="1588422" y="20983"/>
              </a:lnTo>
            </a:path>
          </a:pathLst>
        </a:custGeom>
        <a:noFill/>
        <a:ln w="19050"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Arial" panose="020B0604020202020204" pitchFamily="34" charset="0"/>
            <a:cs typeface="Arial" panose="020B0604020202020204" pitchFamily="34" charset="0"/>
          </a:endParaRPr>
        </a:p>
      </dsp:txBody>
      <dsp:txXfrm>
        <a:off x="2683476" y="1739893"/>
        <a:ext cx="79421" cy="79421"/>
      </dsp:txXfrm>
    </dsp:sp>
    <dsp:sp modelId="{8422DF8D-415C-4F6F-95A3-61DA7FA10779}">
      <dsp:nvSpPr>
        <dsp:cNvPr id="0" name=""/>
        <dsp:cNvSpPr/>
      </dsp:nvSpPr>
      <dsp:spPr>
        <a:xfrm>
          <a:off x="3176732" y="560699"/>
          <a:ext cx="2267729" cy="1133864"/>
        </a:xfrm>
        <a:prstGeom prst="roundRect">
          <a:avLst>
            <a:gd name="adj" fmla="val 10000"/>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Support </a:t>
          </a:r>
          <a:r>
            <a:rPr lang="en-US" sz="1400" b="1" kern="1200" dirty="0">
              <a:solidFill>
                <a:schemeClr val="bg1"/>
              </a:solidFill>
              <a:latin typeface="Arial" panose="020B0604020202020204" pitchFamily="34" charset="0"/>
              <a:cs typeface="Arial" panose="020B0604020202020204" pitchFamily="34" charset="0"/>
            </a:rPr>
            <a:t>career path</a:t>
          </a:r>
        </a:p>
      </dsp:txBody>
      <dsp:txXfrm>
        <a:off x="3209942" y="593909"/>
        <a:ext cx="2201309" cy="1067444"/>
      </dsp:txXfrm>
    </dsp:sp>
    <dsp:sp modelId="{1128F20F-9879-45A2-85BE-27DC3484729A}">
      <dsp:nvSpPr>
        <dsp:cNvPr id="0" name=""/>
        <dsp:cNvSpPr/>
      </dsp:nvSpPr>
      <dsp:spPr>
        <a:xfrm>
          <a:off x="2269641" y="2410592"/>
          <a:ext cx="907091" cy="41967"/>
        </a:xfrm>
        <a:custGeom>
          <a:avLst/>
          <a:gdLst/>
          <a:ahLst/>
          <a:cxnLst/>
          <a:rect l="0" t="0" r="0" b="0"/>
          <a:pathLst>
            <a:path>
              <a:moveTo>
                <a:pt x="0" y="20983"/>
              </a:moveTo>
              <a:lnTo>
                <a:pt x="907091" y="20983"/>
              </a:lnTo>
            </a:path>
          </a:pathLst>
        </a:custGeom>
        <a:noFill/>
        <a:ln w="19050"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Arial" panose="020B0604020202020204" pitchFamily="34" charset="0"/>
            <a:cs typeface="Arial" panose="020B0604020202020204" pitchFamily="34" charset="0"/>
          </a:endParaRPr>
        </a:p>
      </dsp:txBody>
      <dsp:txXfrm>
        <a:off x="2700509" y="2408898"/>
        <a:ext cx="45354" cy="45354"/>
      </dsp:txXfrm>
    </dsp:sp>
    <dsp:sp modelId="{EBCF8FF0-D9B3-4B76-B435-59A61F0C4B1D}">
      <dsp:nvSpPr>
        <dsp:cNvPr id="0" name=""/>
        <dsp:cNvSpPr/>
      </dsp:nvSpPr>
      <dsp:spPr>
        <a:xfrm>
          <a:off x="3176732" y="1864643"/>
          <a:ext cx="2267729" cy="1133864"/>
        </a:xfrm>
        <a:prstGeom prst="roundRect">
          <a:avLst>
            <a:gd name="adj" fmla="val 10000"/>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Provide performance-based </a:t>
          </a:r>
          <a:r>
            <a:rPr lang="en-US" sz="1400" b="1" kern="1200" dirty="0">
              <a:solidFill>
                <a:schemeClr val="bg1"/>
              </a:solidFill>
              <a:latin typeface="Arial" panose="020B0604020202020204" pitchFamily="34" charset="0"/>
              <a:cs typeface="Arial" panose="020B0604020202020204" pitchFamily="34" charset="0"/>
            </a:rPr>
            <a:t>recognition</a:t>
          </a:r>
        </a:p>
      </dsp:txBody>
      <dsp:txXfrm>
        <a:off x="3209942" y="1897853"/>
        <a:ext cx="2201309" cy="1067444"/>
      </dsp:txXfrm>
    </dsp:sp>
    <dsp:sp modelId="{12BBB348-7B10-444F-A5CF-F5D240F34F84}">
      <dsp:nvSpPr>
        <dsp:cNvPr id="0" name=""/>
        <dsp:cNvSpPr/>
      </dsp:nvSpPr>
      <dsp:spPr>
        <a:xfrm rot="3310531">
          <a:off x="1928975" y="3062564"/>
          <a:ext cx="1588422" cy="41967"/>
        </a:xfrm>
        <a:custGeom>
          <a:avLst/>
          <a:gdLst/>
          <a:ahLst/>
          <a:cxnLst/>
          <a:rect l="0" t="0" r="0" b="0"/>
          <a:pathLst>
            <a:path>
              <a:moveTo>
                <a:pt x="0" y="20983"/>
              </a:moveTo>
              <a:lnTo>
                <a:pt x="1588422" y="20983"/>
              </a:lnTo>
            </a:path>
          </a:pathLst>
        </a:custGeom>
        <a:noFill/>
        <a:ln w="19050"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Arial" panose="020B0604020202020204" pitchFamily="34" charset="0"/>
            <a:cs typeface="Arial" panose="020B0604020202020204" pitchFamily="34" charset="0"/>
          </a:endParaRPr>
        </a:p>
      </dsp:txBody>
      <dsp:txXfrm>
        <a:off x="2683476" y="3043837"/>
        <a:ext cx="79421" cy="79421"/>
      </dsp:txXfrm>
    </dsp:sp>
    <dsp:sp modelId="{583B97AC-01C0-4146-AFFC-3BF6725CFBE4}">
      <dsp:nvSpPr>
        <dsp:cNvPr id="0" name=""/>
        <dsp:cNvSpPr/>
      </dsp:nvSpPr>
      <dsp:spPr>
        <a:xfrm>
          <a:off x="3176732" y="3168588"/>
          <a:ext cx="2267729" cy="1133864"/>
        </a:xfrm>
        <a:prstGeom prst="roundRect">
          <a:avLst>
            <a:gd name="adj" fmla="val 10000"/>
          </a:avLst>
        </a:prstGeom>
        <a:solidFill>
          <a:schemeClr val="accent6">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Connect employees’ </a:t>
          </a:r>
          <a:br>
            <a:rPr lang="en-US" sz="1400" kern="1200" dirty="0">
              <a:solidFill>
                <a:schemeClr val="bg1"/>
              </a:solidFill>
              <a:latin typeface="Arial" panose="020B0604020202020204" pitchFamily="34" charset="0"/>
              <a:cs typeface="Arial" panose="020B0604020202020204" pitchFamily="34" charset="0"/>
            </a:rPr>
          </a:br>
          <a:r>
            <a:rPr lang="en-US" sz="1400" kern="1200" dirty="0">
              <a:solidFill>
                <a:schemeClr val="bg1"/>
              </a:solidFill>
              <a:latin typeface="Arial" panose="020B0604020202020204" pitchFamily="34" charset="0"/>
              <a:cs typeface="Arial" panose="020B0604020202020204" pitchFamily="34" charset="0"/>
            </a:rPr>
            <a:t>efforts to </a:t>
          </a:r>
          <a:r>
            <a:rPr lang="en-US" sz="1400" b="1" kern="1200" dirty="0">
              <a:solidFill>
                <a:schemeClr val="bg1"/>
              </a:solidFill>
              <a:latin typeface="Arial" panose="020B0604020202020204" pitchFamily="34" charset="0"/>
              <a:cs typeface="Arial" panose="020B0604020202020204" pitchFamily="34" charset="0"/>
            </a:rPr>
            <a:t>strategy, </a:t>
          </a:r>
          <a:br>
            <a:rPr lang="en-US" sz="1400" b="1" kern="1200" dirty="0">
              <a:solidFill>
                <a:schemeClr val="bg1"/>
              </a:solidFill>
              <a:latin typeface="Arial" panose="020B0604020202020204" pitchFamily="34" charset="0"/>
              <a:cs typeface="Arial" panose="020B0604020202020204" pitchFamily="34" charset="0"/>
            </a:rPr>
          </a:br>
          <a:r>
            <a:rPr lang="en-US" sz="1400" b="1" kern="1200" dirty="0">
              <a:solidFill>
                <a:schemeClr val="bg1"/>
              </a:solidFill>
              <a:latin typeface="Arial" panose="020B0604020202020204" pitchFamily="34" charset="0"/>
              <a:cs typeface="Arial" panose="020B0604020202020204" pitchFamily="34" charset="0"/>
            </a:rPr>
            <a:t>mission, vision &amp; values</a:t>
          </a:r>
        </a:p>
      </dsp:txBody>
      <dsp:txXfrm>
        <a:off x="3209942" y="3201798"/>
        <a:ext cx="2201309" cy="106744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92B0F-52E0-5144-A6B6-6D3F24A223EE}"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EDCE"/>
                </a:highlight>
                <a:latin typeface="Gotham Narrow Light"/>
              </a:rPr>
              <a:t>Engaging Employees in Hospitality: Opportunities, Recognition, or Mission &amp; Values</a:t>
            </a: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Find a partner and get ready for an exciting brainstorming session!</a:t>
            </a: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Choose one of the following topics: Opportunities, Recognition, or Strategy/Mission/Vision.</a:t>
            </a: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Take 5 minutes to discuss and generate ideas on how we can enhance employee engagement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within your chosen topic.</a:t>
            </a: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Think outside the box and focus on practical and actionable steps that can make a real difference.</a:t>
            </a:r>
          </a:p>
          <a:p>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accent1"/>
                </a:solidFill>
                <a:latin typeface="Arial" panose="020B0604020202020204" pitchFamily="34" charset="0"/>
                <a:cs typeface="Arial" panose="020B0604020202020204" pitchFamily="34" charset="0"/>
              </a:rPr>
              <a:t>Remember, this is your chance to be creative and innovative!</a:t>
            </a:r>
          </a:p>
          <a:p>
            <a:pPr marL="342900" indent="-342900">
              <a:buFont typeface="+mj-lt"/>
              <a:buAutoNum type="arabicPeriod"/>
            </a:pP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After 5 minutes, I invite volunteers to share their brilliant ideas from each topic. </a:t>
            </a:r>
          </a:p>
          <a:p>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Don't be shy - let's inspire and learn from one another!</a:t>
            </a:r>
          </a:p>
          <a:p>
            <a:pPr marL="342900" indent="-342900">
              <a:buFont typeface="+mj-lt"/>
              <a:buAutoNum type="arabicPeriod"/>
            </a:pP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Get ready to make an impact on employee engagement!</a:t>
            </a:r>
          </a:p>
          <a:p>
            <a:pPr algn="l"/>
            <a:endParaRPr lang="en-US" b="0" i="0" dirty="0">
              <a:solidFill>
                <a:srgbClr val="000000"/>
              </a:solidFill>
              <a:effectLst/>
              <a:highlight>
                <a:srgbClr val="FFEDCE"/>
              </a:highlight>
              <a:latin typeface="Gotham Narrow Light"/>
            </a:endParaRPr>
          </a:p>
          <a:p>
            <a:pPr algn="l"/>
            <a:endParaRPr lang="en-US" b="0" i="0" dirty="0">
              <a:solidFill>
                <a:srgbClr val="000000"/>
              </a:solidFill>
              <a:effectLst/>
              <a:highlight>
                <a:srgbClr val="FFEDCE"/>
              </a:highlight>
              <a:latin typeface="Gotham Narrow Light"/>
            </a:endParaRPr>
          </a:p>
          <a:p>
            <a:pPr algn="l"/>
            <a:endParaRPr lang="en-US" b="0" i="0" dirty="0">
              <a:solidFill>
                <a:srgbClr val="000000"/>
              </a:solidFill>
              <a:effectLst/>
              <a:highlight>
                <a:srgbClr val="FFEDCE"/>
              </a:highlight>
              <a:latin typeface="Gotham Narrow Light"/>
            </a:endParaRPr>
          </a:p>
          <a:p>
            <a:pPr algn="l"/>
            <a:r>
              <a:rPr lang="en-US" b="0" i="0" dirty="0">
                <a:solidFill>
                  <a:srgbClr val="000000"/>
                </a:solidFill>
                <a:effectLst/>
                <a:highlight>
                  <a:srgbClr val="FFEDCE"/>
                </a:highlight>
                <a:latin typeface="Gotham Narrow Light"/>
              </a:rPr>
              <a:t>Opportunities:</a:t>
            </a:r>
          </a:p>
          <a:p>
            <a:pPr algn="l"/>
            <a:endParaRPr lang="en-US" b="0" i="0" dirty="0">
              <a:solidFill>
                <a:srgbClr val="000000"/>
              </a:solidFill>
              <a:effectLst/>
              <a:highlight>
                <a:srgbClr val="FFEDCE"/>
              </a:highlight>
              <a:latin typeface="Gotham Narrow Light"/>
            </a:endParaRP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Implement a cross-training program that allows employees to gain experience in different departments, such as front desk, food and beverage, or event planning.</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Offer specialized training programs for employees to enhance their skills in areas like customer service, conflict resolution, or event management.</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Provide opportunities for employees to attend industry conferences, trade shows, or workshops to stay updated on the latest trends and best practices.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Create a mentorship program where experienced employees can guide and support new hires in their career development within the hospitality/entertainment industry.</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Establish a career advancement framework that outlines clear paths for growth within the organization, such as moving from entry-level positions to supervisory or management roles.</a:t>
            </a:r>
          </a:p>
          <a:p>
            <a:pPr algn="l"/>
            <a:endParaRPr lang="en-US" b="0" i="0" dirty="0">
              <a:solidFill>
                <a:srgbClr val="000000"/>
              </a:solidFill>
              <a:effectLst/>
              <a:highlight>
                <a:srgbClr val="FFEDCE"/>
              </a:highlight>
              <a:latin typeface="Gotham Narrow Light"/>
            </a:endParaRPr>
          </a:p>
          <a:p>
            <a:pPr algn="l"/>
            <a:r>
              <a:rPr lang="en-US" b="0" i="0" dirty="0">
                <a:solidFill>
                  <a:srgbClr val="000000"/>
                </a:solidFill>
                <a:effectLst/>
                <a:highlight>
                  <a:srgbClr val="FFEDCE"/>
                </a:highlight>
                <a:latin typeface="Gotham Narrow Light"/>
              </a:rPr>
              <a:t>Recognition:</a:t>
            </a:r>
          </a:p>
          <a:p>
            <a:pPr algn="l"/>
            <a:endParaRPr lang="en-US" b="0" i="0" dirty="0">
              <a:solidFill>
                <a:srgbClr val="000000"/>
              </a:solidFill>
              <a:effectLst/>
              <a:highlight>
                <a:srgbClr val="FFEDCE"/>
              </a:highlight>
              <a:latin typeface="Gotham Narrow Light"/>
            </a:endParaRP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Implement a guest feedback recognition program where employees are acknowledged and rewarded for receiving positive reviews or exceeding guest expectations.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Celebrate employee achievements and milestones, such as exceptional guest service, innovative ideas, or outstanding teamwork, through regular recognition events or ceremonies.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Provide personalized rewards or incentives for employees who consistently deliver exceptional guest experiences.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Encourage managers to regularly provide specific and timely feedback to employees, recognizing their contributions and efforts.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Organize team-building activities or employee appreciation events to foster a positive and supportive work culture within the hospitality/entertainment industry.</a:t>
            </a:r>
          </a:p>
          <a:p>
            <a:pPr algn="l"/>
            <a:endParaRPr lang="en-US" b="0" i="0" dirty="0">
              <a:solidFill>
                <a:srgbClr val="000000"/>
              </a:solidFill>
              <a:effectLst/>
              <a:highlight>
                <a:srgbClr val="FFEDCE"/>
              </a:highlight>
              <a:latin typeface="Gotham Narrow Light"/>
            </a:endParaRPr>
          </a:p>
          <a:p>
            <a:pPr algn="l"/>
            <a:r>
              <a:rPr lang="en-US" b="0" i="0" dirty="0">
                <a:solidFill>
                  <a:srgbClr val="000000"/>
                </a:solidFill>
                <a:effectLst/>
                <a:highlight>
                  <a:srgbClr val="FFEDCE"/>
                </a:highlight>
                <a:latin typeface="Gotham Narrow Light"/>
              </a:rPr>
              <a:t>Strategy/Mission/Vision:</a:t>
            </a:r>
          </a:p>
          <a:p>
            <a:pPr algn="l"/>
            <a:endParaRPr lang="en-US" b="0" i="0" dirty="0">
              <a:solidFill>
                <a:srgbClr val="000000"/>
              </a:solidFill>
              <a:effectLst/>
              <a:highlight>
                <a:srgbClr val="FFEDCE"/>
              </a:highlight>
              <a:latin typeface="Gotham Narrow Light"/>
            </a:endParaRP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Clearly communicate the organization's mission, vision, and values to all employees, emphasizing the importance of creating memorable guest experiences.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Involve employees in the strategic planning process, seeking their input and ideas to align the organization's goals with their day-to-day operations.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Establish regular communication channels to keep employees informed about the progress and achievements related to the organization's strategic objectives.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Develop a recognition program that specifically acknowledges employees who embody the organization's values in their interactions with guests and colleagues.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Provide opportunities for employees to participate in community outreach programs or sustainability initiatives that align with the organization's mission and values.</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20</a:t>
            </a:fld>
            <a:endParaRPr lang="en-US"/>
          </a:p>
        </p:txBody>
      </p:sp>
    </p:spTree>
    <p:extLst>
      <p:ext uri="{BB962C8B-B14F-4D97-AF65-F5344CB8AC3E}">
        <p14:creationId xmlns:p14="http://schemas.microsoft.com/office/powerpoint/2010/main" val="131720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21</a:t>
            </a:fld>
            <a:endParaRPr lang="en-US"/>
          </a:p>
        </p:txBody>
      </p:sp>
    </p:spTree>
    <p:extLst>
      <p:ext uri="{BB962C8B-B14F-4D97-AF65-F5344CB8AC3E}">
        <p14:creationId xmlns:p14="http://schemas.microsoft.com/office/powerpoint/2010/main" val="1753537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salary increase budgets go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2023-2024: 4.0% </a:t>
            </a:r>
            <a:r>
              <a:rPr lang="en-US" dirty="0">
                <a:sym typeface="Wingdings" panose="05000000000000000000" pitchFamily="2" charset="2"/>
              </a:rPr>
              <a:t> 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2024-2025: 3.9%  3.0% (3.9% is 1/10</a:t>
            </a:r>
            <a:r>
              <a:rPr lang="en-US" baseline="30000" dirty="0">
                <a:sym typeface="Wingdings" panose="05000000000000000000" pitchFamily="2" charset="2"/>
              </a:rPr>
              <a:t>th</a:t>
            </a:r>
            <a:r>
              <a:rPr lang="en-US" dirty="0">
                <a:sym typeface="Wingdings" panose="05000000000000000000" pitchFamily="2" charset="2"/>
              </a:rPr>
              <a:t> lower than last year actual &amp; .5% higher than projected)</a:t>
            </a:r>
            <a:endParaRPr lang="en-US"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24</a:t>
            </a:fld>
            <a:endParaRPr lang="en-US"/>
          </a:p>
        </p:txBody>
      </p:sp>
    </p:spTree>
    <p:extLst>
      <p:ext uri="{BB962C8B-B14F-4D97-AF65-F5344CB8AC3E}">
        <p14:creationId xmlns:p14="http://schemas.microsoft.com/office/powerpoint/2010/main" val="3239071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salary increase budgets go down?</a:t>
            </a:r>
          </a:p>
          <a:p>
            <a:r>
              <a:rPr lang="en-US" dirty="0"/>
              <a:t>Same as last year</a:t>
            </a:r>
          </a:p>
        </p:txBody>
      </p:sp>
      <p:sp>
        <p:nvSpPr>
          <p:cNvPr id="4" name="Slide Number Placeholder 3"/>
          <p:cNvSpPr>
            <a:spLocks noGrp="1"/>
          </p:cNvSpPr>
          <p:nvPr>
            <p:ph type="sldNum" sz="quarter" idx="5"/>
          </p:nvPr>
        </p:nvSpPr>
        <p:spPr/>
        <p:txBody>
          <a:bodyPr/>
          <a:lstStyle/>
          <a:p>
            <a:fld id="{39D02898-78BC-E342-9BDD-1113C00BAD4C}" type="slidenum">
              <a:rPr lang="en-US" smtClean="0"/>
              <a:t>25</a:t>
            </a:fld>
            <a:endParaRPr lang="en-US"/>
          </a:p>
        </p:txBody>
      </p:sp>
    </p:spTree>
    <p:extLst>
      <p:ext uri="{BB962C8B-B14F-4D97-AF65-F5344CB8AC3E}">
        <p14:creationId xmlns:p14="http://schemas.microsoft.com/office/powerpoint/2010/main" val="123894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Confirmed: Same as last year</a:t>
            </a:r>
          </a:p>
        </p:txBody>
      </p:sp>
      <p:sp>
        <p:nvSpPr>
          <p:cNvPr id="4" name="Slide Number Placeholder 3"/>
          <p:cNvSpPr>
            <a:spLocks noGrp="1"/>
          </p:cNvSpPr>
          <p:nvPr>
            <p:ph type="sldNum" sz="quarter" idx="5"/>
          </p:nvPr>
        </p:nvSpPr>
        <p:spPr/>
        <p:txBody>
          <a:bodyPr/>
          <a:lstStyle/>
          <a:p>
            <a:fld id="{39D02898-78BC-E342-9BDD-1113C00BAD4C}" type="slidenum">
              <a:rPr lang="en-US" smtClean="0"/>
              <a:t>26</a:t>
            </a:fld>
            <a:endParaRPr lang="en-US"/>
          </a:p>
        </p:txBody>
      </p:sp>
    </p:spTree>
    <p:extLst>
      <p:ext uri="{BB962C8B-B14F-4D97-AF65-F5344CB8AC3E}">
        <p14:creationId xmlns:p14="http://schemas.microsoft.com/office/powerpoint/2010/main" val="370229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27</a:t>
            </a:fld>
            <a:endParaRPr lang="en-US"/>
          </a:p>
        </p:txBody>
      </p:sp>
    </p:spTree>
    <p:extLst>
      <p:ext uri="{BB962C8B-B14F-4D97-AF65-F5344CB8AC3E}">
        <p14:creationId xmlns:p14="http://schemas.microsoft.com/office/powerpoint/2010/main" val="621155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Parental and family care leave growing</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29</a:t>
            </a:fld>
            <a:endParaRPr lang="en-US"/>
          </a:p>
        </p:txBody>
      </p:sp>
    </p:spTree>
    <p:extLst>
      <p:ext uri="{BB962C8B-B14F-4D97-AF65-F5344CB8AC3E}">
        <p14:creationId xmlns:p14="http://schemas.microsoft.com/office/powerpoint/2010/main" val="3372417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55% still do not pay for it; for Hospitality on NBS: 52% offer new child bonding leave.</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30</a:t>
            </a:fld>
            <a:endParaRPr lang="en-US"/>
          </a:p>
        </p:txBody>
      </p:sp>
    </p:spTree>
    <p:extLst>
      <p:ext uri="{BB962C8B-B14F-4D97-AF65-F5344CB8AC3E}">
        <p14:creationId xmlns:p14="http://schemas.microsoft.com/office/powerpoint/2010/main" val="4290813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35% allow it or considering it – do you all think this will be feasible to put in place in the future?</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31</a:t>
            </a:fld>
            <a:endParaRPr lang="en-US"/>
          </a:p>
        </p:txBody>
      </p:sp>
    </p:spTree>
    <p:extLst>
      <p:ext uri="{BB962C8B-B14F-4D97-AF65-F5344CB8AC3E}">
        <p14:creationId xmlns:p14="http://schemas.microsoft.com/office/powerpoint/2010/main" val="2213443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32</a:t>
            </a:fld>
            <a:endParaRPr lang="en-US"/>
          </a:p>
        </p:txBody>
      </p:sp>
    </p:spTree>
    <p:extLst>
      <p:ext uri="{BB962C8B-B14F-4D97-AF65-F5344CB8AC3E}">
        <p14:creationId xmlns:p14="http://schemas.microsoft.com/office/powerpoint/2010/main" val="219430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brief – 30 sec explanation of Gallagher, we’re a sponsor and stop by booth.</a:t>
            </a:r>
          </a:p>
        </p:txBody>
      </p:sp>
      <p:sp>
        <p:nvSpPr>
          <p:cNvPr id="4" name="Slide Number Placeholder 3"/>
          <p:cNvSpPr>
            <a:spLocks noGrp="1"/>
          </p:cNvSpPr>
          <p:nvPr>
            <p:ph type="sldNum" sz="quarter" idx="5"/>
          </p:nvPr>
        </p:nvSpPr>
        <p:spPr/>
        <p:txBody>
          <a:bodyPr/>
          <a:lstStyle/>
          <a:p>
            <a:fld id="{39D02898-78BC-E342-9BDD-1113C00BAD4C}" type="slidenum">
              <a:rPr lang="en-US" smtClean="0"/>
              <a:t>4</a:t>
            </a:fld>
            <a:endParaRPr lang="en-US"/>
          </a:p>
        </p:txBody>
      </p:sp>
    </p:spTree>
    <p:extLst>
      <p:ext uri="{BB962C8B-B14F-4D97-AF65-F5344CB8AC3E}">
        <p14:creationId xmlns:p14="http://schemas.microsoft.com/office/powerpoint/2010/main" val="1804538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we’ve talked about some of the negative stereotypes of workers and overcoming our assumptions and biases. </a:t>
            </a:r>
          </a:p>
          <a:p>
            <a:endParaRPr lang="en-US" sz="1200" dirty="0"/>
          </a:p>
          <a:p>
            <a:pPr lvl="0"/>
            <a:r>
              <a:rPr lang="en-US" sz="1200" kern="1200" baseline="0" dirty="0">
                <a:solidFill>
                  <a:schemeClr val="tx1"/>
                </a:solidFill>
                <a:effectLst/>
                <a:latin typeface="+mn-lt"/>
                <a:ea typeface="+mn-ea"/>
                <a:cs typeface="+mn-cs"/>
              </a:rPr>
              <a:t>Go through key points…. </a:t>
            </a:r>
          </a:p>
          <a:p>
            <a:pPr lvl="0"/>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talk about different generations anecdotally –</a:t>
            </a:r>
            <a:r>
              <a:rPr lang="en-US" sz="1200" kern="1200" baseline="0" dirty="0">
                <a:solidFill>
                  <a:schemeClr val="tx1"/>
                </a:solidFill>
                <a:effectLst/>
                <a:latin typeface="+mn-lt"/>
                <a:ea typeface="+mn-ea"/>
                <a:cs typeface="+mn-cs"/>
              </a:rPr>
              <a:t> but what is at the heart of this analysis is understanding where individuals are on their life journey. Different generations naturally deal with different life events than other generations. This isn’t a hard and fast rule, right? There may be boomers paying for their kids’ college tuition – or a millennial who may be providing caregiving for a parent or grandparent. These are event that are typically experienced by these generations.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We should keep in mind that there are life events that affect all generations such as grief and loss, traveling and exploring new things, the pursuit of education or professional development, buying a home, dealing with debt, experiencing disasters or major community events, health struggles, starting a new job or career for example.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key to having a competitive advantage in this talent market is being able to tailor your total rewards approach, your HR program and delivery to the unique needs of the different cohorts within your organization. That means that we need to focus more now than ever before on the Employee Experience.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34</a:t>
            </a:fld>
            <a:endParaRPr lang="en-US"/>
          </a:p>
        </p:txBody>
      </p:sp>
    </p:spTree>
    <p:extLst>
      <p:ext uri="{BB962C8B-B14F-4D97-AF65-F5344CB8AC3E}">
        <p14:creationId xmlns:p14="http://schemas.microsoft.com/office/powerpoint/2010/main" val="3832986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older generations trust leadership more</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37</a:t>
            </a:fld>
            <a:endParaRPr lang="en-US"/>
          </a:p>
        </p:txBody>
      </p:sp>
    </p:spTree>
    <p:extLst>
      <p:ext uri="{BB962C8B-B14F-4D97-AF65-F5344CB8AC3E}">
        <p14:creationId xmlns:p14="http://schemas.microsoft.com/office/powerpoint/2010/main" val="2279292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older generations trust leadership more – what are ways we can build trust with younger generations?</a:t>
            </a:r>
          </a:p>
          <a:p>
            <a:endParaRPr lang="en-US"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38</a:t>
            </a:fld>
            <a:endParaRPr lang="en-US"/>
          </a:p>
        </p:txBody>
      </p:sp>
    </p:spTree>
    <p:extLst>
      <p:ext uri="{BB962C8B-B14F-4D97-AF65-F5344CB8AC3E}">
        <p14:creationId xmlns:p14="http://schemas.microsoft.com/office/powerpoint/2010/main" val="308976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39</a:t>
            </a:fld>
            <a:endParaRPr lang="en-US"/>
          </a:p>
        </p:txBody>
      </p:sp>
    </p:spTree>
    <p:extLst>
      <p:ext uri="{BB962C8B-B14F-4D97-AF65-F5344CB8AC3E}">
        <p14:creationId xmlns:p14="http://schemas.microsoft.com/office/powerpoint/2010/main" val="3157082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dirty="0"/>
              <a:t>We are going to give each table a question to answer</a:t>
            </a:r>
            <a:r>
              <a:rPr lang="en-US" sz="1200" baseline="0" dirty="0"/>
              <a:t> and discuss as a group – and share thoughts.</a:t>
            </a:r>
            <a:endParaRPr lang="en-US" sz="1200" dirty="0"/>
          </a:p>
          <a:p>
            <a:pPr marL="342900" indent="-342900">
              <a:buFont typeface="+mj-lt"/>
              <a:buAutoNum type="arabicPeriod"/>
            </a:pPr>
            <a:endParaRPr lang="en-US" sz="1200" dirty="0"/>
          </a:p>
          <a:p>
            <a:pPr marL="342900" indent="-342900">
              <a:buFont typeface="+mj-lt"/>
              <a:buAutoNum type="arabicPeriod"/>
            </a:pPr>
            <a:r>
              <a:rPr lang="en-US" sz="1200" dirty="0"/>
              <a:t>What are the elements that go into creating a culture of listening:</a:t>
            </a:r>
          </a:p>
          <a:p>
            <a:pPr marL="342900" indent="-342900">
              <a:buFont typeface="+mj-lt"/>
              <a:buAutoNum type="arabicPeriod"/>
            </a:pPr>
            <a:r>
              <a:rPr lang="en-US" sz="1200" dirty="0"/>
              <a:t>What are some current barriers to effective listening within our organizations and how can we work to overcome them?</a:t>
            </a:r>
          </a:p>
          <a:p>
            <a:pPr marL="342900" indent="-342900">
              <a:buFont typeface="+mj-lt"/>
              <a:buAutoNum type="arabicPeriod"/>
            </a:pPr>
            <a:r>
              <a:rPr lang="en-US" sz="1200" dirty="0"/>
              <a:t>What strategies can we use to encourage employees at all levels of the organization to share their feedback and ideas?</a:t>
            </a:r>
          </a:p>
          <a:p>
            <a:pPr marL="342900" indent="-342900">
              <a:buFont typeface="+mj-lt"/>
              <a:buAutoNum type="arabicPeriod"/>
            </a:pPr>
            <a:r>
              <a:rPr lang="en-US" sz="1200" dirty="0"/>
              <a:t>How can we create a safe and inclusive environment where all voices are heard and valued?</a:t>
            </a:r>
          </a:p>
          <a:p>
            <a:pPr marL="342900" indent="-342900">
              <a:buFont typeface="+mj-lt"/>
              <a:buAutoNum type="arabicPeriod"/>
            </a:pPr>
            <a:r>
              <a:rPr lang="en-US" sz="1200" dirty="0"/>
              <a:t>How can we ensure that we are gathering feedback from a diverse range of employees and perspectives?</a:t>
            </a:r>
          </a:p>
          <a:p>
            <a:pPr marL="342900" indent="-342900">
              <a:buFont typeface="+mj-lt"/>
              <a:buAutoNum type="arabicPeriod"/>
            </a:pPr>
            <a:r>
              <a:rPr lang="en-US" sz="1200" dirty="0"/>
              <a:t>What specific action can  we take to demonstrate to employees that we are truly listening to feedback and following up with meaningful changes?</a:t>
            </a:r>
          </a:p>
          <a:p>
            <a:pPr marL="342900" indent="-342900">
              <a:buFont typeface="+mj-lt"/>
              <a:buAutoNum type="arabicPeriod"/>
            </a:pPr>
            <a:r>
              <a:rPr lang="en-US" sz="1200" dirty="0"/>
              <a:t>How can we measure the success of our listening initiatives and ensure that we are continuously improving?</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42</a:t>
            </a:fld>
            <a:endParaRPr lang="en-US"/>
          </a:p>
        </p:txBody>
      </p:sp>
    </p:spTree>
    <p:extLst>
      <p:ext uri="{BB962C8B-B14F-4D97-AF65-F5344CB8AC3E}">
        <p14:creationId xmlns:p14="http://schemas.microsoft.com/office/powerpoint/2010/main" val="241256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Creating a culture of listening is critical for improving employee engagement, retention and overall business success. Some of the elements or factors that factor into creating a culture of listening include those listed here on this slide - </a:t>
            </a:r>
          </a:p>
          <a:p>
            <a:pPr fontAlgn="base"/>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Create open channels of communication: Encourage employees to share their thoughts and feedback by providing multiple channels for communication such as suggestion boxes, feedback forms, town hall meetings, and anonymous hotlines. Make sure that these channels are easy to access and actively monitored.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Train managers and leaders: Equip managers and leaders with the skills to actively listen to their employees. This includes teaching them how to ask open-ended questions, how to show empathy, and how to encourage their team members to share their thoughts and ideas.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Foster a safe environment: Create a culture where employees feel comfortable sharing their thoughts and opinions without fear of retaliation or negative consequences. Encourage managers to create an environment where diverse perspectives and feedback are welcomed and valued.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Act on feedback: It's not enough to simply listen to feedback; companies must take action to address the concerns raised. Regularly communicate the steps being taken in response to feedback and involve employees in the process where appropriate. If changes cannot be made based on the feedback – it’s still important to understand and to show that you are listening. It’s important to be transparent with employees and explain why certain changes cannot be made, whether its due to budget, legal limitations or other factors. Maybe changes cannot be made immediately – but to show that there is a long term plan in place and communicate that long term plan to address issues will go a long way to developing trust and a culture of open communication.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Incorporate feedback into decision-making: Use employee feedback to inform business decisions and strategies. This will help employees feel valued and engaged, and it will also lead to better business outcomes.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Recognize and reward employees for their contributions: When employees feel like their opinions are valued and that they are being heard, they are more likely to feel engaged and invested in their work. Recognize and reward employees for their contributions and feedback to encourage a culture of listening.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implementing these strategies, companies can create a culture of listening that fosters employee engagement, collaboration, and innovation.</a:t>
            </a:r>
          </a:p>
          <a:p>
            <a:endParaRPr lang="en-US" sz="1200"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43</a:t>
            </a:fld>
            <a:endParaRPr lang="en-US"/>
          </a:p>
        </p:txBody>
      </p:sp>
    </p:spTree>
    <p:extLst>
      <p:ext uri="{BB962C8B-B14F-4D97-AF65-F5344CB8AC3E}">
        <p14:creationId xmlns:p14="http://schemas.microsoft.com/office/powerpoint/2010/main" val="3623479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path to ensuring that your efforts are focused on areas that most relevant to your employees is outlined here and includes everything we discussed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step is understanding the market and market trends.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is knowing your workforce – looking at your people insights, workforce demographics and general characteristics.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is creating a listening strategy to understand employee voice and creating a culture of listening and; finally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fourth requires alignment of those things into a strategy that ultimately enhances and elevates the employee experience.</a:t>
            </a:r>
          </a:p>
          <a:p>
            <a:endParaRPr lang="en-US" sz="1200" baseline="0" dirty="0"/>
          </a:p>
          <a:p>
            <a:endParaRPr lang="en-US" sz="1200" baseline="0"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44</a:t>
            </a:fld>
            <a:endParaRPr lang="en-US"/>
          </a:p>
        </p:txBody>
      </p:sp>
    </p:spTree>
    <p:extLst>
      <p:ext uri="{BB962C8B-B14F-4D97-AF65-F5344CB8AC3E}">
        <p14:creationId xmlns:p14="http://schemas.microsoft.com/office/powerpoint/2010/main" val="2621518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CF4F2-7953-38E2-00CA-C74C2E63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75D46-64FC-B12B-8702-A27D1509D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E09AF-8EB2-E6D6-084F-CC303F063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D3B0E3-E23B-0299-5AB1-69A5773526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7F56E-80F8-41AE-B701-1247D1362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13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5</a:t>
            </a:fld>
            <a:endParaRPr lang="en-US"/>
          </a:p>
        </p:txBody>
      </p:sp>
    </p:spTree>
    <p:extLst>
      <p:ext uri="{BB962C8B-B14F-4D97-AF65-F5344CB8AC3E}">
        <p14:creationId xmlns:p14="http://schemas.microsoft.com/office/powerpoint/2010/main" val="1192209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We'll unravel the insights gleaned from Gallagher Surveys and will analyze trends and explore the best practices adopted by Higher Ed employers. This won't be a one-way street – our session is designed to be interactive, encouraging lively discussions and valuable feedback from the room. Hear firsthand what other organizations are witnessing and implementing, adding a dynamic layer to our data-driven exploration. </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8</a:t>
            </a:fld>
            <a:endParaRPr lang="en-US"/>
          </a:p>
        </p:txBody>
      </p:sp>
    </p:spTree>
    <p:extLst>
      <p:ext uri="{BB962C8B-B14F-4D97-AF65-F5344CB8AC3E}">
        <p14:creationId xmlns:p14="http://schemas.microsoft.com/office/powerpoint/2010/main" val="153797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9</a:t>
            </a:fld>
            <a:endParaRPr lang="en-US"/>
          </a:p>
        </p:txBody>
      </p:sp>
    </p:spTree>
    <p:extLst>
      <p:ext uri="{BB962C8B-B14F-4D97-AF65-F5344CB8AC3E}">
        <p14:creationId xmlns:p14="http://schemas.microsoft.com/office/powerpoint/2010/main" val="191700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rPr>
              <a:t>The annual national survey captures thousands of employers’ perspectives on current and emerging HR and employee benefits trends.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Survey questions cover the total compensation spectrum—offering a more holistic view into benefits design and the employee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Arial" panose="020B0604020202020204" pitchFamily="34" charset="0"/>
              <a:cs typeface="Arial" panose="020B0604020202020204" pitchFamily="34" charset="0"/>
            </a:endParaRPr>
          </a:p>
          <a:p>
            <a:pPr defTabSz="609585"/>
            <a:r>
              <a:rPr lang="en-US" sz="2133" b="1" dirty="0">
                <a:solidFill>
                  <a:schemeClr val="bg1"/>
                </a:solidFill>
                <a:latin typeface="Arial" panose="020B0604020202020204" pitchFamily="34" charset="0"/>
                <a:cs typeface="Arial" panose="020B0604020202020204" pitchFamily="34" charset="0"/>
              </a:rPr>
              <a:t>Survey Overview:</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Over 3,500 employers participate</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Current &amp; emerging trends</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Total compensation spectrum</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Benefits design &amp; employee experience</a:t>
            </a:r>
          </a:p>
          <a:p>
            <a:pPr defTabSz="609585"/>
            <a:endParaRPr lang="en-US" sz="2133" dirty="0">
              <a:solidFill>
                <a:schemeClr val="bg1"/>
              </a:solidFill>
              <a:latin typeface="Arial" panose="020B0604020202020204" pitchFamily="34" charset="0"/>
              <a:cs typeface="Arial" panose="020B0604020202020204" pitchFamily="34" charset="0"/>
            </a:endParaRPr>
          </a:p>
          <a:p>
            <a:pPr defTabSz="609585"/>
            <a:r>
              <a:rPr lang="en-US" sz="2133" b="1" dirty="0">
                <a:solidFill>
                  <a:schemeClr val="bg1"/>
                </a:solidFill>
                <a:latin typeface="Arial" panose="020B0604020202020204" pitchFamily="34" charset="0"/>
                <a:cs typeface="Arial" panose="020B0604020202020204" pitchFamily="34" charset="0"/>
              </a:rPr>
              <a:t>Topics covered in the survey:</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Medical, pharmacy, and related benefits</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Employee engagement</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Retirement, HSAs, FSAs, and more</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Organizational wellbeing and people strategy</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Diversity, Equity and Inclusion</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HR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10</a:t>
            </a:fld>
            <a:endParaRPr lang="en-US"/>
          </a:p>
        </p:txBody>
      </p:sp>
    </p:spTree>
    <p:extLst>
      <p:ext uri="{BB962C8B-B14F-4D97-AF65-F5344CB8AC3E}">
        <p14:creationId xmlns:p14="http://schemas.microsoft.com/office/powerpoint/2010/main" val="207745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16</a:t>
            </a:fld>
            <a:endParaRPr lang="en-US"/>
          </a:p>
        </p:txBody>
      </p:sp>
    </p:spTree>
    <p:extLst>
      <p:ext uri="{BB962C8B-B14F-4D97-AF65-F5344CB8AC3E}">
        <p14:creationId xmlns:p14="http://schemas.microsoft.com/office/powerpoint/2010/main" val="251116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17</a:t>
            </a:fld>
            <a:endParaRPr lang="en-US"/>
          </a:p>
        </p:txBody>
      </p:sp>
    </p:spTree>
    <p:extLst>
      <p:ext uri="{BB962C8B-B14F-4D97-AF65-F5344CB8AC3E}">
        <p14:creationId xmlns:p14="http://schemas.microsoft.com/office/powerpoint/2010/main" val="50253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career paths, succession planning development</a:t>
            </a:r>
          </a:p>
          <a:p>
            <a:r>
              <a:rPr lang="en-US" dirty="0"/>
              <a:t>Recognition: see below</a:t>
            </a:r>
          </a:p>
          <a:p>
            <a:r>
              <a:rPr lang="en-US" dirty="0"/>
              <a:t>Mission &amp; values – do employees know and embody</a:t>
            </a:r>
          </a:p>
          <a:p>
            <a:endParaRPr lang="en-US" dirty="0"/>
          </a:p>
          <a:p>
            <a:pPr algn="l">
              <a:buFont typeface="+mj-lt"/>
              <a:buAutoNum type="arabicPeriod"/>
            </a:pPr>
            <a:r>
              <a:rPr lang="en-US" b="0" i="0" dirty="0" err="1">
                <a:solidFill>
                  <a:srgbClr val="000000"/>
                </a:solidFill>
                <a:effectLst/>
                <a:highlight>
                  <a:srgbClr val="FFEDCE"/>
                </a:highlight>
                <a:latin typeface="Gotham Narrow Light"/>
              </a:rPr>
              <a:t>erbal</a:t>
            </a:r>
            <a:r>
              <a:rPr lang="en-US" b="0" i="0" dirty="0">
                <a:solidFill>
                  <a:srgbClr val="000000"/>
                </a:solidFill>
                <a:effectLst/>
                <a:highlight>
                  <a:srgbClr val="FFEDCE"/>
                </a:highlight>
                <a:latin typeface="Gotham Narrow Light"/>
              </a:rPr>
              <a:t> recognition: Simply expressing appreciation and acknowledging an employee's efforts in person or through a thank-you note can go a long way in making them feel valued.</a:t>
            </a:r>
          </a:p>
          <a:p>
            <a:pPr algn="l">
              <a:buFont typeface="+mj-lt"/>
              <a:buAutoNum type="arabicPeriod"/>
            </a:pPr>
            <a:r>
              <a:rPr lang="en-US" b="0" i="0" dirty="0">
                <a:solidFill>
                  <a:srgbClr val="000000"/>
                </a:solidFill>
                <a:effectLst/>
                <a:highlight>
                  <a:srgbClr val="FFEDCE"/>
                </a:highlight>
                <a:latin typeface="Gotham Narrow Light"/>
              </a:rPr>
              <a:t>Public recognition: Recognize employees in team meetings, company-wide emails, or newsletters to highlight their accomplishments and contributions.</a:t>
            </a:r>
          </a:p>
          <a:p>
            <a:pPr algn="l">
              <a:buFont typeface="+mj-lt"/>
              <a:buAutoNum type="arabicPeriod"/>
            </a:pPr>
            <a:r>
              <a:rPr lang="en-US" b="0" i="0" dirty="0">
                <a:solidFill>
                  <a:srgbClr val="000000"/>
                </a:solidFill>
                <a:effectLst/>
                <a:highlight>
                  <a:srgbClr val="FFEDCE"/>
                </a:highlight>
                <a:latin typeface="Gotham Narrow Light"/>
              </a:rPr>
              <a:t>Employee of the month/quarter/year: Establish a program to honor outstanding employees regularly, providing them with a certificate, trophy, or other tangible rewards.</a:t>
            </a:r>
          </a:p>
          <a:p>
            <a:pPr algn="l">
              <a:buFont typeface="+mj-lt"/>
              <a:buAutoNum type="arabicPeriod"/>
            </a:pPr>
            <a:r>
              <a:rPr lang="en-US" b="0" i="0" dirty="0">
                <a:solidFill>
                  <a:srgbClr val="000000"/>
                </a:solidFill>
                <a:effectLst/>
                <a:highlight>
                  <a:srgbClr val="FFEDCE"/>
                </a:highlight>
                <a:latin typeface="Gotham Narrow Light"/>
              </a:rPr>
              <a:t>Performance-based bonuses: Offer financial incentives or performance-based bonuses to employees who consistently exceed expectations or achieve specific goals.</a:t>
            </a:r>
          </a:p>
          <a:p>
            <a:pPr algn="l">
              <a:buFont typeface="+mj-lt"/>
              <a:buAutoNum type="arabicPeriod"/>
            </a:pPr>
            <a:r>
              <a:rPr lang="en-US" b="0" i="0" dirty="0">
                <a:solidFill>
                  <a:srgbClr val="000000"/>
                </a:solidFill>
                <a:effectLst/>
                <a:highlight>
                  <a:srgbClr val="FFEDCE"/>
                </a:highlight>
                <a:latin typeface="Gotham Narrow Light"/>
              </a:rPr>
              <a:t>Professional development opportunities: Provide employees with opportunities for growth and advancement, such as attending conferences, workshops, or training programs.</a:t>
            </a:r>
          </a:p>
          <a:p>
            <a:pPr algn="l">
              <a:buFont typeface="+mj-lt"/>
              <a:buAutoNum type="arabicPeriod"/>
            </a:pPr>
            <a:r>
              <a:rPr lang="en-US" b="0" i="0" dirty="0">
                <a:solidFill>
                  <a:srgbClr val="000000"/>
                </a:solidFill>
                <a:effectLst/>
                <a:highlight>
                  <a:srgbClr val="FFEDCE"/>
                </a:highlight>
                <a:latin typeface="Gotham Narrow Light"/>
              </a:rPr>
              <a:t>Flexible work arrangements: Recognize exceptional employees by offering flexible work hours, remote work options, or additional time off as a reward for their dedication and hard work.</a:t>
            </a:r>
          </a:p>
          <a:p>
            <a:pPr algn="l">
              <a:buFont typeface="+mj-lt"/>
              <a:buAutoNum type="arabicPeriod"/>
            </a:pPr>
            <a:r>
              <a:rPr lang="en-US" b="0" i="0" dirty="0">
                <a:solidFill>
                  <a:srgbClr val="000000"/>
                </a:solidFill>
                <a:effectLst/>
                <a:highlight>
                  <a:srgbClr val="FFEDCE"/>
                </a:highlight>
                <a:latin typeface="Gotham Narrow Light"/>
              </a:rPr>
              <a:t>Employee appreciation events: Organize social events, team-building activities, or company outings to celebrate and recognize employees collectively.</a:t>
            </a:r>
          </a:p>
          <a:p>
            <a:pPr algn="l">
              <a:buFont typeface="+mj-lt"/>
              <a:buAutoNum type="arabicPeriod"/>
            </a:pPr>
            <a:r>
              <a:rPr lang="en-US" b="0" i="0" dirty="0">
                <a:solidFill>
                  <a:srgbClr val="000000"/>
                </a:solidFill>
                <a:effectLst/>
                <a:highlight>
                  <a:srgbClr val="FFEDCE"/>
                </a:highlight>
                <a:latin typeface="Gotham Narrow Light"/>
              </a:rPr>
              <a:t>Personalized rewards: Tailor rewards to individual employees' interests and preferences, such as gift cards, personalized gifts, or experiences that align with their hobbies or passions.</a:t>
            </a:r>
          </a:p>
          <a:p>
            <a:pPr algn="l">
              <a:buFont typeface="+mj-lt"/>
              <a:buAutoNum type="arabicPeriod"/>
            </a:pPr>
            <a:r>
              <a:rPr lang="en-US" b="0" i="0" dirty="0">
                <a:solidFill>
                  <a:srgbClr val="000000"/>
                </a:solidFill>
                <a:effectLst/>
                <a:highlight>
                  <a:srgbClr val="FFEDCE"/>
                </a:highlight>
                <a:latin typeface="Gotham Narrow Light"/>
              </a:rPr>
              <a:t>Peer recognition programs: Encourage employees to recognize and appreciate their colleagues' efforts through a peer-to-peer recognition program, where employees can nominate and reward each other.</a:t>
            </a:r>
          </a:p>
          <a:p>
            <a:pPr algn="l">
              <a:buFont typeface="+mj-lt"/>
              <a:buAutoNum type="arabicPeriod"/>
            </a:pPr>
            <a:r>
              <a:rPr lang="en-US" b="0" i="0" dirty="0">
                <a:solidFill>
                  <a:srgbClr val="000000"/>
                </a:solidFill>
                <a:effectLst/>
                <a:highlight>
                  <a:srgbClr val="FFEDCE"/>
                </a:highlight>
                <a:latin typeface="Gotham Narrow Light"/>
              </a:rPr>
              <a:t>Promotions and career advancement: Recognize exceptional employees by offering promotions or opportunities for career advancement within the organization.</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19</a:t>
            </a:fld>
            <a:endParaRPr lang="en-US"/>
          </a:p>
        </p:txBody>
      </p:sp>
    </p:spTree>
    <p:extLst>
      <p:ext uri="{BB962C8B-B14F-4D97-AF65-F5344CB8AC3E}">
        <p14:creationId xmlns:p14="http://schemas.microsoft.com/office/powerpoint/2010/main" val="61807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15138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382176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6576021"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9334500"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23173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layout_no imag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2A7AFAC-3F14-97C7-66E1-E271BE0F20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31625" y="1279174"/>
            <a:ext cx="3331596" cy="990599"/>
          </a:xfrm>
          <a:prstGeom prst="rect">
            <a:avLst/>
          </a:prstGeom>
        </p:spPr>
        <p:txBody>
          <a:bodyPr anchor="b" anchorCtr="0"/>
          <a:lstStyle>
            <a:lvl1pPr algn="l">
              <a:defRPr sz="4400" b="0" i="0" baseline="0">
                <a:solidFill>
                  <a:schemeClr val="bg1"/>
                </a:solidFill>
              </a:defRPr>
            </a:lvl1pPr>
          </a:lstStyle>
          <a:p>
            <a:r>
              <a:rPr lang="en-US" dirty="0"/>
              <a:t>Title Slide – With Photo</a:t>
            </a:r>
          </a:p>
        </p:txBody>
      </p:sp>
      <p:pic>
        <p:nvPicPr>
          <p:cNvPr id="13" name="image5.png">
            <a:extLst>
              <a:ext uri="{FF2B5EF4-FFF2-40B4-BE49-F238E27FC236}">
                <a16:creationId xmlns:a16="http://schemas.microsoft.com/office/drawing/2014/main" id="{6A2D5D93-6735-D566-35BA-4B42B2ADEA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24893" y="4618690"/>
            <a:ext cx="3391827" cy="1625601"/>
          </a:xfrm>
          <a:prstGeom prst="rect">
            <a:avLst/>
          </a:prstGeom>
          <a:ln w="12700">
            <a:miter lim="400000"/>
          </a:ln>
        </p:spPr>
      </p:pic>
      <p:grpSp>
        <p:nvGrpSpPr>
          <p:cNvPr id="14" name="Group 13">
            <a:extLst>
              <a:ext uri="{FF2B5EF4-FFF2-40B4-BE49-F238E27FC236}">
                <a16:creationId xmlns:a16="http://schemas.microsoft.com/office/drawing/2014/main" id="{D3AB5209-1E91-7D9D-60F1-134640E5CE19}"/>
              </a:ext>
            </a:extLst>
          </p:cNvPr>
          <p:cNvGrpSpPr/>
          <p:nvPr userDrawn="1"/>
        </p:nvGrpSpPr>
        <p:grpSpPr>
          <a:xfrm>
            <a:off x="7620002" y="6398745"/>
            <a:ext cx="4254881" cy="304800"/>
            <a:chOff x="5715001" y="4799059"/>
            <a:chExt cx="3191161" cy="228600"/>
          </a:xfrm>
        </p:grpSpPr>
        <p:sp>
          <p:nvSpPr>
            <p:cNvPr id="15" name="Text Placeholder 6">
              <a:extLst>
                <a:ext uri="{FF2B5EF4-FFF2-40B4-BE49-F238E27FC236}">
                  <a16:creationId xmlns:a16="http://schemas.microsoft.com/office/drawing/2014/main" id="{21EE0125-7A9B-F634-FBB3-0FD040D935F0}"/>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©2024 ARTHUR J. GALLAGHER &amp; CO. </a:t>
              </a:r>
            </a:p>
          </p:txBody>
        </p:sp>
        <p:sp>
          <p:nvSpPr>
            <p:cNvPr id="16" name="Rectangle 15">
              <a:extLst>
                <a:ext uri="{FF2B5EF4-FFF2-40B4-BE49-F238E27FC236}">
                  <a16:creationId xmlns:a16="http://schemas.microsoft.com/office/drawing/2014/main" id="{B5C6F17A-EE6E-4B77-CE7A-9D9A03F8D990}"/>
                </a:ext>
              </a:extLst>
            </p:cNvPr>
            <p:cNvSpPr/>
            <p:nvPr userDrawn="1"/>
          </p:nvSpPr>
          <p:spPr>
            <a:xfrm>
              <a:off x="6482065" y="4799059"/>
              <a:ext cx="632862"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solidFill>
                    <a:schemeClr val="bg2"/>
                  </a:solidFill>
                </a:rPr>
                <a:t>AJG.com</a:t>
              </a:r>
            </a:p>
          </p:txBody>
        </p:sp>
      </p:grpSp>
      <p:sp>
        <p:nvSpPr>
          <p:cNvPr id="2" name="TextBox 1">
            <a:extLst>
              <a:ext uri="{FF2B5EF4-FFF2-40B4-BE49-F238E27FC236}">
                <a16:creationId xmlns:a16="http://schemas.microsoft.com/office/drawing/2014/main" id="{AB4FA29A-DBE0-5981-5342-569EB44CB299}"/>
              </a:ext>
            </a:extLst>
          </p:cNvPr>
          <p:cNvSpPr txBox="1"/>
          <p:nvPr userDrawn="1"/>
        </p:nvSpPr>
        <p:spPr>
          <a:xfrm>
            <a:off x="449296" y="929026"/>
            <a:ext cx="289367" cy="1843383"/>
          </a:xfrm>
          <a:prstGeom prst="rect">
            <a:avLst/>
          </a:prstGeom>
          <a:solidFill>
            <a:schemeClr val="accent5"/>
          </a:solidFill>
        </p:spPr>
        <p:txBody>
          <a:bodyPr wrap="square" rtlCol="0">
            <a:spAutoFit/>
          </a:bodyPr>
          <a:lstStyle/>
          <a:p>
            <a:endParaRPr lang="en-US" dirty="0"/>
          </a:p>
        </p:txBody>
      </p:sp>
      <p:sp>
        <p:nvSpPr>
          <p:cNvPr id="4" name="Text Placeholder 5">
            <a:extLst>
              <a:ext uri="{FF2B5EF4-FFF2-40B4-BE49-F238E27FC236}">
                <a16:creationId xmlns:a16="http://schemas.microsoft.com/office/drawing/2014/main" id="{981D3681-08CD-3AC8-8B89-5F0BA1320139}"/>
              </a:ext>
            </a:extLst>
          </p:cNvPr>
          <p:cNvSpPr>
            <a:spLocks noGrp="1"/>
          </p:cNvSpPr>
          <p:nvPr>
            <p:ph type="body" sz="quarter" idx="11" hasCustomPrompt="1"/>
          </p:nvPr>
        </p:nvSpPr>
        <p:spPr>
          <a:xfrm>
            <a:off x="931625" y="2391409"/>
            <a:ext cx="4275151" cy="381000"/>
          </a:xfrm>
          <a:prstGeom prst="rect">
            <a:avLst/>
          </a:prstGeom>
        </p:spPr>
        <p:txBody>
          <a:bodyPr>
            <a:noAutofit/>
          </a:bodyPr>
          <a:lstStyle>
            <a:lvl1pPr marL="0" indent="0">
              <a:buNone/>
              <a:defRPr sz="1800" b="1">
                <a:solidFill>
                  <a:schemeClr val="accent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Presenter Name | Date</a:t>
            </a:r>
          </a:p>
        </p:txBody>
      </p:sp>
    </p:spTree>
    <p:extLst>
      <p:ext uri="{BB962C8B-B14F-4D97-AF65-F5344CB8AC3E}">
        <p14:creationId xmlns:p14="http://schemas.microsoft.com/office/powerpoint/2010/main" val="412609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utline Footer_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465"/>
          <a:stretch/>
        </p:blipFill>
        <p:spPr>
          <a:xfrm>
            <a:off x="0" y="182880"/>
            <a:ext cx="12192000" cy="668897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8" y="84983"/>
            <a:ext cx="2385981" cy="728724"/>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1"/>
                </a:solidFill>
                <a:latin typeface="Arial" panose="020B0604020202020204" pitchFamily="34" charset="0"/>
              </a:rPr>
              <a:t>‹#›</a:t>
            </a:fld>
            <a:endParaRPr lang="en-US" sz="800" b="0" i="0" dirty="0">
              <a:solidFill>
                <a:schemeClr val="accent1"/>
              </a:solidFill>
              <a:latin typeface="Arial" panose="020B0604020202020204" pitchFamily="34" charset="0"/>
            </a:endParaRPr>
          </a:p>
        </p:txBody>
      </p:sp>
      <p:sp>
        <p:nvSpPr>
          <p:cNvPr id="14" name="Content Placeholder 2"/>
          <p:cNvSpPr>
            <a:spLocks noGrp="1"/>
          </p:cNvSpPr>
          <p:nvPr>
            <p:ph idx="1" hasCustomPrompt="1"/>
          </p:nvPr>
        </p:nvSpPr>
        <p:spPr>
          <a:xfrm>
            <a:off x="620824" y="2057741"/>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5" name="Title Placeholder 1"/>
          <p:cNvSpPr>
            <a:spLocks noGrp="1"/>
          </p:cNvSpPr>
          <p:nvPr>
            <p:ph type="title"/>
          </p:nvPr>
        </p:nvSpPr>
        <p:spPr>
          <a:xfrm>
            <a:off x="620823" y="703742"/>
            <a:ext cx="7869383" cy="855805"/>
          </a:xfrm>
          <a:prstGeom prst="rect">
            <a:avLst/>
          </a:prstGeom>
        </p:spPr>
        <p:txBody>
          <a:bodyPr vert="horz" lIns="91440" tIns="45720" rIns="91440" bIns="45720" rtlCol="0" anchor="b" anchorCtr="0">
            <a:noAutofit/>
          </a:bodyPr>
          <a:lstStyle>
            <a:lvl1pPr defTabSz="158743">
              <a:tabLst/>
              <a:defRPr sz="4267" b="0"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4A96CC45-1072-6E3E-97F3-C969937A362E}"/>
              </a:ext>
            </a:extLst>
          </p:cNvPr>
          <p:cNvSpPr>
            <a:spLocks noGrp="1"/>
          </p:cNvSpPr>
          <p:nvPr>
            <p:ph type="body" sz="quarter" idx="14" hasCustomPrompt="1"/>
          </p:nvPr>
        </p:nvSpPr>
        <p:spPr>
          <a:xfrm>
            <a:off x="620823" y="1586759"/>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
        <p:nvSpPr>
          <p:cNvPr id="4" name="Text Placeholder 6">
            <a:extLst>
              <a:ext uri="{FF2B5EF4-FFF2-40B4-BE49-F238E27FC236}">
                <a16:creationId xmlns:a16="http://schemas.microsoft.com/office/drawing/2014/main" id="{6A1C80F1-6F75-009A-9142-DB1A3409E261}"/>
              </a:ext>
            </a:extLst>
          </p:cNvPr>
          <p:cNvSpPr txBox="1">
            <a:spLocks/>
          </p:cNvSpPr>
          <p:nvPr userDrawn="1"/>
        </p:nvSpPr>
        <p:spPr>
          <a:xfrm>
            <a:off x="7620004" y="6398745"/>
            <a:ext cx="425488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0" i="0" kern="1200" dirty="0">
                <a:solidFill>
                  <a:schemeClr val="accent1"/>
                </a:solidFill>
                <a:latin typeface="Arial" panose="020B0604020202020204" pitchFamily="34" charset="0"/>
                <a:ea typeface="+mn-ea"/>
                <a:cs typeface="Arial" panose="020B0604020202020204" pitchFamily="34" charset="0"/>
              </a:rPr>
              <a:t>©2024 ARTHUR J. GALLAGHER &amp; CO. | AJG.COM</a:t>
            </a:r>
          </a:p>
        </p:txBody>
      </p:sp>
    </p:spTree>
    <p:extLst>
      <p:ext uri="{BB962C8B-B14F-4D97-AF65-F5344CB8AC3E}">
        <p14:creationId xmlns:p14="http://schemas.microsoft.com/office/powerpoint/2010/main" val="256369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Slide_Primary Blue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59516-B97D-7920-0744-C70AF7C880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25" name="Picture 24">
            <a:extLst>
              <a:ext uri="{FF2B5EF4-FFF2-40B4-BE49-F238E27FC236}">
                <a16:creationId xmlns:a16="http://schemas.microsoft.com/office/drawing/2014/main" id="{13F951CB-8095-7F7E-FA19-021B11D6E13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4355354A-310F-7409-6E76-4A11219EEC83}"/>
              </a:ext>
            </a:extLst>
          </p:cNvPr>
          <p:cNvSpPr>
            <a:spLocks noGrp="1"/>
          </p:cNvSpPr>
          <p:nvPr>
            <p:ph type="ctrTitle" hasCustomPrompt="1"/>
          </p:nvPr>
        </p:nvSpPr>
        <p:spPr>
          <a:xfrm>
            <a:off x="304802" y="2057403"/>
            <a:ext cx="3331596" cy="990599"/>
          </a:xfrm>
          <a:prstGeom prst="rect">
            <a:avLst/>
          </a:prstGeom>
        </p:spPr>
        <p:txBody>
          <a:bodyPr anchor="b" anchorCtr="0"/>
          <a:lstStyle>
            <a:lvl1pPr algn="l">
              <a:defRPr sz="3733" b="0" i="0" baseline="0">
                <a:solidFill>
                  <a:schemeClr val="bg1"/>
                </a:solidFill>
              </a:defRPr>
            </a:lvl1pPr>
          </a:lstStyle>
          <a:p>
            <a:r>
              <a:rPr lang="en-US" dirty="0"/>
              <a:t>Title Slide – With Photo</a:t>
            </a:r>
          </a:p>
        </p:txBody>
      </p:sp>
      <p:sp>
        <p:nvSpPr>
          <p:cNvPr id="8" name="Text Placeholder 5">
            <a:extLst>
              <a:ext uri="{FF2B5EF4-FFF2-40B4-BE49-F238E27FC236}">
                <a16:creationId xmlns:a16="http://schemas.microsoft.com/office/drawing/2014/main" id="{46EAF02E-15C4-DD02-5B18-0C0DA8A196F5}"/>
              </a:ext>
            </a:extLst>
          </p:cNvPr>
          <p:cNvSpPr>
            <a:spLocks noGrp="1"/>
          </p:cNvSpPr>
          <p:nvPr>
            <p:ph type="body" sz="quarter" idx="10" hasCustomPrompt="1"/>
          </p:nvPr>
        </p:nvSpPr>
        <p:spPr>
          <a:xfrm>
            <a:off x="304802" y="3471407"/>
            <a:ext cx="4275151" cy="381000"/>
          </a:xfrm>
          <a:prstGeom prst="rect">
            <a:avLst/>
          </a:prstGeom>
        </p:spPr>
        <p:txBody>
          <a:bodyPr>
            <a:noAutofit/>
          </a:bodyPr>
          <a:lstStyle>
            <a:lvl1pPr marL="0" indent="0">
              <a:buNone/>
              <a:defRPr sz="2133" b="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Presenter Name | Date</a:t>
            </a:r>
          </a:p>
        </p:txBody>
      </p:sp>
      <p:pic>
        <p:nvPicPr>
          <p:cNvPr id="18" name="Picture 17">
            <a:extLst>
              <a:ext uri="{FF2B5EF4-FFF2-40B4-BE49-F238E27FC236}">
                <a16:creationId xmlns:a16="http://schemas.microsoft.com/office/drawing/2014/main" id="{860625F1-06BB-54B5-B9BE-C9893F69D54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219351" y="5119401"/>
            <a:ext cx="2652052" cy="1264033"/>
          </a:xfrm>
          <a:prstGeom prst="rect">
            <a:avLst/>
          </a:prstGeom>
        </p:spPr>
      </p:pic>
      <p:grpSp>
        <p:nvGrpSpPr>
          <p:cNvPr id="34" name="Group 33">
            <a:extLst>
              <a:ext uri="{FF2B5EF4-FFF2-40B4-BE49-F238E27FC236}">
                <a16:creationId xmlns:a16="http://schemas.microsoft.com/office/drawing/2014/main" id="{BDA51630-B608-B876-05AB-75F4B9D63761}"/>
              </a:ext>
            </a:extLst>
          </p:cNvPr>
          <p:cNvGrpSpPr/>
          <p:nvPr userDrawn="1"/>
        </p:nvGrpSpPr>
        <p:grpSpPr>
          <a:xfrm>
            <a:off x="7620004" y="6398745"/>
            <a:ext cx="4254881" cy="304800"/>
            <a:chOff x="5715001" y="4799059"/>
            <a:chExt cx="3191161" cy="228600"/>
          </a:xfrm>
        </p:grpSpPr>
        <p:sp>
          <p:nvSpPr>
            <p:cNvPr id="35" name="Rectangle 34">
              <a:extLst>
                <a:ext uri="{FF2B5EF4-FFF2-40B4-BE49-F238E27FC236}">
                  <a16:creationId xmlns:a16="http://schemas.microsoft.com/office/drawing/2014/main" id="{4A848749-9A5B-AA78-08E1-4D031F02C143}"/>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sp>
          <p:nvSpPr>
            <p:cNvPr id="36" name="Text Placeholder 6">
              <a:extLst>
                <a:ext uri="{FF2B5EF4-FFF2-40B4-BE49-F238E27FC236}">
                  <a16:creationId xmlns:a16="http://schemas.microsoft.com/office/drawing/2014/main" id="{4BAA0D46-2A7C-8F90-E469-1FCF8B9DB406}"/>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grpSp>
    </p:spTree>
    <p:extLst>
      <p:ext uri="{BB962C8B-B14F-4D97-AF65-F5344CB8AC3E}">
        <p14:creationId xmlns:p14="http://schemas.microsoft.com/office/powerpoint/2010/main" val="80889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ver Slide_Primary Blu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AC503-5BC5-5999-0814-F9FCBC51AE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13F951CB-8095-7F7E-FA19-021B11D6E13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4355354A-310F-7409-6E76-4A11219EEC83}"/>
              </a:ext>
            </a:extLst>
          </p:cNvPr>
          <p:cNvSpPr>
            <a:spLocks noGrp="1"/>
          </p:cNvSpPr>
          <p:nvPr>
            <p:ph type="ctrTitle" hasCustomPrompt="1"/>
          </p:nvPr>
        </p:nvSpPr>
        <p:spPr>
          <a:xfrm>
            <a:off x="304802" y="2057403"/>
            <a:ext cx="3331596" cy="990599"/>
          </a:xfrm>
          <a:prstGeom prst="rect">
            <a:avLst/>
          </a:prstGeom>
        </p:spPr>
        <p:txBody>
          <a:bodyPr anchor="b" anchorCtr="0"/>
          <a:lstStyle>
            <a:lvl1pPr algn="l">
              <a:defRPr sz="3733" b="0" i="0" baseline="0">
                <a:solidFill>
                  <a:schemeClr val="bg1"/>
                </a:solidFill>
              </a:defRPr>
            </a:lvl1pPr>
          </a:lstStyle>
          <a:p>
            <a:r>
              <a:rPr lang="en-US" dirty="0"/>
              <a:t>Title Slide – With Photo</a:t>
            </a:r>
          </a:p>
        </p:txBody>
      </p:sp>
      <p:sp>
        <p:nvSpPr>
          <p:cNvPr id="8" name="Text Placeholder 5">
            <a:extLst>
              <a:ext uri="{FF2B5EF4-FFF2-40B4-BE49-F238E27FC236}">
                <a16:creationId xmlns:a16="http://schemas.microsoft.com/office/drawing/2014/main" id="{46EAF02E-15C4-DD02-5B18-0C0DA8A196F5}"/>
              </a:ext>
            </a:extLst>
          </p:cNvPr>
          <p:cNvSpPr>
            <a:spLocks noGrp="1"/>
          </p:cNvSpPr>
          <p:nvPr>
            <p:ph type="body" sz="quarter" idx="10" hasCustomPrompt="1"/>
          </p:nvPr>
        </p:nvSpPr>
        <p:spPr>
          <a:xfrm>
            <a:off x="304802" y="3471407"/>
            <a:ext cx="4275151" cy="381000"/>
          </a:xfrm>
          <a:prstGeom prst="rect">
            <a:avLst/>
          </a:prstGeom>
        </p:spPr>
        <p:txBody>
          <a:bodyPr>
            <a:noAutofit/>
          </a:bodyPr>
          <a:lstStyle>
            <a:lvl1pPr marL="0" indent="0">
              <a:buNone/>
              <a:defRPr sz="2133" b="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Presenter Name | Date</a:t>
            </a:r>
          </a:p>
        </p:txBody>
      </p:sp>
      <p:pic>
        <p:nvPicPr>
          <p:cNvPr id="18" name="Picture 17">
            <a:extLst>
              <a:ext uri="{FF2B5EF4-FFF2-40B4-BE49-F238E27FC236}">
                <a16:creationId xmlns:a16="http://schemas.microsoft.com/office/drawing/2014/main" id="{860625F1-06BB-54B5-B9BE-C9893F69D54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219351" y="5119401"/>
            <a:ext cx="2652052" cy="1264033"/>
          </a:xfrm>
          <a:prstGeom prst="rect">
            <a:avLst/>
          </a:prstGeom>
        </p:spPr>
      </p:pic>
      <p:grpSp>
        <p:nvGrpSpPr>
          <p:cNvPr id="34" name="Group 33">
            <a:extLst>
              <a:ext uri="{FF2B5EF4-FFF2-40B4-BE49-F238E27FC236}">
                <a16:creationId xmlns:a16="http://schemas.microsoft.com/office/drawing/2014/main" id="{BDA51630-B608-B876-05AB-75F4B9D63761}"/>
              </a:ext>
            </a:extLst>
          </p:cNvPr>
          <p:cNvGrpSpPr/>
          <p:nvPr userDrawn="1"/>
        </p:nvGrpSpPr>
        <p:grpSpPr>
          <a:xfrm>
            <a:off x="7620004" y="6398745"/>
            <a:ext cx="4254881" cy="304800"/>
            <a:chOff x="5715001" y="4799059"/>
            <a:chExt cx="3191161" cy="228600"/>
          </a:xfrm>
        </p:grpSpPr>
        <p:sp>
          <p:nvSpPr>
            <p:cNvPr id="35" name="Rectangle 34">
              <a:extLst>
                <a:ext uri="{FF2B5EF4-FFF2-40B4-BE49-F238E27FC236}">
                  <a16:creationId xmlns:a16="http://schemas.microsoft.com/office/drawing/2014/main" id="{4A848749-9A5B-AA78-08E1-4D031F02C143}"/>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sp>
          <p:nvSpPr>
            <p:cNvPr id="36" name="Text Placeholder 6">
              <a:extLst>
                <a:ext uri="{FF2B5EF4-FFF2-40B4-BE49-F238E27FC236}">
                  <a16:creationId xmlns:a16="http://schemas.microsoft.com/office/drawing/2014/main" id="{4BAA0D46-2A7C-8F90-E469-1FCF8B9DB406}"/>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grpSp>
    </p:spTree>
    <p:extLst>
      <p:ext uri="{BB962C8B-B14F-4D97-AF65-F5344CB8AC3E}">
        <p14:creationId xmlns:p14="http://schemas.microsoft.com/office/powerpoint/2010/main" val="417643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E11E28-DF18-DE3D-052D-9600B8B67211}"/>
              </a:ext>
            </a:extLst>
          </p:cNvPr>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t="13068"/>
          <a:stretch/>
        </p:blipFill>
        <p:spPr>
          <a:xfrm>
            <a:off x="0" y="0"/>
            <a:ext cx="12192000" cy="6858000"/>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
        <p:nvSpPr>
          <p:cNvPr id="8" name="Content Placeholder 2"/>
          <p:cNvSpPr>
            <a:spLocks noGrp="1"/>
          </p:cNvSpPr>
          <p:nvPr>
            <p:ph idx="1" hasCustomPrompt="1"/>
          </p:nvPr>
        </p:nvSpPr>
        <p:spPr>
          <a:xfrm>
            <a:off x="304800" y="1536880"/>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3" name="Title Placeholder 1"/>
          <p:cNvSpPr>
            <a:spLocks noGrp="1"/>
          </p:cNvSpPr>
          <p:nvPr>
            <p:ph type="title"/>
          </p:nvPr>
        </p:nvSpPr>
        <p:spPr>
          <a:xfrm>
            <a:off x="304800" y="182880"/>
            <a:ext cx="7869383" cy="855805"/>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AE4BC9FF-30F6-1895-34C5-B125B205E56E}"/>
              </a:ext>
            </a:extLst>
          </p:cNvPr>
          <p:cNvSpPr>
            <a:spLocks noGrp="1"/>
          </p:cNvSpPr>
          <p:nvPr>
            <p:ph type="body" sz="quarter" idx="14" hasCustomPrompt="1"/>
          </p:nvPr>
        </p:nvSpPr>
        <p:spPr>
          <a:xfrm>
            <a:off x="304799" y="1065897"/>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10427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lank Backgroun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42B230-DBA2-4F9B-41D3-78848F235B8F}"/>
              </a:ext>
            </a:extLst>
          </p:cNvPr>
          <p:cNvPicPr>
            <a:picLocks noChangeAspect="1"/>
          </p:cNvPicPr>
          <p:nvPr userDrawn="1"/>
        </p:nvPicPr>
        <p:blipFill rotWithShape="1">
          <a:blip r:embed="rId2"/>
          <a:srcRect b="15595"/>
          <a:stretch/>
        </p:blipFill>
        <p:spPr>
          <a:xfrm flipH="1">
            <a:off x="0" y="1"/>
            <a:ext cx="12192000" cy="6858000"/>
          </a:xfrm>
          <a:prstGeom prst="rect">
            <a:avLst/>
          </a:prstGeom>
        </p:spPr>
      </p:pic>
      <p:pic>
        <p:nvPicPr>
          <p:cNvPr id="7" name="Picture 6">
            <a:extLst>
              <a:ext uri="{FF2B5EF4-FFF2-40B4-BE49-F238E27FC236}">
                <a16:creationId xmlns:a16="http://schemas.microsoft.com/office/drawing/2014/main" id="{0BE11E28-DF18-DE3D-052D-9600B8B67211}"/>
              </a:ext>
            </a:extLst>
          </p:cNvPr>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t="13068"/>
          <a:stretch/>
        </p:blipFill>
        <p:spPr>
          <a:xfrm>
            <a:off x="0" y="0"/>
            <a:ext cx="12192000" cy="6858000"/>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
        <p:nvSpPr>
          <p:cNvPr id="8" name="Content Placeholder 2"/>
          <p:cNvSpPr>
            <a:spLocks noGrp="1"/>
          </p:cNvSpPr>
          <p:nvPr>
            <p:ph idx="1" hasCustomPrompt="1"/>
          </p:nvPr>
        </p:nvSpPr>
        <p:spPr>
          <a:xfrm>
            <a:off x="304800" y="1536880"/>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3" name="Title Placeholder 1"/>
          <p:cNvSpPr>
            <a:spLocks noGrp="1"/>
          </p:cNvSpPr>
          <p:nvPr>
            <p:ph type="title"/>
          </p:nvPr>
        </p:nvSpPr>
        <p:spPr>
          <a:xfrm>
            <a:off x="304800" y="182880"/>
            <a:ext cx="7869383" cy="855805"/>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AE4BC9FF-30F6-1895-34C5-B125B205E56E}"/>
              </a:ext>
            </a:extLst>
          </p:cNvPr>
          <p:cNvSpPr>
            <a:spLocks noGrp="1"/>
          </p:cNvSpPr>
          <p:nvPr>
            <p:ph type="body" sz="quarter" idx="14" hasCustomPrompt="1"/>
          </p:nvPr>
        </p:nvSpPr>
        <p:spPr>
          <a:xfrm>
            <a:off x="304799" y="1065897"/>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207317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lank Backgroun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34B3F2-26D9-5EC4-259E-E3A827C157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solidFill>
                    <a:schemeClr val="bg1"/>
                  </a:solidFill>
                </a:rPr>
                <a:t>AJG.com</a:t>
              </a:r>
            </a:p>
          </p:txBody>
        </p:sp>
      </p:grpSp>
      <p:pic>
        <p:nvPicPr>
          <p:cNvPr id="20" name="Picture 19">
            <a:extLst>
              <a:ext uri="{FF2B5EF4-FFF2-40B4-BE49-F238E27FC236}">
                <a16:creationId xmlns:a16="http://schemas.microsoft.com/office/drawing/2014/main" id="{FCDB2200-2E17-6620-AEA0-2D81DD47B3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004" y="84983"/>
            <a:ext cx="2385981" cy="728724"/>
          </a:xfrm>
          <a:prstGeom prst="rect">
            <a:avLst/>
          </a:prstGeom>
        </p:spPr>
      </p:pic>
    </p:spTree>
    <p:extLst>
      <p:ext uri="{BB962C8B-B14F-4D97-AF65-F5344CB8AC3E}">
        <p14:creationId xmlns:p14="http://schemas.microsoft.com/office/powerpoint/2010/main" val="192634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ank Backgroun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B41294-57C6-CD91-A828-EA06EF246FAA}"/>
              </a:ext>
            </a:extLst>
          </p:cNvPr>
          <p:cNvGrpSpPr/>
          <p:nvPr userDrawn="1"/>
        </p:nvGrpSpPr>
        <p:grpSpPr>
          <a:xfrm>
            <a:off x="0" y="4182"/>
            <a:ext cx="12192000" cy="6858000"/>
            <a:chOff x="0" y="4182"/>
            <a:chExt cx="12192000" cy="6858000"/>
          </a:xfrm>
        </p:grpSpPr>
        <p:pic>
          <p:nvPicPr>
            <p:cNvPr id="6" name="Picture 5">
              <a:extLst>
                <a:ext uri="{FF2B5EF4-FFF2-40B4-BE49-F238E27FC236}">
                  <a16:creationId xmlns:a16="http://schemas.microsoft.com/office/drawing/2014/main" id="{29370746-6E97-3E98-3A04-E0ACD618E16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4182"/>
              <a:ext cx="9050001" cy="6858000"/>
            </a:xfrm>
            <a:prstGeom prst="rect">
              <a:avLst/>
            </a:prstGeom>
          </p:spPr>
        </p:pic>
        <p:sp>
          <p:nvSpPr>
            <p:cNvPr id="15" name="Rectangle 14">
              <a:extLst>
                <a:ext uri="{FF2B5EF4-FFF2-40B4-BE49-F238E27FC236}">
                  <a16:creationId xmlns:a16="http://schemas.microsoft.com/office/drawing/2014/main" id="{0752D38B-BDEE-3607-BDF5-32F28DFC88A8}"/>
                </a:ext>
              </a:extLst>
            </p:cNvPr>
            <p:cNvSpPr/>
            <p:nvPr userDrawn="1"/>
          </p:nvSpPr>
          <p:spPr>
            <a:xfrm rot="10800000">
              <a:off x="4571997" y="4182"/>
              <a:ext cx="4889948" cy="6858000"/>
            </a:xfrm>
            <a:prstGeom prst="rect">
              <a:avLst/>
            </a:prstGeom>
            <a:gradFill flip="none" rotWithShape="1">
              <a:gsLst>
                <a:gs pos="12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4" name="Picture 13">
              <a:extLst>
                <a:ext uri="{FF2B5EF4-FFF2-40B4-BE49-F238E27FC236}">
                  <a16:creationId xmlns:a16="http://schemas.microsoft.com/office/drawing/2014/main" id="{D13482D5-5886-C5A3-CBED-AD6AA7B34AD8}"/>
                </a:ext>
              </a:extLst>
            </p:cNvPr>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780344" y="4182"/>
              <a:ext cx="7411656" cy="6858000"/>
            </a:xfrm>
            <a:prstGeom prst="rect">
              <a:avLst/>
            </a:prstGeom>
          </p:spPr>
        </p:pic>
      </p:grpSp>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pic>
        <p:nvPicPr>
          <p:cNvPr id="9" name="Picture 8">
            <a:extLst>
              <a:ext uri="{FF2B5EF4-FFF2-40B4-BE49-F238E27FC236}">
                <a16:creationId xmlns:a16="http://schemas.microsoft.com/office/drawing/2014/main" id="{5F324C63-4711-BBD9-E0AB-55A2DD411F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004" y="84983"/>
            <a:ext cx="2385981" cy="728724"/>
          </a:xfrm>
          <a:prstGeom prst="rect">
            <a:avLst/>
          </a:prstGeom>
        </p:spPr>
      </p:pic>
    </p:spTree>
    <p:extLst>
      <p:ext uri="{BB962C8B-B14F-4D97-AF65-F5344CB8AC3E}">
        <p14:creationId xmlns:p14="http://schemas.microsoft.com/office/powerpoint/2010/main" val="38914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Blank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9489C7-6B64-3ACE-F561-479FA288485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
        <p:nvSpPr>
          <p:cNvPr id="8" name="Content Placeholder 2"/>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3" name="Title Placeholder 1"/>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AE4BC9FF-30F6-1895-34C5-B125B205E56E}"/>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31067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Blank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0B0F83-080E-8D33-4F66-5CE9DA9746E0}"/>
              </a:ext>
            </a:extLst>
          </p:cNvPr>
          <p:cNvSpPr/>
          <p:nvPr userDrawn="1"/>
        </p:nvSpPr>
        <p:spPr>
          <a:xfrm>
            <a:off x="0" y="1"/>
            <a:ext cx="12192000" cy="6858000"/>
          </a:xfrm>
          <a:prstGeom prst="rect">
            <a:avLst/>
          </a:prstGeom>
          <a:gradFill flip="none" rotWithShape="1">
            <a:gsLst>
              <a:gs pos="0">
                <a:srgbClr val="DFECF9"/>
              </a:gs>
              <a:gs pos="78000">
                <a:schemeClr val="accent2">
                  <a:lumMod val="100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
        <p:nvSpPr>
          <p:cNvPr id="8" name="Content Placeholder 2"/>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3" name="Title Placeholder 1"/>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AE4BC9FF-30F6-1895-34C5-B125B205E56E}"/>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rgbClr val="DFEC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solidFill>
                    <a:schemeClr val="bg2"/>
                  </a:solidFill>
                </a:rPr>
                <a:t>AJG.com</a:t>
              </a:r>
            </a:p>
          </p:txBody>
        </p:sp>
      </p:grpSp>
      <p:pic>
        <p:nvPicPr>
          <p:cNvPr id="7" name="Picture 6">
            <a:extLst>
              <a:ext uri="{FF2B5EF4-FFF2-40B4-BE49-F238E27FC236}">
                <a16:creationId xmlns:a16="http://schemas.microsoft.com/office/drawing/2014/main" id="{58C7E77D-D50B-B0EF-F4EE-4EDFCAD910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Tree>
    <p:extLst>
      <p:ext uri="{BB962C8B-B14F-4D97-AF65-F5344CB8AC3E}">
        <p14:creationId xmlns:p14="http://schemas.microsoft.com/office/powerpoint/2010/main" val="235017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d Slide with Image_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B8FD4C-A69E-0B0F-93C6-CD7B8F8746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215809" y="0"/>
            <a:ext cx="4976190" cy="6858000"/>
          </a:xfrm>
          <a:prstGeom prst="rect">
            <a:avLst/>
          </a:prstGeom>
        </p:spPr>
      </p:pic>
      <p:sp>
        <p:nvSpPr>
          <p:cNvPr id="9" name="TextBox 8"/>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tx2"/>
                </a:solidFill>
                <a:latin typeface="Arial" panose="020B0604020202020204" pitchFamily="34" charset="0"/>
              </a:rPr>
              <a:t>‹#›</a:t>
            </a:fld>
            <a:endParaRPr lang="en-US" sz="800" b="0" i="0" dirty="0">
              <a:solidFill>
                <a:schemeClr val="tx2"/>
              </a:solidFill>
              <a:latin typeface="Arial" panose="020B0604020202020204" pitchFamily="34" charset="0"/>
            </a:endParaRPr>
          </a:p>
        </p:txBody>
      </p:sp>
      <p:grpSp>
        <p:nvGrpSpPr>
          <p:cNvPr id="3" name="Group 2">
            <a:extLst>
              <a:ext uri="{FF2B5EF4-FFF2-40B4-BE49-F238E27FC236}">
                <a16:creationId xmlns:a16="http://schemas.microsoft.com/office/drawing/2014/main" id="{C22027C9-1129-22ED-A3DF-00CA22AFB812}"/>
              </a:ext>
            </a:extLst>
          </p:cNvPr>
          <p:cNvGrpSpPr/>
          <p:nvPr userDrawn="1"/>
        </p:nvGrpSpPr>
        <p:grpSpPr>
          <a:xfrm>
            <a:off x="7620004" y="6398745"/>
            <a:ext cx="4254881" cy="304800"/>
            <a:chOff x="5715001" y="4799059"/>
            <a:chExt cx="3191161" cy="228600"/>
          </a:xfrm>
        </p:grpSpPr>
        <p:sp>
          <p:nvSpPr>
            <p:cNvPr id="5" name="Text Placeholder 6">
              <a:extLst>
                <a:ext uri="{FF2B5EF4-FFF2-40B4-BE49-F238E27FC236}">
                  <a16:creationId xmlns:a16="http://schemas.microsoft.com/office/drawing/2014/main" id="{4992C5B5-715B-148E-FEC9-050FCD73D2BF}"/>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6" name="Rectangle 5">
              <a:extLst>
                <a:ext uri="{FF2B5EF4-FFF2-40B4-BE49-F238E27FC236}">
                  <a16:creationId xmlns:a16="http://schemas.microsoft.com/office/drawing/2014/main" id="{9B76CC05-DC4C-73EB-E0D9-A8D4D28CD577}"/>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pic>
        <p:nvPicPr>
          <p:cNvPr id="18" name="Picture 17">
            <a:extLst>
              <a:ext uri="{FF2B5EF4-FFF2-40B4-BE49-F238E27FC236}">
                <a16:creationId xmlns:a16="http://schemas.microsoft.com/office/drawing/2014/main" id="{D84F10EA-94C8-D8F0-7339-6A36DE1F23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19" name="Content Placeholder 2">
            <a:extLst>
              <a:ext uri="{FF2B5EF4-FFF2-40B4-BE49-F238E27FC236}">
                <a16:creationId xmlns:a16="http://schemas.microsoft.com/office/drawing/2014/main" id="{961AD66E-CA9D-E151-8D17-49BCE02D74ED}"/>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20" name="Title Placeholder 1">
            <a:extLst>
              <a:ext uri="{FF2B5EF4-FFF2-40B4-BE49-F238E27FC236}">
                <a16:creationId xmlns:a16="http://schemas.microsoft.com/office/drawing/2014/main" id="{6128FB46-FE5C-F85D-7D8B-16AED316B519}"/>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1" name="Text Placeholder 8">
            <a:extLst>
              <a:ext uri="{FF2B5EF4-FFF2-40B4-BE49-F238E27FC236}">
                <a16:creationId xmlns:a16="http://schemas.microsoft.com/office/drawing/2014/main" id="{DD8CE8A1-E881-2DAF-BFE3-C8DAC8AA1E82}"/>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19279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oter 1">
    <p:spTree>
      <p:nvGrpSpPr>
        <p:cNvPr id="1" name=""/>
        <p:cNvGrpSpPr/>
        <p:nvPr/>
      </p:nvGrpSpPr>
      <p:grpSpPr>
        <a:xfrm>
          <a:off x="0" y="0"/>
          <a:ext cx="0" cy="0"/>
          <a:chOff x="0" y="0"/>
          <a:chExt cx="0" cy="0"/>
        </a:xfrm>
      </p:grpSpPr>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pic>
        <p:nvPicPr>
          <p:cNvPr id="6" name="Picture 5">
            <a:extLst>
              <a:ext uri="{FF2B5EF4-FFF2-40B4-BE49-F238E27FC236}">
                <a16:creationId xmlns:a16="http://schemas.microsoft.com/office/drawing/2014/main" id="{0E825371-1A57-79DB-F014-3EC543EB78B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8791" t="17537" r="2973" b="35883"/>
          <a:stretch/>
        </p:blipFill>
        <p:spPr>
          <a:xfrm>
            <a:off x="46299" y="3835803"/>
            <a:ext cx="9144000" cy="2715343"/>
          </a:xfrm>
          <a:prstGeom prst="rect">
            <a:avLst/>
          </a:prstGeom>
        </p:spPr>
      </p:pic>
      <p:pic>
        <p:nvPicPr>
          <p:cNvPr id="7" name="Picture 6">
            <a:extLst>
              <a:ext uri="{FF2B5EF4-FFF2-40B4-BE49-F238E27FC236}">
                <a16:creationId xmlns:a16="http://schemas.microsoft.com/office/drawing/2014/main" id="{24FF2002-F81B-1A39-AEF8-8F0FDA72BA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9" name="Content Placeholder 2">
            <a:extLst>
              <a:ext uri="{FF2B5EF4-FFF2-40B4-BE49-F238E27FC236}">
                <a16:creationId xmlns:a16="http://schemas.microsoft.com/office/drawing/2014/main" id="{2230330B-86CD-B9EC-2EFE-678627172E23}"/>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0" name="Title Placeholder 1">
            <a:extLst>
              <a:ext uri="{FF2B5EF4-FFF2-40B4-BE49-F238E27FC236}">
                <a16:creationId xmlns:a16="http://schemas.microsoft.com/office/drawing/2014/main" id="{E6C86B68-82A1-25B7-1DDB-038A2A26E22A}"/>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8">
            <a:extLst>
              <a:ext uri="{FF2B5EF4-FFF2-40B4-BE49-F238E27FC236}">
                <a16:creationId xmlns:a16="http://schemas.microsoft.com/office/drawing/2014/main" id="{AFE342EC-AF6A-6250-9689-2CBE64B36A67}"/>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307010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tline Footer_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pic>
        <p:nvPicPr>
          <p:cNvPr id="5" name="Picture 4">
            <a:extLst>
              <a:ext uri="{FF2B5EF4-FFF2-40B4-BE49-F238E27FC236}">
                <a16:creationId xmlns:a16="http://schemas.microsoft.com/office/drawing/2014/main" id="{5EB1B5B0-27AF-4F02-B8BF-2FC32FFA54B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1540"/>
          <a:stretch/>
        </p:blipFill>
        <p:spPr>
          <a:xfrm rot="841803">
            <a:off x="-141551" y="3324857"/>
            <a:ext cx="9167243" cy="5829300"/>
          </a:xfrm>
          <a:prstGeom prst="rect">
            <a:avLst/>
          </a:prstGeom>
        </p:spPr>
      </p:pic>
      <p:sp>
        <p:nvSpPr>
          <p:cNvPr id="6" name="Text Placeholder 6">
            <a:extLst>
              <a:ext uri="{FF2B5EF4-FFF2-40B4-BE49-F238E27FC236}">
                <a16:creationId xmlns:a16="http://schemas.microsoft.com/office/drawing/2014/main" id="{DD726BA3-7C80-FFE5-904B-315595055CD1}"/>
              </a:ext>
            </a:extLst>
          </p:cNvPr>
          <p:cNvSpPr txBox="1">
            <a:spLocks/>
          </p:cNvSpPr>
          <p:nvPr userDrawn="1"/>
        </p:nvSpPr>
        <p:spPr>
          <a:xfrm>
            <a:off x="7620002" y="6398745"/>
            <a:ext cx="4254881" cy="304800"/>
          </a:xfrm>
          <a:prstGeom prst="rect">
            <a:avLst/>
          </a:prstGeom>
        </p:spPr>
        <p:txBody>
          <a:bodyPr vert="horz" lIns="121920" tIns="60960" rIns="121920" bIns="6096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7" name="Rectangle 6">
            <a:extLst>
              <a:ext uri="{FF2B5EF4-FFF2-40B4-BE49-F238E27FC236}">
                <a16:creationId xmlns:a16="http://schemas.microsoft.com/office/drawing/2014/main" id="{6A412B9A-A4BC-6900-1424-6A74DF6D6C40}"/>
              </a:ext>
            </a:extLst>
          </p:cNvPr>
          <p:cNvSpPr/>
          <p:nvPr userDrawn="1"/>
        </p:nvSpPr>
        <p:spPr>
          <a:xfrm>
            <a:off x="8642753" y="6398745"/>
            <a:ext cx="843816" cy="30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sp>
        <p:nvSpPr>
          <p:cNvPr id="2" name="Content Placeholder 2">
            <a:extLst>
              <a:ext uri="{FF2B5EF4-FFF2-40B4-BE49-F238E27FC236}">
                <a16:creationId xmlns:a16="http://schemas.microsoft.com/office/drawing/2014/main" id="{BA4E112F-76A7-0E36-9320-BFC8095BA90E}"/>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3" name="Title Placeholder 1">
            <a:extLst>
              <a:ext uri="{FF2B5EF4-FFF2-40B4-BE49-F238E27FC236}">
                <a16:creationId xmlns:a16="http://schemas.microsoft.com/office/drawing/2014/main" id="{C861D1AC-C4A1-7A6B-C1F2-AD806FD199E9}"/>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5C8F7605-DC7F-A100-11FA-8CD01308F217}"/>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20480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tline Footer_4">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428207" y="0"/>
            <a:ext cx="10752181"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D26499B8-48B5-D832-94CE-3A74C753BAF2}"/>
              </a:ext>
            </a:extLst>
          </p:cNvPr>
          <p:cNvGrpSpPr/>
          <p:nvPr userDrawn="1"/>
        </p:nvGrpSpPr>
        <p:grpSpPr>
          <a:xfrm>
            <a:off x="7620002" y="6398745"/>
            <a:ext cx="4254881" cy="304800"/>
            <a:chOff x="5715001" y="4799059"/>
            <a:chExt cx="3191161" cy="228600"/>
          </a:xfrm>
        </p:grpSpPr>
        <p:sp>
          <p:nvSpPr>
            <p:cNvPr id="4" name="Text Placeholder 6">
              <a:extLst>
                <a:ext uri="{FF2B5EF4-FFF2-40B4-BE49-F238E27FC236}">
                  <a16:creationId xmlns:a16="http://schemas.microsoft.com/office/drawing/2014/main" id="{8FE89ACA-CB8C-4067-2D17-35EA48CBA768}"/>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FB294649-3ADE-1265-3F5C-1CFFF6363612}"/>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
        <p:nvSpPr>
          <p:cNvPr id="6" name="Content Placeholder 2">
            <a:extLst>
              <a:ext uri="{FF2B5EF4-FFF2-40B4-BE49-F238E27FC236}">
                <a16:creationId xmlns:a16="http://schemas.microsoft.com/office/drawing/2014/main" id="{42F80A85-1EFB-0D5B-69B1-ED4F956DF6BC}"/>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8" name="Title Placeholder 1">
            <a:extLst>
              <a:ext uri="{FF2B5EF4-FFF2-40B4-BE49-F238E27FC236}">
                <a16:creationId xmlns:a16="http://schemas.microsoft.com/office/drawing/2014/main" id="{39A94AE1-1C8E-4EA9-2665-784AB60AAB1F}"/>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86DF3730-90C6-21AD-A7E3-291FD7968127}"/>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198798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Background">
    <p:spTree>
      <p:nvGrpSpPr>
        <p:cNvPr id="1" name=""/>
        <p:cNvGrpSpPr/>
        <p:nvPr/>
      </p:nvGrpSpPr>
      <p:grpSpPr>
        <a:xfrm>
          <a:off x="0" y="0"/>
          <a:ext cx="0" cy="0"/>
          <a:chOff x="0" y="0"/>
          <a:chExt cx="0" cy="0"/>
        </a:xfrm>
      </p:grpSpPr>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
        <p:nvSpPr>
          <p:cNvPr id="6" name="Content Placeholder 2">
            <a:extLst>
              <a:ext uri="{FF2B5EF4-FFF2-40B4-BE49-F238E27FC236}">
                <a16:creationId xmlns:a16="http://schemas.microsoft.com/office/drawing/2014/main" id="{35E7A1A5-3056-56A1-E5DF-2BCA7BDAB13A}"/>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7" name="Title Placeholder 1">
            <a:extLst>
              <a:ext uri="{FF2B5EF4-FFF2-40B4-BE49-F238E27FC236}">
                <a16:creationId xmlns:a16="http://schemas.microsoft.com/office/drawing/2014/main" id="{B7386D2E-4AB4-DC22-693D-F4B7B3156478}"/>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09E54485-783C-727E-8C53-F453F7EAC8FD}"/>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pic>
        <p:nvPicPr>
          <p:cNvPr id="10" name="Picture 9">
            <a:extLst>
              <a:ext uri="{FF2B5EF4-FFF2-40B4-BE49-F238E27FC236}">
                <a16:creationId xmlns:a16="http://schemas.microsoft.com/office/drawing/2014/main" id="{D9576020-1B85-1A9D-185E-8CF88E79A2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Tree>
    <p:extLst>
      <p:ext uri="{BB962C8B-B14F-4D97-AF65-F5344CB8AC3E}">
        <p14:creationId xmlns:p14="http://schemas.microsoft.com/office/powerpoint/2010/main" val="64879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Background">
    <p:spTree>
      <p:nvGrpSpPr>
        <p:cNvPr id="1" name=""/>
        <p:cNvGrpSpPr/>
        <p:nvPr/>
      </p:nvGrpSpPr>
      <p:grpSpPr>
        <a:xfrm>
          <a:off x="0" y="0"/>
          <a:ext cx="0" cy="0"/>
          <a:chOff x="0" y="0"/>
          <a:chExt cx="0" cy="0"/>
        </a:xfrm>
      </p:grpSpPr>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2" name="Group 1">
            <a:extLst>
              <a:ext uri="{FF2B5EF4-FFF2-40B4-BE49-F238E27FC236}">
                <a16:creationId xmlns:a16="http://schemas.microsoft.com/office/drawing/2014/main" id="{7FD4849B-1A34-BCB3-8874-D996372E5E39}"/>
              </a:ext>
            </a:extLst>
          </p:cNvPr>
          <p:cNvGrpSpPr/>
          <p:nvPr userDrawn="1"/>
        </p:nvGrpSpPr>
        <p:grpSpPr>
          <a:xfrm>
            <a:off x="7620002" y="6398745"/>
            <a:ext cx="4254881" cy="304800"/>
            <a:chOff x="5715001" y="4799059"/>
            <a:chExt cx="3191161" cy="228600"/>
          </a:xfrm>
        </p:grpSpPr>
        <p:sp>
          <p:nvSpPr>
            <p:cNvPr id="3" name="Text Placeholder 6">
              <a:extLst>
                <a:ext uri="{FF2B5EF4-FFF2-40B4-BE49-F238E27FC236}">
                  <a16:creationId xmlns:a16="http://schemas.microsoft.com/office/drawing/2014/main" id="{C617F89A-667D-53DE-0A49-3E84F79DD7B6}"/>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4" name="Rectangle 3">
              <a:extLst>
                <a:ext uri="{FF2B5EF4-FFF2-40B4-BE49-F238E27FC236}">
                  <a16:creationId xmlns:a16="http://schemas.microsoft.com/office/drawing/2014/main" id="{7574EF60-12C9-9E48-E2A8-EB6D4F92EDA9}"/>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204776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e Gallagher Way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CB28A-6EFE-672B-B1B3-16727FC428E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4" name="Group 3">
            <a:extLst>
              <a:ext uri="{FF2B5EF4-FFF2-40B4-BE49-F238E27FC236}">
                <a16:creationId xmlns:a16="http://schemas.microsoft.com/office/drawing/2014/main" id="{2C0E1961-FB35-D6F5-9360-CA0AF42847F2}"/>
              </a:ext>
            </a:extLst>
          </p:cNvPr>
          <p:cNvGrpSpPr/>
          <p:nvPr userDrawn="1"/>
        </p:nvGrpSpPr>
        <p:grpSpPr>
          <a:xfrm>
            <a:off x="7620002" y="6398745"/>
            <a:ext cx="4254881" cy="304800"/>
            <a:chOff x="5715001" y="4799059"/>
            <a:chExt cx="3191161" cy="228600"/>
          </a:xfrm>
        </p:grpSpPr>
        <p:sp>
          <p:nvSpPr>
            <p:cNvPr id="5" name="Text Placeholder 6">
              <a:extLst>
                <a:ext uri="{FF2B5EF4-FFF2-40B4-BE49-F238E27FC236}">
                  <a16:creationId xmlns:a16="http://schemas.microsoft.com/office/drawing/2014/main" id="{B1668AA5-3BA0-FE27-1F57-4750FA2855E5}"/>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6" name="Rectangle 5">
              <a:extLst>
                <a:ext uri="{FF2B5EF4-FFF2-40B4-BE49-F238E27FC236}">
                  <a16:creationId xmlns:a16="http://schemas.microsoft.com/office/drawing/2014/main" id="{EE5E01FC-F5DD-C87D-1FF1-497D8E0717B9}"/>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253004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GBS ONLY Disclaim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0E727B-3F83-2615-5000-095B8D8C1AB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image5.png">
            <a:extLst>
              <a:ext uri="{FF2B5EF4-FFF2-40B4-BE49-F238E27FC236}">
                <a16:creationId xmlns:a16="http://schemas.microsoft.com/office/drawing/2014/main" id="{6FC86F51-455C-AE25-64A4-DE4103015D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6753" y="4904990"/>
            <a:ext cx="3391827" cy="1625601"/>
          </a:xfrm>
          <a:prstGeom prst="rect">
            <a:avLst/>
          </a:prstGeom>
          <a:ln w="12700">
            <a:miter lim="400000"/>
          </a:ln>
        </p:spPr>
      </p:pic>
      <p:grpSp>
        <p:nvGrpSpPr>
          <p:cNvPr id="4" name="Group 3">
            <a:extLst>
              <a:ext uri="{FF2B5EF4-FFF2-40B4-BE49-F238E27FC236}">
                <a16:creationId xmlns:a16="http://schemas.microsoft.com/office/drawing/2014/main" id="{2F4E2749-057A-FFA1-4B99-1502126C4D18}"/>
              </a:ext>
            </a:extLst>
          </p:cNvPr>
          <p:cNvGrpSpPr/>
          <p:nvPr userDrawn="1"/>
        </p:nvGrpSpPr>
        <p:grpSpPr>
          <a:xfrm>
            <a:off x="7620004" y="6398745"/>
            <a:ext cx="4254881" cy="304800"/>
            <a:chOff x="5715001" y="4799059"/>
            <a:chExt cx="3191161" cy="228600"/>
          </a:xfrm>
        </p:grpSpPr>
        <p:sp>
          <p:nvSpPr>
            <p:cNvPr id="5" name="Text Placeholder 6">
              <a:extLst>
                <a:ext uri="{FF2B5EF4-FFF2-40B4-BE49-F238E27FC236}">
                  <a16:creationId xmlns:a16="http://schemas.microsoft.com/office/drawing/2014/main" id="{AF721BDD-670C-5AB5-AC53-C08B1CE4529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6" name="Rectangle 5">
              <a:extLst>
                <a:ext uri="{FF2B5EF4-FFF2-40B4-BE49-F238E27FC236}">
                  <a16:creationId xmlns:a16="http://schemas.microsoft.com/office/drawing/2014/main" id="{B41F00D4-5AD1-8362-E4E3-65AC9368D2DA}"/>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
        <p:nvSpPr>
          <p:cNvPr id="8" name="Title 1"/>
          <p:cNvSpPr>
            <a:spLocks noGrp="1"/>
          </p:cNvSpPr>
          <p:nvPr>
            <p:ph type="ctrTitle" hasCustomPrompt="1"/>
          </p:nvPr>
        </p:nvSpPr>
        <p:spPr>
          <a:xfrm>
            <a:off x="304801" y="337840"/>
            <a:ext cx="7395164" cy="1102123"/>
          </a:xfrm>
          <a:prstGeom prst="rect">
            <a:avLst/>
          </a:prstGeom>
        </p:spPr>
        <p:txBody>
          <a:bodyPr anchor="b" anchorCtr="0">
            <a:noAutofit/>
          </a:bodyPr>
          <a:lstStyle>
            <a:lvl1pPr algn="l">
              <a:lnSpc>
                <a:spcPts val="5733"/>
              </a:lnSpc>
              <a:spcBef>
                <a:spcPts val="0"/>
              </a:spcBef>
              <a:defRPr sz="3200" cap="none">
                <a:solidFill>
                  <a:schemeClr val="accent1"/>
                </a:solidFill>
              </a:defRPr>
            </a:lvl1pPr>
          </a:lstStyle>
          <a:p>
            <a:r>
              <a:rPr lang="en-US" dirty="0"/>
              <a:t>Disclaimer – GBS</a:t>
            </a:r>
          </a:p>
        </p:txBody>
      </p:sp>
      <p:sp>
        <p:nvSpPr>
          <p:cNvPr id="9" name="Rectangle 8"/>
          <p:cNvSpPr/>
          <p:nvPr userDrawn="1"/>
        </p:nvSpPr>
        <p:spPr>
          <a:xfrm>
            <a:off x="146753" y="3429000"/>
            <a:ext cx="6096000" cy="1384995"/>
          </a:xfrm>
          <a:prstGeom prst="rect">
            <a:avLst/>
          </a:prstGeom>
        </p:spPr>
        <p:txBody>
          <a:bodyPr>
            <a:spAutoFit/>
          </a:bodyPr>
          <a:lstStyle/>
          <a:p>
            <a:r>
              <a:rPr lang="en-US" sz="1200" dirty="0">
                <a:solidFill>
                  <a:schemeClr val="bg1"/>
                </a:solidFill>
              </a:rPr>
              <a:t>This analysis is for illustrative purposes only, and is not a proposal for coverage or a guarantee of future expenses, claims costs, managed care savings, etc. There are many variables that can affect future health care costs including utilization patterns, catastrophic claims, changes in plan design, health care trend increases, etc.  This analysis does not amend, extend, or alter the coverage provided by the actual insurance policies and contracts.  See your policy or contact us for specific information or further details in this regard.</a:t>
            </a:r>
          </a:p>
        </p:txBody>
      </p:sp>
    </p:spTree>
    <p:extLst>
      <p:ext uri="{BB962C8B-B14F-4D97-AF65-F5344CB8AC3E}">
        <p14:creationId xmlns:p14="http://schemas.microsoft.com/office/powerpoint/2010/main" val="24678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01_Content">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ACBED68E-D282-5C42-B35E-903F57A6916C}"/>
              </a:ext>
            </a:extLst>
          </p:cNvPr>
          <p:cNvSpPr>
            <a:spLocks noGrp="1"/>
          </p:cNvSpPr>
          <p:nvPr>
            <p:ph type="body" sz="quarter" idx="14" hasCustomPrompt="1"/>
          </p:nvPr>
        </p:nvSpPr>
        <p:spPr>
          <a:xfrm>
            <a:off x="442913" y="1233488"/>
            <a:ext cx="9398000"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1709065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01_Titl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685C9-F993-BC4F-BF6B-319AED45B7FC}"/>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6" name="Text Placeholder 10">
            <a:extLst>
              <a:ext uri="{FF2B5EF4-FFF2-40B4-BE49-F238E27FC236}">
                <a16:creationId xmlns:a16="http://schemas.microsoft.com/office/drawing/2014/main" id="{20935157-8268-D844-A0BB-FFAD3DD3C38E}"/>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2493727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ingle Column Tex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FE18AD5-2A53-4C43-8871-FFC4D3FE4D30}"/>
              </a:ext>
            </a:extLst>
          </p:cNvPr>
          <p:cNvSpPr>
            <a:spLocks noGrp="1"/>
          </p:cNvSpPr>
          <p:nvPr>
            <p:ph sz="quarter" idx="14" hasCustomPrompt="1"/>
          </p:nvPr>
        </p:nvSpPr>
        <p:spPr>
          <a:xfrm>
            <a:off x="608376" y="1624844"/>
            <a:ext cx="9828847" cy="4097084"/>
          </a:xfrm>
          <a:prstGeom prst="rect">
            <a:avLst/>
          </a:prstGeom>
        </p:spPr>
        <p:txBody>
          <a:bodyPr/>
          <a:lstStyle>
            <a:lvl1pPr>
              <a:lnSpc>
                <a:spcPct val="110000"/>
              </a:lnSpc>
              <a:spcBef>
                <a:spcPts val="600"/>
              </a:spcBef>
              <a:spcAft>
                <a:spcPts val="1000"/>
              </a:spcAft>
              <a:buSzPct val="80000"/>
              <a:defRPr sz="2400" b="0" i="0">
                <a:solidFill>
                  <a:srgbClr val="000000"/>
                </a:solidFill>
                <a:latin typeface="Arial Regular"/>
                <a:ea typeface="Helvetica Neue" panose="02000503000000020004" pitchFamily="2" charset="0"/>
                <a:cs typeface="Helvetica Neue" panose="02000503000000020004" pitchFamily="2" charset="0"/>
              </a:defRPr>
            </a:lvl1pPr>
            <a:lvl2pPr marL="471488" indent="-236538">
              <a:lnSpc>
                <a:spcPct val="110000"/>
              </a:lnSpc>
              <a:spcBef>
                <a:spcPts val="600"/>
              </a:spcBef>
              <a:spcAft>
                <a:spcPts val="1000"/>
              </a:spcAft>
              <a:buFont typeface="System Font Regular"/>
              <a:buChar char="—"/>
              <a:tabLst/>
              <a:defRPr sz="2000" b="0" i="0">
                <a:solidFill>
                  <a:srgbClr val="000000"/>
                </a:solidFill>
                <a:latin typeface="Arial Regular"/>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400" b="0" i="0">
                <a:latin typeface="Helvetica Neue" panose="02000503000000020004" pitchFamily="2" charset="0"/>
                <a:ea typeface="Helvetica Neue" panose="02000503000000020004" pitchFamily="2" charset="0"/>
                <a:cs typeface="Helvetica Neue" panose="02000503000000020004" pitchFamily="2" charset="0"/>
              </a:defRPr>
            </a:lvl4pPr>
            <a:lvl5pPr>
              <a:defRPr sz="2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Edit text </a:t>
            </a:r>
          </a:p>
          <a:p>
            <a:pPr lvl="1"/>
            <a:r>
              <a:rPr lang="en-US"/>
              <a:t>Second level</a:t>
            </a:r>
          </a:p>
        </p:txBody>
      </p:sp>
      <p:sp>
        <p:nvSpPr>
          <p:cNvPr id="11" name="Text Placeholder 10">
            <a:extLst>
              <a:ext uri="{FF2B5EF4-FFF2-40B4-BE49-F238E27FC236}">
                <a16:creationId xmlns:a16="http://schemas.microsoft.com/office/drawing/2014/main" id="{69C9C47C-E4F0-4940-BB5D-F25792951048}"/>
              </a:ext>
            </a:extLst>
          </p:cNvPr>
          <p:cNvSpPr>
            <a:spLocks noGrp="1"/>
          </p:cNvSpPr>
          <p:nvPr>
            <p:ph type="body" sz="quarter" idx="13" hasCustomPrompt="1"/>
          </p:nvPr>
        </p:nvSpPr>
        <p:spPr>
          <a:xfrm>
            <a:off x="310280" y="411663"/>
            <a:ext cx="11553169" cy="544512"/>
          </a:xfrm>
          <a:prstGeom prst="rect">
            <a:avLst/>
          </a:prstGeom>
        </p:spPr>
        <p:txBody>
          <a:bodyPr/>
          <a:lstStyle>
            <a:lvl1pPr marL="0" indent="0">
              <a:buNone/>
              <a:defRPr sz="2400" b="1" i="0" spc="0">
                <a:solidFill>
                  <a:srgbClr val="000000"/>
                </a:solidFill>
                <a:latin typeface="Arial Bold"/>
              </a:defRPr>
            </a:lvl1pPr>
            <a:lvl2pPr marL="457200" indent="0">
              <a:buNone/>
              <a:defRPr sz="2400">
                <a:latin typeface="Maison Neue Extended" panose="020B0805040000000000" pitchFamily="34" charset="77"/>
              </a:defRPr>
            </a:lvl2pPr>
            <a:lvl3pPr marL="914400" indent="0">
              <a:buNone/>
              <a:defRPr sz="2400">
                <a:latin typeface="Maison Neue Extended" panose="020B0805040000000000" pitchFamily="34" charset="77"/>
              </a:defRPr>
            </a:lvl3pPr>
            <a:lvl4pPr marL="1371600" indent="0">
              <a:buNone/>
              <a:defRPr sz="2400">
                <a:latin typeface="Maison Neue Extended" panose="020B0805040000000000" pitchFamily="34" charset="77"/>
              </a:defRPr>
            </a:lvl4pPr>
            <a:lvl5pPr marL="1828800" indent="0">
              <a:buNone/>
              <a:defRPr sz="2400">
                <a:latin typeface="Maison Neue Extended" panose="020B0805040000000000" pitchFamily="34" charset="77"/>
              </a:defRPr>
            </a:lvl5pPr>
          </a:lstStyle>
          <a:p>
            <a:pPr lvl="0"/>
            <a:r>
              <a:rPr lang="en-US"/>
              <a:t>Edit Title</a:t>
            </a:r>
          </a:p>
        </p:txBody>
      </p:sp>
      <p:sp>
        <p:nvSpPr>
          <p:cNvPr id="13" name="Rectangle 12">
            <a:extLst>
              <a:ext uri="{FF2B5EF4-FFF2-40B4-BE49-F238E27FC236}">
                <a16:creationId xmlns:a16="http://schemas.microsoft.com/office/drawing/2014/main" id="{A0EA906C-2432-614E-84EF-F353E7E4468F}"/>
              </a:ext>
            </a:extLst>
          </p:cNvPr>
          <p:cNvSpPr/>
          <p:nvPr userDrawn="1"/>
        </p:nvSpPr>
        <p:spPr>
          <a:xfrm>
            <a:off x="0" y="6216694"/>
            <a:ext cx="12192000" cy="6413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0D56FACB-1AE2-A54E-96C2-C438E537F9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9520" y="6349360"/>
            <a:ext cx="1061889" cy="317387"/>
          </a:xfrm>
          <a:prstGeom prst="rect">
            <a:avLst/>
          </a:prstGeom>
        </p:spPr>
      </p:pic>
      <p:sp>
        <p:nvSpPr>
          <p:cNvPr id="15" name="Footer Placeholder 5">
            <a:extLst>
              <a:ext uri="{FF2B5EF4-FFF2-40B4-BE49-F238E27FC236}">
                <a16:creationId xmlns:a16="http://schemas.microsoft.com/office/drawing/2014/main" id="{17AFEE9A-4C4B-2642-9D59-2A634B0B527C}"/>
              </a:ext>
            </a:extLst>
          </p:cNvPr>
          <p:cNvSpPr>
            <a:spLocks noGrp="1"/>
          </p:cNvSpPr>
          <p:nvPr>
            <p:ph type="ftr" sz="quarter" idx="11"/>
          </p:nvPr>
        </p:nvSpPr>
        <p:spPr>
          <a:xfrm>
            <a:off x="4307540" y="6317386"/>
            <a:ext cx="4114800" cy="365125"/>
          </a:xfrm>
          <a:prstGeom prst="rect">
            <a:avLst/>
          </a:prstGeom>
        </p:spPr>
        <p:txBody>
          <a:bodyPr/>
          <a:lstStyle>
            <a:lvl1pPr>
              <a:defRPr b="1" i="0">
                <a:solidFill>
                  <a:schemeClr val="bg1"/>
                </a:solidFill>
              </a:defRPr>
            </a:lvl1pPr>
          </a:lstStyle>
          <a:p>
            <a:endParaRPr lang="en-US" dirty="0"/>
          </a:p>
        </p:txBody>
      </p:sp>
      <p:sp>
        <p:nvSpPr>
          <p:cNvPr id="16" name="Slide Number Placeholder 6">
            <a:extLst>
              <a:ext uri="{FF2B5EF4-FFF2-40B4-BE49-F238E27FC236}">
                <a16:creationId xmlns:a16="http://schemas.microsoft.com/office/drawing/2014/main" id="{498FFCD3-3181-8D41-81B3-9518F0050FE9}"/>
              </a:ext>
            </a:extLst>
          </p:cNvPr>
          <p:cNvSpPr>
            <a:spLocks noGrp="1"/>
          </p:cNvSpPr>
          <p:nvPr>
            <p:ph type="sldNum" sz="quarter" idx="12"/>
          </p:nvPr>
        </p:nvSpPr>
        <p:spPr>
          <a:xfrm>
            <a:off x="9175872" y="6317387"/>
            <a:ext cx="2743200" cy="365125"/>
          </a:xfrm>
          <a:prstGeom prst="rect">
            <a:avLst/>
          </a:prstGeom>
        </p:spPr>
        <p:txBody>
          <a:bodyPr/>
          <a:lstStyle>
            <a:lvl1pPr>
              <a:defRPr b="1" i="0">
                <a:solidFill>
                  <a:schemeClr val="bg1"/>
                </a:solidFill>
              </a:defRPr>
            </a:lvl1pPr>
          </a:lstStyle>
          <a:p>
            <a:fld id="{38B116FD-35A7-364A-81F8-032A1457E829}" type="slidenum">
              <a:rPr lang="en-US" smtClean="0"/>
              <a:pPr/>
              <a:t>‹#›</a:t>
            </a:fld>
            <a:endParaRPr lang="en-US" dirty="0"/>
          </a:p>
        </p:txBody>
      </p:sp>
    </p:spTree>
    <p:extLst>
      <p:ext uri="{BB962C8B-B14F-4D97-AF65-F5344CB8AC3E}">
        <p14:creationId xmlns:p14="http://schemas.microsoft.com/office/powerpoint/2010/main" val="3987948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io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EA5155-44D8-D943-B184-5D588D7588F9}"/>
              </a:ext>
            </a:extLst>
          </p:cNvPr>
          <p:cNvSpPr>
            <a:spLocks noGrp="1"/>
          </p:cNvSpPr>
          <p:nvPr>
            <p:ph type="sldNum" sz="quarter" idx="10"/>
          </p:nvPr>
        </p:nvSpPr>
        <p:spPr>
          <a:xfrm>
            <a:off x="8906932" y="6263599"/>
            <a:ext cx="2743200" cy="365125"/>
          </a:xfrm>
          <a:prstGeom prst="rect">
            <a:avLst/>
          </a:prstGeom>
        </p:spPr>
        <p:txBody>
          <a:bodyPr/>
          <a:lstStyle>
            <a:lvl1pPr>
              <a:defRPr b="0" i="0">
                <a:solidFill>
                  <a:srgbClr val="000000"/>
                </a:solidFill>
              </a:defRPr>
            </a:lvl1pPr>
          </a:lstStyle>
          <a:p>
            <a:fld id="{38B116FD-35A7-364A-81F8-032A1457E829}" type="slidenum">
              <a:rPr lang="en-US" smtClean="0"/>
              <a:pPr/>
              <a:t>‹#›</a:t>
            </a:fld>
            <a:endParaRPr lang="en-US" dirty="0"/>
          </a:p>
        </p:txBody>
      </p:sp>
      <p:sp>
        <p:nvSpPr>
          <p:cNvPr id="4" name="Footer Placeholder 3">
            <a:extLst>
              <a:ext uri="{FF2B5EF4-FFF2-40B4-BE49-F238E27FC236}">
                <a16:creationId xmlns:a16="http://schemas.microsoft.com/office/drawing/2014/main" id="{E9394955-9054-B844-88C1-BD12F91C4422}"/>
              </a:ext>
            </a:extLst>
          </p:cNvPr>
          <p:cNvSpPr>
            <a:spLocks noGrp="1"/>
          </p:cNvSpPr>
          <p:nvPr>
            <p:ph type="ftr" sz="quarter" idx="11"/>
          </p:nvPr>
        </p:nvSpPr>
        <p:spPr>
          <a:xfrm>
            <a:off x="4038600" y="6263598"/>
            <a:ext cx="4114800" cy="365125"/>
          </a:xfrm>
          <a:prstGeom prst="rect">
            <a:avLst/>
          </a:prstGeom>
        </p:spPr>
        <p:txBody>
          <a:bodyPr/>
          <a:lstStyle>
            <a:lvl1pPr>
              <a:defRPr b="0" i="0">
                <a:solidFill>
                  <a:srgbClr val="000000"/>
                </a:solidFill>
              </a:defRPr>
            </a:lvl1pPr>
          </a:lstStyle>
          <a:p>
            <a:endParaRPr lang="en-US" dirty="0"/>
          </a:p>
        </p:txBody>
      </p:sp>
      <p:sp>
        <p:nvSpPr>
          <p:cNvPr id="6" name="Text Placeholder 10">
            <a:extLst>
              <a:ext uri="{FF2B5EF4-FFF2-40B4-BE49-F238E27FC236}">
                <a16:creationId xmlns:a16="http://schemas.microsoft.com/office/drawing/2014/main" id="{EA42C903-0732-064B-97D1-E6E060F836AF}"/>
              </a:ext>
            </a:extLst>
          </p:cNvPr>
          <p:cNvSpPr>
            <a:spLocks noGrp="1"/>
          </p:cNvSpPr>
          <p:nvPr>
            <p:ph type="body" sz="quarter" idx="13" hasCustomPrompt="1"/>
          </p:nvPr>
        </p:nvSpPr>
        <p:spPr>
          <a:xfrm>
            <a:off x="3282846" y="649682"/>
            <a:ext cx="8289997" cy="1526576"/>
          </a:xfrm>
          <a:prstGeom prst="rect">
            <a:avLst/>
          </a:prstGeom>
        </p:spPr>
        <p:txBody>
          <a:bodyPr/>
          <a:lstStyle>
            <a:lvl1pPr marL="0" indent="0">
              <a:spcBef>
                <a:spcPts val="0"/>
              </a:spcBef>
              <a:buNone/>
              <a:defRPr sz="2400" b="1" i="0" spc="0">
                <a:solidFill>
                  <a:srgbClr val="000000"/>
                </a:solidFill>
                <a:latin typeface="Arial Bold"/>
              </a:defRPr>
            </a:lvl1pPr>
            <a:lvl2pPr marL="457200" indent="0">
              <a:buNone/>
              <a:defRPr sz="2400">
                <a:latin typeface="Maison Neue Extended" panose="020B0805040000000000" pitchFamily="34" charset="77"/>
              </a:defRPr>
            </a:lvl2pPr>
            <a:lvl3pPr marL="914400" indent="0">
              <a:buNone/>
              <a:defRPr sz="2400">
                <a:latin typeface="Maison Neue Extended" panose="020B0805040000000000" pitchFamily="34" charset="77"/>
              </a:defRPr>
            </a:lvl3pPr>
            <a:lvl4pPr marL="1371600" indent="0">
              <a:buNone/>
              <a:defRPr sz="2400">
                <a:latin typeface="Maison Neue Extended" panose="020B0805040000000000" pitchFamily="34" charset="77"/>
              </a:defRPr>
            </a:lvl4pPr>
            <a:lvl5pPr marL="1828800" indent="0">
              <a:buNone/>
              <a:defRPr sz="2400">
                <a:latin typeface="Maison Neue Extended" panose="020B0805040000000000" pitchFamily="34" charset="77"/>
              </a:defRPr>
            </a:lvl5pPr>
          </a:lstStyle>
          <a:p>
            <a:pPr lvl="0"/>
            <a:r>
              <a:rPr lang="en-US" dirty="0"/>
              <a:t>Name Here</a:t>
            </a:r>
          </a:p>
          <a:p>
            <a:pPr lvl="0"/>
            <a:r>
              <a:rPr lang="en-US" dirty="0"/>
              <a:t>Senior Title</a:t>
            </a:r>
          </a:p>
          <a:p>
            <a:pPr lvl="0"/>
            <a:r>
              <a:rPr lang="en-US" dirty="0"/>
              <a:t>Department or Project</a:t>
            </a:r>
          </a:p>
        </p:txBody>
      </p:sp>
      <p:sp>
        <p:nvSpPr>
          <p:cNvPr id="8" name="Picture Placeholder 16">
            <a:extLst>
              <a:ext uri="{FF2B5EF4-FFF2-40B4-BE49-F238E27FC236}">
                <a16:creationId xmlns:a16="http://schemas.microsoft.com/office/drawing/2014/main" id="{7EA98856-C02F-4745-B019-ADAF3C69C845}"/>
              </a:ext>
            </a:extLst>
          </p:cNvPr>
          <p:cNvSpPr>
            <a:spLocks noGrp="1"/>
          </p:cNvSpPr>
          <p:nvPr>
            <p:ph type="pic" sz="quarter" idx="26"/>
          </p:nvPr>
        </p:nvSpPr>
        <p:spPr>
          <a:xfrm>
            <a:off x="699420" y="730155"/>
            <a:ext cx="2309911" cy="1569493"/>
          </a:xfrm>
          <a:prstGeom prst="rect">
            <a:avLst/>
          </a:prstGeom>
          <a:solidFill>
            <a:schemeClr val="tx2"/>
          </a:solidFill>
        </p:spPr>
        <p:txBody>
          <a:bodyPr lIns="182880" tIns="182880"/>
          <a:lstStyle>
            <a:lvl1pPr marL="0" indent="0">
              <a:buNone/>
              <a:defRPr sz="1600" b="0" i="0">
                <a:solidFill>
                  <a:srgbClr val="000000"/>
                </a:solidFill>
                <a:latin typeface="Arial Regular"/>
                <a:ea typeface="Helvetica Neue" panose="02000503000000020004" pitchFamily="2" charset="0"/>
                <a:cs typeface="Helvetica Neue" panose="02000503000000020004" pitchFamily="2" charset="0"/>
              </a:defRPr>
            </a:lvl1pPr>
          </a:lstStyle>
          <a:p>
            <a:r>
              <a:rPr lang="en-US" dirty="0"/>
              <a:t>Click icon to add picture</a:t>
            </a:r>
          </a:p>
        </p:txBody>
      </p:sp>
      <p:sp>
        <p:nvSpPr>
          <p:cNvPr id="9" name="Content Placeholder 11">
            <a:extLst>
              <a:ext uri="{FF2B5EF4-FFF2-40B4-BE49-F238E27FC236}">
                <a16:creationId xmlns:a16="http://schemas.microsoft.com/office/drawing/2014/main" id="{43F512D9-8D7F-624D-B2A1-83396F89E153}"/>
              </a:ext>
            </a:extLst>
          </p:cNvPr>
          <p:cNvSpPr>
            <a:spLocks noGrp="1"/>
          </p:cNvSpPr>
          <p:nvPr>
            <p:ph sz="quarter" idx="14" hasCustomPrompt="1"/>
          </p:nvPr>
        </p:nvSpPr>
        <p:spPr>
          <a:xfrm>
            <a:off x="593726" y="2686897"/>
            <a:ext cx="2507650" cy="3516654"/>
          </a:xfrm>
          <a:prstGeom prst="rect">
            <a:avLst/>
          </a:prstGeom>
        </p:spPr>
        <p:txBody>
          <a:bodyPr/>
          <a:lstStyle>
            <a:lvl1pPr marL="0" indent="0">
              <a:lnSpc>
                <a:spcPct val="90000"/>
              </a:lnSpc>
              <a:spcBef>
                <a:spcPts val="0"/>
              </a:spcBef>
              <a:spcAft>
                <a:spcPts val="300"/>
              </a:spcAft>
              <a:buSzPct val="80000"/>
              <a:buNone/>
              <a:defRPr sz="1500" b="0" i="0">
                <a:solidFill>
                  <a:srgbClr val="000000"/>
                </a:solidFill>
                <a:latin typeface="Arial Regular"/>
                <a:ea typeface="Helvetica Neue" panose="02000503000000020004" pitchFamily="2" charset="0"/>
                <a:cs typeface="Helvetica Neue" panose="02000503000000020004" pitchFamily="2" charset="0"/>
              </a:defRPr>
            </a:lvl1pPr>
            <a:lvl2pPr marL="234950" indent="0">
              <a:lnSpc>
                <a:spcPct val="90000"/>
              </a:lnSpc>
              <a:spcBef>
                <a:spcPts val="0"/>
              </a:spcBef>
              <a:spcAft>
                <a:spcPts val="300"/>
              </a:spcAft>
              <a:buFont typeface="System Font Regular"/>
              <a:buNone/>
              <a:tabLst/>
              <a:defRPr sz="1500" b="0" i="0">
                <a:latin typeface="Helvetica Neue" panose="02000503000000020004" pitchFamily="2" charset="0"/>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400" b="0" i="0">
                <a:latin typeface="Helvetica Neue" panose="02000503000000020004" pitchFamily="2" charset="0"/>
                <a:ea typeface="Helvetica Neue" panose="02000503000000020004" pitchFamily="2" charset="0"/>
                <a:cs typeface="Helvetica Neue" panose="02000503000000020004" pitchFamily="2" charset="0"/>
              </a:defRPr>
            </a:lvl4pPr>
            <a:lvl5pPr>
              <a:defRPr sz="2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
        <p:nvSpPr>
          <p:cNvPr id="10" name="Content Placeholder 11">
            <a:extLst>
              <a:ext uri="{FF2B5EF4-FFF2-40B4-BE49-F238E27FC236}">
                <a16:creationId xmlns:a16="http://schemas.microsoft.com/office/drawing/2014/main" id="{E8E785A8-D970-B74A-BBD3-823D68318D30}"/>
              </a:ext>
            </a:extLst>
          </p:cNvPr>
          <p:cNvSpPr>
            <a:spLocks noGrp="1"/>
          </p:cNvSpPr>
          <p:nvPr>
            <p:ph sz="quarter" idx="27" hasCustomPrompt="1"/>
          </p:nvPr>
        </p:nvSpPr>
        <p:spPr>
          <a:xfrm>
            <a:off x="3296494" y="2681443"/>
            <a:ext cx="4751882" cy="3516654"/>
          </a:xfrm>
          <a:prstGeom prst="rect">
            <a:avLst/>
          </a:prstGeom>
        </p:spPr>
        <p:txBody>
          <a:bodyPr/>
          <a:lstStyle>
            <a:lvl1pPr marL="0" indent="0">
              <a:lnSpc>
                <a:spcPct val="90000"/>
              </a:lnSpc>
              <a:spcBef>
                <a:spcPts val="0"/>
              </a:spcBef>
              <a:spcAft>
                <a:spcPts val="300"/>
              </a:spcAft>
              <a:buSzPct val="80000"/>
              <a:buNone/>
              <a:defRPr sz="1500" b="0" i="0">
                <a:solidFill>
                  <a:srgbClr val="000000"/>
                </a:solidFill>
                <a:latin typeface="Arial Regular"/>
                <a:ea typeface="Helvetica Neue" panose="02000503000000020004" pitchFamily="2" charset="0"/>
                <a:cs typeface="Helvetica Neue" panose="02000503000000020004" pitchFamily="2" charset="0"/>
              </a:defRPr>
            </a:lvl1pPr>
            <a:lvl2pPr marL="234950" indent="0">
              <a:lnSpc>
                <a:spcPct val="90000"/>
              </a:lnSpc>
              <a:spcBef>
                <a:spcPts val="0"/>
              </a:spcBef>
              <a:spcAft>
                <a:spcPts val="300"/>
              </a:spcAft>
              <a:buFont typeface="System Font Regular"/>
              <a:buNone/>
              <a:tabLst/>
              <a:defRPr sz="1500" b="0" i="0">
                <a:latin typeface="Helvetica Neue" panose="02000503000000020004" pitchFamily="2" charset="0"/>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400" b="0" i="0">
                <a:latin typeface="Helvetica Neue" panose="02000503000000020004" pitchFamily="2" charset="0"/>
                <a:ea typeface="Helvetica Neue" panose="02000503000000020004" pitchFamily="2" charset="0"/>
                <a:cs typeface="Helvetica Neue" panose="02000503000000020004" pitchFamily="2" charset="0"/>
              </a:defRPr>
            </a:lvl4pPr>
            <a:lvl5pPr>
              <a:defRPr sz="2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
        <p:nvSpPr>
          <p:cNvPr id="11" name="Content Placeholder 11">
            <a:extLst>
              <a:ext uri="{FF2B5EF4-FFF2-40B4-BE49-F238E27FC236}">
                <a16:creationId xmlns:a16="http://schemas.microsoft.com/office/drawing/2014/main" id="{3EE3ADC3-4322-5C43-8549-B1F44D454E67}"/>
              </a:ext>
            </a:extLst>
          </p:cNvPr>
          <p:cNvSpPr>
            <a:spLocks noGrp="1"/>
          </p:cNvSpPr>
          <p:nvPr>
            <p:ph sz="quarter" idx="28" hasCustomPrompt="1"/>
          </p:nvPr>
        </p:nvSpPr>
        <p:spPr>
          <a:xfrm>
            <a:off x="8711842" y="2746944"/>
            <a:ext cx="2995477" cy="3287377"/>
          </a:xfrm>
          <a:prstGeom prst="rect">
            <a:avLst/>
          </a:prstGeom>
        </p:spPr>
        <p:txBody>
          <a:bodyPr/>
          <a:lstStyle>
            <a:lvl1pPr marL="0" indent="0">
              <a:lnSpc>
                <a:spcPct val="90000"/>
              </a:lnSpc>
              <a:spcBef>
                <a:spcPts val="0"/>
              </a:spcBef>
              <a:spcAft>
                <a:spcPts val="300"/>
              </a:spcAft>
              <a:buSzPct val="80000"/>
              <a:buNone/>
              <a:defRPr sz="1500" b="0" i="0">
                <a:solidFill>
                  <a:srgbClr val="000000"/>
                </a:solidFill>
                <a:latin typeface="Arial Regular"/>
                <a:ea typeface="Helvetica Neue" panose="02000503000000020004" pitchFamily="2" charset="0"/>
                <a:cs typeface="Helvetica Neue" panose="02000503000000020004" pitchFamily="2" charset="0"/>
              </a:defRPr>
            </a:lvl1pPr>
            <a:lvl2pPr marL="234950" indent="0">
              <a:lnSpc>
                <a:spcPct val="90000"/>
              </a:lnSpc>
              <a:spcBef>
                <a:spcPts val="0"/>
              </a:spcBef>
              <a:spcAft>
                <a:spcPts val="300"/>
              </a:spcAft>
              <a:buFont typeface="System Font Regular"/>
              <a:buNone/>
              <a:tabLst/>
              <a:defRPr sz="1500" b="0" i="0">
                <a:latin typeface="Helvetica Neue" panose="02000503000000020004" pitchFamily="2" charset="0"/>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400" b="0" i="0">
                <a:latin typeface="Helvetica Neue" panose="02000503000000020004" pitchFamily="2" charset="0"/>
                <a:ea typeface="Helvetica Neue" panose="02000503000000020004" pitchFamily="2" charset="0"/>
                <a:cs typeface="Helvetica Neue" panose="02000503000000020004" pitchFamily="2" charset="0"/>
              </a:defRPr>
            </a:lvl4pPr>
            <a:lvl5pPr>
              <a:defRPr sz="2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Tree>
    <p:extLst>
      <p:ext uri="{BB962C8B-B14F-4D97-AF65-F5344CB8AC3E}">
        <p14:creationId xmlns:p14="http://schemas.microsoft.com/office/powerpoint/2010/main" val="229360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9" name="Text Placeholder 10">
            <a:extLst>
              <a:ext uri="{FF2B5EF4-FFF2-40B4-BE49-F238E27FC236}">
                <a16:creationId xmlns:a16="http://schemas.microsoft.com/office/drawing/2014/main" id="{A9ED18C3-3837-DD46-869C-5A122201EACC}"/>
              </a:ext>
            </a:extLst>
          </p:cNvPr>
          <p:cNvSpPr>
            <a:spLocks noGrp="1"/>
          </p:cNvSpPr>
          <p:nvPr>
            <p:ph type="body" sz="quarter" idx="15"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8" name="Text Placeholder 10">
            <a:extLst>
              <a:ext uri="{FF2B5EF4-FFF2-40B4-BE49-F238E27FC236}">
                <a16:creationId xmlns:a16="http://schemas.microsoft.com/office/drawing/2014/main" id="{047F78C6-36E6-7146-953B-631DC37331D7}"/>
              </a:ext>
            </a:extLst>
          </p:cNvPr>
          <p:cNvSpPr>
            <a:spLocks noGrp="1"/>
          </p:cNvSpPr>
          <p:nvPr>
            <p:ph type="body" sz="quarter" idx="16" hasCustomPrompt="1"/>
          </p:nvPr>
        </p:nvSpPr>
        <p:spPr>
          <a:xfrm>
            <a:off x="442911" y="1844675"/>
            <a:ext cx="2740143"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0">
            <a:extLst>
              <a:ext uri="{FF2B5EF4-FFF2-40B4-BE49-F238E27FC236}">
                <a16:creationId xmlns:a16="http://schemas.microsoft.com/office/drawing/2014/main" id="{97CC9405-EF6B-CF4C-B291-711E26B30C57}"/>
              </a:ext>
            </a:extLst>
          </p:cNvPr>
          <p:cNvSpPr>
            <a:spLocks noGrp="1"/>
          </p:cNvSpPr>
          <p:nvPr>
            <p:ph type="body" sz="quarter" idx="17" hasCustomPrompt="1"/>
          </p:nvPr>
        </p:nvSpPr>
        <p:spPr>
          <a:xfrm>
            <a:off x="3297236" y="1844675"/>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0" name="Text Placeholder 10">
            <a:extLst>
              <a:ext uri="{FF2B5EF4-FFF2-40B4-BE49-F238E27FC236}">
                <a16:creationId xmlns:a16="http://schemas.microsoft.com/office/drawing/2014/main" id="{6F391BA3-E29A-7C43-9D3E-705DBDBC3F3E}"/>
              </a:ext>
            </a:extLst>
          </p:cNvPr>
          <p:cNvSpPr>
            <a:spLocks noGrp="1"/>
          </p:cNvSpPr>
          <p:nvPr>
            <p:ph type="body" sz="quarter" idx="18" hasCustomPrompt="1"/>
          </p:nvPr>
        </p:nvSpPr>
        <p:spPr>
          <a:xfrm>
            <a:off x="6151561" y="1844675"/>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1F3B3117-20B6-E945-A64F-2B479C08E1BB}"/>
              </a:ext>
            </a:extLst>
          </p:cNvPr>
          <p:cNvSpPr>
            <a:spLocks noGrp="1"/>
          </p:cNvSpPr>
          <p:nvPr>
            <p:ph type="body" sz="quarter" idx="19" hasCustomPrompt="1"/>
          </p:nvPr>
        </p:nvSpPr>
        <p:spPr>
          <a:xfrm>
            <a:off x="9005887" y="1844675"/>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961B5407-F40C-884D-8A66-B50C7B41A14E}"/>
              </a:ext>
            </a:extLst>
          </p:cNvPr>
          <p:cNvSpPr>
            <a:spLocks noGrp="1"/>
          </p:cNvSpPr>
          <p:nvPr>
            <p:ph type="body" sz="quarter" idx="20" hasCustomPrompt="1"/>
          </p:nvPr>
        </p:nvSpPr>
        <p:spPr>
          <a:xfrm>
            <a:off x="442911" y="3931762"/>
            <a:ext cx="2740143"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3" name="Text Placeholder 10">
            <a:extLst>
              <a:ext uri="{FF2B5EF4-FFF2-40B4-BE49-F238E27FC236}">
                <a16:creationId xmlns:a16="http://schemas.microsoft.com/office/drawing/2014/main" id="{61A9F6FA-5BBC-014B-BD7A-2708B65C7E2B}"/>
              </a:ext>
            </a:extLst>
          </p:cNvPr>
          <p:cNvSpPr>
            <a:spLocks noGrp="1"/>
          </p:cNvSpPr>
          <p:nvPr>
            <p:ph type="body" sz="quarter" idx="21" hasCustomPrompt="1"/>
          </p:nvPr>
        </p:nvSpPr>
        <p:spPr>
          <a:xfrm>
            <a:off x="3297236" y="3931762"/>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10">
            <a:extLst>
              <a:ext uri="{FF2B5EF4-FFF2-40B4-BE49-F238E27FC236}">
                <a16:creationId xmlns:a16="http://schemas.microsoft.com/office/drawing/2014/main" id="{EC423C2E-4E04-134E-B243-3FA19E487D0D}"/>
              </a:ext>
            </a:extLst>
          </p:cNvPr>
          <p:cNvSpPr>
            <a:spLocks noGrp="1"/>
          </p:cNvSpPr>
          <p:nvPr>
            <p:ph type="body" sz="quarter" idx="22" hasCustomPrompt="1"/>
          </p:nvPr>
        </p:nvSpPr>
        <p:spPr>
          <a:xfrm>
            <a:off x="6151561" y="3931762"/>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5" name="Text Placeholder 10">
            <a:extLst>
              <a:ext uri="{FF2B5EF4-FFF2-40B4-BE49-F238E27FC236}">
                <a16:creationId xmlns:a16="http://schemas.microsoft.com/office/drawing/2014/main" id="{4FC982C7-9093-9943-9D9B-AF66CAB1A49E}"/>
              </a:ext>
            </a:extLst>
          </p:cNvPr>
          <p:cNvSpPr>
            <a:spLocks noGrp="1"/>
          </p:cNvSpPr>
          <p:nvPr>
            <p:ph type="body" sz="quarter" idx="23" hasCustomPrompt="1"/>
          </p:nvPr>
        </p:nvSpPr>
        <p:spPr>
          <a:xfrm>
            <a:off x="9005887" y="3931762"/>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95750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9" name="Text Placeholder 10">
            <a:extLst>
              <a:ext uri="{FF2B5EF4-FFF2-40B4-BE49-F238E27FC236}">
                <a16:creationId xmlns:a16="http://schemas.microsoft.com/office/drawing/2014/main" id="{A9ED18C3-3837-DD46-869C-5A122201EACC}"/>
              </a:ext>
            </a:extLst>
          </p:cNvPr>
          <p:cNvSpPr>
            <a:spLocks noGrp="1"/>
          </p:cNvSpPr>
          <p:nvPr>
            <p:ph type="body" sz="quarter" idx="15"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8" name="Text Placeholder 10">
            <a:extLst>
              <a:ext uri="{FF2B5EF4-FFF2-40B4-BE49-F238E27FC236}">
                <a16:creationId xmlns:a16="http://schemas.microsoft.com/office/drawing/2014/main" id="{047F78C6-36E6-7146-953B-631DC37331D7}"/>
              </a:ext>
            </a:extLst>
          </p:cNvPr>
          <p:cNvSpPr>
            <a:spLocks noGrp="1"/>
          </p:cNvSpPr>
          <p:nvPr>
            <p:ph type="body" sz="quarter" idx="16" hasCustomPrompt="1"/>
          </p:nvPr>
        </p:nvSpPr>
        <p:spPr>
          <a:xfrm>
            <a:off x="442911" y="1844675"/>
            <a:ext cx="2740143"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0">
            <a:extLst>
              <a:ext uri="{FF2B5EF4-FFF2-40B4-BE49-F238E27FC236}">
                <a16:creationId xmlns:a16="http://schemas.microsoft.com/office/drawing/2014/main" id="{97CC9405-EF6B-CF4C-B291-711E26B30C57}"/>
              </a:ext>
            </a:extLst>
          </p:cNvPr>
          <p:cNvSpPr>
            <a:spLocks noGrp="1"/>
          </p:cNvSpPr>
          <p:nvPr>
            <p:ph type="body" sz="quarter" idx="17" hasCustomPrompt="1"/>
          </p:nvPr>
        </p:nvSpPr>
        <p:spPr>
          <a:xfrm>
            <a:off x="3297236" y="1844675"/>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0" name="Text Placeholder 10">
            <a:extLst>
              <a:ext uri="{FF2B5EF4-FFF2-40B4-BE49-F238E27FC236}">
                <a16:creationId xmlns:a16="http://schemas.microsoft.com/office/drawing/2014/main" id="{6F391BA3-E29A-7C43-9D3E-705DBDBC3F3E}"/>
              </a:ext>
            </a:extLst>
          </p:cNvPr>
          <p:cNvSpPr>
            <a:spLocks noGrp="1"/>
          </p:cNvSpPr>
          <p:nvPr>
            <p:ph type="body" sz="quarter" idx="18" hasCustomPrompt="1"/>
          </p:nvPr>
        </p:nvSpPr>
        <p:spPr>
          <a:xfrm>
            <a:off x="6151561" y="1844675"/>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1F3B3117-20B6-E945-A64F-2B479C08E1BB}"/>
              </a:ext>
            </a:extLst>
          </p:cNvPr>
          <p:cNvSpPr>
            <a:spLocks noGrp="1"/>
          </p:cNvSpPr>
          <p:nvPr>
            <p:ph type="body" sz="quarter" idx="19" hasCustomPrompt="1"/>
          </p:nvPr>
        </p:nvSpPr>
        <p:spPr>
          <a:xfrm>
            <a:off x="9005887" y="1844675"/>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961B5407-F40C-884D-8A66-B50C7B41A14E}"/>
              </a:ext>
            </a:extLst>
          </p:cNvPr>
          <p:cNvSpPr>
            <a:spLocks noGrp="1"/>
          </p:cNvSpPr>
          <p:nvPr>
            <p:ph type="body" sz="quarter" idx="20" hasCustomPrompt="1"/>
          </p:nvPr>
        </p:nvSpPr>
        <p:spPr>
          <a:xfrm>
            <a:off x="442911" y="3931762"/>
            <a:ext cx="2740143"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3" name="Text Placeholder 10">
            <a:extLst>
              <a:ext uri="{FF2B5EF4-FFF2-40B4-BE49-F238E27FC236}">
                <a16:creationId xmlns:a16="http://schemas.microsoft.com/office/drawing/2014/main" id="{61A9F6FA-5BBC-014B-BD7A-2708B65C7E2B}"/>
              </a:ext>
            </a:extLst>
          </p:cNvPr>
          <p:cNvSpPr>
            <a:spLocks noGrp="1"/>
          </p:cNvSpPr>
          <p:nvPr>
            <p:ph type="body" sz="quarter" idx="21" hasCustomPrompt="1"/>
          </p:nvPr>
        </p:nvSpPr>
        <p:spPr>
          <a:xfrm>
            <a:off x="3297236" y="3931762"/>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10">
            <a:extLst>
              <a:ext uri="{FF2B5EF4-FFF2-40B4-BE49-F238E27FC236}">
                <a16:creationId xmlns:a16="http://schemas.microsoft.com/office/drawing/2014/main" id="{EC423C2E-4E04-134E-B243-3FA19E487D0D}"/>
              </a:ext>
            </a:extLst>
          </p:cNvPr>
          <p:cNvSpPr>
            <a:spLocks noGrp="1"/>
          </p:cNvSpPr>
          <p:nvPr>
            <p:ph type="body" sz="quarter" idx="22" hasCustomPrompt="1"/>
          </p:nvPr>
        </p:nvSpPr>
        <p:spPr>
          <a:xfrm>
            <a:off x="6151561" y="3931762"/>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5" name="Text Placeholder 10">
            <a:extLst>
              <a:ext uri="{FF2B5EF4-FFF2-40B4-BE49-F238E27FC236}">
                <a16:creationId xmlns:a16="http://schemas.microsoft.com/office/drawing/2014/main" id="{4FC982C7-9093-9943-9D9B-AF66CAB1A49E}"/>
              </a:ext>
            </a:extLst>
          </p:cNvPr>
          <p:cNvSpPr>
            <a:spLocks noGrp="1"/>
          </p:cNvSpPr>
          <p:nvPr>
            <p:ph type="body" sz="quarter" idx="23" hasCustomPrompt="1"/>
          </p:nvPr>
        </p:nvSpPr>
        <p:spPr>
          <a:xfrm>
            <a:off x="9005887" y="3931762"/>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30418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Bar_Half">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CDE6E2CB-B8C7-BE40-BE9A-F320B84CCF2E}"/>
              </a:ext>
            </a:extLst>
          </p:cNvPr>
          <p:cNvSpPr>
            <a:spLocks noGrp="1"/>
          </p:cNvSpPr>
          <p:nvPr>
            <p:ph type="body" sz="quarter" idx="24" hasCustomPrompt="1"/>
          </p:nvPr>
        </p:nvSpPr>
        <p:spPr>
          <a:xfrm>
            <a:off x="442911" y="1844675"/>
            <a:ext cx="2740143" cy="3038400"/>
          </a:xfrm>
          <a:prstGeom prst="rect">
            <a:avLst/>
          </a:prstGeom>
          <a:solidFill>
            <a:schemeClr val="tx2"/>
          </a:solidFill>
        </p:spPr>
        <p:txBody>
          <a:bodyPr lIns="183600" tIns="183600" rIns="183600" bIns="183600" anchor="b"/>
          <a:lstStyle>
            <a:lvl1pPr marL="0" indent="0" algn="ctr">
              <a:lnSpc>
                <a:spcPct val="100000"/>
              </a:lnSpc>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8" name="Text Placeholder 10">
            <a:extLst>
              <a:ext uri="{FF2B5EF4-FFF2-40B4-BE49-F238E27FC236}">
                <a16:creationId xmlns:a16="http://schemas.microsoft.com/office/drawing/2014/main" id="{459BF775-DB99-BB40-A1BB-054C4747DCEE}"/>
              </a:ext>
            </a:extLst>
          </p:cNvPr>
          <p:cNvSpPr>
            <a:spLocks noGrp="1"/>
          </p:cNvSpPr>
          <p:nvPr>
            <p:ph type="body" sz="quarter" idx="16" hasCustomPrompt="1"/>
          </p:nvPr>
        </p:nvSpPr>
        <p:spPr>
          <a:xfrm>
            <a:off x="442911"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9" name="Content Placeholder 2">
            <a:extLst>
              <a:ext uri="{FF2B5EF4-FFF2-40B4-BE49-F238E27FC236}">
                <a16:creationId xmlns:a16="http://schemas.microsoft.com/office/drawing/2014/main" id="{8D3836BA-BC5B-B544-B13E-22AA6C3D66FF}"/>
              </a:ext>
            </a:extLst>
          </p:cNvPr>
          <p:cNvSpPr>
            <a:spLocks noGrp="1"/>
          </p:cNvSpPr>
          <p:nvPr>
            <p:ph sz="quarter" idx="20" hasCustomPrompt="1"/>
          </p:nvPr>
        </p:nvSpPr>
        <p:spPr>
          <a:xfrm>
            <a:off x="456767"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15" name="Text Placeholder 10">
            <a:extLst>
              <a:ext uri="{FF2B5EF4-FFF2-40B4-BE49-F238E27FC236}">
                <a16:creationId xmlns:a16="http://schemas.microsoft.com/office/drawing/2014/main" id="{6E8B1629-CA17-C142-936C-D2313591D43A}"/>
              </a:ext>
            </a:extLst>
          </p:cNvPr>
          <p:cNvSpPr>
            <a:spLocks noGrp="1"/>
          </p:cNvSpPr>
          <p:nvPr>
            <p:ph type="body" sz="quarter" idx="25" hasCustomPrompt="1"/>
          </p:nvPr>
        </p:nvSpPr>
        <p:spPr>
          <a:xfrm>
            <a:off x="3289018"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9" name="Content Placeholder 2">
            <a:extLst>
              <a:ext uri="{FF2B5EF4-FFF2-40B4-BE49-F238E27FC236}">
                <a16:creationId xmlns:a16="http://schemas.microsoft.com/office/drawing/2014/main" id="{59C28E3F-B61B-8E4D-A3D8-C840AF1E25AE}"/>
              </a:ext>
            </a:extLst>
          </p:cNvPr>
          <p:cNvSpPr>
            <a:spLocks noGrp="1"/>
          </p:cNvSpPr>
          <p:nvPr>
            <p:ph sz="quarter" idx="26" hasCustomPrompt="1"/>
          </p:nvPr>
        </p:nvSpPr>
        <p:spPr>
          <a:xfrm>
            <a:off x="3302874"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0" name="Text Placeholder 10">
            <a:extLst>
              <a:ext uri="{FF2B5EF4-FFF2-40B4-BE49-F238E27FC236}">
                <a16:creationId xmlns:a16="http://schemas.microsoft.com/office/drawing/2014/main" id="{0F538FB9-7AD7-3841-863E-62C92E72088E}"/>
              </a:ext>
            </a:extLst>
          </p:cNvPr>
          <p:cNvSpPr>
            <a:spLocks noGrp="1"/>
          </p:cNvSpPr>
          <p:nvPr>
            <p:ph type="body" sz="quarter" idx="27" hasCustomPrompt="1"/>
          </p:nvPr>
        </p:nvSpPr>
        <p:spPr>
          <a:xfrm>
            <a:off x="6135125"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1" name="Content Placeholder 2">
            <a:extLst>
              <a:ext uri="{FF2B5EF4-FFF2-40B4-BE49-F238E27FC236}">
                <a16:creationId xmlns:a16="http://schemas.microsoft.com/office/drawing/2014/main" id="{7B80CADB-787F-C344-BE9D-AF65EB14D47A}"/>
              </a:ext>
            </a:extLst>
          </p:cNvPr>
          <p:cNvSpPr>
            <a:spLocks noGrp="1"/>
          </p:cNvSpPr>
          <p:nvPr>
            <p:ph sz="quarter" idx="28" hasCustomPrompt="1"/>
          </p:nvPr>
        </p:nvSpPr>
        <p:spPr>
          <a:xfrm>
            <a:off x="6148981"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2" name="Text Placeholder 10">
            <a:extLst>
              <a:ext uri="{FF2B5EF4-FFF2-40B4-BE49-F238E27FC236}">
                <a16:creationId xmlns:a16="http://schemas.microsoft.com/office/drawing/2014/main" id="{171C415C-5613-DD4C-A3F0-97FB81985240}"/>
              </a:ext>
            </a:extLst>
          </p:cNvPr>
          <p:cNvSpPr>
            <a:spLocks noGrp="1"/>
          </p:cNvSpPr>
          <p:nvPr>
            <p:ph type="body" sz="quarter" idx="29" hasCustomPrompt="1"/>
          </p:nvPr>
        </p:nvSpPr>
        <p:spPr>
          <a:xfrm>
            <a:off x="8981233"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3" name="Content Placeholder 2">
            <a:extLst>
              <a:ext uri="{FF2B5EF4-FFF2-40B4-BE49-F238E27FC236}">
                <a16:creationId xmlns:a16="http://schemas.microsoft.com/office/drawing/2014/main" id="{59E6FAE1-5DAC-B64E-99DB-2FD8C6ECBFC0}"/>
              </a:ext>
            </a:extLst>
          </p:cNvPr>
          <p:cNvSpPr>
            <a:spLocks noGrp="1"/>
          </p:cNvSpPr>
          <p:nvPr>
            <p:ph sz="quarter" idx="30" hasCustomPrompt="1"/>
          </p:nvPr>
        </p:nvSpPr>
        <p:spPr>
          <a:xfrm>
            <a:off x="8995089"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Tree>
    <p:extLst>
      <p:ext uri="{BB962C8B-B14F-4D97-AF65-F5344CB8AC3E}">
        <p14:creationId xmlns:p14="http://schemas.microsoft.com/office/powerpoint/2010/main" val="205551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7" name="Text Placeholder 10">
            <a:extLst>
              <a:ext uri="{FF2B5EF4-FFF2-40B4-BE49-F238E27FC236}">
                <a16:creationId xmlns:a16="http://schemas.microsoft.com/office/drawing/2014/main" id="{0C177DD9-864F-3E43-832D-DA7175778021}"/>
              </a:ext>
            </a:extLst>
          </p:cNvPr>
          <p:cNvSpPr>
            <a:spLocks noGrp="1"/>
          </p:cNvSpPr>
          <p:nvPr>
            <p:ph type="body" sz="quarter" idx="15"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87339668-0479-FA4A-8275-22289BF30F69}"/>
              </a:ext>
            </a:extLst>
          </p:cNvPr>
          <p:cNvSpPr>
            <a:spLocks noGrp="1"/>
          </p:cNvSpPr>
          <p:nvPr>
            <p:ph type="body" sz="quarter" idx="24" hasCustomPrompt="1"/>
          </p:nvPr>
        </p:nvSpPr>
        <p:spPr>
          <a:xfrm>
            <a:off x="442911" y="1844675"/>
            <a:ext cx="2740143" cy="3038400"/>
          </a:xfrm>
          <a:prstGeom prst="rect">
            <a:avLst/>
          </a:prstGeom>
          <a:solidFill>
            <a:schemeClr val="tx2"/>
          </a:solidFill>
        </p:spPr>
        <p:txBody>
          <a:bodyPr lIns="183600" tIns="183600" rIns="183600" bIns="183600" anchor="b"/>
          <a:lstStyle>
            <a:lvl1pPr marL="0" indent="0" algn="ctr">
              <a:lnSpc>
                <a:spcPct val="100000"/>
              </a:lnSpc>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22" name="Text Placeholder 10">
            <a:extLst>
              <a:ext uri="{FF2B5EF4-FFF2-40B4-BE49-F238E27FC236}">
                <a16:creationId xmlns:a16="http://schemas.microsoft.com/office/drawing/2014/main" id="{DC9EE1AC-AA14-D440-9FFB-19B3B5582380}"/>
              </a:ext>
            </a:extLst>
          </p:cNvPr>
          <p:cNvSpPr>
            <a:spLocks noGrp="1"/>
          </p:cNvSpPr>
          <p:nvPr>
            <p:ph type="body" sz="quarter" idx="16" hasCustomPrompt="1"/>
          </p:nvPr>
        </p:nvSpPr>
        <p:spPr>
          <a:xfrm>
            <a:off x="442911"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3" name="Content Placeholder 2">
            <a:extLst>
              <a:ext uri="{FF2B5EF4-FFF2-40B4-BE49-F238E27FC236}">
                <a16:creationId xmlns:a16="http://schemas.microsoft.com/office/drawing/2014/main" id="{2101BE11-4143-C64B-8C3D-516923ABF007}"/>
              </a:ext>
            </a:extLst>
          </p:cNvPr>
          <p:cNvSpPr>
            <a:spLocks noGrp="1"/>
          </p:cNvSpPr>
          <p:nvPr>
            <p:ph sz="quarter" idx="20" hasCustomPrompt="1"/>
          </p:nvPr>
        </p:nvSpPr>
        <p:spPr>
          <a:xfrm>
            <a:off x="456767"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4" name="Text Placeholder 10">
            <a:extLst>
              <a:ext uri="{FF2B5EF4-FFF2-40B4-BE49-F238E27FC236}">
                <a16:creationId xmlns:a16="http://schemas.microsoft.com/office/drawing/2014/main" id="{A28D6319-5B45-2A4F-9C79-290A351D62EF}"/>
              </a:ext>
            </a:extLst>
          </p:cNvPr>
          <p:cNvSpPr>
            <a:spLocks noGrp="1"/>
          </p:cNvSpPr>
          <p:nvPr>
            <p:ph type="body" sz="quarter" idx="25" hasCustomPrompt="1"/>
          </p:nvPr>
        </p:nvSpPr>
        <p:spPr>
          <a:xfrm>
            <a:off x="3289018"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5" name="Content Placeholder 2">
            <a:extLst>
              <a:ext uri="{FF2B5EF4-FFF2-40B4-BE49-F238E27FC236}">
                <a16:creationId xmlns:a16="http://schemas.microsoft.com/office/drawing/2014/main" id="{3399F09B-8DCB-144D-8CBD-408241E3E95C}"/>
              </a:ext>
            </a:extLst>
          </p:cNvPr>
          <p:cNvSpPr>
            <a:spLocks noGrp="1"/>
          </p:cNvSpPr>
          <p:nvPr>
            <p:ph sz="quarter" idx="26" hasCustomPrompt="1"/>
          </p:nvPr>
        </p:nvSpPr>
        <p:spPr>
          <a:xfrm>
            <a:off x="3302874"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6" name="Text Placeholder 10">
            <a:extLst>
              <a:ext uri="{FF2B5EF4-FFF2-40B4-BE49-F238E27FC236}">
                <a16:creationId xmlns:a16="http://schemas.microsoft.com/office/drawing/2014/main" id="{74D03E2A-BFC0-1B42-A0B0-933724E64DBC}"/>
              </a:ext>
            </a:extLst>
          </p:cNvPr>
          <p:cNvSpPr>
            <a:spLocks noGrp="1"/>
          </p:cNvSpPr>
          <p:nvPr>
            <p:ph type="body" sz="quarter" idx="27" hasCustomPrompt="1"/>
          </p:nvPr>
        </p:nvSpPr>
        <p:spPr>
          <a:xfrm>
            <a:off x="6135125"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7" name="Content Placeholder 2">
            <a:extLst>
              <a:ext uri="{FF2B5EF4-FFF2-40B4-BE49-F238E27FC236}">
                <a16:creationId xmlns:a16="http://schemas.microsoft.com/office/drawing/2014/main" id="{924A8691-E017-7D43-92C2-F1D23A865924}"/>
              </a:ext>
            </a:extLst>
          </p:cNvPr>
          <p:cNvSpPr>
            <a:spLocks noGrp="1"/>
          </p:cNvSpPr>
          <p:nvPr>
            <p:ph sz="quarter" idx="28" hasCustomPrompt="1"/>
          </p:nvPr>
        </p:nvSpPr>
        <p:spPr>
          <a:xfrm>
            <a:off x="6148981"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8" name="Text Placeholder 10">
            <a:extLst>
              <a:ext uri="{FF2B5EF4-FFF2-40B4-BE49-F238E27FC236}">
                <a16:creationId xmlns:a16="http://schemas.microsoft.com/office/drawing/2014/main" id="{A1140398-5FFD-1D40-877F-602C8B4F60AD}"/>
              </a:ext>
            </a:extLst>
          </p:cNvPr>
          <p:cNvSpPr>
            <a:spLocks noGrp="1"/>
          </p:cNvSpPr>
          <p:nvPr>
            <p:ph type="body" sz="quarter" idx="29" hasCustomPrompt="1"/>
          </p:nvPr>
        </p:nvSpPr>
        <p:spPr>
          <a:xfrm>
            <a:off x="8981233"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9" name="Content Placeholder 2">
            <a:extLst>
              <a:ext uri="{FF2B5EF4-FFF2-40B4-BE49-F238E27FC236}">
                <a16:creationId xmlns:a16="http://schemas.microsoft.com/office/drawing/2014/main" id="{A81CA4C2-397B-E042-BCEE-47B2290B7FCB}"/>
              </a:ext>
            </a:extLst>
          </p:cNvPr>
          <p:cNvSpPr>
            <a:spLocks noGrp="1"/>
          </p:cNvSpPr>
          <p:nvPr>
            <p:ph sz="quarter" idx="30" hasCustomPrompt="1"/>
          </p:nvPr>
        </p:nvSpPr>
        <p:spPr>
          <a:xfrm>
            <a:off x="8995089"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Tree>
    <p:extLst>
      <p:ext uri="{BB962C8B-B14F-4D97-AF65-F5344CB8AC3E}">
        <p14:creationId xmlns:p14="http://schemas.microsoft.com/office/powerpoint/2010/main" val="6942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20" name="Text Placeholder 10">
            <a:extLst>
              <a:ext uri="{FF2B5EF4-FFF2-40B4-BE49-F238E27FC236}">
                <a16:creationId xmlns:a16="http://schemas.microsoft.com/office/drawing/2014/main" id="{F2FC47F5-16E4-C342-9175-E423E562A573}"/>
              </a:ext>
            </a:extLst>
          </p:cNvPr>
          <p:cNvSpPr>
            <a:spLocks noGrp="1"/>
          </p:cNvSpPr>
          <p:nvPr>
            <p:ph type="body" sz="quarter" idx="21" hasCustomPrompt="1"/>
          </p:nvPr>
        </p:nvSpPr>
        <p:spPr>
          <a:xfrm>
            <a:off x="442913"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062EEA63-6D35-7C43-9905-E7EDA24CE9B4}"/>
              </a:ext>
            </a:extLst>
          </p:cNvPr>
          <p:cNvSpPr>
            <a:spLocks noGrp="1"/>
          </p:cNvSpPr>
          <p:nvPr>
            <p:ph type="body" sz="quarter" idx="22" hasCustomPrompt="1"/>
          </p:nvPr>
        </p:nvSpPr>
        <p:spPr>
          <a:xfrm>
            <a:off x="2727189"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Text Placeholder 10">
            <a:extLst>
              <a:ext uri="{FF2B5EF4-FFF2-40B4-BE49-F238E27FC236}">
                <a16:creationId xmlns:a16="http://schemas.microsoft.com/office/drawing/2014/main" id="{5253DE7D-A1AB-C74D-B634-DA8D327587A6}"/>
              </a:ext>
            </a:extLst>
          </p:cNvPr>
          <p:cNvSpPr>
            <a:spLocks noGrp="1"/>
          </p:cNvSpPr>
          <p:nvPr>
            <p:ph type="body" sz="quarter" idx="23" hasCustomPrompt="1"/>
          </p:nvPr>
        </p:nvSpPr>
        <p:spPr>
          <a:xfrm>
            <a:off x="5011465"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3" name="Text Placeholder 10">
            <a:extLst>
              <a:ext uri="{FF2B5EF4-FFF2-40B4-BE49-F238E27FC236}">
                <a16:creationId xmlns:a16="http://schemas.microsoft.com/office/drawing/2014/main" id="{70567FE9-7035-984A-8198-F2402280D645}"/>
              </a:ext>
            </a:extLst>
          </p:cNvPr>
          <p:cNvSpPr>
            <a:spLocks noGrp="1"/>
          </p:cNvSpPr>
          <p:nvPr>
            <p:ph type="body" sz="quarter" idx="24" hasCustomPrompt="1"/>
          </p:nvPr>
        </p:nvSpPr>
        <p:spPr>
          <a:xfrm>
            <a:off x="7295740"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4" name="Text Placeholder 10">
            <a:extLst>
              <a:ext uri="{FF2B5EF4-FFF2-40B4-BE49-F238E27FC236}">
                <a16:creationId xmlns:a16="http://schemas.microsoft.com/office/drawing/2014/main" id="{5CDDC1EF-6204-C94A-9FFF-C1A6FD4BFB0D}"/>
              </a:ext>
            </a:extLst>
          </p:cNvPr>
          <p:cNvSpPr>
            <a:spLocks noGrp="1"/>
          </p:cNvSpPr>
          <p:nvPr>
            <p:ph type="body" sz="quarter" idx="25" hasCustomPrompt="1"/>
          </p:nvPr>
        </p:nvSpPr>
        <p:spPr>
          <a:xfrm>
            <a:off x="9580015"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499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20" name="Text Placeholder 10">
            <a:extLst>
              <a:ext uri="{FF2B5EF4-FFF2-40B4-BE49-F238E27FC236}">
                <a16:creationId xmlns:a16="http://schemas.microsoft.com/office/drawing/2014/main" id="{F2FC47F5-16E4-C342-9175-E423E562A573}"/>
              </a:ext>
            </a:extLst>
          </p:cNvPr>
          <p:cNvSpPr>
            <a:spLocks noGrp="1"/>
          </p:cNvSpPr>
          <p:nvPr>
            <p:ph type="body" sz="quarter" idx="21" hasCustomPrompt="1"/>
          </p:nvPr>
        </p:nvSpPr>
        <p:spPr>
          <a:xfrm>
            <a:off x="442913"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062EEA63-6D35-7C43-9905-E7EDA24CE9B4}"/>
              </a:ext>
            </a:extLst>
          </p:cNvPr>
          <p:cNvSpPr>
            <a:spLocks noGrp="1"/>
          </p:cNvSpPr>
          <p:nvPr>
            <p:ph type="body" sz="quarter" idx="22" hasCustomPrompt="1"/>
          </p:nvPr>
        </p:nvSpPr>
        <p:spPr>
          <a:xfrm>
            <a:off x="2727189"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Text Placeholder 10">
            <a:extLst>
              <a:ext uri="{FF2B5EF4-FFF2-40B4-BE49-F238E27FC236}">
                <a16:creationId xmlns:a16="http://schemas.microsoft.com/office/drawing/2014/main" id="{5253DE7D-A1AB-C74D-B634-DA8D327587A6}"/>
              </a:ext>
            </a:extLst>
          </p:cNvPr>
          <p:cNvSpPr>
            <a:spLocks noGrp="1"/>
          </p:cNvSpPr>
          <p:nvPr>
            <p:ph type="body" sz="quarter" idx="23" hasCustomPrompt="1"/>
          </p:nvPr>
        </p:nvSpPr>
        <p:spPr>
          <a:xfrm>
            <a:off x="5011465"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3" name="Text Placeholder 10">
            <a:extLst>
              <a:ext uri="{FF2B5EF4-FFF2-40B4-BE49-F238E27FC236}">
                <a16:creationId xmlns:a16="http://schemas.microsoft.com/office/drawing/2014/main" id="{70567FE9-7035-984A-8198-F2402280D645}"/>
              </a:ext>
            </a:extLst>
          </p:cNvPr>
          <p:cNvSpPr>
            <a:spLocks noGrp="1"/>
          </p:cNvSpPr>
          <p:nvPr>
            <p:ph type="body" sz="quarter" idx="24" hasCustomPrompt="1"/>
          </p:nvPr>
        </p:nvSpPr>
        <p:spPr>
          <a:xfrm>
            <a:off x="7295740"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4" name="Text Placeholder 10">
            <a:extLst>
              <a:ext uri="{FF2B5EF4-FFF2-40B4-BE49-F238E27FC236}">
                <a16:creationId xmlns:a16="http://schemas.microsoft.com/office/drawing/2014/main" id="{5CDDC1EF-6204-C94A-9FFF-C1A6FD4BFB0D}"/>
              </a:ext>
            </a:extLst>
          </p:cNvPr>
          <p:cNvSpPr>
            <a:spLocks noGrp="1"/>
          </p:cNvSpPr>
          <p:nvPr>
            <p:ph type="body" sz="quarter" idx="25" hasCustomPrompt="1"/>
          </p:nvPr>
        </p:nvSpPr>
        <p:spPr>
          <a:xfrm>
            <a:off x="9580015"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1" name="Text Placeholder 10">
            <a:extLst>
              <a:ext uri="{FF2B5EF4-FFF2-40B4-BE49-F238E27FC236}">
                <a16:creationId xmlns:a16="http://schemas.microsoft.com/office/drawing/2014/main" id="{03705F30-4E8E-324E-95A3-88861DE93046}"/>
              </a:ext>
            </a:extLst>
          </p:cNvPr>
          <p:cNvSpPr>
            <a:spLocks noGrp="1"/>
          </p:cNvSpPr>
          <p:nvPr>
            <p:ph type="body" sz="quarter" idx="26" hasCustomPrompt="1"/>
          </p:nvPr>
        </p:nvSpPr>
        <p:spPr>
          <a:xfrm>
            <a:off x="442913"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577178B9-28E8-C348-8FBE-89BC71725870}"/>
              </a:ext>
            </a:extLst>
          </p:cNvPr>
          <p:cNvSpPr>
            <a:spLocks noGrp="1"/>
          </p:cNvSpPr>
          <p:nvPr>
            <p:ph type="body" sz="quarter" idx="27" hasCustomPrompt="1"/>
          </p:nvPr>
        </p:nvSpPr>
        <p:spPr>
          <a:xfrm>
            <a:off x="2727189"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3" name="Text Placeholder 10">
            <a:extLst>
              <a:ext uri="{FF2B5EF4-FFF2-40B4-BE49-F238E27FC236}">
                <a16:creationId xmlns:a16="http://schemas.microsoft.com/office/drawing/2014/main" id="{9E22415F-0BF6-EA44-9538-5F9A8247A0DE}"/>
              </a:ext>
            </a:extLst>
          </p:cNvPr>
          <p:cNvSpPr>
            <a:spLocks noGrp="1"/>
          </p:cNvSpPr>
          <p:nvPr>
            <p:ph type="body" sz="quarter" idx="28" hasCustomPrompt="1"/>
          </p:nvPr>
        </p:nvSpPr>
        <p:spPr>
          <a:xfrm>
            <a:off x="5011465"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10">
            <a:extLst>
              <a:ext uri="{FF2B5EF4-FFF2-40B4-BE49-F238E27FC236}">
                <a16:creationId xmlns:a16="http://schemas.microsoft.com/office/drawing/2014/main" id="{B7B96C7B-238D-1046-9037-DC9334B4F929}"/>
              </a:ext>
            </a:extLst>
          </p:cNvPr>
          <p:cNvSpPr>
            <a:spLocks noGrp="1"/>
          </p:cNvSpPr>
          <p:nvPr>
            <p:ph type="body" sz="quarter" idx="29" hasCustomPrompt="1"/>
          </p:nvPr>
        </p:nvSpPr>
        <p:spPr>
          <a:xfrm>
            <a:off x="7295740"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5" name="Text Placeholder 10">
            <a:extLst>
              <a:ext uri="{FF2B5EF4-FFF2-40B4-BE49-F238E27FC236}">
                <a16:creationId xmlns:a16="http://schemas.microsoft.com/office/drawing/2014/main" id="{FD97DD9F-0A33-264C-AA49-DBC9BE1026AC}"/>
              </a:ext>
            </a:extLst>
          </p:cNvPr>
          <p:cNvSpPr>
            <a:spLocks noGrp="1"/>
          </p:cNvSpPr>
          <p:nvPr>
            <p:ph type="body" sz="quarter" idx="30" hasCustomPrompt="1"/>
          </p:nvPr>
        </p:nvSpPr>
        <p:spPr>
          <a:xfrm>
            <a:off x="9580015"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69001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20" name="Text Placeholder 10">
            <a:extLst>
              <a:ext uri="{FF2B5EF4-FFF2-40B4-BE49-F238E27FC236}">
                <a16:creationId xmlns:a16="http://schemas.microsoft.com/office/drawing/2014/main" id="{F2FC47F5-16E4-C342-9175-E423E562A573}"/>
              </a:ext>
            </a:extLst>
          </p:cNvPr>
          <p:cNvSpPr>
            <a:spLocks noGrp="1"/>
          </p:cNvSpPr>
          <p:nvPr>
            <p:ph type="body" sz="quarter" idx="21" hasCustomPrompt="1"/>
          </p:nvPr>
        </p:nvSpPr>
        <p:spPr>
          <a:xfrm>
            <a:off x="442913"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062EEA63-6D35-7C43-9905-E7EDA24CE9B4}"/>
              </a:ext>
            </a:extLst>
          </p:cNvPr>
          <p:cNvSpPr>
            <a:spLocks noGrp="1"/>
          </p:cNvSpPr>
          <p:nvPr>
            <p:ph type="body" sz="quarter" idx="22" hasCustomPrompt="1"/>
          </p:nvPr>
        </p:nvSpPr>
        <p:spPr>
          <a:xfrm>
            <a:off x="2727189"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Text Placeholder 10">
            <a:extLst>
              <a:ext uri="{FF2B5EF4-FFF2-40B4-BE49-F238E27FC236}">
                <a16:creationId xmlns:a16="http://schemas.microsoft.com/office/drawing/2014/main" id="{5253DE7D-A1AB-C74D-B634-DA8D327587A6}"/>
              </a:ext>
            </a:extLst>
          </p:cNvPr>
          <p:cNvSpPr>
            <a:spLocks noGrp="1"/>
          </p:cNvSpPr>
          <p:nvPr>
            <p:ph type="body" sz="quarter" idx="23" hasCustomPrompt="1"/>
          </p:nvPr>
        </p:nvSpPr>
        <p:spPr>
          <a:xfrm>
            <a:off x="5011465"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3" name="Text Placeholder 10">
            <a:extLst>
              <a:ext uri="{FF2B5EF4-FFF2-40B4-BE49-F238E27FC236}">
                <a16:creationId xmlns:a16="http://schemas.microsoft.com/office/drawing/2014/main" id="{70567FE9-7035-984A-8198-F2402280D645}"/>
              </a:ext>
            </a:extLst>
          </p:cNvPr>
          <p:cNvSpPr>
            <a:spLocks noGrp="1"/>
          </p:cNvSpPr>
          <p:nvPr>
            <p:ph type="body" sz="quarter" idx="24" hasCustomPrompt="1"/>
          </p:nvPr>
        </p:nvSpPr>
        <p:spPr>
          <a:xfrm>
            <a:off x="7295740"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4" name="Text Placeholder 10">
            <a:extLst>
              <a:ext uri="{FF2B5EF4-FFF2-40B4-BE49-F238E27FC236}">
                <a16:creationId xmlns:a16="http://schemas.microsoft.com/office/drawing/2014/main" id="{5CDDC1EF-6204-C94A-9FFF-C1A6FD4BFB0D}"/>
              </a:ext>
            </a:extLst>
          </p:cNvPr>
          <p:cNvSpPr>
            <a:spLocks noGrp="1"/>
          </p:cNvSpPr>
          <p:nvPr>
            <p:ph type="body" sz="quarter" idx="25" hasCustomPrompt="1"/>
          </p:nvPr>
        </p:nvSpPr>
        <p:spPr>
          <a:xfrm>
            <a:off x="9580015"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1" name="Text Placeholder 10">
            <a:extLst>
              <a:ext uri="{FF2B5EF4-FFF2-40B4-BE49-F238E27FC236}">
                <a16:creationId xmlns:a16="http://schemas.microsoft.com/office/drawing/2014/main" id="{03705F30-4E8E-324E-95A3-88861DE93046}"/>
              </a:ext>
            </a:extLst>
          </p:cNvPr>
          <p:cNvSpPr>
            <a:spLocks noGrp="1"/>
          </p:cNvSpPr>
          <p:nvPr>
            <p:ph type="body" sz="quarter" idx="26" hasCustomPrompt="1"/>
          </p:nvPr>
        </p:nvSpPr>
        <p:spPr>
          <a:xfrm>
            <a:off x="442913"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577178B9-28E8-C348-8FBE-89BC71725870}"/>
              </a:ext>
            </a:extLst>
          </p:cNvPr>
          <p:cNvSpPr>
            <a:spLocks noGrp="1"/>
          </p:cNvSpPr>
          <p:nvPr>
            <p:ph type="body" sz="quarter" idx="27" hasCustomPrompt="1"/>
          </p:nvPr>
        </p:nvSpPr>
        <p:spPr>
          <a:xfrm>
            <a:off x="2727189"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3" name="Text Placeholder 10">
            <a:extLst>
              <a:ext uri="{FF2B5EF4-FFF2-40B4-BE49-F238E27FC236}">
                <a16:creationId xmlns:a16="http://schemas.microsoft.com/office/drawing/2014/main" id="{9E22415F-0BF6-EA44-9538-5F9A8247A0DE}"/>
              </a:ext>
            </a:extLst>
          </p:cNvPr>
          <p:cNvSpPr>
            <a:spLocks noGrp="1"/>
          </p:cNvSpPr>
          <p:nvPr>
            <p:ph type="body" sz="quarter" idx="28" hasCustomPrompt="1"/>
          </p:nvPr>
        </p:nvSpPr>
        <p:spPr>
          <a:xfrm>
            <a:off x="5011465"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10">
            <a:extLst>
              <a:ext uri="{FF2B5EF4-FFF2-40B4-BE49-F238E27FC236}">
                <a16:creationId xmlns:a16="http://schemas.microsoft.com/office/drawing/2014/main" id="{B7B96C7B-238D-1046-9037-DC9334B4F929}"/>
              </a:ext>
            </a:extLst>
          </p:cNvPr>
          <p:cNvSpPr>
            <a:spLocks noGrp="1"/>
          </p:cNvSpPr>
          <p:nvPr>
            <p:ph type="body" sz="quarter" idx="29" hasCustomPrompt="1"/>
          </p:nvPr>
        </p:nvSpPr>
        <p:spPr>
          <a:xfrm>
            <a:off x="7295740"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5" name="Text Placeholder 10">
            <a:extLst>
              <a:ext uri="{FF2B5EF4-FFF2-40B4-BE49-F238E27FC236}">
                <a16:creationId xmlns:a16="http://schemas.microsoft.com/office/drawing/2014/main" id="{FD97DD9F-0A33-264C-AA49-DBC9BE1026AC}"/>
              </a:ext>
            </a:extLst>
          </p:cNvPr>
          <p:cNvSpPr>
            <a:spLocks noGrp="1"/>
          </p:cNvSpPr>
          <p:nvPr>
            <p:ph type="body" sz="quarter" idx="30" hasCustomPrompt="1"/>
          </p:nvPr>
        </p:nvSpPr>
        <p:spPr>
          <a:xfrm>
            <a:off x="9580015"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93866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_3Column_Gray">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950D6DBF-13E4-2E4D-A5EC-6D22D3F06EE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3" name="Text Placeholder 10">
            <a:extLst>
              <a:ext uri="{FF2B5EF4-FFF2-40B4-BE49-F238E27FC236}">
                <a16:creationId xmlns:a16="http://schemas.microsoft.com/office/drawing/2014/main" id="{FEEA1BD2-83DA-B946-BCAE-8833D721B37C}"/>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5" name="Text Placeholder 10">
            <a:extLst>
              <a:ext uri="{FF2B5EF4-FFF2-40B4-BE49-F238E27FC236}">
                <a16:creationId xmlns:a16="http://schemas.microsoft.com/office/drawing/2014/main" id="{8624AC96-BEA4-F446-8FBE-20E36F5580A1}"/>
              </a:ext>
            </a:extLst>
          </p:cNvPr>
          <p:cNvSpPr>
            <a:spLocks noGrp="1"/>
          </p:cNvSpPr>
          <p:nvPr>
            <p:ph type="body" sz="quarter" idx="15" hasCustomPrompt="1"/>
          </p:nvPr>
        </p:nvSpPr>
        <p:spPr>
          <a:xfrm>
            <a:off x="8112125" y="1233488"/>
            <a:ext cx="3644628" cy="4571999"/>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lnSpc>
                <a:spcPct val="100000"/>
              </a:lnSpc>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16" name="Text Placeholder 10">
            <a:extLst>
              <a:ext uri="{FF2B5EF4-FFF2-40B4-BE49-F238E27FC236}">
                <a16:creationId xmlns:a16="http://schemas.microsoft.com/office/drawing/2014/main" id="{56B20296-D7CE-4744-B617-F72C96960A30}"/>
              </a:ext>
            </a:extLst>
          </p:cNvPr>
          <p:cNvSpPr>
            <a:spLocks noGrp="1"/>
          </p:cNvSpPr>
          <p:nvPr>
            <p:ph type="body" sz="quarter" idx="16" hasCustomPrompt="1"/>
          </p:nvPr>
        </p:nvSpPr>
        <p:spPr>
          <a:xfrm>
            <a:off x="4273685" y="1233488"/>
            <a:ext cx="3644628" cy="4571999"/>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lnSpc>
                <a:spcPct val="100000"/>
              </a:lnSpc>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17" name="Text Placeholder 10">
            <a:extLst>
              <a:ext uri="{FF2B5EF4-FFF2-40B4-BE49-F238E27FC236}">
                <a16:creationId xmlns:a16="http://schemas.microsoft.com/office/drawing/2014/main" id="{6581AD9D-AFD8-104F-AE2D-5E02ECFB19C8}"/>
              </a:ext>
            </a:extLst>
          </p:cNvPr>
          <p:cNvSpPr>
            <a:spLocks noGrp="1"/>
          </p:cNvSpPr>
          <p:nvPr>
            <p:ph type="body" sz="quarter" idx="17" hasCustomPrompt="1"/>
          </p:nvPr>
        </p:nvSpPr>
        <p:spPr>
          <a:xfrm>
            <a:off x="442913" y="1233489"/>
            <a:ext cx="3644628" cy="4571999"/>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lnSpc>
                <a:spcPct val="100000"/>
              </a:lnSpc>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Tree>
    <p:extLst>
      <p:ext uri="{BB962C8B-B14F-4D97-AF65-F5344CB8AC3E}">
        <p14:creationId xmlns:p14="http://schemas.microsoft.com/office/powerpoint/2010/main" val="387966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1_Content_3Column">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950D6DBF-13E4-2E4D-A5EC-6D22D3F06EE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8" name="Text Placeholder 10">
            <a:extLst>
              <a:ext uri="{FF2B5EF4-FFF2-40B4-BE49-F238E27FC236}">
                <a16:creationId xmlns:a16="http://schemas.microsoft.com/office/drawing/2014/main" id="{ECA1D4F7-CF66-254E-B43C-3A4D2320AB1F}"/>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9" name="Text Placeholder 10">
            <a:extLst>
              <a:ext uri="{FF2B5EF4-FFF2-40B4-BE49-F238E27FC236}">
                <a16:creationId xmlns:a16="http://schemas.microsoft.com/office/drawing/2014/main" id="{519C6A07-06EA-AD40-92E4-4469103A30E1}"/>
              </a:ext>
            </a:extLst>
          </p:cNvPr>
          <p:cNvSpPr>
            <a:spLocks noGrp="1"/>
          </p:cNvSpPr>
          <p:nvPr>
            <p:ph type="body" sz="quarter" idx="17" hasCustomPrompt="1"/>
          </p:nvPr>
        </p:nvSpPr>
        <p:spPr>
          <a:xfrm>
            <a:off x="442914" y="1233488"/>
            <a:ext cx="3636962"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3" name="Text Placeholder 10">
            <a:extLst>
              <a:ext uri="{FF2B5EF4-FFF2-40B4-BE49-F238E27FC236}">
                <a16:creationId xmlns:a16="http://schemas.microsoft.com/office/drawing/2014/main" id="{EB6FA7E2-89CB-E949-89AC-CA65E7431D65}"/>
              </a:ext>
            </a:extLst>
          </p:cNvPr>
          <p:cNvSpPr>
            <a:spLocks noGrp="1"/>
          </p:cNvSpPr>
          <p:nvPr>
            <p:ph type="body" sz="quarter" idx="18" hasCustomPrompt="1"/>
          </p:nvPr>
        </p:nvSpPr>
        <p:spPr>
          <a:xfrm>
            <a:off x="4277519" y="1233488"/>
            <a:ext cx="3636962"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4" name="Text Placeholder 10">
            <a:extLst>
              <a:ext uri="{FF2B5EF4-FFF2-40B4-BE49-F238E27FC236}">
                <a16:creationId xmlns:a16="http://schemas.microsoft.com/office/drawing/2014/main" id="{FF41C5F6-2054-8346-A2E9-738476433CCD}"/>
              </a:ext>
            </a:extLst>
          </p:cNvPr>
          <p:cNvSpPr>
            <a:spLocks noGrp="1"/>
          </p:cNvSpPr>
          <p:nvPr>
            <p:ph type="body" sz="quarter" idx="19" hasCustomPrompt="1"/>
          </p:nvPr>
        </p:nvSpPr>
        <p:spPr>
          <a:xfrm>
            <a:off x="8112124" y="1233488"/>
            <a:ext cx="3636962"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14556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Content_Subtitle_3Column">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950D6DBF-13E4-2E4D-A5EC-6D22D3F06EE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0" name="Text Placeholder 10">
            <a:extLst>
              <a:ext uri="{FF2B5EF4-FFF2-40B4-BE49-F238E27FC236}">
                <a16:creationId xmlns:a16="http://schemas.microsoft.com/office/drawing/2014/main" id="{464CF6F0-DB1D-954F-AD60-3B229ED1D78A}"/>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2" name="Text Placeholder 10">
            <a:extLst>
              <a:ext uri="{FF2B5EF4-FFF2-40B4-BE49-F238E27FC236}">
                <a16:creationId xmlns:a16="http://schemas.microsoft.com/office/drawing/2014/main" id="{C2CBE2C2-6564-1E48-96EC-3602EA03C8D2}"/>
              </a:ext>
            </a:extLst>
          </p:cNvPr>
          <p:cNvSpPr>
            <a:spLocks noGrp="1"/>
          </p:cNvSpPr>
          <p:nvPr>
            <p:ph type="body" sz="quarter" idx="17"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9" name="Text Placeholder 10">
            <a:extLst>
              <a:ext uri="{FF2B5EF4-FFF2-40B4-BE49-F238E27FC236}">
                <a16:creationId xmlns:a16="http://schemas.microsoft.com/office/drawing/2014/main" id="{82BC3A30-E672-E649-8439-CC73FFDCF69C}"/>
              </a:ext>
            </a:extLst>
          </p:cNvPr>
          <p:cNvSpPr>
            <a:spLocks noGrp="1"/>
          </p:cNvSpPr>
          <p:nvPr>
            <p:ph type="body" sz="quarter" idx="18" hasCustomPrompt="1"/>
          </p:nvPr>
        </p:nvSpPr>
        <p:spPr>
          <a:xfrm>
            <a:off x="442914" y="1844674"/>
            <a:ext cx="3636962" cy="3960813"/>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5" name="Text Placeholder 10">
            <a:extLst>
              <a:ext uri="{FF2B5EF4-FFF2-40B4-BE49-F238E27FC236}">
                <a16:creationId xmlns:a16="http://schemas.microsoft.com/office/drawing/2014/main" id="{5632178E-1780-A84A-9D53-CD836CAA1F81}"/>
              </a:ext>
            </a:extLst>
          </p:cNvPr>
          <p:cNvSpPr>
            <a:spLocks noGrp="1"/>
          </p:cNvSpPr>
          <p:nvPr>
            <p:ph type="body" sz="quarter" idx="19" hasCustomPrompt="1"/>
          </p:nvPr>
        </p:nvSpPr>
        <p:spPr>
          <a:xfrm>
            <a:off x="4277519" y="1844674"/>
            <a:ext cx="3636962" cy="3960813"/>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6" name="Text Placeholder 10">
            <a:extLst>
              <a:ext uri="{FF2B5EF4-FFF2-40B4-BE49-F238E27FC236}">
                <a16:creationId xmlns:a16="http://schemas.microsoft.com/office/drawing/2014/main" id="{A4A30212-D171-6F47-89CE-053DB848361D}"/>
              </a:ext>
            </a:extLst>
          </p:cNvPr>
          <p:cNvSpPr>
            <a:spLocks noGrp="1"/>
          </p:cNvSpPr>
          <p:nvPr>
            <p:ph type="body" sz="quarter" idx="20" hasCustomPrompt="1"/>
          </p:nvPr>
        </p:nvSpPr>
        <p:spPr>
          <a:xfrm>
            <a:off x="8112124" y="1844674"/>
            <a:ext cx="3636962" cy="3960813"/>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112131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ntent_4Column">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AD5F814-55A6-C944-A20B-44402D47358A}"/>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2" name="Text Placeholder 10">
            <a:extLst>
              <a:ext uri="{FF2B5EF4-FFF2-40B4-BE49-F238E27FC236}">
                <a16:creationId xmlns:a16="http://schemas.microsoft.com/office/drawing/2014/main" id="{9490B4D3-FB7A-1045-B2D5-C9B9C7512E55}"/>
              </a:ext>
            </a:extLst>
          </p:cNvPr>
          <p:cNvSpPr>
            <a:spLocks noGrp="1"/>
          </p:cNvSpPr>
          <p:nvPr>
            <p:ph type="body" sz="quarter" idx="14" hasCustomPrompt="1"/>
          </p:nvPr>
        </p:nvSpPr>
        <p:spPr>
          <a:xfrm>
            <a:off x="442914" y="1233488"/>
            <a:ext cx="2665823"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19" name="Text Placeholder 10">
            <a:extLst>
              <a:ext uri="{FF2B5EF4-FFF2-40B4-BE49-F238E27FC236}">
                <a16:creationId xmlns:a16="http://schemas.microsoft.com/office/drawing/2014/main" id="{B47190C4-0E64-5643-9B7A-376C3B9CEF3C}"/>
              </a:ext>
            </a:extLst>
          </p:cNvPr>
          <p:cNvSpPr>
            <a:spLocks noGrp="1"/>
          </p:cNvSpPr>
          <p:nvPr>
            <p:ph type="body" sz="quarter" idx="15" hasCustomPrompt="1"/>
          </p:nvPr>
        </p:nvSpPr>
        <p:spPr>
          <a:xfrm>
            <a:off x="3321505" y="1233488"/>
            <a:ext cx="2665823"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20" name="Text Placeholder 10">
            <a:extLst>
              <a:ext uri="{FF2B5EF4-FFF2-40B4-BE49-F238E27FC236}">
                <a16:creationId xmlns:a16="http://schemas.microsoft.com/office/drawing/2014/main" id="{2BD6EBDB-B548-2A4E-973E-BCB542A452E1}"/>
              </a:ext>
            </a:extLst>
          </p:cNvPr>
          <p:cNvSpPr>
            <a:spLocks noGrp="1"/>
          </p:cNvSpPr>
          <p:nvPr>
            <p:ph type="body" sz="quarter" idx="16" hasCustomPrompt="1"/>
          </p:nvPr>
        </p:nvSpPr>
        <p:spPr>
          <a:xfrm>
            <a:off x="6200096" y="1233488"/>
            <a:ext cx="2665823"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21" name="Text Placeholder 10">
            <a:extLst>
              <a:ext uri="{FF2B5EF4-FFF2-40B4-BE49-F238E27FC236}">
                <a16:creationId xmlns:a16="http://schemas.microsoft.com/office/drawing/2014/main" id="{5790F8E9-31DE-5C4F-83F7-255E849F2F58}"/>
              </a:ext>
            </a:extLst>
          </p:cNvPr>
          <p:cNvSpPr>
            <a:spLocks noGrp="1"/>
          </p:cNvSpPr>
          <p:nvPr>
            <p:ph type="body" sz="quarter" idx="17" hasCustomPrompt="1"/>
          </p:nvPr>
        </p:nvSpPr>
        <p:spPr>
          <a:xfrm>
            <a:off x="9078686" y="1233488"/>
            <a:ext cx="2665823"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9" name="Text Placeholder 10">
            <a:extLst>
              <a:ext uri="{FF2B5EF4-FFF2-40B4-BE49-F238E27FC236}">
                <a16:creationId xmlns:a16="http://schemas.microsoft.com/office/drawing/2014/main" id="{74D1D6BC-C42A-E54E-B328-5578298E08E2}"/>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284871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ontent_Subtitle_4Column">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AD5F814-55A6-C944-A20B-44402D47358A}"/>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0" name="Text Placeholder 10">
            <a:extLst>
              <a:ext uri="{FF2B5EF4-FFF2-40B4-BE49-F238E27FC236}">
                <a16:creationId xmlns:a16="http://schemas.microsoft.com/office/drawing/2014/main" id="{9B456A8D-CA93-6E43-9E76-016A50B28A63}"/>
              </a:ext>
            </a:extLst>
          </p:cNvPr>
          <p:cNvSpPr>
            <a:spLocks noGrp="1"/>
          </p:cNvSpPr>
          <p:nvPr>
            <p:ph type="body" sz="quarter" idx="14" hasCustomPrompt="1"/>
          </p:nvPr>
        </p:nvSpPr>
        <p:spPr>
          <a:xfrm>
            <a:off x="442914" y="1844674"/>
            <a:ext cx="2665823" cy="3960813"/>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a:t>
            </a:r>
          </a:p>
        </p:txBody>
      </p:sp>
      <p:sp>
        <p:nvSpPr>
          <p:cNvPr id="13" name="Text Placeholder 10">
            <a:extLst>
              <a:ext uri="{FF2B5EF4-FFF2-40B4-BE49-F238E27FC236}">
                <a16:creationId xmlns:a16="http://schemas.microsoft.com/office/drawing/2014/main" id="{AC4A0E51-41FE-804D-83F8-30EAF86E0E13}"/>
              </a:ext>
            </a:extLst>
          </p:cNvPr>
          <p:cNvSpPr>
            <a:spLocks noGrp="1"/>
          </p:cNvSpPr>
          <p:nvPr>
            <p:ph type="body" sz="quarter" idx="15" hasCustomPrompt="1"/>
          </p:nvPr>
        </p:nvSpPr>
        <p:spPr>
          <a:xfrm>
            <a:off x="3321505" y="1844674"/>
            <a:ext cx="2665823" cy="3960813"/>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a:t>
            </a:r>
          </a:p>
        </p:txBody>
      </p:sp>
      <p:sp>
        <p:nvSpPr>
          <p:cNvPr id="14" name="Text Placeholder 10">
            <a:extLst>
              <a:ext uri="{FF2B5EF4-FFF2-40B4-BE49-F238E27FC236}">
                <a16:creationId xmlns:a16="http://schemas.microsoft.com/office/drawing/2014/main" id="{247446F8-6296-4643-9386-E270F4CE48BE}"/>
              </a:ext>
            </a:extLst>
          </p:cNvPr>
          <p:cNvSpPr>
            <a:spLocks noGrp="1"/>
          </p:cNvSpPr>
          <p:nvPr>
            <p:ph type="body" sz="quarter" idx="16" hasCustomPrompt="1"/>
          </p:nvPr>
        </p:nvSpPr>
        <p:spPr>
          <a:xfrm>
            <a:off x="6200096" y="1844674"/>
            <a:ext cx="2665823" cy="3960813"/>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a:t>
            </a:r>
          </a:p>
        </p:txBody>
      </p:sp>
      <p:sp>
        <p:nvSpPr>
          <p:cNvPr id="15" name="Text Placeholder 10">
            <a:extLst>
              <a:ext uri="{FF2B5EF4-FFF2-40B4-BE49-F238E27FC236}">
                <a16:creationId xmlns:a16="http://schemas.microsoft.com/office/drawing/2014/main" id="{FA8A6FBA-3DCD-574B-803F-CC85BCC1C980}"/>
              </a:ext>
            </a:extLst>
          </p:cNvPr>
          <p:cNvSpPr>
            <a:spLocks noGrp="1"/>
          </p:cNvSpPr>
          <p:nvPr>
            <p:ph type="body" sz="quarter" idx="17" hasCustomPrompt="1"/>
          </p:nvPr>
        </p:nvSpPr>
        <p:spPr>
          <a:xfrm>
            <a:off x="9078686" y="1844674"/>
            <a:ext cx="2665823" cy="3960813"/>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a:t>
            </a:r>
          </a:p>
        </p:txBody>
      </p:sp>
      <p:sp>
        <p:nvSpPr>
          <p:cNvPr id="12" name="Text Placeholder 10">
            <a:extLst>
              <a:ext uri="{FF2B5EF4-FFF2-40B4-BE49-F238E27FC236}">
                <a16:creationId xmlns:a16="http://schemas.microsoft.com/office/drawing/2014/main" id="{16EE2DF4-43F5-1941-A33E-387CBFE40ABC}"/>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6" name="Text Placeholder 10">
            <a:extLst>
              <a:ext uri="{FF2B5EF4-FFF2-40B4-BE49-F238E27FC236}">
                <a16:creationId xmlns:a16="http://schemas.microsoft.com/office/drawing/2014/main" id="{D6E1BD82-D45C-DB40-BA18-87C016F8B42B}"/>
              </a:ext>
            </a:extLst>
          </p:cNvPr>
          <p:cNvSpPr>
            <a:spLocks noGrp="1"/>
          </p:cNvSpPr>
          <p:nvPr>
            <p:ph type="body" sz="quarter" idx="18"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348639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9" name="Text Placeholder 10">
            <a:extLst>
              <a:ext uri="{FF2B5EF4-FFF2-40B4-BE49-F238E27FC236}">
                <a16:creationId xmlns:a16="http://schemas.microsoft.com/office/drawing/2014/main" id="{4CEB4D20-CA70-1047-9084-6985BEDBEBE0}"/>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0" name="Text Placeholder 10">
            <a:extLst>
              <a:ext uri="{FF2B5EF4-FFF2-40B4-BE49-F238E27FC236}">
                <a16:creationId xmlns:a16="http://schemas.microsoft.com/office/drawing/2014/main" id="{2298B18D-6805-7544-BD68-71D80A864DEE}"/>
              </a:ext>
            </a:extLst>
          </p:cNvPr>
          <p:cNvSpPr>
            <a:spLocks noGrp="1"/>
          </p:cNvSpPr>
          <p:nvPr>
            <p:ph type="body" sz="quarter" idx="17" hasCustomPrompt="1"/>
          </p:nvPr>
        </p:nvSpPr>
        <p:spPr>
          <a:xfrm>
            <a:off x="442914"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8" name="Text Placeholder 10">
            <a:extLst>
              <a:ext uri="{FF2B5EF4-FFF2-40B4-BE49-F238E27FC236}">
                <a16:creationId xmlns:a16="http://schemas.microsoft.com/office/drawing/2014/main" id="{2BEB73C0-EBC7-5A4B-9D29-874908455A8C}"/>
              </a:ext>
            </a:extLst>
          </p:cNvPr>
          <p:cNvSpPr>
            <a:spLocks noGrp="1"/>
          </p:cNvSpPr>
          <p:nvPr>
            <p:ph type="body" sz="quarter" idx="18" hasCustomPrompt="1"/>
          </p:nvPr>
        </p:nvSpPr>
        <p:spPr>
          <a:xfrm>
            <a:off x="2748357"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9" name="Text Placeholder 10">
            <a:extLst>
              <a:ext uri="{FF2B5EF4-FFF2-40B4-BE49-F238E27FC236}">
                <a16:creationId xmlns:a16="http://schemas.microsoft.com/office/drawing/2014/main" id="{9B3EAA0E-E643-D14B-A980-05616BF08AEF}"/>
              </a:ext>
            </a:extLst>
          </p:cNvPr>
          <p:cNvSpPr>
            <a:spLocks noGrp="1"/>
          </p:cNvSpPr>
          <p:nvPr>
            <p:ph type="body" sz="quarter" idx="19" hasCustomPrompt="1"/>
          </p:nvPr>
        </p:nvSpPr>
        <p:spPr>
          <a:xfrm>
            <a:off x="5053800"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0" name="Text Placeholder 10">
            <a:extLst>
              <a:ext uri="{FF2B5EF4-FFF2-40B4-BE49-F238E27FC236}">
                <a16:creationId xmlns:a16="http://schemas.microsoft.com/office/drawing/2014/main" id="{0C24FBB8-F3DC-9B4E-A3AD-84D08F0B590A}"/>
              </a:ext>
            </a:extLst>
          </p:cNvPr>
          <p:cNvSpPr>
            <a:spLocks noGrp="1"/>
          </p:cNvSpPr>
          <p:nvPr>
            <p:ph type="body" sz="quarter" idx="20" hasCustomPrompt="1"/>
          </p:nvPr>
        </p:nvSpPr>
        <p:spPr>
          <a:xfrm>
            <a:off x="7359243"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1" name="Text Placeholder 10">
            <a:extLst>
              <a:ext uri="{FF2B5EF4-FFF2-40B4-BE49-F238E27FC236}">
                <a16:creationId xmlns:a16="http://schemas.microsoft.com/office/drawing/2014/main" id="{0B7EE384-CD6F-744C-B8B1-7AD92F5281EC}"/>
              </a:ext>
            </a:extLst>
          </p:cNvPr>
          <p:cNvSpPr>
            <a:spLocks noGrp="1"/>
          </p:cNvSpPr>
          <p:nvPr>
            <p:ph type="body" sz="quarter" idx="21" hasCustomPrompt="1"/>
          </p:nvPr>
        </p:nvSpPr>
        <p:spPr>
          <a:xfrm>
            <a:off x="9664686"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225156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ntent_Subtitle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7" name="Text Placeholder 10">
            <a:extLst>
              <a:ext uri="{FF2B5EF4-FFF2-40B4-BE49-F238E27FC236}">
                <a16:creationId xmlns:a16="http://schemas.microsoft.com/office/drawing/2014/main" id="{7DE037C6-2BD3-CE42-9343-22460C043BC6}"/>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8" name="Text Placeholder 10">
            <a:extLst>
              <a:ext uri="{FF2B5EF4-FFF2-40B4-BE49-F238E27FC236}">
                <a16:creationId xmlns:a16="http://schemas.microsoft.com/office/drawing/2014/main" id="{042B9BF6-8ABF-1644-90AB-3C6F4E786390}"/>
              </a:ext>
            </a:extLst>
          </p:cNvPr>
          <p:cNvSpPr>
            <a:spLocks noGrp="1"/>
          </p:cNvSpPr>
          <p:nvPr>
            <p:ph type="body" sz="quarter" idx="19"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7C666CD7-1CD4-2B4A-99C5-13E96336A451}"/>
              </a:ext>
            </a:extLst>
          </p:cNvPr>
          <p:cNvSpPr>
            <a:spLocks noGrp="1"/>
          </p:cNvSpPr>
          <p:nvPr>
            <p:ph type="body" sz="quarter" idx="17" hasCustomPrompt="1"/>
          </p:nvPr>
        </p:nvSpPr>
        <p:spPr>
          <a:xfrm>
            <a:off x="442914"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3" name="Text Placeholder 10">
            <a:extLst>
              <a:ext uri="{FF2B5EF4-FFF2-40B4-BE49-F238E27FC236}">
                <a16:creationId xmlns:a16="http://schemas.microsoft.com/office/drawing/2014/main" id="{F6F48284-71DE-7943-9E2C-495DA3211A00}"/>
              </a:ext>
            </a:extLst>
          </p:cNvPr>
          <p:cNvSpPr>
            <a:spLocks noGrp="1"/>
          </p:cNvSpPr>
          <p:nvPr>
            <p:ph type="body" sz="quarter" idx="18" hasCustomPrompt="1"/>
          </p:nvPr>
        </p:nvSpPr>
        <p:spPr>
          <a:xfrm>
            <a:off x="2748357"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4" name="Text Placeholder 10">
            <a:extLst>
              <a:ext uri="{FF2B5EF4-FFF2-40B4-BE49-F238E27FC236}">
                <a16:creationId xmlns:a16="http://schemas.microsoft.com/office/drawing/2014/main" id="{17E2F411-B47A-2E4D-A80D-D9D3F9872001}"/>
              </a:ext>
            </a:extLst>
          </p:cNvPr>
          <p:cNvSpPr>
            <a:spLocks noGrp="1"/>
          </p:cNvSpPr>
          <p:nvPr>
            <p:ph type="body" sz="quarter" idx="20" hasCustomPrompt="1"/>
          </p:nvPr>
        </p:nvSpPr>
        <p:spPr>
          <a:xfrm>
            <a:off x="5053800"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5" name="Text Placeholder 10">
            <a:extLst>
              <a:ext uri="{FF2B5EF4-FFF2-40B4-BE49-F238E27FC236}">
                <a16:creationId xmlns:a16="http://schemas.microsoft.com/office/drawing/2014/main" id="{2C0F3176-2A83-BD4A-9985-FCDFDCEC8A64}"/>
              </a:ext>
            </a:extLst>
          </p:cNvPr>
          <p:cNvSpPr>
            <a:spLocks noGrp="1"/>
          </p:cNvSpPr>
          <p:nvPr>
            <p:ph type="body" sz="quarter" idx="21" hasCustomPrompt="1"/>
          </p:nvPr>
        </p:nvSpPr>
        <p:spPr>
          <a:xfrm>
            <a:off x="7359243"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6" name="Text Placeholder 10">
            <a:extLst>
              <a:ext uri="{FF2B5EF4-FFF2-40B4-BE49-F238E27FC236}">
                <a16:creationId xmlns:a16="http://schemas.microsoft.com/office/drawing/2014/main" id="{1167C9D7-C062-7A4A-A422-65687E77D3EE}"/>
              </a:ext>
            </a:extLst>
          </p:cNvPr>
          <p:cNvSpPr>
            <a:spLocks noGrp="1"/>
          </p:cNvSpPr>
          <p:nvPr>
            <p:ph type="body" sz="quarter" idx="22" hasCustomPrompt="1"/>
          </p:nvPr>
        </p:nvSpPr>
        <p:spPr>
          <a:xfrm>
            <a:off x="9664686"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38118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ontent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24" name="Text Placeholder 10">
            <a:extLst>
              <a:ext uri="{FF2B5EF4-FFF2-40B4-BE49-F238E27FC236}">
                <a16:creationId xmlns:a16="http://schemas.microsoft.com/office/drawing/2014/main" id="{B1EB563B-C991-7640-B12A-38716E415651}"/>
              </a:ext>
            </a:extLst>
          </p:cNvPr>
          <p:cNvSpPr>
            <a:spLocks noGrp="1"/>
          </p:cNvSpPr>
          <p:nvPr>
            <p:ph type="body" sz="quarter" idx="14" hasCustomPrompt="1"/>
          </p:nvPr>
        </p:nvSpPr>
        <p:spPr>
          <a:xfrm>
            <a:off x="442915"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5" name="Text Placeholder 10">
            <a:extLst>
              <a:ext uri="{FF2B5EF4-FFF2-40B4-BE49-F238E27FC236}">
                <a16:creationId xmlns:a16="http://schemas.microsoft.com/office/drawing/2014/main" id="{BF1D1574-25D0-3B42-97ED-D2DE8ADE0F96}"/>
              </a:ext>
            </a:extLst>
          </p:cNvPr>
          <p:cNvSpPr>
            <a:spLocks noGrp="1"/>
          </p:cNvSpPr>
          <p:nvPr>
            <p:ph type="body" sz="quarter" idx="15" hasCustomPrompt="1"/>
          </p:nvPr>
        </p:nvSpPr>
        <p:spPr>
          <a:xfrm>
            <a:off x="2748358"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8" name="Text Placeholder 10">
            <a:extLst>
              <a:ext uri="{FF2B5EF4-FFF2-40B4-BE49-F238E27FC236}">
                <a16:creationId xmlns:a16="http://schemas.microsoft.com/office/drawing/2014/main" id="{69E55C4F-B53D-1D41-87A5-3728A8062409}"/>
              </a:ext>
            </a:extLst>
          </p:cNvPr>
          <p:cNvSpPr>
            <a:spLocks noGrp="1"/>
          </p:cNvSpPr>
          <p:nvPr>
            <p:ph type="body" sz="quarter" idx="16" hasCustomPrompt="1"/>
          </p:nvPr>
        </p:nvSpPr>
        <p:spPr>
          <a:xfrm>
            <a:off x="5053801"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9" name="Text Placeholder 10">
            <a:extLst>
              <a:ext uri="{FF2B5EF4-FFF2-40B4-BE49-F238E27FC236}">
                <a16:creationId xmlns:a16="http://schemas.microsoft.com/office/drawing/2014/main" id="{1FB55DFA-5195-414B-9E06-742F8C7331D7}"/>
              </a:ext>
            </a:extLst>
          </p:cNvPr>
          <p:cNvSpPr>
            <a:spLocks noGrp="1"/>
          </p:cNvSpPr>
          <p:nvPr>
            <p:ph type="body" sz="quarter" idx="17" hasCustomPrompt="1"/>
          </p:nvPr>
        </p:nvSpPr>
        <p:spPr>
          <a:xfrm>
            <a:off x="7359244"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30" name="Text Placeholder 10">
            <a:extLst>
              <a:ext uri="{FF2B5EF4-FFF2-40B4-BE49-F238E27FC236}">
                <a16:creationId xmlns:a16="http://schemas.microsoft.com/office/drawing/2014/main" id="{FF39D2E6-BF42-D94D-A838-158B025D6203}"/>
              </a:ext>
            </a:extLst>
          </p:cNvPr>
          <p:cNvSpPr>
            <a:spLocks noGrp="1"/>
          </p:cNvSpPr>
          <p:nvPr>
            <p:ph type="body" sz="quarter" idx="18" hasCustomPrompt="1"/>
          </p:nvPr>
        </p:nvSpPr>
        <p:spPr>
          <a:xfrm>
            <a:off x="9664687"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9" name="Text Placeholder 10">
            <a:extLst>
              <a:ext uri="{FF2B5EF4-FFF2-40B4-BE49-F238E27FC236}">
                <a16:creationId xmlns:a16="http://schemas.microsoft.com/office/drawing/2014/main" id="{D8856AAB-8EC1-3849-A438-BC90BE3CD6DC}"/>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331873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ontent_Subtitle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7" name="Text Placeholder 10">
            <a:extLst>
              <a:ext uri="{FF2B5EF4-FFF2-40B4-BE49-F238E27FC236}">
                <a16:creationId xmlns:a16="http://schemas.microsoft.com/office/drawing/2014/main" id="{AFA990E7-3D7E-A748-AEC8-F0952EFCB2E6}"/>
              </a:ext>
            </a:extLst>
          </p:cNvPr>
          <p:cNvSpPr>
            <a:spLocks noGrp="1"/>
          </p:cNvSpPr>
          <p:nvPr>
            <p:ph type="body" sz="quarter" idx="14" hasCustomPrompt="1"/>
          </p:nvPr>
        </p:nvSpPr>
        <p:spPr>
          <a:xfrm>
            <a:off x="442915"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8" name="Text Placeholder 10">
            <a:extLst>
              <a:ext uri="{FF2B5EF4-FFF2-40B4-BE49-F238E27FC236}">
                <a16:creationId xmlns:a16="http://schemas.microsoft.com/office/drawing/2014/main" id="{AA7805A8-62B2-E944-A9E0-474B0B7A0FDF}"/>
              </a:ext>
            </a:extLst>
          </p:cNvPr>
          <p:cNvSpPr>
            <a:spLocks noGrp="1"/>
          </p:cNvSpPr>
          <p:nvPr>
            <p:ph type="body" sz="quarter" idx="15" hasCustomPrompt="1"/>
          </p:nvPr>
        </p:nvSpPr>
        <p:spPr>
          <a:xfrm>
            <a:off x="2748358"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0">
            <a:extLst>
              <a:ext uri="{FF2B5EF4-FFF2-40B4-BE49-F238E27FC236}">
                <a16:creationId xmlns:a16="http://schemas.microsoft.com/office/drawing/2014/main" id="{224799C1-F7CC-FC49-BC59-30CAF2DC9D36}"/>
              </a:ext>
            </a:extLst>
          </p:cNvPr>
          <p:cNvSpPr>
            <a:spLocks noGrp="1"/>
          </p:cNvSpPr>
          <p:nvPr>
            <p:ph type="body" sz="quarter" idx="16" hasCustomPrompt="1"/>
          </p:nvPr>
        </p:nvSpPr>
        <p:spPr>
          <a:xfrm>
            <a:off x="5053801"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0" name="Text Placeholder 10">
            <a:extLst>
              <a:ext uri="{FF2B5EF4-FFF2-40B4-BE49-F238E27FC236}">
                <a16:creationId xmlns:a16="http://schemas.microsoft.com/office/drawing/2014/main" id="{935480B3-0878-9C4A-AB4D-ECE5D2BC10E6}"/>
              </a:ext>
            </a:extLst>
          </p:cNvPr>
          <p:cNvSpPr>
            <a:spLocks noGrp="1"/>
          </p:cNvSpPr>
          <p:nvPr>
            <p:ph type="body" sz="quarter" idx="17" hasCustomPrompt="1"/>
          </p:nvPr>
        </p:nvSpPr>
        <p:spPr>
          <a:xfrm>
            <a:off x="7359244"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A6DF675D-A5C0-8E44-953E-0F447B29BF5D}"/>
              </a:ext>
            </a:extLst>
          </p:cNvPr>
          <p:cNvSpPr>
            <a:spLocks noGrp="1"/>
          </p:cNvSpPr>
          <p:nvPr>
            <p:ph type="body" sz="quarter" idx="18" hasCustomPrompt="1"/>
          </p:nvPr>
        </p:nvSpPr>
        <p:spPr>
          <a:xfrm>
            <a:off x="9664687"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2440532C-CD9C-EA49-8F68-B95757CF2E07}"/>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3" name="Text Placeholder 10">
            <a:extLst>
              <a:ext uri="{FF2B5EF4-FFF2-40B4-BE49-F238E27FC236}">
                <a16:creationId xmlns:a16="http://schemas.microsoft.com/office/drawing/2014/main" id="{9EBA42DA-E66D-BB4B-85FA-7CEC0ADE035D}"/>
              </a:ext>
            </a:extLst>
          </p:cNvPr>
          <p:cNvSpPr>
            <a:spLocks noGrp="1"/>
          </p:cNvSpPr>
          <p:nvPr>
            <p:ph type="body" sz="quarter" idx="19"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69909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1_Content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1" name="Text Placeholder 10">
            <a:extLst>
              <a:ext uri="{FF2B5EF4-FFF2-40B4-BE49-F238E27FC236}">
                <a16:creationId xmlns:a16="http://schemas.microsoft.com/office/drawing/2014/main" id="{9ED7F4F5-F4A3-3840-9D38-8E33F9ADE92A}"/>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2" name="Text Placeholder 10">
            <a:extLst>
              <a:ext uri="{FF2B5EF4-FFF2-40B4-BE49-F238E27FC236}">
                <a16:creationId xmlns:a16="http://schemas.microsoft.com/office/drawing/2014/main" id="{38837C4C-4694-2843-B638-8866DC0D1F9E}"/>
              </a:ext>
            </a:extLst>
          </p:cNvPr>
          <p:cNvSpPr>
            <a:spLocks noGrp="1"/>
          </p:cNvSpPr>
          <p:nvPr>
            <p:ph type="body" sz="quarter" idx="17" hasCustomPrompt="1"/>
          </p:nvPr>
        </p:nvSpPr>
        <p:spPr>
          <a:xfrm>
            <a:off x="442914"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2" name="Text Placeholder 10">
            <a:extLst>
              <a:ext uri="{FF2B5EF4-FFF2-40B4-BE49-F238E27FC236}">
                <a16:creationId xmlns:a16="http://schemas.microsoft.com/office/drawing/2014/main" id="{5C51FD84-BD14-C349-8944-87D378728440}"/>
              </a:ext>
            </a:extLst>
          </p:cNvPr>
          <p:cNvSpPr>
            <a:spLocks noGrp="1"/>
          </p:cNvSpPr>
          <p:nvPr>
            <p:ph type="body" sz="quarter" idx="18" hasCustomPrompt="1"/>
          </p:nvPr>
        </p:nvSpPr>
        <p:spPr>
          <a:xfrm>
            <a:off x="2357899"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4" name="Text Placeholder 10">
            <a:extLst>
              <a:ext uri="{FF2B5EF4-FFF2-40B4-BE49-F238E27FC236}">
                <a16:creationId xmlns:a16="http://schemas.microsoft.com/office/drawing/2014/main" id="{A4928BC7-82F1-3F49-A330-5C0805FA2FED}"/>
              </a:ext>
            </a:extLst>
          </p:cNvPr>
          <p:cNvSpPr>
            <a:spLocks noGrp="1"/>
          </p:cNvSpPr>
          <p:nvPr>
            <p:ph type="body" sz="quarter" idx="19" hasCustomPrompt="1"/>
          </p:nvPr>
        </p:nvSpPr>
        <p:spPr>
          <a:xfrm>
            <a:off x="4272884"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5" name="Text Placeholder 10">
            <a:extLst>
              <a:ext uri="{FF2B5EF4-FFF2-40B4-BE49-F238E27FC236}">
                <a16:creationId xmlns:a16="http://schemas.microsoft.com/office/drawing/2014/main" id="{06356FD2-2D77-B443-B8C5-F3AEA99562E6}"/>
              </a:ext>
            </a:extLst>
          </p:cNvPr>
          <p:cNvSpPr>
            <a:spLocks noGrp="1"/>
          </p:cNvSpPr>
          <p:nvPr>
            <p:ph type="body" sz="quarter" idx="20" hasCustomPrompt="1"/>
          </p:nvPr>
        </p:nvSpPr>
        <p:spPr>
          <a:xfrm>
            <a:off x="6187869"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6" name="Text Placeholder 10">
            <a:extLst>
              <a:ext uri="{FF2B5EF4-FFF2-40B4-BE49-F238E27FC236}">
                <a16:creationId xmlns:a16="http://schemas.microsoft.com/office/drawing/2014/main" id="{76A0D202-5DC5-A74D-8720-BF872ADF926A}"/>
              </a:ext>
            </a:extLst>
          </p:cNvPr>
          <p:cNvSpPr>
            <a:spLocks noGrp="1"/>
          </p:cNvSpPr>
          <p:nvPr>
            <p:ph type="body" sz="quarter" idx="21" hasCustomPrompt="1"/>
          </p:nvPr>
        </p:nvSpPr>
        <p:spPr>
          <a:xfrm>
            <a:off x="8102854"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7" name="Text Placeholder 10">
            <a:extLst>
              <a:ext uri="{FF2B5EF4-FFF2-40B4-BE49-F238E27FC236}">
                <a16:creationId xmlns:a16="http://schemas.microsoft.com/office/drawing/2014/main" id="{C9F65FCF-A1D4-9746-B503-50DDDE6531B7}"/>
              </a:ext>
            </a:extLst>
          </p:cNvPr>
          <p:cNvSpPr>
            <a:spLocks noGrp="1"/>
          </p:cNvSpPr>
          <p:nvPr>
            <p:ph type="body" sz="quarter" idx="22" hasCustomPrompt="1"/>
          </p:nvPr>
        </p:nvSpPr>
        <p:spPr>
          <a:xfrm>
            <a:off x="10017838"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376679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ytheNumbers">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E3F655AB-FCEB-6C4B-B00D-8160BC6885B6}"/>
              </a:ext>
            </a:extLst>
          </p:cNvPr>
          <p:cNvSpPr>
            <a:spLocks noGrp="1"/>
          </p:cNvSpPr>
          <p:nvPr>
            <p:ph type="body" sz="quarter" idx="23" hasCustomPrompt="1"/>
          </p:nvPr>
        </p:nvSpPr>
        <p:spPr>
          <a:xfrm>
            <a:off x="4211400" y="3533802"/>
            <a:ext cx="3769200" cy="2260800"/>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108</a:t>
            </a:r>
          </a:p>
        </p:txBody>
      </p:sp>
      <p:sp>
        <p:nvSpPr>
          <p:cNvPr id="19" name="Text Placeholder 10">
            <a:extLst>
              <a:ext uri="{FF2B5EF4-FFF2-40B4-BE49-F238E27FC236}">
                <a16:creationId xmlns:a16="http://schemas.microsoft.com/office/drawing/2014/main" id="{768FAA42-4087-C643-8A43-05B83F087707}"/>
              </a:ext>
            </a:extLst>
          </p:cNvPr>
          <p:cNvSpPr>
            <a:spLocks noGrp="1"/>
          </p:cNvSpPr>
          <p:nvPr>
            <p:ph type="body" sz="quarter" idx="24" hasCustomPrompt="1"/>
          </p:nvPr>
        </p:nvSpPr>
        <p:spPr>
          <a:xfrm>
            <a:off x="7979887" y="3533802"/>
            <a:ext cx="3769200" cy="2260800"/>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2225+</a:t>
            </a:r>
          </a:p>
        </p:txBody>
      </p:sp>
      <p:sp>
        <p:nvSpPr>
          <p:cNvPr id="20" name="Text Placeholder 10">
            <a:extLst>
              <a:ext uri="{FF2B5EF4-FFF2-40B4-BE49-F238E27FC236}">
                <a16:creationId xmlns:a16="http://schemas.microsoft.com/office/drawing/2014/main" id="{A1A9091E-9FDC-C245-AF76-9E7E40F6BDA4}"/>
              </a:ext>
            </a:extLst>
          </p:cNvPr>
          <p:cNvSpPr>
            <a:spLocks noGrp="1"/>
          </p:cNvSpPr>
          <p:nvPr>
            <p:ph type="body" sz="quarter" idx="25" hasCustomPrompt="1"/>
          </p:nvPr>
        </p:nvSpPr>
        <p:spPr>
          <a:xfrm>
            <a:off x="442913" y="3533802"/>
            <a:ext cx="3769200" cy="2260800"/>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1600+</a:t>
            </a:r>
          </a:p>
        </p:txBody>
      </p:sp>
      <p:sp>
        <p:nvSpPr>
          <p:cNvPr id="21" name="Text Placeholder 10">
            <a:extLst>
              <a:ext uri="{FF2B5EF4-FFF2-40B4-BE49-F238E27FC236}">
                <a16:creationId xmlns:a16="http://schemas.microsoft.com/office/drawing/2014/main" id="{934A3858-4E61-3B40-B8A4-14EB2460CC36}"/>
              </a:ext>
            </a:extLst>
          </p:cNvPr>
          <p:cNvSpPr>
            <a:spLocks noGrp="1"/>
          </p:cNvSpPr>
          <p:nvPr>
            <p:ph type="body" sz="quarter" idx="18" hasCustomPrompt="1"/>
          </p:nvPr>
        </p:nvSpPr>
        <p:spPr>
          <a:xfrm>
            <a:off x="4211400" y="1250351"/>
            <a:ext cx="3769200" cy="2260973"/>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59</a:t>
            </a:r>
          </a:p>
        </p:txBody>
      </p:sp>
      <p:sp>
        <p:nvSpPr>
          <p:cNvPr id="22" name="Text Placeholder 10">
            <a:extLst>
              <a:ext uri="{FF2B5EF4-FFF2-40B4-BE49-F238E27FC236}">
                <a16:creationId xmlns:a16="http://schemas.microsoft.com/office/drawing/2014/main" id="{261EE24A-DB9B-DE44-9BB2-C15760E57775}"/>
              </a:ext>
            </a:extLst>
          </p:cNvPr>
          <p:cNvSpPr>
            <a:spLocks noGrp="1"/>
          </p:cNvSpPr>
          <p:nvPr>
            <p:ph type="body" sz="quarter" idx="19" hasCustomPrompt="1"/>
          </p:nvPr>
        </p:nvSpPr>
        <p:spPr>
          <a:xfrm>
            <a:off x="7979887" y="1252033"/>
            <a:ext cx="3769200" cy="2260973"/>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17</a:t>
            </a:r>
          </a:p>
        </p:txBody>
      </p:sp>
      <p:sp>
        <p:nvSpPr>
          <p:cNvPr id="28" name="Text Placeholder 10">
            <a:extLst>
              <a:ext uri="{FF2B5EF4-FFF2-40B4-BE49-F238E27FC236}">
                <a16:creationId xmlns:a16="http://schemas.microsoft.com/office/drawing/2014/main" id="{231D28A5-EE62-5F4A-9F58-983501F186A0}"/>
              </a:ext>
            </a:extLst>
          </p:cNvPr>
          <p:cNvSpPr>
            <a:spLocks noGrp="1"/>
          </p:cNvSpPr>
          <p:nvPr>
            <p:ph type="body" sz="quarter" idx="14" hasCustomPrompt="1"/>
          </p:nvPr>
        </p:nvSpPr>
        <p:spPr>
          <a:xfrm>
            <a:off x="458814" y="1250351"/>
            <a:ext cx="3751392" cy="2260973"/>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100+</a:t>
            </a:r>
          </a:p>
        </p:txBody>
      </p:sp>
      <p:sp>
        <p:nvSpPr>
          <p:cNvPr id="29" name="Text Placeholder 10">
            <a:extLst>
              <a:ext uri="{FF2B5EF4-FFF2-40B4-BE49-F238E27FC236}">
                <a16:creationId xmlns:a16="http://schemas.microsoft.com/office/drawing/2014/main" id="{E9B170FB-87CD-AF41-99EC-D411F4B3D34D}"/>
              </a:ext>
            </a:extLst>
          </p:cNvPr>
          <p:cNvSpPr>
            <a:spLocks noGrp="1"/>
          </p:cNvSpPr>
          <p:nvPr>
            <p:ph type="body" sz="quarter" idx="15" hasCustomPrompt="1"/>
          </p:nvPr>
        </p:nvSpPr>
        <p:spPr>
          <a:xfrm>
            <a:off x="457620" y="2850789"/>
            <a:ext cx="3752586"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0" name="Text Placeholder 10">
            <a:extLst>
              <a:ext uri="{FF2B5EF4-FFF2-40B4-BE49-F238E27FC236}">
                <a16:creationId xmlns:a16="http://schemas.microsoft.com/office/drawing/2014/main" id="{D22C6F3E-27C6-814C-9589-2947E71F7845}"/>
              </a:ext>
            </a:extLst>
          </p:cNvPr>
          <p:cNvSpPr>
            <a:spLocks noGrp="1"/>
          </p:cNvSpPr>
          <p:nvPr>
            <p:ph type="body" sz="quarter" idx="16" hasCustomPrompt="1"/>
          </p:nvPr>
        </p:nvSpPr>
        <p:spPr>
          <a:xfrm>
            <a:off x="4210206" y="2850789"/>
            <a:ext cx="3768487"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1" name="Text Placeholder 10">
            <a:extLst>
              <a:ext uri="{FF2B5EF4-FFF2-40B4-BE49-F238E27FC236}">
                <a16:creationId xmlns:a16="http://schemas.microsoft.com/office/drawing/2014/main" id="{2475801F-FE01-D44E-9CE3-91631D2C9499}"/>
              </a:ext>
            </a:extLst>
          </p:cNvPr>
          <p:cNvSpPr>
            <a:spLocks noGrp="1"/>
          </p:cNvSpPr>
          <p:nvPr>
            <p:ph type="body" sz="quarter" idx="17" hasCustomPrompt="1"/>
          </p:nvPr>
        </p:nvSpPr>
        <p:spPr>
          <a:xfrm>
            <a:off x="7978693" y="2850789"/>
            <a:ext cx="3770395"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2" name="Text Placeholder 10">
            <a:extLst>
              <a:ext uri="{FF2B5EF4-FFF2-40B4-BE49-F238E27FC236}">
                <a16:creationId xmlns:a16="http://schemas.microsoft.com/office/drawing/2014/main" id="{DFD79CA5-3D10-D84F-9DA6-EAA2DF93B3EB}"/>
              </a:ext>
            </a:extLst>
          </p:cNvPr>
          <p:cNvSpPr>
            <a:spLocks noGrp="1"/>
          </p:cNvSpPr>
          <p:nvPr>
            <p:ph type="body" sz="quarter" idx="20" hasCustomPrompt="1"/>
          </p:nvPr>
        </p:nvSpPr>
        <p:spPr>
          <a:xfrm>
            <a:off x="457619" y="5146624"/>
            <a:ext cx="3769200"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3" name="Text Placeholder 10">
            <a:extLst>
              <a:ext uri="{FF2B5EF4-FFF2-40B4-BE49-F238E27FC236}">
                <a16:creationId xmlns:a16="http://schemas.microsoft.com/office/drawing/2014/main" id="{82118505-D325-4347-880F-8A6C265F24B9}"/>
              </a:ext>
            </a:extLst>
          </p:cNvPr>
          <p:cNvSpPr>
            <a:spLocks noGrp="1"/>
          </p:cNvSpPr>
          <p:nvPr>
            <p:ph type="body" sz="quarter" idx="21" hasCustomPrompt="1"/>
          </p:nvPr>
        </p:nvSpPr>
        <p:spPr>
          <a:xfrm>
            <a:off x="4226818" y="5146624"/>
            <a:ext cx="3767775"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4" name="Text Placeholder 10">
            <a:extLst>
              <a:ext uri="{FF2B5EF4-FFF2-40B4-BE49-F238E27FC236}">
                <a16:creationId xmlns:a16="http://schemas.microsoft.com/office/drawing/2014/main" id="{99212A0A-71DB-C344-9B6B-AA239F042FBA}"/>
              </a:ext>
            </a:extLst>
          </p:cNvPr>
          <p:cNvSpPr>
            <a:spLocks noGrp="1"/>
          </p:cNvSpPr>
          <p:nvPr>
            <p:ph type="body" sz="quarter" idx="22" hasCustomPrompt="1"/>
          </p:nvPr>
        </p:nvSpPr>
        <p:spPr>
          <a:xfrm>
            <a:off x="7994594" y="5146624"/>
            <a:ext cx="3767774"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17" name="Slide Number Placeholder 1">
            <a:extLst>
              <a:ext uri="{FF2B5EF4-FFF2-40B4-BE49-F238E27FC236}">
                <a16:creationId xmlns:a16="http://schemas.microsoft.com/office/drawing/2014/main" id="{30892AAF-DBB5-DD45-A64C-1E4DBD31D621}"/>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cxnSp>
        <p:nvCxnSpPr>
          <p:cNvPr id="3" name="Straight Connector 2">
            <a:extLst>
              <a:ext uri="{FF2B5EF4-FFF2-40B4-BE49-F238E27FC236}">
                <a16:creationId xmlns:a16="http://schemas.microsoft.com/office/drawing/2014/main" id="{F50BB42A-417D-DD48-A2F7-0D338B9DA83E}"/>
              </a:ext>
            </a:extLst>
          </p:cNvPr>
          <p:cNvCxnSpPr/>
          <p:nvPr userDrawn="1"/>
        </p:nvCxnSpPr>
        <p:spPr>
          <a:xfrm>
            <a:off x="4215667" y="1250351"/>
            <a:ext cx="0" cy="21786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E633B2-CD6B-2C4D-8985-EEAE90584F3A}"/>
              </a:ext>
            </a:extLst>
          </p:cNvPr>
          <p:cNvCxnSpPr/>
          <p:nvPr userDrawn="1"/>
        </p:nvCxnSpPr>
        <p:spPr>
          <a:xfrm>
            <a:off x="7973628" y="1250351"/>
            <a:ext cx="0" cy="21786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3A3EE6-97C7-EA4E-A02E-5D07D6EDEB14}"/>
              </a:ext>
            </a:extLst>
          </p:cNvPr>
          <p:cNvCxnSpPr/>
          <p:nvPr userDrawn="1"/>
        </p:nvCxnSpPr>
        <p:spPr>
          <a:xfrm>
            <a:off x="4215667" y="3625561"/>
            <a:ext cx="0" cy="21786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942459-BE48-4F45-BE05-52763C18F510}"/>
              </a:ext>
            </a:extLst>
          </p:cNvPr>
          <p:cNvCxnSpPr/>
          <p:nvPr userDrawn="1"/>
        </p:nvCxnSpPr>
        <p:spPr>
          <a:xfrm>
            <a:off x="7973628" y="3625561"/>
            <a:ext cx="0" cy="21786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313574E-8AB2-904B-ACC7-9E34E918B493}"/>
              </a:ext>
            </a:extLst>
          </p:cNvPr>
          <p:cNvCxnSpPr>
            <a:cxnSpLocks/>
          </p:cNvCxnSpPr>
          <p:nvPr userDrawn="1"/>
        </p:nvCxnSpPr>
        <p:spPr>
          <a:xfrm>
            <a:off x="457619" y="3529359"/>
            <a:ext cx="36237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E98500-2D9C-6545-8DA7-5D8B2290006E}"/>
              </a:ext>
            </a:extLst>
          </p:cNvPr>
          <p:cNvCxnSpPr>
            <a:cxnSpLocks/>
          </p:cNvCxnSpPr>
          <p:nvPr userDrawn="1"/>
        </p:nvCxnSpPr>
        <p:spPr>
          <a:xfrm>
            <a:off x="4348976" y="3529359"/>
            <a:ext cx="34791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C12951-837D-824E-90A5-618772BF631F}"/>
              </a:ext>
            </a:extLst>
          </p:cNvPr>
          <p:cNvCxnSpPr/>
          <p:nvPr userDrawn="1"/>
        </p:nvCxnSpPr>
        <p:spPr>
          <a:xfrm>
            <a:off x="8096205" y="3529359"/>
            <a:ext cx="3668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10">
            <a:extLst>
              <a:ext uri="{FF2B5EF4-FFF2-40B4-BE49-F238E27FC236}">
                <a16:creationId xmlns:a16="http://schemas.microsoft.com/office/drawing/2014/main" id="{F5F2C9F0-39C1-324A-8D82-5A242BB5BCE5}"/>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72760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_Image_Half_Right">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2E10E37-3249-9348-9FCB-61E705006F90}"/>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8" name="Text Placeholder 10">
            <a:extLst>
              <a:ext uri="{FF2B5EF4-FFF2-40B4-BE49-F238E27FC236}">
                <a16:creationId xmlns:a16="http://schemas.microsoft.com/office/drawing/2014/main" id="{DC4D6604-2121-3744-8E82-EBEAF00E571A}"/>
              </a:ext>
            </a:extLst>
          </p:cNvPr>
          <p:cNvSpPr>
            <a:spLocks noGrp="1"/>
          </p:cNvSpPr>
          <p:nvPr>
            <p:ph type="body" sz="quarter" idx="13" hasCustomPrompt="1"/>
          </p:nvPr>
        </p:nvSpPr>
        <p:spPr>
          <a:xfrm>
            <a:off x="442913" y="441324"/>
            <a:ext cx="11306175"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graphicFrame>
        <p:nvGraphicFramePr>
          <p:cNvPr id="6" name="Chart 5">
            <a:extLst>
              <a:ext uri="{FF2B5EF4-FFF2-40B4-BE49-F238E27FC236}">
                <a16:creationId xmlns:a16="http://schemas.microsoft.com/office/drawing/2014/main" id="{6197071E-9B5E-0542-A70D-454C67CA085A}"/>
              </a:ext>
            </a:extLst>
          </p:cNvPr>
          <p:cNvGraphicFramePr/>
          <p:nvPr userDrawn="1"/>
        </p:nvGraphicFramePr>
        <p:xfrm>
          <a:off x="6240462" y="857250"/>
          <a:ext cx="5724525" cy="528108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0">
            <a:extLst>
              <a:ext uri="{FF2B5EF4-FFF2-40B4-BE49-F238E27FC236}">
                <a16:creationId xmlns:a16="http://schemas.microsoft.com/office/drawing/2014/main" id="{911D4CD9-59A9-C742-AA23-79F0B3D28F81}"/>
              </a:ext>
            </a:extLst>
          </p:cNvPr>
          <p:cNvSpPr>
            <a:spLocks noGrp="1"/>
          </p:cNvSpPr>
          <p:nvPr>
            <p:ph type="body" sz="quarter" idx="15" hasCustomPrompt="1"/>
          </p:nvPr>
        </p:nvSpPr>
        <p:spPr>
          <a:xfrm>
            <a:off x="7754420" y="2150975"/>
            <a:ext cx="2719178" cy="2719195"/>
          </a:xfrm>
          <a:prstGeom prst="ellipse">
            <a:avLst/>
          </a:prstGeom>
          <a:solidFill>
            <a:schemeClr val="tx1"/>
          </a:solidFill>
        </p:spPr>
        <p:txBody>
          <a:bodyPr anchor="ctr"/>
          <a:lstStyle>
            <a:lvl1pPr marL="0" indent="0" algn="ctr">
              <a:lnSpc>
                <a:spcPct val="110000"/>
              </a:lnSpc>
              <a:spcBef>
                <a:spcPts val="0"/>
              </a:spcBef>
              <a:spcAft>
                <a:spcPts val="1200"/>
              </a:spcAft>
              <a:buFont typeface="Arial" panose="020B0604020202020204" pitchFamily="34" charset="0"/>
              <a:buNone/>
              <a:defRPr sz="2200" b="1" i="0" spc="0">
                <a:solidFill>
                  <a:schemeClr val="bg1"/>
                </a:solidFill>
                <a:latin typeface="+mn-lt"/>
              </a:defRPr>
            </a:lvl1pPr>
            <a:lvl2pPr marL="630238" indent="-311150">
              <a:buFont typeface="System Font Regular"/>
              <a:buChar char="—"/>
              <a:tabLst/>
              <a:defRPr sz="1800">
                <a:solidFill>
                  <a:schemeClr val="bg1"/>
                </a:solidFill>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a:t>
            </a:r>
          </a:p>
        </p:txBody>
      </p:sp>
      <p:sp>
        <p:nvSpPr>
          <p:cNvPr id="7" name="Text Placeholder 10">
            <a:extLst>
              <a:ext uri="{FF2B5EF4-FFF2-40B4-BE49-F238E27FC236}">
                <a16:creationId xmlns:a16="http://schemas.microsoft.com/office/drawing/2014/main" id="{A0E43EF9-47AB-E24C-84B6-04553962071D}"/>
              </a:ext>
            </a:extLst>
          </p:cNvPr>
          <p:cNvSpPr>
            <a:spLocks noGrp="1"/>
          </p:cNvSpPr>
          <p:nvPr>
            <p:ph type="body" sz="quarter" idx="16" hasCustomPrompt="1"/>
          </p:nvPr>
        </p:nvSpPr>
        <p:spPr>
          <a:xfrm>
            <a:off x="442913" y="1233488"/>
            <a:ext cx="5545137"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10348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685C9-F993-BC4F-BF6B-319AED45B7FC}"/>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9C25BFD7-33EA-E049-8F51-86FCAC93822F}"/>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graphicFrame>
        <p:nvGraphicFramePr>
          <p:cNvPr id="6" name="Chart 5">
            <a:extLst>
              <a:ext uri="{FF2B5EF4-FFF2-40B4-BE49-F238E27FC236}">
                <a16:creationId xmlns:a16="http://schemas.microsoft.com/office/drawing/2014/main" id="{D4139737-A967-3449-87CE-974833A78CC3}"/>
              </a:ext>
            </a:extLst>
          </p:cNvPr>
          <p:cNvGraphicFramePr/>
          <p:nvPr userDrawn="1"/>
        </p:nvGraphicFramePr>
        <p:xfrm>
          <a:off x="3233737" y="857250"/>
          <a:ext cx="5724525" cy="528108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0">
            <a:extLst>
              <a:ext uri="{FF2B5EF4-FFF2-40B4-BE49-F238E27FC236}">
                <a16:creationId xmlns:a16="http://schemas.microsoft.com/office/drawing/2014/main" id="{4C958986-8DE0-0849-9078-CFEAFCDCD36F}"/>
              </a:ext>
            </a:extLst>
          </p:cNvPr>
          <p:cNvSpPr>
            <a:spLocks noGrp="1"/>
          </p:cNvSpPr>
          <p:nvPr>
            <p:ph type="body" sz="quarter" idx="15" hasCustomPrompt="1"/>
          </p:nvPr>
        </p:nvSpPr>
        <p:spPr>
          <a:xfrm>
            <a:off x="4747695" y="2150975"/>
            <a:ext cx="2719178" cy="2719195"/>
          </a:xfrm>
          <a:prstGeom prst="ellipse">
            <a:avLst/>
          </a:prstGeom>
          <a:solidFill>
            <a:schemeClr val="tx1"/>
          </a:solidFill>
        </p:spPr>
        <p:txBody>
          <a:bodyPr anchor="ctr"/>
          <a:lstStyle>
            <a:lvl1pPr marL="0" indent="0" algn="ctr">
              <a:lnSpc>
                <a:spcPct val="110000"/>
              </a:lnSpc>
              <a:spcBef>
                <a:spcPts val="0"/>
              </a:spcBef>
              <a:spcAft>
                <a:spcPts val="1200"/>
              </a:spcAft>
              <a:buFont typeface="Arial" panose="020B0604020202020204" pitchFamily="34" charset="0"/>
              <a:buNone/>
              <a:defRPr sz="2200" b="1" i="0" spc="0">
                <a:solidFill>
                  <a:schemeClr val="bg1"/>
                </a:solidFill>
                <a:latin typeface="+mn-lt"/>
              </a:defRPr>
            </a:lvl1pPr>
            <a:lvl2pPr marL="630238" indent="-311150">
              <a:buFont typeface="System Font Regular"/>
              <a:buChar char="—"/>
              <a:tabLst/>
              <a:defRPr sz="1800">
                <a:solidFill>
                  <a:schemeClr val="bg1"/>
                </a:solidFill>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a:t>
            </a:r>
          </a:p>
        </p:txBody>
      </p:sp>
      <p:sp>
        <p:nvSpPr>
          <p:cNvPr id="14" name="Text Placeholder 10">
            <a:extLst>
              <a:ext uri="{FF2B5EF4-FFF2-40B4-BE49-F238E27FC236}">
                <a16:creationId xmlns:a16="http://schemas.microsoft.com/office/drawing/2014/main" id="{0C0B79B4-B304-A344-B5FA-0663D34D1D7F}"/>
              </a:ext>
            </a:extLst>
          </p:cNvPr>
          <p:cNvSpPr>
            <a:spLocks noGrp="1"/>
          </p:cNvSpPr>
          <p:nvPr>
            <p:ph type="body" sz="quarter" idx="19" hasCustomPrompt="1"/>
          </p:nvPr>
        </p:nvSpPr>
        <p:spPr>
          <a:xfrm>
            <a:off x="442913" y="1233578"/>
            <a:ext cx="2790824" cy="301924"/>
          </a:xfrm>
          <a:prstGeom prst="rect">
            <a:avLst/>
          </a:prstGeom>
        </p:spPr>
        <p:txBody>
          <a:bodyPr anchor="t"/>
          <a:lstStyle>
            <a:lvl1pPr marL="0" indent="0">
              <a:lnSpc>
                <a:spcPct val="100000"/>
              </a:lnSpc>
              <a:spcBef>
                <a:spcPts val="0"/>
              </a:spcBef>
              <a:spcAft>
                <a:spcPts val="0"/>
              </a:spcAft>
              <a:buFont typeface="Arial" panose="020B0604020202020204" pitchFamily="34" charset="0"/>
              <a:buNone/>
              <a:tabLst/>
              <a:defRPr sz="1400" b="0" i="0" spc="0">
                <a:solidFill>
                  <a:srgbClr val="000000"/>
                </a:solidFill>
                <a:latin typeface="+mn-lt"/>
                <a:cs typeface="Arial" panose="020B0604020202020204" pitchFamily="34" charset="0"/>
              </a:defRPr>
            </a:lvl1pPr>
            <a:lvl2pPr marL="360363" indent="-223838">
              <a:lnSpc>
                <a:spcPct val="100000"/>
              </a:lnSpc>
              <a:spcBef>
                <a:spcPts val="0"/>
              </a:spcBef>
              <a:buFont typeface="System Font Regular"/>
              <a:buChar char="—"/>
              <a:tabLst/>
              <a:defRPr sz="1000">
                <a:latin typeface="+mn-lt"/>
                <a:cs typeface="Arial" panose="020B0604020202020204" pitchFamily="34" charset="0"/>
              </a:defRPr>
            </a:lvl2pPr>
            <a:lvl3pPr marL="625475" indent="-222250">
              <a:buFont typeface="System Font Regular"/>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Heading</a:t>
            </a:r>
          </a:p>
        </p:txBody>
      </p:sp>
      <p:sp>
        <p:nvSpPr>
          <p:cNvPr id="16" name="Text Placeholder 10">
            <a:extLst>
              <a:ext uri="{FF2B5EF4-FFF2-40B4-BE49-F238E27FC236}">
                <a16:creationId xmlns:a16="http://schemas.microsoft.com/office/drawing/2014/main" id="{F8BD294C-8F1F-E441-A8C3-F5886670D701}"/>
              </a:ext>
            </a:extLst>
          </p:cNvPr>
          <p:cNvSpPr>
            <a:spLocks noGrp="1"/>
          </p:cNvSpPr>
          <p:nvPr>
            <p:ph type="body" sz="quarter" idx="21" hasCustomPrompt="1"/>
          </p:nvPr>
        </p:nvSpPr>
        <p:spPr>
          <a:xfrm>
            <a:off x="442913" y="3968151"/>
            <a:ext cx="2790824" cy="301924"/>
          </a:xfrm>
          <a:prstGeom prst="rect">
            <a:avLst/>
          </a:prstGeom>
        </p:spPr>
        <p:txBody>
          <a:bodyPr anchor="t"/>
          <a:lstStyle>
            <a:lvl1pPr marL="0" indent="0">
              <a:lnSpc>
                <a:spcPct val="100000"/>
              </a:lnSpc>
              <a:spcBef>
                <a:spcPts val="0"/>
              </a:spcBef>
              <a:spcAft>
                <a:spcPts val="0"/>
              </a:spcAft>
              <a:buFont typeface="Arial" panose="020B0604020202020204" pitchFamily="34" charset="0"/>
              <a:buNone/>
              <a:tabLst/>
              <a:defRPr sz="1400" b="0" i="0" spc="0">
                <a:solidFill>
                  <a:srgbClr val="000000"/>
                </a:solidFill>
                <a:latin typeface="+mn-lt"/>
                <a:cs typeface="Arial" panose="020B0604020202020204" pitchFamily="34" charset="0"/>
              </a:defRPr>
            </a:lvl1pPr>
            <a:lvl2pPr marL="360363" indent="-223838">
              <a:lnSpc>
                <a:spcPct val="100000"/>
              </a:lnSpc>
              <a:spcBef>
                <a:spcPts val="0"/>
              </a:spcBef>
              <a:buFont typeface="System Font Regular"/>
              <a:buChar char="—"/>
              <a:tabLst/>
              <a:defRPr sz="1000">
                <a:latin typeface="+mn-lt"/>
                <a:cs typeface="Arial" panose="020B0604020202020204" pitchFamily="34" charset="0"/>
              </a:defRPr>
            </a:lvl2pPr>
            <a:lvl3pPr marL="625475" indent="-222250">
              <a:buFont typeface="System Font Regular"/>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Heading</a:t>
            </a:r>
          </a:p>
        </p:txBody>
      </p:sp>
      <p:sp>
        <p:nvSpPr>
          <p:cNvPr id="22" name="Text Placeholder 10">
            <a:extLst>
              <a:ext uri="{FF2B5EF4-FFF2-40B4-BE49-F238E27FC236}">
                <a16:creationId xmlns:a16="http://schemas.microsoft.com/office/drawing/2014/main" id="{40B7CEB2-DC70-0B47-BE60-99AD5B89FAC2}"/>
              </a:ext>
            </a:extLst>
          </p:cNvPr>
          <p:cNvSpPr>
            <a:spLocks noGrp="1"/>
          </p:cNvSpPr>
          <p:nvPr>
            <p:ph type="body" sz="quarter" idx="23" hasCustomPrompt="1"/>
          </p:nvPr>
        </p:nvSpPr>
        <p:spPr>
          <a:xfrm>
            <a:off x="8957185" y="1233578"/>
            <a:ext cx="2790824" cy="301924"/>
          </a:xfrm>
          <a:prstGeom prst="rect">
            <a:avLst/>
          </a:prstGeom>
        </p:spPr>
        <p:txBody>
          <a:bodyPr anchor="t"/>
          <a:lstStyle>
            <a:lvl1pPr marL="0" indent="0">
              <a:lnSpc>
                <a:spcPct val="100000"/>
              </a:lnSpc>
              <a:spcBef>
                <a:spcPts val="0"/>
              </a:spcBef>
              <a:spcAft>
                <a:spcPts val="0"/>
              </a:spcAft>
              <a:buFont typeface="Arial" panose="020B0604020202020204" pitchFamily="34" charset="0"/>
              <a:buNone/>
              <a:tabLst/>
              <a:defRPr sz="1400" b="0" i="0" spc="0">
                <a:solidFill>
                  <a:srgbClr val="000000"/>
                </a:solidFill>
                <a:latin typeface="+mn-lt"/>
                <a:cs typeface="Arial" panose="020B0604020202020204" pitchFamily="34" charset="0"/>
              </a:defRPr>
            </a:lvl1pPr>
            <a:lvl2pPr marL="360363" indent="-223838">
              <a:lnSpc>
                <a:spcPct val="100000"/>
              </a:lnSpc>
              <a:spcBef>
                <a:spcPts val="0"/>
              </a:spcBef>
              <a:buFont typeface="System Font Regular"/>
              <a:buChar char="—"/>
              <a:tabLst/>
              <a:defRPr sz="1000">
                <a:latin typeface="+mn-lt"/>
                <a:cs typeface="Arial" panose="020B0604020202020204" pitchFamily="34" charset="0"/>
              </a:defRPr>
            </a:lvl2pPr>
            <a:lvl3pPr marL="625475" indent="-222250">
              <a:buFont typeface="System Font Regular"/>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Heading</a:t>
            </a:r>
          </a:p>
        </p:txBody>
      </p:sp>
      <p:sp>
        <p:nvSpPr>
          <p:cNvPr id="24" name="Text Placeholder 10">
            <a:extLst>
              <a:ext uri="{FF2B5EF4-FFF2-40B4-BE49-F238E27FC236}">
                <a16:creationId xmlns:a16="http://schemas.microsoft.com/office/drawing/2014/main" id="{62C5D05D-0330-5241-9D2D-EC87C5099CF5}"/>
              </a:ext>
            </a:extLst>
          </p:cNvPr>
          <p:cNvSpPr>
            <a:spLocks noGrp="1"/>
          </p:cNvSpPr>
          <p:nvPr>
            <p:ph type="body" sz="quarter" idx="25" hasCustomPrompt="1"/>
          </p:nvPr>
        </p:nvSpPr>
        <p:spPr>
          <a:xfrm>
            <a:off x="8957185" y="3968151"/>
            <a:ext cx="2790824" cy="301924"/>
          </a:xfrm>
          <a:prstGeom prst="rect">
            <a:avLst/>
          </a:prstGeom>
        </p:spPr>
        <p:txBody>
          <a:bodyPr anchor="t"/>
          <a:lstStyle>
            <a:lvl1pPr marL="0" indent="0">
              <a:lnSpc>
                <a:spcPct val="100000"/>
              </a:lnSpc>
              <a:spcBef>
                <a:spcPts val="0"/>
              </a:spcBef>
              <a:spcAft>
                <a:spcPts val="0"/>
              </a:spcAft>
              <a:buFont typeface="Arial" panose="020B0604020202020204" pitchFamily="34" charset="0"/>
              <a:buNone/>
              <a:tabLst/>
              <a:defRPr sz="1400" b="0" i="0" spc="0">
                <a:solidFill>
                  <a:srgbClr val="000000"/>
                </a:solidFill>
                <a:latin typeface="+mn-lt"/>
                <a:cs typeface="Arial" panose="020B0604020202020204" pitchFamily="34" charset="0"/>
              </a:defRPr>
            </a:lvl1pPr>
            <a:lvl2pPr marL="360363" indent="-223838">
              <a:lnSpc>
                <a:spcPct val="100000"/>
              </a:lnSpc>
              <a:spcBef>
                <a:spcPts val="0"/>
              </a:spcBef>
              <a:buFont typeface="System Font Regular"/>
              <a:buChar char="—"/>
              <a:tabLst/>
              <a:defRPr sz="1000">
                <a:latin typeface="+mn-lt"/>
                <a:cs typeface="Arial" panose="020B0604020202020204" pitchFamily="34" charset="0"/>
              </a:defRPr>
            </a:lvl2pPr>
            <a:lvl3pPr marL="625475" indent="-222250">
              <a:buFont typeface="System Font Regular"/>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Heading</a:t>
            </a:r>
          </a:p>
        </p:txBody>
      </p:sp>
      <p:sp>
        <p:nvSpPr>
          <p:cNvPr id="17" name="Text Placeholder 10">
            <a:extLst>
              <a:ext uri="{FF2B5EF4-FFF2-40B4-BE49-F238E27FC236}">
                <a16:creationId xmlns:a16="http://schemas.microsoft.com/office/drawing/2014/main" id="{0768C2F6-11A2-2F46-B4C6-0B67B47D73A0}"/>
              </a:ext>
            </a:extLst>
          </p:cNvPr>
          <p:cNvSpPr>
            <a:spLocks noGrp="1"/>
          </p:cNvSpPr>
          <p:nvPr>
            <p:ph type="body" sz="quarter" idx="17" hasCustomPrompt="1"/>
          </p:nvPr>
        </p:nvSpPr>
        <p:spPr>
          <a:xfrm>
            <a:off x="442914" y="1535502"/>
            <a:ext cx="2790000" cy="15336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8" name="Text Placeholder 10">
            <a:extLst>
              <a:ext uri="{FF2B5EF4-FFF2-40B4-BE49-F238E27FC236}">
                <a16:creationId xmlns:a16="http://schemas.microsoft.com/office/drawing/2014/main" id="{BDDE8591-076F-AB4B-9711-BB9A748E7CFA}"/>
              </a:ext>
            </a:extLst>
          </p:cNvPr>
          <p:cNvSpPr>
            <a:spLocks noGrp="1"/>
          </p:cNvSpPr>
          <p:nvPr>
            <p:ph type="body" sz="quarter" idx="26" hasCustomPrompt="1"/>
          </p:nvPr>
        </p:nvSpPr>
        <p:spPr>
          <a:xfrm>
            <a:off x="8958009" y="1535502"/>
            <a:ext cx="2790000" cy="15336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9" name="Text Placeholder 10">
            <a:extLst>
              <a:ext uri="{FF2B5EF4-FFF2-40B4-BE49-F238E27FC236}">
                <a16:creationId xmlns:a16="http://schemas.microsoft.com/office/drawing/2014/main" id="{EE128579-D276-0E4F-90D0-21B66E268F77}"/>
              </a:ext>
            </a:extLst>
          </p:cNvPr>
          <p:cNvSpPr>
            <a:spLocks noGrp="1"/>
          </p:cNvSpPr>
          <p:nvPr>
            <p:ph type="body" sz="quarter" idx="27" hasCustomPrompt="1"/>
          </p:nvPr>
        </p:nvSpPr>
        <p:spPr>
          <a:xfrm>
            <a:off x="8958009" y="4269611"/>
            <a:ext cx="2790000" cy="15336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0" name="Text Placeholder 10">
            <a:extLst>
              <a:ext uri="{FF2B5EF4-FFF2-40B4-BE49-F238E27FC236}">
                <a16:creationId xmlns:a16="http://schemas.microsoft.com/office/drawing/2014/main" id="{C99314D7-1477-3B4F-B0EB-9DECFCC7ABF0}"/>
              </a:ext>
            </a:extLst>
          </p:cNvPr>
          <p:cNvSpPr>
            <a:spLocks noGrp="1"/>
          </p:cNvSpPr>
          <p:nvPr>
            <p:ph type="body" sz="quarter" idx="28" hasCustomPrompt="1"/>
          </p:nvPr>
        </p:nvSpPr>
        <p:spPr>
          <a:xfrm>
            <a:off x="442913" y="4269611"/>
            <a:ext cx="2790000" cy="15336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11531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ontent_Callout_Half_Left">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85ED5CA-2B2E-FE4D-95D6-7CEEEF110B24}"/>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2" name="Text Placeholder 10">
            <a:extLst>
              <a:ext uri="{FF2B5EF4-FFF2-40B4-BE49-F238E27FC236}">
                <a16:creationId xmlns:a16="http://schemas.microsoft.com/office/drawing/2014/main" id="{93479CDA-0513-7B4B-B171-FEF0DCF7C660}"/>
              </a:ext>
            </a:extLst>
          </p:cNvPr>
          <p:cNvSpPr>
            <a:spLocks noGrp="1"/>
          </p:cNvSpPr>
          <p:nvPr>
            <p:ph type="body" sz="quarter" idx="13" hasCustomPrompt="1"/>
          </p:nvPr>
        </p:nvSpPr>
        <p:spPr>
          <a:xfrm>
            <a:off x="442913" y="441324"/>
            <a:ext cx="11342687"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pic>
        <p:nvPicPr>
          <p:cNvPr id="7" name="Picture 6">
            <a:extLst>
              <a:ext uri="{FF2B5EF4-FFF2-40B4-BE49-F238E27FC236}">
                <a16:creationId xmlns:a16="http://schemas.microsoft.com/office/drawing/2014/main" id="{9F6DE758-152E-1A4C-8DDE-FC7C8A5C5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7467" y="1013413"/>
            <a:ext cx="4958397" cy="5216646"/>
          </a:xfrm>
          <a:prstGeom prst="rect">
            <a:avLst/>
          </a:prstGeom>
        </p:spPr>
      </p:pic>
      <p:sp>
        <p:nvSpPr>
          <p:cNvPr id="10" name="Text Placeholder 10">
            <a:extLst>
              <a:ext uri="{FF2B5EF4-FFF2-40B4-BE49-F238E27FC236}">
                <a16:creationId xmlns:a16="http://schemas.microsoft.com/office/drawing/2014/main" id="{DDA54DBD-63BD-AB44-A643-1EBF0FA1F8C3}"/>
              </a:ext>
            </a:extLst>
          </p:cNvPr>
          <p:cNvSpPr>
            <a:spLocks noGrp="1"/>
          </p:cNvSpPr>
          <p:nvPr>
            <p:ph type="body" sz="quarter" idx="15" hasCustomPrompt="1"/>
          </p:nvPr>
        </p:nvSpPr>
        <p:spPr>
          <a:xfrm>
            <a:off x="1838362" y="2288991"/>
            <a:ext cx="2719178" cy="2719195"/>
          </a:xfrm>
          <a:prstGeom prst="ellipse">
            <a:avLst/>
          </a:prstGeom>
          <a:solidFill>
            <a:schemeClr val="tx1"/>
          </a:solidFill>
        </p:spPr>
        <p:txBody>
          <a:bodyPr anchor="ctr"/>
          <a:lstStyle>
            <a:lvl1pPr marL="0" indent="0" algn="ctr">
              <a:lnSpc>
                <a:spcPct val="110000"/>
              </a:lnSpc>
              <a:spcBef>
                <a:spcPts val="0"/>
              </a:spcBef>
              <a:spcAft>
                <a:spcPts val="1200"/>
              </a:spcAft>
              <a:buFont typeface="Arial" panose="020B0604020202020204" pitchFamily="34" charset="0"/>
              <a:buNone/>
              <a:defRPr sz="2200" b="1" i="0" spc="0">
                <a:solidFill>
                  <a:schemeClr val="bg1"/>
                </a:solidFill>
                <a:latin typeface="+mn-lt"/>
              </a:defRPr>
            </a:lvl1pPr>
            <a:lvl2pPr marL="630238" indent="-311150">
              <a:buFont typeface="System Font Regular"/>
              <a:buChar char="—"/>
              <a:tabLst/>
              <a:defRPr sz="1800">
                <a:solidFill>
                  <a:schemeClr val="bg1"/>
                </a:solidFill>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a:t>
            </a:r>
          </a:p>
        </p:txBody>
      </p:sp>
      <p:sp>
        <p:nvSpPr>
          <p:cNvPr id="11" name="Text Placeholder 10">
            <a:extLst>
              <a:ext uri="{FF2B5EF4-FFF2-40B4-BE49-F238E27FC236}">
                <a16:creationId xmlns:a16="http://schemas.microsoft.com/office/drawing/2014/main" id="{3EC35345-77EF-FA40-9A1E-60B5B5B71867}"/>
              </a:ext>
            </a:extLst>
          </p:cNvPr>
          <p:cNvSpPr>
            <a:spLocks noGrp="1"/>
          </p:cNvSpPr>
          <p:nvPr>
            <p:ph type="body" sz="quarter" idx="16" hasCustomPrompt="1"/>
          </p:nvPr>
        </p:nvSpPr>
        <p:spPr>
          <a:xfrm>
            <a:off x="6240463" y="1233488"/>
            <a:ext cx="5545137"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338699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685C9-F993-BC4F-BF6B-319AED45B7FC}"/>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9C25BFD7-33EA-E049-8F51-86FCAC93822F}"/>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6" name="TextBox 5">
            <a:extLst>
              <a:ext uri="{FF2B5EF4-FFF2-40B4-BE49-F238E27FC236}">
                <a16:creationId xmlns:a16="http://schemas.microsoft.com/office/drawing/2014/main" id="{3D18A93E-D1AF-8147-B7DA-03110FA51616}"/>
              </a:ext>
            </a:extLst>
          </p:cNvPr>
          <p:cNvSpPr txBox="1"/>
          <p:nvPr userDrawn="1"/>
        </p:nvSpPr>
        <p:spPr>
          <a:xfrm>
            <a:off x="527355" y="5918487"/>
            <a:ext cx="844358" cy="215444"/>
          </a:xfrm>
          <a:prstGeom prst="rect">
            <a:avLst/>
          </a:prstGeom>
          <a:noFill/>
        </p:spPr>
        <p:txBody>
          <a:bodyPr wrap="square" rtlCol="0">
            <a:spAutoFit/>
          </a:bodyPr>
          <a:lstStyle/>
          <a:p>
            <a:r>
              <a:rPr lang="en-US" sz="800" dirty="0"/>
              <a:t>Client team</a:t>
            </a:r>
          </a:p>
        </p:txBody>
      </p:sp>
      <p:sp>
        <p:nvSpPr>
          <p:cNvPr id="8" name="TextBox 7">
            <a:extLst>
              <a:ext uri="{FF2B5EF4-FFF2-40B4-BE49-F238E27FC236}">
                <a16:creationId xmlns:a16="http://schemas.microsoft.com/office/drawing/2014/main" id="{6A9A3B46-2442-4440-92EA-C47529817BD1}"/>
              </a:ext>
            </a:extLst>
          </p:cNvPr>
          <p:cNvSpPr txBox="1"/>
          <p:nvPr userDrawn="1"/>
        </p:nvSpPr>
        <p:spPr>
          <a:xfrm>
            <a:off x="1371713" y="5918487"/>
            <a:ext cx="844358" cy="215444"/>
          </a:xfrm>
          <a:prstGeom prst="rect">
            <a:avLst/>
          </a:prstGeom>
          <a:noFill/>
        </p:spPr>
        <p:txBody>
          <a:bodyPr wrap="square" rtlCol="0">
            <a:spAutoFit/>
          </a:bodyPr>
          <a:lstStyle/>
          <a:p>
            <a:r>
              <a:rPr lang="en-US" sz="800" dirty="0"/>
              <a:t>Buck team</a:t>
            </a:r>
          </a:p>
        </p:txBody>
      </p:sp>
      <p:sp>
        <p:nvSpPr>
          <p:cNvPr id="9" name="TextBox 8">
            <a:extLst>
              <a:ext uri="{FF2B5EF4-FFF2-40B4-BE49-F238E27FC236}">
                <a16:creationId xmlns:a16="http://schemas.microsoft.com/office/drawing/2014/main" id="{EB8CC51F-6BD7-784E-9A89-49BFEB89F856}"/>
              </a:ext>
            </a:extLst>
          </p:cNvPr>
          <p:cNvSpPr txBox="1"/>
          <p:nvPr userDrawn="1"/>
        </p:nvSpPr>
        <p:spPr>
          <a:xfrm>
            <a:off x="2222033" y="5912418"/>
            <a:ext cx="844358" cy="215444"/>
          </a:xfrm>
          <a:prstGeom prst="rect">
            <a:avLst/>
          </a:prstGeom>
          <a:noFill/>
        </p:spPr>
        <p:txBody>
          <a:bodyPr wrap="square" rtlCol="0">
            <a:spAutoFit/>
          </a:bodyPr>
          <a:lstStyle/>
          <a:p>
            <a:r>
              <a:rPr lang="en-US" sz="800" dirty="0"/>
              <a:t>Pivotal role</a:t>
            </a:r>
          </a:p>
        </p:txBody>
      </p:sp>
      <p:sp>
        <p:nvSpPr>
          <p:cNvPr id="10" name="Oval 9">
            <a:extLst>
              <a:ext uri="{FF2B5EF4-FFF2-40B4-BE49-F238E27FC236}">
                <a16:creationId xmlns:a16="http://schemas.microsoft.com/office/drawing/2014/main" id="{51687CDA-7AA0-BF42-82DC-BC8253A125FE}"/>
              </a:ext>
            </a:extLst>
          </p:cNvPr>
          <p:cNvSpPr/>
          <p:nvPr userDrawn="1"/>
        </p:nvSpPr>
        <p:spPr>
          <a:xfrm>
            <a:off x="2184660" y="5969639"/>
            <a:ext cx="98425" cy="98425"/>
          </a:xfrm>
          <a:prstGeom prst="ellipse">
            <a:avLst/>
          </a:prstGeom>
          <a:gradFill>
            <a:gsLst>
              <a:gs pos="0">
                <a:schemeClr val="accent3"/>
              </a:gs>
              <a:gs pos="95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8AB73A1-800D-6545-AB1C-2AF432EE846D}"/>
              </a:ext>
            </a:extLst>
          </p:cNvPr>
          <p:cNvSpPr/>
          <p:nvPr userDrawn="1"/>
        </p:nvSpPr>
        <p:spPr>
          <a:xfrm>
            <a:off x="1332534" y="5965788"/>
            <a:ext cx="98425" cy="984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2937D74-D7CA-8449-9146-EDF16155048E}"/>
              </a:ext>
            </a:extLst>
          </p:cNvPr>
          <p:cNvSpPr/>
          <p:nvPr userDrawn="1"/>
        </p:nvSpPr>
        <p:spPr>
          <a:xfrm>
            <a:off x="489982" y="5969639"/>
            <a:ext cx="98425" cy="984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DCF883F3-C165-7B47-ABB4-77096C11958B}"/>
              </a:ext>
            </a:extLst>
          </p:cNvPr>
          <p:cNvCxnSpPr>
            <a:cxnSpLocks/>
          </p:cNvCxnSpPr>
          <p:nvPr userDrawn="1"/>
        </p:nvCxnSpPr>
        <p:spPr>
          <a:xfrm flipV="1">
            <a:off x="3944954" y="2360492"/>
            <a:ext cx="0" cy="2244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AAA2EF-4E2B-3147-8EB9-574262AB2A64}"/>
              </a:ext>
            </a:extLst>
          </p:cNvPr>
          <p:cNvCxnSpPr>
            <a:cxnSpLocks/>
          </p:cNvCxnSpPr>
          <p:nvPr userDrawn="1"/>
        </p:nvCxnSpPr>
        <p:spPr>
          <a:xfrm>
            <a:off x="1240929" y="2364190"/>
            <a:ext cx="2704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923FBB-4B0B-B841-A871-C66617856196}"/>
              </a:ext>
            </a:extLst>
          </p:cNvPr>
          <p:cNvCxnSpPr>
            <a:cxnSpLocks/>
          </p:cNvCxnSpPr>
          <p:nvPr userDrawn="1"/>
        </p:nvCxnSpPr>
        <p:spPr>
          <a:xfrm flipV="1">
            <a:off x="1244250" y="2360492"/>
            <a:ext cx="0" cy="3186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171096-FD00-B345-8328-3E8A649E051E}"/>
              </a:ext>
            </a:extLst>
          </p:cNvPr>
          <p:cNvCxnSpPr>
            <a:cxnSpLocks/>
          </p:cNvCxnSpPr>
          <p:nvPr userDrawn="1"/>
        </p:nvCxnSpPr>
        <p:spPr>
          <a:xfrm flipV="1">
            <a:off x="5591997" y="2229508"/>
            <a:ext cx="0" cy="3195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4CE547-1260-844C-940F-BEB55C0D83CB}"/>
              </a:ext>
            </a:extLst>
          </p:cNvPr>
          <p:cNvCxnSpPr>
            <a:cxnSpLocks/>
          </p:cNvCxnSpPr>
          <p:nvPr userDrawn="1"/>
        </p:nvCxnSpPr>
        <p:spPr>
          <a:xfrm flipV="1">
            <a:off x="6919733" y="3905671"/>
            <a:ext cx="0" cy="1491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A85464-16CC-8943-BE48-C66DF9103D51}"/>
              </a:ext>
            </a:extLst>
          </p:cNvPr>
          <p:cNvCxnSpPr>
            <a:cxnSpLocks/>
          </p:cNvCxnSpPr>
          <p:nvPr userDrawn="1"/>
        </p:nvCxnSpPr>
        <p:spPr>
          <a:xfrm flipV="1">
            <a:off x="8266519" y="3471183"/>
            <a:ext cx="0" cy="1871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3333E8-BF0B-0340-A126-1D3B14BF867A}"/>
              </a:ext>
            </a:extLst>
          </p:cNvPr>
          <p:cNvCxnSpPr>
            <a:cxnSpLocks/>
          </p:cNvCxnSpPr>
          <p:nvPr userDrawn="1"/>
        </p:nvCxnSpPr>
        <p:spPr>
          <a:xfrm flipV="1">
            <a:off x="10946028" y="3471183"/>
            <a:ext cx="0" cy="1871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9EBC95-472F-EF4F-9CA4-8F1A2028AB89}"/>
              </a:ext>
            </a:extLst>
          </p:cNvPr>
          <p:cNvCxnSpPr>
            <a:cxnSpLocks/>
          </p:cNvCxnSpPr>
          <p:nvPr userDrawn="1"/>
        </p:nvCxnSpPr>
        <p:spPr>
          <a:xfrm>
            <a:off x="6261654" y="2320901"/>
            <a:ext cx="2704025" cy="0"/>
          </a:xfrm>
          <a:prstGeom prst="line">
            <a:avLst/>
          </a:prstGeom>
          <a:ln>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AE08A1-FD26-1048-B309-958DC41E1B2D}"/>
              </a:ext>
            </a:extLst>
          </p:cNvPr>
          <p:cNvCxnSpPr>
            <a:cxnSpLocks/>
          </p:cNvCxnSpPr>
          <p:nvPr userDrawn="1"/>
        </p:nvCxnSpPr>
        <p:spPr>
          <a:xfrm>
            <a:off x="4431804" y="3908405"/>
            <a:ext cx="36161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BD4F08-D539-A44B-8F39-D58F5660F6FE}"/>
              </a:ext>
            </a:extLst>
          </p:cNvPr>
          <p:cNvCxnSpPr>
            <a:cxnSpLocks/>
          </p:cNvCxnSpPr>
          <p:nvPr userDrawn="1"/>
        </p:nvCxnSpPr>
        <p:spPr>
          <a:xfrm>
            <a:off x="8266519" y="3475072"/>
            <a:ext cx="26826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570175-ED23-F44A-B2E6-579770237762}"/>
              </a:ext>
            </a:extLst>
          </p:cNvPr>
          <p:cNvCxnSpPr>
            <a:cxnSpLocks/>
          </p:cNvCxnSpPr>
          <p:nvPr userDrawn="1"/>
        </p:nvCxnSpPr>
        <p:spPr>
          <a:xfrm flipV="1">
            <a:off x="4757558" y="3905671"/>
            <a:ext cx="0" cy="699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B6CBA8-707E-2B4E-801E-DE6A4602992F}"/>
              </a:ext>
            </a:extLst>
          </p:cNvPr>
          <p:cNvCxnSpPr>
            <a:cxnSpLocks/>
          </p:cNvCxnSpPr>
          <p:nvPr userDrawn="1"/>
        </p:nvCxnSpPr>
        <p:spPr>
          <a:xfrm flipH="1">
            <a:off x="1240930" y="4929973"/>
            <a:ext cx="78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6FE222-08C6-A145-B72B-584E31E364C5}"/>
              </a:ext>
            </a:extLst>
          </p:cNvPr>
          <p:cNvCxnSpPr>
            <a:cxnSpLocks/>
          </p:cNvCxnSpPr>
          <p:nvPr userDrawn="1"/>
        </p:nvCxnSpPr>
        <p:spPr>
          <a:xfrm flipH="1">
            <a:off x="1240930" y="4308458"/>
            <a:ext cx="78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294374-DECC-A444-A74B-A0E824F303AB}"/>
              </a:ext>
            </a:extLst>
          </p:cNvPr>
          <p:cNvCxnSpPr>
            <a:cxnSpLocks/>
          </p:cNvCxnSpPr>
          <p:nvPr userDrawn="1"/>
        </p:nvCxnSpPr>
        <p:spPr>
          <a:xfrm flipH="1">
            <a:off x="1240929" y="3675048"/>
            <a:ext cx="78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9617FD5-8E41-DA47-B29F-2FB9AF61B09A}"/>
              </a:ext>
            </a:extLst>
          </p:cNvPr>
          <p:cNvCxnSpPr>
            <a:cxnSpLocks/>
          </p:cNvCxnSpPr>
          <p:nvPr userDrawn="1"/>
        </p:nvCxnSpPr>
        <p:spPr>
          <a:xfrm flipH="1">
            <a:off x="1240929" y="5546731"/>
            <a:ext cx="78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3F15B28-2686-EF46-A260-4D9A19C9B3A6}"/>
              </a:ext>
            </a:extLst>
          </p:cNvPr>
          <p:cNvCxnSpPr>
            <a:cxnSpLocks/>
          </p:cNvCxnSpPr>
          <p:nvPr userDrawn="1"/>
        </p:nvCxnSpPr>
        <p:spPr>
          <a:xfrm flipH="1">
            <a:off x="4418426" y="4605341"/>
            <a:ext cx="339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6B7612-A734-404F-B0BD-38C756B1BCEE}"/>
              </a:ext>
            </a:extLst>
          </p:cNvPr>
          <p:cNvCxnSpPr>
            <a:cxnSpLocks/>
          </p:cNvCxnSpPr>
          <p:nvPr userDrawn="1"/>
        </p:nvCxnSpPr>
        <p:spPr>
          <a:xfrm flipV="1">
            <a:off x="10277351" y="3471183"/>
            <a:ext cx="0" cy="1134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92685E-A085-1A4C-9D1B-27CEAAD98D3D}"/>
              </a:ext>
            </a:extLst>
          </p:cNvPr>
          <p:cNvCxnSpPr>
            <a:cxnSpLocks/>
          </p:cNvCxnSpPr>
          <p:nvPr userDrawn="1"/>
        </p:nvCxnSpPr>
        <p:spPr>
          <a:xfrm flipH="1">
            <a:off x="9937829" y="3910439"/>
            <a:ext cx="339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5295F24-48ED-C44C-B389-979791160371}"/>
              </a:ext>
            </a:extLst>
          </p:cNvPr>
          <p:cNvCxnSpPr>
            <a:cxnSpLocks/>
          </p:cNvCxnSpPr>
          <p:nvPr userDrawn="1"/>
        </p:nvCxnSpPr>
        <p:spPr>
          <a:xfrm flipH="1">
            <a:off x="9937829" y="4605790"/>
            <a:ext cx="339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F07504-BFC5-DA4E-BEA8-1A38A517206D}"/>
              </a:ext>
            </a:extLst>
          </p:cNvPr>
          <p:cNvCxnSpPr>
            <a:cxnSpLocks/>
          </p:cNvCxnSpPr>
          <p:nvPr userDrawn="1"/>
        </p:nvCxnSpPr>
        <p:spPr>
          <a:xfrm flipV="1">
            <a:off x="9606772" y="2337025"/>
            <a:ext cx="0" cy="1134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FE85A6-356B-6D4A-A777-4A2BE7564E41}"/>
              </a:ext>
            </a:extLst>
          </p:cNvPr>
          <p:cNvCxnSpPr>
            <a:cxnSpLocks/>
          </p:cNvCxnSpPr>
          <p:nvPr userDrawn="1"/>
        </p:nvCxnSpPr>
        <p:spPr>
          <a:xfrm flipV="1">
            <a:off x="2581276" y="2526323"/>
            <a:ext cx="0" cy="437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10">
            <a:extLst>
              <a:ext uri="{FF2B5EF4-FFF2-40B4-BE49-F238E27FC236}">
                <a16:creationId xmlns:a16="http://schemas.microsoft.com/office/drawing/2014/main" id="{A9B434F8-A51A-BD46-AC35-3995813CD340}"/>
              </a:ext>
            </a:extLst>
          </p:cNvPr>
          <p:cNvSpPr>
            <a:spLocks noGrp="1"/>
          </p:cNvSpPr>
          <p:nvPr>
            <p:ph type="body" sz="quarter" idx="20" hasCustomPrompt="1"/>
          </p:nvPr>
        </p:nvSpPr>
        <p:spPr>
          <a:xfrm>
            <a:off x="1680980" y="2003427"/>
            <a:ext cx="1843087" cy="600075"/>
          </a:xfrm>
          <a:prstGeom prst="rect">
            <a:avLst/>
          </a:prstGeom>
          <a:solidFill>
            <a:schemeClr val="tx1"/>
          </a:solidFill>
        </p:spPr>
        <p:txBody>
          <a:bodyPr anchor="ctr"/>
          <a:lstStyle>
            <a:lvl1pPr marL="0" marR="0" indent="0" algn="ctr" defTabSz="914400" rtl="0" eaLnBrk="1" fontAlgn="auto" latinLnBrk="0" hangingPunct="1">
              <a:lnSpc>
                <a:spcPct val="90000"/>
              </a:lnSpc>
              <a:spcBef>
                <a:spcPts val="400"/>
              </a:spcBef>
              <a:spcAft>
                <a:spcPts val="0"/>
              </a:spcAft>
              <a:buClrTx/>
              <a:buSzTx/>
              <a:buFontTx/>
              <a:buNone/>
              <a:tabLst/>
              <a:defRPr sz="800" b="1"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mn-lt"/>
                <a:ea typeface="+mn-ea"/>
                <a:cs typeface="+mn-cs"/>
              </a:rPr>
              <a:t>First and last name</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n-lt"/>
                <a:ea typeface="+mn-ea"/>
                <a:cs typeface="+mn-cs"/>
              </a:rPr>
              <a:t>Title</a:t>
            </a:r>
          </a:p>
        </p:txBody>
      </p:sp>
      <p:sp>
        <p:nvSpPr>
          <p:cNvPr id="35" name="Text Placeholder 10">
            <a:extLst>
              <a:ext uri="{FF2B5EF4-FFF2-40B4-BE49-F238E27FC236}">
                <a16:creationId xmlns:a16="http://schemas.microsoft.com/office/drawing/2014/main" id="{55EB79C5-380C-C14A-9BCF-05CC98F5F09E}"/>
              </a:ext>
            </a:extLst>
          </p:cNvPr>
          <p:cNvSpPr>
            <a:spLocks noGrp="1"/>
          </p:cNvSpPr>
          <p:nvPr>
            <p:ph type="body" sz="quarter" idx="41" hasCustomPrompt="1"/>
          </p:nvPr>
        </p:nvSpPr>
        <p:spPr>
          <a:xfrm>
            <a:off x="4699019" y="1198204"/>
            <a:ext cx="5836839" cy="618928"/>
          </a:xfrm>
          <a:prstGeom prst="rect">
            <a:avLst/>
          </a:prstGeom>
          <a:solidFill>
            <a:schemeClr val="tx2">
              <a:lumMod val="75000"/>
            </a:schemeClr>
          </a:solidFill>
        </p:spPr>
        <p:txBody>
          <a:bodyPr anchor="ctr"/>
          <a:lstStyle>
            <a:lvl1pPr marL="0" indent="0" algn="ctr">
              <a:spcBef>
                <a:spcPts val="400"/>
              </a:spcBef>
              <a:buNone/>
              <a:defRPr sz="105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36" name="Text Placeholder 10">
            <a:extLst>
              <a:ext uri="{FF2B5EF4-FFF2-40B4-BE49-F238E27FC236}">
                <a16:creationId xmlns:a16="http://schemas.microsoft.com/office/drawing/2014/main" id="{E7B1511A-AD29-EA40-BAB3-75294EC58FFD}"/>
              </a:ext>
            </a:extLst>
          </p:cNvPr>
          <p:cNvSpPr>
            <a:spLocks noGrp="1"/>
          </p:cNvSpPr>
          <p:nvPr>
            <p:ph type="body" sz="quarter" idx="42" hasCustomPrompt="1"/>
          </p:nvPr>
        </p:nvSpPr>
        <p:spPr>
          <a:xfrm>
            <a:off x="4665386" y="2009656"/>
            <a:ext cx="1843200" cy="601200"/>
          </a:xfrm>
          <a:prstGeom prst="rect">
            <a:avLst/>
          </a:prstGeom>
          <a:solidFill>
            <a:schemeClr val="tx2"/>
          </a:solidFill>
        </p:spPr>
        <p:txBody>
          <a:bodyPr anchor="ctr"/>
          <a:lstStyle>
            <a:lvl1pPr marL="0" indent="0" algn="ctr">
              <a:spcBef>
                <a:spcPts val="400"/>
              </a:spcBef>
              <a:buNone/>
              <a:defRPr sz="105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37" name="Text Placeholder 10">
            <a:extLst>
              <a:ext uri="{FF2B5EF4-FFF2-40B4-BE49-F238E27FC236}">
                <a16:creationId xmlns:a16="http://schemas.microsoft.com/office/drawing/2014/main" id="{FE5153A4-F577-1B46-A9D2-45CA5B5677E5}"/>
              </a:ext>
            </a:extLst>
          </p:cNvPr>
          <p:cNvSpPr>
            <a:spLocks noGrp="1"/>
          </p:cNvSpPr>
          <p:nvPr>
            <p:ph type="body" sz="quarter" idx="43" hasCustomPrompt="1"/>
          </p:nvPr>
        </p:nvSpPr>
        <p:spPr>
          <a:xfrm>
            <a:off x="8680940" y="2009656"/>
            <a:ext cx="1843200" cy="601200"/>
          </a:xfrm>
          <a:prstGeom prst="rect">
            <a:avLst/>
          </a:prstGeom>
          <a:solidFill>
            <a:schemeClr val="tx2"/>
          </a:solidFill>
        </p:spPr>
        <p:txBody>
          <a:bodyPr anchor="ctr"/>
          <a:lstStyle>
            <a:lvl1pPr marL="0" indent="0" algn="ctr">
              <a:spcBef>
                <a:spcPts val="400"/>
              </a:spcBef>
              <a:buNone/>
              <a:defRPr sz="105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38" name="Text Placeholder 10">
            <a:extLst>
              <a:ext uri="{FF2B5EF4-FFF2-40B4-BE49-F238E27FC236}">
                <a16:creationId xmlns:a16="http://schemas.microsoft.com/office/drawing/2014/main" id="{9CEA9963-0720-A047-B2A7-C47C96FDEF70}"/>
              </a:ext>
            </a:extLst>
          </p:cNvPr>
          <p:cNvSpPr>
            <a:spLocks noGrp="1"/>
          </p:cNvSpPr>
          <p:nvPr>
            <p:ph type="body" sz="quarter" idx="44" hasCustomPrompt="1"/>
          </p:nvPr>
        </p:nvSpPr>
        <p:spPr>
          <a:xfrm>
            <a:off x="5034250" y="279715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Title</a:t>
            </a:r>
          </a:p>
        </p:txBody>
      </p:sp>
      <p:sp>
        <p:nvSpPr>
          <p:cNvPr id="39" name="Text Placeholder 10">
            <a:extLst>
              <a:ext uri="{FF2B5EF4-FFF2-40B4-BE49-F238E27FC236}">
                <a16:creationId xmlns:a16="http://schemas.microsoft.com/office/drawing/2014/main" id="{D71B14AF-8985-CC41-997A-FCDACCCA4B43}"/>
              </a:ext>
            </a:extLst>
          </p:cNvPr>
          <p:cNvSpPr>
            <a:spLocks noGrp="1"/>
          </p:cNvSpPr>
          <p:nvPr>
            <p:ph type="body" sz="quarter" idx="45" hasCustomPrompt="1"/>
          </p:nvPr>
        </p:nvSpPr>
        <p:spPr>
          <a:xfrm>
            <a:off x="9063156" y="279715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Title</a:t>
            </a:r>
          </a:p>
        </p:txBody>
      </p:sp>
      <p:sp>
        <p:nvSpPr>
          <p:cNvPr id="40" name="Text Placeholder 10">
            <a:extLst>
              <a:ext uri="{FF2B5EF4-FFF2-40B4-BE49-F238E27FC236}">
                <a16:creationId xmlns:a16="http://schemas.microsoft.com/office/drawing/2014/main" id="{327A74E8-79BA-B94E-A650-79E169F0D716}"/>
              </a:ext>
            </a:extLst>
          </p:cNvPr>
          <p:cNvSpPr>
            <a:spLocks noGrp="1"/>
          </p:cNvSpPr>
          <p:nvPr>
            <p:ph type="body" sz="quarter" idx="46" hasCustomPrompt="1"/>
          </p:nvPr>
        </p:nvSpPr>
        <p:spPr>
          <a:xfrm>
            <a:off x="5034250"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Team </a:t>
            </a:r>
            <a:br>
              <a:rPr lang="en-US" dirty="0"/>
            </a:br>
            <a:r>
              <a:rPr lang="en-US" dirty="0"/>
              <a:t>managers</a:t>
            </a:r>
          </a:p>
        </p:txBody>
      </p:sp>
      <p:sp>
        <p:nvSpPr>
          <p:cNvPr id="41" name="Text Placeholder 10">
            <a:extLst>
              <a:ext uri="{FF2B5EF4-FFF2-40B4-BE49-F238E27FC236}">
                <a16:creationId xmlns:a16="http://schemas.microsoft.com/office/drawing/2014/main" id="{2B40BEC3-8A0C-D84F-8909-818C66392C4B}"/>
              </a:ext>
            </a:extLst>
          </p:cNvPr>
          <p:cNvSpPr>
            <a:spLocks noGrp="1"/>
          </p:cNvSpPr>
          <p:nvPr>
            <p:ph type="body" sz="quarter" idx="47" hasCustomPrompt="1"/>
          </p:nvPr>
        </p:nvSpPr>
        <p:spPr>
          <a:xfrm>
            <a:off x="5034250" y="5046332"/>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Steady State</a:t>
            </a:r>
          </a:p>
          <a:p>
            <a:pPr lvl="0"/>
            <a:r>
              <a:rPr lang="en-US" dirty="0"/>
              <a:t>H&amp;W Reps.</a:t>
            </a:r>
          </a:p>
        </p:txBody>
      </p:sp>
      <p:sp>
        <p:nvSpPr>
          <p:cNvPr id="42" name="Text Placeholder 10">
            <a:extLst>
              <a:ext uri="{FF2B5EF4-FFF2-40B4-BE49-F238E27FC236}">
                <a16:creationId xmlns:a16="http://schemas.microsoft.com/office/drawing/2014/main" id="{465D093D-CF83-664D-9EA2-02CC5D403D1A}"/>
              </a:ext>
            </a:extLst>
          </p:cNvPr>
          <p:cNvSpPr>
            <a:spLocks noGrp="1"/>
          </p:cNvSpPr>
          <p:nvPr>
            <p:ph type="body" sz="quarter" idx="48" hasCustomPrompt="1"/>
          </p:nvPr>
        </p:nvSpPr>
        <p:spPr>
          <a:xfrm>
            <a:off x="6365141" y="5046332"/>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AE Reps.</a:t>
            </a:r>
          </a:p>
        </p:txBody>
      </p:sp>
      <p:sp>
        <p:nvSpPr>
          <p:cNvPr id="43" name="Text Placeholder 10">
            <a:extLst>
              <a:ext uri="{FF2B5EF4-FFF2-40B4-BE49-F238E27FC236}">
                <a16:creationId xmlns:a16="http://schemas.microsoft.com/office/drawing/2014/main" id="{58C3EB7B-AA01-ED48-8949-F7A0B1049B96}"/>
              </a:ext>
            </a:extLst>
          </p:cNvPr>
          <p:cNvSpPr>
            <a:spLocks noGrp="1"/>
          </p:cNvSpPr>
          <p:nvPr>
            <p:ph type="body" sz="quarter" idx="49" hasCustomPrompt="1"/>
          </p:nvPr>
        </p:nvSpPr>
        <p:spPr>
          <a:xfrm>
            <a:off x="7718184" y="5046332"/>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Steady State</a:t>
            </a:r>
          </a:p>
          <a:p>
            <a:pPr lvl="0"/>
            <a:r>
              <a:rPr lang="en-US" dirty="0"/>
              <a:t>H&amp;W Reps.</a:t>
            </a:r>
          </a:p>
        </p:txBody>
      </p:sp>
      <p:sp>
        <p:nvSpPr>
          <p:cNvPr id="44" name="Text Placeholder 10">
            <a:extLst>
              <a:ext uri="{FF2B5EF4-FFF2-40B4-BE49-F238E27FC236}">
                <a16:creationId xmlns:a16="http://schemas.microsoft.com/office/drawing/2014/main" id="{BF98FAB6-A245-3248-B830-495DC6E774E8}"/>
              </a:ext>
            </a:extLst>
          </p:cNvPr>
          <p:cNvSpPr>
            <a:spLocks noGrp="1"/>
          </p:cNvSpPr>
          <p:nvPr>
            <p:ph type="body" sz="quarter" idx="50" hasCustomPrompt="1"/>
          </p:nvPr>
        </p:nvSpPr>
        <p:spPr>
          <a:xfrm>
            <a:off x="7718184"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Team </a:t>
            </a:r>
            <a:br>
              <a:rPr lang="en-US" dirty="0"/>
            </a:br>
            <a:r>
              <a:rPr lang="en-US" dirty="0"/>
              <a:t>managers</a:t>
            </a:r>
          </a:p>
        </p:txBody>
      </p:sp>
      <p:sp>
        <p:nvSpPr>
          <p:cNvPr id="45" name="Text Placeholder 10">
            <a:extLst>
              <a:ext uri="{FF2B5EF4-FFF2-40B4-BE49-F238E27FC236}">
                <a16:creationId xmlns:a16="http://schemas.microsoft.com/office/drawing/2014/main" id="{5220CDE5-2B21-614F-900E-44900ED58B97}"/>
              </a:ext>
            </a:extLst>
          </p:cNvPr>
          <p:cNvSpPr>
            <a:spLocks noGrp="1"/>
          </p:cNvSpPr>
          <p:nvPr>
            <p:ph type="body" sz="quarter" idx="51" hasCustomPrompt="1"/>
          </p:nvPr>
        </p:nvSpPr>
        <p:spPr>
          <a:xfrm>
            <a:off x="9049804"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Quality</a:t>
            </a:r>
          </a:p>
          <a:p>
            <a:pPr lvl="0"/>
            <a:r>
              <a:rPr lang="en-US" dirty="0"/>
              <a:t>Coaches</a:t>
            </a:r>
          </a:p>
        </p:txBody>
      </p:sp>
      <p:sp>
        <p:nvSpPr>
          <p:cNvPr id="46" name="Text Placeholder 10">
            <a:extLst>
              <a:ext uri="{FF2B5EF4-FFF2-40B4-BE49-F238E27FC236}">
                <a16:creationId xmlns:a16="http://schemas.microsoft.com/office/drawing/2014/main" id="{0AE91F88-69C2-4741-986C-262AE5CD9D61}"/>
              </a:ext>
            </a:extLst>
          </p:cNvPr>
          <p:cNvSpPr>
            <a:spLocks noGrp="1"/>
          </p:cNvSpPr>
          <p:nvPr>
            <p:ph type="body" sz="quarter" idx="52" hasCustomPrompt="1"/>
          </p:nvPr>
        </p:nvSpPr>
        <p:spPr>
          <a:xfrm>
            <a:off x="9049804" y="436368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Trainer</a:t>
            </a:r>
          </a:p>
        </p:txBody>
      </p:sp>
      <p:sp>
        <p:nvSpPr>
          <p:cNvPr id="47" name="Text Placeholder 10">
            <a:extLst>
              <a:ext uri="{FF2B5EF4-FFF2-40B4-BE49-F238E27FC236}">
                <a16:creationId xmlns:a16="http://schemas.microsoft.com/office/drawing/2014/main" id="{F486267C-53BD-F548-9D48-269CAD20A220}"/>
              </a:ext>
            </a:extLst>
          </p:cNvPr>
          <p:cNvSpPr>
            <a:spLocks noGrp="1"/>
          </p:cNvSpPr>
          <p:nvPr>
            <p:ph type="body" sz="quarter" idx="53" hasCustomPrompt="1"/>
          </p:nvPr>
        </p:nvSpPr>
        <p:spPr>
          <a:xfrm>
            <a:off x="10402118"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White Glove</a:t>
            </a:r>
          </a:p>
          <a:p>
            <a:pPr lvl="0"/>
            <a:r>
              <a:rPr lang="en-US" dirty="0"/>
              <a:t>Team Manager</a:t>
            </a:r>
          </a:p>
        </p:txBody>
      </p:sp>
      <p:sp>
        <p:nvSpPr>
          <p:cNvPr id="48" name="Text Placeholder 10">
            <a:extLst>
              <a:ext uri="{FF2B5EF4-FFF2-40B4-BE49-F238E27FC236}">
                <a16:creationId xmlns:a16="http://schemas.microsoft.com/office/drawing/2014/main" id="{3FC91C9F-9871-9A4B-9FBB-F5DEDC887828}"/>
              </a:ext>
            </a:extLst>
          </p:cNvPr>
          <p:cNvSpPr>
            <a:spLocks noGrp="1"/>
          </p:cNvSpPr>
          <p:nvPr>
            <p:ph type="body" sz="quarter" idx="54" hasCustomPrompt="1"/>
          </p:nvPr>
        </p:nvSpPr>
        <p:spPr>
          <a:xfrm>
            <a:off x="10402118" y="436368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Quality</a:t>
            </a:r>
          </a:p>
          <a:p>
            <a:pPr lvl="0"/>
            <a:r>
              <a:rPr lang="en-US" dirty="0"/>
              <a:t>Analyst</a:t>
            </a:r>
          </a:p>
        </p:txBody>
      </p:sp>
      <p:sp>
        <p:nvSpPr>
          <p:cNvPr id="49" name="Text Placeholder 10">
            <a:extLst>
              <a:ext uri="{FF2B5EF4-FFF2-40B4-BE49-F238E27FC236}">
                <a16:creationId xmlns:a16="http://schemas.microsoft.com/office/drawing/2014/main" id="{80F7016D-B20C-984D-B36F-59CA0F2CF356}"/>
              </a:ext>
            </a:extLst>
          </p:cNvPr>
          <p:cNvSpPr>
            <a:spLocks noGrp="1"/>
          </p:cNvSpPr>
          <p:nvPr>
            <p:ph type="body" sz="quarter" idx="55" hasCustomPrompt="1"/>
          </p:nvPr>
        </p:nvSpPr>
        <p:spPr>
          <a:xfrm>
            <a:off x="10402118" y="5046332"/>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Beneficiary</a:t>
            </a:r>
          </a:p>
          <a:p>
            <a:pPr lvl="0"/>
            <a:r>
              <a:rPr lang="en-US" dirty="0"/>
              <a:t>Supp. Specialist</a:t>
            </a:r>
          </a:p>
        </p:txBody>
      </p:sp>
      <p:sp>
        <p:nvSpPr>
          <p:cNvPr id="50" name="Text Placeholder 10">
            <a:extLst>
              <a:ext uri="{FF2B5EF4-FFF2-40B4-BE49-F238E27FC236}">
                <a16:creationId xmlns:a16="http://schemas.microsoft.com/office/drawing/2014/main" id="{C8DAEF52-CC23-EE41-B37C-551C2547F31B}"/>
              </a:ext>
            </a:extLst>
          </p:cNvPr>
          <p:cNvSpPr>
            <a:spLocks noGrp="1"/>
          </p:cNvSpPr>
          <p:nvPr>
            <p:ph type="body" sz="quarter" idx="56" hasCustomPrompt="1"/>
          </p:nvPr>
        </p:nvSpPr>
        <p:spPr>
          <a:xfrm>
            <a:off x="3394062"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Quality</a:t>
            </a:r>
          </a:p>
          <a:p>
            <a:pPr lvl="0"/>
            <a:r>
              <a:rPr lang="en-US" dirty="0"/>
              <a:t>Coach</a:t>
            </a:r>
          </a:p>
        </p:txBody>
      </p:sp>
      <p:sp>
        <p:nvSpPr>
          <p:cNvPr id="51" name="Text Placeholder 10">
            <a:extLst>
              <a:ext uri="{FF2B5EF4-FFF2-40B4-BE49-F238E27FC236}">
                <a16:creationId xmlns:a16="http://schemas.microsoft.com/office/drawing/2014/main" id="{5AC0BD2E-627F-2A4A-B793-D6B19BDF98E5}"/>
              </a:ext>
            </a:extLst>
          </p:cNvPr>
          <p:cNvSpPr>
            <a:spLocks noGrp="1"/>
          </p:cNvSpPr>
          <p:nvPr>
            <p:ph type="body" sz="quarter" idx="57" hasCustomPrompt="1"/>
          </p:nvPr>
        </p:nvSpPr>
        <p:spPr>
          <a:xfrm>
            <a:off x="3394062" y="436368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Trainer</a:t>
            </a:r>
          </a:p>
        </p:txBody>
      </p:sp>
      <p:sp>
        <p:nvSpPr>
          <p:cNvPr id="52" name="Text Placeholder 10">
            <a:extLst>
              <a:ext uri="{FF2B5EF4-FFF2-40B4-BE49-F238E27FC236}">
                <a16:creationId xmlns:a16="http://schemas.microsoft.com/office/drawing/2014/main" id="{215FC728-C03E-554B-B869-801C6026314B}"/>
              </a:ext>
            </a:extLst>
          </p:cNvPr>
          <p:cNvSpPr>
            <a:spLocks noGrp="1"/>
          </p:cNvSpPr>
          <p:nvPr>
            <p:ph type="body" sz="quarter" idx="58" hasCustomPrompt="1"/>
          </p:nvPr>
        </p:nvSpPr>
        <p:spPr>
          <a:xfrm>
            <a:off x="3394062" y="2792944"/>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53" name="Text Placeholder 10">
            <a:extLst>
              <a:ext uri="{FF2B5EF4-FFF2-40B4-BE49-F238E27FC236}">
                <a16:creationId xmlns:a16="http://schemas.microsoft.com/office/drawing/2014/main" id="{81218BB4-0341-CF4F-BBB8-B06C58800F35}"/>
              </a:ext>
            </a:extLst>
          </p:cNvPr>
          <p:cNvSpPr>
            <a:spLocks noGrp="1"/>
          </p:cNvSpPr>
          <p:nvPr>
            <p:ph type="body" sz="quarter" idx="59" hasCustomPrompt="1"/>
          </p:nvPr>
        </p:nvSpPr>
        <p:spPr>
          <a:xfrm>
            <a:off x="2028811" y="2792944"/>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54" name="Text Placeholder 10">
            <a:extLst>
              <a:ext uri="{FF2B5EF4-FFF2-40B4-BE49-F238E27FC236}">
                <a16:creationId xmlns:a16="http://schemas.microsoft.com/office/drawing/2014/main" id="{A1919422-74CE-A64B-8C2D-444E6CCF9102}"/>
              </a:ext>
            </a:extLst>
          </p:cNvPr>
          <p:cNvSpPr>
            <a:spLocks noGrp="1"/>
          </p:cNvSpPr>
          <p:nvPr>
            <p:ph type="body" sz="quarter" idx="60" hasCustomPrompt="1"/>
          </p:nvPr>
        </p:nvSpPr>
        <p:spPr>
          <a:xfrm>
            <a:off x="700941" y="2792944"/>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55" name="Text Placeholder 10">
            <a:extLst>
              <a:ext uri="{FF2B5EF4-FFF2-40B4-BE49-F238E27FC236}">
                <a16:creationId xmlns:a16="http://schemas.microsoft.com/office/drawing/2014/main" id="{7BA59526-29BF-7E41-9082-0A16077764AD}"/>
              </a:ext>
            </a:extLst>
          </p:cNvPr>
          <p:cNvSpPr>
            <a:spLocks noGrp="1"/>
          </p:cNvSpPr>
          <p:nvPr>
            <p:ph type="body" sz="quarter" idx="61" hasCustomPrompt="1"/>
          </p:nvPr>
        </p:nvSpPr>
        <p:spPr>
          <a:xfrm>
            <a:off x="2028811" y="3422571"/>
            <a:ext cx="1105200" cy="500399"/>
          </a:xfrm>
          <a:prstGeom prst="rect">
            <a:avLst/>
          </a:prstGeom>
          <a:gradFill>
            <a:gsLst>
              <a:gs pos="0">
                <a:schemeClr val="accent3"/>
              </a:gs>
              <a:gs pos="95000">
                <a:schemeClr val="accent4"/>
              </a:gs>
            </a:gsLst>
            <a:lin ang="18000000" scaled="0"/>
          </a:gra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Trainers</a:t>
            </a:r>
          </a:p>
        </p:txBody>
      </p:sp>
      <p:sp>
        <p:nvSpPr>
          <p:cNvPr id="56" name="Text Placeholder 10">
            <a:extLst>
              <a:ext uri="{FF2B5EF4-FFF2-40B4-BE49-F238E27FC236}">
                <a16:creationId xmlns:a16="http://schemas.microsoft.com/office/drawing/2014/main" id="{09D5C298-1D89-A54F-96AC-8455E544B425}"/>
              </a:ext>
            </a:extLst>
          </p:cNvPr>
          <p:cNvSpPr>
            <a:spLocks noGrp="1"/>
          </p:cNvSpPr>
          <p:nvPr>
            <p:ph type="body" sz="quarter" idx="62" hasCustomPrompt="1"/>
          </p:nvPr>
        </p:nvSpPr>
        <p:spPr>
          <a:xfrm>
            <a:off x="2028811" y="4060665"/>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Instructional</a:t>
            </a:r>
          </a:p>
          <a:p>
            <a:pPr lvl="0"/>
            <a:r>
              <a:rPr lang="en-US" dirty="0"/>
              <a:t>Designers</a:t>
            </a:r>
          </a:p>
        </p:txBody>
      </p:sp>
      <p:sp>
        <p:nvSpPr>
          <p:cNvPr id="57" name="Text Placeholder 10">
            <a:extLst>
              <a:ext uri="{FF2B5EF4-FFF2-40B4-BE49-F238E27FC236}">
                <a16:creationId xmlns:a16="http://schemas.microsoft.com/office/drawing/2014/main" id="{E8268E00-13F3-544C-9A2D-410F69E585D6}"/>
              </a:ext>
            </a:extLst>
          </p:cNvPr>
          <p:cNvSpPr>
            <a:spLocks noGrp="1"/>
          </p:cNvSpPr>
          <p:nvPr>
            <p:ph type="body" sz="quarter" idx="63" hasCustomPrompt="1"/>
          </p:nvPr>
        </p:nvSpPr>
        <p:spPr>
          <a:xfrm>
            <a:off x="2028811" y="4679955"/>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Knowledge</a:t>
            </a:r>
          </a:p>
          <a:p>
            <a:pPr lvl="0"/>
            <a:r>
              <a:rPr lang="en-US" dirty="0"/>
              <a:t>Mgmt. Authors</a:t>
            </a:r>
          </a:p>
        </p:txBody>
      </p:sp>
      <p:sp>
        <p:nvSpPr>
          <p:cNvPr id="58" name="Text Placeholder 10">
            <a:extLst>
              <a:ext uri="{FF2B5EF4-FFF2-40B4-BE49-F238E27FC236}">
                <a16:creationId xmlns:a16="http://schemas.microsoft.com/office/drawing/2014/main" id="{38A4DCE1-17CE-A24A-BE3D-771F63BF40C0}"/>
              </a:ext>
            </a:extLst>
          </p:cNvPr>
          <p:cNvSpPr>
            <a:spLocks noGrp="1"/>
          </p:cNvSpPr>
          <p:nvPr>
            <p:ph type="body" sz="quarter" idx="64" hasCustomPrompt="1"/>
          </p:nvPr>
        </p:nvSpPr>
        <p:spPr>
          <a:xfrm>
            <a:off x="2028811" y="5306488"/>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Knowledge</a:t>
            </a:r>
          </a:p>
          <a:p>
            <a:pPr lvl="0"/>
            <a:r>
              <a:rPr lang="en-US" dirty="0"/>
              <a:t>Mgmt. Publishers</a:t>
            </a:r>
          </a:p>
        </p:txBody>
      </p:sp>
    </p:spTree>
    <p:extLst>
      <p:ext uri="{BB962C8B-B14F-4D97-AF65-F5344CB8AC3E}">
        <p14:creationId xmlns:p14="http://schemas.microsoft.com/office/powerpoint/2010/main" val="34098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685C9-F993-BC4F-BF6B-319AED45B7FC}"/>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6" name="Text Placeholder 10">
            <a:extLst>
              <a:ext uri="{FF2B5EF4-FFF2-40B4-BE49-F238E27FC236}">
                <a16:creationId xmlns:a16="http://schemas.microsoft.com/office/drawing/2014/main" id="{20935157-8268-D844-A0BB-FFAD3DD3C38E}"/>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pic>
        <p:nvPicPr>
          <p:cNvPr id="3" name="Picture 2" descr="A picture containing clock&#10;&#10;Description automatically generated">
            <a:extLst>
              <a:ext uri="{FF2B5EF4-FFF2-40B4-BE49-F238E27FC236}">
                <a16:creationId xmlns:a16="http://schemas.microsoft.com/office/drawing/2014/main" id="{7F235499-2CE8-1D48-A11E-C9C3FB2886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41324"/>
            <a:ext cx="12192000" cy="5803900"/>
          </a:xfrm>
          <a:prstGeom prst="rect">
            <a:avLst/>
          </a:prstGeom>
        </p:spPr>
      </p:pic>
    </p:spTree>
    <p:extLst>
      <p:ext uri="{BB962C8B-B14F-4D97-AF65-F5344CB8AC3E}">
        <p14:creationId xmlns:p14="http://schemas.microsoft.com/office/powerpoint/2010/main" val="38951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AAE71A9-356B-6C40-82CB-AF764F7291C4}"/>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vl1pPr>
          </a:lstStyle>
          <a:p>
            <a:fld id="{38B116FD-35A7-364A-81F8-032A1457E829}" type="slidenum">
              <a:rPr lang="en-US" smtClean="0">
                <a:solidFill>
                  <a:schemeClr val="bg1"/>
                </a:solidFill>
              </a:rPr>
              <a:pPr/>
              <a:t>‹#›</a:t>
            </a:fld>
            <a:endParaRPr lang="en-US" dirty="0">
              <a:solidFill>
                <a:schemeClr val="bg1"/>
              </a:solidFill>
            </a:endParaRPr>
          </a:p>
        </p:txBody>
      </p:sp>
      <p:sp>
        <p:nvSpPr>
          <p:cNvPr id="4" name="Rectangle 3">
            <a:extLst>
              <a:ext uri="{FF2B5EF4-FFF2-40B4-BE49-F238E27FC236}">
                <a16:creationId xmlns:a16="http://schemas.microsoft.com/office/drawing/2014/main" id="{AA852996-2F8A-CE4C-901A-5FFE252A8F0E}"/>
              </a:ext>
            </a:extLst>
          </p:cNvPr>
          <p:cNvSpPr/>
          <p:nvPr userDrawn="1"/>
        </p:nvSpPr>
        <p:spPr>
          <a:xfrm>
            <a:off x="0" y="0"/>
            <a:ext cx="12192000" cy="6248400"/>
          </a:xfrm>
          <a:prstGeom prst="rect">
            <a:avLst/>
          </a:prstGeom>
          <a:gradFill flip="none" rotWithShape="1">
            <a:gsLst>
              <a:gs pos="0">
                <a:schemeClr val="accent4"/>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dark&#10;&#10;Description automatically generated">
            <a:extLst>
              <a:ext uri="{FF2B5EF4-FFF2-40B4-BE49-F238E27FC236}">
                <a16:creationId xmlns:a16="http://schemas.microsoft.com/office/drawing/2014/main" id="{CCAA5125-42AE-0745-97EF-70FF6B8651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2913" y="441325"/>
            <a:ext cx="11303000" cy="5372100"/>
          </a:xfrm>
          <a:prstGeom prst="rect">
            <a:avLst/>
          </a:prstGeom>
        </p:spPr>
      </p:pic>
    </p:spTree>
    <p:extLst>
      <p:ext uri="{BB962C8B-B14F-4D97-AF65-F5344CB8AC3E}">
        <p14:creationId xmlns:p14="http://schemas.microsoft.com/office/powerpoint/2010/main" val="171581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78670-0994-A442-BE36-24B9EE18D53C}"/>
              </a:ext>
            </a:extLst>
          </p:cNvPr>
          <p:cNvSpPr/>
          <p:nvPr userDrawn="1"/>
        </p:nvSpPr>
        <p:spPr>
          <a:xfrm>
            <a:off x="0" y="1839961"/>
            <a:ext cx="12201339" cy="4086858"/>
          </a:xfrm>
          <a:prstGeom prst="rect">
            <a:avLst/>
          </a:prstGeom>
          <a:gradFill>
            <a:gsLst>
              <a:gs pos="0">
                <a:schemeClr val="accent3"/>
              </a:gs>
              <a:gs pos="65000">
                <a:schemeClr val="accent4"/>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AF0E75D-B018-BB49-A5D5-7508310EE8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3729" y="601523"/>
            <a:ext cx="2336508" cy="739998"/>
          </a:xfrm>
          <a:prstGeom prst="rect">
            <a:avLst/>
          </a:prstGeom>
        </p:spPr>
      </p:pic>
      <p:sp>
        <p:nvSpPr>
          <p:cNvPr id="9" name="Text Placeholder 2">
            <a:extLst>
              <a:ext uri="{FF2B5EF4-FFF2-40B4-BE49-F238E27FC236}">
                <a16:creationId xmlns:a16="http://schemas.microsoft.com/office/drawing/2014/main" id="{C98972AB-4D55-0E47-8873-27EE2CCFA926}"/>
              </a:ext>
            </a:extLst>
          </p:cNvPr>
          <p:cNvSpPr>
            <a:spLocks noGrp="1"/>
          </p:cNvSpPr>
          <p:nvPr>
            <p:ph type="body" sz="quarter" idx="14" hasCustomPrompt="1"/>
          </p:nvPr>
        </p:nvSpPr>
        <p:spPr>
          <a:xfrm>
            <a:off x="442912" y="4776243"/>
            <a:ext cx="7740649" cy="395198"/>
          </a:xfrm>
          <a:prstGeom prst="rect">
            <a:avLst/>
          </a:prstGeom>
        </p:spPr>
        <p:txBody>
          <a:bodyPr/>
          <a:lstStyle>
            <a:lvl1pPr marL="0" indent="0">
              <a:spcBef>
                <a:spcPts val="0"/>
              </a:spcBef>
              <a:buNone/>
              <a:defRPr sz="2600">
                <a:solidFill>
                  <a:schemeClr val="bg1"/>
                </a:solidFill>
                <a:latin typeface="+mn-lt"/>
                <a:cs typeface="Arial" panose="020B060402020202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Subhead</a:t>
            </a:r>
          </a:p>
        </p:txBody>
      </p:sp>
      <p:sp>
        <p:nvSpPr>
          <p:cNvPr id="10" name="Title 1">
            <a:extLst>
              <a:ext uri="{FF2B5EF4-FFF2-40B4-BE49-F238E27FC236}">
                <a16:creationId xmlns:a16="http://schemas.microsoft.com/office/drawing/2014/main" id="{B6357A54-2CD1-6F4A-B66D-85B7FDD7F0D0}"/>
              </a:ext>
            </a:extLst>
          </p:cNvPr>
          <p:cNvSpPr>
            <a:spLocks noGrp="1"/>
          </p:cNvSpPr>
          <p:nvPr>
            <p:ph type="ctrTitle" hasCustomPrompt="1"/>
          </p:nvPr>
        </p:nvSpPr>
        <p:spPr>
          <a:xfrm>
            <a:off x="442913" y="2570525"/>
            <a:ext cx="7740648" cy="2011635"/>
          </a:xfrm>
          <a:prstGeom prst="rect">
            <a:avLst/>
          </a:prstGeom>
        </p:spPr>
        <p:txBody>
          <a:bodyPr anchor="t"/>
          <a:lstStyle>
            <a:lvl1pPr algn="l">
              <a:lnSpc>
                <a:spcPts val="5400"/>
              </a:lnSpc>
              <a:defRPr sz="5400" b="0" i="0" spc="0">
                <a:solidFill>
                  <a:schemeClr val="bg1"/>
                </a:solidFill>
                <a:latin typeface="+mn-lt"/>
              </a:defRPr>
            </a:lvl1pPr>
          </a:lstStyle>
          <a:p>
            <a:r>
              <a:rPr lang="en-US" dirty="0"/>
              <a:t>Presentation title </a:t>
            </a:r>
            <a:br>
              <a:rPr lang="en-US" dirty="0"/>
            </a:br>
            <a:r>
              <a:rPr lang="en-US" dirty="0"/>
              <a:t>lorem ipsum dolor </a:t>
            </a:r>
            <a:br>
              <a:rPr lang="en-US" dirty="0"/>
            </a:br>
            <a:r>
              <a:rPr lang="en-US" dirty="0" err="1"/>
              <a:t>amet</a:t>
            </a:r>
            <a:r>
              <a:rPr lang="en-US" dirty="0"/>
              <a:t> </a:t>
            </a:r>
            <a:r>
              <a:rPr lang="en-US" dirty="0" err="1"/>
              <a:t>consectetur</a:t>
            </a:r>
            <a:endParaRPr lang="en-US" dirty="0"/>
          </a:p>
        </p:txBody>
      </p:sp>
    </p:spTree>
    <p:extLst>
      <p:ext uri="{BB962C8B-B14F-4D97-AF65-F5344CB8AC3E}">
        <p14:creationId xmlns:p14="http://schemas.microsoft.com/office/powerpoint/2010/main" val="308173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FAB6A-3A79-4540-81B7-8A17DD67C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04236" y="2624202"/>
            <a:ext cx="4628272" cy="1465826"/>
          </a:xfrm>
          <a:prstGeom prst="rect">
            <a:avLst/>
          </a:prstGeom>
        </p:spPr>
      </p:pic>
      <p:sp>
        <p:nvSpPr>
          <p:cNvPr id="6" name="Rectangle 5">
            <a:extLst>
              <a:ext uri="{FF2B5EF4-FFF2-40B4-BE49-F238E27FC236}">
                <a16:creationId xmlns:a16="http://schemas.microsoft.com/office/drawing/2014/main" id="{BC397FA7-FB98-204E-9E91-896B773BE504}"/>
              </a:ext>
            </a:extLst>
          </p:cNvPr>
          <p:cNvSpPr/>
          <p:nvPr userDrawn="1"/>
        </p:nvSpPr>
        <p:spPr>
          <a:xfrm>
            <a:off x="442912" y="5805488"/>
            <a:ext cx="11306175" cy="1052512"/>
          </a:xfrm>
          <a:prstGeom prst="rect">
            <a:avLst/>
          </a:prstGeom>
        </p:spPr>
        <p:txBody>
          <a:bodyPr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mn-cs"/>
              </a:rPr>
              <a:t>© 2020 Buck Global LLC. All rights reserved. Buck is a trademark of Buck Global LLC. and/or its subsidiaries in the United States and/or other countries.</a:t>
            </a:r>
          </a:p>
        </p:txBody>
      </p:sp>
    </p:spTree>
    <p:extLst>
      <p:ext uri="{BB962C8B-B14F-4D97-AF65-F5344CB8AC3E}">
        <p14:creationId xmlns:p14="http://schemas.microsoft.com/office/powerpoint/2010/main" val="17896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9/18/2024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theme" Target="../theme/theme3.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9/18/2024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6" r:id="rId18"/>
    <p:sldLayoutId id="2147483727"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304800" y="1463040"/>
            <a:ext cx="10363200" cy="448056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bg1">
                    <a:lumMod val="50000"/>
                  </a:schemeClr>
                </a:solidFill>
                <a:latin typeface="Arial" panose="020B0604020202020204" pitchFamily="34" charset="0"/>
              </a:rPr>
              <a:t>‹#›</a:t>
            </a:fld>
            <a:endParaRPr lang="en-US" sz="800" b="0" i="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8402318"/>
      </p:ext>
    </p:extLst>
  </p:cSld>
  <p:clrMap bg1="lt1" tx1="dk1" bg2="lt2" tx2="dk2" accent1="accent1" accent2="accent2" accent3="accent3" accent4="accent4" accent5="accent5" accent6="accent6" hlink="hlink" folHlink="folHlink"/>
  <p:sldLayoutIdLst>
    <p:sldLayoutId id="2147483733" r:id="rId1"/>
    <p:sldLayoutId id="214748373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609570" rtl="0" eaLnBrk="1" latinLnBrk="0" hangingPunct="1">
        <a:spcBef>
          <a:spcPct val="0"/>
        </a:spcBef>
        <a:buNone/>
        <a:defRPr sz="3200" b="0" i="0" kern="1200">
          <a:solidFill>
            <a:srgbClr val="58595B"/>
          </a:solidFill>
          <a:latin typeface="Arial" panose="020B0604020202020204" pitchFamily="34" charset="0"/>
          <a:ea typeface="+mj-ea"/>
          <a:cs typeface="Arial" panose="020B0604020202020204" pitchFamily="34" charset="0"/>
        </a:defRPr>
      </a:lvl1pPr>
    </p:titleStyle>
    <p:bodyStyle>
      <a:lvl1pPr marL="304784" indent="-304784" algn="l" defTabSz="609570" rtl="0" eaLnBrk="1" latinLnBrk="0" hangingPunct="1">
        <a:spcBef>
          <a:spcPts val="0"/>
        </a:spcBef>
        <a:spcAft>
          <a:spcPts val="1200"/>
        </a:spcAft>
        <a:buClr>
          <a:schemeClr val="accent2"/>
        </a:buClr>
        <a:buFont typeface="Arial"/>
        <a:buChar char="•"/>
        <a:defRPr sz="2133" b="0" i="0" kern="1200">
          <a:solidFill>
            <a:schemeClr val="tx2"/>
          </a:solidFill>
          <a:latin typeface="Arial" panose="020B0604020202020204" pitchFamily="34" charset="0"/>
          <a:ea typeface="+mn-ea"/>
          <a:cs typeface="Times New Roman"/>
        </a:defRPr>
      </a:lvl1pPr>
      <a:lvl2pPr marL="615919" indent="-306903" algn="l" defTabSz="609570" rtl="0" eaLnBrk="1" latinLnBrk="0" hangingPunct="1">
        <a:spcBef>
          <a:spcPts val="0"/>
        </a:spcBef>
        <a:spcAft>
          <a:spcPts val="1200"/>
        </a:spcAft>
        <a:buClr>
          <a:schemeClr val="accent2"/>
        </a:buClr>
        <a:buFont typeface="Arial"/>
        <a:buChar char="–"/>
        <a:defRPr sz="1867" b="0" i="0" kern="1200">
          <a:solidFill>
            <a:schemeClr val="tx2"/>
          </a:solidFill>
          <a:latin typeface="Arial" panose="020B0604020202020204" pitchFamily="34" charset="0"/>
          <a:ea typeface="+mn-ea"/>
          <a:cs typeface="Times New Roman"/>
        </a:defRPr>
      </a:lvl2pPr>
      <a:lvl3pPr marL="912239" indent="-306903" algn="l" defTabSz="609570" rtl="0" eaLnBrk="1" latinLnBrk="0" hangingPunct="1">
        <a:spcBef>
          <a:spcPts val="0"/>
        </a:spcBef>
        <a:spcAft>
          <a:spcPts val="1200"/>
        </a:spcAft>
        <a:buClr>
          <a:schemeClr val="accent2"/>
        </a:buClr>
        <a:buFont typeface="Wingdings" panose="05000000000000000000" pitchFamily="2" charset="2"/>
        <a:buChar char="§"/>
        <a:defRPr sz="1733" b="0" i="0" kern="1200">
          <a:solidFill>
            <a:schemeClr val="tx2"/>
          </a:solidFill>
          <a:latin typeface="Arial" panose="020B0604020202020204" pitchFamily="34" charset="0"/>
          <a:ea typeface="+mn-ea"/>
          <a:cs typeface="Times New Roman"/>
        </a:defRPr>
      </a:lvl3pPr>
      <a:lvl4pPr marL="1219140" indent="-298435" algn="l" defTabSz="609570" rtl="0" eaLnBrk="1" latinLnBrk="0" hangingPunct="1">
        <a:spcBef>
          <a:spcPts val="0"/>
        </a:spcBef>
        <a:spcAft>
          <a:spcPts val="1200"/>
        </a:spcAft>
        <a:buClr>
          <a:schemeClr val="accent2"/>
        </a:buClr>
        <a:buFont typeface="Arial"/>
        <a:buChar char="–"/>
        <a:defRPr lang="en-US" sz="1733" b="0" i="0" kern="1200" dirty="0">
          <a:solidFill>
            <a:schemeClr val="tx2"/>
          </a:solidFill>
          <a:latin typeface="Arial" panose="020B0604020202020204" pitchFamily="34" charset="0"/>
          <a:ea typeface="+mn-ea"/>
          <a:cs typeface="Times New Roman"/>
        </a:defRPr>
      </a:lvl4pPr>
      <a:lvl5pPr marL="1523925" indent="-298435" algn="l" defTabSz="609570" rtl="0" eaLnBrk="1" latinLnBrk="0" hangingPunct="1">
        <a:spcBef>
          <a:spcPts val="0"/>
        </a:spcBef>
        <a:spcAft>
          <a:spcPts val="1200"/>
        </a:spcAft>
        <a:buClr>
          <a:schemeClr val="accent2"/>
        </a:buClr>
        <a:buFont typeface="Arial" panose="020B0604020202020204" pitchFamily="34" charset="0"/>
        <a:buChar char="–"/>
        <a:defRPr sz="1733" b="0" i="0" kern="1200">
          <a:solidFill>
            <a:schemeClr val="tx2"/>
          </a:solidFill>
          <a:latin typeface="Arial" panose="020B0604020202020204" pitchFamily="34" charset="0"/>
          <a:ea typeface="+mn-ea"/>
          <a:cs typeface="Times New Roman"/>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304800" y="1463040"/>
            <a:ext cx="10363200" cy="448056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Tree>
    <p:extLst>
      <p:ext uri="{BB962C8B-B14F-4D97-AF65-F5344CB8AC3E}">
        <p14:creationId xmlns:p14="http://schemas.microsoft.com/office/powerpoint/2010/main" val="15940034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85" rtl="0" eaLnBrk="1" latinLnBrk="0" hangingPunct="1">
        <a:spcBef>
          <a:spcPct val="0"/>
        </a:spcBef>
        <a:buNone/>
        <a:defRPr sz="3200" b="0" i="0" kern="1200">
          <a:solidFill>
            <a:srgbClr val="58595B"/>
          </a:solidFill>
          <a:latin typeface="Arial" panose="020B0604020202020204" pitchFamily="34" charset="0"/>
          <a:ea typeface="+mj-ea"/>
          <a:cs typeface="Arial" panose="020B0604020202020204" pitchFamily="34" charset="0"/>
        </a:defRPr>
      </a:lvl1pPr>
    </p:titleStyle>
    <p:bodyStyle>
      <a:lvl1pPr marL="304792" indent="-304792" algn="l" defTabSz="609585" rtl="0" eaLnBrk="1" latinLnBrk="0" hangingPunct="1">
        <a:spcBef>
          <a:spcPts val="0"/>
        </a:spcBef>
        <a:spcAft>
          <a:spcPts val="1200"/>
        </a:spcAft>
        <a:buClr>
          <a:schemeClr val="accent2"/>
        </a:buClr>
        <a:buFont typeface="Arial"/>
        <a:buChar char="•"/>
        <a:defRPr sz="2133" b="0" i="0" kern="1200">
          <a:solidFill>
            <a:schemeClr val="tx2"/>
          </a:solidFill>
          <a:latin typeface="Arial" panose="020B0604020202020204" pitchFamily="34" charset="0"/>
          <a:ea typeface="+mn-ea"/>
          <a:cs typeface="Times New Roman"/>
        </a:defRPr>
      </a:lvl1pPr>
      <a:lvl2pPr marL="615935" indent="-306910" algn="l" defTabSz="609585" rtl="0" eaLnBrk="1" latinLnBrk="0" hangingPunct="1">
        <a:spcBef>
          <a:spcPts val="0"/>
        </a:spcBef>
        <a:spcAft>
          <a:spcPts val="1200"/>
        </a:spcAft>
        <a:buClr>
          <a:schemeClr val="accent2"/>
        </a:buClr>
        <a:buFont typeface="Arial"/>
        <a:buChar char="–"/>
        <a:defRPr sz="1867" b="0" i="0" kern="1200">
          <a:solidFill>
            <a:schemeClr val="tx2"/>
          </a:solidFill>
          <a:latin typeface="Arial" panose="020B0604020202020204" pitchFamily="34" charset="0"/>
          <a:ea typeface="+mn-ea"/>
          <a:cs typeface="Times New Roman"/>
        </a:defRPr>
      </a:lvl2pPr>
      <a:lvl3pPr marL="912261" indent="-306910" algn="l" defTabSz="609585" rtl="0" eaLnBrk="1" latinLnBrk="0" hangingPunct="1">
        <a:spcBef>
          <a:spcPts val="0"/>
        </a:spcBef>
        <a:spcAft>
          <a:spcPts val="1200"/>
        </a:spcAft>
        <a:buClr>
          <a:schemeClr val="accent2"/>
        </a:buClr>
        <a:buFont typeface="Wingdings" panose="05000000000000000000" pitchFamily="2" charset="2"/>
        <a:buChar char="§"/>
        <a:defRPr sz="1733" b="0" i="0" kern="1200">
          <a:solidFill>
            <a:schemeClr val="tx2"/>
          </a:solidFill>
          <a:latin typeface="Arial" panose="020B0604020202020204" pitchFamily="34" charset="0"/>
          <a:ea typeface="+mn-ea"/>
          <a:cs typeface="Times New Roman"/>
        </a:defRPr>
      </a:lvl3pPr>
      <a:lvl4pPr marL="1219170" indent="-298443" algn="l" defTabSz="609585" rtl="0" eaLnBrk="1" latinLnBrk="0" hangingPunct="1">
        <a:spcBef>
          <a:spcPts val="0"/>
        </a:spcBef>
        <a:spcAft>
          <a:spcPts val="1200"/>
        </a:spcAft>
        <a:buClr>
          <a:schemeClr val="accent2"/>
        </a:buClr>
        <a:buFont typeface="Arial"/>
        <a:buChar char="–"/>
        <a:defRPr lang="en-US" sz="1733" b="0" i="0" kern="1200" dirty="0">
          <a:solidFill>
            <a:schemeClr val="tx2"/>
          </a:solidFill>
          <a:latin typeface="Arial" panose="020B0604020202020204" pitchFamily="34" charset="0"/>
          <a:ea typeface="+mn-ea"/>
          <a:cs typeface="Times New Roman"/>
        </a:defRPr>
      </a:lvl4pPr>
      <a:lvl5pPr marL="1523962" indent="-298443" algn="l" defTabSz="609585" rtl="0" eaLnBrk="1" latinLnBrk="0" hangingPunct="1">
        <a:spcBef>
          <a:spcPts val="0"/>
        </a:spcBef>
        <a:spcAft>
          <a:spcPts val="1200"/>
        </a:spcAft>
        <a:buClr>
          <a:schemeClr val="accent2"/>
        </a:buClr>
        <a:buFont typeface="Arial" panose="020B0604020202020204" pitchFamily="34" charset="0"/>
        <a:buChar char="–"/>
        <a:defRPr sz="1733" b="0" i="0" kern="1200">
          <a:solidFill>
            <a:schemeClr val="tx2"/>
          </a:solidFill>
          <a:latin typeface="Arial" panose="020B0604020202020204" pitchFamily="34" charset="0"/>
          <a:ea typeface="+mn-ea"/>
          <a:cs typeface="Times New Roma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5.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diagramColors" Target="../diagrams/colors1.xml"/><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hyperlink" Target="mailto:Sommer_Mason@ajg.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4.jp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chart" Target="../charts/chart4.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hyperlink" Target="https://en.wikipedia.org/wiki/File:Checkmark_green.svg" TargetMode="External"/><Relationship Id="rId3" Type="http://schemas.openxmlformats.org/officeDocument/2006/relationships/image" Target="../media/image35.png"/><Relationship Id="rId7" Type="http://schemas.openxmlformats.org/officeDocument/2006/relationships/image" Target="../media/image64.png"/><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hyperlink" Target="https://creativecommons.org/licenses/by-sa/3.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7.jpeg"/><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hyperlink" Target="mailto:Sommer_Mason@ajg.com"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67.jpeg"/><Relationship Id="rId4" Type="http://schemas.openxmlformats.org/officeDocument/2006/relationships/hyperlink" Target="mailto:Sommer_Mason@ajg.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mailto:Sommer_Mason@ajg.com" TargetMode="External"/><Relationship Id="rId1" Type="http://schemas.openxmlformats.org/officeDocument/2006/relationships/slideLayout" Target="../slideLayouts/slideLayout37.xml"/><Relationship Id="rId5" Type="http://schemas.openxmlformats.org/officeDocument/2006/relationships/image" Target="../media/image39.jpe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716123" y="1907274"/>
            <a:ext cx="10922502" cy="1184677"/>
          </a:xfrm>
        </p:spPr>
        <p:txBody>
          <a:bodyPr>
            <a:noAutofit/>
          </a:bodyPr>
          <a:lstStyle/>
          <a:p>
            <a:r>
              <a:rPr lang="en-US" sz="4000" b="1" dirty="0">
                <a:solidFill>
                  <a:schemeClr val="tx1"/>
                </a:solidFill>
                <a:effectLst/>
                <a:latin typeface="Aptos" panose="020B0004020202020204" pitchFamily="34" charset="0"/>
              </a:rPr>
              <a:t>Harnessing Insights: </a:t>
            </a:r>
            <a:br>
              <a:rPr lang="en-US" sz="4000" dirty="0">
                <a:solidFill>
                  <a:schemeClr val="tx1"/>
                </a:solidFill>
                <a:effectLst/>
                <a:latin typeface="Aptos" panose="020B0004020202020204" pitchFamily="34" charset="0"/>
              </a:rPr>
            </a:br>
            <a:r>
              <a:rPr lang="en-US" sz="3200" dirty="0">
                <a:solidFill>
                  <a:schemeClr val="tx1"/>
                </a:solidFill>
                <a:effectLst/>
                <a:latin typeface="Aptos" panose="020B0004020202020204" pitchFamily="34" charset="0"/>
              </a:rPr>
              <a:t>Leveraging Data from Surveys for Informed Decision-Making</a:t>
            </a:r>
            <a:endParaRPr lang="en-US" sz="4000" b="1" dirty="0">
              <a:solidFill>
                <a:srgbClr val="FFFFFF"/>
              </a:solidFill>
              <a:latin typeface="AngsanaUPC" panose="020B0604020202020204" pitchFamily="34" charset="0"/>
              <a:cs typeface="AngsanaUPC" panose="020B0604020202020204" pitchFamily="34" charset="0"/>
            </a:endParaRP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14" name="Title 1">
            <a:extLst>
              <a:ext uri="{FF2B5EF4-FFF2-40B4-BE49-F238E27FC236}">
                <a16:creationId xmlns:a16="http://schemas.microsoft.com/office/drawing/2014/main" id="{DAA77EC1-E0B3-AEA6-8CCD-6148B55DE14D}"/>
              </a:ext>
            </a:extLst>
          </p:cNvPr>
          <p:cNvSpPr>
            <a:spLocks noGrp="1"/>
          </p:cNvSpPr>
          <p:nvPr>
            <p:ph type="title"/>
          </p:nvPr>
        </p:nvSpPr>
        <p:spPr>
          <a:xfrm>
            <a:off x="165100" y="594360"/>
            <a:ext cx="12687300" cy="822960"/>
          </a:xfrm>
        </p:spPr>
        <p:txBody>
          <a:bodyPr/>
          <a:lstStyle/>
          <a:p>
            <a:r>
              <a:rPr lang="en-US" sz="3200" dirty="0">
                <a:solidFill>
                  <a:schemeClr val="bg1"/>
                </a:solidFill>
                <a:latin typeface="Arial" panose="020B0604020202020204" pitchFamily="34" charset="0"/>
                <a:cs typeface="Arial" panose="020B0604020202020204" pitchFamily="34" charset="0"/>
              </a:rPr>
              <a:t>National Benefits Strategy &amp; Benchmarking Survey (NBS)</a:t>
            </a:r>
          </a:p>
        </p:txBody>
      </p:sp>
      <p:sp>
        <p:nvSpPr>
          <p:cNvPr id="15" name="Text Placeholder 2">
            <a:extLst>
              <a:ext uri="{FF2B5EF4-FFF2-40B4-BE49-F238E27FC236}">
                <a16:creationId xmlns:a16="http://schemas.microsoft.com/office/drawing/2014/main" id="{B170C26B-59AB-934A-C557-83D0336B584F}"/>
              </a:ext>
            </a:extLst>
          </p:cNvPr>
          <p:cNvSpPr txBox="1">
            <a:spLocks/>
          </p:cNvSpPr>
          <p:nvPr/>
        </p:nvSpPr>
        <p:spPr>
          <a:xfrm>
            <a:off x="364070" y="1325587"/>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0C5FAA4-14E5-E789-ECA6-114900E9410A}"/>
              </a:ext>
            </a:extLst>
          </p:cNvPr>
          <p:cNvSpPr txBox="1"/>
          <p:nvPr/>
        </p:nvSpPr>
        <p:spPr>
          <a:xfrm>
            <a:off x="1386623" y="1551788"/>
            <a:ext cx="10363200" cy="4319580"/>
          </a:xfrm>
          <a:prstGeom prst="rect">
            <a:avLst/>
          </a:prstGeom>
          <a:noFill/>
        </p:spPr>
        <p:txBody>
          <a:bodyPr wrap="square" rtlCol="0">
            <a:spAutoFit/>
          </a:bodyPr>
          <a:lstStyle/>
          <a:p>
            <a:pPr defTabSz="609585"/>
            <a:r>
              <a:rPr lang="en-US" sz="2133" b="1" dirty="0">
                <a:solidFill>
                  <a:schemeClr val="bg1"/>
                </a:solidFill>
                <a:latin typeface="Arial" panose="020B0604020202020204" pitchFamily="34" charset="0"/>
                <a:cs typeface="Arial" panose="020B0604020202020204" pitchFamily="34" charset="0"/>
              </a:rPr>
              <a:t>Survey Overview:</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Over 3,500 employers participate</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Current &amp; emerging trends</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Total compensation spectrum</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Benefits design &amp; employee experience</a:t>
            </a:r>
          </a:p>
          <a:p>
            <a:pPr defTabSz="609585"/>
            <a:endParaRPr lang="en-US" sz="2133" dirty="0">
              <a:solidFill>
                <a:schemeClr val="bg1"/>
              </a:solidFill>
              <a:latin typeface="Arial" panose="020B0604020202020204" pitchFamily="34" charset="0"/>
              <a:cs typeface="Arial" panose="020B0604020202020204" pitchFamily="34" charset="0"/>
            </a:endParaRPr>
          </a:p>
          <a:p>
            <a:pPr defTabSz="609585"/>
            <a:r>
              <a:rPr lang="en-US" sz="2133" b="1" dirty="0">
                <a:solidFill>
                  <a:schemeClr val="bg1"/>
                </a:solidFill>
                <a:latin typeface="Arial" panose="020B0604020202020204" pitchFamily="34" charset="0"/>
                <a:cs typeface="Arial" panose="020B0604020202020204" pitchFamily="34" charset="0"/>
              </a:rPr>
              <a:t>Topics covered in the survey:</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Medical, pharmacy, and related benefits</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Employee engagement</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Retirement, HSAs, FSAs, and more</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Organizational wellbeing and people strategy</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Diversity, Equity and Inclusion</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HR technology</a:t>
            </a:r>
          </a:p>
          <a:p>
            <a:pPr defTabSz="609585"/>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726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E5E2CB5B-F367-E7D5-40D2-62535266C4D6}"/>
              </a:ext>
            </a:extLst>
          </p:cNvPr>
          <p:cNvSpPr>
            <a:spLocks noGrp="1"/>
          </p:cNvSpPr>
          <p:nvPr>
            <p:ph type="title"/>
          </p:nvPr>
        </p:nvSpPr>
        <p:spPr>
          <a:xfrm>
            <a:off x="304800" y="182880"/>
            <a:ext cx="7924800" cy="822960"/>
          </a:xfrm>
        </p:spPr>
        <p:txBody>
          <a:bodyPr/>
          <a:lstStyle/>
          <a:p>
            <a:r>
              <a:rPr lang="en-US" dirty="0">
                <a:solidFill>
                  <a:schemeClr val="bg1"/>
                </a:solidFill>
                <a:latin typeface="Arial" panose="020B0604020202020204" pitchFamily="34" charset="0"/>
                <a:cs typeface="Arial" panose="020B0604020202020204" pitchFamily="34" charset="0"/>
              </a:rPr>
              <a:t>National Benchmarking Survey</a:t>
            </a:r>
          </a:p>
        </p:txBody>
      </p:sp>
      <p:sp>
        <p:nvSpPr>
          <p:cNvPr id="14" name="Text Placeholder 2">
            <a:extLst>
              <a:ext uri="{FF2B5EF4-FFF2-40B4-BE49-F238E27FC236}">
                <a16:creationId xmlns:a16="http://schemas.microsoft.com/office/drawing/2014/main" id="{2362896E-B3A7-7B46-E44B-1A2676EA719E}"/>
              </a:ext>
            </a:extLst>
          </p:cNvPr>
          <p:cNvSpPr txBox="1">
            <a:spLocks/>
          </p:cNvSpPr>
          <p:nvPr/>
        </p:nvSpPr>
        <p:spPr>
          <a:xfrm>
            <a:off x="364070" y="982980"/>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Over 3,500 Participants!</a:t>
            </a:r>
          </a:p>
        </p:txBody>
      </p:sp>
      <p:pic>
        <p:nvPicPr>
          <p:cNvPr id="15" name="Picture 14">
            <a:extLst>
              <a:ext uri="{FF2B5EF4-FFF2-40B4-BE49-F238E27FC236}">
                <a16:creationId xmlns:a16="http://schemas.microsoft.com/office/drawing/2014/main" id="{3BCC38A3-A1FB-B484-4D2B-2CA560A088FF}"/>
              </a:ext>
            </a:extLst>
          </p:cNvPr>
          <p:cNvPicPr>
            <a:picLocks noChangeAspect="1"/>
          </p:cNvPicPr>
          <p:nvPr/>
        </p:nvPicPr>
        <p:blipFill>
          <a:blip r:embed="rId3"/>
          <a:stretch>
            <a:fillRect/>
          </a:stretch>
        </p:blipFill>
        <p:spPr>
          <a:xfrm>
            <a:off x="76200" y="1614021"/>
            <a:ext cx="12039600" cy="3870599"/>
          </a:xfrm>
          <a:prstGeom prst="rect">
            <a:avLst/>
          </a:prstGeom>
        </p:spPr>
      </p:pic>
      <p:sp>
        <p:nvSpPr>
          <p:cNvPr id="16" name="TextBox 15">
            <a:extLst>
              <a:ext uri="{FF2B5EF4-FFF2-40B4-BE49-F238E27FC236}">
                <a16:creationId xmlns:a16="http://schemas.microsoft.com/office/drawing/2014/main" id="{B4E07C18-BE3D-744D-F397-72BFBC6F98B4}"/>
              </a:ext>
            </a:extLst>
          </p:cNvPr>
          <p:cNvSpPr txBox="1"/>
          <p:nvPr/>
        </p:nvSpPr>
        <p:spPr>
          <a:xfrm>
            <a:off x="350196" y="6138153"/>
            <a:ext cx="3812262"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2023/2024 National Benchmarking Survey.</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2485900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18DEE5C-089C-AC2B-522F-74AF4CC3DF90}"/>
              </a:ext>
            </a:extLst>
          </p:cNvPr>
          <p:cNvPicPr>
            <a:picLocks noChangeAspect="1"/>
          </p:cNvPicPr>
          <p:nvPr/>
        </p:nvPicPr>
        <p:blipFill>
          <a:blip r:embed="rId3"/>
          <a:stretch>
            <a:fillRect/>
          </a:stretch>
        </p:blipFill>
        <p:spPr>
          <a:xfrm>
            <a:off x="956923" y="53165"/>
            <a:ext cx="9922382" cy="6559004"/>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2109259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1A3BD99C-5376-D54A-094A-53211873767C}"/>
              </a:ext>
            </a:extLst>
          </p:cNvPr>
          <p:cNvSpPr>
            <a:spLocks noGrp="1"/>
          </p:cNvSpPr>
          <p:nvPr>
            <p:ph type="title"/>
          </p:nvPr>
        </p:nvSpPr>
        <p:spPr>
          <a:xfrm>
            <a:off x="411126" y="411480"/>
            <a:ext cx="7924800" cy="822960"/>
          </a:xfrm>
        </p:spPr>
        <p:txBody>
          <a:bodyPr/>
          <a:lstStyle/>
          <a:p>
            <a:r>
              <a:rPr lang="en-US" dirty="0">
                <a:solidFill>
                  <a:schemeClr val="bg1"/>
                </a:solidFill>
                <a:latin typeface="Arial" panose="020B0604020202020204" pitchFamily="34" charset="0"/>
                <a:cs typeface="Arial" panose="020B0604020202020204" pitchFamily="34" charset="0"/>
              </a:rPr>
              <a:t>National Benefits Survey (NBS)</a:t>
            </a:r>
          </a:p>
        </p:txBody>
      </p:sp>
      <p:sp>
        <p:nvSpPr>
          <p:cNvPr id="3" name="Text Placeholder 2">
            <a:extLst>
              <a:ext uri="{FF2B5EF4-FFF2-40B4-BE49-F238E27FC236}">
                <a16:creationId xmlns:a16="http://schemas.microsoft.com/office/drawing/2014/main" id="{8688CAE4-9E04-F780-22BF-EC48453A9E34}"/>
              </a:ext>
            </a:extLst>
          </p:cNvPr>
          <p:cNvSpPr txBox="1">
            <a:spLocks/>
          </p:cNvSpPr>
          <p:nvPr/>
        </p:nvSpPr>
        <p:spPr>
          <a:xfrm>
            <a:off x="411126" y="1095021"/>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Survey Trends for Review and Discussion:</a:t>
            </a:r>
          </a:p>
        </p:txBody>
      </p:sp>
      <p:sp>
        <p:nvSpPr>
          <p:cNvPr id="4" name="TextBox 3">
            <a:extLst>
              <a:ext uri="{FF2B5EF4-FFF2-40B4-BE49-F238E27FC236}">
                <a16:creationId xmlns:a16="http://schemas.microsoft.com/office/drawing/2014/main" id="{4D303F82-F327-F74D-78DB-1E3F0283F777}"/>
              </a:ext>
            </a:extLst>
          </p:cNvPr>
          <p:cNvSpPr txBox="1"/>
          <p:nvPr/>
        </p:nvSpPr>
        <p:spPr>
          <a:xfrm>
            <a:off x="885217" y="1902104"/>
            <a:ext cx="10805337" cy="1733680"/>
          </a:xfrm>
          <a:prstGeom prst="rect">
            <a:avLst/>
          </a:prstGeom>
          <a:noFill/>
        </p:spPr>
        <p:txBody>
          <a:bodyPr wrap="square" rtlCol="0">
            <a:spAutoFit/>
          </a:bodyPr>
          <a:lstStyle/>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Turnover by Industry</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HR Priorities by Industry</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Engagement by Industry</a:t>
            </a:r>
          </a:p>
          <a:p>
            <a:pPr marL="342900" indent="-342900" defTabSz="609585">
              <a:buFontTx/>
              <a:buChar char="-"/>
            </a:pP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918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6F3FFF1-0331-2892-C630-7DC1AC5B5D2C}"/>
              </a:ext>
            </a:extLst>
          </p:cNvPr>
          <p:cNvPicPr>
            <a:picLocks noChangeAspect="1"/>
          </p:cNvPicPr>
          <p:nvPr/>
        </p:nvPicPr>
        <p:blipFill>
          <a:blip r:embed="rId3"/>
          <a:stretch>
            <a:fillRect/>
          </a:stretch>
        </p:blipFill>
        <p:spPr>
          <a:xfrm>
            <a:off x="829340" y="207090"/>
            <a:ext cx="9817112" cy="6395997"/>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4" name="TextBox 3">
            <a:extLst>
              <a:ext uri="{FF2B5EF4-FFF2-40B4-BE49-F238E27FC236}">
                <a16:creationId xmlns:a16="http://schemas.microsoft.com/office/drawing/2014/main" id="{DF5D9DA3-006B-B080-4F8F-33E5FE0B08CC}"/>
              </a:ext>
            </a:extLst>
          </p:cNvPr>
          <p:cNvSpPr txBox="1"/>
          <p:nvPr/>
        </p:nvSpPr>
        <p:spPr>
          <a:xfrm>
            <a:off x="4047114" y="1523604"/>
            <a:ext cx="274947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Entertainment/Hospitality</a:t>
            </a:r>
          </a:p>
        </p:txBody>
      </p:sp>
      <p:sp>
        <p:nvSpPr>
          <p:cNvPr id="5" name="TextBox 4">
            <a:extLst>
              <a:ext uri="{FF2B5EF4-FFF2-40B4-BE49-F238E27FC236}">
                <a16:creationId xmlns:a16="http://schemas.microsoft.com/office/drawing/2014/main" id="{1C8B4CF0-1F8D-3449-CE41-985CD30E5CDC}"/>
              </a:ext>
            </a:extLst>
          </p:cNvPr>
          <p:cNvSpPr txBox="1"/>
          <p:nvPr/>
        </p:nvSpPr>
        <p:spPr>
          <a:xfrm>
            <a:off x="4985126" y="3972636"/>
            <a:ext cx="1505540"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All Industries</a:t>
            </a:r>
          </a:p>
        </p:txBody>
      </p:sp>
    </p:spTree>
    <p:extLst>
      <p:ext uri="{BB962C8B-B14F-4D97-AF65-F5344CB8AC3E}">
        <p14:creationId xmlns:p14="http://schemas.microsoft.com/office/powerpoint/2010/main" val="135338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23656DC0-BAA3-D670-DA09-7A02C8E828DC}"/>
              </a:ext>
            </a:extLst>
          </p:cNvPr>
          <p:cNvSpPr>
            <a:spLocks noGrp="1"/>
          </p:cNvSpPr>
          <p:nvPr>
            <p:ph type="title"/>
          </p:nvPr>
        </p:nvSpPr>
        <p:spPr>
          <a:xfrm>
            <a:off x="479775" y="321603"/>
            <a:ext cx="7924800" cy="822960"/>
          </a:xfrm>
        </p:spPr>
        <p:txBody>
          <a:bodyPr/>
          <a:lstStyle/>
          <a:p>
            <a:r>
              <a:rPr lang="en-US" dirty="0">
                <a:solidFill>
                  <a:schemeClr val="bg1"/>
                </a:solidFill>
                <a:latin typeface="Arial" panose="020B0604020202020204" pitchFamily="34" charset="0"/>
                <a:cs typeface="Arial" panose="020B0604020202020204" pitchFamily="34" charset="0"/>
              </a:rPr>
              <a:t>HR Priorities</a:t>
            </a:r>
          </a:p>
        </p:txBody>
      </p:sp>
      <p:sp>
        <p:nvSpPr>
          <p:cNvPr id="3" name="Text Placeholder 2">
            <a:extLst>
              <a:ext uri="{FF2B5EF4-FFF2-40B4-BE49-F238E27FC236}">
                <a16:creationId xmlns:a16="http://schemas.microsoft.com/office/drawing/2014/main" id="{E94F7A55-B773-A63D-D76A-42608B3126AD}"/>
              </a:ext>
            </a:extLst>
          </p:cNvPr>
          <p:cNvSpPr txBox="1">
            <a:spLocks/>
          </p:cNvSpPr>
          <p:nvPr/>
        </p:nvSpPr>
        <p:spPr>
          <a:xfrm>
            <a:off x="479775" y="1005144"/>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All Employers – All Industries</a:t>
            </a:r>
          </a:p>
        </p:txBody>
      </p:sp>
      <p:sp>
        <p:nvSpPr>
          <p:cNvPr id="4" name="TextBox 3">
            <a:extLst>
              <a:ext uri="{FF2B5EF4-FFF2-40B4-BE49-F238E27FC236}">
                <a16:creationId xmlns:a16="http://schemas.microsoft.com/office/drawing/2014/main" id="{69B03F8F-7369-E5AB-007F-8CAE84A9D729}"/>
              </a:ext>
            </a:extLst>
          </p:cNvPr>
          <p:cNvSpPr txBox="1"/>
          <p:nvPr/>
        </p:nvSpPr>
        <p:spPr>
          <a:xfrm>
            <a:off x="235226" y="1672103"/>
            <a:ext cx="4848443" cy="2862322"/>
          </a:xfrm>
          <a:prstGeom prst="rect">
            <a:avLst/>
          </a:prstGeom>
          <a:noFill/>
        </p:spPr>
        <p:txBody>
          <a:bodyPr wrap="none" rtlCol="0">
            <a:spAutoFit/>
          </a:bodyPr>
          <a:lstStyle/>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Retaining Talent</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Attracting Talent</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Training &amp; Development</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Creating a Strong Culture</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Increasing Workforce Engagement</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Controlling Employee Benefit Costs</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Improving Employee Health &amp; Wellbeing</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Controlling Salary &amp; Wages</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Ensuring Employee Safety</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Increasing Workforce Inclusion &amp; Diversity</a:t>
            </a:r>
          </a:p>
        </p:txBody>
      </p:sp>
      <p:pic>
        <p:nvPicPr>
          <p:cNvPr id="5" name="Picture 4">
            <a:extLst>
              <a:ext uri="{FF2B5EF4-FFF2-40B4-BE49-F238E27FC236}">
                <a16:creationId xmlns:a16="http://schemas.microsoft.com/office/drawing/2014/main" id="{BE342C93-0603-5B38-5DB4-1B60BC4A09A8}"/>
              </a:ext>
            </a:extLst>
          </p:cNvPr>
          <p:cNvPicPr>
            <a:picLocks noChangeAspect="1"/>
          </p:cNvPicPr>
          <p:nvPr/>
        </p:nvPicPr>
        <p:blipFill>
          <a:blip r:embed="rId4"/>
          <a:stretch>
            <a:fillRect/>
          </a:stretch>
        </p:blipFill>
        <p:spPr>
          <a:xfrm>
            <a:off x="5083669" y="19050"/>
            <a:ext cx="7077075" cy="6838950"/>
          </a:xfrm>
          <a:prstGeom prst="rect">
            <a:avLst/>
          </a:prstGeom>
        </p:spPr>
      </p:pic>
      <p:sp>
        <p:nvSpPr>
          <p:cNvPr id="6" name="TextBox 5">
            <a:extLst>
              <a:ext uri="{FF2B5EF4-FFF2-40B4-BE49-F238E27FC236}">
                <a16:creationId xmlns:a16="http://schemas.microsoft.com/office/drawing/2014/main" id="{D47EEA37-00C0-1A3B-5D1D-74BFF47C9886}"/>
              </a:ext>
            </a:extLst>
          </p:cNvPr>
          <p:cNvSpPr txBox="1"/>
          <p:nvPr/>
        </p:nvSpPr>
        <p:spPr>
          <a:xfrm>
            <a:off x="350196" y="6138153"/>
            <a:ext cx="3812262"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2023/2024 National Benchmarking Survey.</a:t>
            </a:r>
          </a:p>
        </p:txBody>
      </p:sp>
    </p:spTree>
    <p:extLst>
      <p:ext uri="{BB962C8B-B14F-4D97-AF65-F5344CB8AC3E}">
        <p14:creationId xmlns:p14="http://schemas.microsoft.com/office/powerpoint/2010/main" val="1243429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B5F217E8-8A9C-C650-BA2F-1DC0D728CCCE}"/>
              </a:ext>
            </a:extLst>
          </p:cNvPr>
          <p:cNvSpPr>
            <a:spLocks noGrp="1"/>
          </p:cNvSpPr>
          <p:nvPr>
            <p:ph type="title"/>
          </p:nvPr>
        </p:nvSpPr>
        <p:spPr>
          <a:xfrm>
            <a:off x="272903" y="404541"/>
            <a:ext cx="7924800" cy="822960"/>
          </a:xfrm>
        </p:spPr>
        <p:txBody>
          <a:bodyPr/>
          <a:lstStyle/>
          <a:p>
            <a:r>
              <a:rPr lang="en-US" dirty="0">
                <a:solidFill>
                  <a:schemeClr val="bg1"/>
                </a:solidFill>
                <a:latin typeface="Arial" panose="020B0604020202020204" pitchFamily="34" charset="0"/>
                <a:cs typeface="Arial" panose="020B0604020202020204" pitchFamily="34" charset="0"/>
              </a:rPr>
              <a:t>HR Priorities</a:t>
            </a:r>
          </a:p>
        </p:txBody>
      </p:sp>
      <p:sp>
        <p:nvSpPr>
          <p:cNvPr id="3" name="Text Placeholder 2">
            <a:extLst>
              <a:ext uri="{FF2B5EF4-FFF2-40B4-BE49-F238E27FC236}">
                <a16:creationId xmlns:a16="http://schemas.microsoft.com/office/drawing/2014/main" id="{1619C728-5EF5-F32F-BDCC-B4AA8D47D3F4}"/>
              </a:ext>
            </a:extLst>
          </p:cNvPr>
          <p:cNvSpPr txBox="1">
            <a:spLocks/>
          </p:cNvSpPr>
          <p:nvPr/>
        </p:nvSpPr>
        <p:spPr>
          <a:xfrm>
            <a:off x="235226" y="105976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Entertainment/Hospitality</a:t>
            </a:r>
          </a:p>
        </p:txBody>
      </p:sp>
      <p:sp>
        <p:nvSpPr>
          <p:cNvPr id="5" name="TextBox 4">
            <a:extLst>
              <a:ext uri="{FF2B5EF4-FFF2-40B4-BE49-F238E27FC236}">
                <a16:creationId xmlns:a16="http://schemas.microsoft.com/office/drawing/2014/main" id="{34E8C87D-6CE1-DFD3-F5AF-7369F579ABEA}"/>
              </a:ext>
            </a:extLst>
          </p:cNvPr>
          <p:cNvSpPr txBox="1"/>
          <p:nvPr/>
        </p:nvSpPr>
        <p:spPr>
          <a:xfrm>
            <a:off x="176504" y="2598808"/>
            <a:ext cx="5015412" cy="2708434"/>
          </a:xfrm>
          <a:prstGeom prst="rect">
            <a:avLst/>
          </a:prstGeom>
          <a:noFill/>
        </p:spPr>
        <p:txBody>
          <a:bodyPr wrap="none" rtlCol="0">
            <a:spAutoFit/>
          </a:bodyPr>
          <a:lstStyle/>
          <a:p>
            <a:pPr marL="342900" indent="-342900">
              <a:buFont typeface="+mj-lt"/>
              <a:buAutoNum type="arabicPeriod"/>
            </a:pPr>
            <a:r>
              <a:rPr lang="en-US" sz="1700" dirty="0">
                <a:solidFill>
                  <a:schemeClr val="bg1"/>
                </a:solidFill>
                <a:latin typeface="Arial" panose="020B0604020202020204" pitchFamily="34" charset="0"/>
                <a:cs typeface="Arial" panose="020B0604020202020204" pitchFamily="34" charset="0"/>
              </a:rPr>
              <a:t>Retaining Talent</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Creating a Strong Culture (+3)</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Training &amp; Development (+3)</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Attracting Talent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Improving Employee Health &amp; Wellbeing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Controlling Employee Benefit Costs (-</a:t>
            </a:r>
            <a:r>
              <a:rPr lang="en-US" sz="900" dirty="0">
                <a:solidFill>
                  <a:schemeClr val="accent1"/>
                </a:solidFill>
                <a:latin typeface="Arial" panose="020B0604020202020204" pitchFamily="34" charset="0"/>
                <a:cs typeface="Arial" panose="020B0604020202020204" pitchFamily="34" charset="0"/>
              </a:rPr>
              <a:t> </a:t>
            </a:r>
            <a:r>
              <a:rPr lang="en-US" sz="1700" dirty="0">
                <a:solidFill>
                  <a:schemeClr val="accent1"/>
                </a:solidFill>
                <a:latin typeface="Arial" panose="020B0604020202020204" pitchFamily="34" charset="0"/>
                <a:cs typeface="Arial" panose="020B0604020202020204" pitchFamily="34" charset="0"/>
              </a:rPr>
              <a:t>4)</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Controlling Salary &amp; Wages (+1)</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Increasing Workforce Engagement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Increasing Workforce Inclusion &amp; Diversity (-2)</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Ensuring Employee Safety (+1)</a:t>
            </a:r>
          </a:p>
        </p:txBody>
      </p:sp>
      <p:sp>
        <p:nvSpPr>
          <p:cNvPr id="6" name="Arrow: Up 5">
            <a:extLst>
              <a:ext uri="{FF2B5EF4-FFF2-40B4-BE49-F238E27FC236}">
                <a16:creationId xmlns:a16="http://schemas.microsoft.com/office/drawing/2014/main" id="{FA0F1C83-4760-81EA-6EEA-D8D58EB59DE4}"/>
              </a:ext>
            </a:extLst>
          </p:cNvPr>
          <p:cNvSpPr/>
          <p:nvPr/>
        </p:nvSpPr>
        <p:spPr>
          <a:xfrm>
            <a:off x="376078" y="1514412"/>
            <a:ext cx="1295515" cy="771437"/>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Moved Up</a:t>
            </a:r>
          </a:p>
        </p:txBody>
      </p:sp>
      <p:sp>
        <p:nvSpPr>
          <p:cNvPr id="8" name="Arrow: Down 7">
            <a:extLst>
              <a:ext uri="{FF2B5EF4-FFF2-40B4-BE49-F238E27FC236}">
                <a16:creationId xmlns:a16="http://schemas.microsoft.com/office/drawing/2014/main" id="{6838F6ED-2E9F-69C1-5B40-20C5B2A15012}"/>
              </a:ext>
            </a:extLst>
          </p:cNvPr>
          <p:cNvSpPr/>
          <p:nvPr/>
        </p:nvSpPr>
        <p:spPr>
          <a:xfrm>
            <a:off x="1671593" y="1585415"/>
            <a:ext cx="1206230" cy="7714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Moved Down</a:t>
            </a:r>
          </a:p>
        </p:txBody>
      </p:sp>
      <p:sp>
        <p:nvSpPr>
          <p:cNvPr id="10" name="Arrow: Right 9">
            <a:extLst>
              <a:ext uri="{FF2B5EF4-FFF2-40B4-BE49-F238E27FC236}">
                <a16:creationId xmlns:a16="http://schemas.microsoft.com/office/drawing/2014/main" id="{6659ACF3-0269-E1CB-C6B3-E023FA249C36}"/>
              </a:ext>
            </a:extLst>
          </p:cNvPr>
          <p:cNvSpPr/>
          <p:nvPr/>
        </p:nvSpPr>
        <p:spPr>
          <a:xfrm>
            <a:off x="3007190" y="1471248"/>
            <a:ext cx="1021404" cy="87407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No Change</a:t>
            </a:r>
          </a:p>
        </p:txBody>
      </p:sp>
      <p:sp>
        <p:nvSpPr>
          <p:cNvPr id="11" name="TextBox 10">
            <a:extLst>
              <a:ext uri="{FF2B5EF4-FFF2-40B4-BE49-F238E27FC236}">
                <a16:creationId xmlns:a16="http://schemas.microsoft.com/office/drawing/2014/main" id="{14F57BC8-4000-0414-6ED0-6847C856C8F7}"/>
              </a:ext>
            </a:extLst>
          </p:cNvPr>
          <p:cNvSpPr txBox="1"/>
          <p:nvPr/>
        </p:nvSpPr>
        <p:spPr>
          <a:xfrm>
            <a:off x="350196" y="6138153"/>
            <a:ext cx="3812262"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2023/2024 National Benchmarking Survey.</a:t>
            </a:r>
          </a:p>
        </p:txBody>
      </p:sp>
      <p:pic>
        <p:nvPicPr>
          <p:cNvPr id="13" name="Picture 12">
            <a:extLst>
              <a:ext uri="{FF2B5EF4-FFF2-40B4-BE49-F238E27FC236}">
                <a16:creationId xmlns:a16="http://schemas.microsoft.com/office/drawing/2014/main" id="{AD7A33B6-D51B-91E8-605E-EBA0A46C2B64}"/>
              </a:ext>
            </a:extLst>
          </p:cNvPr>
          <p:cNvPicPr>
            <a:picLocks noChangeAspect="1"/>
          </p:cNvPicPr>
          <p:nvPr/>
        </p:nvPicPr>
        <p:blipFill>
          <a:blip r:embed="rId5"/>
          <a:stretch>
            <a:fillRect/>
          </a:stretch>
        </p:blipFill>
        <p:spPr>
          <a:xfrm>
            <a:off x="5133194" y="90487"/>
            <a:ext cx="7019925" cy="6677025"/>
          </a:xfrm>
          <a:prstGeom prst="rect">
            <a:avLst/>
          </a:prstGeom>
        </p:spPr>
      </p:pic>
    </p:spTree>
    <p:extLst>
      <p:ext uri="{BB962C8B-B14F-4D97-AF65-F5344CB8AC3E}">
        <p14:creationId xmlns:p14="http://schemas.microsoft.com/office/powerpoint/2010/main" val="3375122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B5F217E8-8A9C-C650-BA2F-1DC0D728CCCE}"/>
              </a:ext>
            </a:extLst>
          </p:cNvPr>
          <p:cNvSpPr>
            <a:spLocks noGrp="1"/>
          </p:cNvSpPr>
          <p:nvPr>
            <p:ph type="title"/>
          </p:nvPr>
        </p:nvSpPr>
        <p:spPr>
          <a:xfrm>
            <a:off x="272903" y="404541"/>
            <a:ext cx="7924800" cy="822960"/>
          </a:xfrm>
        </p:spPr>
        <p:txBody>
          <a:bodyPr/>
          <a:lstStyle/>
          <a:p>
            <a:r>
              <a:rPr lang="en-US" dirty="0">
                <a:solidFill>
                  <a:schemeClr val="bg1"/>
                </a:solidFill>
                <a:latin typeface="Arial" panose="020B0604020202020204" pitchFamily="34" charset="0"/>
                <a:cs typeface="Arial" panose="020B0604020202020204" pitchFamily="34" charset="0"/>
              </a:rPr>
              <a:t>Interactive Activity</a:t>
            </a:r>
          </a:p>
        </p:txBody>
      </p:sp>
      <p:sp>
        <p:nvSpPr>
          <p:cNvPr id="3" name="Text Placeholder 2">
            <a:extLst>
              <a:ext uri="{FF2B5EF4-FFF2-40B4-BE49-F238E27FC236}">
                <a16:creationId xmlns:a16="http://schemas.microsoft.com/office/drawing/2014/main" id="{1619C728-5EF5-F32F-BDCC-B4AA8D47D3F4}"/>
              </a:ext>
            </a:extLst>
          </p:cNvPr>
          <p:cNvSpPr txBox="1">
            <a:spLocks/>
          </p:cNvSpPr>
          <p:nvPr/>
        </p:nvSpPr>
        <p:spPr>
          <a:xfrm>
            <a:off x="235226" y="105976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Instructions:</a:t>
            </a:r>
          </a:p>
        </p:txBody>
      </p:sp>
      <p:sp>
        <p:nvSpPr>
          <p:cNvPr id="5" name="TextBox 4">
            <a:extLst>
              <a:ext uri="{FF2B5EF4-FFF2-40B4-BE49-F238E27FC236}">
                <a16:creationId xmlns:a16="http://schemas.microsoft.com/office/drawing/2014/main" id="{34E8C87D-6CE1-DFD3-F5AF-7369F579ABEA}"/>
              </a:ext>
            </a:extLst>
          </p:cNvPr>
          <p:cNvSpPr txBox="1"/>
          <p:nvPr/>
        </p:nvSpPr>
        <p:spPr>
          <a:xfrm>
            <a:off x="4512654" y="3798332"/>
            <a:ext cx="5015412" cy="2708434"/>
          </a:xfrm>
          <a:prstGeom prst="rect">
            <a:avLst/>
          </a:prstGeom>
          <a:noFill/>
        </p:spPr>
        <p:txBody>
          <a:bodyPr wrap="none" rtlCol="0">
            <a:spAutoFit/>
          </a:bodyPr>
          <a:lstStyle/>
          <a:p>
            <a:pPr marL="342900" indent="-342900">
              <a:buFont typeface="+mj-lt"/>
              <a:buAutoNum type="arabicPeriod"/>
            </a:pPr>
            <a:r>
              <a:rPr lang="en-US" sz="1700" dirty="0">
                <a:solidFill>
                  <a:schemeClr val="bg1"/>
                </a:solidFill>
                <a:latin typeface="Arial" panose="020B0604020202020204" pitchFamily="34" charset="0"/>
                <a:cs typeface="Arial" panose="020B0604020202020204" pitchFamily="34" charset="0"/>
              </a:rPr>
              <a:t>Retaining Talent</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Creating a Strong Culture (+3)</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Training &amp; Development (+3)</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Attracting Talent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Improving Employee Health &amp; Wellbeing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Controlling Employee Benefit Costs (-</a:t>
            </a:r>
            <a:r>
              <a:rPr lang="en-US" sz="900" dirty="0">
                <a:solidFill>
                  <a:schemeClr val="accent1"/>
                </a:solidFill>
                <a:latin typeface="Arial" panose="020B0604020202020204" pitchFamily="34" charset="0"/>
                <a:cs typeface="Arial" panose="020B0604020202020204" pitchFamily="34" charset="0"/>
              </a:rPr>
              <a:t> </a:t>
            </a:r>
            <a:r>
              <a:rPr lang="en-US" sz="1700" dirty="0">
                <a:solidFill>
                  <a:schemeClr val="accent1"/>
                </a:solidFill>
                <a:latin typeface="Arial" panose="020B0604020202020204" pitchFamily="34" charset="0"/>
                <a:cs typeface="Arial" panose="020B0604020202020204" pitchFamily="34" charset="0"/>
              </a:rPr>
              <a:t>4)</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Controlling Salary &amp; Wages (+1)</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Increasing Workforce Engagement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Increasing Workforce Inclusion &amp; Diversity (-2)</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Ensuring Employee Safety (+1)</a:t>
            </a:r>
          </a:p>
        </p:txBody>
      </p:sp>
      <p:sp>
        <p:nvSpPr>
          <p:cNvPr id="11" name="TextBox 10">
            <a:extLst>
              <a:ext uri="{FF2B5EF4-FFF2-40B4-BE49-F238E27FC236}">
                <a16:creationId xmlns:a16="http://schemas.microsoft.com/office/drawing/2014/main" id="{14F57BC8-4000-0414-6ED0-6847C856C8F7}"/>
              </a:ext>
            </a:extLst>
          </p:cNvPr>
          <p:cNvSpPr txBox="1"/>
          <p:nvPr/>
        </p:nvSpPr>
        <p:spPr>
          <a:xfrm>
            <a:off x="350196" y="6138153"/>
            <a:ext cx="3812262"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2023/2024 National Benchmarking Survey.</a:t>
            </a:r>
          </a:p>
        </p:txBody>
      </p:sp>
      <p:sp>
        <p:nvSpPr>
          <p:cNvPr id="4" name="TextBox 3">
            <a:extLst>
              <a:ext uri="{FF2B5EF4-FFF2-40B4-BE49-F238E27FC236}">
                <a16:creationId xmlns:a16="http://schemas.microsoft.com/office/drawing/2014/main" id="{8A756FDC-F864-F614-E74B-829DBEFC525A}"/>
              </a:ext>
            </a:extLst>
          </p:cNvPr>
          <p:cNvSpPr txBox="1"/>
          <p:nvPr/>
        </p:nvSpPr>
        <p:spPr>
          <a:xfrm>
            <a:off x="272903" y="1506228"/>
            <a:ext cx="11758347" cy="1754326"/>
          </a:xfrm>
          <a:prstGeom prst="rect">
            <a:avLst/>
          </a:prstGeom>
          <a:noFill/>
        </p:spPr>
        <p:txBody>
          <a:bodyPr wrap="none" rtlCol="0">
            <a:spAutoFit/>
          </a:bodyPr>
          <a:lstStyle/>
          <a:p>
            <a:pPr marL="342900" indent="-342900">
              <a:buFont typeface="+mj-lt"/>
              <a:buAutoNum type="arabicPeriod"/>
            </a:pPr>
            <a:r>
              <a:rPr lang="en-US" i="1" dirty="0">
                <a:solidFill>
                  <a:schemeClr val="bg1"/>
                </a:solidFill>
                <a:latin typeface="Arial" panose="020B0604020202020204" pitchFamily="34" charset="0"/>
                <a:cs typeface="Arial" panose="020B0604020202020204" pitchFamily="34" charset="0"/>
              </a:rPr>
              <a:t>Partner up and take 3 minutes to discuss the following:</a:t>
            </a:r>
          </a:p>
          <a:p>
            <a:pPr marL="285750" indent="-285750">
              <a:buFontTx/>
              <a:buChar char="-"/>
            </a:pPr>
            <a:r>
              <a:rPr lang="en-US" dirty="0">
                <a:solidFill>
                  <a:schemeClr val="bg1"/>
                </a:solidFill>
                <a:latin typeface="Arial" panose="020B0604020202020204" pitchFamily="34" charset="0"/>
                <a:cs typeface="Arial" panose="020B0604020202020204" pitchFamily="34" charset="0"/>
              </a:rPr>
              <a:t>Do you agree the Survey Results reflect what you’ve seen in Entertainment/Hospitality?</a:t>
            </a:r>
          </a:p>
          <a:p>
            <a:pPr marL="285750" indent="-285750">
              <a:buFontTx/>
              <a:buChar char="-"/>
            </a:pPr>
            <a:r>
              <a:rPr lang="en-US" dirty="0">
                <a:solidFill>
                  <a:schemeClr val="bg1"/>
                </a:solidFill>
                <a:latin typeface="Arial" panose="020B0604020202020204" pitchFamily="34" charset="0"/>
                <a:cs typeface="Arial" panose="020B0604020202020204" pitchFamily="34" charset="0"/>
              </a:rPr>
              <a:t>Why do you feel there is a difference in Entertainment/Hospitality priorities vs. all other industries?</a:t>
            </a:r>
          </a:p>
          <a:p>
            <a:pPr marL="285750" indent="-285750">
              <a:buFontTx/>
              <a:buChar char="-"/>
            </a:pPr>
            <a:r>
              <a:rPr lang="en-US" dirty="0">
                <a:solidFill>
                  <a:schemeClr val="bg1"/>
                </a:solidFill>
                <a:latin typeface="Arial" panose="020B0604020202020204" pitchFamily="34" charset="0"/>
                <a:cs typeface="Arial" panose="020B0604020202020204" pitchFamily="34" charset="0"/>
              </a:rPr>
              <a:t>Are there any priorities you feel should have a higher or lower importance within the Entertainment/Hospitality?</a:t>
            </a:r>
          </a:p>
          <a:p>
            <a:pPr lvl="1"/>
            <a:endParaRPr lang="en-US"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startAt="2"/>
            </a:pPr>
            <a:r>
              <a:rPr lang="en-US" i="1" dirty="0">
                <a:solidFill>
                  <a:schemeClr val="bg1"/>
                </a:solidFill>
                <a:latin typeface="Arial" panose="020B0604020202020204" pitchFamily="34" charset="0"/>
                <a:cs typeface="Arial" panose="020B0604020202020204" pitchFamily="34" charset="0"/>
              </a:rPr>
              <a:t>After 3 minutes, I’ll ask for volunteers to share.</a:t>
            </a:r>
          </a:p>
        </p:txBody>
      </p:sp>
      <p:sp>
        <p:nvSpPr>
          <p:cNvPr id="14" name="TextBox 13">
            <a:extLst>
              <a:ext uri="{FF2B5EF4-FFF2-40B4-BE49-F238E27FC236}">
                <a16:creationId xmlns:a16="http://schemas.microsoft.com/office/drawing/2014/main" id="{831AFDFE-E634-6F8A-4382-49DC4C7954B8}"/>
              </a:ext>
            </a:extLst>
          </p:cNvPr>
          <p:cNvSpPr txBox="1"/>
          <p:nvPr/>
        </p:nvSpPr>
        <p:spPr>
          <a:xfrm>
            <a:off x="4426226" y="3429000"/>
            <a:ext cx="6172200" cy="369332"/>
          </a:xfrm>
          <a:prstGeom prst="rect">
            <a:avLst/>
          </a:prstGeom>
          <a:noFill/>
        </p:spPr>
        <p:txBody>
          <a:bodyPr wrap="square">
            <a:spAutoFit/>
          </a:bodyPr>
          <a:lstStyle/>
          <a:p>
            <a:r>
              <a:rPr lang="en-US" b="1" u="sng" dirty="0">
                <a:solidFill>
                  <a:schemeClr val="bg1"/>
                </a:solidFill>
                <a:latin typeface="Arial" panose="020B0604020202020204" pitchFamily="34" charset="0"/>
                <a:cs typeface="Arial" panose="020B0604020202020204" pitchFamily="34" charset="0"/>
              </a:rPr>
              <a:t>Entertainment/Hospitality HR Priorities</a:t>
            </a:r>
          </a:p>
        </p:txBody>
      </p:sp>
    </p:spTree>
    <p:extLst>
      <p:ext uri="{BB962C8B-B14F-4D97-AF65-F5344CB8AC3E}">
        <p14:creationId xmlns:p14="http://schemas.microsoft.com/office/powerpoint/2010/main" val="3143363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8971" y="-7968"/>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80FA993E-92E5-55D6-E0BE-A1AD22838267}"/>
              </a:ext>
            </a:extLst>
          </p:cNvPr>
          <p:cNvSpPr>
            <a:spLocks noGrp="1"/>
          </p:cNvSpPr>
          <p:nvPr>
            <p:ph type="title"/>
          </p:nvPr>
        </p:nvSpPr>
        <p:spPr>
          <a:xfrm>
            <a:off x="272903" y="404541"/>
            <a:ext cx="9732334" cy="822960"/>
          </a:xfrm>
        </p:spPr>
        <p:txBody>
          <a:bodyPr/>
          <a:lstStyle/>
          <a:p>
            <a:r>
              <a:rPr lang="en-US" dirty="0">
                <a:solidFill>
                  <a:schemeClr val="bg1"/>
                </a:solidFill>
                <a:latin typeface="Arial" panose="020B0604020202020204" pitchFamily="34" charset="0"/>
                <a:cs typeface="Arial" panose="020B0604020202020204" pitchFamily="34" charset="0"/>
              </a:rPr>
              <a:t>Tactics Used to Improve Engagement</a:t>
            </a:r>
          </a:p>
        </p:txBody>
      </p:sp>
      <p:graphicFrame>
        <p:nvGraphicFramePr>
          <p:cNvPr id="4" name="Diagram 3">
            <a:extLst>
              <a:ext uri="{FF2B5EF4-FFF2-40B4-BE49-F238E27FC236}">
                <a16:creationId xmlns:a16="http://schemas.microsoft.com/office/drawing/2014/main" id="{B49435E9-5587-C92A-A78E-BB0FC5A5C97E}"/>
              </a:ext>
            </a:extLst>
          </p:cNvPr>
          <p:cNvGraphicFramePr/>
          <p:nvPr>
            <p:extLst>
              <p:ext uri="{D42A27DB-BD31-4B8C-83A1-F6EECF244321}">
                <p14:modId xmlns:p14="http://schemas.microsoft.com/office/powerpoint/2010/main" val="1495550919"/>
              </p:ext>
            </p:extLst>
          </p:nvPr>
        </p:nvGraphicFramePr>
        <p:xfrm>
          <a:off x="272132" y="1034264"/>
          <a:ext cx="5674940" cy="4782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CD9796B9-5A03-DB76-279B-377C6EDFD8A4}"/>
              </a:ext>
            </a:extLst>
          </p:cNvPr>
          <p:cNvGraphicFramePr/>
          <p:nvPr>
            <p:extLst>
              <p:ext uri="{D42A27DB-BD31-4B8C-83A1-F6EECF244321}">
                <p14:modId xmlns:p14="http://schemas.microsoft.com/office/powerpoint/2010/main" val="468203405"/>
              </p:ext>
            </p:extLst>
          </p:nvPr>
        </p:nvGraphicFramePr>
        <p:xfrm>
          <a:off x="6228175" y="993770"/>
          <a:ext cx="5446374" cy="48631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842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11" name="Rectangle 10">
            <a:extLst>
              <a:ext uri="{FF2B5EF4-FFF2-40B4-BE49-F238E27FC236}">
                <a16:creationId xmlns:a16="http://schemas.microsoft.com/office/drawing/2014/main" id="{7FE18E93-D790-D278-7BCA-33469F4B39A7}"/>
              </a:ext>
            </a:extLst>
          </p:cNvPr>
          <p:cNvSpPr/>
          <p:nvPr/>
        </p:nvSpPr>
        <p:spPr>
          <a:xfrm>
            <a:off x="393405" y="838740"/>
            <a:ext cx="5029199"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Opportunities</a:t>
            </a:r>
          </a:p>
        </p:txBody>
      </p:sp>
      <p:sp>
        <p:nvSpPr>
          <p:cNvPr id="12" name="Rectangle 11">
            <a:extLst>
              <a:ext uri="{FF2B5EF4-FFF2-40B4-BE49-F238E27FC236}">
                <a16:creationId xmlns:a16="http://schemas.microsoft.com/office/drawing/2014/main" id="{3DFFFAF6-5E53-6B79-97C0-9599345173B6}"/>
              </a:ext>
            </a:extLst>
          </p:cNvPr>
          <p:cNvSpPr/>
          <p:nvPr/>
        </p:nvSpPr>
        <p:spPr>
          <a:xfrm>
            <a:off x="1" y="2505670"/>
            <a:ext cx="12192000" cy="923330"/>
          </a:xfrm>
          <a:prstGeom prst="rect">
            <a:avLst/>
          </a:prstGeom>
          <a:noFill/>
        </p:spPr>
        <p:txBody>
          <a:bodyPr wrap="squar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Recognition</a:t>
            </a:r>
          </a:p>
        </p:txBody>
      </p:sp>
      <p:sp>
        <p:nvSpPr>
          <p:cNvPr id="2" name="Rectangle 1">
            <a:extLst>
              <a:ext uri="{FF2B5EF4-FFF2-40B4-BE49-F238E27FC236}">
                <a16:creationId xmlns:a16="http://schemas.microsoft.com/office/drawing/2014/main" id="{BFAA3FC7-9499-A0E3-0BC5-99B1BAE22BA6}"/>
              </a:ext>
            </a:extLst>
          </p:cNvPr>
          <p:cNvSpPr/>
          <p:nvPr/>
        </p:nvSpPr>
        <p:spPr>
          <a:xfrm>
            <a:off x="5208495" y="4374058"/>
            <a:ext cx="6771404" cy="769441"/>
          </a:xfrm>
          <a:prstGeom prst="rect">
            <a:avLst/>
          </a:prstGeom>
          <a:noFill/>
        </p:spPr>
        <p:txBody>
          <a:bodyPr wrap="none" lIns="91440" tIns="45720" rIns="91440" bIns="45720">
            <a:spAutoFit/>
          </a:bodyPr>
          <a:lstStyle/>
          <a:p>
            <a:pPr algn="ctr"/>
            <a:r>
              <a:rPr lang="en-US" sz="4400" b="1" dirty="0">
                <a:ln w="12700">
                  <a:solidFill>
                    <a:schemeClr val="accent5"/>
                  </a:solidFill>
                  <a:prstDash val="solid"/>
                </a:ln>
                <a:pattFill prst="ltDnDiag">
                  <a:fgClr>
                    <a:schemeClr val="accent5">
                      <a:lumMod val="60000"/>
                      <a:lumOff val="40000"/>
                    </a:schemeClr>
                  </a:fgClr>
                  <a:bgClr>
                    <a:schemeClr val="bg1">
                      <a:lumMod val="95000"/>
                      <a:lumOff val="5000"/>
                    </a:schemeClr>
                  </a:bgClr>
                </a:pattFill>
              </a:rPr>
              <a:t>Strategy/Mission/Values</a:t>
            </a:r>
          </a:p>
        </p:txBody>
      </p:sp>
    </p:spTree>
    <p:extLst>
      <p:ext uri="{BB962C8B-B14F-4D97-AF65-F5344CB8AC3E}">
        <p14:creationId xmlns:p14="http://schemas.microsoft.com/office/powerpoint/2010/main" val="330102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Agenda</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graphicFrame>
        <p:nvGraphicFramePr>
          <p:cNvPr id="11" name="Diagram 10">
            <a:extLst>
              <a:ext uri="{FF2B5EF4-FFF2-40B4-BE49-F238E27FC236}">
                <a16:creationId xmlns:a16="http://schemas.microsoft.com/office/drawing/2014/main" id="{70B809B0-1E4E-0FCD-F418-2BD60C22AE48}"/>
              </a:ext>
            </a:extLst>
          </p:cNvPr>
          <p:cNvGraphicFramePr/>
          <p:nvPr>
            <p:extLst>
              <p:ext uri="{D42A27DB-BD31-4B8C-83A1-F6EECF244321}">
                <p14:modId xmlns:p14="http://schemas.microsoft.com/office/powerpoint/2010/main" val="3997580424"/>
              </p:ext>
            </p:extLst>
          </p:nvPr>
        </p:nvGraphicFramePr>
        <p:xfrm>
          <a:off x="196850" y="0"/>
          <a:ext cx="11798300" cy="6646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 Placeholder 2">
            <a:extLst>
              <a:ext uri="{FF2B5EF4-FFF2-40B4-BE49-F238E27FC236}">
                <a16:creationId xmlns:a16="http://schemas.microsoft.com/office/drawing/2014/main" id="{20114B47-1BBF-E52A-21BA-477587C3A2D3}"/>
              </a:ext>
            </a:extLst>
          </p:cNvPr>
          <p:cNvSpPr>
            <a:spLocks noGrp="1"/>
          </p:cNvSpPr>
          <p:nvPr>
            <p:ph type="body" idx="1"/>
          </p:nvPr>
        </p:nvSpPr>
        <p:spPr>
          <a:xfrm>
            <a:off x="741805" y="1258904"/>
            <a:ext cx="10092771" cy="576262"/>
          </a:xfrm>
        </p:spPr>
        <p:txBody>
          <a:bodyPr/>
          <a:lstStyle/>
          <a:p>
            <a:pPr eaLnBrk="1" fontAlgn="auto" hangingPunct="1">
              <a:defRPr/>
            </a:pPr>
            <a:r>
              <a:rPr lang="en-US" dirty="0">
                <a:solidFill>
                  <a:schemeClr val="bg1"/>
                </a:solidFill>
                <a:latin typeface="Arial" panose="020B0604020202020204" pitchFamily="34" charset="0"/>
                <a:cs typeface="Arial" panose="020B0604020202020204" pitchFamily="34" charset="0"/>
              </a:rPr>
              <a:t>Leveraging data from surveys to informed decision-making</a:t>
            </a:r>
          </a:p>
        </p:txBody>
      </p:sp>
    </p:spTree>
    <p:extLst>
      <p:ext uri="{BB962C8B-B14F-4D97-AF65-F5344CB8AC3E}">
        <p14:creationId xmlns:p14="http://schemas.microsoft.com/office/powerpoint/2010/main" val="2890381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AA173549-19B7-8F90-21BC-A1DB14179471}"/>
              </a:ext>
            </a:extLst>
          </p:cNvPr>
          <p:cNvSpPr>
            <a:spLocks noGrp="1"/>
          </p:cNvSpPr>
          <p:nvPr>
            <p:ph type="title"/>
          </p:nvPr>
        </p:nvSpPr>
        <p:spPr>
          <a:xfrm>
            <a:off x="272903" y="404541"/>
            <a:ext cx="11471220" cy="822960"/>
          </a:xfrm>
        </p:spPr>
        <p:txBody>
          <a:bodyPr/>
          <a:lstStyle/>
          <a:p>
            <a:r>
              <a:rPr lang="en-US" dirty="0">
                <a:solidFill>
                  <a:schemeClr val="bg1"/>
                </a:solidFill>
                <a:latin typeface="Arial" panose="020B0604020202020204" pitchFamily="34" charset="0"/>
                <a:cs typeface="Arial" panose="020B0604020202020204" pitchFamily="34" charset="0"/>
              </a:rPr>
              <a:t>Interactive Activity – Let’s Boost Engagement!</a:t>
            </a:r>
          </a:p>
        </p:txBody>
      </p:sp>
      <p:sp>
        <p:nvSpPr>
          <p:cNvPr id="3" name="Text Placeholder 2">
            <a:extLst>
              <a:ext uri="{FF2B5EF4-FFF2-40B4-BE49-F238E27FC236}">
                <a16:creationId xmlns:a16="http://schemas.microsoft.com/office/drawing/2014/main" id="{5C4DD936-9A4F-3DFA-79D5-95BA7DA7FBE4}"/>
              </a:ext>
            </a:extLst>
          </p:cNvPr>
          <p:cNvSpPr txBox="1">
            <a:spLocks/>
          </p:cNvSpPr>
          <p:nvPr/>
        </p:nvSpPr>
        <p:spPr>
          <a:xfrm>
            <a:off x="447877" y="1088082"/>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Instructions:</a:t>
            </a:r>
          </a:p>
        </p:txBody>
      </p:sp>
      <p:sp>
        <p:nvSpPr>
          <p:cNvPr id="4" name="TextBox 3">
            <a:extLst>
              <a:ext uri="{FF2B5EF4-FFF2-40B4-BE49-F238E27FC236}">
                <a16:creationId xmlns:a16="http://schemas.microsoft.com/office/drawing/2014/main" id="{CC12C73A-A03F-2C15-BC85-8E5066F5D0A0}"/>
              </a:ext>
            </a:extLst>
          </p:cNvPr>
          <p:cNvSpPr txBox="1"/>
          <p:nvPr/>
        </p:nvSpPr>
        <p:spPr>
          <a:xfrm>
            <a:off x="272903" y="1506228"/>
            <a:ext cx="11604652" cy="4370427"/>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Find a partner and get ready for an exciting brainstorming session!</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Choose one of the following to focus on: Opportunities, Recognition, or Strategy/Mission/Vision.</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Take 3-5 minutes to discuss and generate ideas on how we can enhance employee engagement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within your chosen topic in the entertainment/hospitality industry.</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Think outside the box and focus on practical and actionable steps that can make a real difference.</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Remember, this is your chance to be creative and innovative!</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After 5 minutes, I may invite volunteers to share their brilliant ideas from each topic.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000" dirty="0">
                <a:solidFill>
                  <a:schemeClr val="bg1"/>
                </a:solidFill>
                <a:latin typeface="Arial" panose="020B0604020202020204" pitchFamily="34" charset="0"/>
                <a:cs typeface="Arial" panose="020B0604020202020204" pitchFamily="34" charset="0"/>
              </a:rPr>
              <a:t>Don't be shy - let's inspire and learn from one another!</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000" dirty="0">
                <a:solidFill>
                  <a:schemeClr val="bg1"/>
                </a:solidFill>
                <a:latin typeface="Arial" panose="020B0604020202020204" pitchFamily="34" charset="0"/>
                <a:cs typeface="Arial" panose="020B0604020202020204" pitchFamily="34" charset="0"/>
              </a:rPr>
              <a:t>Get ready to make an impact on employee engagement!</a:t>
            </a:r>
          </a:p>
          <a:p>
            <a:pPr marL="342900" indent="-342900">
              <a:buFont typeface="+mj-lt"/>
              <a:buAutoNum type="arabicPeriod"/>
            </a:pPr>
            <a:endParaRPr lang="en-US"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202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2024-2025</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Salary Planning</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Survey</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3" name="Picture 2">
            <a:extLst>
              <a:ext uri="{FF2B5EF4-FFF2-40B4-BE49-F238E27FC236}">
                <a16:creationId xmlns:a16="http://schemas.microsoft.com/office/drawing/2014/main" id="{91D2ADEB-0189-BB9E-FE1A-1D1888277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1645" y="1161448"/>
            <a:ext cx="3813060" cy="1164581"/>
          </a:xfrm>
          <a:prstGeom prst="rect">
            <a:avLst/>
          </a:prstGeom>
        </p:spPr>
      </p:pic>
      <p:sp>
        <p:nvSpPr>
          <p:cNvPr id="2" name="Star: 7 Points 1">
            <a:extLst>
              <a:ext uri="{FF2B5EF4-FFF2-40B4-BE49-F238E27FC236}">
                <a16:creationId xmlns:a16="http://schemas.microsoft.com/office/drawing/2014/main" id="{EC0BE351-8022-09AE-F1B0-D2E4F2644C72}"/>
              </a:ext>
            </a:extLst>
          </p:cNvPr>
          <p:cNvSpPr/>
          <p:nvPr/>
        </p:nvSpPr>
        <p:spPr>
          <a:xfrm rot="997288">
            <a:off x="8215683" y="616772"/>
            <a:ext cx="2339199" cy="1977492"/>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Hot off the press!</a:t>
            </a:r>
          </a:p>
        </p:txBody>
      </p:sp>
    </p:spTree>
    <p:extLst>
      <p:ext uri="{BB962C8B-B14F-4D97-AF65-F5344CB8AC3E}">
        <p14:creationId xmlns:p14="http://schemas.microsoft.com/office/powerpoint/2010/main" val="3548557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B452DCA5-9399-592C-B408-AEB58B980648}"/>
              </a:ext>
            </a:extLst>
          </p:cNvPr>
          <p:cNvSpPr>
            <a:spLocks noGrp="1"/>
          </p:cNvSpPr>
          <p:nvPr>
            <p:ph type="title"/>
          </p:nvPr>
        </p:nvSpPr>
        <p:spPr>
          <a:xfrm>
            <a:off x="360390" y="184918"/>
            <a:ext cx="11471220" cy="822960"/>
          </a:xfrm>
        </p:spPr>
        <p:txBody>
          <a:bodyPr/>
          <a:lstStyle/>
          <a:p>
            <a:r>
              <a:rPr lang="en-US" dirty="0">
                <a:solidFill>
                  <a:schemeClr val="bg1"/>
                </a:solidFill>
                <a:latin typeface="Arial" panose="020B0604020202020204" pitchFamily="34" charset="0"/>
                <a:cs typeface="Arial" panose="020B0604020202020204" pitchFamily="34" charset="0"/>
              </a:rPr>
              <a:t>Salary Planning Survey</a:t>
            </a:r>
          </a:p>
        </p:txBody>
      </p:sp>
      <p:pic>
        <p:nvPicPr>
          <p:cNvPr id="5" name="Picture 4">
            <a:extLst>
              <a:ext uri="{FF2B5EF4-FFF2-40B4-BE49-F238E27FC236}">
                <a16:creationId xmlns:a16="http://schemas.microsoft.com/office/drawing/2014/main" id="{DF607EBC-1C12-9732-AF9E-3108BC936258}"/>
              </a:ext>
            </a:extLst>
          </p:cNvPr>
          <p:cNvPicPr>
            <a:picLocks noChangeAspect="1"/>
          </p:cNvPicPr>
          <p:nvPr/>
        </p:nvPicPr>
        <p:blipFill>
          <a:blip r:embed="rId4"/>
          <a:stretch>
            <a:fillRect/>
          </a:stretch>
        </p:blipFill>
        <p:spPr>
          <a:xfrm>
            <a:off x="447877" y="986108"/>
            <a:ext cx="8753475" cy="5467350"/>
          </a:xfrm>
          <a:prstGeom prst="rect">
            <a:avLst/>
          </a:prstGeom>
        </p:spPr>
      </p:pic>
      <p:sp>
        <p:nvSpPr>
          <p:cNvPr id="3" name="TextBox 2">
            <a:extLst>
              <a:ext uri="{FF2B5EF4-FFF2-40B4-BE49-F238E27FC236}">
                <a16:creationId xmlns:a16="http://schemas.microsoft.com/office/drawing/2014/main" id="{5F1A9928-2736-2DEC-ADD8-E1B641975CE3}"/>
              </a:ext>
            </a:extLst>
          </p:cNvPr>
          <p:cNvSpPr txBox="1"/>
          <p:nvPr/>
        </p:nvSpPr>
        <p:spPr>
          <a:xfrm>
            <a:off x="789750" y="6330348"/>
            <a:ext cx="3385863"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2024/2025 Salary Planning Survey.</a:t>
            </a:r>
          </a:p>
        </p:txBody>
      </p:sp>
    </p:spTree>
    <p:extLst>
      <p:ext uri="{BB962C8B-B14F-4D97-AF65-F5344CB8AC3E}">
        <p14:creationId xmlns:p14="http://schemas.microsoft.com/office/powerpoint/2010/main" val="3273518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1A3BD99C-5376-D54A-094A-53211873767C}"/>
              </a:ext>
            </a:extLst>
          </p:cNvPr>
          <p:cNvSpPr>
            <a:spLocks noGrp="1"/>
          </p:cNvSpPr>
          <p:nvPr>
            <p:ph type="title"/>
          </p:nvPr>
        </p:nvSpPr>
        <p:spPr>
          <a:xfrm>
            <a:off x="411126" y="411480"/>
            <a:ext cx="7924800" cy="822960"/>
          </a:xfrm>
        </p:spPr>
        <p:txBody>
          <a:bodyPr/>
          <a:lstStyle/>
          <a:p>
            <a:r>
              <a:rPr lang="en-US" dirty="0">
                <a:solidFill>
                  <a:schemeClr val="bg1"/>
                </a:solidFill>
                <a:latin typeface="Arial" panose="020B0604020202020204" pitchFamily="34" charset="0"/>
                <a:cs typeface="Arial" panose="020B0604020202020204" pitchFamily="34" charset="0"/>
              </a:rPr>
              <a:t>Salary Planning Survey</a:t>
            </a:r>
          </a:p>
        </p:txBody>
      </p:sp>
      <p:sp>
        <p:nvSpPr>
          <p:cNvPr id="3" name="Text Placeholder 2">
            <a:extLst>
              <a:ext uri="{FF2B5EF4-FFF2-40B4-BE49-F238E27FC236}">
                <a16:creationId xmlns:a16="http://schemas.microsoft.com/office/drawing/2014/main" id="{8688CAE4-9E04-F780-22BF-EC48453A9E34}"/>
              </a:ext>
            </a:extLst>
          </p:cNvPr>
          <p:cNvSpPr txBox="1">
            <a:spLocks/>
          </p:cNvSpPr>
          <p:nvPr/>
        </p:nvSpPr>
        <p:spPr>
          <a:xfrm>
            <a:off x="411126" y="1095021"/>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Survey Trends for Review and Discussion:</a:t>
            </a:r>
          </a:p>
        </p:txBody>
      </p:sp>
      <p:sp>
        <p:nvSpPr>
          <p:cNvPr id="4" name="TextBox 3">
            <a:extLst>
              <a:ext uri="{FF2B5EF4-FFF2-40B4-BE49-F238E27FC236}">
                <a16:creationId xmlns:a16="http://schemas.microsoft.com/office/drawing/2014/main" id="{4D303F82-F327-F74D-78DB-1E3F0283F777}"/>
              </a:ext>
            </a:extLst>
          </p:cNvPr>
          <p:cNvSpPr txBox="1"/>
          <p:nvPr/>
        </p:nvSpPr>
        <p:spPr>
          <a:xfrm>
            <a:off x="885217" y="1902104"/>
            <a:ext cx="10805337" cy="1733680"/>
          </a:xfrm>
          <a:prstGeom prst="rect">
            <a:avLst/>
          </a:prstGeom>
          <a:noFill/>
        </p:spPr>
        <p:txBody>
          <a:bodyPr wrap="square" rtlCol="0">
            <a:spAutoFit/>
          </a:bodyPr>
          <a:lstStyle/>
          <a:p>
            <a:pPr marL="342900" indent="-342900" defTabSz="609585">
              <a:buFontTx/>
              <a:buChar char="-"/>
            </a:pPr>
            <a:r>
              <a:rPr lang="en-US" sz="2133" dirty="0">
                <a:solidFill>
                  <a:srgbClr val="58595B"/>
                </a:solidFill>
                <a:latin typeface="Arial"/>
              </a:rPr>
              <a:t>Salary Increase Budgets (COLA, Merit &amp; Other)</a:t>
            </a:r>
          </a:p>
          <a:p>
            <a:pPr marL="342900" indent="-342900" defTabSz="609585">
              <a:buFontTx/>
              <a:buChar char="-"/>
            </a:pPr>
            <a:r>
              <a:rPr lang="en-US" sz="2133" dirty="0">
                <a:solidFill>
                  <a:srgbClr val="58595B"/>
                </a:solidFill>
                <a:latin typeface="Arial"/>
              </a:rPr>
              <a:t>Promotional Salary Increase Budget</a:t>
            </a:r>
          </a:p>
          <a:p>
            <a:pPr marL="342900" indent="-342900" defTabSz="609585">
              <a:buFontTx/>
              <a:buChar char="-"/>
            </a:pPr>
            <a:r>
              <a:rPr lang="en-US" sz="2133" dirty="0">
                <a:solidFill>
                  <a:srgbClr val="58595B"/>
                </a:solidFill>
                <a:latin typeface="Arial"/>
              </a:rPr>
              <a:t>Salary Structure Increase</a:t>
            </a:r>
          </a:p>
          <a:p>
            <a:pPr marL="342900" indent="-342900" defTabSz="609585">
              <a:buFontTx/>
              <a:buChar char="-"/>
            </a:pP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164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F263826B-4285-F02D-865F-D8902B7D125E}"/>
              </a:ext>
            </a:extLst>
          </p:cNvPr>
          <p:cNvSpPr>
            <a:spLocks noGrp="1"/>
          </p:cNvSpPr>
          <p:nvPr>
            <p:ph type="title"/>
          </p:nvPr>
        </p:nvSpPr>
        <p:spPr>
          <a:xfrm>
            <a:off x="336698" y="242908"/>
            <a:ext cx="7924800" cy="822960"/>
          </a:xfrm>
        </p:spPr>
        <p:txBody>
          <a:bodyPr/>
          <a:lstStyle/>
          <a:p>
            <a:r>
              <a:rPr lang="en-US" dirty="0">
                <a:solidFill>
                  <a:schemeClr val="bg1"/>
                </a:solidFill>
                <a:latin typeface="Arial" panose="020B0604020202020204" pitchFamily="34" charset="0"/>
                <a:cs typeface="Arial" panose="020B0604020202020204" pitchFamily="34" charset="0"/>
              </a:rPr>
              <a:t>Salary Increase Budgets</a:t>
            </a:r>
          </a:p>
        </p:txBody>
      </p:sp>
      <p:sp>
        <p:nvSpPr>
          <p:cNvPr id="3" name="Text Placeholder 2">
            <a:extLst>
              <a:ext uri="{FF2B5EF4-FFF2-40B4-BE49-F238E27FC236}">
                <a16:creationId xmlns:a16="http://schemas.microsoft.com/office/drawing/2014/main" id="{0C3FE233-1204-616A-6751-C63534723CE0}"/>
              </a:ext>
            </a:extLst>
          </p:cNvPr>
          <p:cNvSpPr txBox="1">
            <a:spLocks/>
          </p:cNvSpPr>
          <p:nvPr/>
        </p:nvSpPr>
        <p:spPr>
          <a:xfrm>
            <a:off x="336698" y="86012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Total Increase Budget for COLA, Merit &amp; Other, Exempt Employees</a:t>
            </a:r>
          </a:p>
        </p:txBody>
      </p:sp>
      <p:pic>
        <p:nvPicPr>
          <p:cNvPr id="5" name="Picture 4">
            <a:extLst>
              <a:ext uri="{FF2B5EF4-FFF2-40B4-BE49-F238E27FC236}">
                <a16:creationId xmlns:a16="http://schemas.microsoft.com/office/drawing/2014/main" id="{3372087E-5D10-89F7-DF8C-0029D2ADBA22}"/>
              </a:ext>
            </a:extLst>
          </p:cNvPr>
          <p:cNvPicPr>
            <a:picLocks noChangeAspect="1"/>
          </p:cNvPicPr>
          <p:nvPr/>
        </p:nvPicPr>
        <p:blipFill>
          <a:blip r:embed="rId5"/>
          <a:stretch>
            <a:fillRect/>
          </a:stretch>
        </p:blipFill>
        <p:spPr>
          <a:xfrm>
            <a:off x="336698" y="1288868"/>
            <a:ext cx="10155089" cy="5116052"/>
          </a:xfrm>
          <a:prstGeom prst="rect">
            <a:avLst/>
          </a:prstGeom>
        </p:spPr>
      </p:pic>
      <p:sp>
        <p:nvSpPr>
          <p:cNvPr id="6" name="TextBox 5">
            <a:extLst>
              <a:ext uri="{FF2B5EF4-FFF2-40B4-BE49-F238E27FC236}">
                <a16:creationId xmlns:a16="http://schemas.microsoft.com/office/drawing/2014/main" id="{9BD18759-CA43-6AA3-03FB-6C9B08BE05B1}"/>
              </a:ext>
            </a:extLst>
          </p:cNvPr>
          <p:cNvSpPr txBox="1"/>
          <p:nvPr/>
        </p:nvSpPr>
        <p:spPr>
          <a:xfrm>
            <a:off x="1863638" y="6479137"/>
            <a:ext cx="3385863"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2024/2025 Salary Planning Survey.</a:t>
            </a:r>
          </a:p>
        </p:txBody>
      </p:sp>
      <p:grpSp>
        <p:nvGrpSpPr>
          <p:cNvPr id="8" name="Group 7">
            <a:extLst>
              <a:ext uri="{FF2B5EF4-FFF2-40B4-BE49-F238E27FC236}">
                <a16:creationId xmlns:a16="http://schemas.microsoft.com/office/drawing/2014/main" id="{17484CD2-350D-ED5A-AEA6-3453379DACCD}"/>
              </a:ext>
            </a:extLst>
          </p:cNvPr>
          <p:cNvGrpSpPr/>
          <p:nvPr/>
        </p:nvGrpSpPr>
        <p:grpSpPr>
          <a:xfrm>
            <a:off x="4987129" y="2268102"/>
            <a:ext cx="5362379" cy="322634"/>
            <a:chOff x="4689776" y="2013626"/>
            <a:chExt cx="5266190" cy="322634"/>
          </a:xfrm>
        </p:grpSpPr>
        <p:sp>
          <p:nvSpPr>
            <p:cNvPr id="10" name="Rectangle 9">
              <a:extLst>
                <a:ext uri="{FF2B5EF4-FFF2-40B4-BE49-F238E27FC236}">
                  <a16:creationId xmlns:a16="http://schemas.microsoft.com/office/drawing/2014/main" id="{E64EE620-30E6-A540-6753-7FB7F2F0E602}"/>
                </a:ext>
              </a:extLst>
            </p:cNvPr>
            <p:cNvSpPr/>
            <p:nvPr/>
          </p:nvSpPr>
          <p:spPr>
            <a:xfrm>
              <a:off x="4689776" y="2013626"/>
              <a:ext cx="1196502" cy="301557"/>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907643-9B2F-EFD8-E39E-FBBB96B135B7}"/>
                </a:ext>
              </a:extLst>
            </p:cNvPr>
            <p:cNvSpPr/>
            <p:nvPr/>
          </p:nvSpPr>
          <p:spPr>
            <a:xfrm>
              <a:off x="8759464" y="2015247"/>
              <a:ext cx="1196502" cy="30155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1A24BA4D-4C97-0BD7-4575-4B7DEC573E84}"/>
                </a:ext>
              </a:extLst>
            </p:cNvPr>
            <p:cNvSpPr/>
            <p:nvPr/>
          </p:nvSpPr>
          <p:spPr>
            <a:xfrm>
              <a:off x="5886279" y="2034703"/>
              <a:ext cx="2873184" cy="301557"/>
            </a:xfrm>
            <a:prstGeom prst="rightArrow">
              <a:avLst/>
            </a:prstGeom>
            <a:gradFill flip="none" rotWithShape="1">
              <a:gsLst>
                <a:gs pos="50000">
                  <a:srgbClr val="62707C"/>
                </a:gs>
                <a:gs pos="0">
                  <a:srgbClr val="00B050"/>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9234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64D3250D-9D48-A872-2515-DFA53AFF3699}"/>
              </a:ext>
            </a:extLst>
          </p:cNvPr>
          <p:cNvSpPr>
            <a:spLocks noGrp="1"/>
          </p:cNvSpPr>
          <p:nvPr>
            <p:ph type="title"/>
          </p:nvPr>
        </p:nvSpPr>
        <p:spPr>
          <a:xfrm>
            <a:off x="336698" y="242908"/>
            <a:ext cx="11167730" cy="822960"/>
          </a:xfrm>
        </p:spPr>
        <p:txBody>
          <a:bodyPr/>
          <a:lstStyle/>
          <a:p>
            <a:r>
              <a:rPr lang="en-US" dirty="0">
                <a:solidFill>
                  <a:schemeClr val="bg1"/>
                </a:solidFill>
                <a:latin typeface="Arial" panose="020B0604020202020204" pitchFamily="34" charset="0"/>
                <a:cs typeface="Arial" panose="020B0604020202020204" pitchFamily="34" charset="0"/>
              </a:rPr>
              <a:t>Promotional Salary Increase Budget</a:t>
            </a:r>
          </a:p>
        </p:txBody>
      </p:sp>
      <p:sp>
        <p:nvSpPr>
          <p:cNvPr id="3" name="Text Placeholder 2">
            <a:extLst>
              <a:ext uri="{FF2B5EF4-FFF2-40B4-BE49-F238E27FC236}">
                <a16:creationId xmlns:a16="http://schemas.microsoft.com/office/drawing/2014/main" id="{0E6BDD36-1B4C-C4C1-E4B7-C16B4010F496}"/>
              </a:ext>
            </a:extLst>
          </p:cNvPr>
          <p:cNvSpPr txBox="1">
            <a:spLocks/>
          </p:cNvSpPr>
          <p:nvPr/>
        </p:nvSpPr>
        <p:spPr>
          <a:xfrm>
            <a:off x="336698" y="86012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Total Increase Budget for ALL Levels, ALL Employees</a:t>
            </a:r>
          </a:p>
        </p:txBody>
      </p:sp>
      <p:pic>
        <p:nvPicPr>
          <p:cNvPr id="5" name="Picture 4">
            <a:extLst>
              <a:ext uri="{FF2B5EF4-FFF2-40B4-BE49-F238E27FC236}">
                <a16:creationId xmlns:a16="http://schemas.microsoft.com/office/drawing/2014/main" id="{B166860D-9F90-7F9F-B63D-364A49AA90AB}"/>
              </a:ext>
            </a:extLst>
          </p:cNvPr>
          <p:cNvPicPr>
            <a:picLocks noChangeAspect="1"/>
          </p:cNvPicPr>
          <p:nvPr/>
        </p:nvPicPr>
        <p:blipFill>
          <a:blip r:embed="rId5"/>
          <a:stretch>
            <a:fillRect/>
          </a:stretch>
        </p:blipFill>
        <p:spPr>
          <a:xfrm>
            <a:off x="336698" y="1407594"/>
            <a:ext cx="10205705" cy="4991679"/>
          </a:xfrm>
          <a:prstGeom prst="rect">
            <a:avLst/>
          </a:prstGeom>
        </p:spPr>
      </p:pic>
      <p:sp>
        <p:nvSpPr>
          <p:cNvPr id="6" name="TextBox 5">
            <a:extLst>
              <a:ext uri="{FF2B5EF4-FFF2-40B4-BE49-F238E27FC236}">
                <a16:creationId xmlns:a16="http://schemas.microsoft.com/office/drawing/2014/main" id="{CD1CE291-8D02-2DB2-7C71-045287F42B68}"/>
              </a:ext>
            </a:extLst>
          </p:cNvPr>
          <p:cNvSpPr txBox="1"/>
          <p:nvPr/>
        </p:nvSpPr>
        <p:spPr>
          <a:xfrm>
            <a:off x="1863638" y="6479137"/>
            <a:ext cx="3385863"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2024/2025 Salary Planning Survey.</a:t>
            </a:r>
          </a:p>
        </p:txBody>
      </p:sp>
      <p:grpSp>
        <p:nvGrpSpPr>
          <p:cNvPr id="8" name="Group 7">
            <a:extLst>
              <a:ext uri="{FF2B5EF4-FFF2-40B4-BE49-F238E27FC236}">
                <a16:creationId xmlns:a16="http://schemas.microsoft.com/office/drawing/2014/main" id="{DF9AFE5D-7C8C-FD97-611A-39D70D5245BE}"/>
              </a:ext>
            </a:extLst>
          </p:cNvPr>
          <p:cNvGrpSpPr/>
          <p:nvPr/>
        </p:nvGrpSpPr>
        <p:grpSpPr>
          <a:xfrm>
            <a:off x="5049791" y="2162476"/>
            <a:ext cx="5362379" cy="322634"/>
            <a:chOff x="4689776" y="2013626"/>
            <a:chExt cx="5266190" cy="322634"/>
          </a:xfrm>
        </p:grpSpPr>
        <p:sp>
          <p:nvSpPr>
            <p:cNvPr id="10" name="Rectangle 9">
              <a:extLst>
                <a:ext uri="{FF2B5EF4-FFF2-40B4-BE49-F238E27FC236}">
                  <a16:creationId xmlns:a16="http://schemas.microsoft.com/office/drawing/2014/main" id="{AB7B43A8-A8F6-972A-523B-BCBBEC991C3E}"/>
                </a:ext>
              </a:extLst>
            </p:cNvPr>
            <p:cNvSpPr/>
            <p:nvPr/>
          </p:nvSpPr>
          <p:spPr>
            <a:xfrm>
              <a:off x="4689776" y="2013626"/>
              <a:ext cx="1196502" cy="301557"/>
            </a:xfrm>
            <a:prstGeom prst="rect">
              <a:avLst/>
            </a:prstGeom>
            <a:noFill/>
            <a:ln w="25400" cap="flat" cmpd="sng" algn="ctr">
              <a:solidFill>
                <a:schemeClr val="bg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n>
                  <a:solidFill>
                    <a:srgbClr val="535353"/>
                  </a:solidFill>
                </a:ln>
                <a:solidFill>
                  <a:schemeClr val="accent1"/>
                </a:solidFill>
              </a:endParaRPr>
            </a:p>
          </p:txBody>
        </p:sp>
        <p:sp>
          <p:nvSpPr>
            <p:cNvPr id="11" name="Rectangle 10">
              <a:extLst>
                <a:ext uri="{FF2B5EF4-FFF2-40B4-BE49-F238E27FC236}">
                  <a16:creationId xmlns:a16="http://schemas.microsoft.com/office/drawing/2014/main" id="{55244ADE-5AFF-99F7-B834-2BD3F526E843}"/>
                </a:ext>
              </a:extLst>
            </p:cNvPr>
            <p:cNvSpPr/>
            <p:nvPr/>
          </p:nvSpPr>
          <p:spPr>
            <a:xfrm>
              <a:off x="8759464" y="2015247"/>
              <a:ext cx="1196502" cy="301557"/>
            </a:xfrm>
            <a:prstGeom prst="rect">
              <a:avLst/>
            </a:prstGeom>
            <a:noFill/>
            <a:ln w="25400" cap="flat" cmpd="sng" algn="ctr">
              <a:solidFill>
                <a:schemeClr val="bg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highlight>
                  <a:srgbClr val="535353"/>
                </a:highlight>
              </a:endParaRPr>
            </a:p>
          </p:txBody>
        </p:sp>
        <p:sp>
          <p:nvSpPr>
            <p:cNvPr id="12" name="Arrow: Right 11">
              <a:extLst>
                <a:ext uri="{FF2B5EF4-FFF2-40B4-BE49-F238E27FC236}">
                  <a16:creationId xmlns:a16="http://schemas.microsoft.com/office/drawing/2014/main" id="{DA752BCF-1403-4960-23C9-AE03103A3A0C}"/>
                </a:ext>
              </a:extLst>
            </p:cNvPr>
            <p:cNvSpPr/>
            <p:nvPr/>
          </p:nvSpPr>
          <p:spPr>
            <a:xfrm>
              <a:off x="5886279" y="2034703"/>
              <a:ext cx="2873184" cy="30155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highlight>
                  <a:srgbClr val="535353"/>
                </a:highlight>
              </a:endParaRPr>
            </a:p>
          </p:txBody>
        </p:sp>
      </p:grpSp>
    </p:spTree>
    <p:extLst>
      <p:ext uri="{BB962C8B-B14F-4D97-AF65-F5344CB8AC3E}">
        <p14:creationId xmlns:p14="http://schemas.microsoft.com/office/powerpoint/2010/main" val="359452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13" name="Title 1">
            <a:extLst>
              <a:ext uri="{FF2B5EF4-FFF2-40B4-BE49-F238E27FC236}">
                <a16:creationId xmlns:a16="http://schemas.microsoft.com/office/drawing/2014/main" id="{0D51CF34-773F-3CE3-D74D-716367991802}"/>
              </a:ext>
            </a:extLst>
          </p:cNvPr>
          <p:cNvSpPr>
            <a:spLocks noGrp="1"/>
          </p:cNvSpPr>
          <p:nvPr>
            <p:ph type="title"/>
          </p:nvPr>
        </p:nvSpPr>
        <p:spPr>
          <a:xfrm>
            <a:off x="336698" y="242908"/>
            <a:ext cx="11167730" cy="822960"/>
          </a:xfrm>
        </p:spPr>
        <p:txBody>
          <a:bodyPr/>
          <a:lstStyle/>
          <a:p>
            <a:r>
              <a:rPr lang="en-US" dirty="0">
                <a:solidFill>
                  <a:schemeClr val="bg1"/>
                </a:solidFill>
                <a:latin typeface="Arial" panose="020B0604020202020204" pitchFamily="34" charset="0"/>
                <a:cs typeface="Arial" panose="020B0604020202020204" pitchFamily="34" charset="0"/>
              </a:rPr>
              <a:t>Salary Structure Increase</a:t>
            </a:r>
          </a:p>
        </p:txBody>
      </p:sp>
      <p:sp>
        <p:nvSpPr>
          <p:cNvPr id="14" name="Text Placeholder 2">
            <a:extLst>
              <a:ext uri="{FF2B5EF4-FFF2-40B4-BE49-F238E27FC236}">
                <a16:creationId xmlns:a16="http://schemas.microsoft.com/office/drawing/2014/main" id="{313DA48B-BF0C-0A7E-7228-8836C9AB0DD5}"/>
              </a:ext>
            </a:extLst>
          </p:cNvPr>
          <p:cNvSpPr txBox="1">
            <a:spLocks/>
          </p:cNvSpPr>
          <p:nvPr/>
        </p:nvSpPr>
        <p:spPr>
          <a:xfrm>
            <a:off x="336698" y="86012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Total Increase to Salary Structure for Exempt Employees</a:t>
            </a:r>
          </a:p>
        </p:txBody>
      </p:sp>
      <p:pic>
        <p:nvPicPr>
          <p:cNvPr id="16" name="Picture 15">
            <a:extLst>
              <a:ext uri="{FF2B5EF4-FFF2-40B4-BE49-F238E27FC236}">
                <a16:creationId xmlns:a16="http://schemas.microsoft.com/office/drawing/2014/main" id="{F3435BAC-5E23-D526-3AB0-96B88D525E6F}"/>
              </a:ext>
            </a:extLst>
          </p:cNvPr>
          <p:cNvPicPr>
            <a:picLocks noChangeAspect="1"/>
          </p:cNvPicPr>
          <p:nvPr/>
        </p:nvPicPr>
        <p:blipFill>
          <a:blip r:embed="rId5"/>
          <a:stretch>
            <a:fillRect/>
          </a:stretch>
        </p:blipFill>
        <p:spPr>
          <a:xfrm>
            <a:off x="385228" y="1338261"/>
            <a:ext cx="10342042" cy="5041605"/>
          </a:xfrm>
          <a:prstGeom prst="rect">
            <a:avLst/>
          </a:prstGeom>
        </p:spPr>
      </p:pic>
      <p:grpSp>
        <p:nvGrpSpPr>
          <p:cNvPr id="17" name="Group 16">
            <a:extLst>
              <a:ext uri="{FF2B5EF4-FFF2-40B4-BE49-F238E27FC236}">
                <a16:creationId xmlns:a16="http://schemas.microsoft.com/office/drawing/2014/main" id="{D02CEB6F-0A8D-2FF0-9BD0-9EFA2A5C3CB3}"/>
              </a:ext>
            </a:extLst>
          </p:cNvPr>
          <p:cNvGrpSpPr/>
          <p:nvPr/>
        </p:nvGrpSpPr>
        <p:grpSpPr>
          <a:xfrm>
            <a:off x="5209286" y="2226274"/>
            <a:ext cx="5362379" cy="322634"/>
            <a:chOff x="4689776" y="2013626"/>
            <a:chExt cx="5266190" cy="322634"/>
          </a:xfrm>
        </p:grpSpPr>
        <p:sp>
          <p:nvSpPr>
            <p:cNvPr id="18" name="Rectangle 17">
              <a:extLst>
                <a:ext uri="{FF2B5EF4-FFF2-40B4-BE49-F238E27FC236}">
                  <a16:creationId xmlns:a16="http://schemas.microsoft.com/office/drawing/2014/main" id="{72360EF8-D380-B8D4-1FE9-67B3C6A66B19}"/>
                </a:ext>
              </a:extLst>
            </p:cNvPr>
            <p:cNvSpPr/>
            <p:nvPr/>
          </p:nvSpPr>
          <p:spPr>
            <a:xfrm>
              <a:off x="4689776" y="2013626"/>
              <a:ext cx="1196502" cy="301557"/>
            </a:xfrm>
            <a:prstGeom prst="rect">
              <a:avLst/>
            </a:prstGeom>
            <a:noFill/>
            <a:ln w="25400" cap="flat" cmpd="sng" algn="ctr">
              <a:solidFill>
                <a:schemeClr val="bg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n>
                  <a:solidFill>
                    <a:srgbClr val="535353"/>
                  </a:solidFill>
                </a:ln>
                <a:solidFill>
                  <a:schemeClr val="accent1"/>
                </a:solidFill>
              </a:endParaRPr>
            </a:p>
          </p:txBody>
        </p:sp>
        <p:sp>
          <p:nvSpPr>
            <p:cNvPr id="19" name="Rectangle 18">
              <a:extLst>
                <a:ext uri="{FF2B5EF4-FFF2-40B4-BE49-F238E27FC236}">
                  <a16:creationId xmlns:a16="http://schemas.microsoft.com/office/drawing/2014/main" id="{0BDA7FCB-09CF-5B5F-5A00-05806962D80A}"/>
                </a:ext>
              </a:extLst>
            </p:cNvPr>
            <p:cNvSpPr/>
            <p:nvPr/>
          </p:nvSpPr>
          <p:spPr>
            <a:xfrm>
              <a:off x="8759464" y="2015247"/>
              <a:ext cx="1196502" cy="301557"/>
            </a:xfrm>
            <a:prstGeom prst="rect">
              <a:avLst/>
            </a:prstGeom>
            <a:noFill/>
            <a:ln w="25400" cap="flat" cmpd="sng" algn="ctr">
              <a:solidFill>
                <a:schemeClr val="bg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highlight>
                  <a:srgbClr val="535353"/>
                </a:highlight>
              </a:endParaRPr>
            </a:p>
          </p:txBody>
        </p:sp>
        <p:sp>
          <p:nvSpPr>
            <p:cNvPr id="20" name="Arrow: Right 19">
              <a:extLst>
                <a:ext uri="{FF2B5EF4-FFF2-40B4-BE49-F238E27FC236}">
                  <a16:creationId xmlns:a16="http://schemas.microsoft.com/office/drawing/2014/main" id="{7BE3E00E-1778-D9E7-89DB-373EA039D894}"/>
                </a:ext>
              </a:extLst>
            </p:cNvPr>
            <p:cNvSpPr/>
            <p:nvPr/>
          </p:nvSpPr>
          <p:spPr>
            <a:xfrm>
              <a:off x="5886279" y="2034703"/>
              <a:ext cx="2873184" cy="30155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highlight>
                  <a:srgbClr val="535353"/>
                </a:highlight>
              </a:endParaRPr>
            </a:p>
          </p:txBody>
        </p:sp>
      </p:grpSp>
      <p:sp>
        <p:nvSpPr>
          <p:cNvPr id="21" name="TextBox 20">
            <a:extLst>
              <a:ext uri="{FF2B5EF4-FFF2-40B4-BE49-F238E27FC236}">
                <a16:creationId xmlns:a16="http://schemas.microsoft.com/office/drawing/2014/main" id="{69E7F925-1D11-467D-E169-AA22C4EEBEAA}"/>
              </a:ext>
            </a:extLst>
          </p:cNvPr>
          <p:cNvSpPr txBox="1"/>
          <p:nvPr/>
        </p:nvSpPr>
        <p:spPr>
          <a:xfrm>
            <a:off x="1863638" y="6479137"/>
            <a:ext cx="3385863"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2024/2025 Salary Planning Survey.</a:t>
            </a:r>
          </a:p>
        </p:txBody>
      </p:sp>
    </p:spTree>
    <p:extLst>
      <p:ext uri="{BB962C8B-B14F-4D97-AF65-F5344CB8AC3E}">
        <p14:creationId xmlns:p14="http://schemas.microsoft.com/office/powerpoint/2010/main" val="107172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2024 Organizational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Wellbeing Poll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#1 Results</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3" name="Picture 2">
            <a:extLst>
              <a:ext uri="{FF2B5EF4-FFF2-40B4-BE49-F238E27FC236}">
                <a16:creationId xmlns:a16="http://schemas.microsoft.com/office/drawing/2014/main" id="{91D2ADEB-0189-BB9E-FE1A-1D1888277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1645" y="1161448"/>
            <a:ext cx="3813060" cy="1164581"/>
          </a:xfrm>
          <a:prstGeom prst="rect">
            <a:avLst/>
          </a:prstGeom>
        </p:spPr>
      </p:pic>
      <p:sp>
        <p:nvSpPr>
          <p:cNvPr id="2" name="object 9">
            <a:extLst>
              <a:ext uri="{FF2B5EF4-FFF2-40B4-BE49-F238E27FC236}">
                <a16:creationId xmlns:a16="http://schemas.microsoft.com/office/drawing/2014/main" id="{03F695FB-753B-5068-A00B-80316F87A587}"/>
              </a:ext>
            </a:extLst>
          </p:cNvPr>
          <p:cNvSpPr txBox="1"/>
          <p:nvPr/>
        </p:nvSpPr>
        <p:spPr>
          <a:xfrm>
            <a:off x="1" y="4747042"/>
            <a:ext cx="12192000" cy="733534"/>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2800" b="1" i="0" u="none" strike="noStrike" kern="0" cap="none" spc="0" normalizeH="0" baseline="0" noProof="0" dirty="0">
                <a:ln>
                  <a:noFill/>
                </a:ln>
                <a:solidFill>
                  <a:srgbClr val="0F2130"/>
                </a:solidFill>
                <a:effectLst/>
                <a:uLnTx/>
                <a:uFillTx/>
                <a:latin typeface="Arial"/>
                <a:cs typeface="Arial"/>
              </a:rPr>
              <a:t>Time Away from Work</a:t>
            </a:r>
            <a:r>
              <a:rPr kumimoji="0" lang="en-US" sz="2400" b="1" i="0" u="none" strike="noStrike" kern="0" cap="none" spc="0" normalizeH="0" baseline="0" noProof="0" dirty="0">
                <a:ln>
                  <a:noFill/>
                </a:ln>
                <a:solidFill>
                  <a:srgbClr val="0F2130"/>
                </a:solidFill>
                <a:effectLst/>
                <a:uLnTx/>
                <a:uFillTx/>
                <a:latin typeface="Arial"/>
                <a:cs typeface="Arial"/>
              </a:rPr>
              <a:t> </a:t>
            </a:r>
            <a:endParaRPr lang="en-US" b="1" kern="0" dirty="0">
              <a:solidFill>
                <a:srgbClr val="0F2130"/>
              </a:solidFill>
              <a:latin typeface="Arial"/>
              <a:cs typeface="Arial"/>
            </a:endParaRPr>
          </a:p>
          <a:p>
            <a:pPr marL="12700" marR="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0F2130"/>
                </a:solidFill>
                <a:effectLst/>
                <a:uLnTx/>
                <a:uFillTx/>
                <a:latin typeface="Arial"/>
                <a:cs typeface="Arial"/>
              </a:rPr>
              <a:t>March</a:t>
            </a:r>
            <a:r>
              <a:rPr kumimoji="0" sz="1800" b="1" i="0" u="none" strike="noStrike" kern="0" cap="none" spc="-35" normalizeH="0" baseline="0" noProof="0" dirty="0">
                <a:ln>
                  <a:noFill/>
                </a:ln>
                <a:solidFill>
                  <a:srgbClr val="0F2130"/>
                </a:solidFill>
                <a:effectLst/>
                <a:uLnTx/>
                <a:uFillTx/>
                <a:latin typeface="Arial"/>
                <a:cs typeface="Arial"/>
              </a:rPr>
              <a:t> </a:t>
            </a:r>
            <a:r>
              <a:rPr kumimoji="0" sz="1800" b="1" i="0" u="none" strike="noStrike" kern="0" cap="none" spc="-20" normalizeH="0" baseline="0" noProof="0" dirty="0">
                <a:ln>
                  <a:noFill/>
                </a:ln>
                <a:solidFill>
                  <a:srgbClr val="0F2130"/>
                </a:solidFill>
                <a:effectLst/>
                <a:uLnTx/>
                <a:uFillTx/>
                <a:latin typeface="Arial"/>
                <a:cs typeface="Arial"/>
              </a:rPr>
              <a:t>2024</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030904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13" name="Title 1">
            <a:extLst>
              <a:ext uri="{FF2B5EF4-FFF2-40B4-BE49-F238E27FC236}">
                <a16:creationId xmlns:a16="http://schemas.microsoft.com/office/drawing/2014/main" id="{9D9C1794-8746-A96B-EFA1-C4312D5C0323}"/>
              </a:ext>
            </a:extLst>
          </p:cNvPr>
          <p:cNvSpPr>
            <a:spLocks noGrp="1"/>
          </p:cNvSpPr>
          <p:nvPr>
            <p:ph type="title"/>
          </p:nvPr>
        </p:nvSpPr>
        <p:spPr>
          <a:xfrm>
            <a:off x="693332" y="480379"/>
            <a:ext cx="10805336" cy="822960"/>
          </a:xfrm>
        </p:spPr>
        <p:txBody>
          <a:bodyPr/>
          <a:lstStyle/>
          <a:p>
            <a:r>
              <a:rPr lang="en-US" dirty="0">
                <a:solidFill>
                  <a:schemeClr val="bg1"/>
                </a:solidFill>
                <a:latin typeface="Arial" panose="020B0604020202020204" pitchFamily="34" charset="0"/>
                <a:cs typeface="Arial" panose="020B0604020202020204" pitchFamily="34" charset="0"/>
              </a:rPr>
              <a:t>2024 Organizational Wellbeing Poll #1</a:t>
            </a:r>
          </a:p>
        </p:txBody>
      </p:sp>
      <p:sp>
        <p:nvSpPr>
          <p:cNvPr id="14" name="object 8">
            <a:extLst>
              <a:ext uri="{FF2B5EF4-FFF2-40B4-BE49-F238E27FC236}">
                <a16:creationId xmlns:a16="http://schemas.microsoft.com/office/drawing/2014/main" id="{2293FC0B-1FB0-6D8D-097D-5B4953BC0D27}"/>
              </a:ext>
            </a:extLst>
          </p:cNvPr>
          <p:cNvSpPr txBox="1"/>
          <p:nvPr/>
        </p:nvSpPr>
        <p:spPr>
          <a:xfrm>
            <a:off x="427669" y="1872471"/>
            <a:ext cx="9519217" cy="658514"/>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a:t>
            </a:r>
            <a:r>
              <a:rPr kumimoji="0" sz="1600" b="1" i="1"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survey</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was</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held</a:t>
            </a:r>
            <a:r>
              <a:rPr kumimoji="0" sz="1600" b="1" i="1"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from February</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a:t>
            </a:r>
            <a:r>
              <a:rPr kumimoji="0" sz="1600" b="1" i="1"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March</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2024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with</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a:t>
            </a:r>
            <a:r>
              <a:rPr kumimoji="0" sz="1600" b="1" i="1" u="none" strike="noStrike" kern="0" cap="none" spc="-4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total</a:t>
            </a:r>
            <a:r>
              <a:rPr kumimoji="0" sz="1600" b="1" i="1"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a:t>
            </a:r>
            <a:r>
              <a:rPr kumimoji="0" sz="1600" b="1" i="1"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611</a:t>
            </a:r>
            <a:r>
              <a:rPr kumimoji="0" sz="1600" b="1" i="1" u="none" strike="noStrike" kern="0" cap="none" spc="-5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participants.</a:t>
            </a:r>
            <a:endParaRPr kumimoji="0"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1200"/>
              </a:spcBef>
              <a:spcAft>
                <a:spcPts val="0"/>
              </a:spcAft>
              <a:buClrTx/>
              <a:buSzTx/>
              <a:buFontTx/>
              <a:buNone/>
              <a:tabLst/>
              <a:defRPr/>
            </a:pP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Employer</a:t>
            </a:r>
            <a:r>
              <a:rPr kumimoji="0" sz="1600" b="1" i="1" u="none" strike="noStrike" kern="0" cap="none" spc="-3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participation</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by</a:t>
            </a:r>
            <a:r>
              <a:rPr kumimoji="0" sz="1600" b="1" i="1" u="none" strike="noStrike" kern="0" cap="none" spc="-4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segment:</a:t>
            </a:r>
            <a:endParaRPr kumimoji="0"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15" name="object 9">
            <a:extLst>
              <a:ext uri="{FF2B5EF4-FFF2-40B4-BE49-F238E27FC236}">
                <a16:creationId xmlns:a16="http://schemas.microsoft.com/office/drawing/2014/main" id="{A3C17601-D9B7-810E-ABD2-8663E981C1CD}"/>
              </a:ext>
            </a:extLst>
          </p:cNvPr>
          <p:cNvGrpSpPr/>
          <p:nvPr/>
        </p:nvGrpSpPr>
        <p:grpSpPr>
          <a:xfrm>
            <a:off x="2417096" y="2726968"/>
            <a:ext cx="1440180" cy="1438910"/>
            <a:chOff x="257556" y="2151900"/>
            <a:chExt cx="1440180" cy="1438910"/>
          </a:xfrm>
        </p:grpSpPr>
        <p:pic>
          <p:nvPicPr>
            <p:cNvPr id="16" name="object 10">
              <a:extLst>
                <a:ext uri="{FF2B5EF4-FFF2-40B4-BE49-F238E27FC236}">
                  <a16:creationId xmlns:a16="http://schemas.microsoft.com/office/drawing/2014/main" id="{591CC183-151D-3EF7-9468-994E4EA3ECB7}"/>
                </a:ext>
              </a:extLst>
            </p:cNvPr>
            <p:cNvPicPr/>
            <p:nvPr/>
          </p:nvPicPr>
          <p:blipFill>
            <a:blip r:embed="rId4" cstate="print"/>
            <a:stretch>
              <a:fillRect/>
            </a:stretch>
          </p:blipFill>
          <p:spPr>
            <a:xfrm>
              <a:off x="257556" y="2151900"/>
              <a:ext cx="1440179" cy="1438643"/>
            </a:xfrm>
            <a:prstGeom prst="rect">
              <a:avLst/>
            </a:prstGeom>
          </p:spPr>
        </p:pic>
        <p:sp>
          <p:nvSpPr>
            <p:cNvPr id="17" name="object 11">
              <a:extLst>
                <a:ext uri="{FF2B5EF4-FFF2-40B4-BE49-F238E27FC236}">
                  <a16:creationId xmlns:a16="http://schemas.microsoft.com/office/drawing/2014/main" id="{4CF7E847-747A-128D-67BF-4AC2DF6C551E}"/>
                </a:ext>
              </a:extLst>
            </p:cNvPr>
            <p:cNvSpPr/>
            <p:nvPr/>
          </p:nvSpPr>
          <p:spPr>
            <a:xfrm>
              <a:off x="304800" y="2176271"/>
              <a:ext cx="1346200" cy="1344295"/>
            </a:xfrm>
            <a:custGeom>
              <a:avLst/>
              <a:gdLst/>
              <a:ahLst/>
              <a:cxnLst/>
              <a:rect l="l" t="t" r="r" b="b"/>
              <a:pathLst>
                <a:path w="1346200" h="1344295">
                  <a:moveTo>
                    <a:pt x="672846" y="0"/>
                  </a:moveTo>
                  <a:lnTo>
                    <a:pt x="624794" y="1687"/>
                  </a:lnTo>
                  <a:lnTo>
                    <a:pt x="577654" y="6674"/>
                  </a:lnTo>
                  <a:lnTo>
                    <a:pt x="531539" y="14846"/>
                  </a:lnTo>
                  <a:lnTo>
                    <a:pt x="486565" y="26089"/>
                  </a:lnTo>
                  <a:lnTo>
                    <a:pt x="442844" y="40291"/>
                  </a:lnTo>
                  <a:lnTo>
                    <a:pt x="400490" y="57337"/>
                  </a:lnTo>
                  <a:lnTo>
                    <a:pt x="359617" y="77113"/>
                  </a:lnTo>
                  <a:lnTo>
                    <a:pt x="320339" y="99507"/>
                  </a:lnTo>
                  <a:lnTo>
                    <a:pt x="282770" y="124403"/>
                  </a:lnTo>
                  <a:lnTo>
                    <a:pt x="247024" y="151688"/>
                  </a:lnTo>
                  <a:lnTo>
                    <a:pt x="213215" y="181250"/>
                  </a:lnTo>
                  <a:lnTo>
                    <a:pt x="181456" y="212973"/>
                  </a:lnTo>
                  <a:lnTo>
                    <a:pt x="151861" y="246744"/>
                  </a:lnTo>
                  <a:lnTo>
                    <a:pt x="124544" y="282449"/>
                  </a:lnTo>
                  <a:lnTo>
                    <a:pt x="99620" y="319976"/>
                  </a:lnTo>
                  <a:lnTo>
                    <a:pt x="77201" y="359209"/>
                  </a:lnTo>
                  <a:lnTo>
                    <a:pt x="57402" y="400035"/>
                  </a:lnTo>
                  <a:lnTo>
                    <a:pt x="40337" y="442341"/>
                  </a:lnTo>
                  <a:lnTo>
                    <a:pt x="26119" y="486013"/>
                  </a:lnTo>
                  <a:lnTo>
                    <a:pt x="14863" y="530937"/>
                  </a:lnTo>
                  <a:lnTo>
                    <a:pt x="6681" y="576999"/>
                  </a:lnTo>
                  <a:lnTo>
                    <a:pt x="1689" y="624086"/>
                  </a:lnTo>
                  <a:lnTo>
                    <a:pt x="0" y="672084"/>
                  </a:lnTo>
                  <a:lnTo>
                    <a:pt x="1689" y="720081"/>
                  </a:lnTo>
                  <a:lnTo>
                    <a:pt x="6681" y="767168"/>
                  </a:lnTo>
                  <a:lnTo>
                    <a:pt x="14863" y="813230"/>
                  </a:lnTo>
                  <a:lnTo>
                    <a:pt x="26119" y="858154"/>
                  </a:lnTo>
                  <a:lnTo>
                    <a:pt x="40337" y="901826"/>
                  </a:lnTo>
                  <a:lnTo>
                    <a:pt x="57402" y="944132"/>
                  </a:lnTo>
                  <a:lnTo>
                    <a:pt x="77201" y="984958"/>
                  </a:lnTo>
                  <a:lnTo>
                    <a:pt x="99620" y="1024191"/>
                  </a:lnTo>
                  <a:lnTo>
                    <a:pt x="124544" y="1061718"/>
                  </a:lnTo>
                  <a:lnTo>
                    <a:pt x="151861" y="1097423"/>
                  </a:lnTo>
                  <a:lnTo>
                    <a:pt x="181456" y="1131194"/>
                  </a:lnTo>
                  <a:lnTo>
                    <a:pt x="213215" y="1162917"/>
                  </a:lnTo>
                  <a:lnTo>
                    <a:pt x="247024" y="1192479"/>
                  </a:lnTo>
                  <a:lnTo>
                    <a:pt x="282770" y="1219764"/>
                  </a:lnTo>
                  <a:lnTo>
                    <a:pt x="320339" y="1244660"/>
                  </a:lnTo>
                  <a:lnTo>
                    <a:pt x="359617" y="1267054"/>
                  </a:lnTo>
                  <a:lnTo>
                    <a:pt x="400490" y="1286830"/>
                  </a:lnTo>
                  <a:lnTo>
                    <a:pt x="442844" y="1303876"/>
                  </a:lnTo>
                  <a:lnTo>
                    <a:pt x="486565" y="1318078"/>
                  </a:lnTo>
                  <a:lnTo>
                    <a:pt x="531539" y="1329321"/>
                  </a:lnTo>
                  <a:lnTo>
                    <a:pt x="577654" y="1337493"/>
                  </a:lnTo>
                  <a:lnTo>
                    <a:pt x="624794" y="1342480"/>
                  </a:lnTo>
                  <a:lnTo>
                    <a:pt x="672846" y="1344168"/>
                  </a:lnTo>
                  <a:lnTo>
                    <a:pt x="720897" y="1342480"/>
                  </a:lnTo>
                  <a:lnTo>
                    <a:pt x="768037" y="1337493"/>
                  </a:lnTo>
                  <a:lnTo>
                    <a:pt x="814152" y="1329321"/>
                  </a:lnTo>
                  <a:lnTo>
                    <a:pt x="859126" y="1318078"/>
                  </a:lnTo>
                  <a:lnTo>
                    <a:pt x="902847" y="1303876"/>
                  </a:lnTo>
                  <a:lnTo>
                    <a:pt x="945201" y="1286830"/>
                  </a:lnTo>
                  <a:lnTo>
                    <a:pt x="986074" y="1267054"/>
                  </a:lnTo>
                  <a:lnTo>
                    <a:pt x="1025352" y="1244660"/>
                  </a:lnTo>
                  <a:lnTo>
                    <a:pt x="1062921" y="1219764"/>
                  </a:lnTo>
                  <a:lnTo>
                    <a:pt x="1098667" y="1192479"/>
                  </a:lnTo>
                  <a:lnTo>
                    <a:pt x="1132476" y="1162917"/>
                  </a:lnTo>
                  <a:lnTo>
                    <a:pt x="1164235" y="1131194"/>
                  </a:lnTo>
                  <a:lnTo>
                    <a:pt x="1193830" y="1097423"/>
                  </a:lnTo>
                  <a:lnTo>
                    <a:pt x="1221147" y="1061718"/>
                  </a:lnTo>
                  <a:lnTo>
                    <a:pt x="1246071" y="1024191"/>
                  </a:lnTo>
                  <a:lnTo>
                    <a:pt x="1268490" y="984958"/>
                  </a:lnTo>
                  <a:lnTo>
                    <a:pt x="1288289" y="944132"/>
                  </a:lnTo>
                  <a:lnTo>
                    <a:pt x="1305354" y="901826"/>
                  </a:lnTo>
                  <a:lnTo>
                    <a:pt x="1319572" y="858154"/>
                  </a:lnTo>
                  <a:lnTo>
                    <a:pt x="1330828" y="813230"/>
                  </a:lnTo>
                  <a:lnTo>
                    <a:pt x="1339010" y="767168"/>
                  </a:lnTo>
                  <a:lnTo>
                    <a:pt x="1344002" y="720081"/>
                  </a:lnTo>
                  <a:lnTo>
                    <a:pt x="1345692" y="672084"/>
                  </a:lnTo>
                  <a:lnTo>
                    <a:pt x="1344002" y="624086"/>
                  </a:lnTo>
                  <a:lnTo>
                    <a:pt x="1339010" y="576999"/>
                  </a:lnTo>
                  <a:lnTo>
                    <a:pt x="1330828" y="530937"/>
                  </a:lnTo>
                  <a:lnTo>
                    <a:pt x="1319572" y="486013"/>
                  </a:lnTo>
                  <a:lnTo>
                    <a:pt x="1305354" y="442341"/>
                  </a:lnTo>
                  <a:lnTo>
                    <a:pt x="1288289" y="400035"/>
                  </a:lnTo>
                  <a:lnTo>
                    <a:pt x="1268490" y="359209"/>
                  </a:lnTo>
                  <a:lnTo>
                    <a:pt x="1246071" y="319976"/>
                  </a:lnTo>
                  <a:lnTo>
                    <a:pt x="1221147" y="282449"/>
                  </a:lnTo>
                  <a:lnTo>
                    <a:pt x="1193830" y="246744"/>
                  </a:lnTo>
                  <a:lnTo>
                    <a:pt x="1164235" y="212973"/>
                  </a:lnTo>
                  <a:lnTo>
                    <a:pt x="1132476" y="181250"/>
                  </a:lnTo>
                  <a:lnTo>
                    <a:pt x="1098667" y="151688"/>
                  </a:lnTo>
                  <a:lnTo>
                    <a:pt x="1062921" y="124403"/>
                  </a:lnTo>
                  <a:lnTo>
                    <a:pt x="1025352" y="99507"/>
                  </a:lnTo>
                  <a:lnTo>
                    <a:pt x="986074" y="77113"/>
                  </a:lnTo>
                  <a:lnTo>
                    <a:pt x="945201" y="57337"/>
                  </a:lnTo>
                  <a:lnTo>
                    <a:pt x="902847" y="40291"/>
                  </a:lnTo>
                  <a:lnTo>
                    <a:pt x="859126" y="26089"/>
                  </a:lnTo>
                  <a:lnTo>
                    <a:pt x="814152" y="14846"/>
                  </a:lnTo>
                  <a:lnTo>
                    <a:pt x="768037" y="6674"/>
                  </a:lnTo>
                  <a:lnTo>
                    <a:pt x="720897" y="1687"/>
                  </a:lnTo>
                  <a:lnTo>
                    <a:pt x="672846"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object 12">
              <a:extLst>
                <a:ext uri="{FF2B5EF4-FFF2-40B4-BE49-F238E27FC236}">
                  <a16:creationId xmlns:a16="http://schemas.microsoft.com/office/drawing/2014/main" id="{EDE8377C-8746-2153-10A4-B33737AF1AE2}"/>
                </a:ext>
              </a:extLst>
            </p:cNvPr>
            <p:cNvSpPr/>
            <p:nvPr/>
          </p:nvSpPr>
          <p:spPr>
            <a:xfrm>
              <a:off x="304800" y="2176271"/>
              <a:ext cx="1346200" cy="1344295"/>
            </a:xfrm>
            <a:custGeom>
              <a:avLst/>
              <a:gdLst/>
              <a:ahLst/>
              <a:cxnLst/>
              <a:rect l="l" t="t" r="r" b="b"/>
              <a:pathLst>
                <a:path w="1346200" h="1344295">
                  <a:moveTo>
                    <a:pt x="0" y="672084"/>
                  </a:moveTo>
                  <a:lnTo>
                    <a:pt x="1689" y="624086"/>
                  </a:lnTo>
                  <a:lnTo>
                    <a:pt x="6681" y="576999"/>
                  </a:lnTo>
                  <a:lnTo>
                    <a:pt x="14863" y="530937"/>
                  </a:lnTo>
                  <a:lnTo>
                    <a:pt x="26119" y="486013"/>
                  </a:lnTo>
                  <a:lnTo>
                    <a:pt x="40337" y="442341"/>
                  </a:lnTo>
                  <a:lnTo>
                    <a:pt x="57402" y="400035"/>
                  </a:lnTo>
                  <a:lnTo>
                    <a:pt x="77201" y="359209"/>
                  </a:lnTo>
                  <a:lnTo>
                    <a:pt x="99620" y="319976"/>
                  </a:lnTo>
                  <a:lnTo>
                    <a:pt x="124544" y="282449"/>
                  </a:lnTo>
                  <a:lnTo>
                    <a:pt x="151861" y="246744"/>
                  </a:lnTo>
                  <a:lnTo>
                    <a:pt x="181456" y="212973"/>
                  </a:lnTo>
                  <a:lnTo>
                    <a:pt x="213215" y="181250"/>
                  </a:lnTo>
                  <a:lnTo>
                    <a:pt x="247024" y="151688"/>
                  </a:lnTo>
                  <a:lnTo>
                    <a:pt x="282770" y="124403"/>
                  </a:lnTo>
                  <a:lnTo>
                    <a:pt x="320339" y="99507"/>
                  </a:lnTo>
                  <a:lnTo>
                    <a:pt x="359617" y="77113"/>
                  </a:lnTo>
                  <a:lnTo>
                    <a:pt x="400490" y="57337"/>
                  </a:lnTo>
                  <a:lnTo>
                    <a:pt x="442844" y="40291"/>
                  </a:lnTo>
                  <a:lnTo>
                    <a:pt x="486565" y="26089"/>
                  </a:lnTo>
                  <a:lnTo>
                    <a:pt x="531539" y="14846"/>
                  </a:lnTo>
                  <a:lnTo>
                    <a:pt x="577654" y="6674"/>
                  </a:lnTo>
                  <a:lnTo>
                    <a:pt x="624794" y="1687"/>
                  </a:lnTo>
                  <a:lnTo>
                    <a:pt x="672846" y="0"/>
                  </a:lnTo>
                  <a:lnTo>
                    <a:pt x="720897" y="1687"/>
                  </a:lnTo>
                  <a:lnTo>
                    <a:pt x="768037" y="6674"/>
                  </a:lnTo>
                  <a:lnTo>
                    <a:pt x="814152" y="14846"/>
                  </a:lnTo>
                  <a:lnTo>
                    <a:pt x="859126" y="26089"/>
                  </a:lnTo>
                  <a:lnTo>
                    <a:pt x="902847" y="40291"/>
                  </a:lnTo>
                  <a:lnTo>
                    <a:pt x="945201" y="57337"/>
                  </a:lnTo>
                  <a:lnTo>
                    <a:pt x="986074" y="77113"/>
                  </a:lnTo>
                  <a:lnTo>
                    <a:pt x="1025352" y="99507"/>
                  </a:lnTo>
                  <a:lnTo>
                    <a:pt x="1062921" y="124403"/>
                  </a:lnTo>
                  <a:lnTo>
                    <a:pt x="1098667" y="151688"/>
                  </a:lnTo>
                  <a:lnTo>
                    <a:pt x="1132476" y="181250"/>
                  </a:lnTo>
                  <a:lnTo>
                    <a:pt x="1164235" y="212973"/>
                  </a:lnTo>
                  <a:lnTo>
                    <a:pt x="1193830" y="246744"/>
                  </a:lnTo>
                  <a:lnTo>
                    <a:pt x="1221147" y="282449"/>
                  </a:lnTo>
                  <a:lnTo>
                    <a:pt x="1246071" y="319976"/>
                  </a:lnTo>
                  <a:lnTo>
                    <a:pt x="1268490" y="359209"/>
                  </a:lnTo>
                  <a:lnTo>
                    <a:pt x="1288289" y="400035"/>
                  </a:lnTo>
                  <a:lnTo>
                    <a:pt x="1305354" y="442341"/>
                  </a:lnTo>
                  <a:lnTo>
                    <a:pt x="1319572" y="486013"/>
                  </a:lnTo>
                  <a:lnTo>
                    <a:pt x="1330828" y="530937"/>
                  </a:lnTo>
                  <a:lnTo>
                    <a:pt x="1339010" y="576999"/>
                  </a:lnTo>
                  <a:lnTo>
                    <a:pt x="1344002" y="624086"/>
                  </a:lnTo>
                  <a:lnTo>
                    <a:pt x="1345692" y="672084"/>
                  </a:lnTo>
                  <a:lnTo>
                    <a:pt x="1344002" y="720081"/>
                  </a:lnTo>
                  <a:lnTo>
                    <a:pt x="1339010" y="767168"/>
                  </a:lnTo>
                  <a:lnTo>
                    <a:pt x="1330828" y="813230"/>
                  </a:lnTo>
                  <a:lnTo>
                    <a:pt x="1319572" y="858154"/>
                  </a:lnTo>
                  <a:lnTo>
                    <a:pt x="1305354" y="901826"/>
                  </a:lnTo>
                  <a:lnTo>
                    <a:pt x="1288289" y="944132"/>
                  </a:lnTo>
                  <a:lnTo>
                    <a:pt x="1268490" y="984958"/>
                  </a:lnTo>
                  <a:lnTo>
                    <a:pt x="1246071" y="1024191"/>
                  </a:lnTo>
                  <a:lnTo>
                    <a:pt x="1221147" y="1061718"/>
                  </a:lnTo>
                  <a:lnTo>
                    <a:pt x="1193830" y="1097423"/>
                  </a:lnTo>
                  <a:lnTo>
                    <a:pt x="1164235" y="1131194"/>
                  </a:lnTo>
                  <a:lnTo>
                    <a:pt x="1132476" y="1162917"/>
                  </a:lnTo>
                  <a:lnTo>
                    <a:pt x="1098667" y="1192479"/>
                  </a:lnTo>
                  <a:lnTo>
                    <a:pt x="1062921" y="1219764"/>
                  </a:lnTo>
                  <a:lnTo>
                    <a:pt x="1025352" y="1244660"/>
                  </a:lnTo>
                  <a:lnTo>
                    <a:pt x="986074" y="1267054"/>
                  </a:lnTo>
                  <a:lnTo>
                    <a:pt x="945201" y="1286830"/>
                  </a:lnTo>
                  <a:lnTo>
                    <a:pt x="902847" y="1303876"/>
                  </a:lnTo>
                  <a:lnTo>
                    <a:pt x="859126" y="1318078"/>
                  </a:lnTo>
                  <a:lnTo>
                    <a:pt x="814152" y="1329321"/>
                  </a:lnTo>
                  <a:lnTo>
                    <a:pt x="768037" y="1337493"/>
                  </a:lnTo>
                  <a:lnTo>
                    <a:pt x="720897" y="1342480"/>
                  </a:lnTo>
                  <a:lnTo>
                    <a:pt x="672846" y="1344168"/>
                  </a:lnTo>
                  <a:lnTo>
                    <a:pt x="624794" y="1342480"/>
                  </a:lnTo>
                  <a:lnTo>
                    <a:pt x="577654" y="1337493"/>
                  </a:lnTo>
                  <a:lnTo>
                    <a:pt x="531539" y="1329321"/>
                  </a:lnTo>
                  <a:lnTo>
                    <a:pt x="486565" y="1318078"/>
                  </a:lnTo>
                  <a:lnTo>
                    <a:pt x="442844" y="1303876"/>
                  </a:lnTo>
                  <a:lnTo>
                    <a:pt x="400490" y="1286830"/>
                  </a:lnTo>
                  <a:lnTo>
                    <a:pt x="359617" y="1267054"/>
                  </a:lnTo>
                  <a:lnTo>
                    <a:pt x="320339" y="1244660"/>
                  </a:lnTo>
                  <a:lnTo>
                    <a:pt x="282770" y="1219764"/>
                  </a:lnTo>
                  <a:lnTo>
                    <a:pt x="247024" y="1192479"/>
                  </a:lnTo>
                  <a:lnTo>
                    <a:pt x="213215" y="1162917"/>
                  </a:lnTo>
                  <a:lnTo>
                    <a:pt x="181456" y="1131194"/>
                  </a:lnTo>
                  <a:lnTo>
                    <a:pt x="151861" y="1097423"/>
                  </a:lnTo>
                  <a:lnTo>
                    <a:pt x="124544" y="1061718"/>
                  </a:lnTo>
                  <a:lnTo>
                    <a:pt x="99620" y="1024191"/>
                  </a:lnTo>
                  <a:lnTo>
                    <a:pt x="77201" y="984958"/>
                  </a:lnTo>
                  <a:lnTo>
                    <a:pt x="57402" y="944132"/>
                  </a:lnTo>
                  <a:lnTo>
                    <a:pt x="40337" y="901826"/>
                  </a:lnTo>
                  <a:lnTo>
                    <a:pt x="26119" y="858154"/>
                  </a:lnTo>
                  <a:lnTo>
                    <a:pt x="14863" y="813230"/>
                  </a:lnTo>
                  <a:lnTo>
                    <a:pt x="6681" y="767168"/>
                  </a:lnTo>
                  <a:lnTo>
                    <a:pt x="1689" y="720081"/>
                  </a:lnTo>
                  <a:lnTo>
                    <a:pt x="0" y="672084"/>
                  </a:lnTo>
                  <a:close/>
                </a:path>
              </a:pathLst>
            </a:custGeom>
            <a:ln w="9144">
              <a:solidFill>
                <a:srgbClr val="0E20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19" name="object 13">
            <a:extLst>
              <a:ext uri="{FF2B5EF4-FFF2-40B4-BE49-F238E27FC236}">
                <a16:creationId xmlns:a16="http://schemas.microsoft.com/office/drawing/2014/main" id="{12212AF3-412B-80D3-48DA-3E6E1D4FA77A}"/>
              </a:ext>
            </a:extLst>
          </p:cNvPr>
          <p:cNvSpPr txBox="1"/>
          <p:nvPr/>
        </p:nvSpPr>
        <p:spPr>
          <a:xfrm>
            <a:off x="2723107" y="2970194"/>
            <a:ext cx="828040" cy="822960"/>
          </a:xfrm>
          <a:prstGeom prst="rect">
            <a:avLst/>
          </a:prstGeom>
        </p:spPr>
        <p:txBody>
          <a:bodyPr vert="horz" wrap="square" lIns="0" tIns="12065" rIns="0" bIns="0" rtlCol="0">
            <a:spAutoFit/>
          </a:bodyPr>
          <a:lstStyle/>
          <a:p>
            <a:pPr marL="8255" marR="0" lvl="0" indent="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30%</a:t>
            </a:r>
            <a:endParaRPr kumimoji="0"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40"/>
              </a:spcBef>
              <a:spcAft>
                <a:spcPts val="0"/>
              </a:spcAft>
              <a:buClrTx/>
              <a:buSzTx/>
              <a:buFontTx/>
              <a:buNone/>
              <a:tabLst/>
              <a:defRPr/>
            </a:pPr>
            <a:r>
              <a:rPr kumimoji="0" sz="12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&lt;100</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Employees</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20" name="object 14">
            <a:extLst>
              <a:ext uri="{FF2B5EF4-FFF2-40B4-BE49-F238E27FC236}">
                <a16:creationId xmlns:a16="http://schemas.microsoft.com/office/drawing/2014/main" id="{709E27C1-8648-A77F-81A7-C11756E0BFF5}"/>
              </a:ext>
            </a:extLst>
          </p:cNvPr>
          <p:cNvGrpSpPr/>
          <p:nvPr/>
        </p:nvGrpSpPr>
        <p:grpSpPr>
          <a:xfrm>
            <a:off x="5608351" y="2757436"/>
            <a:ext cx="1438910" cy="1440180"/>
            <a:chOff x="3448811" y="2182368"/>
            <a:chExt cx="1438910" cy="1440180"/>
          </a:xfrm>
        </p:grpSpPr>
        <p:pic>
          <p:nvPicPr>
            <p:cNvPr id="21" name="object 15">
              <a:extLst>
                <a:ext uri="{FF2B5EF4-FFF2-40B4-BE49-F238E27FC236}">
                  <a16:creationId xmlns:a16="http://schemas.microsoft.com/office/drawing/2014/main" id="{9E9DCF53-106E-C1ED-54A2-6D3CD2A14773}"/>
                </a:ext>
              </a:extLst>
            </p:cNvPr>
            <p:cNvPicPr/>
            <p:nvPr/>
          </p:nvPicPr>
          <p:blipFill>
            <a:blip r:embed="rId5" cstate="print"/>
            <a:stretch>
              <a:fillRect/>
            </a:stretch>
          </p:blipFill>
          <p:spPr>
            <a:xfrm>
              <a:off x="3448811" y="2182368"/>
              <a:ext cx="1438655" cy="1440179"/>
            </a:xfrm>
            <a:prstGeom prst="rect">
              <a:avLst/>
            </a:prstGeom>
          </p:spPr>
        </p:pic>
        <p:sp>
          <p:nvSpPr>
            <p:cNvPr id="22" name="object 16">
              <a:extLst>
                <a:ext uri="{FF2B5EF4-FFF2-40B4-BE49-F238E27FC236}">
                  <a16:creationId xmlns:a16="http://schemas.microsoft.com/office/drawing/2014/main" id="{65721DDF-A1BE-79FC-1975-D31DEE7B93E5}"/>
                </a:ext>
              </a:extLst>
            </p:cNvPr>
            <p:cNvSpPr/>
            <p:nvPr/>
          </p:nvSpPr>
          <p:spPr>
            <a:xfrm>
              <a:off x="3496055" y="2206751"/>
              <a:ext cx="1344295" cy="1346200"/>
            </a:xfrm>
            <a:custGeom>
              <a:avLst/>
              <a:gdLst/>
              <a:ahLst/>
              <a:cxnLst/>
              <a:rect l="l" t="t" r="r" b="b"/>
              <a:pathLst>
                <a:path w="1344295" h="1346200">
                  <a:moveTo>
                    <a:pt x="672084" y="0"/>
                  </a:moveTo>
                  <a:lnTo>
                    <a:pt x="624086" y="1689"/>
                  </a:lnTo>
                  <a:lnTo>
                    <a:pt x="576999" y="6681"/>
                  </a:lnTo>
                  <a:lnTo>
                    <a:pt x="530937" y="14863"/>
                  </a:lnTo>
                  <a:lnTo>
                    <a:pt x="486013" y="26119"/>
                  </a:lnTo>
                  <a:lnTo>
                    <a:pt x="442341" y="40337"/>
                  </a:lnTo>
                  <a:lnTo>
                    <a:pt x="400035" y="57402"/>
                  </a:lnTo>
                  <a:lnTo>
                    <a:pt x="359209" y="77201"/>
                  </a:lnTo>
                  <a:lnTo>
                    <a:pt x="319976" y="99620"/>
                  </a:lnTo>
                  <a:lnTo>
                    <a:pt x="282449" y="124544"/>
                  </a:lnTo>
                  <a:lnTo>
                    <a:pt x="246744" y="151861"/>
                  </a:lnTo>
                  <a:lnTo>
                    <a:pt x="212973" y="181456"/>
                  </a:lnTo>
                  <a:lnTo>
                    <a:pt x="181250" y="213215"/>
                  </a:lnTo>
                  <a:lnTo>
                    <a:pt x="151688" y="247024"/>
                  </a:lnTo>
                  <a:lnTo>
                    <a:pt x="124403" y="282770"/>
                  </a:lnTo>
                  <a:lnTo>
                    <a:pt x="99507" y="320339"/>
                  </a:lnTo>
                  <a:lnTo>
                    <a:pt x="77113" y="359617"/>
                  </a:lnTo>
                  <a:lnTo>
                    <a:pt x="57337" y="400490"/>
                  </a:lnTo>
                  <a:lnTo>
                    <a:pt x="40291" y="442844"/>
                  </a:lnTo>
                  <a:lnTo>
                    <a:pt x="26089" y="486565"/>
                  </a:lnTo>
                  <a:lnTo>
                    <a:pt x="14846" y="531539"/>
                  </a:lnTo>
                  <a:lnTo>
                    <a:pt x="6674" y="577654"/>
                  </a:lnTo>
                  <a:lnTo>
                    <a:pt x="1687" y="624794"/>
                  </a:lnTo>
                  <a:lnTo>
                    <a:pt x="0" y="672846"/>
                  </a:lnTo>
                  <a:lnTo>
                    <a:pt x="1687" y="720897"/>
                  </a:lnTo>
                  <a:lnTo>
                    <a:pt x="6674" y="768037"/>
                  </a:lnTo>
                  <a:lnTo>
                    <a:pt x="14846" y="814152"/>
                  </a:lnTo>
                  <a:lnTo>
                    <a:pt x="26089" y="859126"/>
                  </a:lnTo>
                  <a:lnTo>
                    <a:pt x="40291" y="902847"/>
                  </a:lnTo>
                  <a:lnTo>
                    <a:pt x="57337" y="945201"/>
                  </a:lnTo>
                  <a:lnTo>
                    <a:pt x="77113" y="986074"/>
                  </a:lnTo>
                  <a:lnTo>
                    <a:pt x="99507" y="1025352"/>
                  </a:lnTo>
                  <a:lnTo>
                    <a:pt x="124403" y="1062921"/>
                  </a:lnTo>
                  <a:lnTo>
                    <a:pt x="151688" y="1098667"/>
                  </a:lnTo>
                  <a:lnTo>
                    <a:pt x="181250" y="1132476"/>
                  </a:lnTo>
                  <a:lnTo>
                    <a:pt x="212973" y="1164235"/>
                  </a:lnTo>
                  <a:lnTo>
                    <a:pt x="246744" y="1193830"/>
                  </a:lnTo>
                  <a:lnTo>
                    <a:pt x="282449" y="1221147"/>
                  </a:lnTo>
                  <a:lnTo>
                    <a:pt x="319976" y="1246071"/>
                  </a:lnTo>
                  <a:lnTo>
                    <a:pt x="359209" y="1268490"/>
                  </a:lnTo>
                  <a:lnTo>
                    <a:pt x="400035" y="1288289"/>
                  </a:lnTo>
                  <a:lnTo>
                    <a:pt x="442341" y="1305354"/>
                  </a:lnTo>
                  <a:lnTo>
                    <a:pt x="486013" y="1319572"/>
                  </a:lnTo>
                  <a:lnTo>
                    <a:pt x="530937" y="1330828"/>
                  </a:lnTo>
                  <a:lnTo>
                    <a:pt x="576999" y="1339010"/>
                  </a:lnTo>
                  <a:lnTo>
                    <a:pt x="624086" y="1344002"/>
                  </a:lnTo>
                  <a:lnTo>
                    <a:pt x="672084" y="1345692"/>
                  </a:lnTo>
                  <a:lnTo>
                    <a:pt x="720081" y="1344002"/>
                  </a:lnTo>
                  <a:lnTo>
                    <a:pt x="767168" y="1339010"/>
                  </a:lnTo>
                  <a:lnTo>
                    <a:pt x="813230" y="1330828"/>
                  </a:lnTo>
                  <a:lnTo>
                    <a:pt x="858154" y="1319572"/>
                  </a:lnTo>
                  <a:lnTo>
                    <a:pt x="901826" y="1305354"/>
                  </a:lnTo>
                  <a:lnTo>
                    <a:pt x="944132" y="1288289"/>
                  </a:lnTo>
                  <a:lnTo>
                    <a:pt x="984958" y="1268490"/>
                  </a:lnTo>
                  <a:lnTo>
                    <a:pt x="1024191" y="1246071"/>
                  </a:lnTo>
                  <a:lnTo>
                    <a:pt x="1061718" y="1221147"/>
                  </a:lnTo>
                  <a:lnTo>
                    <a:pt x="1097423" y="1193830"/>
                  </a:lnTo>
                  <a:lnTo>
                    <a:pt x="1131194" y="1164235"/>
                  </a:lnTo>
                  <a:lnTo>
                    <a:pt x="1162917" y="1132476"/>
                  </a:lnTo>
                  <a:lnTo>
                    <a:pt x="1192479" y="1098667"/>
                  </a:lnTo>
                  <a:lnTo>
                    <a:pt x="1219764" y="1062921"/>
                  </a:lnTo>
                  <a:lnTo>
                    <a:pt x="1244660" y="1025352"/>
                  </a:lnTo>
                  <a:lnTo>
                    <a:pt x="1267054" y="986074"/>
                  </a:lnTo>
                  <a:lnTo>
                    <a:pt x="1286830" y="945201"/>
                  </a:lnTo>
                  <a:lnTo>
                    <a:pt x="1303876" y="902847"/>
                  </a:lnTo>
                  <a:lnTo>
                    <a:pt x="1318078" y="859126"/>
                  </a:lnTo>
                  <a:lnTo>
                    <a:pt x="1329321" y="814152"/>
                  </a:lnTo>
                  <a:lnTo>
                    <a:pt x="1337493" y="768037"/>
                  </a:lnTo>
                  <a:lnTo>
                    <a:pt x="1342480" y="720897"/>
                  </a:lnTo>
                  <a:lnTo>
                    <a:pt x="1344168" y="672846"/>
                  </a:lnTo>
                  <a:lnTo>
                    <a:pt x="1342480" y="624794"/>
                  </a:lnTo>
                  <a:lnTo>
                    <a:pt x="1337493" y="577654"/>
                  </a:lnTo>
                  <a:lnTo>
                    <a:pt x="1329321" y="531539"/>
                  </a:lnTo>
                  <a:lnTo>
                    <a:pt x="1318078" y="486565"/>
                  </a:lnTo>
                  <a:lnTo>
                    <a:pt x="1303876" y="442844"/>
                  </a:lnTo>
                  <a:lnTo>
                    <a:pt x="1286830" y="400490"/>
                  </a:lnTo>
                  <a:lnTo>
                    <a:pt x="1267054" y="359617"/>
                  </a:lnTo>
                  <a:lnTo>
                    <a:pt x="1244660" y="320339"/>
                  </a:lnTo>
                  <a:lnTo>
                    <a:pt x="1219764" y="282770"/>
                  </a:lnTo>
                  <a:lnTo>
                    <a:pt x="1192479" y="247024"/>
                  </a:lnTo>
                  <a:lnTo>
                    <a:pt x="1162917" y="213215"/>
                  </a:lnTo>
                  <a:lnTo>
                    <a:pt x="1131194" y="181456"/>
                  </a:lnTo>
                  <a:lnTo>
                    <a:pt x="1097423" y="151861"/>
                  </a:lnTo>
                  <a:lnTo>
                    <a:pt x="1061718" y="124544"/>
                  </a:lnTo>
                  <a:lnTo>
                    <a:pt x="1024191" y="99620"/>
                  </a:lnTo>
                  <a:lnTo>
                    <a:pt x="984958" y="77201"/>
                  </a:lnTo>
                  <a:lnTo>
                    <a:pt x="944132" y="57402"/>
                  </a:lnTo>
                  <a:lnTo>
                    <a:pt x="901826" y="40337"/>
                  </a:lnTo>
                  <a:lnTo>
                    <a:pt x="858154" y="26119"/>
                  </a:lnTo>
                  <a:lnTo>
                    <a:pt x="813230" y="14863"/>
                  </a:lnTo>
                  <a:lnTo>
                    <a:pt x="767168" y="6681"/>
                  </a:lnTo>
                  <a:lnTo>
                    <a:pt x="720081" y="1689"/>
                  </a:lnTo>
                  <a:lnTo>
                    <a:pt x="672084"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 name="object 17">
              <a:extLst>
                <a:ext uri="{FF2B5EF4-FFF2-40B4-BE49-F238E27FC236}">
                  <a16:creationId xmlns:a16="http://schemas.microsoft.com/office/drawing/2014/main" id="{68A48950-0653-EE53-B43D-10306BA59683}"/>
                </a:ext>
              </a:extLst>
            </p:cNvPr>
            <p:cNvSpPr/>
            <p:nvPr/>
          </p:nvSpPr>
          <p:spPr>
            <a:xfrm>
              <a:off x="3496055" y="2206751"/>
              <a:ext cx="1344295" cy="1346200"/>
            </a:xfrm>
            <a:custGeom>
              <a:avLst/>
              <a:gdLst/>
              <a:ahLst/>
              <a:cxnLst/>
              <a:rect l="l" t="t" r="r" b="b"/>
              <a:pathLst>
                <a:path w="1344295" h="1346200">
                  <a:moveTo>
                    <a:pt x="0" y="672846"/>
                  </a:moveTo>
                  <a:lnTo>
                    <a:pt x="1687" y="624794"/>
                  </a:lnTo>
                  <a:lnTo>
                    <a:pt x="6674" y="577654"/>
                  </a:lnTo>
                  <a:lnTo>
                    <a:pt x="14846" y="531539"/>
                  </a:lnTo>
                  <a:lnTo>
                    <a:pt x="26089" y="486565"/>
                  </a:lnTo>
                  <a:lnTo>
                    <a:pt x="40291" y="442844"/>
                  </a:lnTo>
                  <a:lnTo>
                    <a:pt x="57337" y="400490"/>
                  </a:lnTo>
                  <a:lnTo>
                    <a:pt x="77113" y="359617"/>
                  </a:lnTo>
                  <a:lnTo>
                    <a:pt x="99507" y="320339"/>
                  </a:lnTo>
                  <a:lnTo>
                    <a:pt x="124403" y="282770"/>
                  </a:lnTo>
                  <a:lnTo>
                    <a:pt x="151688" y="247024"/>
                  </a:lnTo>
                  <a:lnTo>
                    <a:pt x="181250" y="213215"/>
                  </a:lnTo>
                  <a:lnTo>
                    <a:pt x="212973" y="181456"/>
                  </a:lnTo>
                  <a:lnTo>
                    <a:pt x="246744" y="151861"/>
                  </a:lnTo>
                  <a:lnTo>
                    <a:pt x="282449" y="124544"/>
                  </a:lnTo>
                  <a:lnTo>
                    <a:pt x="319976" y="99620"/>
                  </a:lnTo>
                  <a:lnTo>
                    <a:pt x="359209" y="77201"/>
                  </a:lnTo>
                  <a:lnTo>
                    <a:pt x="400035" y="57402"/>
                  </a:lnTo>
                  <a:lnTo>
                    <a:pt x="442341" y="40337"/>
                  </a:lnTo>
                  <a:lnTo>
                    <a:pt x="486013" y="26119"/>
                  </a:lnTo>
                  <a:lnTo>
                    <a:pt x="530937" y="14863"/>
                  </a:lnTo>
                  <a:lnTo>
                    <a:pt x="576999" y="6681"/>
                  </a:lnTo>
                  <a:lnTo>
                    <a:pt x="624086" y="1689"/>
                  </a:lnTo>
                  <a:lnTo>
                    <a:pt x="672084" y="0"/>
                  </a:lnTo>
                  <a:lnTo>
                    <a:pt x="720081" y="1689"/>
                  </a:lnTo>
                  <a:lnTo>
                    <a:pt x="767168" y="6681"/>
                  </a:lnTo>
                  <a:lnTo>
                    <a:pt x="813230" y="14863"/>
                  </a:lnTo>
                  <a:lnTo>
                    <a:pt x="858154" y="26119"/>
                  </a:lnTo>
                  <a:lnTo>
                    <a:pt x="901826" y="40337"/>
                  </a:lnTo>
                  <a:lnTo>
                    <a:pt x="944132" y="57402"/>
                  </a:lnTo>
                  <a:lnTo>
                    <a:pt x="984958" y="77201"/>
                  </a:lnTo>
                  <a:lnTo>
                    <a:pt x="1024191" y="99620"/>
                  </a:lnTo>
                  <a:lnTo>
                    <a:pt x="1061718" y="124544"/>
                  </a:lnTo>
                  <a:lnTo>
                    <a:pt x="1097423" y="151861"/>
                  </a:lnTo>
                  <a:lnTo>
                    <a:pt x="1131194" y="181456"/>
                  </a:lnTo>
                  <a:lnTo>
                    <a:pt x="1162917" y="213215"/>
                  </a:lnTo>
                  <a:lnTo>
                    <a:pt x="1192479" y="247024"/>
                  </a:lnTo>
                  <a:lnTo>
                    <a:pt x="1219764" y="282770"/>
                  </a:lnTo>
                  <a:lnTo>
                    <a:pt x="1244660" y="320339"/>
                  </a:lnTo>
                  <a:lnTo>
                    <a:pt x="1267054" y="359617"/>
                  </a:lnTo>
                  <a:lnTo>
                    <a:pt x="1286830" y="400490"/>
                  </a:lnTo>
                  <a:lnTo>
                    <a:pt x="1303876" y="442844"/>
                  </a:lnTo>
                  <a:lnTo>
                    <a:pt x="1318078" y="486565"/>
                  </a:lnTo>
                  <a:lnTo>
                    <a:pt x="1329321" y="531539"/>
                  </a:lnTo>
                  <a:lnTo>
                    <a:pt x="1337493" y="577654"/>
                  </a:lnTo>
                  <a:lnTo>
                    <a:pt x="1342480" y="624794"/>
                  </a:lnTo>
                  <a:lnTo>
                    <a:pt x="1344168" y="672846"/>
                  </a:lnTo>
                  <a:lnTo>
                    <a:pt x="1342480" y="720897"/>
                  </a:lnTo>
                  <a:lnTo>
                    <a:pt x="1337493" y="768037"/>
                  </a:lnTo>
                  <a:lnTo>
                    <a:pt x="1329321" y="814152"/>
                  </a:lnTo>
                  <a:lnTo>
                    <a:pt x="1318078" y="859126"/>
                  </a:lnTo>
                  <a:lnTo>
                    <a:pt x="1303876" y="902847"/>
                  </a:lnTo>
                  <a:lnTo>
                    <a:pt x="1286830" y="945201"/>
                  </a:lnTo>
                  <a:lnTo>
                    <a:pt x="1267054" y="986074"/>
                  </a:lnTo>
                  <a:lnTo>
                    <a:pt x="1244660" y="1025352"/>
                  </a:lnTo>
                  <a:lnTo>
                    <a:pt x="1219764" y="1062921"/>
                  </a:lnTo>
                  <a:lnTo>
                    <a:pt x="1192479" y="1098667"/>
                  </a:lnTo>
                  <a:lnTo>
                    <a:pt x="1162917" y="1132476"/>
                  </a:lnTo>
                  <a:lnTo>
                    <a:pt x="1131194" y="1164235"/>
                  </a:lnTo>
                  <a:lnTo>
                    <a:pt x="1097423" y="1193830"/>
                  </a:lnTo>
                  <a:lnTo>
                    <a:pt x="1061718" y="1221147"/>
                  </a:lnTo>
                  <a:lnTo>
                    <a:pt x="1024191" y="1246071"/>
                  </a:lnTo>
                  <a:lnTo>
                    <a:pt x="984958" y="1268490"/>
                  </a:lnTo>
                  <a:lnTo>
                    <a:pt x="944132" y="1288289"/>
                  </a:lnTo>
                  <a:lnTo>
                    <a:pt x="901826" y="1305354"/>
                  </a:lnTo>
                  <a:lnTo>
                    <a:pt x="858154" y="1319572"/>
                  </a:lnTo>
                  <a:lnTo>
                    <a:pt x="813230" y="1330828"/>
                  </a:lnTo>
                  <a:lnTo>
                    <a:pt x="767168" y="1339010"/>
                  </a:lnTo>
                  <a:lnTo>
                    <a:pt x="720081" y="1344002"/>
                  </a:lnTo>
                  <a:lnTo>
                    <a:pt x="672084" y="1345692"/>
                  </a:lnTo>
                  <a:lnTo>
                    <a:pt x="624086" y="1344002"/>
                  </a:lnTo>
                  <a:lnTo>
                    <a:pt x="576999" y="1339010"/>
                  </a:lnTo>
                  <a:lnTo>
                    <a:pt x="530937" y="1330828"/>
                  </a:lnTo>
                  <a:lnTo>
                    <a:pt x="486013" y="1319572"/>
                  </a:lnTo>
                  <a:lnTo>
                    <a:pt x="442341" y="1305354"/>
                  </a:lnTo>
                  <a:lnTo>
                    <a:pt x="400035" y="1288289"/>
                  </a:lnTo>
                  <a:lnTo>
                    <a:pt x="359209" y="1268490"/>
                  </a:lnTo>
                  <a:lnTo>
                    <a:pt x="319976" y="1246071"/>
                  </a:lnTo>
                  <a:lnTo>
                    <a:pt x="282449" y="1221147"/>
                  </a:lnTo>
                  <a:lnTo>
                    <a:pt x="246744" y="1193830"/>
                  </a:lnTo>
                  <a:lnTo>
                    <a:pt x="212973" y="1164235"/>
                  </a:lnTo>
                  <a:lnTo>
                    <a:pt x="181250" y="1132476"/>
                  </a:lnTo>
                  <a:lnTo>
                    <a:pt x="151688" y="1098667"/>
                  </a:lnTo>
                  <a:lnTo>
                    <a:pt x="124403" y="1062921"/>
                  </a:lnTo>
                  <a:lnTo>
                    <a:pt x="99507" y="1025352"/>
                  </a:lnTo>
                  <a:lnTo>
                    <a:pt x="77113" y="986074"/>
                  </a:lnTo>
                  <a:lnTo>
                    <a:pt x="57337" y="945201"/>
                  </a:lnTo>
                  <a:lnTo>
                    <a:pt x="40291" y="902847"/>
                  </a:lnTo>
                  <a:lnTo>
                    <a:pt x="26089" y="859126"/>
                  </a:lnTo>
                  <a:lnTo>
                    <a:pt x="14846" y="814152"/>
                  </a:lnTo>
                  <a:lnTo>
                    <a:pt x="6674" y="768037"/>
                  </a:lnTo>
                  <a:lnTo>
                    <a:pt x="1687" y="720897"/>
                  </a:lnTo>
                  <a:lnTo>
                    <a:pt x="0" y="672846"/>
                  </a:lnTo>
                  <a:close/>
                </a:path>
              </a:pathLst>
            </a:custGeom>
            <a:ln w="9144">
              <a:solidFill>
                <a:srgbClr val="0E20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24" name="object 18">
            <a:extLst>
              <a:ext uri="{FF2B5EF4-FFF2-40B4-BE49-F238E27FC236}">
                <a16:creationId xmlns:a16="http://schemas.microsoft.com/office/drawing/2014/main" id="{C356D853-3244-43A0-A1D8-7C1259C8874F}"/>
              </a:ext>
            </a:extLst>
          </p:cNvPr>
          <p:cNvSpPr txBox="1"/>
          <p:nvPr/>
        </p:nvSpPr>
        <p:spPr>
          <a:xfrm>
            <a:off x="5886263" y="3001724"/>
            <a:ext cx="882015" cy="822960"/>
          </a:xfrm>
          <a:prstGeom prst="rect">
            <a:avLst/>
          </a:prstGeom>
        </p:spPr>
        <p:txBody>
          <a:bodyPr vert="horz" wrap="square" lIns="0" tIns="12065" rIns="0" bIns="0" rtlCol="0">
            <a:spAutoFit/>
          </a:bodyPr>
          <a:lstStyle/>
          <a:p>
            <a:pPr marL="889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17%</a:t>
            </a:r>
            <a:endParaRPr kumimoji="0"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40"/>
              </a:spcBef>
              <a:spcAft>
                <a:spcPts val="0"/>
              </a:spcAft>
              <a:buClrTx/>
              <a:buSzTx/>
              <a:buFontTx/>
              <a:buNone/>
              <a:tabLst/>
              <a:defRPr/>
            </a:pPr>
            <a:r>
              <a:rPr kumimoji="0"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1,000-</a:t>
            </a:r>
            <a:r>
              <a:rPr kumimoji="0" sz="1200" b="1" i="0" u="none" strike="noStrike" kern="0" cap="none" spc="-4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9,999</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47625"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employees</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25" name="object 19">
            <a:extLst>
              <a:ext uri="{FF2B5EF4-FFF2-40B4-BE49-F238E27FC236}">
                <a16:creationId xmlns:a16="http://schemas.microsoft.com/office/drawing/2014/main" id="{90840090-AA50-BB58-0C14-4FEFA5027EF8}"/>
              </a:ext>
            </a:extLst>
          </p:cNvPr>
          <p:cNvGrpSpPr/>
          <p:nvPr/>
        </p:nvGrpSpPr>
        <p:grpSpPr>
          <a:xfrm>
            <a:off x="3973100" y="2726968"/>
            <a:ext cx="1440180" cy="1438910"/>
            <a:chOff x="1813560" y="2151900"/>
            <a:chExt cx="1440180" cy="1438910"/>
          </a:xfrm>
        </p:grpSpPr>
        <p:pic>
          <p:nvPicPr>
            <p:cNvPr id="26" name="object 20">
              <a:extLst>
                <a:ext uri="{FF2B5EF4-FFF2-40B4-BE49-F238E27FC236}">
                  <a16:creationId xmlns:a16="http://schemas.microsoft.com/office/drawing/2014/main" id="{DB7C3560-A457-0305-4C77-AB13563B6A16}"/>
                </a:ext>
              </a:extLst>
            </p:cNvPr>
            <p:cNvPicPr/>
            <p:nvPr/>
          </p:nvPicPr>
          <p:blipFill>
            <a:blip r:embed="rId4" cstate="print"/>
            <a:stretch>
              <a:fillRect/>
            </a:stretch>
          </p:blipFill>
          <p:spPr>
            <a:xfrm>
              <a:off x="1813560" y="2151900"/>
              <a:ext cx="1440179" cy="1438643"/>
            </a:xfrm>
            <a:prstGeom prst="rect">
              <a:avLst/>
            </a:prstGeom>
          </p:spPr>
        </p:pic>
        <p:sp>
          <p:nvSpPr>
            <p:cNvPr id="27" name="object 21">
              <a:extLst>
                <a:ext uri="{FF2B5EF4-FFF2-40B4-BE49-F238E27FC236}">
                  <a16:creationId xmlns:a16="http://schemas.microsoft.com/office/drawing/2014/main" id="{1F7E7172-9258-92DD-4A37-E0A5AF8369E0}"/>
                </a:ext>
              </a:extLst>
            </p:cNvPr>
            <p:cNvSpPr/>
            <p:nvPr/>
          </p:nvSpPr>
          <p:spPr>
            <a:xfrm>
              <a:off x="1860803" y="2176271"/>
              <a:ext cx="1346200" cy="1344295"/>
            </a:xfrm>
            <a:custGeom>
              <a:avLst/>
              <a:gdLst/>
              <a:ahLst/>
              <a:cxnLst/>
              <a:rect l="l" t="t" r="r" b="b"/>
              <a:pathLst>
                <a:path w="1346200" h="1344295">
                  <a:moveTo>
                    <a:pt x="672846" y="0"/>
                  </a:moveTo>
                  <a:lnTo>
                    <a:pt x="624794" y="1687"/>
                  </a:lnTo>
                  <a:lnTo>
                    <a:pt x="577654" y="6674"/>
                  </a:lnTo>
                  <a:lnTo>
                    <a:pt x="531539" y="14846"/>
                  </a:lnTo>
                  <a:lnTo>
                    <a:pt x="486565" y="26089"/>
                  </a:lnTo>
                  <a:lnTo>
                    <a:pt x="442844" y="40291"/>
                  </a:lnTo>
                  <a:lnTo>
                    <a:pt x="400490" y="57337"/>
                  </a:lnTo>
                  <a:lnTo>
                    <a:pt x="359617" y="77113"/>
                  </a:lnTo>
                  <a:lnTo>
                    <a:pt x="320339" y="99507"/>
                  </a:lnTo>
                  <a:lnTo>
                    <a:pt x="282770" y="124403"/>
                  </a:lnTo>
                  <a:lnTo>
                    <a:pt x="247024" y="151688"/>
                  </a:lnTo>
                  <a:lnTo>
                    <a:pt x="213215" y="181250"/>
                  </a:lnTo>
                  <a:lnTo>
                    <a:pt x="181456" y="212973"/>
                  </a:lnTo>
                  <a:lnTo>
                    <a:pt x="151861" y="246744"/>
                  </a:lnTo>
                  <a:lnTo>
                    <a:pt x="124544" y="282449"/>
                  </a:lnTo>
                  <a:lnTo>
                    <a:pt x="99620" y="319976"/>
                  </a:lnTo>
                  <a:lnTo>
                    <a:pt x="77201" y="359209"/>
                  </a:lnTo>
                  <a:lnTo>
                    <a:pt x="57402" y="400035"/>
                  </a:lnTo>
                  <a:lnTo>
                    <a:pt x="40337" y="442341"/>
                  </a:lnTo>
                  <a:lnTo>
                    <a:pt x="26119" y="486013"/>
                  </a:lnTo>
                  <a:lnTo>
                    <a:pt x="14863" y="530937"/>
                  </a:lnTo>
                  <a:lnTo>
                    <a:pt x="6681" y="576999"/>
                  </a:lnTo>
                  <a:lnTo>
                    <a:pt x="1689" y="624086"/>
                  </a:lnTo>
                  <a:lnTo>
                    <a:pt x="0" y="672084"/>
                  </a:lnTo>
                  <a:lnTo>
                    <a:pt x="1689" y="720081"/>
                  </a:lnTo>
                  <a:lnTo>
                    <a:pt x="6681" y="767168"/>
                  </a:lnTo>
                  <a:lnTo>
                    <a:pt x="14863" y="813230"/>
                  </a:lnTo>
                  <a:lnTo>
                    <a:pt x="26119" y="858154"/>
                  </a:lnTo>
                  <a:lnTo>
                    <a:pt x="40337" y="901826"/>
                  </a:lnTo>
                  <a:lnTo>
                    <a:pt x="57402" y="944132"/>
                  </a:lnTo>
                  <a:lnTo>
                    <a:pt x="77201" y="984958"/>
                  </a:lnTo>
                  <a:lnTo>
                    <a:pt x="99620" y="1024191"/>
                  </a:lnTo>
                  <a:lnTo>
                    <a:pt x="124544" y="1061718"/>
                  </a:lnTo>
                  <a:lnTo>
                    <a:pt x="151861" y="1097423"/>
                  </a:lnTo>
                  <a:lnTo>
                    <a:pt x="181456" y="1131194"/>
                  </a:lnTo>
                  <a:lnTo>
                    <a:pt x="213215" y="1162917"/>
                  </a:lnTo>
                  <a:lnTo>
                    <a:pt x="247024" y="1192479"/>
                  </a:lnTo>
                  <a:lnTo>
                    <a:pt x="282770" y="1219764"/>
                  </a:lnTo>
                  <a:lnTo>
                    <a:pt x="320339" y="1244660"/>
                  </a:lnTo>
                  <a:lnTo>
                    <a:pt x="359617" y="1267054"/>
                  </a:lnTo>
                  <a:lnTo>
                    <a:pt x="400490" y="1286830"/>
                  </a:lnTo>
                  <a:lnTo>
                    <a:pt x="442844" y="1303876"/>
                  </a:lnTo>
                  <a:lnTo>
                    <a:pt x="486565" y="1318078"/>
                  </a:lnTo>
                  <a:lnTo>
                    <a:pt x="531539" y="1329321"/>
                  </a:lnTo>
                  <a:lnTo>
                    <a:pt x="577654" y="1337493"/>
                  </a:lnTo>
                  <a:lnTo>
                    <a:pt x="624794" y="1342480"/>
                  </a:lnTo>
                  <a:lnTo>
                    <a:pt x="672846" y="1344168"/>
                  </a:lnTo>
                  <a:lnTo>
                    <a:pt x="720897" y="1342480"/>
                  </a:lnTo>
                  <a:lnTo>
                    <a:pt x="768037" y="1337493"/>
                  </a:lnTo>
                  <a:lnTo>
                    <a:pt x="814152" y="1329321"/>
                  </a:lnTo>
                  <a:lnTo>
                    <a:pt x="859126" y="1318078"/>
                  </a:lnTo>
                  <a:lnTo>
                    <a:pt x="902847" y="1303876"/>
                  </a:lnTo>
                  <a:lnTo>
                    <a:pt x="945201" y="1286830"/>
                  </a:lnTo>
                  <a:lnTo>
                    <a:pt x="986074" y="1267054"/>
                  </a:lnTo>
                  <a:lnTo>
                    <a:pt x="1025352" y="1244660"/>
                  </a:lnTo>
                  <a:lnTo>
                    <a:pt x="1062921" y="1219764"/>
                  </a:lnTo>
                  <a:lnTo>
                    <a:pt x="1098667" y="1192479"/>
                  </a:lnTo>
                  <a:lnTo>
                    <a:pt x="1132476" y="1162917"/>
                  </a:lnTo>
                  <a:lnTo>
                    <a:pt x="1164235" y="1131194"/>
                  </a:lnTo>
                  <a:lnTo>
                    <a:pt x="1193830" y="1097423"/>
                  </a:lnTo>
                  <a:lnTo>
                    <a:pt x="1221147" y="1061718"/>
                  </a:lnTo>
                  <a:lnTo>
                    <a:pt x="1246071" y="1024191"/>
                  </a:lnTo>
                  <a:lnTo>
                    <a:pt x="1268490" y="984958"/>
                  </a:lnTo>
                  <a:lnTo>
                    <a:pt x="1288289" y="944132"/>
                  </a:lnTo>
                  <a:lnTo>
                    <a:pt x="1305354" y="901826"/>
                  </a:lnTo>
                  <a:lnTo>
                    <a:pt x="1319572" y="858154"/>
                  </a:lnTo>
                  <a:lnTo>
                    <a:pt x="1330828" y="813230"/>
                  </a:lnTo>
                  <a:lnTo>
                    <a:pt x="1339010" y="767168"/>
                  </a:lnTo>
                  <a:lnTo>
                    <a:pt x="1344002" y="720081"/>
                  </a:lnTo>
                  <a:lnTo>
                    <a:pt x="1345692" y="672084"/>
                  </a:lnTo>
                  <a:lnTo>
                    <a:pt x="1344002" y="624086"/>
                  </a:lnTo>
                  <a:lnTo>
                    <a:pt x="1339010" y="576999"/>
                  </a:lnTo>
                  <a:lnTo>
                    <a:pt x="1330828" y="530937"/>
                  </a:lnTo>
                  <a:lnTo>
                    <a:pt x="1319572" y="486013"/>
                  </a:lnTo>
                  <a:lnTo>
                    <a:pt x="1305354" y="442341"/>
                  </a:lnTo>
                  <a:lnTo>
                    <a:pt x="1288289" y="400035"/>
                  </a:lnTo>
                  <a:lnTo>
                    <a:pt x="1268490" y="359209"/>
                  </a:lnTo>
                  <a:lnTo>
                    <a:pt x="1246071" y="319976"/>
                  </a:lnTo>
                  <a:lnTo>
                    <a:pt x="1221147" y="282449"/>
                  </a:lnTo>
                  <a:lnTo>
                    <a:pt x="1193830" y="246744"/>
                  </a:lnTo>
                  <a:lnTo>
                    <a:pt x="1164235" y="212973"/>
                  </a:lnTo>
                  <a:lnTo>
                    <a:pt x="1132476" y="181250"/>
                  </a:lnTo>
                  <a:lnTo>
                    <a:pt x="1098667" y="151688"/>
                  </a:lnTo>
                  <a:lnTo>
                    <a:pt x="1062921" y="124403"/>
                  </a:lnTo>
                  <a:lnTo>
                    <a:pt x="1025352" y="99507"/>
                  </a:lnTo>
                  <a:lnTo>
                    <a:pt x="986074" y="77113"/>
                  </a:lnTo>
                  <a:lnTo>
                    <a:pt x="945201" y="57337"/>
                  </a:lnTo>
                  <a:lnTo>
                    <a:pt x="902847" y="40291"/>
                  </a:lnTo>
                  <a:lnTo>
                    <a:pt x="859126" y="26089"/>
                  </a:lnTo>
                  <a:lnTo>
                    <a:pt x="814152" y="14846"/>
                  </a:lnTo>
                  <a:lnTo>
                    <a:pt x="768037" y="6674"/>
                  </a:lnTo>
                  <a:lnTo>
                    <a:pt x="720897" y="1687"/>
                  </a:lnTo>
                  <a:lnTo>
                    <a:pt x="672846"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8" name="object 22">
              <a:extLst>
                <a:ext uri="{FF2B5EF4-FFF2-40B4-BE49-F238E27FC236}">
                  <a16:creationId xmlns:a16="http://schemas.microsoft.com/office/drawing/2014/main" id="{C9C5FD03-4292-BC0B-76A2-4E737A78201F}"/>
                </a:ext>
              </a:extLst>
            </p:cNvPr>
            <p:cNvSpPr/>
            <p:nvPr/>
          </p:nvSpPr>
          <p:spPr>
            <a:xfrm>
              <a:off x="1860803" y="2176271"/>
              <a:ext cx="1346200" cy="1344295"/>
            </a:xfrm>
            <a:custGeom>
              <a:avLst/>
              <a:gdLst/>
              <a:ahLst/>
              <a:cxnLst/>
              <a:rect l="l" t="t" r="r" b="b"/>
              <a:pathLst>
                <a:path w="1346200" h="1344295">
                  <a:moveTo>
                    <a:pt x="0" y="672084"/>
                  </a:moveTo>
                  <a:lnTo>
                    <a:pt x="1689" y="624086"/>
                  </a:lnTo>
                  <a:lnTo>
                    <a:pt x="6681" y="576999"/>
                  </a:lnTo>
                  <a:lnTo>
                    <a:pt x="14863" y="530937"/>
                  </a:lnTo>
                  <a:lnTo>
                    <a:pt x="26119" y="486013"/>
                  </a:lnTo>
                  <a:lnTo>
                    <a:pt x="40337" y="442341"/>
                  </a:lnTo>
                  <a:lnTo>
                    <a:pt x="57402" y="400035"/>
                  </a:lnTo>
                  <a:lnTo>
                    <a:pt x="77201" y="359209"/>
                  </a:lnTo>
                  <a:lnTo>
                    <a:pt x="99620" y="319976"/>
                  </a:lnTo>
                  <a:lnTo>
                    <a:pt x="124544" y="282449"/>
                  </a:lnTo>
                  <a:lnTo>
                    <a:pt x="151861" y="246744"/>
                  </a:lnTo>
                  <a:lnTo>
                    <a:pt x="181456" y="212973"/>
                  </a:lnTo>
                  <a:lnTo>
                    <a:pt x="213215" y="181250"/>
                  </a:lnTo>
                  <a:lnTo>
                    <a:pt x="247024" y="151688"/>
                  </a:lnTo>
                  <a:lnTo>
                    <a:pt x="282770" y="124403"/>
                  </a:lnTo>
                  <a:lnTo>
                    <a:pt x="320339" y="99507"/>
                  </a:lnTo>
                  <a:lnTo>
                    <a:pt x="359617" y="77113"/>
                  </a:lnTo>
                  <a:lnTo>
                    <a:pt x="400490" y="57337"/>
                  </a:lnTo>
                  <a:lnTo>
                    <a:pt x="442844" y="40291"/>
                  </a:lnTo>
                  <a:lnTo>
                    <a:pt x="486565" y="26089"/>
                  </a:lnTo>
                  <a:lnTo>
                    <a:pt x="531539" y="14846"/>
                  </a:lnTo>
                  <a:lnTo>
                    <a:pt x="577654" y="6674"/>
                  </a:lnTo>
                  <a:lnTo>
                    <a:pt x="624794" y="1687"/>
                  </a:lnTo>
                  <a:lnTo>
                    <a:pt x="672846" y="0"/>
                  </a:lnTo>
                  <a:lnTo>
                    <a:pt x="720897" y="1687"/>
                  </a:lnTo>
                  <a:lnTo>
                    <a:pt x="768037" y="6674"/>
                  </a:lnTo>
                  <a:lnTo>
                    <a:pt x="814152" y="14846"/>
                  </a:lnTo>
                  <a:lnTo>
                    <a:pt x="859126" y="26089"/>
                  </a:lnTo>
                  <a:lnTo>
                    <a:pt x="902847" y="40291"/>
                  </a:lnTo>
                  <a:lnTo>
                    <a:pt x="945201" y="57337"/>
                  </a:lnTo>
                  <a:lnTo>
                    <a:pt x="986074" y="77113"/>
                  </a:lnTo>
                  <a:lnTo>
                    <a:pt x="1025352" y="99507"/>
                  </a:lnTo>
                  <a:lnTo>
                    <a:pt x="1062921" y="124403"/>
                  </a:lnTo>
                  <a:lnTo>
                    <a:pt x="1098667" y="151688"/>
                  </a:lnTo>
                  <a:lnTo>
                    <a:pt x="1132476" y="181250"/>
                  </a:lnTo>
                  <a:lnTo>
                    <a:pt x="1164235" y="212973"/>
                  </a:lnTo>
                  <a:lnTo>
                    <a:pt x="1193830" y="246744"/>
                  </a:lnTo>
                  <a:lnTo>
                    <a:pt x="1221147" y="282449"/>
                  </a:lnTo>
                  <a:lnTo>
                    <a:pt x="1246071" y="319976"/>
                  </a:lnTo>
                  <a:lnTo>
                    <a:pt x="1268490" y="359209"/>
                  </a:lnTo>
                  <a:lnTo>
                    <a:pt x="1288289" y="400035"/>
                  </a:lnTo>
                  <a:lnTo>
                    <a:pt x="1305354" y="442341"/>
                  </a:lnTo>
                  <a:lnTo>
                    <a:pt x="1319572" y="486013"/>
                  </a:lnTo>
                  <a:lnTo>
                    <a:pt x="1330828" y="530937"/>
                  </a:lnTo>
                  <a:lnTo>
                    <a:pt x="1339010" y="576999"/>
                  </a:lnTo>
                  <a:lnTo>
                    <a:pt x="1344002" y="624086"/>
                  </a:lnTo>
                  <a:lnTo>
                    <a:pt x="1345692" y="672084"/>
                  </a:lnTo>
                  <a:lnTo>
                    <a:pt x="1344002" y="720081"/>
                  </a:lnTo>
                  <a:lnTo>
                    <a:pt x="1339010" y="767168"/>
                  </a:lnTo>
                  <a:lnTo>
                    <a:pt x="1330828" y="813230"/>
                  </a:lnTo>
                  <a:lnTo>
                    <a:pt x="1319572" y="858154"/>
                  </a:lnTo>
                  <a:lnTo>
                    <a:pt x="1305354" y="901826"/>
                  </a:lnTo>
                  <a:lnTo>
                    <a:pt x="1288289" y="944132"/>
                  </a:lnTo>
                  <a:lnTo>
                    <a:pt x="1268490" y="984958"/>
                  </a:lnTo>
                  <a:lnTo>
                    <a:pt x="1246071" y="1024191"/>
                  </a:lnTo>
                  <a:lnTo>
                    <a:pt x="1221147" y="1061718"/>
                  </a:lnTo>
                  <a:lnTo>
                    <a:pt x="1193830" y="1097423"/>
                  </a:lnTo>
                  <a:lnTo>
                    <a:pt x="1164235" y="1131194"/>
                  </a:lnTo>
                  <a:lnTo>
                    <a:pt x="1132476" y="1162917"/>
                  </a:lnTo>
                  <a:lnTo>
                    <a:pt x="1098667" y="1192479"/>
                  </a:lnTo>
                  <a:lnTo>
                    <a:pt x="1062921" y="1219764"/>
                  </a:lnTo>
                  <a:lnTo>
                    <a:pt x="1025352" y="1244660"/>
                  </a:lnTo>
                  <a:lnTo>
                    <a:pt x="986074" y="1267054"/>
                  </a:lnTo>
                  <a:lnTo>
                    <a:pt x="945201" y="1286830"/>
                  </a:lnTo>
                  <a:lnTo>
                    <a:pt x="902847" y="1303876"/>
                  </a:lnTo>
                  <a:lnTo>
                    <a:pt x="859126" y="1318078"/>
                  </a:lnTo>
                  <a:lnTo>
                    <a:pt x="814152" y="1329321"/>
                  </a:lnTo>
                  <a:lnTo>
                    <a:pt x="768037" y="1337493"/>
                  </a:lnTo>
                  <a:lnTo>
                    <a:pt x="720897" y="1342480"/>
                  </a:lnTo>
                  <a:lnTo>
                    <a:pt x="672846" y="1344168"/>
                  </a:lnTo>
                  <a:lnTo>
                    <a:pt x="624794" y="1342480"/>
                  </a:lnTo>
                  <a:lnTo>
                    <a:pt x="577654" y="1337493"/>
                  </a:lnTo>
                  <a:lnTo>
                    <a:pt x="531539" y="1329321"/>
                  </a:lnTo>
                  <a:lnTo>
                    <a:pt x="486565" y="1318078"/>
                  </a:lnTo>
                  <a:lnTo>
                    <a:pt x="442844" y="1303876"/>
                  </a:lnTo>
                  <a:lnTo>
                    <a:pt x="400490" y="1286830"/>
                  </a:lnTo>
                  <a:lnTo>
                    <a:pt x="359617" y="1267054"/>
                  </a:lnTo>
                  <a:lnTo>
                    <a:pt x="320339" y="1244660"/>
                  </a:lnTo>
                  <a:lnTo>
                    <a:pt x="282770" y="1219764"/>
                  </a:lnTo>
                  <a:lnTo>
                    <a:pt x="247024" y="1192479"/>
                  </a:lnTo>
                  <a:lnTo>
                    <a:pt x="213215" y="1162917"/>
                  </a:lnTo>
                  <a:lnTo>
                    <a:pt x="181456" y="1131194"/>
                  </a:lnTo>
                  <a:lnTo>
                    <a:pt x="151861" y="1097423"/>
                  </a:lnTo>
                  <a:lnTo>
                    <a:pt x="124544" y="1061718"/>
                  </a:lnTo>
                  <a:lnTo>
                    <a:pt x="99620" y="1024191"/>
                  </a:lnTo>
                  <a:lnTo>
                    <a:pt x="77201" y="984958"/>
                  </a:lnTo>
                  <a:lnTo>
                    <a:pt x="57402" y="944132"/>
                  </a:lnTo>
                  <a:lnTo>
                    <a:pt x="40337" y="901826"/>
                  </a:lnTo>
                  <a:lnTo>
                    <a:pt x="26119" y="858154"/>
                  </a:lnTo>
                  <a:lnTo>
                    <a:pt x="14863" y="813230"/>
                  </a:lnTo>
                  <a:lnTo>
                    <a:pt x="6681" y="767168"/>
                  </a:lnTo>
                  <a:lnTo>
                    <a:pt x="1689" y="720081"/>
                  </a:lnTo>
                  <a:lnTo>
                    <a:pt x="0" y="672084"/>
                  </a:lnTo>
                  <a:close/>
                </a:path>
              </a:pathLst>
            </a:custGeom>
            <a:ln w="9144">
              <a:solidFill>
                <a:srgbClr val="0E20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29" name="object 23">
            <a:extLst>
              <a:ext uri="{FF2B5EF4-FFF2-40B4-BE49-F238E27FC236}">
                <a16:creationId xmlns:a16="http://schemas.microsoft.com/office/drawing/2014/main" id="{F4CAB6FF-1CE2-D6DA-BD29-A5DF265B1C2C}"/>
              </a:ext>
            </a:extLst>
          </p:cNvPr>
          <p:cNvSpPr txBox="1"/>
          <p:nvPr/>
        </p:nvSpPr>
        <p:spPr>
          <a:xfrm>
            <a:off x="4286956" y="2970194"/>
            <a:ext cx="812165" cy="822960"/>
          </a:xfrm>
          <a:prstGeom prst="rect">
            <a:avLst/>
          </a:prstGeom>
        </p:spPr>
        <p:txBody>
          <a:bodyPr vert="horz" wrap="square" lIns="0" tIns="12065" rIns="0" bIns="0" rtlCol="0">
            <a:spAutoFit/>
          </a:bodyPr>
          <a:lstStyle/>
          <a:p>
            <a:pPr marL="5334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49%</a:t>
            </a:r>
            <a:endParaRPr kumimoji="0"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62865" marR="0" lvl="0" indent="0" defTabSz="914400" eaLnBrk="1" fontAlgn="auto" latinLnBrk="0" hangingPunct="1">
              <a:lnSpc>
                <a:spcPct val="100000"/>
              </a:lnSpc>
              <a:spcBef>
                <a:spcPts val="4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100-1,000</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employees</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30" name="object 24">
            <a:extLst>
              <a:ext uri="{FF2B5EF4-FFF2-40B4-BE49-F238E27FC236}">
                <a16:creationId xmlns:a16="http://schemas.microsoft.com/office/drawing/2014/main" id="{5D7A8AEB-D0A9-D73B-2144-AC0DE3B9571B}"/>
              </a:ext>
            </a:extLst>
          </p:cNvPr>
          <p:cNvGrpSpPr/>
          <p:nvPr/>
        </p:nvGrpSpPr>
        <p:grpSpPr>
          <a:xfrm>
            <a:off x="7164355" y="2757436"/>
            <a:ext cx="1438910" cy="1440180"/>
            <a:chOff x="5004815" y="2182368"/>
            <a:chExt cx="1438910" cy="1440180"/>
          </a:xfrm>
        </p:grpSpPr>
        <p:pic>
          <p:nvPicPr>
            <p:cNvPr id="31" name="object 25">
              <a:extLst>
                <a:ext uri="{FF2B5EF4-FFF2-40B4-BE49-F238E27FC236}">
                  <a16:creationId xmlns:a16="http://schemas.microsoft.com/office/drawing/2014/main" id="{0513BE5E-4073-809E-14CB-A064E07BC138}"/>
                </a:ext>
              </a:extLst>
            </p:cNvPr>
            <p:cNvPicPr/>
            <p:nvPr/>
          </p:nvPicPr>
          <p:blipFill>
            <a:blip r:embed="rId5" cstate="print"/>
            <a:stretch>
              <a:fillRect/>
            </a:stretch>
          </p:blipFill>
          <p:spPr>
            <a:xfrm>
              <a:off x="5004815" y="2182368"/>
              <a:ext cx="1438643" cy="1440179"/>
            </a:xfrm>
            <a:prstGeom prst="rect">
              <a:avLst/>
            </a:prstGeom>
          </p:spPr>
        </p:pic>
        <p:sp>
          <p:nvSpPr>
            <p:cNvPr id="32" name="object 26">
              <a:extLst>
                <a:ext uri="{FF2B5EF4-FFF2-40B4-BE49-F238E27FC236}">
                  <a16:creationId xmlns:a16="http://schemas.microsoft.com/office/drawing/2014/main" id="{1A22C5FD-10E8-E31B-F4E3-BA0D3228ADA2}"/>
                </a:ext>
              </a:extLst>
            </p:cNvPr>
            <p:cNvSpPr/>
            <p:nvPr/>
          </p:nvSpPr>
          <p:spPr>
            <a:xfrm>
              <a:off x="5052059" y="2206751"/>
              <a:ext cx="1344295" cy="1346200"/>
            </a:xfrm>
            <a:custGeom>
              <a:avLst/>
              <a:gdLst/>
              <a:ahLst/>
              <a:cxnLst/>
              <a:rect l="l" t="t" r="r" b="b"/>
              <a:pathLst>
                <a:path w="1344295" h="1346200">
                  <a:moveTo>
                    <a:pt x="672084" y="0"/>
                  </a:moveTo>
                  <a:lnTo>
                    <a:pt x="624086" y="1689"/>
                  </a:lnTo>
                  <a:lnTo>
                    <a:pt x="576999" y="6681"/>
                  </a:lnTo>
                  <a:lnTo>
                    <a:pt x="530937" y="14863"/>
                  </a:lnTo>
                  <a:lnTo>
                    <a:pt x="486013" y="26119"/>
                  </a:lnTo>
                  <a:lnTo>
                    <a:pt x="442341" y="40337"/>
                  </a:lnTo>
                  <a:lnTo>
                    <a:pt x="400035" y="57402"/>
                  </a:lnTo>
                  <a:lnTo>
                    <a:pt x="359209" y="77201"/>
                  </a:lnTo>
                  <a:lnTo>
                    <a:pt x="319976" y="99620"/>
                  </a:lnTo>
                  <a:lnTo>
                    <a:pt x="282449" y="124544"/>
                  </a:lnTo>
                  <a:lnTo>
                    <a:pt x="246744" y="151861"/>
                  </a:lnTo>
                  <a:lnTo>
                    <a:pt x="212973" y="181456"/>
                  </a:lnTo>
                  <a:lnTo>
                    <a:pt x="181250" y="213215"/>
                  </a:lnTo>
                  <a:lnTo>
                    <a:pt x="151688" y="247024"/>
                  </a:lnTo>
                  <a:lnTo>
                    <a:pt x="124403" y="282770"/>
                  </a:lnTo>
                  <a:lnTo>
                    <a:pt x="99507" y="320339"/>
                  </a:lnTo>
                  <a:lnTo>
                    <a:pt x="77113" y="359617"/>
                  </a:lnTo>
                  <a:lnTo>
                    <a:pt x="57337" y="400490"/>
                  </a:lnTo>
                  <a:lnTo>
                    <a:pt x="40291" y="442844"/>
                  </a:lnTo>
                  <a:lnTo>
                    <a:pt x="26089" y="486565"/>
                  </a:lnTo>
                  <a:lnTo>
                    <a:pt x="14846" y="531539"/>
                  </a:lnTo>
                  <a:lnTo>
                    <a:pt x="6674" y="577654"/>
                  </a:lnTo>
                  <a:lnTo>
                    <a:pt x="1687" y="624794"/>
                  </a:lnTo>
                  <a:lnTo>
                    <a:pt x="0" y="672846"/>
                  </a:lnTo>
                  <a:lnTo>
                    <a:pt x="1687" y="720897"/>
                  </a:lnTo>
                  <a:lnTo>
                    <a:pt x="6674" y="768037"/>
                  </a:lnTo>
                  <a:lnTo>
                    <a:pt x="14846" y="814152"/>
                  </a:lnTo>
                  <a:lnTo>
                    <a:pt x="26089" y="859126"/>
                  </a:lnTo>
                  <a:lnTo>
                    <a:pt x="40291" y="902847"/>
                  </a:lnTo>
                  <a:lnTo>
                    <a:pt x="57337" y="945201"/>
                  </a:lnTo>
                  <a:lnTo>
                    <a:pt x="77113" y="986074"/>
                  </a:lnTo>
                  <a:lnTo>
                    <a:pt x="99507" y="1025352"/>
                  </a:lnTo>
                  <a:lnTo>
                    <a:pt x="124403" y="1062921"/>
                  </a:lnTo>
                  <a:lnTo>
                    <a:pt x="151688" y="1098667"/>
                  </a:lnTo>
                  <a:lnTo>
                    <a:pt x="181250" y="1132476"/>
                  </a:lnTo>
                  <a:lnTo>
                    <a:pt x="212973" y="1164235"/>
                  </a:lnTo>
                  <a:lnTo>
                    <a:pt x="246744" y="1193830"/>
                  </a:lnTo>
                  <a:lnTo>
                    <a:pt x="282449" y="1221147"/>
                  </a:lnTo>
                  <a:lnTo>
                    <a:pt x="319976" y="1246071"/>
                  </a:lnTo>
                  <a:lnTo>
                    <a:pt x="359209" y="1268490"/>
                  </a:lnTo>
                  <a:lnTo>
                    <a:pt x="400035" y="1288289"/>
                  </a:lnTo>
                  <a:lnTo>
                    <a:pt x="442341" y="1305354"/>
                  </a:lnTo>
                  <a:lnTo>
                    <a:pt x="486013" y="1319572"/>
                  </a:lnTo>
                  <a:lnTo>
                    <a:pt x="530937" y="1330828"/>
                  </a:lnTo>
                  <a:lnTo>
                    <a:pt x="576999" y="1339010"/>
                  </a:lnTo>
                  <a:lnTo>
                    <a:pt x="624086" y="1344002"/>
                  </a:lnTo>
                  <a:lnTo>
                    <a:pt x="672084" y="1345692"/>
                  </a:lnTo>
                  <a:lnTo>
                    <a:pt x="720081" y="1344002"/>
                  </a:lnTo>
                  <a:lnTo>
                    <a:pt x="767168" y="1339010"/>
                  </a:lnTo>
                  <a:lnTo>
                    <a:pt x="813230" y="1330828"/>
                  </a:lnTo>
                  <a:lnTo>
                    <a:pt x="858154" y="1319572"/>
                  </a:lnTo>
                  <a:lnTo>
                    <a:pt x="901826" y="1305354"/>
                  </a:lnTo>
                  <a:lnTo>
                    <a:pt x="944132" y="1288289"/>
                  </a:lnTo>
                  <a:lnTo>
                    <a:pt x="984958" y="1268490"/>
                  </a:lnTo>
                  <a:lnTo>
                    <a:pt x="1024191" y="1246071"/>
                  </a:lnTo>
                  <a:lnTo>
                    <a:pt x="1061718" y="1221147"/>
                  </a:lnTo>
                  <a:lnTo>
                    <a:pt x="1097423" y="1193830"/>
                  </a:lnTo>
                  <a:lnTo>
                    <a:pt x="1131194" y="1164235"/>
                  </a:lnTo>
                  <a:lnTo>
                    <a:pt x="1162917" y="1132476"/>
                  </a:lnTo>
                  <a:lnTo>
                    <a:pt x="1192479" y="1098667"/>
                  </a:lnTo>
                  <a:lnTo>
                    <a:pt x="1219764" y="1062921"/>
                  </a:lnTo>
                  <a:lnTo>
                    <a:pt x="1244660" y="1025352"/>
                  </a:lnTo>
                  <a:lnTo>
                    <a:pt x="1267054" y="986074"/>
                  </a:lnTo>
                  <a:lnTo>
                    <a:pt x="1286830" y="945201"/>
                  </a:lnTo>
                  <a:lnTo>
                    <a:pt x="1303876" y="902847"/>
                  </a:lnTo>
                  <a:lnTo>
                    <a:pt x="1318078" y="859126"/>
                  </a:lnTo>
                  <a:lnTo>
                    <a:pt x="1329321" y="814152"/>
                  </a:lnTo>
                  <a:lnTo>
                    <a:pt x="1337493" y="768037"/>
                  </a:lnTo>
                  <a:lnTo>
                    <a:pt x="1342480" y="720897"/>
                  </a:lnTo>
                  <a:lnTo>
                    <a:pt x="1344168" y="672846"/>
                  </a:lnTo>
                  <a:lnTo>
                    <a:pt x="1342480" y="624794"/>
                  </a:lnTo>
                  <a:lnTo>
                    <a:pt x="1337493" y="577654"/>
                  </a:lnTo>
                  <a:lnTo>
                    <a:pt x="1329321" y="531539"/>
                  </a:lnTo>
                  <a:lnTo>
                    <a:pt x="1318078" y="486565"/>
                  </a:lnTo>
                  <a:lnTo>
                    <a:pt x="1303876" y="442844"/>
                  </a:lnTo>
                  <a:lnTo>
                    <a:pt x="1286830" y="400490"/>
                  </a:lnTo>
                  <a:lnTo>
                    <a:pt x="1267054" y="359617"/>
                  </a:lnTo>
                  <a:lnTo>
                    <a:pt x="1244660" y="320339"/>
                  </a:lnTo>
                  <a:lnTo>
                    <a:pt x="1219764" y="282770"/>
                  </a:lnTo>
                  <a:lnTo>
                    <a:pt x="1192479" y="247024"/>
                  </a:lnTo>
                  <a:lnTo>
                    <a:pt x="1162917" y="213215"/>
                  </a:lnTo>
                  <a:lnTo>
                    <a:pt x="1131194" y="181456"/>
                  </a:lnTo>
                  <a:lnTo>
                    <a:pt x="1097423" y="151861"/>
                  </a:lnTo>
                  <a:lnTo>
                    <a:pt x="1061718" y="124544"/>
                  </a:lnTo>
                  <a:lnTo>
                    <a:pt x="1024191" y="99620"/>
                  </a:lnTo>
                  <a:lnTo>
                    <a:pt x="984958" y="77201"/>
                  </a:lnTo>
                  <a:lnTo>
                    <a:pt x="944132" y="57402"/>
                  </a:lnTo>
                  <a:lnTo>
                    <a:pt x="901826" y="40337"/>
                  </a:lnTo>
                  <a:lnTo>
                    <a:pt x="858154" y="26119"/>
                  </a:lnTo>
                  <a:lnTo>
                    <a:pt x="813230" y="14863"/>
                  </a:lnTo>
                  <a:lnTo>
                    <a:pt x="767168" y="6681"/>
                  </a:lnTo>
                  <a:lnTo>
                    <a:pt x="720081" y="1689"/>
                  </a:lnTo>
                  <a:lnTo>
                    <a:pt x="672084"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3" name="object 27">
              <a:extLst>
                <a:ext uri="{FF2B5EF4-FFF2-40B4-BE49-F238E27FC236}">
                  <a16:creationId xmlns:a16="http://schemas.microsoft.com/office/drawing/2014/main" id="{25AF9FB1-0BEC-4F69-2CC2-72879694103C}"/>
                </a:ext>
              </a:extLst>
            </p:cNvPr>
            <p:cNvSpPr/>
            <p:nvPr/>
          </p:nvSpPr>
          <p:spPr>
            <a:xfrm>
              <a:off x="5052059" y="2206751"/>
              <a:ext cx="1344295" cy="1346200"/>
            </a:xfrm>
            <a:custGeom>
              <a:avLst/>
              <a:gdLst/>
              <a:ahLst/>
              <a:cxnLst/>
              <a:rect l="l" t="t" r="r" b="b"/>
              <a:pathLst>
                <a:path w="1344295" h="1346200">
                  <a:moveTo>
                    <a:pt x="0" y="672846"/>
                  </a:moveTo>
                  <a:lnTo>
                    <a:pt x="1687" y="624794"/>
                  </a:lnTo>
                  <a:lnTo>
                    <a:pt x="6674" y="577654"/>
                  </a:lnTo>
                  <a:lnTo>
                    <a:pt x="14846" y="531539"/>
                  </a:lnTo>
                  <a:lnTo>
                    <a:pt x="26089" y="486565"/>
                  </a:lnTo>
                  <a:lnTo>
                    <a:pt x="40291" y="442844"/>
                  </a:lnTo>
                  <a:lnTo>
                    <a:pt x="57337" y="400490"/>
                  </a:lnTo>
                  <a:lnTo>
                    <a:pt x="77113" y="359617"/>
                  </a:lnTo>
                  <a:lnTo>
                    <a:pt x="99507" y="320339"/>
                  </a:lnTo>
                  <a:lnTo>
                    <a:pt x="124403" y="282770"/>
                  </a:lnTo>
                  <a:lnTo>
                    <a:pt x="151688" y="247024"/>
                  </a:lnTo>
                  <a:lnTo>
                    <a:pt x="181250" y="213215"/>
                  </a:lnTo>
                  <a:lnTo>
                    <a:pt x="212973" y="181456"/>
                  </a:lnTo>
                  <a:lnTo>
                    <a:pt x="246744" y="151861"/>
                  </a:lnTo>
                  <a:lnTo>
                    <a:pt x="282449" y="124544"/>
                  </a:lnTo>
                  <a:lnTo>
                    <a:pt x="319976" y="99620"/>
                  </a:lnTo>
                  <a:lnTo>
                    <a:pt x="359209" y="77201"/>
                  </a:lnTo>
                  <a:lnTo>
                    <a:pt x="400035" y="57402"/>
                  </a:lnTo>
                  <a:lnTo>
                    <a:pt x="442341" y="40337"/>
                  </a:lnTo>
                  <a:lnTo>
                    <a:pt x="486013" y="26119"/>
                  </a:lnTo>
                  <a:lnTo>
                    <a:pt x="530937" y="14863"/>
                  </a:lnTo>
                  <a:lnTo>
                    <a:pt x="576999" y="6681"/>
                  </a:lnTo>
                  <a:lnTo>
                    <a:pt x="624086" y="1689"/>
                  </a:lnTo>
                  <a:lnTo>
                    <a:pt x="672084" y="0"/>
                  </a:lnTo>
                  <a:lnTo>
                    <a:pt x="720081" y="1689"/>
                  </a:lnTo>
                  <a:lnTo>
                    <a:pt x="767168" y="6681"/>
                  </a:lnTo>
                  <a:lnTo>
                    <a:pt x="813230" y="14863"/>
                  </a:lnTo>
                  <a:lnTo>
                    <a:pt x="858154" y="26119"/>
                  </a:lnTo>
                  <a:lnTo>
                    <a:pt x="901826" y="40337"/>
                  </a:lnTo>
                  <a:lnTo>
                    <a:pt x="944132" y="57402"/>
                  </a:lnTo>
                  <a:lnTo>
                    <a:pt x="984958" y="77201"/>
                  </a:lnTo>
                  <a:lnTo>
                    <a:pt x="1024191" y="99620"/>
                  </a:lnTo>
                  <a:lnTo>
                    <a:pt x="1061718" y="124544"/>
                  </a:lnTo>
                  <a:lnTo>
                    <a:pt x="1097423" y="151861"/>
                  </a:lnTo>
                  <a:lnTo>
                    <a:pt x="1131194" y="181456"/>
                  </a:lnTo>
                  <a:lnTo>
                    <a:pt x="1162917" y="213215"/>
                  </a:lnTo>
                  <a:lnTo>
                    <a:pt x="1192479" y="247024"/>
                  </a:lnTo>
                  <a:lnTo>
                    <a:pt x="1219764" y="282770"/>
                  </a:lnTo>
                  <a:lnTo>
                    <a:pt x="1244660" y="320339"/>
                  </a:lnTo>
                  <a:lnTo>
                    <a:pt x="1267054" y="359617"/>
                  </a:lnTo>
                  <a:lnTo>
                    <a:pt x="1286830" y="400490"/>
                  </a:lnTo>
                  <a:lnTo>
                    <a:pt x="1303876" y="442844"/>
                  </a:lnTo>
                  <a:lnTo>
                    <a:pt x="1318078" y="486565"/>
                  </a:lnTo>
                  <a:lnTo>
                    <a:pt x="1329321" y="531539"/>
                  </a:lnTo>
                  <a:lnTo>
                    <a:pt x="1337493" y="577654"/>
                  </a:lnTo>
                  <a:lnTo>
                    <a:pt x="1342480" y="624794"/>
                  </a:lnTo>
                  <a:lnTo>
                    <a:pt x="1344168" y="672846"/>
                  </a:lnTo>
                  <a:lnTo>
                    <a:pt x="1342480" y="720897"/>
                  </a:lnTo>
                  <a:lnTo>
                    <a:pt x="1337493" y="768037"/>
                  </a:lnTo>
                  <a:lnTo>
                    <a:pt x="1329321" y="814152"/>
                  </a:lnTo>
                  <a:lnTo>
                    <a:pt x="1318078" y="859126"/>
                  </a:lnTo>
                  <a:lnTo>
                    <a:pt x="1303876" y="902847"/>
                  </a:lnTo>
                  <a:lnTo>
                    <a:pt x="1286830" y="945201"/>
                  </a:lnTo>
                  <a:lnTo>
                    <a:pt x="1267054" y="986074"/>
                  </a:lnTo>
                  <a:lnTo>
                    <a:pt x="1244660" y="1025352"/>
                  </a:lnTo>
                  <a:lnTo>
                    <a:pt x="1219764" y="1062921"/>
                  </a:lnTo>
                  <a:lnTo>
                    <a:pt x="1192479" y="1098667"/>
                  </a:lnTo>
                  <a:lnTo>
                    <a:pt x="1162917" y="1132476"/>
                  </a:lnTo>
                  <a:lnTo>
                    <a:pt x="1131194" y="1164235"/>
                  </a:lnTo>
                  <a:lnTo>
                    <a:pt x="1097423" y="1193830"/>
                  </a:lnTo>
                  <a:lnTo>
                    <a:pt x="1061718" y="1221147"/>
                  </a:lnTo>
                  <a:lnTo>
                    <a:pt x="1024191" y="1246071"/>
                  </a:lnTo>
                  <a:lnTo>
                    <a:pt x="984958" y="1268490"/>
                  </a:lnTo>
                  <a:lnTo>
                    <a:pt x="944132" y="1288289"/>
                  </a:lnTo>
                  <a:lnTo>
                    <a:pt x="901826" y="1305354"/>
                  </a:lnTo>
                  <a:lnTo>
                    <a:pt x="858154" y="1319572"/>
                  </a:lnTo>
                  <a:lnTo>
                    <a:pt x="813230" y="1330828"/>
                  </a:lnTo>
                  <a:lnTo>
                    <a:pt x="767168" y="1339010"/>
                  </a:lnTo>
                  <a:lnTo>
                    <a:pt x="720081" y="1344002"/>
                  </a:lnTo>
                  <a:lnTo>
                    <a:pt x="672084" y="1345692"/>
                  </a:lnTo>
                  <a:lnTo>
                    <a:pt x="624086" y="1344002"/>
                  </a:lnTo>
                  <a:lnTo>
                    <a:pt x="576999" y="1339010"/>
                  </a:lnTo>
                  <a:lnTo>
                    <a:pt x="530937" y="1330828"/>
                  </a:lnTo>
                  <a:lnTo>
                    <a:pt x="486013" y="1319572"/>
                  </a:lnTo>
                  <a:lnTo>
                    <a:pt x="442341" y="1305354"/>
                  </a:lnTo>
                  <a:lnTo>
                    <a:pt x="400035" y="1288289"/>
                  </a:lnTo>
                  <a:lnTo>
                    <a:pt x="359209" y="1268490"/>
                  </a:lnTo>
                  <a:lnTo>
                    <a:pt x="319976" y="1246071"/>
                  </a:lnTo>
                  <a:lnTo>
                    <a:pt x="282449" y="1221147"/>
                  </a:lnTo>
                  <a:lnTo>
                    <a:pt x="246744" y="1193830"/>
                  </a:lnTo>
                  <a:lnTo>
                    <a:pt x="212973" y="1164235"/>
                  </a:lnTo>
                  <a:lnTo>
                    <a:pt x="181250" y="1132476"/>
                  </a:lnTo>
                  <a:lnTo>
                    <a:pt x="151688" y="1098667"/>
                  </a:lnTo>
                  <a:lnTo>
                    <a:pt x="124403" y="1062921"/>
                  </a:lnTo>
                  <a:lnTo>
                    <a:pt x="99507" y="1025352"/>
                  </a:lnTo>
                  <a:lnTo>
                    <a:pt x="77113" y="986074"/>
                  </a:lnTo>
                  <a:lnTo>
                    <a:pt x="57337" y="945201"/>
                  </a:lnTo>
                  <a:lnTo>
                    <a:pt x="40291" y="902847"/>
                  </a:lnTo>
                  <a:lnTo>
                    <a:pt x="26089" y="859126"/>
                  </a:lnTo>
                  <a:lnTo>
                    <a:pt x="14846" y="814152"/>
                  </a:lnTo>
                  <a:lnTo>
                    <a:pt x="6674" y="768037"/>
                  </a:lnTo>
                  <a:lnTo>
                    <a:pt x="1687" y="720897"/>
                  </a:lnTo>
                  <a:lnTo>
                    <a:pt x="0" y="672846"/>
                  </a:lnTo>
                  <a:close/>
                </a:path>
              </a:pathLst>
            </a:custGeom>
            <a:ln w="9144">
              <a:solidFill>
                <a:srgbClr val="0E20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34" name="object 28">
            <a:extLst>
              <a:ext uri="{FF2B5EF4-FFF2-40B4-BE49-F238E27FC236}">
                <a16:creationId xmlns:a16="http://schemas.microsoft.com/office/drawing/2014/main" id="{4556B700-DFBD-80F2-00C7-107F097246E0}"/>
              </a:ext>
            </a:extLst>
          </p:cNvPr>
          <p:cNvSpPr txBox="1"/>
          <p:nvPr/>
        </p:nvSpPr>
        <p:spPr>
          <a:xfrm>
            <a:off x="7477512" y="3001724"/>
            <a:ext cx="812165" cy="822960"/>
          </a:xfrm>
          <a:prstGeom prst="rect">
            <a:avLst/>
          </a:prstGeom>
        </p:spPr>
        <p:txBody>
          <a:bodyPr vert="horz" wrap="square" lIns="0" tIns="12065" rIns="0" bIns="0" rtlCol="0">
            <a:spAutoFit/>
          </a:bodyPr>
          <a:lstStyle/>
          <a:p>
            <a:pPr marL="10795" marR="0" lvl="0" indent="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4%</a:t>
            </a:r>
            <a:endParaRPr kumimoji="0"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2540" marR="0" lvl="0" indent="0" algn="ctr" defTabSz="914400" eaLnBrk="1" fontAlgn="auto" latinLnBrk="0" hangingPunct="1">
              <a:lnSpc>
                <a:spcPct val="100000"/>
              </a:lnSpc>
              <a:spcBef>
                <a:spcPts val="4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&gt;10,000</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employees</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5" name="Text Placeholder 2">
            <a:extLst>
              <a:ext uri="{FF2B5EF4-FFF2-40B4-BE49-F238E27FC236}">
                <a16:creationId xmlns:a16="http://schemas.microsoft.com/office/drawing/2014/main" id="{1499DD56-4328-8D17-DBC4-E5C1098B735D}"/>
              </a:ext>
            </a:extLst>
          </p:cNvPr>
          <p:cNvSpPr txBox="1">
            <a:spLocks/>
          </p:cNvSpPr>
          <p:nvPr/>
        </p:nvSpPr>
        <p:spPr>
          <a:xfrm>
            <a:off x="704663" y="1087842"/>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Time </a:t>
            </a:r>
            <a:r>
              <a:rPr lang="en-US" sz="2400" dirty="0">
                <a:solidFill>
                  <a:schemeClr val="bg1"/>
                </a:solidFill>
                <a:latin typeface="Arial" panose="020B0604020202020204" pitchFamily="34" charset="0"/>
                <a:cs typeface="Arial" panose="020B0604020202020204" pitchFamily="34" charset="0"/>
              </a:rPr>
              <a:t>Away</a:t>
            </a:r>
            <a:r>
              <a:rPr lang="en-US" dirty="0">
                <a:solidFill>
                  <a:schemeClr val="bg1"/>
                </a:solidFill>
                <a:latin typeface="Arial" panose="020B0604020202020204" pitchFamily="34" charset="0"/>
                <a:cs typeface="Arial" panose="020B0604020202020204" pitchFamily="34" charset="0"/>
              </a:rPr>
              <a:t> From Work</a:t>
            </a:r>
          </a:p>
        </p:txBody>
      </p:sp>
      <p:sp>
        <p:nvSpPr>
          <p:cNvPr id="36" name="Text Placeholder 2">
            <a:extLst>
              <a:ext uri="{FF2B5EF4-FFF2-40B4-BE49-F238E27FC236}">
                <a16:creationId xmlns:a16="http://schemas.microsoft.com/office/drawing/2014/main" id="{333C7CFC-883D-A0D4-C5EF-3F0BA0E43271}"/>
              </a:ext>
            </a:extLst>
          </p:cNvPr>
          <p:cNvSpPr txBox="1">
            <a:spLocks/>
          </p:cNvSpPr>
          <p:nvPr/>
        </p:nvSpPr>
        <p:spPr>
          <a:xfrm>
            <a:off x="426751" y="4361594"/>
            <a:ext cx="10363200" cy="411480"/>
          </a:xfrm>
          <a:prstGeom prst="rect">
            <a:avLst/>
          </a:prstGeom>
        </p:spPr>
        <p:txBody>
          <a:bodyPr vert="horz" lIns="91440" tIns="45720" rIns="91440" bIns="45720" rtlCol="0">
            <a:noAutofit/>
          </a:bodyPr>
          <a:lstStyle>
            <a:lvl1pPr marL="0" indent="0" algn="l" defTabSz="609585" rtl="0" eaLnBrk="1" latinLnBrk="0" hangingPunct="1">
              <a:spcBef>
                <a:spcPts val="0"/>
              </a:spcBef>
              <a:spcAft>
                <a:spcPts val="1200"/>
              </a:spcAft>
              <a:buClr>
                <a:schemeClr val="accent2"/>
              </a:buClr>
              <a:buFont typeface="Arial"/>
              <a:buNone/>
              <a:defRPr sz="2400" b="1" kern="1200">
                <a:solidFill>
                  <a:schemeClr val="accent2"/>
                </a:solidFill>
                <a:latin typeface="+mj-lt"/>
                <a:ea typeface="+mn-ea"/>
                <a:cs typeface="Times New Roman"/>
              </a:defRPr>
            </a:lvl1pPr>
            <a:lvl2pPr marL="615935" indent="-306910" algn="l" defTabSz="609585" rtl="0" eaLnBrk="1" latinLnBrk="0" hangingPunct="1">
              <a:spcBef>
                <a:spcPts val="0"/>
              </a:spcBef>
              <a:spcAft>
                <a:spcPts val="1200"/>
              </a:spcAft>
              <a:buClr>
                <a:schemeClr val="accent2"/>
              </a:buClr>
              <a:buFont typeface="Arial"/>
              <a:buChar char="–"/>
              <a:defRPr sz="1867" kern="1200">
                <a:solidFill>
                  <a:schemeClr val="tx2"/>
                </a:solidFill>
                <a:latin typeface="+mn-lt"/>
                <a:ea typeface="+mn-ea"/>
                <a:cs typeface="Times New Roman"/>
              </a:defRPr>
            </a:lvl2pPr>
            <a:lvl3pPr marL="912261" indent="-306910" algn="l" defTabSz="609585" rtl="0" eaLnBrk="1" latinLnBrk="0" hangingPunct="1">
              <a:spcBef>
                <a:spcPts val="0"/>
              </a:spcBef>
              <a:spcAft>
                <a:spcPts val="1200"/>
              </a:spcAft>
              <a:buClr>
                <a:schemeClr val="accent2"/>
              </a:buClr>
              <a:buFont typeface="Wingdings" panose="05000000000000000000" pitchFamily="2" charset="2"/>
              <a:buChar char="§"/>
              <a:defRPr sz="1733" kern="1200">
                <a:solidFill>
                  <a:schemeClr val="tx2"/>
                </a:solidFill>
                <a:latin typeface="+mn-lt"/>
                <a:ea typeface="+mn-ea"/>
                <a:cs typeface="Times New Roman"/>
              </a:defRPr>
            </a:lvl3pPr>
            <a:lvl4pPr marL="1219170" indent="-298443" algn="l" defTabSz="609585" rtl="0" eaLnBrk="1" latinLnBrk="0" hangingPunct="1">
              <a:spcBef>
                <a:spcPts val="0"/>
              </a:spcBef>
              <a:spcAft>
                <a:spcPts val="1200"/>
              </a:spcAft>
              <a:buClr>
                <a:schemeClr val="accent2"/>
              </a:buClr>
              <a:buFont typeface="Arial"/>
              <a:buChar char="–"/>
              <a:defRPr lang="en-US" sz="1733" kern="1200" dirty="0">
                <a:solidFill>
                  <a:schemeClr val="tx2"/>
                </a:solidFill>
                <a:latin typeface="+mn-lt"/>
                <a:ea typeface="+mn-ea"/>
                <a:cs typeface="Times New Roman"/>
              </a:defRPr>
            </a:lvl4pPr>
            <a:lvl5pPr marL="1523962" indent="-298443" algn="l" defTabSz="609585" rtl="0" eaLnBrk="1" latinLnBrk="0" hangingPunct="1">
              <a:spcBef>
                <a:spcPts val="0"/>
              </a:spcBef>
              <a:spcAft>
                <a:spcPts val="1200"/>
              </a:spcAft>
              <a:buClr>
                <a:schemeClr val="accent2"/>
              </a:buClr>
              <a:buFont typeface="Arial" panose="020B0604020202020204" pitchFamily="34" charset="0"/>
              <a:buChar char="–"/>
              <a:defRPr sz="1733" kern="1200">
                <a:solidFill>
                  <a:schemeClr val="tx2"/>
                </a:solidFill>
                <a:latin typeface="+mn-lt"/>
                <a:ea typeface="+mn-ea"/>
                <a:cs typeface="Times New Roma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Survey Trends for Review and Discussion:</a:t>
            </a:r>
          </a:p>
        </p:txBody>
      </p:sp>
      <p:sp>
        <p:nvSpPr>
          <p:cNvPr id="37" name="TextBox 36">
            <a:extLst>
              <a:ext uri="{FF2B5EF4-FFF2-40B4-BE49-F238E27FC236}">
                <a16:creationId xmlns:a16="http://schemas.microsoft.com/office/drawing/2014/main" id="{2CB7A217-F1B5-330C-33ED-9B4935E4035F}"/>
              </a:ext>
            </a:extLst>
          </p:cNvPr>
          <p:cNvSpPr txBox="1"/>
          <p:nvPr/>
        </p:nvSpPr>
        <p:spPr>
          <a:xfrm>
            <a:off x="1402049" y="4759182"/>
            <a:ext cx="10805337" cy="1733680"/>
          </a:xfrm>
          <a:prstGeom prst="rect">
            <a:avLst/>
          </a:prstGeom>
          <a:noFill/>
        </p:spPr>
        <p:txBody>
          <a:bodyPr wrap="square" rtlCol="0">
            <a:spAutoFit/>
          </a:bodyPr>
          <a:lstStyle/>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Most Common Types of Leaves</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Paid Maternity</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4-day Workweek</a:t>
            </a:r>
          </a:p>
          <a:p>
            <a:pPr marL="342900" indent="-342900" defTabSz="609585">
              <a:buFontTx/>
              <a:buChar char="-"/>
            </a:pP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22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14" name="object 3">
            <a:extLst>
              <a:ext uri="{FF2B5EF4-FFF2-40B4-BE49-F238E27FC236}">
                <a16:creationId xmlns:a16="http://schemas.microsoft.com/office/drawing/2014/main" id="{D2E9631A-922E-3A8C-FB06-2276C1764894}"/>
              </a:ext>
            </a:extLst>
          </p:cNvPr>
          <p:cNvPicPr/>
          <p:nvPr/>
        </p:nvPicPr>
        <p:blipFill>
          <a:blip r:embed="rId5" cstate="print"/>
          <a:stretch>
            <a:fillRect/>
          </a:stretch>
        </p:blipFill>
        <p:spPr>
          <a:xfrm>
            <a:off x="0" y="2877311"/>
            <a:ext cx="9753599" cy="3980688"/>
          </a:xfrm>
          <a:prstGeom prst="rect">
            <a:avLst/>
          </a:prstGeom>
        </p:spPr>
      </p:pic>
      <p:sp>
        <p:nvSpPr>
          <p:cNvPr id="16" name="object 5">
            <a:extLst>
              <a:ext uri="{FF2B5EF4-FFF2-40B4-BE49-F238E27FC236}">
                <a16:creationId xmlns:a16="http://schemas.microsoft.com/office/drawing/2014/main" id="{3DAF1553-9F37-C087-C0F7-D58365259484}"/>
              </a:ext>
            </a:extLst>
          </p:cNvPr>
          <p:cNvSpPr txBox="1">
            <a:spLocks noGrp="1"/>
          </p:cNvSpPr>
          <p:nvPr>
            <p:ph type="title"/>
          </p:nvPr>
        </p:nvSpPr>
        <p:spPr>
          <a:xfrm>
            <a:off x="383538" y="314721"/>
            <a:ext cx="3977640" cy="676910"/>
          </a:xfrm>
          <a:prstGeom prst="rect">
            <a:avLst/>
          </a:prstGeom>
        </p:spPr>
        <p:txBody>
          <a:bodyPr vert="horz" wrap="square" lIns="0" tIns="15240" rIns="0" bIns="0" rtlCol="0">
            <a:spAutoFit/>
          </a:bodyPr>
          <a:lstStyle/>
          <a:p>
            <a:pPr marL="12700">
              <a:lnSpc>
                <a:spcPct val="100000"/>
              </a:lnSpc>
              <a:spcBef>
                <a:spcPts val="120"/>
              </a:spcBef>
            </a:pPr>
            <a:r>
              <a:rPr dirty="0">
                <a:solidFill>
                  <a:schemeClr val="bg1"/>
                </a:solidFill>
                <a:latin typeface="Arial" panose="020B0604020202020204" pitchFamily="34" charset="0"/>
                <a:cs typeface="Arial" panose="020B0604020202020204" pitchFamily="34" charset="0"/>
              </a:rPr>
              <a:t>Types</a:t>
            </a:r>
            <a:r>
              <a:rPr spc="-114"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of</a:t>
            </a:r>
            <a:r>
              <a:rPr spc="-114"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Leaves</a:t>
            </a:r>
          </a:p>
        </p:txBody>
      </p:sp>
      <p:sp>
        <p:nvSpPr>
          <p:cNvPr id="17" name="object 6">
            <a:extLst>
              <a:ext uri="{FF2B5EF4-FFF2-40B4-BE49-F238E27FC236}">
                <a16:creationId xmlns:a16="http://schemas.microsoft.com/office/drawing/2014/main" id="{B12D8ACD-771F-BC16-06D6-0F3D10A93BB4}"/>
              </a:ext>
            </a:extLst>
          </p:cNvPr>
          <p:cNvSpPr txBox="1"/>
          <p:nvPr/>
        </p:nvSpPr>
        <p:spPr>
          <a:xfrm>
            <a:off x="358140" y="1029769"/>
            <a:ext cx="10773664" cy="38215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What</a:t>
            </a:r>
            <a:r>
              <a:rPr kumimoji="0" sz="2400" u="none" strike="noStrike" kern="0" cap="none" spc="-4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types</a:t>
            </a:r>
            <a:r>
              <a:rPr kumimoji="0" sz="240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a:t>
            </a:r>
            <a:r>
              <a:rPr kumimoji="0" sz="2400" u="none" strike="noStrike" kern="0" cap="none" spc="-4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paid</a:t>
            </a:r>
            <a:r>
              <a:rPr kumimoji="0" sz="2400"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leave</a:t>
            </a:r>
            <a:r>
              <a:rPr kumimoji="0" sz="240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programs</a:t>
            </a:r>
            <a:r>
              <a:rPr kumimoji="0" sz="2400"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does</a:t>
            </a:r>
            <a:r>
              <a:rPr kumimoji="0" sz="2400"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your</a:t>
            </a:r>
            <a:r>
              <a:rPr kumimoji="0" sz="2400" u="none" strike="noStrike" kern="0" cap="none" spc="-5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company</a:t>
            </a:r>
            <a:r>
              <a:rPr kumimoji="0" sz="2400"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currently</a:t>
            </a:r>
            <a:r>
              <a:rPr kumimoji="0" sz="240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offer?</a:t>
            </a:r>
            <a:endPar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aphicFrame>
        <p:nvGraphicFramePr>
          <p:cNvPr id="18" name="object 7">
            <a:extLst>
              <a:ext uri="{FF2B5EF4-FFF2-40B4-BE49-F238E27FC236}">
                <a16:creationId xmlns:a16="http://schemas.microsoft.com/office/drawing/2014/main" id="{41D6B450-9564-4488-1CA3-5AD852AA8B67}"/>
              </a:ext>
            </a:extLst>
          </p:cNvPr>
          <p:cNvGraphicFramePr>
            <a:graphicFrameLocks noGrp="1"/>
          </p:cNvGraphicFramePr>
          <p:nvPr>
            <p:extLst>
              <p:ext uri="{D42A27DB-BD31-4B8C-83A1-F6EECF244321}">
                <p14:modId xmlns:p14="http://schemas.microsoft.com/office/powerpoint/2010/main" val="2106599786"/>
              </p:ext>
            </p:extLst>
          </p:nvPr>
        </p:nvGraphicFramePr>
        <p:xfrm>
          <a:off x="8803881" y="2211383"/>
          <a:ext cx="2519680" cy="2974339"/>
        </p:xfrm>
        <a:graphic>
          <a:graphicData uri="http://schemas.openxmlformats.org/drawingml/2006/table">
            <a:tbl>
              <a:tblPr firstRow="1" bandRow="1">
                <a:tableStyleId>{2D5ABB26-0587-4C30-8999-92F81FD0307C}</a:tableStyleId>
              </a:tblPr>
              <a:tblGrid>
                <a:gridCol w="1851025">
                  <a:extLst>
                    <a:ext uri="{9D8B030D-6E8A-4147-A177-3AD203B41FA5}">
                      <a16:colId xmlns:a16="http://schemas.microsoft.com/office/drawing/2014/main" val="20000"/>
                    </a:ext>
                  </a:extLst>
                </a:gridCol>
                <a:gridCol w="668655">
                  <a:extLst>
                    <a:ext uri="{9D8B030D-6E8A-4147-A177-3AD203B41FA5}">
                      <a16:colId xmlns:a16="http://schemas.microsoft.com/office/drawing/2014/main" val="20001"/>
                    </a:ext>
                  </a:extLst>
                </a:gridCol>
              </a:tblGrid>
              <a:tr h="457200">
                <a:tc gridSpan="2">
                  <a:txBody>
                    <a:bodyPr/>
                    <a:lstStyle/>
                    <a:p>
                      <a:pPr marL="158750">
                        <a:lnSpc>
                          <a:spcPct val="100000"/>
                        </a:lnSpc>
                        <a:spcBef>
                          <a:spcPts val="300"/>
                        </a:spcBef>
                      </a:pPr>
                      <a:r>
                        <a:rPr sz="2400" b="1" dirty="0">
                          <a:solidFill>
                            <a:srgbClr val="FFFFFF"/>
                          </a:solidFill>
                          <a:latin typeface="Arial"/>
                          <a:cs typeface="Arial"/>
                        </a:rPr>
                        <a:t>Least</a:t>
                      </a:r>
                      <a:r>
                        <a:rPr sz="2400" b="1" spc="-75" dirty="0">
                          <a:solidFill>
                            <a:srgbClr val="FFFFFF"/>
                          </a:solidFill>
                          <a:latin typeface="Arial"/>
                          <a:cs typeface="Arial"/>
                        </a:rPr>
                        <a:t> </a:t>
                      </a:r>
                      <a:r>
                        <a:rPr sz="2400" b="1" spc="-10" dirty="0">
                          <a:solidFill>
                            <a:srgbClr val="FFFFFF"/>
                          </a:solidFill>
                          <a:latin typeface="Arial"/>
                          <a:cs typeface="Arial"/>
                        </a:rPr>
                        <a:t>Common</a:t>
                      </a:r>
                      <a:endParaRPr sz="2400" dirty="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2A370"/>
                    </a:solidFill>
                  </a:tcPr>
                </a:tc>
                <a:tc hMerge="1">
                  <a:txBody>
                    <a:bodyPr/>
                    <a:lstStyle/>
                    <a:p>
                      <a:endParaRPr/>
                    </a:p>
                  </a:txBody>
                  <a:tcPr marL="0" marR="0" marT="0" marB="0"/>
                </a:tc>
                <a:extLst>
                  <a:ext uri="{0D108BD9-81ED-4DB2-BD59-A6C34878D82A}">
                    <a16:rowId xmlns:a16="http://schemas.microsoft.com/office/drawing/2014/main" val="10000"/>
                  </a:ext>
                </a:extLst>
              </a:tr>
              <a:tr h="370205">
                <a:tc>
                  <a:txBody>
                    <a:bodyPr/>
                    <a:lstStyle/>
                    <a:p>
                      <a:pPr marL="90805">
                        <a:lnSpc>
                          <a:spcPct val="100000"/>
                        </a:lnSpc>
                        <a:spcBef>
                          <a:spcPts val="315"/>
                        </a:spcBef>
                      </a:pPr>
                      <a:r>
                        <a:rPr sz="1400" b="1" dirty="0">
                          <a:solidFill>
                            <a:srgbClr val="525252"/>
                          </a:solidFill>
                          <a:latin typeface="Arial"/>
                          <a:cs typeface="Arial"/>
                        </a:rPr>
                        <a:t>Caregiver</a:t>
                      </a:r>
                      <a:r>
                        <a:rPr sz="1400" b="1" spc="-65" dirty="0">
                          <a:solidFill>
                            <a:srgbClr val="525252"/>
                          </a:solidFill>
                          <a:latin typeface="Arial"/>
                          <a:cs typeface="Arial"/>
                        </a:rPr>
                        <a:t> </a:t>
                      </a:r>
                      <a:r>
                        <a:rPr sz="1400" b="1" spc="-20" dirty="0">
                          <a:solidFill>
                            <a:srgbClr val="525252"/>
                          </a:solidFill>
                          <a:latin typeface="Arial"/>
                          <a:cs typeface="Arial"/>
                        </a:rPr>
                        <a:t>Leave</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DFD4"/>
                    </a:solidFill>
                  </a:tcPr>
                </a:tc>
                <a:tc>
                  <a:txBody>
                    <a:bodyPr/>
                    <a:lstStyle/>
                    <a:p>
                      <a:pPr marL="90805">
                        <a:lnSpc>
                          <a:spcPct val="100000"/>
                        </a:lnSpc>
                        <a:spcBef>
                          <a:spcPts val="315"/>
                        </a:spcBef>
                      </a:pPr>
                      <a:r>
                        <a:rPr sz="1400" b="1" spc="-25" dirty="0">
                          <a:solidFill>
                            <a:srgbClr val="525252"/>
                          </a:solidFill>
                          <a:latin typeface="Arial"/>
                          <a:cs typeface="Arial"/>
                        </a:rPr>
                        <a:t>23%</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DFD4"/>
                    </a:solidFill>
                  </a:tcPr>
                </a:tc>
                <a:extLst>
                  <a:ext uri="{0D108BD9-81ED-4DB2-BD59-A6C34878D82A}">
                    <a16:rowId xmlns:a16="http://schemas.microsoft.com/office/drawing/2014/main" val="10001"/>
                  </a:ext>
                </a:extLst>
              </a:tr>
              <a:tr h="370205">
                <a:tc>
                  <a:txBody>
                    <a:bodyPr/>
                    <a:lstStyle/>
                    <a:p>
                      <a:pPr marL="90805">
                        <a:lnSpc>
                          <a:spcPct val="100000"/>
                        </a:lnSpc>
                        <a:spcBef>
                          <a:spcPts val="315"/>
                        </a:spcBef>
                      </a:pPr>
                      <a:r>
                        <a:rPr sz="1400" b="1" spc="-20" dirty="0">
                          <a:solidFill>
                            <a:srgbClr val="525252"/>
                          </a:solidFill>
                          <a:latin typeface="Arial"/>
                          <a:cs typeface="Arial"/>
                        </a:rPr>
                        <a:t>Volunteer</a:t>
                      </a:r>
                      <a:r>
                        <a:rPr sz="1400" b="1" spc="-5" dirty="0">
                          <a:solidFill>
                            <a:srgbClr val="525252"/>
                          </a:solidFill>
                          <a:latin typeface="Arial"/>
                          <a:cs typeface="Arial"/>
                        </a:rPr>
                        <a:t> </a:t>
                      </a:r>
                      <a:r>
                        <a:rPr sz="1400" b="1" spc="-20" dirty="0">
                          <a:solidFill>
                            <a:srgbClr val="525252"/>
                          </a:solidFill>
                          <a:latin typeface="Arial"/>
                          <a:cs typeface="Arial"/>
                        </a:rPr>
                        <a:t>Leave</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tc>
                  <a:txBody>
                    <a:bodyPr/>
                    <a:lstStyle/>
                    <a:p>
                      <a:pPr marL="90805">
                        <a:lnSpc>
                          <a:spcPct val="100000"/>
                        </a:lnSpc>
                        <a:spcBef>
                          <a:spcPts val="315"/>
                        </a:spcBef>
                      </a:pPr>
                      <a:r>
                        <a:rPr sz="1400" b="1" spc="-25" dirty="0">
                          <a:solidFill>
                            <a:srgbClr val="525252"/>
                          </a:solidFill>
                          <a:latin typeface="Arial"/>
                          <a:cs typeface="Arial"/>
                        </a:rPr>
                        <a:t>22%</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extLst>
                  <a:ext uri="{0D108BD9-81ED-4DB2-BD59-A6C34878D82A}">
                    <a16:rowId xmlns:a16="http://schemas.microsoft.com/office/drawing/2014/main" val="10002"/>
                  </a:ext>
                </a:extLst>
              </a:tr>
              <a:tr h="370840">
                <a:tc>
                  <a:txBody>
                    <a:bodyPr/>
                    <a:lstStyle/>
                    <a:p>
                      <a:pPr marL="90805">
                        <a:lnSpc>
                          <a:spcPct val="100000"/>
                        </a:lnSpc>
                        <a:spcBef>
                          <a:spcPts val="315"/>
                        </a:spcBef>
                      </a:pPr>
                      <a:r>
                        <a:rPr sz="1400" b="1" dirty="0">
                          <a:solidFill>
                            <a:srgbClr val="525252"/>
                          </a:solidFill>
                          <a:latin typeface="Arial"/>
                          <a:cs typeface="Arial"/>
                        </a:rPr>
                        <a:t>Unlimited</a:t>
                      </a:r>
                      <a:r>
                        <a:rPr sz="1400" b="1" spc="-75" dirty="0">
                          <a:solidFill>
                            <a:srgbClr val="525252"/>
                          </a:solidFill>
                          <a:latin typeface="Arial"/>
                          <a:cs typeface="Arial"/>
                        </a:rPr>
                        <a:t> </a:t>
                      </a:r>
                      <a:r>
                        <a:rPr sz="1400" b="1" spc="-25" dirty="0">
                          <a:solidFill>
                            <a:srgbClr val="525252"/>
                          </a:solidFill>
                          <a:latin typeface="Arial"/>
                          <a:cs typeface="Arial"/>
                        </a:rPr>
                        <a:t>PTO</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DFD4"/>
                    </a:solidFill>
                  </a:tcPr>
                </a:tc>
                <a:tc>
                  <a:txBody>
                    <a:bodyPr/>
                    <a:lstStyle/>
                    <a:p>
                      <a:pPr marL="90805">
                        <a:lnSpc>
                          <a:spcPct val="100000"/>
                        </a:lnSpc>
                        <a:spcBef>
                          <a:spcPts val="315"/>
                        </a:spcBef>
                      </a:pPr>
                      <a:r>
                        <a:rPr sz="1400" b="1" spc="-25" dirty="0">
                          <a:solidFill>
                            <a:srgbClr val="525252"/>
                          </a:solidFill>
                          <a:latin typeface="Arial"/>
                          <a:cs typeface="Arial"/>
                        </a:rPr>
                        <a:t>10%</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DFD4"/>
                    </a:solidFill>
                  </a:tcPr>
                </a:tc>
                <a:extLst>
                  <a:ext uri="{0D108BD9-81ED-4DB2-BD59-A6C34878D82A}">
                    <a16:rowId xmlns:a16="http://schemas.microsoft.com/office/drawing/2014/main" val="10003"/>
                  </a:ext>
                </a:extLst>
              </a:tr>
              <a:tr h="370205">
                <a:tc>
                  <a:txBody>
                    <a:bodyPr/>
                    <a:lstStyle/>
                    <a:p>
                      <a:pPr marL="90805">
                        <a:lnSpc>
                          <a:spcPct val="100000"/>
                        </a:lnSpc>
                        <a:spcBef>
                          <a:spcPts val="315"/>
                        </a:spcBef>
                      </a:pPr>
                      <a:r>
                        <a:rPr sz="1400" b="1" dirty="0">
                          <a:solidFill>
                            <a:srgbClr val="525252"/>
                          </a:solidFill>
                          <a:latin typeface="Arial"/>
                          <a:cs typeface="Arial"/>
                        </a:rPr>
                        <a:t>Sabbatical</a:t>
                      </a:r>
                      <a:r>
                        <a:rPr sz="1400" b="1" spc="-80" dirty="0">
                          <a:solidFill>
                            <a:srgbClr val="525252"/>
                          </a:solidFill>
                          <a:latin typeface="Arial"/>
                          <a:cs typeface="Arial"/>
                        </a:rPr>
                        <a:t> </a:t>
                      </a:r>
                      <a:r>
                        <a:rPr sz="1400" b="1" spc="-20" dirty="0">
                          <a:solidFill>
                            <a:srgbClr val="525252"/>
                          </a:solidFill>
                          <a:latin typeface="Arial"/>
                          <a:cs typeface="Arial"/>
                        </a:rPr>
                        <a:t>Leave</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tc>
                  <a:txBody>
                    <a:bodyPr/>
                    <a:lstStyle/>
                    <a:p>
                      <a:pPr marL="90805">
                        <a:lnSpc>
                          <a:spcPct val="100000"/>
                        </a:lnSpc>
                        <a:spcBef>
                          <a:spcPts val="315"/>
                        </a:spcBef>
                      </a:pPr>
                      <a:r>
                        <a:rPr sz="1400" b="1" spc="-25" dirty="0">
                          <a:solidFill>
                            <a:srgbClr val="525252"/>
                          </a:solidFill>
                          <a:latin typeface="Arial"/>
                          <a:cs typeface="Arial"/>
                        </a:rPr>
                        <a:t>8%</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extLst>
                  <a:ext uri="{0D108BD9-81ED-4DB2-BD59-A6C34878D82A}">
                    <a16:rowId xmlns:a16="http://schemas.microsoft.com/office/drawing/2014/main" val="10004"/>
                  </a:ext>
                </a:extLst>
              </a:tr>
              <a:tr h="518159">
                <a:tc>
                  <a:txBody>
                    <a:bodyPr/>
                    <a:lstStyle/>
                    <a:p>
                      <a:pPr marL="90805">
                        <a:lnSpc>
                          <a:spcPct val="100000"/>
                        </a:lnSpc>
                        <a:spcBef>
                          <a:spcPts val="315"/>
                        </a:spcBef>
                      </a:pPr>
                      <a:r>
                        <a:rPr sz="1400" b="1" dirty="0">
                          <a:solidFill>
                            <a:srgbClr val="525252"/>
                          </a:solidFill>
                          <a:latin typeface="Arial"/>
                          <a:cs typeface="Arial"/>
                        </a:rPr>
                        <a:t>Pawternity</a:t>
                      </a:r>
                      <a:r>
                        <a:rPr sz="1400" b="1" spc="-85" dirty="0">
                          <a:solidFill>
                            <a:srgbClr val="525252"/>
                          </a:solidFill>
                          <a:latin typeface="Arial"/>
                          <a:cs typeface="Arial"/>
                        </a:rPr>
                        <a:t> </a:t>
                      </a:r>
                      <a:r>
                        <a:rPr sz="1400" b="1" spc="-20" dirty="0">
                          <a:solidFill>
                            <a:srgbClr val="525252"/>
                          </a:solidFill>
                          <a:latin typeface="Arial"/>
                          <a:cs typeface="Arial"/>
                        </a:rPr>
                        <a:t>Leave</a:t>
                      </a:r>
                      <a:endParaRPr sz="1400" dirty="0">
                        <a:latin typeface="Arial"/>
                        <a:cs typeface="Arial"/>
                      </a:endParaRPr>
                    </a:p>
                    <a:p>
                      <a:pPr marL="90805">
                        <a:lnSpc>
                          <a:spcPct val="100000"/>
                        </a:lnSpc>
                      </a:pPr>
                      <a:r>
                        <a:rPr sz="1400" spc="-10" dirty="0">
                          <a:solidFill>
                            <a:srgbClr val="525252"/>
                          </a:solidFill>
                          <a:latin typeface="Arial"/>
                          <a:cs typeface="Arial"/>
                        </a:rPr>
                        <a:t>(Pets)</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DFD4"/>
                    </a:solidFill>
                  </a:tcPr>
                </a:tc>
                <a:tc>
                  <a:txBody>
                    <a:bodyPr/>
                    <a:lstStyle/>
                    <a:p>
                      <a:pPr marL="90805">
                        <a:lnSpc>
                          <a:spcPct val="100000"/>
                        </a:lnSpc>
                        <a:spcBef>
                          <a:spcPts val="315"/>
                        </a:spcBef>
                      </a:pPr>
                      <a:r>
                        <a:rPr sz="1400" b="1" spc="-25" dirty="0">
                          <a:solidFill>
                            <a:srgbClr val="525252"/>
                          </a:solidFill>
                          <a:latin typeface="Arial"/>
                          <a:cs typeface="Arial"/>
                        </a:rPr>
                        <a:t>0%</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DFD4"/>
                    </a:solidFill>
                  </a:tcPr>
                </a:tc>
                <a:extLst>
                  <a:ext uri="{0D108BD9-81ED-4DB2-BD59-A6C34878D82A}">
                    <a16:rowId xmlns:a16="http://schemas.microsoft.com/office/drawing/2014/main" val="10005"/>
                  </a:ext>
                </a:extLst>
              </a:tr>
              <a:tr h="517525">
                <a:tc>
                  <a:txBody>
                    <a:bodyPr/>
                    <a:lstStyle/>
                    <a:p>
                      <a:pPr marL="90805">
                        <a:lnSpc>
                          <a:spcPct val="100000"/>
                        </a:lnSpc>
                        <a:spcBef>
                          <a:spcPts val="315"/>
                        </a:spcBef>
                      </a:pPr>
                      <a:r>
                        <a:rPr sz="1400" b="1" spc="-10" dirty="0">
                          <a:solidFill>
                            <a:srgbClr val="525252"/>
                          </a:solidFill>
                          <a:latin typeface="Arial"/>
                          <a:cs typeface="Arial"/>
                        </a:rPr>
                        <a:t>Grandternity</a:t>
                      </a:r>
                      <a:endParaRPr sz="1400" dirty="0">
                        <a:latin typeface="Arial"/>
                        <a:cs typeface="Arial"/>
                      </a:endParaRPr>
                    </a:p>
                    <a:p>
                      <a:pPr marL="90805">
                        <a:lnSpc>
                          <a:spcPct val="100000"/>
                        </a:lnSpc>
                      </a:pPr>
                      <a:r>
                        <a:rPr sz="1400" dirty="0">
                          <a:solidFill>
                            <a:srgbClr val="525252"/>
                          </a:solidFill>
                          <a:latin typeface="Arial"/>
                          <a:cs typeface="Arial"/>
                        </a:rPr>
                        <a:t>(Grandparent</a:t>
                      </a:r>
                      <a:r>
                        <a:rPr sz="1400" spc="-85" dirty="0">
                          <a:solidFill>
                            <a:srgbClr val="525252"/>
                          </a:solidFill>
                          <a:latin typeface="Arial"/>
                          <a:cs typeface="Arial"/>
                        </a:rPr>
                        <a:t> </a:t>
                      </a:r>
                      <a:r>
                        <a:rPr sz="1400" spc="-10" dirty="0">
                          <a:solidFill>
                            <a:srgbClr val="525252"/>
                          </a:solidFill>
                          <a:latin typeface="Arial"/>
                          <a:cs typeface="Arial"/>
                        </a:rPr>
                        <a:t>Leave)</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tc>
                  <a:txBody>
                    <a:bodyPr/>
                    <a:lstStyle/>
                    <a:p>
                      <a:pPr marL="90805">
                        <a:lnSpc>
                          <a:spcPct val="100000"/>
                        </a:lnSpc>
                        <a:spcBef>
                          <a:spcPts val="315"/>
                        </a:spcBef>
                      </a:pPr>
                      <a:r>
                        <a:rPr sz="1400" b="1" spc="-25" dirty="0">
                          <a:solidFill>
                            <a:srgbClr val="525252"/>
                          </a:solidFill>
                          <a:latin typeface="Arial"/>
                          <a:cs typeface="Arial"/>
                        </a:rPr>
                        <a:t>0%</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extLst>
                  <a:ext uri="{0D108BD9-81ED-4DB2-BD59-A6C34878D82A}">
                    <a16:rowId xmlns:a16="http://schemas.microsoft.com/office/drawing/2014/main" val="10006"/>
                  </a:ext>
                </a:extLst>
              </a:tr>
            </a:tbl>
          </a:graphicData>
        </a:graphic>
      </p:graphicFrame>
      <p:grpSp>
        <p:nvGrpSpPr>
          <p:cNvPr id="19" name="object 8">
            <a:extLst>
              <a:ext uri="{FF2B5EF4-FFF2-40B4-BE49-F238E27FC236}">
                <a16:creationId xmlns:a16="http://schemas.microsoft.com/office/drawing/2014/main" id="{1A681A5A-2350-0CB9-250D-25D5CDAC13D0}"/>
              </a:ext>
            </a:extLst>
          </p:cNvPr>
          <p:cNvGrpSpPr/>
          <p:nvPr/>
        </p:nvGrpSpPr>
        <p:grpSpPr>
          <a:xfrm>
            <a:off x="672083" y="2253995"/>
            <a:ext cx="7536180" cy="462280"/>
            <a:chOff x="672083" y="2253995"/>
            <a:chExt cx="7536180" cy="462280"/>
          </a:xfrm>
        </p:grpSpPr>
        <p:pic>
          <p:nvPicPr>
            <p:cNvPr id="20" name="object 9">
              <a:extLst>
                <a:ext uri="{FF2B5EF4-FFF2-40B4-BE49-F238E27FC236}">
                  <a16:creationId xmlns:a16="http://schemas.microsoft.com/office/drawing/2014/main" id="{8C8952B0-3697-6A19-9C78-763C49FDD66A}"/>
                </a:ext>
              </a:extLst>
            </p:cNvPr>
            <p:cNvPicPr/>
            <p:nvPr/>
          </p:nvPicPr>
          <p:blipFill>
            <a:blip r:embed="rId6" cstate="print"/>
            <a:stretch>
              <a:fillRect/>
            </a:stretch>
          </p:blipFill>
          <p:spPr>
            <a:xfrm>
              <a:off x="672083" y="2424684"/>
              <a:ext cx="7536179" cy="175259"/>
            </a:xfrm>
            <a:prstGeom prst="rect">
              <a:avLst/>
            </a:prstGeom>
          </p:spPr>
        </p:pic>
        <p:sp>
          <p:nvSpPr>
            <p:cNvPr id="21" name="object 10">
              <a:extLst>
                <a:ext uri="{FF2B5EF4-FFF2-40B4-BE49-F238E27FC236}">
                  <a16:creationId xmlns:a16="http://schemas.microsoft.com/office/drawing/2014/main" id="{2C00D002-AD9E-6282-F194-F6A4591F73E4}"/>
                </a:ext>
              </a:extLst>
            </p:cNvPr>
            <p:cNvSpPr/>
            <p:nvPr/>
          </p:nvSpPr>
          <p:spPr>
            <a:xfrm>
              <a:off x="715517" y="2460497"/>
              <a:ext cx="7436484" cy="63500"/>
            </a:xfrm>
            <a:custGeom>
              <a:avLst/>
              <a:gdLst/>
              <a:ahLst/>
              <a:cxnLst/>
              <a:rect l="l" t="t" r="r" b="b"/>
              <a:pathLst>
                <a:path w="7436484" h="63500">
                  <a:moveTo>
                    <a:pt x="0" y="0"/>
                  </a:moveTo>
                  <a:lnTo>
                    <a:pt x="7436370" y="63068"/>
                  </a:lnTo>
                </a:path>
              </a:pathLst>
            </a:custGeom>
            <a:ln w="25908">
              <a:solidFill>
                <a:srgbClr val="0F21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object 11">
              <a:extLst>
                <a:ext uri="{FF2B5EF4-FFF2-40B4-BE49-F238E27FC236}">
                  <a16:creationId xmlns:a16="http://schemas.microsoft.com/office/drawing/2014/main" id="{019B24CD-AC0A-0E05-13EA-766256268789}"/>
                </a:ext>
              </a:extLst>
            </p:cNvPr>
            <p:cNvSpPr/>
            <p:nvPr/>
          </p:nvSpPr>
          <p:spPr>
            <a:xfrm>
              <a:off x="3069335" y="2253995"/>
              <a:ext cx="2679700" cy="462280"/>
            </a:xfrm>
            <a:custGeom>
              <a:avLst/>
              <a:gdLst/>
              <a:ahLst/>
              <a:cxnLst/>
              <a:rect l="l" t="t" r="r" b="b"/>
              <a:pathLst>
                <a:path w="2679700" h="462280">
                  <a:moveTo>
                    <a:pt x="2679191" y="0"/>
                  </a:moveTo>
                  <a:lnTo>
                    <a:pt x="0" y="0"/>
                  </a:lnTo>
                  <a:lnTo>
                    <a:pt x="0" y="461772"/>
                  </a:lnTo>
                  <a:lnTo>
                    <a:pt x="2679191" y="461772"/>
                  </a:lnTo>
                  <a:lnTo>
                    <a:pt x="267919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3" name="object 12">
            <a:extLst>
              <a:ext uri="{FF2B5EF4-FFF2-40B4-BE49-F238E27FC236}">
                <a16:creationId xmlns:a16="http://schemas.microsoft.com/office/drawing/2014/main" id="{9F66A56B-6A8D-3B38-6829-190CC0DBEF88}"/>
              </a:ext>
            </a:extLst>
          </p:cNvPr>
          <p:cNvSpPr/>
          <p:nvPr/>
        </p:nvSpPr>
        <p:spPr>
          <a:xfrm>
            <a:off x="623316" y="2820923"/>
            <a:ext cx="1338580" cy="1338580"/>
          </a:xfrm>
          <a:custGeom>
            <a:avLst/>
            <a:gdLst/>
            <a:ahLst/>
            <a:cxnLst/>
            <a:rect l="l" t="t" r="r" b="b"/>
            <a:pathLst>
              <a:path w="1338580"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4" name="object 13">
            <a:extLst>
              <a:ext uri="{FF2B5EF4-FFF2-40B4-BE49-F238E27FC236}">
                <a16:creationId xmlns:a16="http://schemas.microsoft.com/office/drawing/2014/main" id="{96BD76D6-4077-7009-32C1-73A8F1DB4C20}"/>
              </a:ext>
            </a:extLst>
          </p:cNvPr>
          <p:cNvSpPr txBox="1"/>
          <p:nvPr/>
        </p:nvSpPr>
        <p:spPr>
          <a:xfrm>
            <a:off x="925875" y="3254451"/>
            <a:ext cx="73914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54%</a:t>
            </a:r>
            <a:endParaRPr kumimoji="0"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object 14">
            <a:extLst>
              <a:ext uri="{FF2B5EF4-FFF2-40B4-BE49-F238E27FC236}">
                <a16:creationId xmlns:a16="http://schemas.microsoft.com/office/drawing/2014/main" id="{E2A5D40C-BE40-1A8F-3BF8-413B1127AD78}"/>
              </a:ext>
            </a:extLst>
          </p:cNvPr>
          <p:cNvSpPr/>
          <p:nvPr/>
        </p:nvSpPr>
        <p:spPr>
          <a:xfrm>
            <a:off x="2174748" y="2820923"/>
            <a:ext cx="1338580" cy="1338580"/>
          </a:xfrm>
          <a:custGeom>
            <a:avLst/>
            <a:gdLst/>
            <a:ahLst/>
            <a:cxnLst/>
            <a:rect l="l" t="t" r="r" b="b"/>
            <a:pathLst>
              <a:path w="1338579"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7C89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object 15">
            <a:extLst>
              <a:ext uri="{FF2B5EF4-FFF2-40B4-BE49-F238E27FC236}">
                <a16:creationId xmlns:a16="http://schemas.microsoft.com/office/drawing/2014/main" id="{3B485AB7-DDB2-95D8-2551-8353728573A8}"/>
              </a:ext>
            </a:extLst>
          </p:cNvPr>
          <p:cNvSpPr txBox="1"/>
          <p:nvPr/>
        </p:nvSpPr>
        <p:spPr>
          <a:xfrm>
            <a:off x="2478083" y="3254451"/>
            <a:ext cx="73914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49%</a:t>
            </a:r>
            <a:endParaRPr kumimoji="0"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27" name="object 16">
            <a:extLst>
              <a:ext uri="{FF2B5EF4-FFF2-40B4-BE49-F238E27FC236}">
                <a16:creationId xmlns:a16="http://schemas.microsoft.com/office/drawing/2014/main" id="{CB9D34B8-BDF9-C9E9-D2FD-116D4079C452}"/>
              </a:ext>
            </a:extLst>
          </p:cNvPr>
          <p:cNvGrpSpPr/>
          <p:nvPr/>
        </p:nvGrpSpPr>
        <p:grpSpPr>
          <a:xfrm>
            <a:off x="3727703" y="2820923"/>
            <a:ext cx="2871470" cy="1338580"/>
            <a:chOff x="3727703" y="2820923"/>
            <a:chExt cx="2871470" cy="1338580"/>
          </a:xfrm>
        </p:grpSpPr>
        <p:sp>
          <p:nvSpPr>
            <p:cNvPr id="28" name="object 17">
              <a:extLst>
                <a:ext uri="{FF2B5EF4-FFF2-40B4-BE49-F238E27FC236}">
                  <a16:creationId xmlns:a16="http://schemas.microsoft.com/office/drawing/2014/main" id="{9F88F582-7E73-AD17-76CE-3D6B2759170B}"/>
                </a:ext>
              </a:extLst>
            </p:cNvPr>
            <p:cNvSpPr/>
            <p:nvPr/>
          </p:nvSpPr>
          <p:spPr>
            <a:xfrm>
              <a:off x="3727703" y="2820923"/>
              <a:ext cx="1338580" cy="1338580"/>
            </a:xfrm>
            <a:custGeom>
              <a:avLst/>
              <a:gdLst/>
              <a:ahLst/>
              <a:cxnLst/>
              <a:rect l="l" t="t" r="r" b="b"/>
              <a:pathLst>
                <a:path w="1338579"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D2773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object 18">
              <a:extLst>
                <a:ext uri="{FF2B5EF4-FFF2-40B4-BE49-F238E27FC236}">
                  <a16:creationId xmlns:a16="http://schemas.microsoft.com/office/drawing/2014/main" id="{6D0F7F40-2D4E-3678-A6ED-B7B744F5EDDE}"/>
                </a:ext>
              </a:extLst>
            </p:cNvPr>
            <p:cNvSpPr/>
            <p:nvPr/>
          </p:nvSpPr>
          <p:spPr>
            <a:xfrm>
              <a:off x="5260847" y="2820923"/>
              <a:ext cx="1338580" cy="1338580"/>
            </a:xfrm>
            <a:custGeom>
              <a:avLst/>
              <a:gdLst/>
              <a:ahLst/>
              <a:cxnLst/>
              <a:rect l="l" t="t" r="r" b="b"/>
              <a:pathLst>
                <a:path w="1338579"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6EACD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30" name="object 19">
            <a:extLst>
              <a:ext uri="{FF2B5EF4-FFF2-40B4-BE49-F238E27FC236}">
                <a16:creationId xmlns:a16="http://schemas.microsoft.com/office/drawing/2014/main" id="{387DC660-0C77-00DB-53E3-590120FDD91A}"/>
              </a:ext>
            </a:extLst>
          </p:cNvPr>
          <p:cNvSpPr txBox="1"/>
          <p:nvPr/>
        </p:nvSpPr>
        <p:spPr>
          <a:xfrm>
            <a:off x="695465" y="4332802"/>
            <a:ext cx="1189990" cy="544830"/>
          </a:xfrm>
          <a:prstGeom prst="rect">
            <a:avLst/>
          </a:prstGeom>
        </p:spPr>
        <p:txBody>
          <a:bodyPr vert="horz" wrap="square" lIns="0" tIns="12700" rIns="0" bIns="0" rtlCol="0">
            <a:spAutoFit/>
          </a:bodyPr>
          <a:lstStyle/>
          <a:p>
            <a:pPr marL="12700" marR="5080" lvl="0" indent="254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Combined</a:t>
            </a:r>
            <a:r>
              <a:rPr kumimoji="0" sz="1200" b="1" i="0" u="none" strike="noStrike" kern="0" cap="none" spc="-30"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PTO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(Vacation</a:t>
            </a:r>
            <a:r>
              <a:rPr kumimoji="0" sz="1100" b="0" i="0" u="none" strike="noStrike" kern="0" cap="none" spc="-4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and</a:t>
            </a:r>
            <a:r>
              <a:rPr kumimoji="0" sz="1100" b="0"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 Sick </a:t>
            </a:r>
            <a:r>
              <a:rPr kumimoji="0" sz="1100" b="0"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time)</a:t>
            </a:r>
            <a:endParaRPr kumimoji="0" sz="11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1" name="object 20">
            <a:extLst>
              <a:ext uri="{FF2B5EF4-FFF2-40B4-BE49-F238E27FC236}">
                <a16:creationId xmlns:a16="http://schemas.microsoft.com/office/drawing/2014/main" id="{5F79EC23-5164-75C6-E04B-C14B3B174B1B}"/>
              </a:ext>
            </a:extLst>
          </p:cNvPr>
          <p:cNvSpPr txBox="1"/>
          <p:nvPr/>
        </p:nvSpPr>
        <p:spPr>
          <a:xfrm>
            <a:off x="2373083" y="4332804"/>
            <a:ext cx="965835" cy="574040"/>
          </a:xfrm>
          <a:prstGeom prst="rect">
            <a:avLst/>
          </a:prstGeom>
        </p:spPr>
        <p:txBody>
          <a:bodyPr vert="horz" wrap="square" lIns="0" tIns="12700" rIns="0" bIns="0" rtlCol="0">
            <a:spAutoFit/>
          </a:bodyPr>
          <a:lstStyle/>
          <a:p>
            <a:pPr marL="12700" marR="5080" lvl="0" indent="-254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Separate Vacation</a:t>
            </a:r>
            <a:r>
              <a:rPr kumimoji="0" sz="1200" b="1" i="0" u="none" strike="noStrike" kern="0" cap="none" spc="-4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and </a:t>
            </a: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Sick</a:t>
            </a:r>
            <a:r>
              <a:rPr kumimoji="0" sz="1200" b="1"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 time</a:t>
            </a:r>
            <a:endParaRPr kumimoji="0"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2" name="object 21">
            <a:extLst>
              <a:ext uri="{FF2B5EF4-FFF2-40B4-BE49-F238E27FC236}">
                <a16:creationId xmlns:a16="http://schemas.microsoft.com/office/drawing/2014/main" id="{3927663B-0AA2-FD4B-E0A2-139813D7A0D5}"/>
              </a:ext>
            </a:extLst>
          </p:cNvPr>
          <p:cNvSpPr txBox="1"/>
          <p:nvPr/>
        </p:nvSpPr>
        <p:spPr>
          <a:xfrm>
            <a:off x="3773373" y="4332804"/>
            <a:ext cx="1250315" cy="376555"/>
          </a:xfrm>
          <a:prstGeom prst="rect">
            <a:avLst/>
          </a:prstGeom>
        </p:spPr>
        <p:txBody>
          <a:bodyPr vert="horz" wrap="square" lIns="0" tIns="12700" rIns="0" bIns="0" rtlCol="0">
            <a:spAutoFit/>
          </a:bodyPr>
          <a:lstStyle/>
          <a:p>
            <a:pPr marL="88265"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Parental</a:t>
            </a:r>
            <a:r>
              <a:rPr kumimoji="0" sz="1200" b="1"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Leave</a:t>
            </a:r>
            <a:endParaRPr kumimoji="0"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(baby</a:t>
            </a:r>
            <a:r>
              <a:rPr kumimoji="0" sz="1100" b="0" i="0" u="none" strike="noStrike" kern="0" cap="none" spc="-4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bonding</a:t>
            </a:r>
            <a:r>
              <a:rPr kumimoji="0" sz="1100" b="0"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only)</a:t>
            </a:r>
            <a:endParaRPr kumimoji="0" sz="11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3" name="object 22">
            <a:extLst>
              <a:ext uri="{FF2B5EF4-FFF2-40B4-BE49-F238E27FC236}">
                <a16:creationId xmlns:a16="http://schemas.microsoft.com/office/drawing/2014/main" id="{76019F84-AF7E-D202-9CD5-8ACD8B202072}"/>
              </a:ext>
            </a:extLst>
          </p:cNvPr>
          <p:cNvSpPr txBox="1"/>
          <p:nvPr/>
        </p:nvSpPr>
        <p:spPr>
          <a:xfrm>
            <a:off x="3211864" y="2267925"/>
            <a:ext cx="3091180" cy="13747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Most</a:t>
            </a:r>
            <a:r>
              <a:rPr kumimoji="0" sz="24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24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Common</a:t>
            </a: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95"/>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830580" marR="0" lvl="0" indent="0" defTabSz="914400" eaLnBrk="1" fontAlgn="auto" latinLnBrk="0" hangingPunct="1">
              <a:lnSpc>
                <a:spcPct val="100000"/>
              </a:lnSpc>
              <a:spcBef>
                <a:spcPts val="5"/>
              </a:spcBef>
              <a:spcAft>
                <a:spcPts val="0"/>
              </a:spcAft>
              <a:buClrTx/>
              <a:buSzTx/>
              <a:buFontTx/>
              <a:buNone/>
              <a:tabLst>
                <a:tab pos="2364105" algn="l"/>
              </a:tabLst>
              <a:defRPr/>
            </a:pP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45%</a:t>
            </a:r>
            <a:r>
              <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31%</a:t>
            </a:r>
            <a:endParaRPr kumimoji="0"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4" name="object 23">
            <a:extLst>
              <a:ext uri="{FF2B5EF4-FFF2-40B4-BE49-F238E27FC236}">
                <a16:creationId xmlns:a16="http://schemas.microsoft.com/office/drawing/2014/main" id="{BC215814-5CFF-D62F-1CA6-30A9BE03B926}"/>
              </a:ext>
            </a:extLst>
          </p:cNvPr>
          <p:cNvSpPr/>
          <p:nvPr/>
        </p:nvSpPr>
        <p:spPr>
          <a:xfrm>
            <a:off x="6812280" y="2820923"/>
            <a:ext cx="1338580" cy="1338580"/>
          </a:xfrm>
          <a:custGeom>
            <a:avLst/>
            <a:gdLst/>
            <a:ahLst/>
            <a:cxnLst/>
            <a:rect l="l" t="t" r="r" b="b"/>
            <a:pathLst>
              <a:path w="1338579"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1669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5" name="object 24">
            <a:extLst>
              <a:ext uri="{FF2B5EF4-FFF2-40B4-BE49-F238E27FC236}">
                <a16:creationId xmlns:a16="http://schemas.microsoft.com/office/drawing/2014/main" id="{32A362E3-CF21-50AD-CB9C-6ECBF9828321}"/>
              </a:ext>
            </a:extLst>
          </p:cNvPr>
          <p:cNvSpPr txBox="1"/>
          <p:nvPr/>
        </p:nvSpPr>
        <p:spPr>
          <a:xfrm>
            <a:off x="7115819" y="3254451"/>
            <a:ext cx="73914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29%</a:t>
            </a:r>
            <a:endParaRPr kumimoji="0"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6" name="object 27">
            <a:extLst>
              <a:ext uri="{FF2B5EF4-FFF2-40B4-BE49-F238E27FC236}">
                <a16:creationId xmlns:a16="http://schemas.microsoft.com/office/drawing/2014/main" id="{3A4B2DB5-090F-8C34-10EE-ED1BABD0DD31}"/>
              </a:ext>
            </a:extLst>
          </p:cNvPr>
          <p:cNvSpPr txBox="1"/>
          <p:nvPr/>
        </p:nvSpPr>
        <p:spPr>
          <a:xfrm>
            <a:off x="1665015" y="6400879"/>
            <a:ext cx="3672529" cy="128240"/>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Gallagher</a:t>
            </a:r>
            <a:r>
              <a:rPr kumimoji="0" sz="8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 Organizational</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Wellbeing</a:t>
            </a:r>
            <a:r>
              <a:rPr kumimoji="0" sz="8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Poll:</a:t>
            </a:r>
            <a:r>
              <a:rPr kumimoji="0" sz="800" b="0" i="0" u="none" strike="noStrike" kern="0" cap="none" spc="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Time</a:t>
            </a:r>
            <a:r>
              <a:rPr kumimoji="0" sz="800" b="0" i="0" u="none" strike="noStrike" kern="0" cap="none" spc="1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Away</a:t>
            </a:r>
            <a:r>
              <a:rPr kumimoji="0" sz="800" b="0" i="0" u="none" strike="noStrike" kern="0" cap="none" spc="2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From</a:t>
            </a:r>
            <a:r>
              <a:rPr kumimoji="0" sz="800" b="0" i="0" u="none" strike="noStrike" kern="0" cap="none" spc="-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Work,</a:t>
            </a:r>
            <a:r>
              <a:rPr kumimoji="0" sz="800" b="0" i="0" u="none" strike="noStrike" kern="0" cap="none" spc="-4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March,</a:t>
            </a:r>
            <a:r>
              <a:rPr kumimoji="0" sz="8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2024</a:t>
            </a:r>
            <a:endParaRPr kumimoji="0" sz="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7" name="object 28">
            <a:extLst>
              <a:ext uri="{FF2B5EF4-FFF2-40B4-BE49-F238E27FC236}">
                <a16:creationId xmlns:a16="http://schemas.microsoft.com/office/drawing/2014/main" id="{C3286016-84C6-F452-ED40-7F7BB4590318}"/>
              </a:ext>
            </a:extLst>
          </p:cNvPr>
          <p:cNvSpPr txBox="1">
            <a:spLocks/>
          </p:cNvSpPr>
          <p:nvPr/>
        </p:nvSpPr>
        <p:spPr>
          <a:xfrm>
            <a:off x="8793421" y="6475569"/>
            <a:ext cx="542925" cy="144270"/>
          </a:xfrm>
          <a:prstGeom prst="rect">
            <a:avLst/>
          </a:prstGeom>
        </p:spPr>
        <p:txBody>
          <a:bodyPr vert="horz" wrap="square" lIns="0" tIns="5715"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defTabSz="914400">
              <a:spcBef>
                <a:spcPts val="45"/>
              </a:spcBef>
              <a:defRPr/>
            </a:pPr>
            <a:r>
              <a:rPr lang="en-US" sz="900" b="1" kern="0" spc="-10">
                <a:solidFill>
                  <a:srgbClr val="FFFFFF"/>
                </a:solidFill>
                <a:latin typeface="Arial" panose="020B0604020202020204" pitchFamily="34" charset="0"/>
                <a:cs typeface="Arial" panose="020B0604020202020204" pitchFamily="34" charset="0"/>
              </a:rPr>
              <a:t>AJG.com</a:t>
            </a:r>
            <a:endParaRPr lang="en-US" sz="900" b="1" kern="0" spc="-10" dirty="0">
              <a:solidFill>
                <a:srgbClr val="FFFFFF"/>
              </a:solidFill>
              <a:latin typeface="Arial" panose="020B0604020202020204" pitchFamily="34" charset="0"/>
              <a:cs typeface="Arial" panose="020B0604020202020204" pitchFamily="34" charset="0"/>
            </a:endParaRPr>
          </a:p>
        </p:txBody>
      </p:sp>
      <p:sp>
        <p:nvSpPr>
          <p:cNvPr id="40" name="object 25">
            <a:extLst>
              <a:ext uri="{FF2B5EF4-FFF2-40B4-BE49-F238E27FC236}">
                <a16:creationId xmlns:a16="http://schemas.microsoft.com/office/drawing/2014/main" id="{28ADF185-10C7-74EF-3244-C2DD5E93F08E}"/>
              </a:ext>
            </a:extLst>
          </p:cNvPr>
          <p:cNvSpPr txBox="1"/>
          <p:nvPr/>
        </p:nvSpPr>
        <p:spPr>
          <a:xfrm>
            <a:off x="5247887" y="4332804"/>
            <a:ext cx="1361440" cy="574040"/>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Family</a:t>
            </a:r>
            <a:r>
              <a:rPr kumimoji="0" sz="1200" b="1"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Care</a:t>
            </a:r>
            <a:r>
              <a:rPr kumimoji="0" sz="1200" b="1" i="0" u="none" strike="noStrike" kern="0" cap="none" spc="-3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Leave </a:t>
            </a:r>
            <a:r>
              <a:rPr kumimoji="0" sz="12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(policy</a:t>
            </a:r>
            <a:r>
              <a:rPr kumimoji="0" sz="1200" b="0" i="0" u="none" strike="noStrike" kern="0" cap="none" spc="-30"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0"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covers </a:t>
            </a:r>
            <a:r>
              <a:rPr kumimoji="0" sz="12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bonding</a:t>
            </a:r>
            <a:r>
              <a:rPr kumimoji="0" sz="1200" b="0" i="0" u="none" strike="noStrike" kern="0" cap="none" spc="-6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and</a:t>
            </a:r>
            <a:r>
              <a:rPr kumimoji="0" sz="1200" b="0"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0"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care)</a:t>
            </a:r>
            <a:endParaRPr kumimoji="0"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1" name="object 26">
            <a:extLst>
              <a:ext uri="{FF2B5EF4-FFF2-40B4-BE49-F238E27FC236}">
                <a16:creationId xmlns:a16="http://schemas.microsoft.com/office/drawing/2014/main" id="{8786951B-CB79-C920-067B-69090A4F3971}"/>
              </a:ext>
            </a:extLst>
          </p:cNvPr>
          <p:cNvSpPr txBox="1"/>
          <p:nvPr/>
        </p:nvSpPr>
        <p:spPr>
          <a:xfrm>
            <a:off x="6977322" y="4332804"/>
            <a:ext cx="1032510" cy="544830"/>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Military</a:t>
            </a:r>
            <a:r>
              <a:rPr kumimoji="0" sz="1200" b="1" i="0" u="none" strike="noStrike" kern="0" cap="none" spc="-50"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Leave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(in</a:t>
            </a:r>
            <a:r>
              <a:rPr kumimoji="0" sz="1100" b="0" i="0" u="none" strike="noStrike" kern="0" cap="none" spc="-4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addition</a:t>
            </a:r>
            <a:r>
              <a:rPr kumimoji="0" sz="1100" b="0" i="0" u="none" strike="noStrike" kern="0" cap="none" spc="-3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to </a:t>
            </a:r>
            <a:r>
              <a:rPr kumimoji="0" sz="1100" b="0"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USERRA)</a:t>
            </a:r>
            <a:endParaRPr kumimoji="0" sz="11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07AB9715-C2E3-3444-B191-7027300FC93A}"/>
              </a:ext>
            </a:extLst>
          </p:cNvPr>
          <p:cNvSpPr/>
          <p:nvPr/>
        </p:nvSpPr>
        <p:spPr>
          <a:xfrm>
            <a:off x="3682745" y="2602770"/>
            <a:ext cx="3058448" cy="2469447"/>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47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p:txBody>
          <a:bodyPr/>
          <a:lstStyle/>
          <a:p>
            <a:pPr eaLnBrk="1" fontAlgn="auto" hangingPunct="1">
              <a:spcAft>
                <a:spcPts val="0"/>
              </a:spcAft>
              <a:defRPr/>
            </a:pPr>
            <a:r>
              <a:rPr lang="en-US" dirty="0">
                <a:solidFill>
                  <a:schemeClr val="bg1"/>
                </a:solidFill>
              </a:rPr>
              <a:t>Team</a:t>
            </a: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3"/>
          <a:stretch>
            <a:fillRect/>
          </a:stretch>
        </p:blipFill>
        <p:spPr>
          <a:xfrm>
            <a:off x="10711733" y="5474395"/>
            <a:ext cx="1381246" cy="1254737"/>
          </a:xfrm>
          <a:prstGeom prst="rect">
            <a:avLst/>
          </a:prstGeom>
        </p:spPr>
      </p:pic>
      <p:sp>
        <p:nvSpPr>
          <p:cNvPr id="38" name="TextBox 37">
            <a:extLst>
              <a:ext uri="{FF2B5EF4-FFF2-40B4-BE49-F238E27FC236}">
                <a16:creationId xmlns:a16="http://schemas.microsoft.com/office/drawing/2014/main" id="{B5C54FC1-B4F9-282C-9F33-93B60D4EEC4A}"/>
              </a:ext>
            </a:extLst>
          </p:cNvPr>
          <p:cNvSpPr txBox="1"/>
          <p:nvPr/>
        </p:nvSpPr>
        <p:spPr>
          <a:xfrm>
            <a:off x="4985463" y="2787500"/>
            <a:ext cx="6200775" cy="3046988"/>
          </a:xfrm>
          <a:prstGeom prst="rect">
            <a:avLst/>
          </a:prstGeom>
          <a:noFill/>
        </p:spPr>
        <p:txBody>
          <a:bodyPr wrap="square" rtlCol="0">
            <a:spAutoFit/>
          </a:bodyPr>
          <a:lstStyle/>
          <a:p>
            <a:pPr algn="ctr" defTabSz="914377">
              <a:defRPr/>
            </a:pPr>
            <a:r>
              <a:rPr lang="en-US" sz="2400" dirty="0">
                <a:solidFill>
                  <a:schemeClr val="bg1"/>
                </a:solidFill>
                <a:latin typeface="Gotham Narrow Light" pitchFamily="50" charset="0"/>
              </a:rPr>
              <a:t>Regional Vice President </a:t>
            </a:r>
          </a:p>
          <a:p>
            <a:pPr algn="ctr" defTabSz="914377">
              <a:defRPr/>
            </a:pPr>
            <a:r>
              <a:rPr lang="en-US" sz="2400" dirty="0">
                <a:solidFill>
                  <a:schemeClr val="bg1"/>
                </a:solidFill>
                <a:latin typeface="Gotham Narrow Light" pitchFamily="50" charset="0"/>
              </a:rPr>
              <a:t>Human Resources &amp; Compensation </a:t>
            </a:r>
          </a:p>
          <a:p>
            <a:pPr algn="ctr" defTabSz="914377">
              <a:defRPr/>
            </a:pPr>
            <a:r>
              <a:rPr lang="en-US" sz="2400" dirty="0">
                <a:solidFill>
                  <a:schemeClr val="bg1"/>
                </a:solidFill>
                <a:latin typeface="Gotham Narrow Light" pitchFamily="50" charset="0"/>
              </a:rPr>
              <a:t>Consulting Practice</a:t>
            </a:r>
          </a:p>
          <a:p>
            <a:pPr algn="ctr" defTabSz="914377">
              <a:defRPr/>
            </a:pPr>
            <a:r>
              <a:rPr lang="en-US" sz="2400" dirty="0">
                <a:solidFill>
                  <a:srgbClr val="C00000"/>
                </a:solidFill>
                <a:latin typeface="Gotham Narrow Light" pitchFamily="50" charset="0"/>
                <a:hlinkClick r:id="rId4">
                  <a:extLst>
                    <a:ext uri="{A12FA001-AC4F-418D-AE19-62706E023703}">
                      <ahyp:hlinkClr xmlns:ahyp="http://schemas.microsoft.com/office/drawing/2018/hyperlinkcolor" val="tx"/>
                    </a:ext>
                  </a:extLst>
                </a:hlinkClick>
              </a:rPr>
              <a:t>Sommer_Mason@ajg.com</a:t>
            </a:r>
            <a:endParaRPr lang="en-US" sz="2400" dirty="0">
              <a:solidFill>
                <a:srgbClr val="C00000"/>
              </a:solidFill>
              <a:latin typeface="Gotham Narrow Light" pitchFamily="50" charset="0"/>
            </a:endParaRPr>
          </a:p>
          <a:p>
            <a:pPr algn="ctr" defTabSz="914377">
              <a:defRPr/>
            </a:pPr>
            <a:r>
              <a:rPr lang="en-US" sz="2400" dirty="0">
                <a:solidFill>
                  <a:schemeClr val="bg1"/>
                </a:solidFill>
                <a:latin typeface="Gotham Narrow Light" pitchFamily="50" charset="0"/>
              </a:rPr>
              <a:t>225.290.0656</a:t>
            </a:r>
          </a:p>
          <a:p>
            <a:pPr algn="ctr" defTabSz="914377">
              <a:defRPr/>
            </a:pPr>
            <a:r>
              <a:rPr lang="en-US" sz="2400" dirty="0">
                <a:solidFill>
                  <a:srgbClr val="535353"/>
                </a:solidFill>
                <a:latin typeface="Gotham Narrow Light" pitchFamily="50" charset="0"/>
              </a:rPr>
              <a:t> </a:t>
            </a:r>
          </a:p>
          <a:p>
            <a:pPr algn="ctr" defTabSz="914377">
              <a:defRPr/>
            </a:pPr>
            <a:endParaRPr lang="en-US" sz="2400" dirty="0">
              <a:solidFill>
                <a:srgbClr val="535353"/>
              </a:solidFill>
              <a:latin typeface="Gotham Narrow Light" pitchFamily="50" charset="0"/>
            </a:endParaRPr>
          </a:p>
          <a:p>
            <a:pPr algn="ctr" defTabSz="914377">
              <a:defRPr/>
            </a:pPr>
            <a:endParaRPr lang="en-US" sz="2400" dirty="0">
              <a:solidFill>
                <a:srgbClr val="535353"/>
              </a:solidFill>
              <a:latin typeface="Gotham Narrow Light" pitchFamily="50" charset="0"/>
            </a:endParaRPr>
          </a:p>
        </p:txBody>
      </p:sp>
      <p:sp>
        <p:nvSpPr>
          <p:cNvPr id="39" name="TextBox 38">
            <a:extLst>
              <a:ext uri="{FF2B5EF4-FFF2-40B4-BE49-F238E27FC236}">
                <a16:creationId xmlns:a16="http://schemas.microsoft.com/office/drawing/2014/main" id="{BA322067-0EA9-B3A5-428E-83310FAE79FE}"/>
              </a:ext>
            </a:extLst>
          </p:cNvPr>
          <p:cNvSpPr txBox="1"/>
          <p:nvPr/>
        </p:nvSpPr>
        <p:spPr>
          <a:xfrm>
            <a:off x="5410200" y="2018059"/>
            <a:ext cx="6781800" cy="769441"/>
          </a:xfrm>
          <a:prstGeom prst="rect">
            <a:avLst/>
          </a:prstGeom>
          <a:noFill/>
        </p:spPr>
        <p:txBody>
          <a:bodyPr wrap="square" rtlCol="0">
            <a:spAutoFit/>
          </a:bodyPr>
          <a:lstStyle/>
          <a:p>
            <a:pPr defTabSz="914377">
              <a:defRPr/>
            </a:pPr>
            <a:r>
              <a:rPr lang="en-US" sz="4400" dirty="0">
                <a:solidFill>
                  <a:srgbClr val="535353">
                    <a:lumMod val="50000"/>
                  </a:srgbClr>
                </a:solidFill>
                <a:latin typeface="Gotham Narrow Medium" pitchFamily="50" charset="0"/>
              </a:rPr>
              <a:t>Sommer Mason, CCP</a:t>
            </a:r>
          </a:p>
        </p:txBody>
      </p:sp>
      <p:pic>
        <p:nvPicPr>
          <p:cNvPr id="43" name="Picture 42">
            <a:extLst>
              <a:ext uri="{FF2B5EF4-FFF2-40B4-BE49-F238E27FC236}">
                <a16:creationId xmlns:a16="http://schemas.microsoft.com/office/drawing/2014/main" id="{05AC8C38-13DA-3F05-0CA3-31D814CB1C4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6899" t="3188"/>
          <a:stretch/>
        </p:blipFill>
        <p:spPr>
          <a:xfrm>
            <a:off x="0" y="-5443"/>
            <a:ext cx="5136696" cy="5335545"/>
          </a:xfrm>
          <a:prstGeom prst="rect">
            <a:avLst/>
          </a:prstGeom>
          <a:ln>
            <a:noFill/>
          </a:ln>
          <a:effectLst>
            <a:softEdge rad="12700"/>
          </a:effectLst>
        </p:spPr>
      </p:pic>
      <p:pic>
        <p:nvPicPr>
          <p:cNvPr id="44" name="Picture 43">
            <a:extLst>
              <a:ext uri="{FF2B5EF4-FFF2-40B4-BE49-F238E27FC236}">
                <a16:creationId xmlns:a16="http://schemas.microsoft.com/office/drawing/2014/main" id="{933D5F2B-0F6A-3ACB-C62E-65E03F52D555}"/>
              </a:ext>
            </a:extLst>
          </p:cNvPr>
          <p:cNvPicPr>
            <a:picLocks noChangeAspect="1"/>
          </p:cNvPicPr>
          <p:nvPr/>
        </p:nvPicPr>
        <p:blipFill>
          <a:blip r:embed="rId7"/>
          <a:stretch>
            <a:fillRect/>
          </a:stretch>
        </p:blipFill>
        <p:spPr>
          <a:xfrm>
            <a:off x="3616561" y="3998638"/>
            <a:ext cx="2023016" cy="2046594"/>
          </a:xfrm>
          <a:prstGeom prst="rect">
            <a:avLst/>
          </a:prstGeom>
        </p:spPr>
      </p:pic>
      <p:pic>
        <p:nvPicPr>
          <p:cNvPr id="45" name="Picture 2" descr="Keith Orlean on LinkedIn: #connectivity ...">
            <a:extLst>
              <a:ext uri="{FF2B5EF4-FFF2-40B4-BE49-F238E27FC236}">
                <a16:creationId xmlns:a16="http://schemas.microsoft.com/office/drawing/2014/main" id="{58C4742C-80BD-2A4F-1A29-E266BD6D70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7317" y="6118218"/>
            <a:ext cx="1318549" cy="421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object 3">
            <a:extLst>
              <a:ext uri="{FF2B5EF4-FFF2-40B4-BE49-F238E27FC236}">
                <a16:creationId xmlns:a16="http://schemas.microsoft.com/office/drawing/2014/main" id="{291D9347-9198-A215-D12A-793647881225}"/>
              </a:ext>
            </a:extLst>
          </p:cNvPr>
          <p:cNvSpPr txBox="1">
            <a:spLocks noGrp="1"/>
          </p:cNvSpPr>
          <p:nvPr>
            <p:ph type="title"/>
          </p:nvPr>
        </p:nvSpPr>
        <p:spPr>
          <a:xfrm>
            <a:off x="383538" y="-29424"/>
            <a:ext cx="10787380" cy="1876155"/>
          </a:xfrm>
          <a:prstGeom prst="rect">
            <a:avLst/>
          </a:prstGeom>
        </p:spPr>
        <p:txBody>
          <a:bodyPr vert="horz" wrap="square" lIns="0" tIns="359410" rIns="0" bIns="0" rtlCol="0">
            <a:spAutoFit/>
          </a:bodyPr>
          <a:lstStyle/>
          <a:p>
            <a:pPr marL="12700">
              <a:lnSpc>
                <a:spcPct val="100000"/>
              </a:lnSpc>
              <a:spcBef>
                <a:spcPts val="2830"/>
              </a:spcBef>
            </a:pPr>
            <a:r>
              <a:rPr dirty="0">
                <a:solidFill>
                  <a:schemeClr val="bg1"/>
                </a:solidFill>
                <a:latin typeface="Arial" panose="020B0604020202020204" pitchFamily="34" charset="0"/>
                <a:cs typeface="Arial" panose="020B0604020202020204" pitchFamily="34" charset="0"/>
              </a:rPr>
              <a:t>Maternity </a:t>
            </a:r>
            <a:r>
              <a:rPr spc="-10" dirty="0">
                <a:solidFill>
                  <a:schemeClr val="bg1"/>
                </a:solidFill>
                <a:latin typeface="Arial" panose="020B0604020202020204" pitchFamily="34" charset="0"/>
                <a:cs typeface="Arial" panose="020B0604020202020204" pitchFamily="34" charset="0"/>
              </a:rPr>
              <a:t>Benefit</a:t>
            </a:r>
          </a:p>
          <a:p>
            <a:pPr marL="12700" marR="5080">
              <a:lnSpc>
                <a:spcPct val="100000"/>
              </a:lnSpc>
              <a:spcBef>
                <a:spcPts val="1015"/>
              </a:spcBef>
            </a:pPr>
            <a:r>
              <a:rPr sz="2400" dirty="0">
                <a:solidFill>
                  <a:schemeClr val="bg1"/>
                </a:solidFill>
                <a:latin typeface="Arial" panose="020B0604020202020204" pitchFamily="34" charset="0"/>
                <a:cs typeface="Arial" panose="020B0604020202020204" pitchFamily="34" charset="0"/>
              </a:rPr>
              <a:t>Does</a:t>
            </a:r>
            <a:r>
              <a:rPr sz="2400" spc="-4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your</a:t>
            </a:r>
            <a:r>
              <a:rPr sz="2400" spc="-1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company</a:t>
            </a:r>
            <a:r>
              <a:rPr sz="2400" spc="-3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offer</a:t>
            </a:r>
            <a:r>
              <a:rPr sz="2400" spc="-1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a</a:t>
            </a:r>
            <a:r>
              <a:rPr sz="2400" spc="-2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paid</a:t>
            </a:r>
            <a:r>
              <a:rPr sz="2400" spc="-3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maternity</a:t>
            </a:r>
            <a:r>
              <a:rPr sz="2400" spc="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benefit</a:t>
            </a:r>
            <a:r>
              <a:rPr sz="2400" spc="-1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that</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provides</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100%</a:t>
            </a:r>
            <a:r>
              <a:rPr sz="2400" spc="-1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of</a:t>
            </a:r>
            <a:r>
              <a:rPr sz="2400" spc="-4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total</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pay</a:t>
            </a:r>
            <a:r>
              <a:rPr sz="2400" spc="-2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to</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the</a:t>
            </a:r>
            <a:r>
              <a:rPr sz="2400" spc="-2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birth</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parent</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during</a:t>
            </a:r>
            <a:r>
              <a:rPr sz="2400" spc="-20" dirty="0">
                <a:solidFill>
                  <a:schemeClr val="bg1"/>
                </a:solidFill>
                <a:latin typeface="Arial" panose="020B0604020202020204" pitchFamily="34" charset="0"/>
                <a:cs typeface="Arial" panose="020B0604020202020204" pitchFamily="34" charset="0"/>
              </a:rPr>
              <a:t> </a:t>
            </a:r>
            <a:r>
              <a:rPr sz="2400" spc="-25" dirty="0">
                <a:solidFill>
                  <a:schemeClr val="bg1"/>
                </a:solidFill>
                <a:latin typeface="Arial" panose="020B0604020202020204" pitchFamily="34" charset="0"/>
                <a:cs typeface="Arial" panose="020B0604020202020204" pitchFamily="34" charset="0"/>
              </a:rPr>
              <a:t>the </a:t>
            </a:r>
            <a:r>
              <a:rPr sz="2400" dirty="0">
                <a:solidFill>
                  <a:schemeClr val="bg1"/>
                </a:solidFill>
                <a:latin typeface="Arial" panose="020B0604020202020204" pitchFamily="34" charset="0"/>
                <a:cs typeface="Arial" panose="020B0604020202020204" pitchFamily="34" charset="0"/>
              </a:rPr>
              <a:t>pregnancy</a:t>
            </a:r>
            <a:r>
              <a:rPr sz="2400" spc="-6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disability</a:t>
            </a:r>
            <a:r>
              <a:rPr sz="2400" spc="-35" dirty="0">
                <a:solidFill>
                  <a:schemeClr val="bg1"/>
                </a:solidFill>
                <a:latin typeface="Arial" panose="020B0604020202020204" pitchFamily="34" charset="0"/>
                <a:cs typeface="Arial" panose="020B0604020202020204" pitchFamily="34" charset="0"/>
              </a:rPr>
              <a:t> </a:t>
            </a:r>
            <a:r>
              <a:rPr sz="2400" spc="-10" dirty="0">
                <a:solidFill>
                  <a:schemeClr val="bg1"/>
                </a:solidFill>
                <a:latin typeface="Arial" panose="020B0604020202020204" pitchFamily="34" charset="0"/>
                <a:cs typeface="Arial" panose="020B0604020202020204" pitchFamily="34" charset="0"/>
              </a:rPr>
              <a:t>period?</a:t>
            </a:r>
            <a:endParaRPr sz="2400" dirty="0">
              <a:solidFill>
                <a:schemeClr val="bg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E982E0D-4EDF-2282-6CDE-EC01BD375212}"/>
              </a:ext>
            </a:extLst>
          </p:cNvPr>
          <p:cNvPicPr>
            <a:picLocks noChangeAspect="1"/>
          </p:cNvPicPr>
          <p:nvPr/>
        </p:nvPicPr>
        <p:blipFill>
          <a:blip r:embed="rId5"/>
          <a:stretch>
            <a:fillRect/>
          </a:stretch>
        </p:blipFill>
        <p:spPr>
          <a:xfrm>
            <a:off x="258496" y="1816506"/>
            <a:ext cx="10468774" cy="4020769"/>
          </a:xfrm>
          <a:prstGeom prst="rect">
            <a:avLst/>
          </a:prstGeom>
        </p:spPr>
      </p:pic>
      <p:sp>
        <p:nvSpPr>
          <p:cNvPr id="22" name="Rectangle 21">
            <a:extLst>
              <a:ext uri="{FF2B5EF4-FFF2-40B4-BE49-F238E27FC236}">
                <a16:creationId xmlns:a16="http://schemas.microsoft.com/office/drawing/2014/main" id="{F21CA34F-A6B7-2CAF-8A2E-DFC2641D0557}"/>
              </a:ext>
            </a:extLst>
          </p:cNvPr>
          <p:cNvSpPr/>
          <p:nvPr/>
        </p:nvSpPr>
        <p:spPr>
          <a:xfrm>
            <a:off x="460338" y="4158679"/>
            <a:ext cx="3058448" cy="706440"/>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bject 17">
            <a:extLst>
              <a:ext uri="{FF2B5EF4-FFF2-40B4-BE49-F238E27FC236}">
                <a16:creationId xmlns:a16="http://schemas.microsoft.com/office/drawing/2014/main" id="{FC260343-E5EB-F334-AB67-25FD4DBCD455}"/>
              </a:ext>
            </a:extLst>
          </p:cNvPr>
          <p:cNvSpPr txBox="1"/>
          <p:nvPr/>
        </p:nvSpPr>
        <p:spPr>
          <a:xfrm>
            <a:off x="383538" y="6322034"/>
            <a:ext cx="4252257" cy="1359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dirty="0">
                <a:ln>
                  <a:noFill/>
                </a:ln>
                <a:solidFill>
                  <a:srgbClr val="525252"/>
                </a:solidFill>
                <a:effectLst/>
                <a:uLnTx/>
                <a:uFillTx/>
                <a:latin typeface="Arial"/>
                <a:cs typeface="Arial"/>
              </a:rPr>
              <a:t>Gallagher</a:t>
            </a:r>
            <a:r>
              <a:rPr kumimoji="0" sz="800" b="0" i="0" u="none" strike="noStrike" kern="0" cap="none" spc="-10" normalizeH="0" baseline="0" noProof="0" dirty="0">
                <a:ln>
                  <a:noFill/>
                </a:ln>
                <a:solidFill>
                  <a:srgbClr val="525252"/>
                </a:solidFill>
                <a:effectLst/>
                <a:uLnTx/>
                <a:uFillTx/>
                <a:latin typeface="Arial"/>
                <a:cs typeface="Arial"/>
              </a:rPr>
              <a:t> Organizational</a:t>
            </a:r>
            <a:r>
              <a:rPr kumimoji="0" sz="800" b="0" i="0" u="none" strike="noStrike" kern="0" cap="none" spc="0" normalizeH="0" baseline="0" noProof="0" dirty="0">
                <a:ln>
                  <a:noFill/>
                </a:ln>
                <a:solidFill>
                  <a:srgbClr val="525252"/>
                </a:solidFill>
                <a:effectLst/>
                <a:uLnTx/>
                <a:uFillTx/>
                <a:latin typeface="Arial"/>
                <a:cs typeface="Arial"/>
              </a:rPr>
              <a:t> </a:t>
            </a:r>
            <a:r>
              <a:rPr kumimoji="0" sz="800" b="0" i="0" u="none" strike="noStrike" kern="0" cap="none" spc="-10" normalizeH="0" baseline="0" noProof="0" dirty="0">
                <a:ln>
                  <a:noFill/>
                </a:ln>
                <a:solidFill>
                  <a:srgbClr val="525252"/>
                </a:solidFill>
                <a:effectLst/>
                <a:uLnTx/>
                <a:uFillTx/>
                <a:latin typeface="Arial"/>
                <a:cs typeface="Arial"/>
              </a:rPr>
              <a:t>Wellbeing</a:t>
            </a:r>
            <a:r>
              <a:rPr kumimoji="0" sz="800" b="0" i="0" u="none" strike="noStrike" kern="0" cap="none" spc="-20"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Poll:</a:t>
            </a:r>
            <a:r>
              <a:rPr kumimoji="0" sz="800" b="0" i="0" u="none" strike="noStrike" kern="0" cap="none" spc="5"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Time</a:t>
            </a:r>
            <a:r>
              <a:rPr kumimoji="0" sz="800" b="0" i="0" u="none" strike="noStrike" kern="0" cap="none" spc="15"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Away</a:t>
            </a:r>
            <a:r>
              <a:rPr kumimoji="0" sz="800" b="0" i="0" u="none" strike="noStrike" kern="0" cap="none" spc="25"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From</a:t>
            </a:r>
            <a:r>
              <a:rPr kumimoji="0" sz="800" b="0" i="0" u="none" strike="noStrike" kern="0" cap="none" spc="-5"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Work,</a:t>
            </a:r>
            <a:r>
              <a:rPr kumimoji="0" sz="800" b="0" i="0" u="none" strike="noStrike" kern="0" cap="none" spc="-40"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March,</a:t>
            </a:r>
            <a:r>
              <a:rPr kumimoji="0" sz="800" b="0" i="0" u="none" strike="noStrike" kern="0" cap="none" spc="20" normalizeH="0" baseline="0" noProof="0" dirty="0">
                <a:ln>
                  <a:noFill/>
                </a:ln>
                <a:solidFill>
                  <a:srgbClr val="525252"/>
                </a:solidFill>
                <a:effectLst/>
                <a:uLnTx/>
                <a:uFillTx/>
                <a:latin typeface="Arial"/>
                <a:cs typeface="Arial"/>
              </a:rPr>
              <a:t> </a:t>
            </a:r>
            <a:r>
              <a:rPr kumimoji="0" sz="800" b="0" i="0" u="none" strike="noStrike" kern="0" cap="none" spc="-20" normalizeH="0" baseline="0" noProof="0" dirty="0">
                <a:ln>
                  <a:noFill/>
                </a:ln>
                <a:solidFill>
                  <a:srgbClr val="525252"/>
                </a:solidFill>
                <a:effectLst/>
                <a:uLnTx/>
                <a:uFillTx/>
                <a:latin typeface="Arial"/>
                <a:cs typeface="Arial"/>
              </a:rPr>
              <a:t>2024</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22350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grpSp>
        <p:nvGrpSpPr>
          <p:cNvPr id="2" name="object 2">
            <a:extLst>
              <a:ext uri="{FF2B5EF4-FFF2-40B4-BE49-F238E27FC236}">
                <a16:creationId xmlns:a16="http://schemas.microsoft.com/office/drawing/2014/main" id="{A9E5F281-FBE6-39A5-889A-F1C5ED06363F}"/>
              </a:ext>
            </a:extLst>
          </p:cNvPr>
          <p:cNvGrpSpPr/>
          <p:nvPr/>
        </p:nvGrpSpPr>
        <p:grpSpPr>
          <a:xfrm>
            <a:off x="0" y="2442210"/>
            <a:ext cx="9753599" cy="4415790"/>
            <a:chOff x="0" y="2442210"/>
            <a:chExt cx="9753599" cy="4415790"/>
          </a:xfrm>
        </p:grpSpPr>
        <p:pic>
          <p:nvPicPr>
            <p:cNvPr id="3" name="object 3">
              <a:extLst>
                <a:ext uri="{FF2B5EF4-FFF2-40B4-BE49-F238E27FC236}">
                  <a16:creationId xmlns:a16="http://schemas.microsoft.com/office/drawing/2014/main" id="{D1CA5587-D576-9E52-AA72-414A30BAC138}"/>
                </a:ext>
              </a:extLst>
            </p:cNvPr>
            <p:cNvPicPr/>
            <p:nvPr/>
          </p:nvPicPr>
          <p:blipFill>
            <a:blip r:embed="rId5" cstate="print"/>
            <a:stretch>
              <a:fillRect/>
            </a:stretch>
          </p:blipFill>
          <p:spPr>
            <a:xfrm>
              <a:off x="0" y="2877312"/>
              <a:ext cx="9753599" cy="3980688"/>
            </a:xfrm>
            <a:prstGeom prst="rect">
              <a:avLst/>
            </a:prstGeom>
          </p:spPr>
        </p:pic>
        <p:sp>
          <p:nvSpPr>
            <p:cNvPr id="5" name="object 5">
              <a:extLst>
                <a:ext uri="{FF2B5EF4-FFF2-40B4-BE49-F238E27FC236}">
                  <a16:creationId xmlns:a16="http://schemas.microsoft.com/office/drawing/2014/main" id="{C30F25F9-2FCC-0B78-27BC-58237443BCB1}"/>
                </a:ext>
              </a:extLst>
            </p:cNvPr>
            <p:cNvSpPr/>
            <p:nvPr/>
          </p:nvSpPr>
          <p:spPr>
            <a:xfrm>
              <a:off x="1611630" y="2442210"/>
              <a:ext cx="2060575" cy="2639695"/>
            </a:xfrm>
            <a:custGeom>
              <a:avLst/>
              <a:gdLst/>
              <a:ahLst/>
              <a:cxnLst/>
              <a:rect l="l" t="t" r="r" b="b"/>
              <a:pathLst>
                <a:path w="2060575" h="2639695">
                  <a:moveTo>
                    <a:pt x="2060447" y="0"/>
                  </a:moveTo>
                  <a:lnTo>
                    <a:pt x="0" y="0"/>
                  </a:lnTo>
                  <a:lnTo>
                    <a:pt x="0" y="2639568"/>
                  </a:lnTo>
                  <a:lnTo>
                    <a:pt x="2060447" y="2639568"/>
                  </a:lnTo>
                  <a:lnTo>
                    <a:pt x="206044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object 6">
              <a:extLst>
                <a:ext uri="{FF2B5EF4-FFF2-40B4-BE49-F238E27FC236}">
                  <a16:creationId xmlns:a16="http://schemas.microsoft.com/office/drawing/2014/main" id="{F9B30348-845B-632D-7FBC-D18F926730DA}"/>
                </a:ext>
              </a:extLst>
            </p:cNvPr>
            <p:cNvSpPr/>
            <p:nvPr/>
          </p:nvSpPr>
          <p:spPr>
            <a:xfrm>
              <a:off x="1611630" y="2442210"/>
              <a:ext cx="2060575" cy="2639695"/>
            </a:xfrm>
            <a:custGeom>
              <a:avLst/>
              <a:gdLst/>
              <a:ahLst/>
              <a:cxnLst/>
              <a:rect l="l" t="t" r="r" b="b"/>
              <a:pathLst>
                <a:path w="2060575" h="2639695">
                  <a:moveTo>
                    <a:pt x="0" y="0"/>
                  </a:moveTo>
                  <a:lnTo>
                    <a:pt x="2060447" y="0"/>
                  </a:lnTo>
                  <a:lnTo>
                    <a:pt x="2060447" y="2639568"/>
                  </a:lnTo>
                  <a:lnTo>
                    <a:pt x="0" y="2639568"/>
                  </a:lnTo>
                  <a:lnTo>
                    <a:pt x="0" y="0"/>
                  </a:lnTo>
                  <a:close/>
                </a:path>
              </a:pathLst>
            </a:custGeom>
            <a:ln w="50291">
              <a:solidFill>
                <a:srgbClr val="F0AF2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8" name="object 7">
            <a:extLst>
              <a:ext uri="{FF2B5EF4-FFF2-40B4-BE49-F238E27FC236}">
                <a16:creationId xmlns:a16="http://schemas.microsoft.com/office/drawing/2014/main" id="{ED34B470-D91E-B1EA-BACC-DDDFD2E4F913}"/>
              </a:ext>
            </a:extLst>
          </p:cNvPr>
          <p:cNvSpPr txBox="1">
            <a:spLocks noGrp="1"/>
          </p:cNvSpPr>
          <p:nvPr>
            <p:ph type="title"/>
          </p:nvPr>
        </p:nvSpPr>
        <p:spPr>
          <a:xfrm>
            <a:off x="383538" y="-29424"/>
            <a:ext cx="10787380" cy="1506898"/>
          </a:xfrm>
          <a:prstGeom prst="rect">
            <a:avLst/>
          </a:prstGeom>
        </p:spPr>
        <p:txBody>
          <a:bodyPr vert="horz" wrap="square" lIns="0" tIns="359485" rIns="0" bIns="0" rtlCol="0">
            <a:spAutoFit/>
          </a:bodyPr>
          <a:lstStyle/>
          <a:p>
            <a:pPr marL="12700">
              <a:lnSpc>
                <a:spcPct val="100000"/>
              </a:lnSpc>
              <a:spcBef>
                <a:spcPts val="2495"/>
              </a:spcBef>
            </a:pPr>
            <a:r>
              <a:rPr spc="-10" dirty="0">
                <a:solidFill>
                  <a:schemeClr val="bg1"/>
                </a:solidFill>
                <a:latin typeface="Arial" panose="020B0604020202020204" pitchFamily="34" charset="0"/>
                <a:cs typeface="Arial" panose="020B0604020202020204" pitchFamily="34" charset="0"/>
              </a:rPr>
              <a:t>4-</a:t>
            </a:r>
            <a:r>
              <a:rPr dirty="0">
                <a:solidFill>
                  <a:schemeClr val="bg1"/>
                </a:solidFill>
                <a:latin typeface="Arial" panose="020B0604020202020204" pitchFamily="34" charset="0"/>
                <a:cs typeface="Arial" panose="020B0604020202020204" pitchFamily="34" charset="0"/>
              </a:rPr>
              <a:t>Day</a:t>
            </a:r>
            <a:r>
              <a:rPr spc="20"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Workweek</a:t>
            </a:r>
          </a:p>
          <a:p>
            <a:pPr marL="12700">
              <a:lnSpc>
                <a:spcPct val="100000"/>
              </a:lnSpc>
              <a:spcBef>
                <a:spcPts val="1005"/>
              </a:spcBef>
            </a:pPr>
            <a:r>
              <a:rPr sz="2400" dirty="0">
                <a:solidFill>
                  <a:schemeClr val="bg1"/>
                </a:solidFill>
                <a:latin typeface="Arial" panose="020B0604020202020204" pitchFamily="34" charset="0"/>
                <a:cs typeface="Arial" panose="020B0604020202020204" pitchFamily="34" charset="0"/>
              </a:rPr>
              <a:t>Does</a:t>
            </a:r>
            <a:r>
              <a:rPr sz="2400" spc="-4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your</a:t>
            </a:r>
            <a:r>
              <a:rPr sz="2400" spc="-3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company</a:t>
            </a:r>
            <a:r>
              <a:rPr sz="2400" spc="-3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offer</a:t>
            </a:r>
            <a:r>
              <a:rPr sz="2400" spc="-3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a</a:t>
            </a:r>
            <a:r>
              <a:rPr sz="2400" spc="-35" dirty="0">
                <a:solidFill>
                  <a:schemeClr val="bg1"/>
                </a:solidFill>
                <a:latin typeface="Arial" panose="020B0604020202020204" pitchFamily="34" charset="0"/>
                <a:cs typeface="Arial" panose="020B0604020202020204" pitchFamily="34" charset="0"/>
              </a:rPr>
              <a:t> </a:t>
            </a:r>
            <a:r>
              <a:rPr sz="2400" spc="-10" dirty="0">
                <a:solidFill>
                  <a:schemeClr val="bg1"/>
                </a:solidFill>
                <a:latin typeface="Arial" panose="020B0604020202020204" pitchFamily="34" charset="0"/>
                <a:cs typeface="Arial" panose="020B0604020202020204" pitchFamily="34" charset="0"/>
              </a:rPr>
              <a:t>4-</a:t>
            </a:r>
            <a:r>
              <a:rPr sz="2400" dirty="0">
                <a:solidFill>
                  <a:schemeClr val="bg1"/>
                </a:solidFill>
                <a:latin typeface="Arial" panose="020B0604020202020204" pitchFamily="34" charset="0"/>
                <a:cs typeface="Arial" panose="020B0604020202020204" pitchFamily="34" charset="0"/>
              </a:rPr>
              <a:t>day</a:t>
            </a:r>
            <a:r>
              <a:rPr sz="2400" spc="-25" dirty="0">
                <a:solidFill>
                  <a:schemeClr val="bg1"/>
                </a:solidFill>
                <a:latin typeface="Arial" panose="020B0604020202020204" pitchFamily="34" charset="0"/>
                <a:cs typeface="Arial" panose="020B0604020202020204" pitchFamily="34" charset="0"/>
              </a:rPr>
              <a:t> </a:t>
            </a:r>
            <a:r>
              <a:rPr sz="2400" spc="-10" dirty="0">
                <a:solidFill>
                  <a:schemeClr val="bg1"/>
                </a:solidFill>
                <a:latin typeface="Arial" panose="020B0604020202020204" pitchFamily="34" charset="0"/>
                <a:cs typeface="Arial" panose="020B0604020202020204" pitchFamily="34" charset="0"/>
              </a:rPr>
              <a:t>workweek?</a:t>
            </a:r>
            <a:endParaRPr sz="2400" dirty="0">
              <a:solidFill>
                <a:schemeClr val="bg1"/>
              </a:solidFill>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F3A5D8CB-032F-8750-54E7-C2544A99E888}"/>
              </a:ext>
            </a:extLst>
          </p:cNvPr>
          <p:cNvSpPr txBox="1"/>
          <p:nvPr/>
        </p:nvSpPr>
        <p:spPr>
          <a:xfrm>
            <a:off x="1978612" y="3468506"/>
            <a:ext cx="1322070" cy="574040"/>
          </a:xfrm>
          <a:prstGeom prst="rect">
            <a:avLst/>
          </a:prstGeom>
        </p:spPr>
        <p:txBody>
          <a:bodyPr vert="horz" wrap="square" lIns="0" tIns="12700" rIns="0" bIns="0" rtlCol="0">
            <a:spAutoFit/>
          </a:bodyPr>
          <a:lstStyle/>
          <a:p>
            <a:pPr marL="12700" marR="5080" lvl="0" indent="19685"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F0AF29"/>
                </a:solidFill>
                <a:effectLst/>
                <a:uLnTx/>
                <a:uFillTx/>
                <a:latin typeface="Arial" panose="020B0604020202020204" pitchFamily="34" charset="0"/>
                <a:cs typeface="Arial" panose="020B0604020202020204" pitchFamily="34" charset="0"/>
              </a:rPr>
              <a:t>No,</a:t>
            </a:r>
            <a:r>
              <a:rPr kumimoji="0" sz="1800" b="1" i="0" u="none" strike="noStrike" kern="0" cap="none" spc="-35" normalizeH="0" baseline="0" noProof="0" dirty="0">
                <a:ln>
                  <a:noFill/>
                </a:ln>
                <a:solidFill>
                  <a:srgbClr val="F0AF29"/>
                </a:solidFill>
                <a:effectLst/>
                <a:uLnTx/>
                <a:uFillTx/>
                <a:latin typeface="Arial" panose="020B0604020202020204" pitchFamily="34" charset="0"/>
                <a:cs typeface="Arial" panose="020B0604020202020204" pitchFamily="34" charset="0"/>
              </a:rPr>
              <a:t> </a:t>
            </a:r>
            <a:r>
              <a:rPr kumimoji="0" sz="1800" b="1" i="0" u="none" strike="noStrike" kern="0" cap="none" spc="0" normalizeH="0" baseline="0" noProof="0" dirty="0">
                <a:ln>
                  <a:noFill/>
                </a:ln>
                <a:solidFill>
                  <a:srgbClr val="F0AF29"/>
                </a:solidFill>
                <a:effectLst/>
                <a:uLnTx/>
                <a:uFillTx/>
                <a:latin typeface="Arial" panose="020B0604020202020204" pitchFamily="34" charset="0"/>
                <a:cs typeface="Arial" panose="020B0604020202020204" pitchFamily="34" charset="0"/>
              </a:rPr>
              <a:t>and</a:t>
            </a:r>
            <a:r>
              <a:rPr kumimoji="0" sz="1800" b="1" i="0" u="none" strike="noStrike" kern="0" cap="none" spc="-25" normalizeH="0" baseline="0" noProof="0" dirty="0">
                <a:ln>
                  <a:noFill/>
                </a:ln>
                <a:solidFill>
                  <a:srgbClr val="F0AF29"/>
                </a:solidFill>
                <a:effectLst/>
                <a:uLnTx/>
                <a:uFillTx/>
                <a:latin typeface="Arial" panose="020B0604020202020204" pitchFamily="34" charset="0"/>
                <a:cs typeface="Arial" panose="020B0604020202020204" pitchFamily="34" charset="0"/>
              </a:rPr>
              <a:t> not </a:t>
            </a:r>
            <a:r>
              <a:rPr kumimoji="0" sz="1800" b="1" i="0" u="none" strike="noStrike" kern="0" cap="none" spc="-10" normalizeH="0" baseline="0" noProof="0" dirty="0">
                <a:ln>
                  <a:noFill/>
                </a:ln>
                <a:solidFill>
                  <a:srgbClr val="F0AF29"/>
                </a:solidFill>
                <a:effectLst/>
                <a:uLnTx/>
                <a:uFillTx/>
                <a:latin typeface="Arial" panose="020B0604020202020204" pitchFamily="34" charset="0"/>
                <a:cs typeface="Arial" panose="020B0604020202020204" pitchFamily="34" charset="0"/>
              </a:rPr>
              <a:t>considering</a:t>
            </a: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1" name="object 9">
            <a:extLst>
              <a:ext uri="{FF2B5EF4-FFF2-40B4-BE49-F238E27FC236}">
                <a16:creationId xmlns:a16="http://schemas.microsoft.com/office/drawing/2014/main" id="{0B31B7BD-50A7-3B3C-C2B5-2BED97EEB7D6}"/>
              </a:ext>
            </a:extLst>
          </p:cNvPr>
          <p:cNvGrpSpPr/>
          <p:nvPr/>
        </p:nvGrpSpPr>
        <p:grpSpPr>
          <a:xfrm>
            <a:off x="2148839" y="1776983"/>
            <a:ext cx="3845560" cy="3330575"/>
            <a:chOff x="2148839" y="1776983"/>
            <a:chExt cx="3845560" cy="3330575"/>
          </a:xfrm>
        </p:grpSpPr>
        <p:sp>
          <p:nvSpPr>
            <p:cNvPr id="12" name="object 10">
              <a:extLst>
                <a:ext uri="{FF2B5EF4-FFF2-40B4-BE49-F238E27FC236}">
                  <a16:creationId xmlns:a16="http://schemas.microsoft.com/office/drawing/2014/main" id="{00851D52-0198-A590-DBBB-1F9B527BC021}"/>
                </a:ext>
              </a:extLst>
            </p:cNvPr>
            <p:cNvSpPr/>
            <p:nvPr/>
          </p:nvSpPr>
          <p:spPr>
            <a:xfrm>
              <a:off x="2148839" y="1776983"/>
              <a:ext cx="984885" cy="984885"/>
            </a:xfrm>
            <a:custGeom>
              <a:avLst/>
              <a:gdLst/>
              <a:ahLst/>
              <a:cxnLst/>
              <a:rect l="l" t="t" r="r" b="b"/>
              <a:pathLst>
                <a:path w="984885" h="984885">
                  <a:moveTo>
                    <a:pt x="492252" y="0"/>
                  </a:moveTo>
                  <a:lnTo>
                    <a:pt x="444843" y="2253"/>
                  </a:lnTo>
                  <a:lnTo>
                    <a:pt x="398711" y="8875"/>
                  </a:lnTo>
                  <a:lnTo>
                    <a:pt x="354059" y="19661"/>
                  </a:lnTo>
                  <a:lnTo>
                    <a:pt x="311095" y="34403"/>
                  </a:lnTo>
                  <a:lnTo>
                    <a:pt x="270026" y="52895"/>
                  </a:lnTo>
                  <a:lnTo>
                    <a:pt x="231056" y="74932"/>
                  </a:lnTo>
                  <a:lnTo>
                    <a:pt x="194393" y="100306"/>
                  </a:lnTo>
                  <a:lnTo>
                    <a:pt x="160243" y="128812"/>
                  </a:lnTo>
                  <a:lnTo>
                    <a:pt x="128812" y="160243"/>
                  </a:lnTo>
                  <a:lnTo>
                    <a:pt x="100306" y="194393"/>
                  </a:lnTo>
                  <a:lnTo>
                    <a:pt x="74932" y="231056"/>
                  </a:lnTo>
                  <a:lnTo>
                    <a:pt x="52895" y="270026"/>
                  </a:lnTo>
                  <a:lnTo>
                    <a:pt x="34403" y="311095"/>
                  </a:lnTo>
                  <a:lnTo>
                    <a:pt x="19661" y="354059"/>
                  </a:lnTo>
                  <a:lnTo>
                    <a:pt x="8875" y="398711"/>
                  </a:lnTo>
                  <a:lnTo>
                    <a:pt x="2253" y="444843"/>
                  </a:lnTo>
                  <a:lnTo>
                    <a:pt x="0" y="492251"/>
                  </a:lnTo>
                  <a:lnTo>
                    <a:pt x="2253" y="539660"/>
                  </a:lnTo>
                  <a:lnTo>
                    <a:pt x="8875" y="585792"/>
                  </a:lnTo>
                  <a:lnTo>
                    <a:pt x="19661" y="630444"/>
                  </a:lnTo>
                  <a:lnTo>
                    <a:pt x="34403" y="673408"/>
                  </a:lnTo>
                  <a:lnTo>
                    <a:pt x="52895" y="714477"/>
                  </a:lnTo>
                  <a:lnTo>
                    <a:pt x="74932" y="753447"/>
                  </a:lnTo>
                  <a:lnTo>
                    <a:pt x="100306" y="790110"/>
                  </a:lnTo>
                  <a:lnTo>
                    <a:pt x="128812" y="824260"/>
                  </a:lnTo>
                  <a:lnTo>
                    <a:pt x="160243" y="855691"/>
                  </a:lnTo>
                  <a:lnTo>
                    <a:pt x="194393" y="884197"/>
                  </a:lnTo>
                  <a:lnTo>
                    <a:pt x="231056" y="909571"/>
                  </a:lnTo>
                  <a:lnTo>
                    <a:pt x="270026" y="931608"/>
                  </a:lnTo>
                  <a:lnTo>
                    <a:pt x="311095" y="950100"/>
                  </a:lnTo>
                  <a:lnTo>
                    <a:pt x="354059" y="964842"/>
                  </a:lnTo>
                  <a:lnTo>
                    <a:pt x="398711" y="975628"/>
                  </a:lnTo>
                  <a:lnTo>
                    <a:pt x="444843" y="982250"/>
                  </a:lnTo>
                  <a:lnTo>
                    <a:pt x="492252" y="984503"/>
                  </a:lnTo>
                  <a:lnTo>
                    <a:pt x="539660" y="982250"/>
                  </a:lnTo>
                  <a:lnTo>
                    <a:pt x="585792" y="975628"/>
                  </a:lnTo>
                  <a:lnTo>
                    <a:pt x="630444" y="964842"/>
                  </a:lnTo>
                  <a:lnTo>
                    <a:pt x="673408" y="950100"/>
                  </a:lnTo>
                  <a:lnTo>
                    <a:pt x="714477" y="931608"/>
                  </a:lnTo>
                  <a:lnTo>
                    <a:pt x="753447" y="909571"/>
                  </a:lnTo>
                  <a:lnTo>
                    <a:pt x="790110" y="884197"/>
                  </a:lnTo>
                  <a:lnTo>
                    <a:pt x="824260" y="855691"/>
                  </a:lnTo>
                  <a:lnTo>
                    <a:pt x="855691" y="824260"/>
                  </a:lnTo>
                  <a:lnTo>
                    <a:pt x="884197" y="790110"/>
                  </a:lnTo>
                  <a:lnTo>
                    <a:pt x="909571" y="753447"/>
                  </a:lnTo>
                  <a:lnTo>
                    <a:pt x="931608" y="714477"/>
                  </a:lnTo>
                  <a:lnTo>
                    <a:pt x="950100" y="673408"/>
                  </a:lnTo>
                  <a:lnTo>
                    <a:pt x="964842" y="630444"/>
                  </a:lnTo>
                  <a:lnTo>
                    <a:pt x="975628" y="585792"/>
                  </a:lnTo>
                  <a:lnTo>
                    <a:pt x="982250" y="539660"/>
                  </a:lnTo>
                  <a:lnTo>
                    <a:pt x="984504" y="492251"/>
                  </a:lnTo>
                  <a:lnTo>
                    <a:pt x="982250" y="444843"/>
                  </a:lnTo>
                  <a:lnTo>
                    <a:pt x="975628" y="398711"/>
                  </a:lnTo>
                  <a:lnTo>
                    <a:pt x="964842" y="354059"/>
                  </a:lnTo>
                  <a:lnTo>
                    <a:pt x="950100" y="311095"/>
                  </a:lnTo>
                  <a:lnTo>
                    <a:pt x="931608" y="270026"/>
                  </a:lnTo>
                  <a:lnTo>
                    <a:pt x="909571" y="231056"/>
                  </a:lnTo>
                  <a:lnTo>
                    <a:pt x="884197" y="194393"/>
                  </a:lnTo>
                  <a:lnTo>
                    <a:pt x="855691" y="160243"/>
                  </a:lnTo>
                  <a:lnTo>
                    <a:pt x="824260" y="128812"/>
                  </a:lnTo>
                  <a:lnTo>
                    <a:pt x="790110" y="100306"/>
                  </a:lnTo>
                  <a:lnTo>
                    <a:pt x="753447" y="74932"/>
                  </a:lnTo>
                  <a:lnTo>
                    <a:pt x="714477" y="52895"/>
                  </a:lnTo>
                  <a:lnTo>
                    <a:pt x="673408" y="34403"/>
                  </a:lnTo>
                  <a:lnTo>
                    <a:pt x="630444" y="19661"/>
                  </a:lnTo>
                  <a:lnTo>
                    <a:pt x="585792" y="8875"/>
                  </a:lnTo>
                  <a:lnTo>
                    <a:pt x="539660" y="2253"/>
                  </a:lnTo>
                  <a:lnTo>
                    <a:pt x="492252"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3" name="object 11">
              <a:extLst>
                <a:ext uri="{FF2B5EF4-FFF2-40B4-BE49-F238E27FC236}">
                  <a16:creationId xmlns:a16="http://schemas.microsoft.com/office/drawing/2014/main" id="{179951C3-A0C1-77E6-54C9-61BAD85FE3BF}"/>
                </a:ext>
              </a:extLst>
            </p:cNvPr>
            <p:cNvSpPr/>
            <p:nvPr/>
          </p:nvSpPr>
          <p:spPr>
            <a:xfrm>
              <a:off x="3906773" y="2442209"/>
              <a:ext cx="2062480" cy="2639695"/>
            </a:xfrm>
            <a:custGeom>
              <a:avLst/>
              <a:gdLst/>
              <a:ahLst/>
              <a:cxnLst/>
              <a:rect l="l" t="t" r="r" b="b"/>
              <a:pathLst>
                <a:path w="2062479" h="2639695">
                  <a:moveTo>
                    <a:pt x="2061972" y="0"/>
                  </a:moveTo>
                  <a:lnTo>
                    <a:pt x="0" y="0"/>
                  </a:lnTo>
                  <a:lnTo>
                    <a:pt x="0" y="2639568"/>
                  </a:lnTo>
                  <a:lnTo>
                    <a:pt x="2061972" y="2639568"/>
                  </a:lnTo>
                  <a:lnTo>
                    <a:pt x="20619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object 12">
              <a:extLst>
                <a:ext uri="{FF2B5EF4-FFF2-40B4-BE49-F238E27FC236}">
                  <a16:creationId xmlns:a16="http://schemas.microsoft.com/office/drawing/2014/main" id="{53FB8F1A-9D64-1D3C-F060-52C47D6AF426}"/>
                </a:ext>
              </a:extLst>
            </p:cNvPr>
            <p:cNvSpPr/>
            <p:nvPr/>
          </p:nvSpPr>
          <p:spPr>
            <a:xfrm>
              <a:off x="3906773" y="2442209"/>
              <a:ext cx="2062480" cy="2639695"/>
            </a:xfrm>
            <a:custGeom>
              <a:avLst/>
              <a:gdLst/>
              <a:ahLst/>
              <a:cxnLst/>
              <a:rect l="l" t="t" r="r" b="b"/>
              <a:pathLst>
                <a:path w="2062479" h="2639695">
                  <a:moveTo>
                    <a:pt x="0" y="0"/>
                  </a:moveTo>
                  <a:lnTo>
                    <a:pt x="2061972" y="0"/>
                  </a:lnTo>
                  <a:lnTo>
                    <a:pt x="2061972" y="2639568"/>
                  </a:lnTo>
                  <a:lnTo>
                    <a:pt x="0" y="2639568"/>
                  </a:lnTo>
                  <a:lnTo>
                    <a:pt x="0" y="0"/>
                  </a:lnTo>
                  <a:close/>
                </a:path>
              </a:pathLst>
            </a:custGeom>
            <a:ln w="50292">
              <a:solidFill>
                <a:srgbClr val="D2773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15" name="object 13">
            <a:extLst>
              <a:ext uri="{FF2B5EF4-FFF2-40B4-BE49-F238E27FC236}">
                <a16:creationId xmlns:a16="http://schemas.microsoft.com/office/drawing/2014/main" id="{84A9E517-DAE9-2FE4-B901-C5EB7ECBE9DD}"/>
              </a:ext>
            </a:extLst>
          </p:cNvPr>
          <p:cNvSpPr txBox="1"/>
          <p:nvPr/>
        </p:nvSpPr>
        <p:spPr>
          <a:xfrm>
            <a:off x="4104335" y="3194187"/>
            <a:ext cx="1662430" cy="1122680"/>
          </a:xfrm>
          <a:prstGeom prst="rect">
            <a:avLst/>
          </a:prstGeom>
        </p:spPr>
        <p:txBody>
          <a:bodyPr vert="horz" wrap="square" lIns="0" tIns="12700" rIns="0" bIns="0" rtlCol="0">
            <a:spAutoFit/>
          </a:bodyPr>
          <a:lstStyle/>
          <a:p>
            <a:pPr marL="12065" marR="5080" lvl="0" indent="1905"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Yes,</a:t>
            </a:r>
            <a:r>
              <a:rPr kumimoji="0" sz="1800" b="1" i="0" u="none" strike="noStrike" kern="0" cap="none" spc="-125" normalizeH="0" baseline="0" noProof="0" dirty="0">
                <a:ln>
                  <a:noFill/>
                </a:ln>
                <a:solidFill>
                  <a:srgbClr val="D2773C"/>
                </a:solidFill>
                <a:effectLst/>
                <a:uLnTx/>
                <a:uFillTx/>
                <a:latin typeface="Arial" panose="020B0604020202020204" pitchFamily="34" charset="0"/>
                <a:cs typeface="Arial" panose="020B0604020202020204" pitchFamily="34" charset="0"/>
              </a:rPr>
              <a:t> </a:t>
            </a:r>
            <a:r>
              <a:rPr kumimoji="0" sz="1800" b="1" i="0" u="none" strike="noStrike" kern="0" cap="none" spc="-20" normalizeH="0" baseline="0" noProof="0" dirty="0">
                <a:ln>
                  <a:noFill/>
                </a:ln>
                <a:solidFill>
                  <a:srgbClr val="D2773C"/>
                </a:solidFill>
                <a:effectLst/>
                <a:uLnTx/>
                <a:uFillTx/>
                <a:latin typeface="Arial" panose="020B0604020202020204" pitchFamily="34" charset="0"/>
                <a:cs typeface="Arial" panose="020B0604020202020204" pitchFamily="34" charset="0"/>
              </a:rPr>
              <a:t>some </a:t>
            </a: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colleagues</a:t>
            </a:r>
            <a:r>
              <a:rPr kumimoji="0" sz="1800" b="1" i="0" u="none" strike="noStrike" kern="0" cap="none" spc="-60" normalizeH="0" baseline="0" noProof="0" dirty="0">
                <a:ln>
                  <a:noFill/>
                </a:ln>
                <a:solidFill>
                  <a:srgbClr val="D2773C"/>
                </a:solidFill>
                <a:effectLst/>
                <a:uLnTx/>
                <a:uFillTx/>
                <a:latin typeface="Arial" panose="020B0604020202020204" pitchFamily="34" charset="0"/>
                <a:cs typeface="Arial" panose="020B0604020202020204" pitchFamily="34" charset="0"/>
              </a:rPr>
              <a:t> </a:t>
            </a:r>
            <a:r>
              <a:rPr kumimoji="0" sz="1800" b="1" i="0" u="none" strike="noStrike" kern="0" cap="none" spc="-25" normalizeH="0" baseline="0" noProof="0" dirty="0">
                <a:ln>
                  <a:noFill/>
                </a:ln>
                <a:solidFill>
                  <a:srgbClr val="D2773C"/>
                </a:solidFill>
                <a:effectLst/>
                <a:uLnTx/>
                <a:uFillTx/>
                <a:latin typeface="Arial" panose="020B0604020202020204" pitchFamily="34" charset="0"/>
                <a:cs typeface="Arial" panose="020B0604020202020204" pitchFamily="34" charset="0"/>
              </a:rPr>
              <a:t>can </a:t>
            </a: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work</a:t>
            </a:r>
            <a:r>
              <a:rPr kumimoji="0" sz="1800" b="1" i="0" u="none" strike="noStrike" kern="0" cap="none" spc="-25" normalizeH="0" baseline="0" noProof="0" dirty="0">
                <a:ln>
                  <a:noFill/>
                </a:ln>
                <a:solidFill>
                  <a:srgbClr val="D2773C"/>
                </a:solidFill>
                <a:effectLst/>
                <a:uLnTx/>
                <a:uFillTx/>
                <a:latin typeface="Arial" panose="020B0604020202020204" pitchFamily="34" charset="0"/>
                <a:cs typeface="Arial" panose="020B0604020202020204" pitchFamily="34" charset="0"/>
              </a:rPr>
              <a:t> </a:t>
            </a: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a </a:t>
            </a:r>
            <a:r>
              <a:rPr kumimoji="0" sz="1800" b="1" i="0" u="none" strike="noStrike" kern="0" cap="none" spc="-10" normalizeH="0" baseline="0" noProof="0" dirty="0">
                <a:ln>
                  <a:noFill/>
                </a:ln>
                <a:solidFill>
                  <a:srgbClr val="D2773C"/>
                </a:solidFill>
                <a:effectLst/>
                <a:uLnTx/>
                <a:uFillTx/>
                <a:latin typeface="Arial" panose="020B0604020202020204" pitchFamily="34" charset="0"/>
                <a:cs typeface="Arial" panose="020B0604020202020204" pitchFamily="34" charset="0"/>
              </a:rPr>
              <a:t>4-</a:t>
            </a:r>
            <a:r>
              <a:rPr kumimoji="0" sz="1800" b="1" i="0" u="none" strike="noStrike" kern="0" cap="none" spc="-25" normalizeH="0" baseline="0" noProof="0" dirty="0">
                <a:ln>
                  <a:noFill/>
                </a:ln>
                <a:solidFill>
                  <a:srgbClr val="D2773C"/>
                </a:solidFill>
                <a:effectLst/>
                <a:uLnTx/>
                <a:uFillTx/>
                <a:latin typeface="Arial" panose="020B0604020202020204" pitchFamily="34" charset="0"/>
                <a:cs typeface="Arial" panose="020B0604020202020204" pitchFamily="34" charset="0"/>
              </a:rPr>
              <a:t>day </a:t>
            </a: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work</a:t>
            </a:r>
            <a:r>
              <a:rPr kumimoji="0" sz="1800" b="1" i="0" u="none" strike="noStrike" kern="0" cap="none" spc="-25" normalizeH="0" baseline="0" noProof="0" dirty="0">
                <a:ln>
                  <a:noFill/>
                </a:ln>
                <a:solidFill>
                  <a:srgbClr val="D2773C"/>
                </a:solidFill>
                <a:effectLst/>
                <a:uLnTx/>
                <a:uFillTx/>
                <a:latin typeface="Arial" panose="020B0604020202020204" pitchFamily="34" charset="0"/>
                <a:cs typeface="Arial" panose="020B0604020202020204" pitchFamily="34" charset="0"/>
              </a:rPr>
              <a:t> </a:t>
            </a:r>
            <a:r>
              <a:rPr kumimoji="0" sz="1800" b="1" i="0" u="none" strike="noStrike" kern="0" cap="none" spc="-20" normalizeH="0" baseline="0" noProof="0" dirty="0">
                <a:ln>
                  <a:noFill/>
                </a:ln>
                <a:solidFill>
                  <a:srgbClr val="D2773C"/>
                </a:solidFill>
                <a:effectLst/>
                <a:uLnTx/>
                <a:uFillTx/>
                <a:latin typeface="Arial" panose="020B0604020202020204" pitchFamily="34" charset="0"/>
                <a:cs typeface="Arial" panose="020B0604020202020204" pitchFamily="34" charset="0"/>
              </a:rPr>
              <a:t>week</a:t>
            </a: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6" name="object 14">
            <a:extLst>
              <a:ext uri="{FF2B5EF4-FFF2-40B4-BE49-F238E27FC236}">
                <a16:creationId xmlns:a16="http://schemas.microsoft.com/office/drawing/2014/main" id="{879E8A27-F6C0-37C9-FB79-17C83BCBB59B}"/>
              </a:ext>
            </a:extLst>
          </p:cNvPr>
          <p:cNvSpPr/>
          <p:nvPr/>
        </p:nvSpPr>
        <p:spPr>
          <a:xfrm>
            <a:off x="4445508" y="1776983"/>
            <a:ext cx="984885" cy="984885"/>
          </a:xfrm>
          <a:custGeom>
            <a:avLst/>
            <a:gdLst/>
            <a:ahLst/>
            <a:cxnLst/>
            <a:rect l="l" t="t" r="r" b="b"/>
            <a:pathLst>
              <a:path w="984885" h="984885">
                <a:moveTo>
                  <a:pt x="492252" y="0"/>
                </a:moveTo>
                <a:lnTo>
                  <a:pt x="444843" y="2253"/>
                </a:lnTo>
                <a:lnTo>
                  <a:pt x="398711" y="8875"/>
                </a:lnTo>
                <a:lnTo>
                  <a:pt x="354059" y="19661"/>
                </a:lnTo>
                <a:lnTo>
                  <a:pt x="311095" y="34403"/>
                </a:lnTo>
                <a:lnTo>
                  <a:pt x="270026" y="52895"/>
                </a:lnTo>
                <a:lnTo>
                  <a:pt x="231056" y="74932"/>
                </a:lnTo>
                <a:lnTo>
                  <a:pt x="194393" y="100306"/>
                </a:lnTo>
                <a:lnTo>
                  <a:pt x="160243" y="128812"/>
                </a:lnTo>
                <a:lnTo>
                  <a:pt x="128812" y="160243"/>
                </a:lnTo>
                <a:lnTo>
                  <a:pt x="100306" y="194393"/>
                </a:lnTo>
                <a:lnTo>
                  <a:pt x="74932" y="231056"/>
                </a:lnTo>
                <a:lnTo>
                  <a:pt x="52895" y="270026"/>
                </a:lnTo>
                <a:lnTo>
                  <a:pt x="34403" y="311095"/>
                </a:lnTo>
                <a:lnTo>
                  <a:pt x="19661" y="354059"/>
                </a:lnTo>
                <a:lnTo>
                  <a:pt x="8875" y="398711"/>
                </a:lnTo>
                <a:lnTo>
                  <a:pt x="2253" y="444843"/>
                </a:lnTo>
                <a:lnTo>
                  <a:pt x="0" y="492251"/>
                </a:lnTo>
                <a:lnTo>
                  <a:pt x="2253" y="539660"/>
                </a:lnTo>
                <a:lnTo>
                  <a:pt x="8875" y="585792"/>
                </a:lnTo>
                <a:lnTo>
                  <a:pt x="19661" y="630444"/>
                </a:lnTo>
                <a:lnTo>
                  <a:pt x="34403" y="673408"/>
                </a:lnTo>
                <a:lnTo>
                  <a:pt x="52895" y="714477"/>
                </a:lnTo>
                <a:lnTo>
                  <a:pt x="74932" y="753447"/>
                </a:lnTo>
                <a:lnTo>
                  <a:pt x="100306" y="790110"/>
                </a:lnTo>
                <a:lnTo>
                  <a:pt x="128812" y="824260"/>
                </a:lnTo>
                <a:lnTo>
                  <a:pt x="160243" y="855691"/>
                </a:lnTo>
                <a:lnTo>
                  <a:pt x="194393" y="884197"/>
                </a:lnTo>
                <a:lnTo>
                  <a:pt x="231056" y="909571"/>
                </a:lnTo>
                <a:lnTo>
                  <a:pt x="270026" y="931608"/>
                </a:lnTo>
                <a:lnTo>
                  <a:pt x="311095" y="950100"/>
                </a:lnTo>
                <a:lnTo>
                  <a:pt x="354059" y="964842"/>
                </a:lnTo>
                <a:lnTo>
                  <a:pt x="398711" y="975628"/>
                </a:lnTo>
                <a:lnTo>
                  <a:pt x="444843" y="982250"/>
                </a:lnTo>
                <a:lnTo>
                  <a:pt x="492252" y="984503"/>
                </a:lnTo>
                <a:lnTo>
                  <a:pt x="539660" y="982250"/>
                </a:lnTo>
                <a:lnTo>
                  <a:pt x="585792" y="975628"/>
                </a:lnTo>
                <a:lnTo>
                  <a:pt x="630444" y="964842"/>
                </a:lnTo>
                <a:lnTo>
                  <a:pt x="673408" y="950100"/>
                </a:lnTo>
                <a:lnTo>
                  <a:pt x="714477" y="931608"/>
                </a:lnTo>
                <a:lnTo>
                  <a:pt x="753447" y="909571"/>
                </a:lnTo>
                <a:lnTo>
                  <a:pt x="790110" y="884197"/>
                </a:lnTo>
                <a:lnTo>
                  <a:pt x="824260" y="855691"/>
                </a:lnTo>
                <a:lnTo>
                  <a:pt x="855691" y="824260"/>
                </a:lnTo>
                <a:lnTo>
                  <a:pt x="884197" y="790110"/>
                </a:lnTo>
                <a:lnTo>
                  <a:pt x="909571" y="753447"/>
                </a:lnTo>
                <a:lnTo>
                  <a:pt x="931608" y="714477"/>
                </a:lnTo>
                <a:lnTo>
                  <a:pt x="950100" y="673408"/>
                </a:lnTo>
                <a:lnTo>
                  <a:pt x="964842" y="630444"/>
                </a:lnTo>
                <a:lnTo>
                  <a:pt x="975628" y="585792"/>
                </a:lnTo>
                <a:lnTo>
                  <a:pt x="982250" y="539660"/>
                </a:lnTo>
                <a:lnTo>
                  <a:pt x="984504" y="492251"/>
                </a:lnTo>
                <a:lnTo>
                  <a:pt x="982250" y="444843"/>
                </a:lnTo>
                <a:lnTo>
                  <a:pt x="975628" y="398711"/>
                </a:lnTo>
                <a:lnTo>
                  <a:pt x="964842" y="354059"/>
                </a:lnTo>
                <a:lnTo>
                  <a:pt x="950100" y="311095"/>
                </a:lnTo>
                <a:lnTo>
                  <a:pt x="931608" y="270026"/>
                </a:lnTo>
                <a:lnTo>
                  <a:pt x="909571" y="231056"/>
                </a:lnTo>
                <a:lnTo>
                  <a:pt x="884197" y="194393"/>
                </a:lnTo>
                <a:lnTo>
                  <a:pt x="855691" y="160243"/>
                </a:lnTo>
                <a:lnTo>
                  <a:pt x="824260" y="128812"/>
                </a:lnTo>
                <a:lnTo>
                  <a:pt x="790110" y="100306"/>
                </a:lnTo>
                <a:lnTo>
                  <a:pt x="753447" y="74932"/>
                </a:lnTo>
                <a:lnTo>
                  <a:pt x="714477" y="52895"/>
                </a:lnTo>
                <a:lnTo>
                  <a:pt x="673408" y="34403"/>
                </a:lnTo>
                <a:lnTo>
                  <a:pt x="630444" y="19661"/>
                </a:lnTo>
                <a:lnTo>
                  <a:pt x="585792" y="8875"/>
                </a:lnTo>
                <a:lnTo>
                  <a:pt x="539660" y="2253"/>
                </a:lnTo>
                <a:lnTo>
                  <a:pt x="492252" y="0"/>
                </a:lnTo>
                <a:close/>
              </a:path>
            </a:pathLst>
          </a:custGeom>
          <a:solidFill>
            <a:srgbClr val="D2773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7" name="object 15">
            <a:extLst>
              <a:ext uri="{FF2B5EF4-FFF2-40B4-BE49-F238E27FC236}">
                <a16:creationId xmlns:a16="http://schemas.microsoft.com/office/drawing/2014/main" id="{04B77D79-3DDA-DE13-3D7A-8F257E37816E}"/>
              </a:ext>
            </a:extLst>
          </p:cNvPr>
          <p:cNvSpPr txBox="1"/>
          <p:nvPr/>
        </p:nvSpPr>
        <p:spPr>
          <a:xfrm>
            <a:off x="2222338" y="2000161"/>
            <a:ext cx="3133725" cy="5137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tab pos="2308860" algn="l"/>
              </a:tabLst>
              <a:defRPr/>
            </a:pPr>
            <a:r>
              <a:rPr kumimoji="0" sz="32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65%</a:t>
            </a:r>
            <a:r>
              <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sz="32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22%</a:t>
            </a:r>
            <a:endParaRPr kumimoji="0"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8" name="object 16">
            <a:extLst>
              <a:ext uri="{FF2B5EF4-FFF2-40B4-BE49-F238E27FC236}">
                <a16:creationId xmlns:a16="http://schemas.microsoft.com/office/drawing/2014/main" id="{37AB217F-66E0-44D7-7C9B-34356D7CF542}"/>
              </a:ext>
            </a:extLst>
          </p:cNvPr>
          <p:cNvGrpSpPr/>
          <p:nvPr/>
        </p:nvGrpSpPr>
        <p:grpSpPr>
          <a:xfrm>
            <a:off x="6188709" y="2416810"/>
            <a:ext cx="2113280" cy="2690495"/>
            <a:chOff x="6188709" y="2416810"/>
            <a:chExt cx="2113280" cy="2690495"/>
          </a:xfrm>
        </p:grpSpPr>
        <p:sp>
          <p:nvSpPr>
            <p:cNvPr id="19" name="object 17">
              <a:extLst>
                <a:ext uri="{FF2B5EF4-FFF2-40B4-BE49-F238E27FC236}">
                  <a16:creationId xmlns:a16="http://schemas.microsoft.com/office/drawing/2014/main" id="{7FC1864C-2D19-AB60-9AA0-A087152BA022}"/>
                </a:ext>
              </a:extLst>
            </p:cNvPr>
            <p:cNvSpPr/>
            <p:nvPr/>
          </p:nvSpPr>
          <p:spPr>
            <a:xfrm>
              <a:off x="6214109" y="2442210"/>
              <a:ext cx="2062480" cy="2639695"/>
            </a:xfrm>
            <a:custGeom>
              <a:avLst/>
              <a:gdLst/>
              <a:ahLst/>
              <a:cxnLst/>
              <a:rect l="l" t="t" r="r" b="b"/>
              <a:pathLst>
                <a:path w="2062479" h="2639695">
                  <a:moveTo>
                    <a:pt x="2061972" y="0"/>
                  </a:moveTo>
                  <a:lnTo>
                    <a:pt x="0" y="0"/>
                  </a:lnTo>
                  <a:lnTo>
                    <a:pt x="0" y="2639568"/>
                  </a:lnTo>
                  <a:lnTo>
                    <a:pt x="2061972" y="2639568"/>
                  </a:lnTo>
                  <a:lnTo>
                    <a:pt x="20619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object 18">
              <a:extLst>
                <a:ext uri="{FF2B5EF4-FFF2-40B4-BE49-F238E27FC236}">
                  <a16:creationId xmlns:a16="http://schemas.microsoft.com/office/drawing/2014/main" id="{BE0DD479-C882-FD1A-B4C9-A906FCC8CE53}"/>
                </a:ext>
              </a:extLst>
            </p:cNvPr>
            <p:cNvSpPr/>
            <p:nvPr/>
          </p:nvSpPr>
          <p:spPr>
            <a:xfrm>
              <a:off x="6214109" y="2442210"/>
              <a:ext cx="2062480" cy="2639695"/>
            </a:xfrm>
            <a:custGeom>
              <a:avLst/>
              <a:gdLst/>
              <a:ahLst/>
              <a:cxnLst/>
              <a:rect l="l" t="t" r="r" b="b"/>
              <a:pathLst>
                <a:path w="2062479" h="2639695">
                  <a:moveTo>
                    <a:pt x="0" y="0"/>
                  </a:moveTo>
                  <a:lnTo>
                    <a:pt x="2061972" y="0"/>
                  </a:lnTo>
                  <a:lnTo>
                    <a:pt x="2061972" y="2639568"/>
                  </a:lnTo>
                  <a:lnTo>
                    <a:pt x="0" y="2639568"/>
                  </a:lnTo>
                  <a:lnTo>
                    <a:pt x="0" y="0"/>
                  </a:lnTo>
                  <a:close/>
                </a:path>
              </a:pathLst>
            </a:custGeom>
            <a:ln w="50292">
              <a:solidFill>
                <a:srgbClr val="7C892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1" name="object 19">
            <a:extLst>
              <a:ext uri="{FF2B5EF4-FFF2-40B4-BE49-F238E27FC236}">
                <a16:creationId xmlns:a16="http://schemas.microsoft.com/office/drawing/2014/main" id="{2338DF94-E382-0176-5F95-B40D491093F0}"/>
              </a:ext>
            </a:extLst>
          </p:cNvPr>
          <p:cNvSpPr txBox="1"/>
          <p:nvPr/>
        </p:nvSpPr>
        <p:spPr>
          <a:xfrm>
            <a:off x="6582127" y="3468506"/>
            <a:ext cx="1322070" cy="574040"/>
          </a:xfrm>
          <a:prstGeom prst="rect">
            <a:avLst/>
          </a:prstGeom>
        </p:spPr>
        <p:txBody>
          <a:bodyPr vert="horz" wrap="square" lIns="0" tIns="12700" rIns="0" bIns="0" rtlCol="0">
            <a:spAutoFit/>
          </a:bodyPr>
          <a:lstStyle/>
          <a:p>
            <a:pPr marL="12700" marR="5080" lvl="0" indent="25400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7C8925"/>
                </a:solidFill>
                <a:effectLst/>
                <a:uLnTx/>
                <a:uFillTx/>
                <a:latin typeface="Arial" panose="020B0604020202020204" pitchFamily="34" charset="0"/>
                <a:cs typeface="Arial" panose="020B0604020202020204" pitchFamily="34" charset="0"/>
              </a:rPr>
              <a:t>No,</a:t>
            </a:r>
            <a:r>
              <a:rPr kumimoji="0" sz="1800" b="1" i="0" u="none" strike="noStrike" kern="0" cap="none" spc="-35" normalizeH="0" baseline="0" noProof="0" dirty="0">
                <a:ln>
                  <a:noFill/>
                </a:ln>
                <a:solidFill>
                  <a:srgbClr val="7C8925"/>
                </a:solidFill>
                <a:effectLst/>
                <a:uLnTx/>
                <a:uFillTx/>
                <a:latin typeface="Arial" panose="020B0604020202020204" pitchFamily="34" charset="0"/>
                <a:cs typeface="Arial" panose="020B0604020202020204" pitchFamily="34" charset="0"/>
              </a:rPr>
              <a:t> </a:t>
            </a:r>
            <a:r>
              <a:rPr kumimoji="0" sz="1800" b="1" i="0" u="none" strike="noStrike" kern="0" cap="none" spc="-25" normalizeH="0" baseline="0" noProof="0" dirty="0">
                <a:ln>
                  <a:noFill/>
                </a:ln>
                <a:solidFill>
                  <a:srgbClr val="7C8925"/>
                </a:solidFill>
                <a:effectLst/>
                <a:uLnTx/>
                <a:uFillTx/>
                <a:latin typeface="Arial" panose="020B0604020202020204" pitchFamily="34" charset="0"/>
                <a:cs typeface="Arial" panose="020B0604020202020204" pitchFamily="34" charset="0"/>
              </a:rPr>
              <a:t>but </a:t>
            </a:r>
            <a:r>
              <a:rPr kumimoji="0" sz="1800" b="1" i="0" u="none" strike="noStrike" kern="0" cap="none" spc="-10" normalizeH="0" baseline="0" noProof="0" dirty="0">
                <a:ln>
                  <a:noFill/>
                </a:ln>
                <a:solidFill>
                  <a:srgbClr val="7C8925"/>
                </a:solidFill>
                <a:effectLst/>
                <a:uLnTx/>
                <a:uFillTx/>
                <a:latin typeface="Arial" panose="020B0604020202020204" pitchFamily="34" charset="0"/>
                <a:cs typeface="Arial" panose="020B0604020202020204" pitchFamily="34" charset="0"/>
              </a:rPr>
              <a:t>considering</a:t>
            </a: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object 20">
            <a:extLst>
              <a:ext uri="{FF2B5EF4-FFF2-40B4-BE49-F238E27FC236}">
                <a16:creationId xmlns:a16="http://schemas.microsoft.com/office/drawing/2014/main" id="{71A5D99A-ED96-923C-1987-B09F09CED2B1}"/>
              </a:ext>
            </a:extLst>
          </p:cNvPr>
          <p:cNvSpPr/>
          <p:nvPr/>
        </p:nvSpPr>
        <p:spPr>
          <a:xfrm>
            <a:off x="6751319" y="1776983"/>
            <a:ext cx="984885" cy="984885"/>
          </a:xfrm>
          <a:custGeom>
            <a:avLst/>
            <a:gdLst/>
            <a:ahLst/>
            <a:cxnLst/>
            <a:rect l="l" t="t" r="r" b="b"/>
            <a:pathLst>
              <a:path w="984884" h="984885">
                <a:moveTo>
                  <a:pt x="492252" y="0"/>
                </a:moveTo>
                <a:lnTo>
                  <a:pt x="444843" y="2253"/>
                </a:lnTo>
                <a:lnTo>
                  <a:pt x="398711" y="8875"/>
                </a:lnTo>
                <a:lnTo>
                  <a:pt x="354059" y="19661"/>
                </a:lnTo>
                <a:lnTo>
                  <a:pt x="311095" y="34403"/>
                </a:lnTo>
                <a:lnTo>
                  <a:pt x="270026" y="52895"/>
                </a:lnTo>
                <a:lnTo>
                  <a:pt x="231056" y="74932"/>
                </a:lnTo>
                <a:lnTo>
                  <a:pt x="194393" y="100306"/>
                </a:lnTo>
                <a:lnTo>
                  <a:pt x="160243" y="128812"/>
                </a:lnTo>
                <a:lnTo>
                  <a:pt x="128812" y="160243"/>
                </a:lnTo>
                <a:lnTo>
                  <a:pt x="100306" y="194393"/>
                </a:lnTo>
                <a:lnTo>
                  <a:pt x="74932" y="231056"/>
                </a:lnTo>
                <a:lnTo>
                  <a:pt x="52895" y="270026"/>
                </a:lnTo>
                <a:lnTo>
                  <a:pt x="34403" y="311095"/>
                </a:lnTo>
                <a:lnTo>
                  <a:pt x="19661" y="354059"/>
                </a:lnTo>
                <a:lnTo>
                  <a:pt x="8875" y="398711"/>
                </a:lnTo>
                <a:lnTo>
                  <a:pt x="2253" y="444843"/>
                </a:lnTo>
                <a:lnTo>
                  <a:pt x="0" y="492251"/>
                </a:lnTo>
                <a:lnTo>
                  <a:pt x="2253" y="539660"/>
                </a:lnTo>
                <a:lnTo>
                  <a:pt x="8875" y="585792"/>
                </a:lnTo>
                <a:lnTo>
                  <a:pt x="19661" y="630444"/>
                </a:lnTo>
                <a:lnTo>
                  <a:pt x="34403" y="673408"/>
                </a:lnTo>
                <a:lnTo>
                  <a:pt x="52895" y="714477"/>
                </a:lnTo>
                <a:lnTo>
                  <a:pt x="74932" y="753447"/>
                </a:lnTo>
                <a:lnTo>
                  <a:pt x="100306" y="790110"/>
                </a:lnTo>
                <a:lnTo>
                  <a:pt x="128812" y="824260"/>
                </a:lnTo>
                <a:lnTo>
                  <a:pt x="160243" y="855691"/>
                </a:lnTo>
                <a:lnTo>
                  <a:pt x="194393" y="884197"/>
                </a:lnTo>
                <a:lnTo>
                  <a:pt x="231056" y="909571"/>
                </a:lnTo>
                <a:lnTo>
                  <a:pt x="270026" y="931608"/>
                </a:lnTo>
                <a:lnTo>
                  <a:pt x="311095" y="950100"/>
                </a:lnTo>
                <a:lnTo>
                  <a:pt x="354059" y="964842"/>
                </a:lnTo>
                <a:lnTo>
                  <a:pt x="398711" y="975628"/>
                </a:lnTo>
                <a:lnTo>
                  <a:pt x="444843" y="982250"/>
                </a:lnTo>
                <a:lnTo>
                  <a:pt x="492252" y="984503"/>
                </a:lnTo>
                <a:lnTo>
                  <a:pt x="539660" y="982250"/>
                </a:lnTo>
                <a:lnTo>
                  <a:pt x="585792" y="975628"/>
                </a:lnTo>
                <a:lnTo>
                  <a:pt x="630444" y="964842"/>
                </a:lnTo>
                <a:lnTo>
                  <a:pt x="673408" y="950100"/>
                </a:lnTo>
                <a:lnTo>
                  <a:pt x="714477" y="931608"/>
                </a:lnTo>
                <a:lnTo>
                  <a:pt x="753447" y="909571"/>
                </a:lnTo>
                <a:lnTo>
                  <a:pt x="790110" y="884197"/>
                </a:lnTo>
                <a:lnTo>
                  <a:pt x="824260" y="855691"/>
                </a:lnTo>
                <a:lnTo>
                  <a:pt x="855691" y="824260"/>
                </a:lnTo>
                <a:lnTo>
                  <a:pt x="884197" y="790110"/>
                </a:lnTo>
                <a:lnTo>
                  <a:pt x="909571" y="753447"/>
                </a:lnTo>
                <a:lnTo>
                  <a:pt x="931608" y="714477"/>
                </a:lnTo>
                <a:lnTo>
                  <a:pt x="950100" y="673408"/>
                </a:lnTo>
                <a:lnTo>
                  <a:pt x="964842" y="630444"/>
                </a:lnTo>
                <a:lnTo>
                  <a:pt x="975628" y="585792"/>
                </a:lnTo>
                <a:lnTo>
                  <a:pt x="982250" y="539660"/>
                </a:lnTo>
                <a:lnTo>
                  <a:pt x="984504" y="492251"/>
                </a:lnTo>
                <a:lnTo>
                  <a:pt x="982250" y="444843"/>
                </a:lnTo>
                <a:lnTo>
                  <a:pt x="975628" y="398711"/>
                </a:lnTo>
                <a:lnTo>
                  <a:pt x="964842" y="354059"/>
                </a:lnTo>
                <a:lnTo>
                  <a:pt x="950100" y="311095"/>
                </a:lnTo>
                <a:lnTo>
                  <a:pt x="931608" y="270026"/>
                </a:lnTo>
                <a:lnTo>
                  <a:pt x="909571" y="231056"/>
                </a:lnTo>
                <a:lnTo>
                  <a:pt x="884197" y="194393"/>
                </a:lnTo>
                <a:lnTo>
                  <a:pt x="855691" y="160243"/>
                </a:lnTo>
                <a:lnTo>
                  <a:pt x="824260" y="128812"/>
                </a:lnTo>
                <a:lnTo>
                  <a:pt x="790110" y="100306"/>
                </a:lnTo>
                <a:lnTo>
                  <a:pt x="753447" y="74932"/>
                </a:lnTo>
                <a:lnTo>
                  <a:pt x="714477" y="52895"/>
                </a:lnTo>
                <a:lnTo>
                  <a:pt x="673408" y="34403"/>
                </a:lnTo>
                <a:lnTo>
                  <a:pt x="630444" y="19661"/>
                </a:lnTo>
                <a:lnTo>
                  <a:pt x="585792" y="8875"/>
                </a:lnTo>
                <a:lnTo>
                  <a:pt x="539660" y="2253"/>
                </a:lnTo>
                <a:lnTo>
                  <a:pt x="492252" y="0"/>
                </a:lnTo>
                <a:close/>
              </a:path>
            </a:pathLst>
          </a:custGeom>
          <a:solidFill>
            <a:srgbClr val="7C89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object 21">
            <a:extLst>
              <a:ext uri="{FF2B5EF4-FFF2-40B4-BE49-F238E27FC236}">
                <a16:creationId xmlns:a16="http://schemas.microsoft.com/office/drawing/2014/main" id="{817E5637-95B1-727F-575F-BD76474BAB82}"/>
              </a:ext>
            </a:extLst>
          </p:cNvPr>
          <p:cNvSpPr txBox="1"/>
          <p:nvPr/>
        </p:nvSpPr>
        <p:spPr>
          <a:xfrm>
            <a:off x="6836401" y="2000161"/>
            <a:ext cx="815975" cy="5137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3200" b="1" i="0" u="none" strike="noStrike" kern="0" cap="none" spc="-50" normalizeH="0" baseline="0" noProof="0" dirty="0">
                <a:ln>
                  <a:noFill/>
                </a:ln>
                <a:solidFill>
                  <a:srgbClr val="FFFFFF"/>
                </a:solidFill>
                <a:effectLst/>
                <a:uLnTx/>
                <a:uFillTx/>
                <a:latin typeface="Arial" panose="020B0604020202020204" pitchFamily="34" charset="0"/>
                <a:cs typeface="Arial" panose="020B0604020202020204" pitchFamily="34" charset="0"/>
              </a:rPr>
              <a:t>11%</a:t>
            </a:r>
            <a:endParaRPr kumimoji="0"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24" name="object 22">
            <a:extLst>
              <a:ext uri="{FF2B5EF4-FFF2-40B4-BE49-F238E27FC236}">
                <a16:creationId xmlns:a16="http://schemas.microsoft.com/office/drawing/2014/main" id="{8B685399-EAEF-3772-D7A6-5424806498C2}"/>
              </a:ext>
            </a:extLst>
          </p:cNvPr>
          <p:cNvGrpSpPr/>
          <p:nvPr/>
        </p:nvGrpSpPr>
        <p:grpSpPr>
          <a:xfrm>
            <a:off x="8496045" y="2416810"/>
            <a:ext cx="2111375" cy="2690495"/>
            <a:chOff x="8496045" y="2416810"/>
            <a:chExt cx="2111375" cy="2690495"/>
          </a:xfrm>
        </p:grpSpPr>
        <p:sp>
          <p:nvSpPr>
            <p:cNvPr id="25" name="object 23">
              <a:extLst>
                <a:ext uri="{FF2B5EF4-FFF2-40B4-BE49-F238E27FC236}">
                  <a16:creationId xmlns:a16="http://schemas.microsoft.com/office/drawing/2014/main" id="{976910B9-497E-F801-56FD-FA5AD9C4A89E}"/>
                </a:ext>
              </a:extLst>
            </p:cNvPr>
            <p:cNvSpPr/>
            <p:nvPr/>
          </p:nvSpPr>
          <p:spPr>
            <a:xfrm>
              <a:off x="8521445" y="2442210"/>
              <a:ext cx="2060575" cy="2639695"/>
            </a:xfrm>
            <a:custGeom>
              <a:avLst/>
              <a:gdLst/>
              <a:ahLst/>
              <a:cxnLst/>
              <a:rect l="l" t="t" r="r" b="b"/>
              <a:pathLst>
                <a:path w="2060575" h="2639695">
                  <a:moveTo>
                    <a:pt x="2060448" y="0"/>
                  </a:moveTo>
                  <a:lnTo>
                    <a:pt x="0" y="0"/>
                  </a:lnTo>
                  <a:lnTo>
                    <a:pt x="0" y="2639568"/>
                  </a:lnTo>
                  <a:lnTo>
                    <a:pt x="2060448" y="2639568"/>
                  </a:lnTo>
                  <a:lnTo>
                    <a:pt x="20604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object 24">
              <a:extLst>
                <a:ext uri="{FF2B5EF4-FFF2-40B4-BE49-F238E27FC236}">
                  <a16:creationId xmlns:a16="http://schemas.microsoft.com/office/drawing/2014/main" id="{9D11712B-6C52-F8C3-A280-F58853253A04}"/>
                </a:ext>
              </a:extLst>
            </p:cNvPr>
            <p:cNvSpPr/>
            <p:nvPr/>
          </p:nvSpPr>
          <p:spPr>
            <a:xfrm>
              <a:off x="8521445" y="2442210"/>
              <a:ext cx="2060575" cy="2639695"/>
            </a:xfrm>
            <a:custGeom>
              <a:avLst/>
              <a:gdLst/>
              <a:ahLst/>
              <a:cxnLst/>
              <a:rect l="l" t="t" r="r" b="b"/>
              <a:pathLst>
                <a:path w="2060575" h="2639695">
                  <a:moveTo>
                    <a:pt x="0" y="0"/>
                  </a:moveTo>
                  <a:lnTo>
                    <a:pt x="2060448" y="0"/>
                  </a:lnTo>
                  <a:lnTo>
                    <a:pt x="2060448" y="2639568"/>
                  </a:lnTo>
                  <a:lnTo>
                    <a:pt x="0" y="2639568"/>
                  </a:lnTo>
                  <a:lnTo>
                    <a:pt x="0" y="0"/>
                  </a:lnTo>
                  <a:close/>
                </a:path>
              </a:pathLst>
            </a:custGeom>
            <a:ln w="50292">
              <a:solidFill>
                <a:srgbClr val="1669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7" name="object 25">
            <a:extLst>
              <a:ext uri="{FF2B5EF4-FFF2-40B4-BE49-F238E27FC236}">
                <a16:creationId xmlns:a16="http://schemas.microsoft.com/office/drawing/2014/main" id="{1F0951B1-A17D-ED14-433B-A3997326B8F0}"/>
              </a:ext>
            </a:extLst>
          </p:cNvPr>
          <p:cNvSpPr txBox="1"/>
          <p:nvPr/>
        </p:nvSpPr>
        <p:spPr>
          <a:xfrm>
            <a:off x="8718316" y="3194187"/>
            <a:ext cx="1662430" cy="1122680"/>
          </a:xfrm>
          <a:prstGeom prst="rect">
            <a:avLst/>
          </a:prstGeom>
        </p:spPr>
        <p:txBody>
          <a:bodyPr vert="horz" wrap="square" lIns="0" tIns="12700" rIns="0" bIns="0" rtlCol="0">
            <a:spAutoFit/>
          </a:bodyPr>
          <a:lstStyle/>
          <a:p>
            <a:pPr marL="12700" marR="5080" lvl="0" indent="635"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Yes,</a:t>
            </a:r>
            <a:r>
              <a:rPr kumimoji="0" sz="1800" b="1" i="0" u="none" strike="noStrike" kern="0" cap="none" spc="-114" normalizeH="0" baseline="0" noProof="0" dirty="0">
                <a:ln>
                  <a:noFill/>
                </a:ln>
                <a:solidFill>
                  <a:srgbClr val="1669A4"/>
                </a:solidFill>
                <a:effectLst/>
                <a:uLnTx/>
                <a:uFillTx/>
                <a:latin typeface="Arial" panose="020B0604020202020204" pitchFamily="34" charset="0"/>
                <a:cs typeface="Arial" panose="020B0604020202020204" pitchFamily="34" charset="0"/>
              </a:rPr>
              <a:t> </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all </a:t>
            </a: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colleagues</a:t>
            </a:r>
            <a:r>
              <a:rPr kumimoji="0" sz="1800" b="1" i="0" u="none" strike="noStrike" kern="0" cap="none" spc="-60" normalizeH="0" baseline="0" noProof="0" dirty="0">
                <a:ln>
                  <a:noFill/>
                </a:ln>
                <a:solidFill>
                  <a:srgbClr val="1669A4"/>
                </a:solidFill>
                <a:effectLst/>
                <a:uLnTx/>
                <a:uFillTx/>
                <a:latin typeface="Arial" panose="020B0604020202020204" pitchFamily="34" charset="0"/>
                <a:cs typeface="Arial" panose="020B0604020202020204" pitchFamily="34" charset="0"/>
              </a:rPr>
              <a:t> </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can </a:t>
            </a: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work</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 </a:t>
            </a: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a </a:t>
            </a:r>
            <a:r>
              <a:rPr kumimoji="0" sz="1800" b="1" i="0" u="none" strike="noStrike" kern="0" cap="none" spc="-10" normalizeH="0" baseline="0" noProof="0" dirty="0">
                <a:ln>
                  <a:noFill/>
                </a:ln>
                <a:solidFill>
                  <a:srgbClr val="1669A4"/>
                </a:solidFill>
                <a:effectLst/>
                <a:uLnTx/>
                <a:uFillTx/>
                <a:latin typeface="Arial" panose="020B0604020202020204" pitchFamily="34" charset="0"/>
                <a:cs typeface="Arial" panose="020B0604020202020204" pitchFamily="34" charset="0"/>
              </a:rPr>
              <a:t>4-</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day </a:t>
            </a: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work</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 </a:t>
            </a:r>
            <a:r>
              <a:rPr kumimoji="0" sz="1800" b="1" i="0" u="none" strike="noStrike" kern="0" cap="none" spc="-20" normalizeH="0" baseline="0" noProof="0" dirty="0">
                <a:ln>
                  <a:noFill/>
                </a:ln>
                <a:solidFill>
                  <a:srgbClr val="1669A4"/>
                </a:solidFill>
                <a:effectLst/>
                <a:uLnTx/>
                <a:uFillTx/>
                <a:latin typeface="Arial" panose="020B0604020202020204" pitchFamily="34" charset="0"/>
                <a:cs typeface="Arial" panose="020B0604020202020204" pitchFamily="34" charset="0"/>
              </a:rPr>
              <a:t>week</a:t>
            </a: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8" name="object 26">
            <a:extLst>
              <a:ext uri="{FF2B5EF4-FFF2-40B4-BE49-F238E27FC236}">
                <a16:creationId xmlns:a16="http://schemas.microsoft.com/office/drawing/2014/main" id="{D1A0E369-16DD-230F-1D6A-CD9EDA261E4A}"/>
              </a:ext>
            </a:extLst>
          </p:cNvPr>
          <p:cNvSpPr/>
          <p:nvPr/>
        </p:nvSpPr>
        <p:spPr>
          <a:xfrm>
            <a:off x="9058656" y="1776983"/>
            <a:ext cx="984885" cy="984885"/>
          </a:xfrm>
          <a:custGeom>
            <a:avLst/>
            <a:gdLst/>
            <a:ahLst/>
            <a:cxnLst/>
            <a:rect l="l" t="t" r="r" b="b"/>
            <a:pathLst>
              <a:path w="984884" h="984885">
                <a:moveTo>
                  <a:pt x="492252" y="0"/>
                </a:moveTo>
                <a:lnTo>
                  <a:pt x="444843" y="2253"/>
                </a:lnTo>
                <a:lnTo>
                  <a:pt x="398711" y="8875"/>
                </a:lnTo>
                <a:lnTo>
                  <a:pt x="354059" y="19661"/>
                </a:lnTo>
                <a:lnTo>
                  <a:pt x="311095" y="34403"/>
                </a:lnTo>
                <a:lnTo>
                  <a:pt x="270026" y="52895"/>
                </a:lnTo>
                <a:lnTo>
                  <a:pt x="231056" y="74932"/>
                </a:lnTo>
                <a:lnTo>
                  <a:pt x="194393" y="100306"/>
                </a:lnTo>
                <a:lnTo>
                  <a:pt x="160243" y="128812"/>
                </a:lnTo>
                <a:lnTo>
                  <a:pt x="128812" y="160243"/>
                </a:lnTo>
                <a:lnTo>
                  <a:pt x="100306" y="194393"/>
                </a:lnTo>
                <a:lnTo>
                  <a:pt x="74932" y="231056"/>
                </a:lnTo>
                <a:lnTo>
                  <a:pt x="52895" y="270026"/>
                </a:lnTo>
                <a:lnTo>
                  <a:pt x="34403" y="311095"/>
                </a:lnTo>
                <a:lnTo>
                  <a:pt x="19661" y="354059"/>
                </a:lnTo>
                <a:lnTo>
                  <a:pt x="8875" y="398711"/>
                </a:lnTo>
                <a:lnTo>
                  <a:pt x="2253" y="444843"/>
                </a:lnTo>
                <a:lnTo>
                  <a:pt x="0" y="492251"/>
                </a:lnTo>
                <a:lnTo>
                  <a:pt x="2253" y="539660"/>
                </a:lnTo>
                <a:lnTo>
                  <a:pt x="8875" y="585792"/>
                </a:lnTo>
                <a:lnTo>
                  <a:pt x="19661" y="630444"/>
                </a:lnTo>
                <a:lnTo>
                  <a:pt x="34403" y="673408"/>
                </a:lnTo>
                <a:lnTo>
                  <a:pt x="52895" y="714477"/>
                </a:lnTo>
                <a:lnTo>
                  <a:pt x="74932" y="753447"/>
                </a:lnTo>
                <a:lnTo>
                  <a:pt x="100306" y="790110"/>
                </a:lnTo>
                <a:lnTo>
                  <a:pt x="128812" y="824260"/>
                </a:lnTo>
                <a:lnTo>
                  <a:pt x="160243" y="855691"/>
                </a:lnTo>
                <a:lnTo>
                  <a:pt x="194393" y="884197"/>
                </a:lnTo>
                <a:lnTo>
                  <a:pt x="231056" y="909571"/>
                </a:lnTo>
                <a:lnTo>
                  <a:pt x="270026" y="931608"/>
                </a:lnTo>
                <a:lnTo>
                  <a:pt x="311095" y="950100"/>
                </a:lnTo>
                <a:lnTo>
                  <a:pt x="354059" y="964842"/>
                </a:lnTo>
                <a:lnTo>
                  <a:pt x="398711" y="975628"/>
                </a:lnTo>
                <a:lnTo>
                  <a:pt x="444843" y="982250"/>
                </a:lnTo>
                <a:lnTo>
                  <a:pt x="492252" y="984503"/>
                </a:lnTo>
                <a:lnTo>
                  <a:pt x="539660" y="982250"/>
                </a:lnTo>
                <a:lnTo>
                  <a:pt x="585792" y="975628"/>
                </a:lnTo>
                <a:lnTo>
                  <a:pt x="630444" y="964842"/>
                </a:lnTo>
                <a:lnTo>
                  <a:pt x="673408" y="950100"/>
                </a:lnTo>
                <a:lnTo>
                  <a:pt x="714477" y="931608"/>
                </a:lnTo>
                <a:lnTo>
                  <a:pt x="753447" y="909571"/>
                </a:lnTo>
                <a:lnTo>
                  <a:pt x="790110" y="884197"/>
                </a:lnTo>
                <a:lnTo>
                  <a:pt x="824260" y="855691"/>
                </a:lnTo>
                <a:lnTo>
                  <a:pt x="855691" y="824260"/>
                </a:lnTo>
                <a:lnTo>
                  <a:pt x="884197" y="790110"/>
                </a:lnTo>
                <a:lnTo>
                  <a:pt x="909571" y="753447"/>
                </a:lnTo>
                <a:lnTo>
                  <a:pt x="931608" y="714477"/>
                </a:lnTo>
                <a:lnTo>
                  <a:pt x="950100" y="673408"/>
                </a:lnTo>
                <a:lnTo>
                  <a:pt x="964842" y="630444"/>
                </a:lnTo>
                <a:lnTo>
                  <a:pt x="975628" y="585792"/>
                </a:lnTo>
                <a:lnTo>
                  <a:pt x="982250" y="539660"/>
                </a:lnTo>
                <a:lnTo>
                  <a:pt x="984504" y="492251"/>
                </a:lnTo>
                <a:lnTo>
                  <a:pt x="982250" y="444843"/>
                </a:lnTo>
                <a:lnTo>
                  <a:pt x="975628" y="398711"/>
                </a:lnTo>
                <a:lnTo>
                  <a:pt x="964842" y="354059"/>
                </a:lnTo>
                <a:lnTo>
                  <a:pt x="950100" y="311095"/>
                </a:lnTo>
                <a:lnTo>
                  <a:pt x="931608" y="270026"/>
                </a:lnTo>
                <a:lnTo>
                  <a:pt x="909571" y="231056"/>
                </a:lnTo>
                <a:lnTo>
                  <a:pt x="884197" y="194393"/>
                </a:lnTo>
                <a:lnTo>
                  <a:pt x="855691" y="160243"/>
                </a:lnTo>
                <a:lnTo>
                  <a:pt x="824260" y="128812"/>
                </a:lnTo>
                <a:lnTo>
                  <a:pt x="790110" y="100306"/>
                </a:lnTo>
                <a:lnTo>
                  <a:pt x="753447" y="74932"/>
                </a:lnTo>
                <a:lnTo>
                  <a:pt x="714477" y="52895"/>
                </a:lnTo>
                <a:lnTo>
                  <a:pt x="673408" y="34403"/>
                </a:lnTo>
                <a:lnTo>
                  <a:pt x="630444" y="19661"/>
                </a:lnTo>
                <a:lnTo>
                  <a:pt x="585792" y="8875"/>
                </a:lnTo>
                <a:lnTo>
                  <a:pt x="539660" y="2253"/>
                </a:lnTo>
                <a:lnTo>
                  <a:pt x="492252" y="0"/>
                </a:lnTo>
                <a:close/>
              </a:path>
            </a:pathLst>
          </a:custGeom>
          <a:solidFill>
            <a:srgbClr val="1669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object 27">
            <a:extLst>
              <a:ext uri="{FF2B5EF4-FFF2-40B4-BE49-F238E27FC236}">
                <a16:creationId xmlns:a16="http://schemas.microsoft.com/office/drawing/2014/main" id="{7B4358C9-287C-F5D2-5AAE-632F2BC41E42}"/>
              </a:ext>
            </a:extLst>
          </p:cNvPr>
          <p:cNvSpPr txBox="1"/>
          <p:nvPr/>
        </p:nvSpPr>
        <p:spPr>
          <a:xfrm>
            <a:off x="9245506" y="2000161"/>
            <a:ext cx="612140" cy="5137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32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0" name="object 28">
            <a:extLst>
              <a:ext uri="{FF2B5EF4-FFF2-40B4-BE49-F238E27FC236}">
                <a16:creationId xmlns:a16="http://schemas.microsoft.com/office/drawing/2014/main" id="{D9717084-0C07-A053-F9DB-8AF628A3668A}"/>
              </a:ext>
            </a:extLst>
          </p:cNvPr>
          <p:cNvSpPr txBox="1"/>
          <p:nvPr/>
        </p:nvSpPr>
        <p:spPr>
          <a:xfrm>
            <a:off x="383538" y="6389636"/>
            <a:ext cx="4858313" cy="143629"/>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Gallagher</a:t>
            </a:r>
            <a:r>
              <a:rPr kumimoji="0" sz="9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 Organizational</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Wellbeing</a:t>
            </a:r>
            <a:r>
              <a:rPr kumimoji="0" sz="9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Poll:</a:t>
            </a:r>
            <a:r>
              <a:rPr kumimoji="0" sz="900" b="0" i="0" u="none" strike="noStrike" kern="0" cap="none" spc="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Time</a:t>
            </a:r>
            <a:r>
              <a:rPr kumimoji="0" sz="900" b="0" i="0" u="none" strike="noStrike" kern="0" cap="none" spc="1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Away</a:t>
            </a:r>
            <a:r>
              <a:rPr kumimoji="0" sz="900" b="0" i="0" u="none" strike="noStrike" kern="0" cap="none" spc="2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From</a:t>
            </a:r>
            <a:r>
              <a:rPr kumimoji="0" sz="900" b="0" i="0" u="none" strike="noStrike" kern="0" cap="none" spc="-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Work,</a:t>
            </a:r>
            <a:r>
              <a:rPr kumimoji="0" sz="900" b="0" i="0" u="none" strike="noStrike" kern="0" cap="none" spc="-4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March,</a:t>
            </a:r>
            <a:r>
              <a:rPr kumimoji="0" sz="9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2024</a:t>
            </a:r>
            <a:endParaRPr kumimoji="0"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853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2024 Organizational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Wellbeing Poll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#2 Results</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3" name="Picture 2">
            <a:extLst>
              <a:ext uri="{FF2B5EF4-FFF2-40B4-BE49-F238E27FC236}">
                <a16:creationId xmlns:a16="http://schemas.microsoft.com/office/drawing/2014/main" id="{91D2ADEB-0189-BB9E-FE1A-1D1888277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1645" y="1161448"/>
            <a:ext cx="3813060" cy="1164581"/>
          </a:xfrm>
          <a:prstGeom prst="rect">
            <a:avLst/>
          </a:prstGeom>
        </p:spPr>
      </p:pic>
      <p:sp>
        <p:nvSpPr>
          <p:cNvPr id="2" name="object 9">
            <a:extLst>
              <a:ext uri="{FF2B5EF4-FFF2-40B4-BE49-F238E27FC236}">
                <a16:creationId xmlns:a16="http://schemas.microsoft.com/office/drawing/2014/main" id="{03F695FB-753B-5068-A00B-80316F87A587}"/>
              </a:ext>
            </a:extLst>
          </p:cNvPr>
          <p:cNvSpPr txBox="1"/>
          <p:nvPr/>
        </p:nvSpPr>
        <p:spPr>
          <a:xfrm>
            <a:off x="0" y="4747042"/>
            <a:ext cx="12192000" cy="733534"/>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2800" b="1" i="0" u="none" strike="noStrike" kern="0" cap="none" spc="0" normalizeH="0" baseline="0" noProof="0" dirty="0">
                <a:ln>
                  <a:noFill/>
                </a:ln>
                <a:solidFill>
                  <a:srgbClr val="0F2130"/>
                </a:solidFill>
                <a:effectLst/>
                <a:uLnTx/>
                <a:uFillTx/>
                <a:latin typeface="Arial"/>
                <a:cs typeface="Arial"/>
              </a:rPr>
              <a:t>Generational Practices </a:t>
            </a:r>
          </a:p>
          <a:p>
            <a:pPr marL="12700" marR="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0F2130"/>
                </a:solidFill>
                <a:effectLst/>
                <a:uLnTx/>
                <a:uFillTx/>
                <a:latin typeface="Arial"/>
                <a:cs typeface="Arial"/>
              </a:rPr>
              <a:t>Ma</a:t>
            </a:r>
            <a:r>
              <a:rPr kumimoji="0" lang="en-US" sz="1800" b="1" i="0" u="none" strike="noStrike" kern="0" cap="none" spc="0" normalizeH="0" baseline="0" noProof="0" dirty="0">
                <a:ln>
                  <a:noFill/>
                </a:ln>
                <a:solidFill>
                  <a:srgbClr val="0F2130"/>
                </a:solidFill>
                <a:effectLst/>
                <a:uLnTx/>
                <a:uFillTx/>
                <a:latin typeface="Arial"/>
                <a:cs typeface="Arial"/>
              </a:rPr>
              <a:t>y</a:t>
            </a:r>
            <a:r>
              <a:rPr lang="en-US" b="1" kern="0" dirty="0">
                <a:solidFill>
                  <a:srgbClr val="0F2130"/>
                </a:solidFill>
                <a:latin typeface="Arial"/>
                <a:cs typeface="Arial"/>
              </a:rPr>
              <a:t> </a:t>
            </a:r>
            <a:r>
              <a:rPr kumimoji="0" sz="1800" b="1" i="0" u="none" strike="noStrike" kern="0" cap="none" spc="-20" normalizeH="0" baseline="0" noProof="0" dirty="0">
                <a:ln>
                  <a:noFill/>
                </a:ln>
                <a:solidFill>
                  <a:srgbClr val="0F2130"/>
                </a:solidFill>
                <a:effectLst/>
                <a:uLnTx/>
                <a:uFillTx/>
                <a:latin typeface="Arial"/>
                <a:cs typeface="Arial"/>
              </a:rPr>
              <a:t>2024</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67526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6414FFFB-BD68-1194-9A9E-1BCE10687BD7}"/>
              </a:ext>
            </a:extLst>
          </p:cNvPr>
          <p:cNvSpPr>
            <a:spLocks noGrp="1"/>
          </p:cNvSpPr>
          <p:nvPr>
            <p:ph type="title"/>
          </p:nvPr>
        </p:nvSpPr>
        <p:spPr>
          <a:xfrm>
            <a:off x="365775" y="267775"/>
            <a:ext cx="11460450" cy="822960"/>
          </a:xfrm>
        </p:spPr>
        <p:txBody>
          <a:bodyPr/>
          <a:lstStyle/>
          <a:p>
            <a:r>
              <a:rPr lang="en-US" dirty="0">
                <a:solidFill>
                  <a:schemeClr val="bg1"/>
                </a:solidFill>
                <a:latin typeface="Arial" panose="020B0604020202020204" pitchFamily="34" charset="0"/>
                <a:cs typeface="Arial" panose="020B0604020202020204" pitchFamily="34" charset="0"/>
              </a:rPr>
              <a:t>2024 Organizational Wellbeing Poll #2</a:t>
            </a:r>
          </a:p>
        </p:txBody>
      </p:sp>
      <p:sp>
        <p:nvSpPr>
          <p:cNvPr id="3" name="Text Placeholder 2">
            <a:extLst>
              <a:ext uri="{FF2B5EF4-FFF2-40B4-BE49-F238E27FC236}">
                <a16:creationId xmlns:a16="http://schemas.microsoft.com/office/drawing/2014/main" id="{CA53E463-ABD9-CEBD-9E40-AD8C3C302996}"/>
              </a:ext>
            </a:extLst>
          </p:cNvPr>
          <p:cNvSpPr txBox="1">
            <a:spLocks/>
          </p:cNvSpPr>
          <p:nvPr/>
        </p:nvSpPr>
        <p:spPr>
          <a:xfrm>
            <a:off x="526614" y="94127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Generational Characteristics</a:t>
            </a:r>
          </a:p>
        </p:txBody>
      </p:sp>
      <p:sp>
        <p:nvSpPr>
          <p:cNvPr id="4" name="Text Placeholder 2">
            <a:extLst>
              <a:ext uri="{FF2B5EF4-FFF2-40B4-BE49-F238E27FC236}">
                <a16:creationId xmlns:a16="http://schemas.microsoft.com/office/drawing/2014/main" id="{5CB344D3-0E68-8317-A3B2-D319A350230B}"/>
              </a:ext>
            </a:extLst>
          </p:cNvPr>
          <p:cNvSpPr txBox="1">
            <a:spLocks/>
          </p:cNvSpPr>
          <p:nvPr/>
        </p:nvSpPr>
        <p:spPr>
          <a:xfrm>
            <a:off x="1566474" y="4879810"/>
            <a:ext cx="10363200" cy="411480"/>
          </a:xfrm>
          <a:prstGeom prst="rect">
            <a:avLst/>
          </a:prstGeom>
        </p:spPr>
        <p:txBody>
          <a:bodyPr vert="horz" lIns="91440" tIns="45720" rIns="91440" bIns="45720" rtlCol="0">
            <a:noAutofit/>
          </a:bodyPr>
          <a:lstStyle>
            <a:lvl1pPr marL="0" indent="0" algn="l" defTabSz="609585" rtl="0" eaLnBrk="1" latinLnBrk="0" hangingPunct="1">
              <a:spcBef>
                <a:spcPts val="0"/>
              </a:spcBef>
              <a:spcAft>
                <a:spcPts val="1200"/>
              </a:spcAft>
              <a:buClr>
                <a:schemeClr val="accent2"/>
              </a:buClr>
              <a:buFont typeface="Arial"/>
              <a:buNone/>
              <a:defRPr sz="2400" b="1" kern="1200">
                <a:solidFill>
                  <a:schemeClr val="accent2"/>
                </a:solidFill>
                <a:latin typeface="+mj-lt"/>
                <a:ea typeface="+mn-ea"/>
                <a:cs typeface="Times New Roman"/>
              </a:defRPr>
            </a:lvl1pPr>
            <a:lvl2pPr marL="615935" indent="-306910" algn="l" defTabSz="609585" rtl="0" eaLnBrk="1" latinLnBrk="0" hangingPunct="1">
              <a:spcBef>
                <a:spcPts val="0"/>
              </a:spcBef>
              <a:spcAft>
                <a:spcPts val="1200"/>
              </a:spcAft>
              <a:buClr>
                <a:schemeClr val="accent2"/>
              </a:buClr>
              <a:buFont typeface="Arial"/>
              <a:buChar char="–"/>
              <a:defRPr sz="1867" kern="1200">
                <a:solidFill>
                  <a:schemeClr val="tx2"/>
                </a:solidFill>
                <a:latin typeface="+mn-lt"/>
                <a:ea typeface="+mn-ea"/>
                <a:cs typeface="Times New Roman"/>
              </a:defRPr>
            </a:lvl2pPr>
            <a:lvl3pPr marL="912261" indent="-306910" algn="l" defTabSz="609585" rtl="0" eaLnBrk="1" latinLnBrk="0" hangingPunct="1">
              <a:spcBef>
                <a:spcPts val="0"/>
              </a:spcBef>
              <a:spcAft>
                <a:spcPts val="1200"/>
              </a:spcAft>
              <a:buClr>
                <a:schemeClr val="accent2"/>
              </a:buClr>
              <a:buFont typeface="Wingdings" panose="05000000000000000000" pitchFamily="2" charset="2"/>
              <a:buChar char="§"/>
              <a:defRPr sz="1733" kern="1200">
                <a:solidFill>
                  <a:schemeClr val="tx2"/>
                </a:solidFill>
                <a:latin typeface="+mn-lt"/>
                <a:ea typeface="+mn-ea"/>
                <a:cs typeface="Times New Roman"/>
              </a:defRPr>
            </a:lvl3pPr>
            <a:lvl4pPr marL="1219170" indent="-298443" algn="l" defTabSz="609585" rtl="0" eaLnBrk="1" latinLnBrk="0" hangingPunct="1">
              <a:spcBef>
                <a:spcPts val="0"/>
              </a:spcBef>
              <a:spcAft>
                <a:spcPts val="1200"/>
              </a:spcAft>
              <a:buClr>
                <a:schemeClr val="accent2"/>
              </a:buClr>
              <a:buFont typeface="Arial"/>
              <a:buChar char="–"/>
              <a:defRPr lang="en-US" sz="1733" kern="1200" dirty="0">
                <a:solidFill>
                  <a:schemeClr val="tx2"/>
                </a:solidFill>
                <a:latin typeface="+mn-lt"/>
                <a:ea typeface="+mn-ea"/>
                <a:cs typeface="Times New Roman"/>
              </a:defRPr>
            </a:lvl4pPr>
            <a:lvl5pPr marL="1523962" indent="-298443" algn="l" defTabSz="609585" rtl="0" eaLnBrk="1" latinLnBrk="0" hangingPunct="1">
              <a:spcBef>
                <a:spcPts val="0"/>
              </a:spcBef>
              <a:spcAft>
                <a:spcPts val="1200"/>
              </a:spcAft>
              <a:buClr>
                <a:schemeClr val="accent2"/>
              </a:buClr>
              <a:buFont typeface="Arial" panose="020B0604020202020204" pitchFamily="34" charset="0"/>
              <a:buChar char="–"/>
              <a:defRPr sz="1733" kern="1200">
                <a:solidFill>
                  <a:schemeClr val="tx2"/>
                </a:solidFill>
                <a:latin typeface="+mn-lt"/>
                <a:ea typeface="+mn-ea"/>
                <a:cs typeface="Times New Roma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Survey Trends for Review and Discussion:</a:t>
            </a:r>
          </a:p>
        </p:txBody>
      </p:sp>
      <p:sp>
        <p:nvSpPr>
          <p:cNvPr id="5" name="TextBox 4">
            <a:extLst>
              <a:ext uri="{FF2B5EF4-FFF2-40B4-BE49-F238E27FC236}">
                <a16:creationId xmlns:a16="http://schemas.microsoft.com/office/drawing/2014/main" id="{355135A9-B626-27DE-512C-18F268FEDC8D}"/>
              </a:ext>
            </a:extLst>
          </p:cNvPr>
          <p:cNvSpPr txBox="1"/>
          <p:nvPr/>
        </p:nvSpPr>
        <p:spPr>
          <a:xfrm>
            <a:off x="2528980" y="5279042"/>
            <a:ext cx="10805337" cy="1733680"/>
          </a:xfrm>
          <a:prstGeom prst="rect">
            <a:avLst/>
          </a:prstGeom>
          <a:noFill/>
        </p:spPr>
        <p:txBody>
          <a:bodyPr wrap="square" rtlCol="0">
            <a:spAutoFit/>
          </a:bodyPr>
          <a:lstStyle/>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Largest Generations in the Workforce</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Top Concerns by Generation</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Leadership Trust</a:t>
            </a:r>
          </a:p>
          <a:p>
            <a:pPr marL="342900" indent="-342900" defTabSz="609585">
              <a:buFontTx/>
              <a:buChar char="-"/>
            </a:pP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89A68B6-C0E8-5CA6-9478-C80E0645B7CD}"/>
              </a:ext>
            </a:extLst>
          </p:cNvPr>
          <p:cNvGrpSpPr/>
          <p:nvPr/>
        </p:nvGrpSpPr>
        <p:grpSpPr>
          <a:xfrm>
            <a:off x="1271679" y="2749198"/>
            <a:ext cx="7006167" cy="1846320"/>
            <a:chOff x="812801" y="2506881"/>
            <a:chExt cx="7006167" cy="1846320"/>
          </a:xfrm>
        </p:grpSpPr>
        <p:sp>
          <p:nvSpPr>
            <p:cNvPr id="8" name="Oval 7">
              <a:extLst>
                <a:ext uri="{FF2B5EF4-FFF2-40B4-BE49-F238E27FC236}">
                  <a16:creationId xmlns:a16="http://schemas.microsoft.com/office/drawing/2014/main" id="{FEF36048-43E1-8768-8E86-CD044E82EB50}"/>
                </a:ext>
              </a:extLst>
            </p:cNvPr>
            <p:cNvSpPr/>
            <p:nvPr/>
          </p:nvSpPr>
          <p:spPr>
            <a:xfrm>
              <a:off x="910170" y="2506881"/>
              <a:ext cx="1159932" cy="11599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10CEB90-A070-3164-CFA0-C57AE0E4226A}"/>
                </a:ext>
              </a:extLst>
            </p:cNvPr>
            <p:cNvSpPr txBox="1"/>
            <p:nvPr/>
          </p:nvSpPr>
          <p:spPr>
            <a:xfrm>
              <a:off x="910169" y="2862480"/>
              <a:ext cx="1159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33%</a:t>
              </a:r>
            </a:p>
          </p:txBody>
        </p:sp>
        <p:sp>
          <p:nvSpPr>
            <p:cNvPr id="11" name="TextBox 10">
              <a:extLst>
                <a:ext uri="{FF2B5EF4-FFF2-40B4-BE49-F238E27FC236}">
                  <a16:creationId xmlns:a16="http://schemas.microsoft.com/office/drawing/2014/main" id="{7566F7E2-BC6B-364A-5EC6-81C5686590DE}"/>
                </a:ext>
              </a:extLst>
            </p:cNvPr>
            <p:cNvSpPr txBox="1"/>
            <p:nvPr/>
          </p:nvSpPr>
          <p:spPr>
            <a:xfrm>
              <a:off x="812801" y="3704006"/>
              <a:ext cx="13546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Small 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&gt;100 Employees</a:t>
              </a:r>
            </a:p>
          </p:txBody>
        </p:sp>
        <p:sp>
          <p:nvSpPr>
            <p:cNvPr id="12" name="Oval 11">
              <a:extLst>
                <a:ext uri="{FF2B5EF4-FFF2-40B4-BE49-F238E27FC236}">
                  <a16:creationId xmlns:a16="http://schemas.microsoft.com/office/drawing/2014/main" id="{3696E4C7-A09B-3F94-AB8B-1E9885F58E07}"/>
                </a:ext>
              </a:extLst>
            </p:cNvPr>
            <p:cNvSpPr/>
            <p:nvPr/>
          </p:nvSpPr>
          <p:spPr>
            <a:xfrm>
              <a:off x="2789770" y="2506881"/>
              <a:ext cx="1159932" cy="11599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7DF689A-EDDD-7051-6A12-D389C94448B2}"/>
                </a:ext>
              </a:extLst>
            </p:cNvPr>
            <p:cNvSpPr txBox="1"/>
            <p:nvPr/>
          </p:nvSpPr>
          <p:spPr>
            <a:xfrm>
              <a:off x="2789769" y="2862480"/>
              <a:ext cx="1159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50%</a:t>
              </a:r>
            </a:p>
          </p:txBody>
        </p:sp>
        <p:sp>
          <p:nvSpPr>
            <p:cNvPr id="14" name="TextBox 13">
              <a:extLst>
                <a:ext uri="{FF2B5EF4-FFF2-40B4-BE49-F238E27FC236}">
                  <a16:creationId xmlns:a16="http://schemas.microsoft.com/office/drawing/2014/main" id="{6DABA850-6CAE-DE21-52A7-A4FA01DD438D}"/>
                </a:ext>
              </a:extLst>
            </p:cNvPr>
            <p:cNvSpPr txBox="1"/>
            <p:nvPr/>
          </p:nvSpPr>
          <p:spPr>
            <a:xfrm>
              <a:off x="2789769" y="3696677"/>
              <a:ext cx="11599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Mid 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100-999 Employees</a:t>
              </a:r>
            </a:p>
          </p:txBody>
        </p:sp>
        <p:sp>
          <p:nvSpPr>
            <p:cNvPr id="15" name="Oval 14">
              <a:extLst>
                <a:ext uri="{FF2B5EF4-FFF2-40B4-BE49-F238E27FC236}">
                  <a16:creationId xmlns:a16="http://schemas.microsoft.com/office/drawing/2014/main" id="{BD150830-7150-F909-20A6-65CC8C94880A}"/>
                </a:ext>
              </a:extLst>
            </p:cNvPr>
            <p:cNvSpPr/>
            <p:nvPr/>
          </p:nvSpPr>
          <p:spPr>
            <a:xfrm>
              <a:off x="4669371" y="2514210"/>
              <a:ext cx="1159932" cy="11599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5096475-151E-D280-03A6-C12C87D1A660}"/>
                </a:ext>
              </a:extLst>
            </p:cNvPr>
            <p:cNvSpPr txBox="1"/>
            <p:nvPr/>
          </p:nvSpPr>
          <p:spPr>
            <a:xfrm>
              <a:off x="4669370" y="2869809"/>
              <a:ext cx="1159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15%</a:t>
              </a:r>
            </a:p>
          </p:txBody>
        </p:sp>
        <p:sp>
          <p:nvSpPr>
            <p:cNvPr id="17" name="TextBox 16">
              <a:extLst>
                <a:ext uri="{FF2B5EF4-FFF2-40B4-BE49-F238E27FC236}">
                  <a16:creationId xmlns:a16="http://schemas.microsoft.com/office/drawing/2014/main" id="{E2ABF227-3F03-CEB4-3407-51F4FB6A8731}"/>
                </a:ext>
              </a:extLst>
            </p:cNvPr>
            <p:cNvSpPr txBox="1"/>
            <p:nvPr/>
          </p:nvSpPr>
          <p:spPr>
            <a:xfrm>
              <a:off x="4669370" y="3704006"/>
              <a:ext cx="11599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Large 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1,000-9,999 Employees</a:t>
              </a:r>
            </a:p>
          </p:txBody>
        </p:sp>
        <p:sp>
          <p:nvSpPr>
            <p:cNvPr id="18" name="Oval 17">
              <a:extLst>
                <a:ext uri="{FF2B5EF4-FFF2-40B4-BE49-F238E27FC236}">
                  <a16:creationId xmlns:a16="http://schemas.microsoft.com/office/drawing/2014/main" id="{2ED12D8C-8CB5-4837-7B6C-1D93529287F7}"/>
                </a:ext>
              </a:extLst>
            </p:cNvPr>
            <p:cNvSpPr/>
            <p:nvPr/>
          </p:nvSpPr>
          <p:spPr>
            <a:xfrm>
              <a:off x="6451604" y="2517074"/>
              <a:ext cx="1159932" cy="11599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A8E621F-543B-5135-331D-1F7B9A2DA35A}"/>
                </a:ext>
              </a:extLst>
            </p:cNvPr>
            <p:cNvSpPr txBox="1"/>
            <p:nvPr/>
          </p:nvSpPr>
          <p:spPr>
            <a:xfrm>
              <a:off x="6451603" y="2872673"/>
              <a:ext cx="1159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60E9EF9E-AF2B-095C-3DD7-ECAB4C5D7D9F}"/>
                </a:ext>
              </a:extLst>
            </p:cNvPr>
            <p:cNvSpPr txBox="1"/>
            <p:nvPr/>
          </p:nvSpPr>
          <p:spPr>
            <a:xfrm>
              <a:off x="6388102" y="3706870"/>
              <a:ext cx="14308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Jumbo 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1,000-9,999 Employees</a:t>
              </a:r>
            </a:p>
          </p:txBody>
        </p:sp>
      </p:grpSp>
      <p:sp>
        <p:nvSpPr>
          <p:cNvPr id="21" name="Text Placeholder 2">
            <a:extLst>
              <a:ext uri="{FF2B5EF4-FFF2-40B4-BE49-F238E27FC236}">
                <a16:creationId xmlns:a16="http://schemas.microsoft.com/office/drawing/2014/main" id="{25A886AA-1223-A9CB-683F-7B08125B2C81}"/>
              </a:ext>
            </a:extLst>
          </p:cNvPr>
          <p:cNvSpPr txBox="1">
            <a:spLocks/>
          </p:cNvSpPr>
          <p:nvPr/>
        </p:nvSpPr>
        <p:spPr>
          <a:xfrm>
            <a:off x="788260" y="1710464"/>
            <a:ext cx="10485151" cy="41148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i="1" dirty="0">
                <a:solidFill>
                  <a:schemeClr val="bg1"/>
                </a:solidFill>
                <a:latin typeface="Arial" panose="020B0604020202020204" pitchFamily="34" charset="0"/>
                <a:cs typeface="Arial" panose="020B0604020202020204" pitchFamily="34" charset="0"/>
              </a:rPr>
              <a:t>This survey was held from April 8 – May 3, 2024 with a total of 232 responders. </a:t>
            </a:r>
          </a:p>
          <a:p>
            <a:pPr marL="0" indent="0">
              <a:buFont typeface="Wingdings 3" charset="2"/>
              <a:buNone/>
            </a:pPr>
            <a:r>
              <a:rPr lang="en-US" i="1" dirty="0">
                <a:solidFill>
                  <a:schemeClr val="bg1"/>
                </a:solidFill>
                <a:latin typeface="Arial" panose="020B0604020202020204" pitchFamily="34" charset="0"/>
                <a:cs typeface="Arial" panose="020B0604020202020204" pitchFamily="34" charset="0"/>
              </a:rPr>
              <a:t>Responder Demographics:</a:t>
            </a:r>
          </a:p>
          <a:p>
            <a:pPr marL="0" indent="0">
              <a:buFont typeface="Wingdings 3" charset="2"/>
              <a:buNone/>
            </a:pPr>
            <a:endParaRPr lang="en-US"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742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512005"/>
            <a:ext cx="1383912" cy="1255885"/>
          </a:xfrm>
          <a:prstGeom prst="rect">
            <a:avLst/>
          </a:prstGeom>
        </p:spPr>
      </p:pic>
      <p:grpSp>
        <p:nvGrpSpPr>
          <p:cNvPr id="2" name="Group 1">
            <a:extLst>
              <a:ext uri="{FF2B5EF4-FFF2-40B4-BE49-F238E27FC236}">
                <a16:creationId xmlns:a16="http://schemas.microsoft.com/office/drawing/2014/main" id="{9025D3D2-0775-529F-61D5-E886C3F6CA9C}"/>
              </a:ext>
            </a:extLst>
          </p:cNvPr>
          <p:cNvGrpSpPr/>
          <p:nvPr/>
        </p:nvGrpSpPr>
        <p:grpSpPr>
          <a:xfrm>
            <a:off x="596470" y="1305887"/>
            <a:ext cx="10028079" cy="5139372"/>
            <a:chOff x="466616" y="872654"/>
            <a:chExt cx="7262005" cy="4172057"/>
          </a:xfrm>
        </p:grpSpPr>
        <p:grpSp>
          <p:nvGrpSpPr>
            <p:cNvPr id="3" name="Group 2">
              <a:extLst>
                <a:ext uri="{FF2B5EF4-FFF2-40B4-BE49-F238E27FC236}">
                  <a16:creationId xmlns:a16="http://schemas.microsoft.com/office/drawing/2014/main" id="{F2145582-41B0-3833-8AF5-0B5D4BF51448}"/>
                </a:ext>
              </a:extLst>
            </p:cNvPr>
            <p:cNvGrpSpPr/>
            <p:nvPr/>
          </p:nvGrpSpPr>
          <p:grpSpPr>
            <a:xfrm>
              <a:off x="466616" y="930744"/>
              <a:ext cx="1560507" cy="4017908"/>
              <a:chOff x="1308539" y="1969889"/>
              <a:chExt cx="1560507" cy="3916488"/>
            </a:xfrm>
          </p:grpSpPr>
          <p:grpSp>
            <p:nvGrpSpPr>
              <p:cNvPr id="30" name="Group 29">
                <a:extLst>
                  <a:ext uri="{FF2B5EF4-FFF2-40B4-BE49-F238E27FC236}">
                    <a16:creationId xmlns:a16="http://schemas.microsoft.com/office/drawing/2014/main" id="{0A5705D6-3F0E-580A-89A0-B612DEE7B332}"/>
                  </a:ext>
                </a:extLst>
              </p:cNvPr>
              <p:cNvGrpSpPr/>
              <p:nvPr/>
            </p:nvGrpSpPr>
            <p:grpSpPr>
              <a:xfrm>
                <a:off x="1308539" y="2971988"/>
                <a:ext cx="1560507" cy="2914389"/>
                <a:chOff x="165841" y="1252752"/>
                <a:chExt cx="2151082" cy="5333305"/>
              </a:xfrm>
            </p:grpSpPr>
            <p:grpSp>
              <p:nvGrpSpPr>
                <p:cNvPr id="32" name="Group 31">
                  <a:extLst>
                    <a:ext uri="{FF2B5EF4-FFF2-40B4-BE49-F238E27FC236}">
                      <a16:creationId xmlns:a16="http://schemas.microsoft.com/office/drawing/2014/main" id="{3504BA4C-1D6E-F9B1-0812-E1E2ADA92F58}"/>
                    </a:ext>
                  </a:extLst>
                </p:cNvPr>
                <p:cNvGrpSpPr/>
                <p:nvPr/>
              </p:nvGrpSpPr>
              <p:grpSpPr>
                <a:xfrm>
                  <a:off x="165841" y="1918037"/>
                  <a:ext cx="2151082" cy="4668020"/>
                  <a:chOff x="173310" y="1714989"/>
                  <a:chExt cx="2151082" cy="4668020"/>
                </a:xfrm>
              </p:grpSpPr>
              <p:sp>
                <p:nvSpPr>
                  <p:cNvPr id="34" name="Rectangle 33">
                    <a:extLst>
                      <a:ext uri="{FF2B5EF4-FFF2-40B4-BE49-F238E27FC236}">
                        <a16:creationId xmlns:a16="http://schemas.microsoft.com/office/drawing/2014/main" id="{D963D173-9A8C-65C4-F2EB-49E8B34C1B87}"/>
                      </a:ext>
                    </a:extLst>
                  </p:cNvPr>
                  <p:cNvSpPr/>
                  <p:nvPr/>
                </p:nvSpPr>
                <p:spPr>
                  <a:xfrm>
                    <a:off x="173310" y="1714989"/>
                    <a:ext cx="2139364" cy="4489876"/>
                  </a:xfrm>
                  <a:prstGeom prst="rect">
                    <a:avLst/>
                  </a:prstGeom>
                  <a:solidFill>
                    <a:schemeClr val="accent2">
                      <a:alpha val="8470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BE390972-9FE2-B8B9-CB9C-C7AC03849063}"/>
                      </a:ext>
                    </a:extLst>
                  </p:cNvPr>
                  <p:cNvSpPr/>
                  <p:nvPr/>
                </p:nvSpPr>
                <p:spPr>
                  <a:xfrm>
                    <a:off x="293295" y="1970794"/>
                    <a:ext cx="2031097" cy="4412215"/>
                  </a:xfrm>
                  <a:prstGeom prst="rect">
                    <a:avLst/>
                  </a:prstGeom>
                </p:spPr>
                <p:txBody>
                  <a:bodyPr wrap="square">
                    <a:spAutoFit/>
                  </a:bodyPr>
                  <a:lstStyle/>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Retirement – late career</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Caring for elderly parent</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Health issues </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Adjusting to life as grandparent</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Worried about having enough to retire</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Value recognition</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Financial rewards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Fair compensation</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 life balance</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Respectful workplace</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Face-to-face comms.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Structured workplace</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44DF6904-005F-D764-B2D0-F81E4C52EFC3}"/>
                      </a:ext>
                    </a:extLst>
                  </p:cNvPr>
                  <p:cNvSpPr/>
                  <p:nvPr/>
                </p:nvSpPr>
                <p:spPr>
                  <a:xfrm>
                    <a:off x="293295" y="1851477"/>
                    <a:ext cx="1899398" cy="216114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107C00E4-1688-949B-CB87-6EFD5EB1DCB9}"/>
                    </a:ext>
                  </a:extLst>
                </p:cNvPr>
                <p:cNvSpPr txBox="1"/>
                <p:nvPr/>
              </p:nvSpPr>
              <p:spPr>
                <a:xfrm>
                  <a:off x="483983" y="1252752"/>
                  <a:ext cx="1504474" cy="7277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Baby Boomers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Born ~1946-1964</a:t>
                  </a:r>
                </a:p>
              </p:txBody>
            </p:sp>
          </p:grpSp>
          <p:pic>
            <p:nvPicPr>
              <p:cNvPr id="31" name="Picture 30">
                <a:extLst>
                  <a:ext uri="{FF2B5EF4-FFF2-40B4-BE49-F238E27FC236}">
                    <a16:creationId xmlns:a16="http://schemas.microsoft.com/office/drawing/2014/main" id="{BCF493D4-A1C9-6BC2-21F1-E7DFFD2EE206}"/>
                  </a:ext>
                </a:extLst>
              </p:cNvPr>
              <p:cNvPicPr>
                <a:picLocks noChangeAspect="1"/>
              </p:cNvPicPr>
              <p:nvPr/>
            </p:nvPicPr>
            <p:blipFill rotWithShape="1">
              <a:blip r:embed="rId5"/>
              <a:srcRect l="2695" b="1470"/>
              <a:stretch/>
            </p:blipFill>
            <p:spPr>
              <a:xfrm>
                <a:off x="1668451" y="1969889"/>
                <a:ext cx="826554" cy="1040552"/>
              </a:xfrm>
              <a:prstGeom prst="rect">
                <a:avLst/>
              </a:prstGeom>
            </p:spPr>
          </p:pic>
        </p:grpSp>
        <p:grpSp>
          <p:nvGrpSpPr>
            <p:cNvPr id="4" name="Group 3">
              <a:extLst>
                <a:ext uri="{FF2B5EF4-FFF2-40B4-BE49-F238E27FC236}">
                  <a16:creationId xmlns:a16="http://schemas.microsoft.com/office/drawing/2014/main" id="{1904C9FF-83EB-2035-73E8-5158BC9487ED}"/>
                </a:ext>
              </a:extLst>
            </p:cNvPr>
            <p:cNvGrpSpPr/>
            <p:nvPr/>
          </p:nvGrpSpPr>
          <p:grpSpPr>
            <a:xfrm>
              <a:off x="2420213" y="946390"/>
              <a:ext cx="1556744" cy="4098321"/>
              <a:chOff x="2921230" y="1989634"/>
              <a:chExt cx="1556744" cy="3994871"/>
            </a:xfrm>
          </p:grpSpPr>
          <p:grpSp>
            <p:nvGrpSpPr>
              <p:cNvPr id="23" name="Group 22">
                <a:extLst>
                  <a:ext uri="{FF2B5EF4-FFF2-40B4-BE49-F238E27FC236}">
                    <a16:creationId xmlns:a16="http://schemas.microsoft.com/office/drawing/2014/main" id="{041802B7-64B5-19D3-662E-A1CE6EE421CA}"/>
                  </a:ext>
                </a:extLst>
              </p:cNvPr>
              <p:cNvGrpSpPr/>
              <p:nvPr/>
            </p:nvGrpSpPr>
            <p:grpSpPr>
              <a:xfrm>
                <a:off x="2921230" y="2971988"/>
                <a:ext cx="1556744" cy="3012517"/>
                <a:chOff x="2388856" y="1252752"/>
                <a:chExt cx="2145895" cy="5512881"/>
              </a:xfrm>
            </p:grpSpPr>
            <p:grpSp>
              <p:nvGrpSpPr>
                <p:cNvPr id="25" name="Group 24">
                  <a:extLst>
                    <a:ext uri="{FF2B5EF4-FFF2-40B4-BE49-F238E27FC236}">
                      <a16:creationId xmlns:a16="http://schemas.microsoft.com/office/drawing/2014/main" id="{E4AFE3FB-965C-451F-8924-325A228300D8}"/>
                    </a:ext>
                  </a:extLst>
                </p:cNvPr>
                <p:cNvGrpSpPr/>
                <p:nvPr/>
              </p:nvGrpSpPr>
              <p:grpSpPr>
                <a:xfrm>
                  <a:off x="2388856" y="1922845"/>
                  <a:ext cx="2145895" cy="4842788"/>
                  <a:chOff x="2413403" y="1717887"/>
                  <a:chExt cx="2145895" cy="4842788"/>
                </a:xfrm>
              </p:grpSpPr>
              <p:sp>
                <p:nvSpPr>
                  <p:cNvPr id="27" name="Rectangle 26">
                    <a:extLst>
                      <a:ext uri="{FF2B5EF4-FFF2-40B4-BE49-F238E27FC236}">
                        <a16:creationId xmlns:a16="http://schemas.microsoft.com/office/drawing/2014/main" id="{963AA627-2C14-4BF4-217F-E3CE15AFC27E}"/>
                      </a:ext>
                    </a:extLst>
                  </p:cNvPr>
                  <p:cNvSpPr/>
                  <p:nvPr/>
                </p:nvSpPr>
                <p:spPr>
                  <a:xfrm>
                    <a:off x="2413403" y="1717887"/>
                    <a:ext cx="2143131" cy="4501949"/>
                  </a:xfrm>
                  <a:prstGeom prst="rect">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7D13367-BDC7-8686-0862-F24BB76EC42C}"/>
                      </a:ext>
                    </a:extLst>
                  </p:cNvPr>
                  <p:cNvSpPr/>
                  <p:nvPr/>
                </p:nvSpPr>
                <p:spPr>
                  <a:xfrm>
                    <a:off x="2535270" y="1848980"/>
                    <a:ext cx="1899397" cy="216114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9FE18B5-5BAB-FAA0-52CA-5822B88824C7}"/>
                      </a:ext>
                    </a:extLst>
                  </p:cNvPr>
                  <p:cNvSpPr/>
                  <p:nvPr/>
                </p:nvSpPr>
                <p:spPr>
                  <a:xfrm>
                    <a:off x="2484885" y="1881051"/>
                    <a:ext cx="2074413" cy="4679624"/>
                  </a:xfrm>
                  <a:prstGeom prst="rect">
                    <a:avLst/>
                  </a:prstGeom>
                </p:spPr>
                <p:txBody>
                  <a:bodyPr wrap="square">
                    <a:spAutoFit/>
                  </a:bodyPr>
                  <a:lstStyle/>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Paying for kids’ college</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Saving for retirement</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Caring for both children and aging parents</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Midlife challenges such as career changes, divorce, paying off debt</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Flexibility | Work-life bal.</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Autonomy</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Provide opportunities to learn and grow</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Align with their values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Family-life</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21EA17A7-68FE-98EC-C824-30D1F90C5CD8}"/>
                    </a:ext>
                  </a:extLst>
                </p:cNvPr>
                <p:cNvSpPr txBox="1"/>
                <p:nvPr/>
              </p:nvSpPr>
              <p:spPr>
                <a:xfrm>
                  <a:off x="2708189" y="1252752"/>
                  <a:ext cx="1504474" cy="7277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E07E3C"/>
                      </a:solidFill>
                      <a:effectLst/>
                      <a:uLnTx/>
                      <a:uFillTx/>
                      <a:latin typeface="Arial" panose="020B0604020202020204" pitchFamily="34" charset="0"/>
                      <a:cs typeface="Arial" panose="020B0604020202020204" pitchFamily="34" charset="0"/>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E07E3C"/>
                      </a:solidFill>
                      <a:effectLst/>
                      <a:uLnTx/>
                      <a:uFillTx/>
                      <a:latin typeface="Arial" panose="020B0604020202020204" pitchFamily="34" charset="0"/>
                      <a:cs typeface="Arial" panose="020B0604020202020204" pitchFamily="34" charset="0"/>
                    </a:rPr>
                    <a:t>Born ~1965-1976</a:t>
                  </a:r>
                </a:p>
              </p:txBody>
            </p:sp>
          </p:grpSp>
          <p:pic>
            <p:nvPicPr>
              <p:cNvPr id="24" name="Picture 23">
                <a:extLst>
                  <a:ext uri="{FF2B5EF4-FFF2-40B4-BE49-F238E27FC236}">
                    <a16:creationId xmlns:a16="http://schemas.microsoft.com/office/drawing/2014/main" id="{CB73C44B-D908-8334-B14C-2D20005FB8F7}"/>
                  </a:ext>
                </a:extLst>
              </p:cNvPr>
              <p:cNvPicPr>
                <a:picLocks noChangeAspect="1"/>
              </p:cNvPicPr>
              <p:nvPr/>
            </p:nvPicPr>
            <p:blipFill>
              <a:blip r:embed="rId6"/>
              <a:stretch>
                <a:fillRect/>
              </a:stretch>
            </p:blipFill>
            <p:spPr>
              <a:xfrm>
                <a:off x="3302415" y="1989634"/>
                <a:ext cx="771633" cy="1038370"/>
              </a:xfrm>
              <a:prstGeom prst="rect">
                <a:avLst/>
              </a:prstGeom>
            </p:spPr>
          </p:pic>
        </p:grpSp>
        <p:grpSp>
          <p:nvGrpSpPr>
            <p:cNvPr id="5" name="Group 4">
              <a:extLst>
                <a:ext uri="{FF2B5EF4-FFF2-40B4-BE49-F238E27FC236}">
                  <a16:creationId xmlns:a16="http://schemas.microsoft.com/office/drawing/2014/main" id="{F1BF9B85-6D5D-5421-D69B-01A2A3BB6DA7}"/>
                </a:ext>
              </a:extLst>
            </p:cNvPr>
            <p:cNvGrpSpPr/>
            <p:nvPr/>
          </p:nvGrpSpPr>
          <p:grpSpPr>
            <a:xfrm>
              <a:off x="4295615" y="1016903"/>
              <a:ext cx="1554145" cy="3831880"/>
              <a:chOff x="4539487" y="2182765"/>
              <a:chExt cx="1554145" cy="3599945"/>
            </a:xfrm>
          </p:grpSpPr>
          <p:grpSp>
            <p:nvGrpSpPr>
              <p:cNvPr id="16" name="Group 15">
                <a:extLst>
                  <a:ext uri="{FF2B5EF4-FFF2-40B4-BE49-F238E27FC236}">
                    <a16:creationId xmlns:a16="http://schemas.microsoft.com/office/drawing/2014/main" id="{A9BFA20A-B0E7-C6AA-E2B9-2D6E67EF90D8}"/>
                  </a:ext>
                </a:extLst>
              </p:cNvPr>
              <p:cNvGrpSpPr/>
              <p:nvPr/>
            </p:nvGrpSpPr>
            <p:grpSpPr>
              <a:xfrm>
                <a:off x="4539487" y="3089805"/>
                <a:ext cx="1554145" cy="2692905"/>
                <a:chOff x="4619540" y="1468358"/>
                <a:chExt cx="2142312" cy="4927994"/>
              </a:xfrm>
            </p:grpSpPr>
            <p:grpSp>
              <p:nvGrpSpPr>
                <p:cNvPr id="18" name="Group 17">
                  <a:extLst>
                    <a:ext uri="{FF2B5EF4-FFF2-40B4-BE49-F238E27FC236}">
                      <a16:creationId xmlns:a16="http://schemas.microsoft.com/office/drawing/2014/main" id="{27B136EB-DBC4-D764-4612-BA7D3746E7EF}"/>
                    </a:ext>
                  </a:extLst>
                </p:cNvPr>
                <p:cNvGrpSpPr/>
                <p:nvPr/>
              </p:nvGrpSpPr>
              <p:grpSpPr>
                <a:xfrm>
                  <a:off x="4619540" y="2069009"/>
                  <a:ext cx="2142312" cy="4327343"/>
                  <a:chOff x="4636126" y="1866618"/>
                  <a:chExt cx="2142312" cy="4327343"/>
                </a:xfrm>
              </p:grpSpPr>
              <p:sp>
                <p:nvSpPr>
                  <p:cNvPr id="20" name="Rectangle 19">
                    <a:extLst>
                      <a:ext uri="{FF2B5EF4-FFF2-40B4-BE49-F238E27FC236}">
                        <a16:creationId xmlns:a16="http://schemas.microsoft.com/office/drawing/2014/main" id="{AA4E5F77-1E4F-851A-2A9A-253C8CD01217}"/>
                      </a:ext>
                    </a:extLst>
                  </p:cNvPr>
                  <p:cNvSpPr/>
                  <p:nvPr/>
                </p:nvSpPr>
                <p:spPr>
                  <a:xfrm>
                    <a:off x="4636126" y="1866618"/>
                    <a:ext cx="2138904" cy="4327343"/>
                  </a:xfrm>
                  <a:prstGeom prst="rect">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C99EE2A-71FA-C8D4-7E48-D8F2AC116C9C}"/>
                      </a:ext>
                    </a:extLst>
                  </p:cNvPr>
                  <p:cNvSpPr/>
                  <p:nvPr/>
                </p:nvSpPr>
                <p:spPr>
                  <a:xfrm>
                    <a:off x="4757993" y="1994133"/>
                    <a:ext cx="1899395" cy="207845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B4728D2-EB66-B8F6-4621-5E5CB52DCA9C}"/>
                      </a:ext>
                    </a:extLst>
                  </p:cNvPr>
                  <p:cNvSpPr/>
                  <p:nvPr/>
                </p:nvSpPr>
                <p:spPr>
                  <a:xfrm>
                    <a:off x="4735965" y="2068979"/>
                    <a:ext cx="2042473" cy="3994770"/>
                  </a:xfrm>
                  <a:prstGeom prst="rect">
                    <a:avLst/>
                  </a:prstGeom>
                </p:spPr>
                <p:txBody>
                  <a:bodyPr wrap="square">
                    <a:spAutoFit/>
                  </a:bodyPr>
                  <a:lstStyle/>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Establishing careers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Starting families / getting married, having children</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Home buyers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High cost of living</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Burdened with student loans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Value purpose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Community/belonging</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Social responsibility</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DE&amp;I</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Flexible schedules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Virtual communication</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Volunteer time</a:t>
                    </a:r>
                  </a:p>
                </p:txBody>
              </p:sp>
            </p:grpSp>
            <p:sp>
              <p:nvSpPr>
                <p:cNvPr id="19" name="TextBox 18">
                  <a:extLst>
                    <a:ext uri="{FF2B5EF4-FFF2-40B4-BE49-F238E27FC236}">
                      <a16:creationId xmlns:a16="http://schemas.microsoft.com/office/drawing/2014/main" id="{F1B1063C-011F-AAAC-2C96-0D6DD56A49A4}"/>
                    </a:ext>
                  </a:extLst>
                </p:cNvPr>
                <p:cNvSpPr txBox="1"/>
                <p:nvPr/>
              </p:nvSpPr>
              <p:spPr>
                <a:xfrm>
                  <a:off x="4872081" y="1468358"/>
                  <a:ext cx="1602340" cy="7014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8A941E"/>
                      </a:solidFill>
                      <a:effectLst/>
                      <a:uLnTx/>
                      <a:uFillTx/>
                      <a:latin typeface="Arial" panose="020B0604020202020204" pitchFamily="34" charset="0"/>
                      <a:cs typeface="Arial" panose="020B0604020202020204" pitchFamily="34" charset="0"/>
                    </a:rPr>
                    <a:t>Gen Y / Millennials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8A941E"/>
                      </a:solidFill>
                      <a:effectLst/>
                      <a:uLnTx/>
                      <a:uFillTx/>
                      <a:latin typeface="Arial" panose="020B0604020202020204" pitchFamily="34" charset="0"/>
                      <a:cs typeface="Arial" panose="020B0604020202020204" pitchFamily="34" charset="0"/>
                    </a:rPr>
                    <a:t>Born ~1977-1996</a:t>
                  </a:r>
                </a:p>
              </p:txBody>
            </p:sp>
          </p:grpSp>
          <p:pic>
            <p:nvPicPr>
              <p:cNvPr id="17" name="Picture 16">
                <a:extLst>
                  <a:ext uri="{FF2B5EF4-FFF2-40B4-BE49-F238E27FC236}">
                    <a16:creationId xmlns:a16="http://schemas.microsoft.com/office/drawing/2014/main" id="{2ED66A2A-00E3-AAAB-DD61-BF0B4DC79B6E}"/>
                  </a:ext>
                </a:extLst>
              </p:cNvPr>
              <p:cNvPicPr>
                <a:picLocks noChangeAspect="1"/>
              </p:cNvPicPr>
              <p:nvPr/>
            </p:nvPicPr>
            <p:blipFill>
              <a:blip r:embed="rId7"/>
              <a:stretch>
                <a:fillRect/>
              </a:stretch>
            </p:blipFill>
            <p:spPr>
              <a:xfrm>
                <a:off x="4887200" y="2182765"/>
                <a:ext cx="738703" cy="952416"/>
              </a:xfrm>
              <a:prstGeom prst="rect">
                <a:avLst/>
              </a:prstGeom>
            </p:spPr>
          </p:pic>
        </p:grpSp>
        <p:grpSp>
          <p:nvGrpSpPr>
            <p:cNvPr id="6" name="Group 5">
              <a:extLst>
                <a:ext uri="{FF2B5EF4-FFF2-40B4-BE49-F238E27FC236}">
                  <a16:creationId xmlns:a16="http://schemas.microsoft.com/office/drawing/2014/main" id="{8B6FA418-0AD2-8825-89B6-73845AB78FB9}"/>
                </a:ext>
              </a:extLst>
            </p:cNvPr>
            <p:cNvGrpSpPr/>
            <p:nvPr/>
          </p:nvGrpSpPr>
          <p:grpSpPr>
            <a:xfrm>
              <a:off x="6179723" y="872654"/>
              <a:ext cx="1548898" cy="3991928"/>
              <a:chOff x="6152557" y="1914518"/>
              <a:chExt cx="1548898" cy="3891164"/>
            </a:xfrm>
          </p:grpSpPr>
          <p:grpSp>
            <p:nvGrpSpPr>
              <p:cNvPr id="8" name="Group 7">
                <a:extLst>
                  <a:ext uri="{FF2B5EF4-FFF2-40B4-BE49-F238E27FC236}">
                    <a16:creationId xmlns:a16="http://schemas.microsoft.com/office/drawing/2014/main" id="{82DD5B25-D369-2F72-C84B-002D8CC1178D}"/>
                  </a:ext>
                </a:extLst>
              </p:cNvPr>
              <p:cNvGrpSpPr/>
              <p:nvPr/>
            </p:nvGrpSpPr>
            <p:grpSpPr>
              <a:xfrm>
                <a:off x="6152557" y="2971988"/>
                <a:ext cx="1548898" cy="2833694"/>
                <a:chOff x="6843081" y="1252752"/>
                <a:chExt cx="2135079" cy="5185636"/>
              </a:xfrm>
            </p:grpSpPr>
            <p:grpSp>
              <p:nvGrpSpPr>
                <p:cNvPr id="11" name="Group 10">
                  <a:extLst>
                    <a:ext uri="{FF2B5EF4-FFF2-40B4-BE49-F238E27FC236}">
                      <a16:creationId xmlns:a16="http://schemas.microsoft.com/office/drawing/2014/main" id="{E97A8016-B59C-9EEC-5D51-C117E91F2AD0}"/>
                    </a:ext>
                  </a:extLst>
                </p:cNvPr>
                <p:cNvGrpSpPr/>
                <p:nvPr/>
              </p:nvGrpSpPr>
              <p:grpSpPr>
                <a:xfrm>
                  <a:off x="6843081" y="1918035"/>
                  <a:ext cx="2135079" cy="4520353"/>
                  <a:chOff x="6850550" y="1715644"/>
                  <a:chExt cx="2135079" cy="4520353"/>
                </a:xfrm>
              </p:grpSpPr>
              <p:sp>
                <p:nvSpPr>
                  <p:cNvPr id="13" name="Rectangle 12">
                    <a:extLst>
                      <a:ext uri="{FF2B5EF4-FFF2-40B4-BE49-F238E27FC236}">
                        <a16:creationId xmlns:a16="http://schemas.microsoft.com/office/drawing/2014/main" id="{41557E9E-7F0C-517D-0064-8A0C4D28342C}"/>
                      </a:ext>
                    </a:extLst>
                  </p:cNvPr>
                  <p:cNvSpPr/>
                  <p:nvPr/>
                </p:nvSpPr>
                <p:spPr>
                  <a:xfrm>
                    <a:off x="6850550" y="1715644"/>
                    <a:ext cx="2135079" cy="4492169"/>
                  </a:xfrm>
                  <a:prstGeom prst="rect">
                    <a:avLst/>
                  </a:prstGeom>
                  <a:solidFill>
                    <a:schemeClr val="accent5">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297D34D-C612-9CAD-2E9D-57882C7B6344}"/>
                      </a:ext>
                    </a:extLst>
                  </p:cNvPr>
                  <p:cNvSpPr/>
                  <p:nvPr/>
                </p:nvSpPr>
                <p:spPr>
                  <a:xfrm>
                    <a:off x="6961342" y="1850242"/>
                    <a:ext cx="1899397" cy="2161139"/>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C894760-21A5-638A-F132-B05CAA5CBC81}"/>
                      </a:ext>
                    </a:extLst>
                  </p:cNvPr>
                  <p:cNvSpPr/>
                  <p:nvPr/>
                </p:nvSpPr>
                <p:spPr>
                  <a:xfrm>
                    <a:off x="6961342" y="1823781"/>
                    <a:ext cx="2009157" cy="4412216"/>
                  </a:xfrm>
                  <a:prstGeom prst="rect">
                    <a:avLst/>
                  </a:prstGeom>
                </p:spPr>
                <p:txBody>
                  <a:bodyPr wrap="square">
                    <a:spAutoFit/>
                  </a:bodyPr>
                  <a:lstStyle/>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Starting careers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Social media pressures/ online bullying</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Starting relationships seriously dating 1</a:t>
                    </a:r>
                    <a:r>
                      <a:rPr kumimoji="0" lang="en-US" sz="12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st</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time</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Paying of student loans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Adulting</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Managing mental health</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Authenticity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Social impact</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Entrepreneurial (Gig)</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Opportunities for Development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Collaborative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Virtual communication</a:t>
                    </a:r>
                  </a:p>
                </p:txBody>
              </p:sp>
            </p:grpSp>
            <p:sp>
              <p:nvSpPr>
                <p:cNvPr id="12" name="TextBox 11">
                  <a:extLst>
                    <a:ext uri="{FF2B5EF4-FFF2-40B4-BE49-F238E27FC236}">
                      <a16:creationId xmlns:a16="http://schemas.microsoft.com/office/drawing/2014/main" id="{A6D241F2-CB5C-E795-1540-69327102E688}"/>
                    </a:ext>
                  </a:extLst>
                </p:cNvPr>
                <p:cNvSpPr txBox="1"/>
                <p:nvPr/>
              </p:nvSpPr>
              <p:spPr>
                <a:xfrm>
                  <a:off x="7376011" y="1252752"/>
                  <a:ext cx="1069229" cy="7277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0B323"/>
                      </a:solidFill>
                      <a:effectLst/>
                      <a:uLnTx/>
                      <a:uFillTx/>
                      <a:latin typeface="Arial" panose="020B0604020202020204" pitchFamily="34" charset="0"/>
                      <a:cs typeface="Arial" panose="020B0604020202020204" pitchFamily="34" charset="0"/>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0B323"/>
                      </a:solidFill>
                      <a:effectLst/>
                      <a:uLnTx/>
                      <a:uFillTx/>
                      <a:latin typeface="Arial" panose="020B0604020202020204" pitchFamily="34" charset="0"/>
                      <a:cs typeface="Arial" panose="020B0604020202020204" pitchFamily="34" charset="0"/>
                    </a:rPr>
                    <a:t>Born ~1997</a:t>
                  </a:r>
                </a:p>
              </p:txBody>
            </p:sp>
          </p:grpSp>
          <p:pic>
            <p:nvPicPr>
              <p:cNvPr id="10" name="Picture 9">
                <a:extLst>
                  <a:ext uri="{FF2B5EF4-FFF2-40B4-BE49-F238E27FC236}">
                    <a16:creationId xmlns:a16="http://schemas.microsoft.com/office/drawing/2014/main" id="{5F6BB2FE-5765-985D-E798-443BDD3DCC20}"/>
                  </a:ext>
                </a:extLst>
              </p:cNvPr>
              <p:cNvPicPr>
                <a:picLocks noChangeAspect="1"/>
              </p:cNvPicPr>
              <p:nvPr/>
            </p:nvPicPr>
            <p:blipFill>
              <a:blip r:embed="rId8"/>
              <a:stretch>
                <a:fillRect/>
              </a:stretch>
            </p:blipFill>
            <p:spPr>
              <a:xfrm>
                <a:off x="6500089" y="1914518"/>
                <a:ext cx="839533" cy="1098648"/>
              </a:xfrm>
              <a:prstGeom prst="rect">
                <a:avLst/>
              </a:prstGeom>
            </p:spPr>
          </p:pic>
        </p:grpSp>
      </p:grpSp>
      <p:sp>
        <p:nvSpPr>
          <p:cNvPr id="37" name="Title 20">
            <a:extLst>
              <a:ext uri="{FF2B5EF4-FFF2-40B4-BE49-F238E27FC236}">
                <a16:creationId xmlns:a16="http://schemas.microsoft.com/office/drawing/2014/main" id="{6F8C18FF-A7B9-F5AF-0F5D-3C0EFF54E67A}"/>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Four Generations</a:t>
            </a:r>
          </a:p>
        </p:txBody>
      </p:sp>
      <p:sp>
        <p:nvSpPr>
          <p:cNvPr id="39" name="Text Placeholder 22">
            <a:extLst>
              <a:ext uri="{FF2B5EF4-FFF2-40B4-BE49-F238E27FC236}">
                <a16:creationId xmlns:a16="http://schemas.microsoft.com/office/drawing/2014/main" id="{98B56652-EB0B-E5C5-B748-936A1DE43B74}"/>
              </a:ext>
            </a:extLst>
          </p:cNvPr>
          <p:cNvSpPr txBox="1">
            <a:spLocks/>
          </p:cNvSpPr>
          <p:nvPr/>
        </p:nvSpPr>
        <p:spPr>
          <a:xfrm>
            <a:off x="297384" y="820100"/>
            <a:ext cx="1099665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Working side by side</a:t>
            </a:r>
          </a:p>
        </p:txBody>
      </p:sp>
    </p:spTree>
    <p:extLst>
      <p:ext uri="{BB962C8B-B14F-4D97-AF65-F5344CB8AC3E}">
        <p14:creationId xmlns:p14="http://schemas.microsoft.com/office/powerpoint/2010/main" val="3605173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2">
            <a:extLst>
              <a:ext uri="{FF2B5EF4-FFF2-40B4-BE49-F238E27FC236}">
                <a16:creationId xmlns:a16="http://schemas.microsoft.com/office/drawing/2014/main" id="{F35A37A7-30B7-4768-B361-748F1223D737}"/>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Your Workforce</a:t>
            </a:r>
          </a:p>
        </p:txBody>
      </p:sp>
      <p:sp>
        <p:nvSpPr>
          <p:cNvPr id="3" name="Text Placeholder 3">
            <a:extLst>
              <a:ext uri="{FF2B5EF4-FFF2-40B4-BE49-F238E27FC236}">
                <a16:creationId xmlns:a16="http://schemas.microsoft.com/office/drawing/2014/main" id="{FF8E89CE-8F59-A1A5-0BDC-19C010F1C90E}"/>
              </a:ext>
            </a:extLst>
          </p:cNvPr>
          <p:cNvSpPr txBox="1">
            <a:spLocks/>
          </p:cNvSpPr>
          <p:nvPr/>
        </p:nvSpPr>
        <p:spPr>
          <a:xfrm>
            <a:off x="304799" y="1065897"/>
            <a:ext cx="1099665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What is the largest generation within your workforce today?</a:t>
            </a:r>
          </a:p>
        </p:txBody>
      </p:sp>
      <p:graphicFrame>
        <p:nvGraphicFramePr>
          <p:cNvPr id="4" name="Chart 3">
            <a:extLst>
              <a:ext uri="{FF2B5EF4-FFF2-40B4-BE49-F238E27FC236}">
                <a16:creationId xmlns:a16="http://schemas.microsoft.com/office/drawing/2014/main" id="{5B42AE36-3684-AB9A-00ED-8A57434B0E8D}"/>
              </a:ext>
            </a:extLst>
          </p:cNvPr>
          <p:cNvGraphicFramePr/>
          <p:nvPr>
            <p:extLst>
              <p:ext uri="{D42A27DB-BD31-4B8C-83A1-F6EECF244321}">
                <p14:modId xmlns:p14="http://schemas.microsoft.com/office/powerpoint/2010/main" val="3138774632"/>
              </p:ext>
            </p:extLst>
          </p:nvPr>
        </p:nvGraphicFramePr>
        <p:xfrm>
          <a:off x="441428" y="1571365"/>
          <a:ext cx="11750571" cy="467227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CE885E16-42F6-C366-5F3D-3B3484386377}"/>
              </a:ext>
            </a:extLst>
          </p:cNvPr>
          <p:cNvSpPr txBox="1"/>
          <p:nvPr/>
        </p:nvSpPr>
        <p:spPr>
          <a:xfrm>
            <a:off x="304799" y="6276414"/>
            <a:ext cx="98806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Gallagher Organizational Wellbeing Poll: Generational Characteristics, May 2024</a:t>
            </a:r>
          </a:p>
        </p:txBody>
      </p:sp>
    </p:spTree>
    <p:extLst>
      <p:ext uri="{BB962C8B-B14F-4D97-AF65-F5344CB8AC3E}">
        <p14:creationId xmlns:p14="http://schemas.microsoft.com/office/powerpoint/2010/main" val="2182165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10633"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16637" y="5469473"/>
            <a:ext cx="1383912" cy="1255885"/>
          </a:xfrm>
          <a:prstGeom prst="rect">
            <a:avLst/>
          </a:prstGeom>
        </p:spPr>
      </p:pic>
      <p:sp>
        <p:nvSpPr>
          <p:cNvPr id="2" name="Rectangle 1">
            <a:extLst>
              <a:ext uri="{FF2B5EF4-FFF2-40B4-BE49-F238E27FC236}">
                <a16:creationId xmlns:a16="http://schemas.microsoft.com/office/drawing/2014/main" id="{109C999A-352C-D7EA-41AE-3E24EF0C0907}"/>
              </a:ext>
            </a:extLst>
          </p:cNvPr>
          <p:cNvSpPr/>
          <p:nvPr/>
        </p:nvSpPr>
        <p:spPr>
          <a:xfrm>
            <a:off x="-10633" y="1504589"/>
            <a:ext cx="12192000" cy="3412185"/>
          </a:xfrm>
          <a:prstGeom prst="rect">
            <a:avLst/>
          </a:prstGeom>
          <a:solidFill>
            <a:srgbClr val="DEE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8BF5B29-E74C-67C8-CF04-1F19652A1A21}"/>
              </a:ext>
            </a:extLst>
          </p:cNvPr>
          <p:cNvSpPr>
            <a:spLocks noGrp="1"/>
          </p:cNvSpPr>
          <p:nvPr>
            <p:ph type="title"/>
          </p:nvPr>
        </p:nvSpPr>
        <p:spPr>
          <a:xfrm>
            <a:off x="294166"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Top People Concerns</a:t>
            </a:r>
          </a:p>
        </p:txBody>
      </p:sp>
      <p:sp>
        <p:nvSpPr>
          <p:cNvPr id="4" name="Text Placeholder 3">
            <a:extLst>
              <a:ext uri="{FF2B5EF4-FFF2-40B4-BE49-F238E27FC236}">
                <a16:creationId xmlns:a16="http://schemas.microsoft.com/office/drawing/2014/main" id="{3624035B-C395-BD1F-F2B3-C2322A3F9167}"/>
              </a:ext>
            </a:extLst>
          </p:cNvPr>
          <p:cNvSpPr txBox="1">
            <a:spLocks/>
          </p:cNvSpPr>
          <p:nvPr/>
        </p:nvSpPr>
        <p:spPr>
          <a:xfrm>
            <a:off x="294166" y="919109"/>
            <a:ext cx="1099665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What are the top people concerns for your organization’s leadership, overall and by generation?</a:t>
            </a:r>
          </a:p>
        </p:txBody>
      </p:sp>
      <p:grpSp>
        <p:nvGrpSpPr>
          <p:cNvPr id="5" name="Group 4">
            <a:extLst>
              <a:ext uri="{FF2B5EF4-FFF2-40B4-BE49-F238E27FC236}">
                <a16:creationId xmlns:a16="http://schemas.microsoft.com/office/drawing/2014/main" id="{CEA644FB-F8B7-994A-C95E-89FCC4149991}"/>
              </a:ext>
            </a:extLst>
          </p:cNvPr>
          <p:cNvGrpSpPr/>
          <p:nvPr/>
        </p:nvGrpSpPr>
        <p:grpSpPr>
          <a:xfrm>
            <a:off x="1286753" y="1672024"/>
            <a:ext cx="10363201" cy="2968368"/>
            <a:chOff x="304799" y="1879295"/>
            <a:chExt cx="11383607" cy="3260647"/>
          </a:xfrm>
        </p:grpSpPr>
        <p:grpSp>
          <p:nvGrpSpPr>
            <p:cNvPr id="6" name="Group 5">
              <a:extLst>
                <a:ext uri="{FF2B5EF4-FFF2-40B4-BE49-F238E27FC236}">
                  <a16:creationId xmlns:a16="http://schemas.microsoft.com/office/drawing/2014/main" id="{65EBAAD9-74BC-8995-22E7-AB49C5E52F6D}"/>
                </a:ext>
              </a:extLst>
            </p:cNvPr>
            <p:cNvGrpSpPr/>
            <p:nvPr/>
          </p:nvGrpSpPr>
          <p:grpSpPr>
            <a:xfrm>
              <a:off x="351221" y="1879295"/>
              <a:ext cx="11337185" cy="1458550"/>
              <a:chOff x="351221" y="1879295"/>
              <a:chExt cx="11337185" cy="1458550"/>
            </a:xfrm>
          </p:grpSpPr>
          <p:sp>
            <p:nvSpPr>
              <p:cNvPr id="20" name="Oval 19">
                <a:extLst>
                  <a:ext uri="{FF2B5EF4-FFF2-40B4-BE49-F238E27FC236}">
                    <a16:creationId xmlns:a16="http://schemas.microsoft.com/office/drawing/2014/main" id="{845F1257-D86C-3608-3B96-4CD64B6482FF}"/>
                  </a:ext>
                </a:extLst>
              </p:cNvPr>
              <p:cNvSpPr>
                <a:spLocks noChangeAspect="1"/>
              </p:cNvSpPr>
              <p:nvPr/>
            </p:nvSpPr>
            <p:spPr>
              <a:xfrm>
                <a:off x="702443" y="1879295"/>
                <a:ext cx="1104881" cy="11048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a:t>
                </a:r>
              </a:p>
            </p:txBody>
          </p:sp>
          <p:sp>
            <p:nvSpPr>
              <p:cNvPr id="21" name="Rectangle 20">
                <a:extLst>
                  <a:ext uri="{FF2B5EF4-FFF2-40B4-BE49-F238E27FC236}">
                    <a16:creationId xmlns:a16="http://schemas.microsoft.com/office/drawing/2014/main" id="{45BDFB7E-8635-D184-684D-3862E0CE66BF}"/>
                  </a:ext>
                </a:extLst>
              </p:cNvPr>
              <p:cNvSpPr/>
              <p:nvPr/>
            </p:nvSpPr>
            <p:spPr>
              <a:xfrm>
                <a:off x="351221" y="3044750"/>
                <a:ext cx="1940333"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Employee engagement</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AE2E495-0B37-1A61-5716-112451CF9580}"/>
                  </a:ext>
                </a:extLst>
              </p:cNvPr>
              <p:cNvSpPr>
                <a:spLocks noChangeAspect="1"/>
              </p:cNvSpPr>
              <p:nvPr/>
            </p:nvSpPr>
            <p:spPr>
              <a:xfrm>
                <a:off x="3037377" y="1894388"/>
                <a:ext cx="1104882" cy="110487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p>
            </p:txBody>
          </p:sp>
          <p:sp>
            <p:nvSpPr>
              <p:cNvPr id="23" name="Rectangle 22">
                <a:extLst>
                  <a:ext uri="{FF2B5EF4-FFF2-40B4-BE49-F238E27FC236}">
                    <a16:creationId xmlns:a16="http://schemas.microsoft.com/office/drawing/2014/main" id="{DF1BA4FD-7C87-99C4-556E-9A11616B395A}"/>
                  </a:ext>
                </a:extLst>
              </p:cNvPr>
              <p:cNvSpPr/>
              <p:nvPr/>
            </p:nvSpPr>
            <p:spPr>
              <a:xfrm>
                <a:off x="2783590" y="3050476"/>
                <a:ext cx="1745465"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Employee wellbeing</a:t>
                </a:r>
              </a:p>
            </p:txBody>
          </p:sp>
          <p:sp>
            <p:nvSpPr>
              <p:cNvPr id="24" name="Oval 23">
                <a:extLst>
                  <a:ext uri="{FF2B5EF4-FFF2-40B4-BE49-F238E27FC236}">
                    <a16:creationId xmlns:a16="http://schemas.microsoft.com/office/drawing/2014/main" id="{A4470C31-75F8-B6D6-7C55-7B19B7F4F6DC}"/>
                  </a:ext>
                </a:extLst>
              </p:cNvPr>
              <p:cNvSpPr>
                <a:spLocks noChangeAspect="1"/>
              </p:cNvSpPr>
              <p:nvPr/>
            </p:nvSpPr>
            <p:spPr>
              <a:xfrm>
                <a:off x="5372312" y="1894387"/>
                <a:ext cx="1104881" cy="110487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p>
            </p:txBody>
          </p:sp>
          <p:sp>
            <p:nvSpPr>
              <p:cNvPr id="25" name="Rectangle 24">
                <a:extLst>
                  <a:ext uri="{FF2B5EF4-FFF2-40B4-BE49-F238E27FC236}">
                    <a16:creationId xmlns:a16="http://schemas.microsoft.com/office/drawing/2014/main" id="{3591BE7D-CD7A-CF18-C172-C05A3BAD8B7D}"/>
                  </a:ext>
                </a:extLst>
              </p:cNvPr>
              <p:cNvSpPr/>
              <p:nvPr/>
            </p:nvSpPr>
            <p:spPr>
              <a:xfrm>
                <a:off x="4782035" y="3050476"/>
                <a:ext cx="2418443"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Building/ maintaining culture</a:t>
                </a:r>
              </a:p>
            </p:txBody>
          </p:sp>
          <p:sp>
            <p:nvSpPr>
              <p:cNvPr id="26" name="Oval 25">
                <a:extLst>
                  <a:ext uri="{FF2B5EF4-FFF2-40B4-BE49-F238E27FC236}">
                    <a16:creationId xmlns:a16="http://schemas.microsoft.com/office/drawing/2014/main" id="{BFCA1342-7184-131A-0FA9-029764C17905}"/>
                  </a:ext>
                </a:extLst>
              </p:cNvPr>
              <p:cNvSpPr>
                <a:spLocks noChangeAspect="1"/>
              </p:cNvSpPr>
              <p:nvPr/>
            </p:nvSpPr>
            <p:spPr>
              <a:xfrm>
                <a:off x="7707246" y="1894388"/>
                <a:ext cx="1104882" cy="11048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a:t>
                </a:r>
              </a:p>
            </p:txBody>
          </p:sp>
          <p:sp>
            <p:nvSpPr>
              <p:cNvPr id="27" name="Rectangle 26">
                <a:extLst>
                  <a:ext uri="{FF2B5EF4-FFF2-40B4-BE49-F238E27FC236}">
                    <a16:creationId xmlns:a16="http://schemas.microsoft.com/office/drawing/2014/main" id="{3CCADAE5-03F1-AD95-3EB6-355BAEEED77F}"/>
                  </a:ext>
                </a:extLst>
              </p:cNvPr>
              <p:cNvSpPr/>
              <p:nvPr/>
            </p:nvSpPr>
            <p:spPr>
              <a:xfrm>
                <a:off x="7299740" y="3050476"/>
                <a:ext cx="2052903"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Training &amp; development</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4FABE364-13F6-4A29-A114-44F8C6D38E42}"/>
                  </a:ext>
                </a:extLst>
              </p:cNvPr>
              <p:cNvSpPr>
                <a:spLocks noChangeAspect="1"/>
              </p:cNvSpPr>
              <p:nvPr/>
            </p:nvSpPr>
            <p:spPr>
              <a:xfrm>
                <a:off x="10042182" y="1894387"/>
                <a:ext cx="1104882" cy="1104879"/>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a:t>
                </a:r>
              </a:p>
            </p:txBody>
          </p:sp>
          <p:sp>
            <p:nvSpPr>
              <p:cNvPr id="29" name="Rectangle 28">
                <a:extLst>
                  <a:ext uri="{FF2B5EF4-FFF2-40B4-BE49-F238E27FC236}">
                    <a16:creationId xmlns:a16="http://schemas.microsoft.com/office/drawing/2014/main" id="{1DEAB090-52A3-D8FE-0474-30B6731E2AC9}"/>
                  </a:ext>
                </a:extLst>
              </p:cNvPr>
              <p:cNvSpPr/>
              <p:nvPr/>
            </p:nvSpPr>
            <p:spPr>
              <a:xfrm>
                <a:off x="9655228" y="3050476"/>
                <a:ext cx="2033178"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Manager effectiveness</a:t>
                </a:r>
              </a:p>
            </p:txBody>
          </p:sp>
        </p:grpSp>
        <p:grpSp>
          <p:nvGrpSpPr>
            <p:cNvPr id="8" name="Group 7">
              <a:extLst>
                <a:ext uri="{FF2B5EF4-FFF2-40B4-BE49-F238E27FC236}">
                  <a16:creationId xmlns:a16="http://schemas.microsoft.com/office/drawing/2014/main" id="{E3B4949F-861B-0459-4353-F4AEE57EEC60}"/>
                </a:ext>
              </a:extLst>
            </p:cNvPr>
            <p:cNvGrpSpPr/>
            <p:nvPr/>
          </p:nvGrpSpPr>
          <p:grpSpPr>
            <a:xfrm>
              <a:off x="304799" y="3681392"/>
              <a:ext cx="11179441" cy="1458550"/>
              <a:chOff x="304799" y="1879295"/>
              <a:chExt cx="11179441" cy="1458550"/>
            </a:xfrm>
          </p:grpSpPr>
          <p:sp>
            <p:nvSpPr>
              <p:cNvPr id="10" name="Oval 9">
                <a:extLst>
                  <a:ext uri="{FF2B5EF4-FFF2-40B4-BE49-F238E27FC236}">
                    <a16:creationId xmlns:a16="http://schemas.microsoft.com/office/drawing/2014/main" id="{8DAD4527-4EA2-DB73-D87A-D9B60B5AE302}"/>
                  </a:ext>
                </a:extLst>
              </p:cNvPr>
              <p:cNvSpPr>
                <a:spLocks noChangeAspect="1"/>
              </p:cNvSpPr>
              <p:nvPr/>
            </p:nvSpPr>
            <p:spPr>
              <a:xfrm>
                <a:off x="702443" y="1879295"/>
                <a:ext cx="1104881" cy="11048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a:t>
                </a:r>
              </a:p>
            </p:txBody>
          </p:sp>
          <p:sp>
            <p:nvSpPr>
              <p:cNvPr id="11" name="Rectangle 10">
                <a:extLst>
                  <a:ext uri="{FF2B5EF4-FFF2-40B4-BE49-F238E27FC236}">
                    <a16:creationId xmlns:a16="http://schemas.microsoft.com/office/drawing/2014/main" id="{C0986369-CA52-B61B-C75D-729B288240EA}"/>
                  </a:ext>
                </a:extLst>
              </p:cNvPr>
              <p:cNvSpPr/>
              <p:nvPr/>
            </p:nvSpPr>
            <p:spPr>
              <a:xfrm>
                <a:off x="304799" y="3050476"/>
                <a:ext cx="2033178"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Attraction of new talent</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A40E1C22-EB13-D170-4CCC-91EB7C8B07BC}"/>
                  </a:ext>
                </a:extLst>
              </p:cNvPr>
              <p:cNvSpPr>
                <a:spLocks noChangeAspect="1"/>
              </p:cNvSpPr>
              <p:nvPr/>
            </p:nvSpPr>
            <p:spPr>
              <a:xfrm>
                <a:off x="3037377" y="1894388"/>
                <a:ext cx="1104882" cy="110488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a:t>
                </a:r>
              </a:p>
            </p:txBody>
          </p:sp>
          <p:sp>
            <p:nvSpPr>
              <p:cNvPr id="13" name="Rectangle 12">
                <a:extLst>
                  <a:ext uri="{FF2B5EF4-FFF2-40B4-BE49-F238E27FC236}">
                    <a16:creationId xmlns:a16="http://schemas.microsoft.com/office/drawing/2014/main" id="{FCCA7454-E5AB-1A70-CAB1-E7EF7B033738}"/>
                  </a:ext>
                </a:extLst>
              </p:cNvPr>
              <p:cNvSpPr/>
              <p:nvPr/>
            </p:nvSpPr>
            <p:spPr>
              <a:xfrm>
                <a:off x="2717085" y="3048355"/>
                <a:ext cx="1745465"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DEI</a:t>
                </a:r>
              </a:p>
            </p:txBody>
          </p:sp>
          <p:sp>
            <p:nvSpPr>
              <p:cNvPr id="14" name="Oval 13">
                <a:extLst>
                  <a:ext uri="{FF2B5EF4-FFF2-40B4-BE49-F238E27FC236}">
                    <a16:creationId xmlns:a16="http://schemas.microsoft.com/office/drawing/2014/main" id="{20AFF9A2-4F78-2F09-213D-C725EB420A07}"/>
                  </a:ext>
                </a:extLst>
              </p:cNvPr>
              <p:cNvSpPr>
                <a:spLocks noChangeAspect="1"/>
              </p:cNvSpPr>
              <p:nvPr/>
            </p:nvSpPr>
            <p:spPr>
              <a:xfrm>
                <a:off x="5372312" y="1894387"/>
                <a:ext cx="1104881" cy="11048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a:t>
                </a:r>
              </a:p>
            </p:txBody>
          </p:sp>
          <p:sp>
            <p:nvSpPr>
              <p:cNvPr id="15" name="Rectangle 14">
                <a:extLst>
                  <a:ext uri="{FF2B5EF4-FFF2-40B4-BE49-F238E27FC236}">
                    <a16:creationId xmlns:a16="http://schemas.microsoft.com/office/drawing/2014/main" id="{2FCCB39E-AA41-9AAB-1C6B-E09DE499930A}"/>
                  </a:ext>
                </a:extLst>
              </p:cNvPr>
              <p:cNvSpPr/>
              <p:nvPr/>
            </p:nvSpPr>
            <p:spPr>
              <a:xfrm>
                <a:off x="4715530" y="3047270"/>
                <a:ext cx="2418443"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Burnout</a:t>
                </a:r>
              </a:p>
            </p:txBody>
          </p:sp>
          <p:sp>
            <p:nvSpPr>
              <p:cNvPr id="16" name="Oval 15">
                <a:extLst>
                  <a:ext uri="{FF2B5EF4-FFF2-40B4-BE49-F238E27FC236}">
                    <a16:creationId xmlns:a16="http://schemas.microsoft.com/office/drawing/2014/main" id="{C1BB7B34-DF5F-3BA8-6C65-F2784229B634}"/>
                  </a:ext>
                </a:extLst>
              </p:cNvPr>
              <p:cNvSpPr>
                <a:spLocks noChangeAspect="1"/>
              </p:cNvSpPr>
              <p:nvPr/>
            </p:nvSpPr>
            <p:spPr>
              <a:xfrm>
                <a:off x="7707246" y="1894388"/>
                <a:ext cx="1104882" cy="11048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a:t>
                </a:r>
              </a:p>
            </p:txBody>
          </p:sp>
          <p:sp>
            <p:nvSpPr>
              <p:cNvPr id="17" name="Rectangle 16">
                <a:extLst>
                  <a:ext uri="{FF2B5EF4-FFF2-40B4-BE49-F238E27FC236}">
                    <a16:creationId xmlns:a16="http://schemas.microsoft.com/office/drawing/2014/main" id="{06B4ACAC-E10D-1441-4E5D-F863003FB666}"/>
                  </a:ext>
                </a:extLst>
              </p:cNvPr>
              <p:cNvSpPr/>
              <p:nvPr/>
            </p:nvSpPr>
            <p:spPr>
              <a:xfrm>
                <a:off x="7250342" y="3047270"/>
                <a:ext cx="2052902"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Exodus of top talent</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DFA7FBE2-EE11-F3C0-3352-23B41B889445}"/>
                  </a:ext>
                </a:extLst>
              </p:cNvPr>
              <p:cNvSpPr>
                <a:spLocks noChangeAspect="1"/>
              </p:cNvSpPr>
              <p:nvPr/>
            </p:nvSpPr>
            <p:spPr>
              <a:xfrm>
                <a:off x="10042183" y="1894387"/>
                <a:ext cx="1104882" cy="11048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p>
            </p:txBody>
          </p:sp>
          <p:sp>
            <p:nvSpPr>
              <p:cNvPr id="19" name="Rectangle 18">
                <a:extLst>
                  <a:ext uri="{FF2B5EF4-FFF2-40B4-BE49-F238E27FC236}">
                    <a16:creationId xmlns:a16="http://schemas.microsoft.com/office/drawing/2014/main" id="{F0273132-7A24-4C73-BAB5-5E3693414CDC}"/>
                  </a:ext>
                </a:extLst>
              </p:cNvPr>
              <p:cNvSpPr/>
              <p:nvPr/>
            </p:nvSpPr>
            <p:spPr>
              <a:xfrm>
                <a:off x="9838016" y="3047270"/>
                <a:ext cx="1646224"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Return to office</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grpSp>
      </p:grpSp>
      <p:sp>
        <p:nvSpPr>
          <p:cNvPr id="30" name="Title 2">
            <a:extLst>
              <a:ext uri="{FF2B5EF4-FFF2-40B4-BE49-F238E27FC236}">
                <a16:creationId xmlns:a16="http://schemas.microsoft.com/office/drawing/2014/main" id="{C50C8EE1-7567-1260-D661-662056F2ED9D}"/>
              </a:ext>
            </a:extLst>
          </p:cNvPr>
          <p:cNvSpPr txBox="1">
            <a:spLocks/>
          </p:cNvSpPr>
          <p:nvPr/>
        </p:nvSpPr>
        <p:spPr>
          <a:xfrm rot="16200000">
            <a:off x="-1356387" y="3033804"/>
            <a:ext cx="3598106" cy="625349"/>
          </a:xfrm>
          <a:prstGeom prst="rect">
            <a:avLst/>
          </a:prstGeom>
        </p:spPr>
        <p:txBody>
          <a:bodyPr vert="horz" lIns="91440" tIns="45720" rIns="91440" bIns="45720" rtlCol="0" anchor="b" anchorCtr="0">
            <a:noAutofit/>
          </a:bodyPr>
          <a:lstStyle>
            <a:lvl1pPr algn="l" defTabSz="158747" rtl="0" eaLnBrk="1" latinLnBrk="0" hangingPunct="1">
              <a:spcBef>
                <a:spcPct val="0"/>
              </a:spcBef>
              <a:buNone/>
              <a:tabLst/>
              <a:defRPr sz="4267" b="0" i="0"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15874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2231"/>
                </a:solidFill>
                <a:effectLst/>
                <a:uLnTx/>
                <a:uFillTx/>
              </a:rPr>
              <a:t>OVERALL</a:t>
            </a:r>
          </a:p>
        </p:txBody>
      </p:sp>
      <p:sp>
        <p:nvSpPr>
          <p:cNvPr id="31" name="Rectangle 30">
            <a:extLst>
              <a:ext uri="{FF2B5EF4-FFF2-40B4-BE49-F238E27FC236}">
                <a16:creationId xmlns:a16="http://schemas.microsoft.com/office/drawing/2014/main" id="{8C396B06-391D-3B7E-C795-EC2B22F53145}"/>
              </a:ext>
            </a:extLst>
          </p:cNvPr>
          <p:cNvSpPr/>
          <p:nvPr/>
        </p:nvSpPr>
        <p:spPr>
          <a:xfrm>
            <a:off x="896240" y="5372394"/>
            <a:ext cx="2248525" cy="472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Return to office</a:t>
            </a:r>
          </a:p>
        </p:txBody>
      </p:sp>
      <p:sp>
        <p:nvSpPr>
          <p:cNvPr id="32" name="Rectangle 31">
            <a:extLst>
              <a:ext uri="{FF2B5EF4-FFF2-40B4-BE49-F238E27FC236}">
                <a16:creationId xmlns:a16="http://schemas.microsoft.com/office/drawing/2014/main" id="{ABED02DA-5E37-F29B-BAB2-D2E34733E8AE}"/>
              </a:ext>
            </a:extLst>
          </p:cNvPr>
          <p:cNvSpPr/>
          <p:nvPr/>
        </p:nvSpPr>
        <p:spPr>
          <a:xfrm>
            <a:off x="3403402" y="5372394"/>
            <a:ext cx="2248525" cy="472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MILLENIALS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Return to office</a:t>
            </a:r>
          </a:p>
        </p:txBody>
      </p:sp>
      <p:sp>
        <p:nvSpPr>
          <p:cNvPr id="33" name="Rectangle 32">
            <a:extLst>
              <a:ext uri="{FF2B5EF4-FFF2-40B4-BE49-F238E27FC236}">
                <a16:creationId xmlns:a16="http://schemas.microsoft.com/office/drawing/2014/main" id="{394BB39F-9719-4E8E-C575-8D5B7CB32563}"/>
              </a:ext>
            </a:extLst>
          </p:cNvPr>
          <p:cNvSpPr/>
          <p:nvPr/>
        </p:nvSpPr>
        <p:spPr>
          <a:xfrm>
            <a:off x="5910564" y="5369788"/>
            <a:ext cx="2248525" cy="472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Exodus of top talent</a:t>
            </a:r>
          </a:p>
        </p:txBody>
      </p:sp>
      <p:sp>
        <p:nvSpPr>
          <p:cNvPr id="34" name="Rectangle 33">
            <a:extLst>
              <a:ext uri="{FF2B5EF4-FFF2-40B4-BE49-F238E27FC236}">
                <a16:creationId xmlns:a16="http://schemas.microsoft.com/office/drawing/2014/main" id="{652C2F97-3BB4-794D-1B15-7F4DDD7D1F2A}"/>
              </a:ext>
            </a:extLst>
          </p:cNvPr>
          <p:cNvSpPr/>
          <p:nvPr/>
        </p:nvSpPr>
        <p:spPr>
          <a:xfrm>
            <a:off x="8417726" y="5400075"/>
            <a:ext cx="2248525" cy="472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BABY BOOMERS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Exodus of top talent</a:t>
            </a:r>
          </a:p>
        </p:txBody>
      </p:sp>
      <p:sp>
        <p:nvSpPr>
          <p:cNvPr id="35" name="TextBox 34">
            <a:extLst>
              <a:ext uri="{FF2B5EF4-FFF2-40B4-BE49-F238E27FC236}">
                <a16:creationId xmlns:a16="http://schemas.microsoft.com/office/drawing/2014/main" id="{714E6275-222C-EDC9-75D7-E23CCF2068DA}"/>
              </a:ext>
            </a:extLst>
          </p:cNvPr>
          <p:cNvSpPr txBox="1"/>
          <p:nvPr/>
        </p:nvSpPr>
        <p:spPr>
          <a:xfrm>
            <a:off x="294166" y="6276414"/>
            <a:ext cx="98806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Gallagher Organizational Wellbeing Poll: Generational Characteristics, May 2024</a:t>
            </a:r>
          </a:p>
        </p:txBody>
      </p:sp>
      <p:sp>
        <p:nvSpPr>
          <p:cNvPr id="36" name="Rectangle 35">
            <a:extLst>
              <a:ext uri="{FF2B5EF4-FFF2-40B4-BE49-F238E27FC236}">
                <a16:creationId xmlns:a16="http://schemas.microsoft.com/office/drawing/2014/main" id="{9A17E9F7-CB75-369B-7A5E-D20D0DE1C98B}"/>
              </a:ext>
            </a:extLst>
          </p:cNvPr>
          <p:cNvSpPr/>
          <p:nvPr/>
        </p:nvSpPr>
        <p:spPr>
          <a:xfrm>
            <a:off x="18551" y="1504589"/>
            <a:ext cx="12143360" cy="341218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704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2">
            <a:extLst>
              <a:ext uri="{FF2B5EF4-FFF2-40B4-BE49-F238E27FC236}">
                <a16:creationId xmlns:a16="http://schemas.microsoft.com/office/drawing/2014/main" id="{E5550F2C-17CA-7E7F-15FB-908BDCB6A933}"/>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Leadership Trust</a:t>
            </a:r>
          </a:p>
        </p:txBody>
      </p:sp>
      <p:sp>
        <p:nvSpPr>
          <p:cNvPr id="3" name="Text Placeholder 3">
            <a:extLst>
              <a:ext uri="{FF2B5EF4-FFF2-40B4-BE49-F238E27FC236}">
                <a16:creationId xmlns:a16="http://schemas.microsoft.com/office/drawing/2014/main" id="{AACE4EC3-D4A0-9C1D-80D2-65819FBEA933}"/>
              </a:ext>
            </a:extLst>
          </p:cNvPr>
          <p:cNvSpPr txBox="1">
            <a:spLocks/>
          </p:cNvSpPr>
          <p:nvPr/>
        </p:nvSpPr>
        <p:spPr>
          <a:xfrm>
            <a:off x="304799" y="959567"/>
            <a:ext cx="1158240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1800">
                <a:solidFill>
                  <a:schemeClr val="bg1"/>
                </a:solidFill>
                <a:latin typeface="Arial" panose="020B0604020202020204" pitchFamily="34" charset="0"/>
                <a:cs typeface="Arial" panose="020B0604020202020204" pitchFamily="34" charset="0"/>
              </a:rPr>
              <a:t>How would you describe the degree of leadership trust within your organization? Overall and by generation:</a:t>
            </a:r>
            <a:endParaRPr lang="en-US" sz="1800" dirty="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92E45C47-1D3A-428D-EC6C-4E5C1B79AC2A}"/>
              </a:ext>
            </a:extLst>
          </p:cNvPr>
          <p:cNvGraphicFramePr/>
          <p:nvPr>
            <p:extLst>
              <p:ext uri="{D42A27DB-BD31-4B8C-83A1-F6EECF244321}">
                <p14:modId xmlns:p14="http://schemas.microsoft.com/office/powerpoint/2010/main" val="3328647048"/>
              </p:ext>
            </p:extLst>
          </p:nvPr>
        </p:nvGraphicFramePr>
        <p:xfrm>
          <a:off x="338111" y="1064439"/>
          <a:ext cx="11549090"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8D49A74E-03C8-5A1E-2489-172B871FA103}"/>
              </a:ext>
            </a:extLst>
          </p:cNvPr>
          <p:cNvSpPr txBox="1"/>
          <p:nvPr/>
        </p:nvSpPr>
        <p:spPr>
          <a:xfrm>
            <a:off x="304799" y="6276414"/>
            <a:ext cx="98806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Gallagher Organizational Wellbeing Poll: Generational Characteristics, May 2024</a:t>
            </a:r>
          </a:p>
        </p:txBody>
      </p:sp>
    </p:spTree>
    <p:extLst>
      <p:ext uri="{BB962C8B-B14F-4D97-AF65-F5344CB8AC3E}">
        <p14:creationId xmlns:p14="http://schemas.microsoft.com/office/powerpoint/2010/main" val="2958697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A6219BA3-5C9F-E818-1619-0503EB1FDE42}"/>
              </a:ext>
            </a:extLst>
          </p:cNvPr>
          <p:cNvSpPr>
            <a:spLocks noGrp="1"/>
          </p:cNvSpPr>
          <p:nvPr>
            <p:ph type="title"/>
          </p:nvPr>
        </p:nvSpPr>
        <p:spPr>
          <a:xfrm>
            <a:off x="1219200" y="234980"/>
            <a:ext cx="7924800" cy="822960"/>
          </a:xfrm>
        </p:spPr>
        <p:txBody>
          <a:bodyPr/>
          <a:lstStyle/>
          <a:p>
            <a:r>
              <a:rPr lang="en-US" dirty="0">
                <a:solidFill>
                  <a:schemeClr val="bg1"/>
                </a:solidFill>
                <a:latin typeface="Arial" panose="020B0604020202020204" pitchFamily="34" charset="0"/>
                <a:cs typeface="Arial" panose="020B0604020202020204" pitchFamily="34" charset="0"/>
              </a:rPr>
              <a:t>Interactive Activity</a:t>
            </a:r>
          </a:p>
        </p:txBody>
      </p:sp>
      <p:sp>
        <p:nvSpPr>
          <p:cNvPr id="3" name="Text Placeholder 2">
            <a:extLst>
              <a:ext uri="{FF2B5EF4-FFF2-40B4-BE49-F238E27FC236}">
                <a16:creationId xmlns:a16="http://schemas.microsoft.com/office/drawing/2014/main" id="{B5658CEC-3C19-8CD2-B6B1-6FADE08DDD2F}"/>
              </a:ext>
            </a:extLst>
          </p:cNvPr>
          <p:cNvSpPr txBox="1">
            <a:spLocks/>
          </p:cNvSpPr>
          <p:nvPr/>
        </p:nvSpPr>
        <p:spPr>
          <a:xfrm>
            <a:off x="1343635" y="1057940"/>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Instructions</a:t>
            </a:r>
            <a:r>
              <a:rPr lang="en-US" dirty="0">
                <a:solidFill>
                  <a:schemeClr val="bg1"/>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6A69A338-3BB4-357A-8CED-BEA72B3103A9}"/>
              </a:ext>
            </a:extLst>
          </p:cNvPr>
          <p:cNvSpPr txBox="1"/>
          <p:nvPr/>
        </p:nvSpPr>
        <p:spPr>
          <a:xfrm>
            <a:off x="1343635" y="1840766"/>
            <a:ext cx="7013458" cy="2308324"/>
          </a:xfrm>
          <a:prstGeom prst="rect">
            <a:avLst/>
          </a:prstGeom>
          <a:noFill/>
        </p:spPr>
        <p:txBody>
          <a:bodyPr wrap="none" rtlCol="0">
            <a:spAutoFit/>
          </a:bodyPr>
          <a:lstStyle/>
          <a:p>
            <a:r>
              <a:rPr lang="en-US" i="1" dirty="0">
                <a:solidFill>
                  <a:schemeClr val="bg1"/>
                </a:solidFill>
                <a:latin typeface="Arial" panose="020B0604020202020204" pitchFamily="34" charset="0"/>
                <a:cs typeface="Arial" panose="020B0604020202020204" pitchFamily="34" charset="0"/>
              </a:rPr>
              <a:t>Partner up and take 3 minutes to discuss the following:</a:t>
            </a:r>
          </a:p>
          <a:p>
            <a:endParaRPr lang="en-US" i="1" dirty="0">
              <a:solidFill>
                <a:schemeClr val="bg1"/>
              </a:solidFill>
              <a:latin typeface="Arial" panose="020B0604020202020204" pitchFamily="34" charset="0"/>
              <a:cs typeface="Arial" panose="020B0604020202020204" pitchFamily="34" charset="0"/>
            </a:endParaRPr>
          </a:p>
          <a:p>
            <a:pPr marL="285750" indent="-285750">
              <a:buFontTx/>
              <a:buChar char="-"/>
            </a:pPr>
            <a:r>
              <a:rPr lang="en-US" dirty="0">
                <a:solidFill>
                  <a:schemeClr val="bg1"/>
                </a:solidFill>
                <a:latin typeface="Arial" panose="020B0604020202020204" pitchFamily="34" charset="0"/>
                <a:cs typeface="Arial" panose="020B0604020202020204" pitchFamily="34" charset="0"/>
              </a:rPr>
              <a:t>Leadership trust increases with age.  Why does this occur?</a:t>
            </a: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Tx/>
              <a:buChar char="-"/>
            </a:pPr>
            <a:r>
              <a:rPr lang="en-US" dirty="0">
                <a:solidFill>
                  <a:schemeClr val="bg1"/>
                </a:solidFill>
                <a:latin typeface="Arial" panose="020B0604020202020204" pitchFamily="34" charset="0"/>
                <a:cs typeface="Arial" panose="020B0604020202020204" pitchFamily="34" charset="0"/>
              </a:rPr>
              <a:t>What are ways we can build trust with the younger generations?</a:t>
            </a:r>
          </a:p>
          <a:p>
            <a:endParaRPr lang="en-US" dirty="0">
              <a:solidFill>
                <a:schemeClr val="bg1"/>
              </a:solidFill>
              <a:latin typeface="Arial" panose="020B0604020202020204" pitchFamily="34" charset="0"/>
              <a:cs typeface="Arial" panose="020B0604020202020204" pitchFamily="34" charset="0"/>
            </a:endParaRPr>
          </a:p>
          <a:p>
            <a:pPr marL="742950" lvl="1" indent="-285750">
              <a:buFontTx/>
              <a:buChar char="-"/>
            </a:pPr>
            <a:r>
              <a:rPr lang="en-US" i="1" dirty="0">
                <a:solidFill>
                  <a:schemeClr val="bg1"/>
                </a:solidFill>
                <a:latin typeface="Arial" panose="020B0604020202020204" pitchFamily="34" charset="0"/>
                <a:cs typeface="Arial" panose="020B0604020202020204" pitchFamily="34" charset="0"/>
              </a:rPr>
              <a:t>After 3 minutes, I’ll ask for several volunteers to share.</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5008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Taking Action!</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spTree>
    <p:extLst>
      <p:ext uri="{BB962C8B-B14F-4D97-AF65-F5344CB8AC3E}">
        <p14:creationId xmlns:p14="http://schemas.microsoft.com/office/powerpoint/2010/main" val="115967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0736440" y="5476880"/>
            <a:ext cx="1383912" cy="1255885"/>
          </a:xfrm>
          <a:prstGeom prst="rect">
            <a:avLst/>
          </a:prstGeom>
        </p:spPr>
      </p:pic>
      <p:sp>
        <p:nvSpPr>
          <p:cNvPr id="9" name="Title 8">
            <a:extLst>
              <a:ext uri="{FF2B5EF4-FFF2-40B4-BE49-F238E27FC236}">
                <a16:creationId xmlns:a16="http://schemas.microsoft.com/office/drawing/2014/main" id="{9B3B584D-4CBF-05E0-39C5-4061E55CC777}"/>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0AEC7518-9C09-E667-4CE5-DAE529112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88" y="0"/>
            <a:ext cx="9898820" cy="6954900"/>
          </a:xfrm>
          <a:prstGeom prst="rect">
            <a:avLst/>
          </a:prstGeom>
        </p:spPr>
      </p:pic>
    </p:spTree>
    <p:extLst>
      <p:ext uri="{BB962C8B-B14F-4D97-AF65-F5344CB8AC3E}">
        <p14:creationId xmlns:p14="http://schemas.microsoft.com/office/powerpoint/2010/main" val="158079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820348" y="294802"/>
            <a:ext cx="11120015" cy="1400530"/>
          </a:xfrm>
        </p:spPr>
        <p:txBody>
          <a:bodyPr/>
          <a:lstStyle/>
          <a:p>
            <a:pPr eaLnBrk="1" fontAlgn="auto" hangingPunct="1">
              <a:spcAft>
                <a:spcPts val="0"/>
              </a:spcAft>
              <a:defRPr/>
            </a:pPr>
            <a:r>
              <a:rPr lang="en-US" sz="3200" dirty="0">
                <a:solidFill>
                  <a:schemeClr val="bg1"/>
                </a:solidFill>
                <a:latin typeface="Arial" panose="020B0604020202020204" pitchFamily="34" charset="0"/>
                <a:cs typeface="Arial" panose="020B0604020202020204" pitchFamily="34" charset="0"/>
              </a:rPr>
              <a:t>Best Practice: Blending Qualitative &amp; Quantitative Data</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grpSp>
        <p:nvGrpSpPr>
          <p:cNvPr id="11" name="Group 10">
            <a:extLst>
              <a:ext uri="{FF2B5EF4-FFF2-40B4-BE49-F238E27FC236}">
                <a16:creationId xmlns:a16="http://schemas.microsoft.com/office/drawing/2014/main" id="{B1243056-0DF7-4EB9-6A7F-314AE48A3146}"/>
              </a:ext>
            </a:extLst>
          </p:cNvPr>
          <p:cNvGrpSpPr/>
          <p:nvPr/>
        </p:nvGrpSpPr>
        <p:grpSpPr>
          <a:xfrm>
            <a:off x="483952" y="1381934"/>
            <a:ext cx="11212105" cy="2492433"/>
            <a:chOff x="352883" y="1573067"/>
            <a:chExt cx="8409079" cy="1869324"/>
          </a:xfrm>
        </p:grpSpPr>
        <p:grpSp>
          <p:nvGrpSpPr>
            <p:cNvPr id="12" name="Group 11">
              <a:extLst>
                <a:ext uri="{FF2B5EF4-FFF2-40B4-BE49-F238E27FC236}">
                  <a16:creationId xmlns:a16="http://schemas.microsoft.com/office/drawing/2014/main" id="{CF00BD8F-D934-F4FC-A324-E34CBF43D7D2}"/>
                </a:ext>
              </a:extLst>
            </p:cNvPr>
            <p:cNvGrpSpPr/>
            <p:nvPr/>
          </p:nvGrpSpPr>
          <p:grpSpPr>
            <a:xfrm>
              <a:off x="352883" y="1574351"/>
              <a:ext cx="2810026" cy="1867747"/>
              <a:chOff x="346948" y="1257262"/>
              <a:chExt cx="2553856" cy="1697477"/>
            </a:xfrm>
          </p:grpSpPr>
          <p:grpSp>
            <p:nvGrpSpPr>
              <p:cNvPr id="23" name="Group 22">
                <a:extLst>
                  <a:ext uri="{FF2B5EF4-FFF2-40B4-BE49-F238E27FC236}">
                    <a16:creationId xmlns:a16="http://schemas.microsoft.com/office/drawing/2014/main" id="{9AD817DA-FAEA-0799-BC6D-852DA3E52DF8}"/>
                  </a:ext>
                </a:extLst>
              </p:cNvPr>
              <p:cNvGrpSpPr/>
              <p:nvPr/>
            </p:nvGrpSpPr>
            <p:grpSpPr>
              <a:xfrm>
                <a:off x="346948" y="1257262"/>
                <a:ext cx="2553856" cy="1697477"/>
                <a:chOff x="346948" y="1257262"/>
                <a:chExt cx="2553856" cy="1697477"/>
              </a:xfrm>
            </p:grpSpPr>
            <p:pic>
              <p:nvPicPr>
                <p:cNvPr id="25" name="Picture 24">
                  <a:extLst>
                    <a:ext uri="{FF2B5EF4-FFF2-40B4-BE49-F238E27FC236}">
                      <a16:creationId xmlns:a16="http://schemas.microsoft.com/office/drawing/2014/main" id="{3DF96ED4-1027-9FE2-E8EA-4BD7252322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020" y="1257262"/>
                  <a:ext cx="2546215" cy="1697477"/>
                </a:xfrm>
                <a:prstGeom prst="rect">
                  <a:avLst/>
                </a:prstGeom>
              </p:spPr>
            </p:pic>
            <p:sp>
              <p:nvSpPr>
                <p:cNvPr id="26" name="Rectangle 25">
                  <a:extLst>
                    <a:ext uri="{FF2B5EF4-FFF2-40B4-BE49-F238E27FC236}">
                      <a16:creationId xmlns:a16="http://schemas.microsoft.com/office/drawing/2014/main" id="{DB0B3FE5-3D86-001F-1F8C-4128EB195F7C}"/>
                    </a:ext>
                  </a:extLst>
                </p:cNvPr>
                <p:cNvSpPr/>
                <p:nvPr/>
              </p:nvSpPr>
              <p:spPr>
                <a:xfrm>
                  <a:off x="346948" y="1258101"/>
                  <a:ext cx="2553856" cy="1696187"/>
                </a:xfrm>
                <a:prstGeom prst="rect">
                  <a:avLst/>
                </a:pr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4" name="Rectangle 23">
                <a:extLst>
                  <a:ext uri="{FF2B5EF4-FFF2-40B4-BE49-F238E27FC236}">
                    <a16:creationId xmlns:a16="http://schemas.microsoft.com/office/drawing/2014/main" id="{1F2865EC-5D4B-14ED-2FC5-6F1149D257D3}"/>
                  </a:ext>
                </a:extLst>
              </p:cNvPr>
              <p:cNvSpPr/>
              <p:nvPr/>
            </p:nvSpPr>
            <p:spPr>
              <a:xfrm>
                <a:off x="351842" y="1695607"/>
                <a:ext cx="2545142" cy="566430"/>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External Workforce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p>
            </p:txBody>
          </p:sp>
        </p:grpSp>
        <p:grpSp>
          <p:nvGrpSpPr>
            <p:cNvPr id="13" name="Group 12">
              <a:extLst>
                <a:ext uri="{FF2B5EF4-FFF2-40B4-BE49-F238E27FC236}">
                  <a16:creationId xmlns:a16="http://schemas.microsoft.com/office/drawing/2014/main" id="{95A7DE6C-C1E6-63AD-BB49-B5C045F07FAC}"/>
                </a:ext>
              </a:extLst>
            </p:cNvPr>
            <p:cNvGrpSpPr/>
            <p:nvPr/>
          </p:nvGrpSpPr>
          <p:grpSpPr>
            <a:xfrm>
              <a:off x="3149927" y="1573068"/>
              <a:ext cx="2805825" cy="1869323"/>
              <a:chOff x="3236791" y="1256546"/>
              <a:chExt cx="2550037" cy="1698909"/>
            </a:xfrm>
          </p:grpSpPr>
          <p:grpSp>
            <p:nvGrpSpPr>
              <p:cNvPr id="19" name="Group 18">
                <a:extLst>
                  <a:ext uri="{FF2B5EF4-FFF2-40B4-BE49-F238E27FC236}">
                    <a16:creationId xmlns:a16="http://schemas.microsoft.com/office/drawing/2014/main" id="{B57F7C4C-F6BD-6A14-0C69-067ED1102FC8}"/>
                  </a:ext>
                </a:extLst>
              </p:cNvPr>
              <p:cNvGrpSpPr/>
              <p:nvPr/>
            </p:nvGrpSpPr>
            <p:grpSpPr>
              <a:xfrm>
                <a:off x="3236791" y="1256546"/>
                <a:ext cx="2550037" cy="1698909"/>
                <a:chOff x="3236791" y="1256546"/>
                <a:chExt cx="2550037" cy="1698909"/>
              </a:xfrm>
            </p:grpSpPr>
            <p:pic>
              <p:nvPicPr>
                <p:cNvPr id="21" name="Picture 20">
                  <a:extLst>
                    <a:ext uri="{FF2B5EF4-FFF2-40B4-BE49-F238E27FC236}">
                      <a16:creationId xmlns:a16="http://schemas.microsoft.com/office/drawing/2014/main" id="{51060C93-E05E-9D54-725A-A72032A55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9539" y="1256546"/>
                  <a:ext cx="2547289" cy="1698193"/>
                </a:xfrm>
                <a:prstGeom prst="rect">
                  <a:avLst/>
                </a:prstGeom>
              </p:spPr>
            </p:pic>
            <p:sp>
              <p:nvSpPr>
                <p:cNvPr id="22" name="Rectangle 21">
                  <a:extLst>
                    <a:ext uri="{FF2B5EF4-FFF2-40B4-BE49-F238E27FC236}">
                      <a16:creationId xmlns:a16="http://schemas.microsoft.com/office/drawing/2014/main" id="{B70C9ECB-396D-5F23-0B63-0ED6A40BB7BA}"/>
                    </a:ext>
                  </a:extLst>
                </p:cNvPr>
                <p:cNvSpPr/>
                <p:nvPr/>
              </p:nvSpPr>
              <p:spPr>
                <a:xfrm>
                  <a:off x="3236791" y="1257262"/>
                  <a:ext cx="2546215" cy="1698193"/>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0" name="Rectangle 19">
                <a:extLst>
                  <a:ext uri="{FF2B5EF4-FFF2-40B4-BE49-F238E27FC236}">
                    <a16:creationId xmlns:a16="http://schemas.microsoft.com/office/drawing/2014/main" id="{35B96A00-4248-8853-1821-5B1EB49B1CC1}"/>
                  </a:ext>
                </a:extLst>
              </p:cNvPr>
              <p:cNvSpPr/>
              <p:nvPr/>
            </p:nvSpPr>
            <p:spPr>
              <a:xfrm>
                <a:off x="3285717" y="1696057"/>
                <a:ext cx="2475914" cy="566430"/>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Quantitative workforce statistics</a:t>
                </a:r>
              </a:p>
            </p:txBody>
          </p:sp>
        </p:grpSp>
        <p:grpSp>
          <p:nvGrpSpPr>
            <p:cNvPr id="14" name="Group 13">
              <a:extLst>
                <a:ext uri="{FF2B5EF4-FFF2-40B4-BE49-F238E27FC236}">
                  <a16:creationId xmlns:a16="http://schemas.microsoft.com/office/drawing/2014/main" id="{BFC33C36-6E87-C7BF-6675-9CD75703363F}"/>
                </a:ext>
              </a:extLst>
            </p:cNvPr>
            <p:cNvGrpSpPr/>
            <p:nvPr/>
          </p:nvGrpSpPr>
          <p:grpSpPr>
            <a:xfrm>
              <a:off x="5945638" y="1573067"/>
              <a:ext cx="2816324" cy="1868535"/>
              <a:chOff x="6125563" y="1256545"/>
              <a:chExt cx="2559580" cy="1698194"/>
            </a:xfrm>
          </p:grpSpPr>
          <p:grpSp>
            <p:nvGrpSpPr>
              <p:cNvPr id="15" name="Group 14">
                <a:extLst>
                  <a:ext uri="{FF2B5EF4-FFF2-40B4-BE49-F238E27FC236}">
                    <a16:creationId xmlns:a16="http://schemas.microsoft.com/office/drawing/2014/main" id="{4620EBF0-53F6-90BB-21DF-83CE2AF9D182}"/>
                  </a:ext>
                </a:extLst>
              </p:cNvPr>
              <p:cNvGrpSpPr/>
              <p:nvPr/>
            </p:nvGrpSpPr>
            <p:grpSpPr>
              <a:xfrm>
                <a:off x="6125563" y="1256545"/>
                <a:ext cx="2557672" cy="1698194"/>
                <a:chOff x="6125563" y="1256545"/>
                <a:chExt cx="2557672" cy="1698194"/>
              </a:xfrm>
            </p:grpSpPr>
            <p:pic>
              <p:nvPicPr>
                <p:cNvPr id="17" name="Picture 16">
                  <a:extLst>
                    <a:ext uri="{FF2B5EF4-FFF2-40B4-BE49-F238E27FC236}">
                      <a16:creationId xmlns:a16="http://schemas.microsoft.com/office/drawing/2014/main" id="{9BA2137F-6D07-DEFE-318A-C0D0251CA0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32132" y="1256546"/>
                  <a:ext cx="2547288" cy="1698193"/>
                </a:xfrm>
                <a:prstGeom prst="rect">
                  <a:avLst/>
                </a:prstGeom>
              </p:spPr>
            </p:pic>
            <p:sp>
              <p:nvSpPr>
                <p:cNvPr id="18" name="Rectangle 17">
                  <a:extLst>
                    <a:ext uri="{FF2B5EF4-FFF2-40B4-BE49-F238E27FC236}">
                      <a16:creationId xmlns:a16="http://schemas.microsoft.com/office/drawing/2014/main" id="{097FC75C-409E-DD1D-4403-C4DA7F290492}"/>
                    </a:ext>
                  </a:extLst>
                </p:cNvPr>
                <p:cNvSpPr/>
                <p:nvPr/>
              </p:nvSpPr>
              <p:spPr>
                <a:xfrm>
                  <a:off x="6125563" y="1256545"/>
                  <a:ext cx="2557672" cy="1698193"/>
                </a:xfrm>
                <a:prstGeom prst="rect">
                  <a:avLst/>
                </a:prstGeom>
                <a:solidFill>
                  <a:schemeClr val="bg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6" name="Rectangle 15">
                <a:extLst>
                  <a:ext uri="{FF2B5EF4-FFF2-40B4-BE49-F238E27FC236}">
                    <a16:creationId xmlns:a16="http://schemas.microsoft.com/office/drawing/2014/main" id="{8084AA4C-D236-676A-28A2-349269E630E1}"/>
                  </a:ext>
                </a:extLst>
              </p:cNvPr>
              <p:cNvSpPr/>
              <p:nvPr/>
            </p:nvSpPr>
            <p:spPr>
              <a:xfrm>
                <a:off x="6138928" y="1696057"/>
                <a:ext cx="2546215" cy="818177"/>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Internal</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workforce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p>
            </p:txBody>
          </p:sp>
        </p:grpSp>
      </p:grpSp>
      <p:grpSp>
        <p:nvGrpSpPr>
          <p:cNvPr id="27" name="Group 26">
            <a:extLst>
              <a:ext uri="{FF2B5EF4-FFF2-40B4-BE49-F238E27FC236}">
                <a16:creationId xmlns:a16="http://schemas.microsoft.com/office/drawing/2014/main" id="{692504B5-DD46-5FD7-FE08-45FAEA626C16}"/>
              </a:ext>
            </a:extLst>
          </p:cNvPr>
          <p:cNvGrpSpPr/>
          <p:nvPr/>
        </p:nvGrpSpPr>
        <p:grpSpPr>
          <a:xfrm>
            <a:off x="497333" y="3878543"/>
            <a:ext cx="6244778" cy="1579824"/>
            <a:chOff x="502112" y="4826000"/>
            <a:chExt cx="6244778" cy="1579824"/>
          </a:xfrm>
        </p:grpSpPr>
        <p:sp>
          <p:nvSpPr>
            <p:cNvPr id="28" name="TextBox 27">
              <a:extLst>
                <a:ext uri="{FF2B5EF4-FFF2-40B4-BE49-F238E27FC236}">
                  <a16:creationId xmlns:a16="http://schemas.microsoft.com/office/drawing/2014/main" id="{D0A351FA-F15B-FEE5-39AB-BD58E7CAAD2D}"/>
                </a:ext>
              </a:extLst>
            </p:cNvPr>
            <p:cNvSpPr txBox="1"/>
            <p:nvPr/>
          </p:nvSpPr>
          <p:spPr>
            <a:xfrm>
              <a:off x="650890" y="5482494"/>
              <a:ext cx="6096000" cy="923330"/>
            </a:xfrm>
            <a:prstGeom prst="rect">
              <a:avLst/>
            </a:prstGeom>
            <a:noFill/>
          </p:spPr>
          <p:txBody>
            <a:bodyPr wrap="square">
              <a:spAutoFit/>
            </a:bodyPr>
            <a:lstStyle/>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National Benchmarking Survey</a:t>
              </a:r>
            </a:p>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Salary Planning Survey</a:t>
              </a:r>
            </a:p>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2024 Pulse Surveys</a:t>
              </a:r>
              <a:endParaRPr lang="en-US" dirty="0">
                <a:ln w="0"/>
                <a:solidFill>
                  <a:schemeClr val="accent1"/>
                </a:solidFill>
                <a:effectLst>
                  <a:outerShdw blurRad="38100" dist="25400" dir="5400000" algn="ctr" rotWithShape="0">
                    <a:srgbClr val="6E747A">
                      <a:alpha val="43000"/>
                    </a:srgbClr>
                  </a:outerShdw>
                </a:effectLst>
              </a:endParaRPr>
            </a:p>
          </p:txBody>
        </p:sp>
        <p:sp>
          <p:nvSpPr>
            <p:cNvPr id="29" name="Right Brace 28">
              <a:extLst>
                <a:ext uri="{FF2B5EF4-FFF2-40B4-BE49-F238E27FC236}">
                  <a16:creationId xmlns:a16="http://schemas.microsoft.com/office/drawing/2014/main" id="{0A9506AF-E2AA-8023-6AC5-0788466BB27F}"/>
                </a:ext>
              </a:extLst>
            </p:cNvPr>
            <p:cNvSpPr/>
            <p:nvPr/>
          </p:nvSpPr>
          <p:spPr>
            <a:xfrm rot="5400000">
              <a:off x="2028642" y="3299470"/>
              <a:ext cx="652318" cy="3705378"/>
            </a:xfrm>
            <a:prstGeom prst="rightBrace">
              <a:avLst>
                <a:gd name="adj1" fmla="val 8333"/>
                <a:gd name="adj2" fmla="val 4858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25551593-A3B5-87BD-13CE-19FA6AF481B5}"/>
              </a:ext>
            </a:extLst>
          </p:cNvPr>
          <p:cNvGrpSpPr/>
          <p:nvPr/>
        </p:nvGrpSpPr>
        <p:grpSpPr>
          <a:xfrm>
            <a:off x="4222731" y="3873099"/>
            <a:ext cx="6766549" cy="1547959"/>
            <a:chOff x="4227510" y="4782456"/>
            <a:chExt cx="6766549" cy="1547959"/>
          </a:xfrm>
        </p:grpSpPr>
        <p:sp>
          <p:nvSpPr>
            <p:cNvPr id="31" name="TextBox 30">
              <a:extLst>
                <a:ext uri="{FF2B5EF4-FFF2-40B4-BE49-F238E27FC236}">
                  <a16:creationId xmlns:a16="http://schemas.microsoft.com/office/drawing/2014/main" id="{5B1BF4A2-3DD2-1754-BC8A-E7B5E7326B65}"/>
                </a:ext>
              </a:extLst>
            </p:cNvPr>
            <p:cNvSpPr txBox="1"/>
            <p:nvPr/>
          </p:nvSpPr>
          <p:spPr>
            <a:xfrm>
              <a:off x="4898059" y="5407085"/>
              <a:ext cx="6096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342900" indent="-342900" defTabSz="609585">
                <a:buFontTx/>
                <a:buChar char="-"/>
              </a:pPr>
              <a:r>
                <a:rPr lang="en-US" sz="1800" b="1" dirty="0">
                  <a:ln/>
                  <a:solidFill>
                    <a:schemeClr val="accent3"/>
                  </a:solidFill>
                  <a:latin typeface="Arial"/>
                </a:rPr>
                <a:t>Engagement Surveys</a:t>
              </a:r>
            </a:p>
            <a:p>
              <a:pPr marL="342900" indent="-342900" defTabSz="609585">
                <a:buFontTx/>
                <a:buChar char="-"/>
              </a:pPr>
              <a:r>
                <a:rPr lang="en-US" b="1" dirty="0">
                  <a:ln/>
                  <a:solidFill>
                    <a:schemeClr val="accent3"/>
                  </a:solidFill>
                  <a:latin typeface="Arial"/>
                </a:rPr>
                <a:t>Preference Surveys</a:t>
              </a:r>
            </a:p>
            <a:p>
              <a:pPr marL="342900" indent="-342900" defTabSz="609585">
                <a:buFontTx/>
                <a:buChar char="-"/>
              </a:pPr>
              <a:r>
                <a:rPr lang="en-US" b="1" dirty="0">
                  <a:ln/>
                  <a:solidFill>
                    <a:schemeClr val="accent3"/>
                  </a:solidFill>
                  <a:latin typeface="Arial"/>
                </a:rPr>
                <a:t>Feedback Surveys</a:t>
              </a:r>
              <a:endParaRPr lang="en-US" b="1" dirty="0">
                <a:ln/>
                <a:solidFill>
                  <a:schemeClr val="accent3"/>
                </a:solidFill>
              </a:endParaRPr>
            </a:p>
          </p:txBody>
        </p:sp>
        <p:sp>
          <p:nvSpPr>
            <p:cNvPr id="32" name="Right Brace 31">
              <a:extLst>
                <a:ext uri="{FF2B5EF4-FFF2-40B4-BE49-F238E27FC236}">
                  <a16:creationId xmlns:a16="http://schemas.microsoft.com/office/drawing/2014/main" id="{3DBC79C3-C62C-DA47-1939-AD5D37004506}"/>
                </a:ext>
              </a:extLst>
            </p:cNvPr>
            <p:cNvSpPr/>
            <p:nvPr/>
          </p:nvSpPr>
          <p:spPr>
            <a:xfrm rot="5400000">
              <a:off x="5754040" y="3255926"/>
              <a:ext cx="652319" cy="3705379"/>
            </a:xfrm>
            <a:prstGeom prst="rightBrace">
              <a:avLst>
                <a:gd name="adj1" fmla="val 8333"/>
                <a:gd name="adj2" fmla="val 49647"/>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E6A794C6-ADA8-4B25-0BB1-CD3EC9A19C45}"/>
              </a:ext>
            </a:extLst>
          </p:cNvPr>
          <p:cNvGrpSpPr/>
          <p:nvPr/>
        </p:nvGrpSpPr>
        <p:grpSpPr>
          <a:xfrm>
            <a:off x="7948837" y="3873098"/>
            <a:ext cx="4162345" cy="1547961"/>
            <a:chOff x="7953616" y="4782455"/>
            <a:chExt cx="4162345" cy="1547961"/>
          </a:xfrm>
        </p:grpSpPr>
        <p:sp>
          <p:nvSpPr>
            <p:cNvPr id="34" name="Right Brace 33">
              <a:extLst>
                <a:ext uri="{FF2B5EF4-FFF2-40B4-BE49-F238E27FC236}">
                  <a16:creationId xmlns:a16="http://schemas.microsoft.com/office/drawing/2014/main" id="{EC39272B-66DD-6D72-EBA6-47627DCFBD6C}"/>
                </a:ext>
              </a:extLst>
            </p:cNvPr>
            <p:cNvSpPr/>
            <p:nvPr/>
          </p:nvSpPr>
          <p:spPr>
            <a:xfrm rot="5400000">
              <a:off x="9488061" y="3248010"/>
              <a:ext cx="652317" cy="3721208"/>
            </a:xfrm>
            <a:prstGeom prst="rightBrace">
              <a:avLst>
                <a:gd name="adj1" fmla="val 8333"/>
                <a:gd name="adj2" fmla="val 45052"/>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35" name="TextBox 34">
              <a:extLst>
                <a:ext uri="{FF2B5EF4-FFF2-40B4-BE49-F238E27FC236}">
                  <a16:creationId xmlns:a16="http://schemas.microsoft.com/office/drawing/2014/main" id="{AF5A15DC-56C2-9E43-FEDF-8B8D5C1CC34A}"/>
                </a:ext>
              </a:extLst>
            </p:cNvPr>
            <p:cNvSpPr txBox="1"/>
            <p:nvPr/>
          </p:nvSpPr>
          <p:spPr>
            <a:xfrm>
              <a:off x="8343739" y="5407086"/>
              <a:ext cx="3772222" cy="923330"/>
            </a:xfrm>
            <a:prstGeom prst="rect">
              <a:avLst/>
            </a:prstGeom>
            <a:noFill/>
          </p:spPr>
          <p:txBody>
            <a:bodyPr wrap="square">
              <a:spAutoFit/>
            </a:bodyPr>
            <a:lstStyle/>
            <a:p>
              <a:pPr marL="342900" indent="-342900" defTabSz="609585">
                <a:buFontTx/>
                <a:buChar char="-"/>
              </a:pPr>
              <a:r>
                <a:rPr lang="en-US" sz="1800" b="1" spc="50" dirty="0">
                  <a:ln w="0"/>
                  <a:solidFill>
                    <a:schemeClr val="bg1"/>
                  </a:solidFill>
                  <a:effectLst>
                    <a:innerShdw blurRad="63500" dist="50800" dir="13500000">
                      <a:srgbClr val="000000">
                        <a:alpha val="50000"/>
                      </a:srgbClr>
                    </a:innerShdw>
                  </a:effectLst>
                  <a:latin typeface="Arial"/>
                </a:rPr>
                <a:t>Employment Details</a:t>
              </a:r>
            </a:p>
            <a:p>
              <a:pPr marL="342900" indent="-342900" defTabSz="609585">
                <a:buFontTx/>
                <a:buChar char="-"/>
              </a:pPr>
              <a:r>
                <a:rPr lang="en-US" b="1" spc="50" dirty="0">
                  <a:ln w="0"/>
                  <a:solidFill>
                    <a:schemeClr val="bg1"/>
                  </a:solidFill>
                  <a:effectLst>
                    <a:innerShdw blurRad="63500" dist="50800" dir="13500000">
                      <a:srgbClr val="000000">
                        <a:alpha val="50000"/>
                      </a:srgbClr>
                    </a:innerShdw>
                  </a:effectLst>
                  <a:latin typeface="Arial"/>
                </a:rPr>
                <a:t>Workforce Demographics</a:t>
              </a:r>
            </a:p>
            <a:p>
              <a:pPr marL="342900" indent="-342900" defTabSz="609585">
                <a:buFontTx/>
                <a:buChar char="-"/>
              </a:pPr>
              <a:r>
                <a:rPr lang="en-US" b="1" spc="50" dirty="0">
                  <a:ln w="0"/>
                  <a:solidFill>
                    <a:schemeClr val="bg1"/>
                  </a:solidFill>
                  <a:effectLst>
                    <a:innerShdw blurRad="63500" dist="50800" dir="13500000">
                      <a:srgbClr val="000000">
                        <a:alpha val="50000"/>
                      </a:srgbClr>
                    </a:innerShdw>
                  </a:effectLst>
                  <a:latin typeface="Arial"/>
                </a:rPr>
                <a:t>Compensation &amp; Benefits</a:t>
              </a:r>
              <a:endParaRPr lang="en-US" b="1" spc="50" dirty="0">
                <a:ln w="0"/>
                <a:solidFill>
                  <a:schemeClr val="bg1"/>
                </a:solidFill>
                <a:effectLst>
                  <a:innerShdw blurRad="63500" dist="50800" dir="13500000">
                    <a:srgbClr val="000000">
                      <a:alpha val="50000"/>
                    </a:srgbClr>
                  </a:innerShdw>
                </a:effectLst>
              </a:endParaRPr>
            </a:p>
          </p:txBody>
        </p:sp>
      </p:grpSp>
      <p:sp>
        <p:nvSpPr>
          <p:cNvPr id="39" name="Text Placeholder 2">
            <a:extLst>
              <a:ext uri="{FF2B5EF4-FFF2-40B4-BE49-F238E27FC236}">
                <a16:creationId xmlns:a16="http://schemas.microsoft.com/office/drawing/2014/main" id="{0E285FE7-3BE3-34B5-4034-1CDBF2DDC594}"/>
              </a:ext>
            </a:extLst>
          </p:cNvPr>
          <p:cNvSpPr>
            <a:spLocks noGrp="1"/>
          </p:cNvSpPr>
          <p:nvPr>
            <p:ph type="body" idx="1"/>
          </p:nvPr>
        </p:nvSpPr>
        <p:spPr>
          <a:xfrm>
            <a:off x="873669" y="597230"/>
            <a:ext cx="10813992" cy="576262"/>
          </a:xfrm>
        </p:spPr>
        <p:txBody>
          <a:bodyPr/>
          <a:lstStyle/>
          <a:p>
            <a:pPr eaLnBrk="1" fontAlgn="auto" hangingPunct="1">
              <a:defRPr/>
            </a:pPr>
            <a:r>
              <a:rPr lang="en-US" sz="2000" dirty="0">
                <a:solidFill>
                  <a:schemeClr val="bg1"/>
                </a:solidFill>
                <a:latin typeface="Arial" panose="020B0604020202020204" pitchFamily="34" charset="0"/>
                <a:cs typeface="Arial" panose="020B0604020202020204" pitchFamily="34" charset="0"/>
              </a:rPr>
              <a:t>Creating a more complete picture to elevate the employee experience</a:t>
            </a:r>
          </a:p>
        </p:txBody>
      </p:sp>
      <p:pic>
        <p:nvPicPr>
          <p:cNvPr id="3" name="Picture 2">
            <a:extLst>
              <a:ext uri="{FF2B5EF4-FFF2-40B4-BE49-F238E27FC236}">
                <a16:creationId xmlns:a16="http://schemas.microsoft.com/office/drawing/2014/main" id="{85495FEA-8FF1-A613-DA94-2E566BC09A4D}"/>
              </a:ext>
            </a:extLst>
          </p:cNvPr>
          <p:cNvPicPr>
            <a:picLocks noChangeAspect="1"/>
          </p:cNvPicPr>
          <p:nvPr/>
        </p:nvPicPr>
        <p:blipFill>
          <a:blip r:embed="rId7">
            <a:duotone>
              <a:prstClr val="black"/>
              <a:schemeClr val="accent4">
                <a:tint val="45000"/>
                <a:satMod val="400000"/>
              </a:schemeClr>
            </a:duotone>
            <a:extLst>
              <a:ext uri="{837473B0-CC2E-450A-ABE3-18F120FF3D39}">
                <a1611:picAttrSrcUrl xmlns:a1611="http://schemas.microsoft.com/office/drawing/2016/11/main" r:id="rId8"/>
              </a:ext>
            </a:extLst>
          </a:blip>
          <a:stretch>
            <a:fillRect/>
          </a:stretch>
        </p:blipFill>
        <p:spPr>
          <a:xfrm>
            <a:off x="251331" y="2864151"/>
            <a:ext cx="3948945" cy="3429000"/>
          </a:xfrm>
          <a:prstGeom prst="rect">
            <a:avLst/>
          </a:prstGeom>
        </p:spPr>
      </p:pic>
      <p:sp>
        <p:nvSpPr>
          <p:cNvPr id="4" name="TextBox 3">
            <a:extLst>
              <a:ext uri="{FF2B5EF4-FFF2-40B4-BE49-F238E27FC236}">
                <a16:creationId xmlns:a16="http://schemas.microsoft.com/office/drawing/2014/main" id="{F5031FEA-A510-C024-93FA-4DBEE4E14CA3}"/>
              </a:ext>
            </a:extLst>
          </p:cNvPr>
          <p:cNvSpPr txBox="1"/>
          <p:nvPr/>
        </p:nvSpPr>
        <p:spPr>
          <a:xfrm>
            <a:off x="2147055" y="6858000"/>
            <a:ext cx="7897889"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hlinkClick r:id="rId8" tooltip="https://en.wikipedia.org/wiki/File:Checkmark_green.svg">
                  <a:extLst>
                    <a:ext uri="{A12FA001-AC4F-418D-AE19-62706E023703}">
                      <ahyp:hlinkClr xmlns:ahyp="http://schemas.microsoft.com/office/drawing/2018/hyperlinkcolor" val="tx"/>
                    </a:ext>
                  </a:extLst>
                </a:hlinkClick>
              </a:rPr>
              <a:t>This Photo</a:t>
            </a:r>
            <a:r>
              <a:rPr lang="en-US" sz="900" dirty="0">
                <a:solidFill>
                  <a:schemeClr val="bg1"/>
                </a:solidFill>
                <a:latin typeface="Arial" panose="020B0604020202020204" pitchFamily="34" charset="0"/>
                <a:cs typeface="Arial" panose="020B0604020202020204" pitchFamily="34" charset="0"/>
              </a:rPr>
              <a:t> by Unknown Author is licensed under </a:t>
            </a:r>
            <a:r>
              <a:rPr lang="en-US" sz="900" dirty="0">
                <a:solidFill>
                  <a:schemeClr val="bg1"/>
                </a:solidFill>
                <a:latin typeface="Arial" panose="020B0604020202020204" pitchFamily="34" charset="0"/>
                <a:cs typeface="Arial" panose="020B0604020202020204" pitchFamily="34" charset="0"/>
                <a:hlinkClick r:id="rId9"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71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E3031D54-EDD4-4A42-93CF-DFAFB7CBA528}"/>
              </a:ext>
            </a:extLst>
          </p:cNvPr>
          <p:cNvSpPr>
            <a:spLocks noGrp="1"/>
          </p:cNvSpPr>
          <p:nvPr>
            <p:ph type="title"/>
          </p:nvPr>
        </p:nvSpPr>
        <p:spPr>
          <a:xfrm>
            <a:off x="304800" y="182880"/>
            <a:ext cx="7924800" cy="822960"/>
          </a:xfrm>
        </p:spPr>
        <p:txBody>
          <a:bodyPr/>
          <a:lstStyle/>
          <a:p>
            <a:r>
              <a:rPr lang="en-US" dirty="0">
                <a:solidFill>
                  <a:schemeClr val="bg1"/>
                </a:solidFill>
                <a:latin typeface="Arial" panose="020B0604020202020204" pitchFamily="34" charset="0"/>
                <a:cs typeface="Arial" panose="020B0604020202020204" pitchFamily="34" charset="0"/>
              </a:rPr>
              <a:t>Workforce Trends Report Series</a:t>
            </a:r>
          </a:p>
        </p:txBody>
      </p:sp>
      <p:sp>
        <p:nvSpPr>
          <p:cNvPr id="3" name="Text Placeholder 2">
            <a:extLst>
              <a:ext uri="{FF2B5EF4-FFF2-40B4-BE49-F238E27FC236}">
                <a16:creationId xmlns:a16="http://schemas.microsoft.com/office/drawing/2014/main" id="{25323E94-EC6A-056F-C3D6-5CCBF9DBBF3C}"/>
              </a:ext>
            </a:extLst>
          </p:cNvPr>
          <p:cNvSpPr txBox="1">
            <a:spLocks/>
          </p:cNvSpPr>
          <p:nvPr/>
        </p:nvSpPr>
        <p:spPr>
          <a:xfrm>
            <a:off x="3912711" y="1464637"/>
            <a:ext cx="6311677" cy="284904"/>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1467" dirty="0">
                <a:solidFill>
                  <a:schemeClr val="bg1">
                    <a:lumMod val="50000"/>
                  </a:schemeClr>
                </a:solidFill>
                <a:latin typeface="Arial" panose="020B0604020202020204" pitchFamily="34" charset="0"/>
                <a:cs typeface="Arial" panose="020B0604020202020204" pitchFamily="34" charset="0"/>
              </a:rPr>
              <a:t>June 25, 2024</a:t>
            </a:r>
          </a:p>
        </p:txBody>
      </p:sp>
      <p:pic>
        <p:nvPicPr>
          <p:cNvPr id="4" name="Picture 3">
            <a:extLst>
              <a:ext uri="{FF2B5EF4-FFF2-40B4-BE49-F238E27FC236}">
                <a16:creationId xmlns:a16="http://schemas.microsoft.com/office/drawing/2014/main" id="{51DF3D3F-4968-1060-D31B-EC85A002AA3E}"/>
              </a:ext>
            </a:extLst>
          </p:cNvPr>
          <p:cNvPicPr>
            <a:picLocks noChangeAspect="1"/>
          </p:cNvPicPr>
          <p:nvPr/>
        </p:nvPicPr>
        <p:blipFill rotWithShape="1">
          <a:blip r:embed="rId4"/>
          <a:srcRect l="11874" t="12088" r="5921" b="4413"/>
          <a:stretch/>
        </p:blipFill>
        <p:spPr>
          <a:xfrm>
            <a:off x="304800" y="1234440"/>
            <a:ext cx="3636211" cy="5393424"/>
          </a:xfrm>
          <a:prstGeom prst="rect">
            <a:avLst/>
          </a:prstGeom>
        </p:spPr>
      </p:pic>
      <p:sp>
        <p:nvSpPr>
          <p:cNvPr id="5" name="Text Placeholder 2">
            <a:extLst>
              <a:ext uri="{FF2B5EF4-FFF2-40B4-BE49-F238E27FC236}">
                <a16:creationId xmlns:a16="http://schemas.microsoft.com/office/drawing/2014/main" id="{7BC31B5F-94E7-43EA-8263-35BD9E4048D4}"/>
              </a:ext>
            </a:extLst>
          </p:cNvPr>
          <p:cNvSpPr txBox="1">
            <a:spLocks/>
          </p:cNvSpPr>
          <p:nvPr/>
        </p:nvSpPr>
        <p:spPr>
          <a:xfrm>
            <a:off x="3933977" y="2373437"/>
            <a:ext cx="6311677" cy="282335"/>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E07E3C"/>
                </a:solidFill>
                <a:latin typeface="Arial" panose="020B0604020202020204" pitchFamily="34" charset="0"/>
                <a:cs typeface="Arial" panose="020B0604020202020204" pitchFamily="34" charset="0"/>
              </a:rPr>
              <a:t>July 25, 2024</a:t>
            </a:r>
          </a:p>
        </p:txBody>
      </p:sp>
      <p:sp>
        <p:nvSpPr>
          <p:cNvPr id="6" name="Text Placeholder 2">
            <a:extLst>
              <a:ext uri="{FF2B5EF4-FFF2-40B4-BE49-F238E27FC236}">
                <a16:creationId xmlns:a16="http://schemas.microsoft.com/office/drawing/2014/main" id="{466DDF5A-99AE-804A-ACAC-F9F4AABF5011}"/>
              </a:ext>
            </a:extLst>
          </p:cNvPr>
          <p:cNvSpPr txBox="1">
            <a:spLocks/>
          </p:cNvSpPr>
          <p:nvPr/>
        </p:nvSpPr>
        <p:spPr>
          <a:xfrm>
            <a:off x="3931574" y="3247826"/>
            <a:ext cx="6311677" cy="303453"/>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F0B323"/>
                </a:solidFill>
                <a:latin typeface="Arial" panose="020B0604020202020204" pitchFamily="34" charset="0"/>
                <a:cs typeface="Arial" panose="020B0604020202020204" pitchFamily="34" charset="0"/>
              </a:rPr>
              <a:t>August 30, 2024</a:t>
            </a:r>
          </a:p>
        </p:txBody>
      </p:sp>
      <p:sp>
        <p:nvSpPr>
          <p:cNvPr id="8" name="Text Placeholder 2">
            <a:extLst>
              <a:ext uri="{FF2B5EF4-FFF2-40B4-BE49-F238E27FC236}">
                <a16:creationId xmlns:a16="http://schemas.microsoft.com/office/drawing/2014/main" id="{C1CD49C5-5C95-FF67-CD4E-C211661CCF1A}"/>
              </a:ext>
            </a:extLst>
          </p:cNvPr>
          <p:cNvSpPr txBox="1">
            <a:spLocks/>
          </p:cNvSpPr>
          <p:nvPr/>
        </p:nvSpPr>
        <p:spPr>
          <a:xfrm>
            <a:off x="3921544" y="4200283"/>
            <a:ext cx="6311677" cy="303452"/>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8A941E"/>
                </a:solidFill>
                <a:latin typeface="Arial" panose="020B0604020202020204" pitchFamily="34" charset="0"/>
                <a:cs typeface="Arial" panose="020B0604020202020204" pitchFamily="34" charset="0"/>
              </a:rPr>
              <a:t>September 24, 2024</a:t>
            </a:r>
          </a:p>
        </p:txBody>
      </p:sp>
      <p:sp>
        <p:nvSpPr>
          <p:cNvPr id="10" name="Text Placeholder 2">
            <a:extLst>
              <a:ext uri="{FF2B5EF4-FFF2-40B4-BE49-F238E27FC236}">
                <a16:creationId xmlns:a16="http://schemas.microsoft.com/office/drawing/2014/main" id="{1C2B349A-3B38-0070-1374-F2271CC0D5AB}"/>
              </a:ext>
            </a:extLst>
          </p:cNvPr>
          <p:cNvSpPr txBox="1">
            <a:spLocks/>
          </p:cNvSpPr>
          <p:nvPr/>
        </p:nvSpPr>
        <p:spPr>
          <a:xfrm>
            <a:off x="3935326" y="5120442"/>
            <a:ext cx="6311677" cy="289277"/>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0075BC"/>
                </a:solidFill>
                <a:latin typeface="Arial" panose="020B0604020202020204" pitchFamily="34" charset="0"/>
                <a:cs typeface="Arial" panose="020B0604020202020204" pitchFamily="34" charset="0"/>
              </a:rPr>
              <a:t>December 5, 2024</a:t>
            </a:r>
          </a:p>
        </p:txBody>
      </p:sp>
      <p:sp>
        <p:nvSpPr>
          <p:cNvPr id="11" name="Text Placeholder 2">
            <a:extLst>
              <a:ext uri="{FF2B5EF4-FFF2-40B4-BE49-F238E27FC236}">
                <a16:creationId xmlns:a16="http://schemas.microsoft.com/office/drawing/2014/main" id="{FD9B790A-543E-566F-6786-AA733ECF6B75}"/>
              </a:ext>
            </a:extLst>
          </p:cNvPr>
          <p:cNvSpPr txBox="1">
            <a:spLocks/>
          </p:cNvSpPr>
          <p:nvPr/>
        </p:nvSpPr>
        <p:spPr>
          <a:xfrm>
            <a:off x="3932114" y="5986713"/>
            <a:ext cx="6311677" cy="300817"/>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6FACDE"/>
                </a:solidFill>
                <a:latin typeface="Arial" panose="020B0604020202020204" pitchFamily="34" charset="0"/>
                <a:cs typeface="Arial" panose="020B0604020202020204" pitchFamily="34" charset="0"/>
              </a:rPr>
              <a:t>February 2025</a:t>
            </a:r>
          </a:p>
        </p:txBody>
      </p:sp>
      <p:sp>
        <p:nvSpPr>
          <p:cNvPr id="12" name="Text Placeholder 2">
            <a:extLst>
              <a:ext uri="{FF2B5EF4-FFF2-40B4-BE49-F238E27FC236}">
                <a16:creationId xmlns:a16="http://schemas.microsoft.com/office/drawing/2014/main" id="{8C703CA5-4778-7C55-5975-D3AE23B29A3E}"/>
              </a:ext>
            </a:extLst>
          </p:cNvPr>
          <p:cNvSpPr txBox="1">
            <a:spLocks/>
          </p:cNvSpPr>
          <p:nvPr/>
        </p:nvSpPr>
        <p:spPr>
          <a:xfrm>
            <a:off x="3902079" y="903765"/>
            <a:ext cx="6311677" cy="317379"/>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535353"/>
                </a:solidFill>
                <a:latin typeface="Arial" panose="020B0604020202020204" pitchFamily="34" charset="0"/>
                <a:cs typeface="Arial" panose="020B0604020202020204" pitchFamily="34" charset="0"/>
              </a:rPr>
              <a:t>Report Launch Dates:</a:t>
            </a:r>
          </a:p>
        </p:txBody>
      </p:sp>
      <p:pic>
        <p:nvPicPr>
          <p:cNvPr id="13" name="Picture 1" descr="image001">
            <a:extLst>
              <a:ext uri="{FF2B5EF4-FFF2-40B4-BE49-F238E27FC236}">
                <a16:creationId xmlns:a16="http://schemas.microsoft.com/office/drawing/2014/main" id="{24FCC13F-363D-6250-534F-6E98AA8AB8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2" t="8299" r="67323" b="3280"/>
          <a:stretch/>
        </p:blipFill>
        <p:spPr bwMode="auto">
          <a:xfrm>
            <a:off x="6227593" y="3724650"/>
            <a:ext cx="1699581" cy="216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image001">
            <a:extLst>
              <a:ext uri="{FF2B5EF4-FFF2-40B4-BE49-F238E27FC236}">
                <a16:creationId xmlns:a16="http://schemas.microsoft.com/office/drawing/2014/main" id="{488A840A-D8D8-DBA6-72FD-7E52ADA36C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580" t="8299" r="34267" b="3280"/>
          <a:stretch/>
        </p:blipFill>
        <p:spPr bwMode="auto">
          <a:xfrm>
            <a:off x="7077383" y="2016825"/>
            <a:ext cx="1704452" cy="216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descr="image001">
            <a:extLst>
              <a:ext uri="{FF2B5EF4-FFF2-40B4-BE49-F238E27FC236}">
                <a16:creationId xmlns:a16="http://schemas.microsoft.com/office/drawing/2014/main" id="{A368C18E-27A6-01F6-5946-687A15EE78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284" t="8299" r="1785" b="3280"/>
          <a:stretch/>
        </p:blipFill>
        <p:spPr bwMode="auto">
          <a:xfrm>
            <a:off x="7989349" y="3892281"/>
            <a:ext cx="1692323" cy="216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9F5B2F7D-BBF4-56D3-E8C5-53EB50C1BC2C}"/>
              </a:ext>
            </a:extLst>
          </p:cNvPr>
          <p:cNvSpPr/>
          <p:nvPr/>
        </p:nvSpPr>
        <p:spPr>
          <a:xfrm>
            <a:off x="9105616" y="2711125"/>
            <a:ext cx="2439201" cy="1015663"/>
          </a:xfrm>
          <a:prstGeom prst="rect">
            <a:avLst/>
          </a:prstGeom>
        </p:spPr>
        <p:txBody>
          <a:bodyPr wrap="square">
            <a:spAutoFit/>
          </a:bodyPr>
          <a:lstStyle/>
          <a:p>
            <a:pPr algn="ctr" defTabSz="788909">
              <a:spcAft>
                <a:spcPts val="1554"/>
              </a:spcAft>
              <a:buClr>
                <a:srgbClr val="6FACDE"/>
              </a:buClr>
            </a:pPr>
            <a:r>
              <a:rPr lang="en-GB" sz="1200" b="1" dirty="0">
                <a:solidFill>
                  <a:srgbClr val="535353"/>
                </a:solidFill>
                <a:latin typeface="Arial" panose="020B0604020202020204" pitchFamily="34" charset="0"/>
                <a:cs typeface="Arial" panose="020B0604020202020204" pitchFamily="34" charset="0"/>
              </a:rPr>
              <a:t>Sommer Mason, CCP </a:t>
            </a:r>
            <a:br>
              <a:rPr lang="en-GB" sz="1200" b="1" dirty="0">
                <a:solidFill>
                  <a:srgbClr val="535353"/>
                </a:solidFill>
                <a:latin typeface="Arial" panose="020B0604020202020204" pitchFamily="34" charset="0"/>
                <a:cs typeface="Arial" panose="020B0604020202020204" pitchFamily="34" charset="0"/>
              </a:rPr>
            </a:br>
            <a:r>
              <a:rPr lang="en-GB" sz="1200" dirty="0">
                <a:solidFill>
                  <a:srgbClr val="535353"/>
                </a:solidFill>
                <a:latin typeface="Arial" panose="020B0604020202020204" pitchFamily="34" charset="0"/>
                <a:cs typeface="Arial" panose="020B0604020202020204" pitchFamily="34" charset="0"/>
              </a:rPr>
              <a:t>Regional Area Vice President</a:t>
            </a:r>
            <a:br>
              <a:rPr lang="en-GB" sz="1200" dirty="0">
                <a:solidFill>
                  <a:srgbClr val="535353"/>
                </a:solidFill>
                <a:latin typeface="Arial" panose="020B0604020202020204" pitchFamily="34" charset="0"/>
                <a:cs typeface="Arial" panose="020B0604020202020204" pitchFamily="34" charset="0"/>
              </a:rPr>
            </a:br>
            <a:r>
              <a:rPr lang="en-GB" sz="1200" dirty="0">
                <a:solidFill>
                  <a:srgbClr val="535353"/>
                </a:solidFill>
                <a:latin typeface="Arial" panose="020B0604020202020204" pitchFamily="34" charset="0"/>
                <a:cs typeface="Arial" panose="020B0604020202020204" pitchFamily="34" charset="0"/>
              </a:rPr>
              <a:t>HR &amp; Compensation Consulting</a:t>
            </a:r>
            <a:br>
              <a:rPr lang="en-GB" sz="1200" dirty="0">
                <a:solidFill>
                  <a:srgbClr val="535353"/>
                </a:solidFill>
                <a:latin typeface="Arial" panose="020B0604020202020204" pitchFamily="34" charset="0"/>
                <a:cs typeface="Arial" panose="020B0604020202020204" pitchFamily="34" charset="0"/>
              </a:rPr>
            </a:br>
            <a:r>
              <a:rPr lang="en-GB" sz="1200" dirty="0">
                <a:solidFill>
                  <a:schemeClr val="bg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Sommer_Mason@ajg.com</a:t>
            </a:r>
            <a:br>
              <a:rPr lang="en-GB" sz="1200" dirty="0">
                <a:solidFill>
                  <a:srgbClr val="535353"/>
                </a:solidFill>
                <a:latin typeface="Arial" panose="020B0604020202020204" pitchFamily="34" charset="0"/>
                <a:cs typeface="Arial" panose="020B0604020202020204" pitchFamily="34" charset="0"/>
              </a:rPr>
            </a:br>
            <a:r>
              <a:rPr lang="en-GB" sz="1200" dirty="0">
                <a:solidFill>
                  <a:srgbClr val="535353"/>
                </a:solidFill>
                <a:latin typeface="Arial" panose="020B0604020202020204" pitchFamily="34" charset="0"/>
                <a:cs typeface="Arial" panose="020B0604020202020204" pitchFamily="34" charset="0"/>
              </a:rPr>
              <a:t>Mobile: 225-290-0656</a:t>
            </a:r>
          </a:p>
        </p:txBody>
      </p:sp>
      <p:pic>
        <p:nvPicPr>
          <p:cNvPr id="17" name="Picture 16">
            <a:extLst>
              <a:ext uri="{FF2B5EF4-FFF2-40B4-BE49-F238E27FC236}">
                <a16:creationId xmlns:a16="http://schemas.microsoft.com/office/drawing/2014/main" id="{8E0070F0-5806-CDCA-CB4C-182758658B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2120" y="1594292"/>
            <a:ext cx="1106194" cy="110532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90B14618-1EB5-1FE2-A3F2-66CB4949E112}"/>
              </a:ext>
            </a:extLst>
          </p:cNvPr>
          <p:cNvSpPr txBox="1"/>
          <p:nvPr/>
        </p:nvSpPr>
        <p:spPr>
          <a:xfrm>
            <a:off x="8617377" y="875143"/>
            <a:ext cx="3300904" cy="64633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dirty="0">
                <a:latin typeface="Arial" panose="020B0604020202020204" pitchFamily="34" charset="0"/>
                <a:cs typeface="Arial" panose="020B0604020202020204" pitchFamily="34" charset="0"/>
              </a:rPr>
              <a:t>Contact me for Benchmarking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&amp; Survey Data!</a:t>
            </a:r>
          </a:p>
        </p:txBody>
      </p:sp>
    </p:spTree>
    <p:extLst>
      <p:ext uri="{BB962C8B-B14F-4D97-AF65-F5344CB8AC3E}">
        <p14:creationId xmlns:p14="http://schemas.microsoft.com/office/powerpoint/2010/main" val="3044233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C71185B-640E-1E91-3D93-9C6947A1E71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307250"/>
            <a:ext cx="12192000" cy="4857655"/>
          </a:xfrm>
          <a:prstGeom prst="rect">
            <a:avLst/>
          </a:prstGeom>
        </p:spPr>
      </p:pic>
      <p:sp>
        <p:nvSpPr>
          <p:cNvPr id="3" name="Rectangle 2">
            <a:extLst>
              <a:ext uri="{FF2B5EF4-FFF2-40B4-BE49-F238E27FC236}">
                <a16:creationId xmlns:a16="http://schemas.microsoft.com/office/drawing/2014/main" id="{2127E9D3-9008-E7E5-27EC-1D0676EEC497}"/>
              </a:ext>
            </a:extLst>
          </p:cNvPr>
          <p:cNvSpPr/>
          <p:nvPr/>
        </p:nvSpPr>
        <p:spPr>
          <a:xfrm>
            <a:off x="419104" y="1689675"/>
            <a:ext cx="11379196" cy="4092801"/>
          </a:xfrm>
          <a:prstGeom prst="rect">
            <a:avLst/>
          </a:prstGeom>
          <a:solidFill>
            <a:schemeClr val="accent2">
              <a:alpha val="89804"/>
            </a:schemeClr>
          </a:solidFill>
          <a:ln w="57150">
            <a:noFill/>
          </a:ln>
          <a:effectLst/>
        </p:spPr>
        <p:style>
          <a:lnRef idx="1">
            <a:schemeClr val="accent1"/>
          </a:lnRef>
          <a:fillRef idx="3">
            <a:schemeClr val="accent1"/>
          </a:fillRef>
          <a:effectRef idx="2">
            <a:schemeClr val="accent1"/>
          </a:effectRef>
          <a:fontRef idx="minor">
            <a:schemeClr val="lt1"/>
          </a:fontRef>
        </p:style>
        <p:txBody>
          <a:bodyPr lIns="54864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Gotham Narrow Medium" pitchFamily="2" charset="0"/>
              <a:ea typeface="+mn-ea"/>
              <a:cs typeface="+mn-cs"/>
            </a:endParaRPr>
          </a:p>
        </p:txBody>
      </p:sp>
      <p:sp>
        <p:nvSpPr>
          <p:cNvPr id="4" name="Rectangle 3">
            <a:extLst>
              <a:ext uri="{FF2B5EF4-FFF2-40B4-BE49-F238E27FC236}">
                <a16:creationId xmlns:a16="http://schemas.microsoft.com/office/drawing/2014/main" id="{E512BD49-4BAA-3FA3-C05E-B8A9F6B9ED00}"/>
              </a:ext>
            </a:extLst>
          </p:cNvPr>
          <p:cNvSpPr/>
          <p:nvPr/>
        </p:nvSpPr>
        <p:spPr>
          <a:xfrm>
            <a:off x="684347" y="1936227"/>
            <a:ext cx="10834553" cy="3560024"/>
          </a:xfrm>
          <a:prstGeom prst="rect">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5" name="object 4">
            <a:extLst>
              <a:ext uri="{FF2B5EF4-FFF2-40B4-BE49-F238E27FC236}">
                <a16:creationId xmlns:a16="http://schemas.microsoft.com/office/drawing/2014/main" id="{3CD01699-F0B9-192F-5514-36EDEDA7D489}"/>
              </a:ext>
            </a:extLst>
          </p:cNvPr>
          <p:cNvSpPr txBox="1"/>
          <p:nvPr/>
        </p:nvSpPr>
        <p:spPr>
          <a:xfrm>
            <a:off x="890548" y="2147799"/>
            <a:ext cx="10361652" cy="3059171"/>
          </a:xfrm>
          <a:prstGeom prst="rect">
            <a:avLst/>
          </a:prstGeom>
        </p:spPr>
        <p:txBody>
          <a:bodyPr vert="horz" wrap="square" lIns="0" tIns="12065"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rPr>
              <a:t>How can we create a culture of listening in our organizations?</a:t>
            </a:r>
          </a:p>
        </p:txBody>
      </p:sp>
      <p:sp>
        <p:nvSpPr>
          <p:cNvPr id="6" name="Slide Number Placeholder 4">
            <a:extLst>
              <a:ext uri="{FF2B5EF4-FFF2-40B4-BE49-F238E27FC236}">
                <a16:creationId xmlns:a16="http://schemas.microsoft.com/office/drawing/2014/main" id="{715FE999-D25C-A687-8E23-2CD40A37466E}"/>
              </a:ext>
            </a:extLst>
          </p:cNvPr>
          <p:cNvSpPr txBox="1">
            <a:spLocks/>
          </p:cNvSpPr>
          <p:nvPr/>
        </p:nvSpPr>
        <p:spPr bwMode="gray">
          <a:xfrm>
            <a:off x="0" y="-170128"/>
            <a:ext cx="0" cy="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09585">
              <a:defRPr/>
            </a:pPr>
            <a:fld id="{2083E393-C0BF-4ED8-8545-7E4C90AFF831}" type="slidenum">
              <a:rPr lang="en-US" sz="2400" smtClean="0">
                <a:solidFill>
                  <a:srgbClr val="FFFFFF"/>
                </a:solidFill>
                <a:latin typeface="Arial"/>
              </a:rPr>
              <a:pPr algn="l" defTabSz="609585">
                <a:defRPr/>
              </a:pPr>
              <a:t>42</a:t>
            </a:fld>
            <a:endParaRPr lang="en-US" sz="2400" dirty="0">
              <a:solidFill>
                <a:srgbClr val="FFFFFF"/>
              </a:solidFill>
              <a:latin typeface="Arial"/>
            </a:endParaRPr>
          </a:p>
        </p:txBody>
      </p:sp>
      <p:sp>
        <p:nvSpPr>
          <p:cNvPr id="8" name="Title 1">
            <a:extLst>
              <a:ext uri="{FF2B5EF4-FFF2-40B4-BE49-F238E27FC236}">
                <a16:creationId xmlns:a16="http://schemas.microsoft.com/office/drawing/2014/main" id="{D5E61D55-39BD-2FE6-5EED-F95E3135BC30}"/>
              </a:ext>
            </a:extLst>
          </p:cNvPr>
          <p:cNvSpPr txBox="1">
            <a:spLocks/>
          </p:cNvSpPr>
          <p:nvPr/>
        </p:nvSpPr>
        <p:spPr>
          <a:xfrm>
            <a:off x="304799" y="49764"/>
            <a:ext cx="7869383" cy="985520"/>
          </a:xfrm>
          <a:prstGeom prst="rect">
            <a:avLst/>
          </a:prstGeom>
        </p:spPr>
        <p:txBody>
          <a:bodyPr vert="horz" lIns="91440" tIns="45720" rIns="91440" bIns="45720" rtlCol="0" anchor="b" anchorCtr="0">
            <a:noAutofit/>
          </a:bodyPr>
          <a:lstStyle>
            <a:lvl1pPr algn="l" defTabSz="158747" rtl="0" eaLnBrk="1" latinLnBrk="0" hangingPunct="1">
              <a:spcBef>
                <a:spcPct val="0"/>
              </a:spcBef>
              <a:buNone/>
              <a:tabLst/>
              <a:defRPr sz="4267" b="0"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158747"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Creating a Culture of Listening</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5"/>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2089937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0692CEA3-0073-212E-484D-9CA05A9492F2}"/>
              </a:ext>
            </a:extLst>
          </p:cNvPr>
          <p:cNvGrpSpPr/>
          <p:nvPr/>
        </p:nvGrpSpPr>
        <p:grpSpPr>
          <a:xfrm>
            <a:off x="417194" y="1474365"/>
            <a:ext cx="5558604" cy="1407837"/>
            <a:chOff x="322869" y="1723854"/>
            <a:chExt cx="4168953" cy="1055878"/>
          </a:xfrm>
          <a:solidFill>
            <a:schemeClr val="accent5">
              <a:lumMod val="60000"/>
              <a:lumOff val="40000"/>
            </a:schemeClr>
          </a:solidFill>
        </p:grpSpPr>
        <p:sp>
          <p:nvSpPr>
            <p:cNvPr id="3" name="Rectangle 2">
              <a:extLst>
                <a:ext uri="{FF2B5EF4-FFF2-40B4-BE49-F238E27FC236}">
                  <a16:creationId xmlns:a16="http://schemas.microsoft.com/office/drawing/2014/main" id="{A069E942-2F22-2598-9951-7D56D5D04BA4}"/>
                </a:ext>
              </a:extLst>
            </p:cNvPr>
            <p:cNvSpPr/>
            <p:nvPr/>
          </p:nvSpPr>
          <p:spPr>
            <a:xfrm>
              <a:off x="322869" y="1723854"/>
              <a:ext cx="4168953" cy="10558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Open channels of communication</a:t>
              </a:r>
            </a:p>
          </p:txBody>
        </p:sp>
        <p:sp>
          <p:nvSpPr>
            <p:cNvPr id="4" name="Flowchart: Connector 48">
              <a:extLst>
                <a:ext uri="{FF2B5EF4-FFF2-40B4-BE49-F238E27FC236}">
                  <a16:creationId xmlns:a16="http://schemas.microsoft.com/office/drawing/2014/main" id="{B52A7DAB-B1CB-5522-0ADD-1F60E7376226}"/>
                </a:ext>
              </a:extLst>
            </p:cNvPr>
            <p:cNvSpPr/>
            <p:nvPr/>
          </p:nvSpPr>
          <p:spPr>
            <a:xfrm>
              <a:off x="396999" y="1950805"/>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Flowchart: Connector 51">
              <a:extLst>
                <a:ext uri="{FF2B5EF4-FFF2-40B4-BE49-F238E27FC236}">
                  <a16:creationId xmlns:a16="http://schemas.microsoft.com/office/drawing/2014/main" id="{E7C21268-864F-8FBC-EC4A-2CF4A4B3D478}"/>
                </a:ext>
              </a:extLst>
            </p:cNvPr>
            <p:cNvSpPr/>
            <p:nvPr/>
          </p:nvSpPr>
          <p:spPr>
            <a:xfrm>
              <a:off x="467758" y="2021564"/>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a:t>
              </a:r>
            </a:p>
          </p:txBody>
        </p:sp>
      </p:grpSp>
      <p:grpSp>
        <p:nvGrpSpPr>
          <p:cNvPr id="6" name="Group 5">
            <a:extLst>
              <a:ext uri="{FF2B5EF4-FFF2-40B4-BE49-F238E27FC236}">
                <a16:creationId xmlns:a16="http://schemas.microsoft.com/office/drawing/2014/main" id="{24FACEE1-F54F-9E1E-FF42-940CB2D9D469}"/>
              </a:ext>
            </a:extLst>
          </p:cNvPr>
          <p:cNvGrpSpPr/>
          <p:nvPr/>
        </p:nvGrpSpPr>
        <p:grpSpPr>
          <a:xfrm>
            <a:off x="418436" y="3143748"/>
            <a:ext cx="5557363" cy="1273727"/>
            <a:chOff x="323801" y="2600987"/>
            <a:chExt cx="4168022" cy="955295"/>
          </a:xfrm>
          <a:solidFill>
            <a:srgbClr val="B3B870"/>
          </a:solidFill>
        </p:grpSpPr>
        <p:sp>
          <p:nvSpPr>
            <p:cNvPr id="8" name="Rectangle 7">
              <a:extLst>
                <a:ext uri="{FF2B5EF4-FFF2-40B4-BE49-F238E27FC236}">
                  <a16:creationId xmlns:a16="http://schemas.microsoft.com/office/drawing/2014/main" id="{15F5F854-56FF-28B6-33FD-59740C67EC81}"/>
                </a:ext>
              </a:extLst>
            </p:cNvPr>
            <p:cNvSpPr/>
            <p:nvPr/>
          </p:nvSpPr>
          <p:spPr>
            <a:xfrm>
              <a:off x="323801" y="2600987"/>
              <a:ext cx="4168022" cy="95529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Training for managers and leaders</a:t>
              </a:r>
            </a:p>
          </p:txBody>
        </p:sp>
        <p:grpSp>
          <p:nvGrpSpPr>
            <p:cNvPr id="10" name="Group 9">
              <a:extLst>
                <a:ext uri="{FF2B5EF4-FFF2-40B4-BE49-F238E27FC236}">
                  <a16:creationId xmlns:a16="http://schemas.microsoft.com/office/drawing/2014/main" id="{0CDF8E57-16F7-4715-36C3-F296AADD9C35}"/>
                </a:ext>
              </a:extLst>
            </p:cNvPr>
            <p:cNvGrpSpPr/>
            <p:nvPr/>
          </p:nvGrpSpPr>
          <p:grpSpPr>
            <a:xfrm>
              <a:off x="396999" y="2776346"/>
              <a:ext cx="600044" cy="600044"/>
              <a:chOff x="394014" y="2195370"/>
              <a:chExt cx="600044" cy="600044"/>
            </a:xfrm>
            <a:grpFill/>
          </p:grpSpPr>
          <p:sp>
            <p:nvSpPr>
              <p:cNvPr id="11" name="Flowchart: Connector 49">
                <a:extLst>
                  <a:ext uri="{FF2B5EF4-FFF2-40B4-BE49-F238E27FC236}">
                    <a16:creationId xmlns:a16="http://schemas.microsoft.com/office/drawing/2014/main" id="{C9C9A63C-AF1A-53FF-CB30-EC20E8AB021A}"/>
                  </a:ext>
                </a:extLst>
              </p:cNvPr>
              <p:cNvSpPr/>
              <p:nvPr/>
            </p:nvSpPr>
            <p:spPr>
              <a:xfrm>
                <a:off x="394014" y="2195370"/>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Flowchart: Connector 52">
                <a:extLst>
                  <a:ext uri="{FF2B5EF4-FFF2-40B4-BE49-F238E27FC236}">
                    <a16:creationId xmlns:a16="http://schemas.microsoft.com/office/drawing/2014/main" id="{2CDF560C-1FB9-4034-233B-6638437BAA5A}"/>
                  </a:ext>
                </a:extLst>
              </p:cNvPr>
              <p:cNvSpPr/>
              <p:nvPr/>
            </p:nvSpPr>
            <p:spPr>
              <a:xfrm>
                <a:off x="464773" y="2266413"/>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a:t>
                </a:r>
              </a:p>
            </p:txBody>
          </p:sp>
        </p:grpSp>
      </p:grpSp>
      <p:grpSp>
        <p:nvGrpSpPr>
          <p:cNvPr id="13" name="Group 12">
            <a:extLst>
              <a:ext uri="{FF2B5EF4-FFF2-40B4-BE49-F238E27FC236}">
                <a16:creationId xmlns:a16="http://schemas.microsoft.com/office/drawing/2014/main" id="{C4B10104-9A49-C4EB-AC30-65F543CC511A}"/>
              </a:ext>
            </a:extLst>
          </p:cNvPr>
          <p:cNvGrpSpPr/>
          <p:nvPr/>
        </p:nvGrpSpPr>
        <p:grpSpPr>
          <a:xfrm>
            <a:off x="417194" y="4684434"/>
            <a:ext cx="5558605" cy="1295831"/>
            <a:chOff x="322869" y="3756501"/>
            <a:chExt cx="4168954" cy="971873"/>
          </a:xfrm>
          <a:solidFill>
            <a:srgbClr val="A7C8EA"/>
          </a:solidFill>
        </p:grpSpPr>
        <p:sp>
          <p:nvSpPr>
            <p:cNvPr id="14" name="Rectangle 13">
              <a:extLst>
                <a:ext uri="{FF2B5EF4-FFF2-40B4-BE49-F238E27FC236}">
                  <a16:creationId xmlns:a16="http://schemas.microsoft.com/office/drawing/2014/main" id="{30F430B2-6F70-8E83-F73F-88496F11C520}"/>
                </a:ext>
              </a:extLst>
            </p:cNvPr>
            <p:cNvSpPr/>
            <p:nvPr/>
          </p:nvSpPr>
          <p:spPr>
            <a:xfrm>
              <a:off x="322869" y="3756501"/>
              <a:ext cx="4168954" cy="971873"/>
            </a:xfrm>
            <a:prstGeom prst="rect">
              <a:avLst/>
            </a:prstGeom>
            <a:grpFill/>
            <a:ln>
              <a:noFill/>
            </a:ln>
          </p:spPr>
          <p:style>
            <a:lnRef idx="0">
              <a:scrgbClr r="0" g="0" b="0"/>
            </a:lnRef>
            <a:fillRef idx="0">
              <a:scrgbClr r="0" g="0" b="0"/>
            </a:fillRef>
            <a:effectRef idx="0">
              <a:scrgbClr r="0" g="0" b="0"/>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Foster safe environment</a:t>
              </a:r>
            </a:p>
          </p:txBody>
        </p:sp>
        <p:grpSp>
          <p:nvGrpSpPr>
            <p:cNvPr id="15" name="Group 14">
              <a:extLst>
                <a:ext uri="{FF2B5EF4-FFF2-40B4-BE49-F238E27FC236}">
                  <a16:creationId xmlns:a16="http://schemas.microsoft.com/office/drawing/2014/main" id="{B2DB63C4-03E7-E050-A042-C8E818A6D645}"/>
                </a:ext>
              </a:extLst>
            </p:cNvPr>
            <p:cNvGrpSpPr/>
            <p:nvPr/>
          </p:nvGrpSpPr>
          <p:grpSpPr>
            <a:xfrm>
              <a:off x="401720" y="3909546"/>
              <a:ext cx="600044" cy="600044"/>
              <a:chOff x="401720" y="3197229"/>
              <a:chExt cx="600044" cy="600044"/>
            </a:xfrm>
            <a:grpFill/>
          </p:grpSpPr>
          <p:sp>
            <p:nvSpPr>
              <p:cNvPr id="16" name="Flowchart: Connector 50">
                <a:extLst>
                  <a:ext uri="{FF2B5EF4-FFF2-40B4-BE49-F238E27FC236}">
                    <a16:creationId xmlns:a16="http://schemas.microsoft.com/office/drawing/2014/main" id="{8446215F-7E61-20D4-8208-9FB9A4FD9D9B}"/>
                  </a:ext>
                </a:extLst>
              </p:cNvPr>
              <p:cNvSpPr/>
              <p:nvPr/>
            </p:nvSpPr>
            <p:spPr>
              <a:xfrm>
                <a:off x="401720" y="3197229"/>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7" name="Flowchart: Connector 53">
                <a:extLst>
                  <a:ext uri="{FF2B5EF4-FFF2-40B4-BE49-F238E27FC236}">
                    <a16:creationId xmlns:a16="http://schemas.microsoft.com/office/drawing/2014/main" id="{3BDF2A23-00CC-EFFD-D538-7C288FB94C4C}"/>
                  </a:ext>
                </a:extLst>
              </p:cNvPr>
              <p:cNvSpPr/>
              <p:nvPr/>
            </p:nvSpPr>
            <p:spPr>
              <a:xfrm>
                <a:off x="472479" y="3267988"/>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a:t>
                </a:r>
              </a:p>
            </p:txBody>
          </p:sp>
        </p:grpSp>
      </p:grpSp>
      <p:cxnSp>
        <p:nvCxnSpPr>
          <p:cNvPr id="18" name="Straight Connector 17">
            <a:extLst>
              <a:ext uri="{FF2B5EF4-FFF2-40B4-BE49-F238E27FC236}">
                <a16:creationId xmlns:a16="http://schemas.microsoft.com/office/drawing/2014/main" id="{B3242B8A-492D-101C-CCA9-770FF0F536C2}"/>
              </a:ext>
            </a:extLst>
          </p:cNvPr>
          <p:cNvCxnSpPr>
            <a:cxnSpLocks/>
          </p:cNvCxnSpPr>
          <p:nvPr/>
        </p:nvCxnSpPr>
        <p:spPr>
          <a:xfrm flipH="1">
            <a:off x="406593" y="3014317"/>
            <a:ext cx="1140872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2ADA648-7944-1DDB-A124-3A7A083AC414}"/>
              </a:ext>
            </a:extLst>
          </p:cNvPr>
          <p:cNvCxnSpPr>
            <a:cxnSpLocks/>
          </p:cNvCxnSpPr>
          <p:nvPr/>
        </p:nvCxnSpPr>
        <p:spPr>
          <a:xfrm flipH="1">
            <a:off x="406593" y="4550953"/>
            <a:ext cx="1140872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BA40FCE-8AA2-B9F4-B31A-928785A84616}"/>
              </a:ext>
            </a:extLst>
          </p:cNvPr>
          <p:cNvCxnSpPr>
            <a:cxnSpLocks/>
          </p:cNvCxnSpPr>
          <p:nvPr/>
        </p:nvCxnSpPr>
        <p:spPr>
          <a:xfrm flipV="1">
            <a:off x="6110956" y="1474365"/>
            <a:ext cx="0" cy="4523851"/>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66D9CA7C-84D7-7920-879A-B88518A99C35}"/>
              </a:ext>
            </a:extLst>
          </p:cNvPr>
          <p:cNvGrpSpPr/>
          <p:nvPr/>
        </p:nvGrpSpPr>
        <p:grpSpPr>
          <a:xfrm>
            <a:off x="6256718" y="1474365"/>
            <a:ext cx="5558604" cy="1407837"/>
            <a:chOff x="322869" y="1723854"/>
            <a:chExt cx="4168953" cy="1055878"/>
          </a:xfrm>
          <a:solidFill>
            <a:srgbClr val="ECAC7F"/>
          </a:solidFill>
        </p:grpSpPr>
        <p:sp>
          <p:nvSpPr>
            <p:cNvPr id="22" name="Rectangle 21">
              <a:extLst>
                <a:ext uri="{FF2B5EF4-FFF2-40B4-BE49-F238E27FC236}">
                  <a16:creationId xmlns:a16="http://schemas.microsoft.com/office/drawing/2014/main" id="{AE8EDB57-5ED0-8E8A-7305-2A64BA1903A5}"/>
                </a:ext>
              </a:extLst>
            </p:cNvPr>
            <p:cNvSpPr/>
            <p:nvPr/>
          </p:nvSpPr>
          <p:spPr>
            <a:xfrm>
              <a:off x="322869" y="1723854"/>
              <a:ext cx="4168953" cy="1055878"/>
            </a:xfrm>
            <a:prstGeom prst="rect">
              <a:avLst/>
            </a:prstGeom>
            <a:grpFill/>
            <a:ln>
              <a:noFill/>
            </a:ln>
          </p:spPr>
          <p:style>
            <a:lnRef idx="0">
              <a:scrgbClr r="0" g="0" b="0"/>
            </a:lnRef>
            <a:fillRef idx="0">
              <a:scrgbClr r="0" g="0" b="0"/>
            </a:fillRef>
            <a:effectRef idx="0">
              <a:scrgbClr r="0" g="0" b="0"/>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Act on feedback</a:t>
              </a:r>
            </a:p>
          </p:txBody>
        </p:sp>
        <p:sp>
          <p:nvSpPr>
            <p:cNvPr id="23" name="Flowchart: Connector 48">
              <a:extLst>
                <a:ext uri="{FF2B5EF4-FFF2-40B4-BE49-F238E27FC236}">
                  <a16:creationId xmlns:a16="http://schemas.microsoft.com/office/drawing/2014/main" id="{E11A8CD1-F94B-F1BB-69C2-ED188FFAF626}"/>
                </a:ext>
              </a:extLst>
            </p:cNvPr>
            <p:cNvSpPr/>
            <p:nvPr/>
          </p:nvSpPr>
          <p:spPr>
            <a:xfrm>
              <a:off x="396999" y="1950805"/>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4" name="Flowchart: Connector 51">
              <a:extLst>
                <a:ext uri="{FF2B5EF4-FFF2-40B4-BE49-F238E27FC236}">
                  <a16:creationId xmlns:a16="http://schemas.microsoft.com/office/drawing/2014/main" id="{75503149-3204-ACCC-2450-72AF68136EBE}"/>
                </a:ext>
              </a:extLst>
            </p:cNvPr>
            <p:cNvSpPr/>
            <p:nvPr/>
          </p:nvSpPr>
          <p:spPr>
            <a:xfrm>
              <a:off x="467758" y="2021564"/>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4</a:t>
              </a:r>
            </a:p>
          </p:txBody>
        </p:sp>
      </p:grpSp>
      <p:grpSp>
        <p:nvGrpSpPr>
          <p:cNvPr id="25" name="Group 24">
            <a:extLst>
              <a:ext uri="{FF2B5EF4-FFF2-40B4-BE49-F238E27FC236}">
                <a16:creationId xmlns:a16="http://schemas.microsoft.com/office/drawing/2014/main" id="{02D393C1-8950-D492-4D66-607B34FF53A9}"/>
              </a:ext>
            </a:extLst>
          </p:cNvPr>
          <p:cNvGrpSpPr/>
          <p:nvPr/>
        </p:nvGrpSpPr>
        <p:grpSpPr>
          <a:xfrm>
            <a:off x="6257959" y="3143748"/>
            <a:ext cx="5557363" cy="1273727"/>
            <a:chOff x="323801" y="2600987"/>
            <a:chExt cx="4168022" cy="955295"/>
          </a:xfrm>
          <a:solidFill>
            <a:srgbClr val="DDEAF7"/>
          </a:solidFill>
        </p:grpSpPr>
        <p:sp>
          <p:nvSpPr>
            <p:cNvPr id="26" name="Rectangle 25">
              <a:extLst>
                <a:ext uri="{FF2B5EF4-FFF2-40B4-BE49-F238E27FC236}">
                  <a16:creationId xmlns:a16="http://schemas.microsoft.com/office/drawing/2014/main" id="{6D8B47D3-1B7D-B3D7-0284-3576EEDE5A69}"/>
                </a:ext>
              </a:extLst>
            </p:cNvPr>
            <p:cNvSpPr/>
            <p:nvPr/>
          </p:nvSpPr>
          <p:spPr>
            <a:xfrm>
              <a:off x="323801" y="2600987"/>
              <a:ext cx="4168022" cy="95529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Incorporate feedback into decision making</a:t>
              </a:r>
            </a:p>
          </p:txBody>
        </p:sp>
        <p:grpSp>
          <p:nvGrpSpPr>
            <p:cNvPr id="27" name="Group 26">
              <a:extLst>
                <a:ext uri="{FF2B5EF4-FFF2-40B4-BE49-F238E27FC236}">
                  <a16:creationId xmlns:a16="http://schemas.microsoft.com/office/drawing/2014/main" id="{EA778C8C-7193-43B1-CC5A-C5E1C4F7367E}"/>
                </a:ext>
              </a:extLst>
            </p:cNvPr>
            <p:cNvGrpSpPr/>
            <p:nvPr/>
          </p:nvGrpSpPr>
          <p:grpSpPr>
            <a:xfrm>
              <a:off x="396999" y="2776346"/>
              <a:ext cx="600044" cy="600044"/>
              <a:chOff x="394014" y="2195370"/>
              <a:chExt cx="600044" cy="600044"/>
            </a:xfrm>
            <a:grpFill/>
          </p:grpSpPr>
          <p:sp>
            <p:nvSpPr>
              <p:cNvPr id="28" name="Flowchart: Connector 49">
                <a:extLst>
                  <a:ext uri="{FF2B5EF4-FFF2-40B4-BE49-F238E27FC236}">
                    <a16:creationId xmlns:a16="http://schemas.microsoft.com/office/drawing/2014/main" id="{A9FD11DD-32FA-F025-AB68-F1E0C6BAAC65}"/>
                  </a:ext>
                </a:extLst>
              </p:cNvPr>
              <p:cNvSpPr/>
              <p:nvPr/>
            </p:nvSpPr>
            <p:spPr>
              <a:xfrm>
                <a:off x="394014" y="2195370"/>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Flowchart: Connector 52">
                <a:extLst>
                  <a:ext uri="{FF2B5EF4-FFF2-40B4-BE49-F238E27FC236}">
                    <a16:creationId xmlns:a16="http://schemas.microsoft.com/office/drawing/2014/main" id="{2D7CEB3C-959B-9544-B4FF-DC6BF9325525}"/>
                  </a:ext>
                </a:extLst>
              </p:cNvPr>
              <p:cNvSpPr/>
              <p:nvPr/>
            </p:nvSpPr>
            <p:spPr>
              <a:xfrm>
                <a:off x="464773" y="2266413"/>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5</a:t>
                </a:r>
              </a:p>
            </p:txBody>
          </p:sp>
        </p:grpSp>
      </p:grpSp>
      <p:grpSp>
        <p:nvGrpSpPr>
          <p:cNvPr id="30" name="Group 29">
            <a:extLst>
              <a:ext uri="{FF2B5EF4-FFF2-40B4-BE49-F238E27FC236}">
                <a16:creationId xmlns:a16="http://schemas.microsoft.com/office/drawing/2014/main" id="{799E0BB9-CBCB-2305-8CD1-17D57F865369}"/>
              </a:ext>
            </a:extLst>
          </p:cNvPr>
          <p:cNvGrpSpPr/>
          <p:nvPr/>
        </p:nvGrpSpPr>
        <p:grpSpPr>
          <a:xfrm>
            <a:off x="6256718" y="4684434"/>
            <a:ext cx="5558605" cy="1295831"/>
            <a:chOff x="322869" y="3756501"/>
            <a:chExt cx="4168954" cy="971873"/>
          </a:xfrm>
          <a:solidFill>
            <a:schemeClr val="accent6">
              <a:lumMod val="60000"/>
              <a:lumOff val="40000"/>
            </a:schemeClr>
          </a:solidFill>
        </p:grpSpPr>
        <p:sp>
          <p:nvSpPr>
            <p:cNvPr id="31" name="Rectangle 30">
              <a:extLst>
                <a:ext uri="{FF2B5EF4-FFF2-40B4-BE49-F238E27FC236}">
                  <a16:creationId xmlns:a16="http://schemas.microsoft.com/office/drawing/2014/main" id="{587EAA3F-5824-DB06-05E5-30070EBE4014}"/>
                </a:ext>
              </a:extLst>
            </p:cNvPr>
            <p:cNvSpPr/>
            <p:nvPr/>
          </p:nvSpPr>
          <p:spPr>
            <a:xfrm>
              <a:off x="322869" y="3756501"/>
              <a:ext cx="4168954" cy="971873"/>
            </a:xfrm>
            <a:prstGeom prst="rect">
              <a:avLst/>
            </a:prstGeom>
            <a:grpFill/>
            <a:ln>
              <a:noFill/>
            </a:ln>
          </p:spPr>
          <p:style>
            <a:lnRef idx="0">
              <a:scrgbClr r="0" g="0" b="0"/>
            </a:lnRef>
            <a:fillRef idx="0">
              <a:scrgbClr r="0" g="0" b="0"/>
            </a:fillRef>
            <a:effectRef idx="0">
              <a:scrgbClr r="0" g="0" b="0"/>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Recognize and reward employee for contributions</a:t>
              </a:r>
            </a:p>
          </p:txBody>
        </p:sp>
        <p:grpSp>
          <p:nvGrpSpPr>
            <p:cNvPr id="32" name="Group 31">
              <a:extLst>
                <a:ext uri="{FF2B5EF4-FFF2-40B4-BE49-F238E27FC236}">
                  <a16:creationId xmlns:a16="http://schemas.microsoft.com/office/drawing/2014/main" id="{EE8F8299-8BE7-F505-37B7-CC0C8901E651}"/>
                </a:ext>
              </a:extLst>
            </p:cNvPr>
            <p:cNvGrpSpPr/>
            <p:nvPr/>
          </p:nvGrpSpPr>
          <p:grpSpPr>
            <a:xfrm>
              <a:off x="401720" y="3898913"/>
              <a:ext cx="600044" cy="600044"/>
              <a:chOff x="401720" y="3186596"/>
              <a:chExt cx="600044" cy="600044"/>
            </a:xfrm>
            <a:grpFill/>
          </p:grpSpPr>
          <p:sp>
            <p:nvSpPr>
              <p:cNvPr id="33" name="Flowchart: Connector 50">
                <a:extLst>
                  <a:ext uri="{FF2B5EF4-FFF2-40B4-BE49-F238E27FC236}">
                    <a16:creationId xmlns:a16="http://schemas.microsoft.com/office/drawing/2014/main" id="{927A4600-5C9D-5BC1-2397-8A76FD532664}"/>
                  </a:ext>
                </a:extLst>
              </p:cNvPr>
              <p:cNvSpPr/>
              <p:nvPr/>
            </p:nvSpPr>
            <p:spPr>
              <a:xfrm>
                <a:off x="401720" y="3186596"/>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4" name="Flowchart: Connector 53">
                <a:extLst>
                  <a:ext uri="{FF2B5EF4-FFF2-40B4-BE49-F238E27FC236}">
                    <a16:creationId xmlns:a16="http://schemas.microsoft.com/office/drawing/2014/main" id="{D1C1CA4D-D916-FB06-4359-FFBD4825FFC0}"/>
                  </a:ext>
                </a:extLst>
              </p:cNvPr>
              <p:cNvSpPr/>
              <p:nvPr/>
            </p:nvSpPr>
            <p:spPr>
              <a:xfrm>
                <a:off x="472479" y="3257355"/>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6</a:t>
                </a:r>
              </a:p>
            </p:txBody>
          </p:sp>
        </p:grpSp>
      </p:grpSp>
      <p:sp>
        <p:nvSpPr>
          <p:cNvPr id="35" name="Title 1">
            <a:extLst>
              <a:ext uri="{FF2B5EF4-FFF2-40B4-BE49-F238E27FC236}">
                <a16:creationId xmlns:a16="http://schemas.microsoft.com/office/drawing/2014/main" id="{158AB4EC-5FB9-AA25-EA48-0CE4B94CCBD7}"/>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Creating a Culture of Listening</a:t>
            </a:r>
          </a:p>
        </p:txBody>
      </p:sp>
      <p:sp>
        <p:nvSpPr>
          <p:cNvPr id="36" name="Text Placeholder 3">
            <a:extLst>
              <a:ext uri="{FF2B5EF4-FFF2-40B4-BE49-F238E27FC236}">
                <a16:creationId xmlns:a16="http://schemas.microsoft.com/office/drawing/2014/main" id="{0FF4F33D-7C7D-954A-7462-3A196702CB0D}"/>
              </a:ext>
            </a:extLst>
          </p:cNvPr>
          <p:cNvSpPr txBox="1">
            <a:spLocks/>
          </p:cNvSpPr>
          <p:nvPr/>
        </p:nvSpPr>
        <p:spPr>
          <a:xfrm>
            <a:off x="304799" y="917035"/>
            <a:ext cx="1099665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a:solidFill>
                  <a:schemeClr val="bg1"/>
                </a:solidFill>
                <a:latin typeface="Arial" panose="020B0604020202020204" pitchFamily="34" charset="0"/>
                <a:cs typeface="Arial" panose="020B0604020202020204" pitchFamily="34" charset="0"/>
              </a:rPr>
              <a:t>Critical for improving employee engagement, retention and overall business success</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2032460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3" name="Title 1">
            <a:extLst>
              <a:ext uri="{FF2B5EF4-FFF2-40B4-BE49-F238E27FC236}">
                <a16:creationId xmlns:a16="http://schemas.microsoft.com/office/drawing/2014/main" id="{30BC7E30-5917-4686-29EB-38B974168442}"/>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Employer Response</a:t>
            </a:r>
          </a:p>
        </p:txBody>
      </p:sp>
      <p:sp>
        <p:nvSpPr>
          <p:cNvPr id="4" name="Text Placeholder 3">
            <a:extLst>
              <a:ext uri="{FF2B5EF4-FFF2-40B4-BE49-F238E27FC236}">
                <a16:creationId xmlns:a16="http://schemas.microsoft.com/office/drawing/2014/main" id="{99EE0937-A4D7-55CF-E5CB-FED676FCA7EE}"/>
              </a:ext>
            </a:extLst>
          </p:cNvPr>
          <p:cNvSpPr txBox="1">
            <a:spLocks/>
          </p:cNvSpPr>
          <p:nvPr/>
        </p:nvSpPr>
        <p:spPr>
          <a:xfrm>
            <a:off x="304799" y="1065897"/>
            <a:ext cx="10996652" cy="411480"/>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dirty="0">
                <a:solidFill>
                  <a:schemeClr val="bg1"/>
                </a:solidFill>
                <a:latin typeface="Arial" panose="020B0604020202020204" pitchFamily="34" charset="0"/>
                <a:cs typeface="Arial" panose="020B0604020202020204" pitchFamily="34" charset="0"/>
              </a:rPr>
              <a:t>The “worth it” equation for employees has changed</a:t>
            </a:r>
          </a:p>
        </p:txBody>
      </p:sp>
      <p:sp>
        <p:nvSpPr>
          <p:cNvPr id="5" name="Text Placeholder 3">
            <a:extLst>
              <a:ext uri="{FF2B5EF4-FFF2-40B4-BE49-F238E27FC236}">
                <a16:creationId xmlns:a16="http://schemas.microsoft.com/office/drawing/2014/main" id="{7B58E7AE-7F3F-F621-60D7-C36530D23AA1}"/>
              </a:ext>
            </a:extLst>
          </p:cNvPr>
          <p:cNvSpPr txBox="1">
            <a:spLocks/>
          </p:cNvSpPr>
          <p:nvPr/>
        </p:nvSpPr>
        <p:spPr>
          <a:xfrm>
            <a:off x="240357" y="915221"/>
            <a:ext cx="10363200" cy="1221499"/>
          </a:xfrm>
          <a:prstGeom prst="rect">
            <a:avLst/>
          </a:prstGeom>
        </p:spPr>
        <p:txBody>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200"/>
              </a:spcAft>
              <a:buClr>
                <a:srgbClr val="6FACDE"/>
              </a:buClr>
              <a:buSzTx/>
              <a:buFont typeface="Arial"/>
              <a:buNone/>
              <a:tabLst/>
              <a:defRPr/>
            </a:pPr>
            <a:r>
              <a:rPr kumimoji="0" lang="en-US" sz="1867"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43F4D7CA-0F56-82FB-2A71-BEC32E19C178}"/>
              </a:ext>
            </a:extLst>
          </p:cNvPr>
          <p:cNvSpPr/>
          <p:nvPr/>
        </p:nvSpPr>
        <p:spPr>
          <a:xfrm>
            <a:off x="330660" y="1522909"/>
            <a:ext cx="11664291" cy="666977"/>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The path to ensuring your strategy and the efforts of your team are focused on the areas most important to your business and most relevant to your employees requires a multi-step Organizational Wellbeing approach.</a:t>
            </a:r>
          </a:p>
        </p:txBody>
      </p:sp>
      <p:grpSp>
        <p:nvGrpSpPr>
          <p:cNvPr id="8" name="Group 7">
            <a:extLst>
              <a:ext uri="{FF2B5EF4-FFF2-40B4-BE49-F238E27FC236}">
                <a16:creationId xmlns:a16="http://schemas.microsoft.com/office/drawing/2014/main" id="{C29E5C56-E164-DE43-BBA7-204E458F8209}"/>
              </a:ext>
            </a:extLst>
          </p:cNvPr>
          <p:cNvGrpSpPr/>
          <p:nvPr/>
        </p:nvGrpSpPr>
        <p:grpSpPr>
          <a:xfrm>
            <a:off x="346171" y="2437491"/>
            <a:ext cx="11396606" cy="2895450"/>
            <a:chOff x="464502" y="2349545"/>
            <a:chExt cx="11396606" cy="2895450"/>
          </a:xfrm>
        </p:grpSpPr>
        <p:grpSp>
          <p:nvGrpSpPr>
            <p:cNvPr id="10" name="Group 9">
              <a:extLst>
                <a:ext uri="{FF2B5EF4-FFF2-40B4-BE49-F238E27FC236}">
                  <a16:creationId xmlns:a16="http://schemas.microsoft.com/office/drawing/2014/main" id="{18321A70-12BF-88BB-5143-A5E4A00667D6}"/>
                </a:ext>
              </a:extLst>
            </p:cNvPr>
            <p:cNvGrpSpPr/>
            <p:nvPr/>
          </p:nvGrpSpPr>
          <p:grpSpPr>
            <a:xfrm>
              <a:off x="464502" y="2349545"/>
              <a:ext cx="11396606" cy="2895450"/>
              <a:chOff x="228600" y="1230075"/>
              <a:chExt cx="8748004" cy="2127239"/>
            </a:xfrm>
          </p:grpSpPr>
          <p:grpSp>
            <p:nvGrpSpPr>
              <p:cNvPr id="15" name="Group 14">
                <a:extLst>
                  <a:ext uri="{FF2B5EF4-FFF2-40B4-BE49-F238E27FC236}">
                    <a16:creationId xmlns:a16="http://schemas.microsoft.com/office/drawing/2014/main" id="{25781D38-2BED-7B9A-0642-B90DAFEDA75C}"/>
                  </a:ext>
                </a:extLst>
              </p:cNvPr>
              <p:cNvGrpSpPr/>
              <p:nvPr/>
            </p:nvGrpSpPr>
            <p:grpSpPr>
              <a:xfrm>
                <a:off x="228600" y="1230075"/>
                <a:ext cx="8748004" cy="2127239"/>
                <a:chOff x="171450" y="1376157"/>
                <a:chExt cx="5140239" cy="1426908"/>
              </a:xfrm>
            </p:grpSpPr>
            <p:sp>
              <p:nvSpPr>
                <p:cNvPr id="28" name="Rectangle 27">
                  <a:extLst>
                    <a:ext uri="{FF2B5EF4-FFF2-40B4-BE49-F238E27FC236}">
                      <a16:creationId xmlns:a16="http://schemas.microsoft.com/office/drawing/2014/main" id="{B3916404-B2E3-B1F7-C220-6B33C4E42B73}"/>
                    </a:ext>
                  </a:extLst>
                </p:cNvPr>
                <p:cNvSpPr/>
                <p:nvPr/>
              </p:nvSpPr>
              <p:spPr>
                <a:xfrm>
                  <a:off x="171450" y="1376158"/>
                  <a:ext cx="1239339" cy="1426907"/>
                </a:xfrm>
                <a:prstGeom prst="rect">
                  <a:avLst/>
                </a:prstGeom>
                <a:solidFill>
                  <a:srgbClr val="E5E5CC"/>
                </a:solidFill>
                <a:ln>
                  <a:noFill/>
                </a:ln>
                <a:effectLst/>
              </p:spPr>
              <p:style>
                <a:lnRef idx="1">
                  <a:schemeClr val="accent1"/>
                </a:lnRef>
                <a:fillRef idx="3">
                  <a:schemeClr val="accent1"/>
                </a:fillRef>
                <a:effectRef idx="2">
                  <a:schemeClr val="accent1"/>
                </a:effectRef>
                <a:fontRef idx="minor">
                  <a:schemeClr val="lt1"/>
                </a:fontRef>
              </p:style>
              <p:txBody>
                <a:bodyPr tIns="1341120" rtlCol="0" anchor="t"/>
                <a:lstStyle/>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Benchmarking</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Healthcare Analytics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Compensation</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Regulatory Environment/Compliance</a:t>
                  </a:r>
                </a:p>
              </p:txBody>
            </p:sp>
            <p:sp>
              <p:nvSpPr>
                <p:cNvPr id="29" name="Rectangle 28">
                  <a:extLst>
                    <a:ext uri="{FF2B5EF4-FFF2-40B4-BE49-F238E27FC236}">
                      <a16:creationId xmlns:a16="http://schemas.microsoft.com/office/drawing/2014/main" id="{E3C4B485-B1F7-3A29-5EB9-5316F268D1C4}"/>
                    </a:ext>
                  </a:extLst>
                </p:cNvPr>
                <p:cNvSpPr/>
                <p:nvPr/>
              </p:nvSpPr>
              <p:spPr>
                <a:xfrm>
                  <a:off x="2753779" y="1376157"/>
                  <a:ext cx="1243584" cy="1426908"/>
                </a:xfrm>
                <a:prstGeom prst="rect">
                  <a:avLst/>
                </a:prstGeom>
                <a:solidFill>
                  <a:srgbClr val="DFECF9"/>
                </a:solidFill>
                <a:ln>
                  <a:noFill/>
                </a:ln>
              </p:spPr>
              <p:style>
                <a:lnRef idx="0">
                  <a:scrgbClr r="0" g="0" b="0"/>
                </a:lnRef>
                <a:fillRef idx="0">
                  <a:scrgbClr r="0" g="0" b="0"/>
                </a:fillRef>
                <a:effectRef idx="0">
                  <a:scrgbClr r="0" g="0" b="0"/>
                </a:effectRef>
                <a:fontRef idx="minor">
                  <a:schemeClr val="lt1"/>
                </a:fontRef>
              </p:style>
              <p:txBody>
                <a:bodyPr tIns="1341120" rtlCol="0" anchor="t"/>
                <a:lstStyle/>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Employee Engagement Surveys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Benefit Preference Surveys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Focus Groups</a:t>
                  </a:r>
                </a:p>
              </p:txBody>
            </p:sp>
            <p:sp>
              <p:nvSpPr>
                <p:cNvPr id="30" name="Rectangle 29">
                  <a:extLst>
                    <a:ext uri="{FF2B5EF4-FFF2-40B4-BE49-F238E27FC236}">
                      <a16:creationId xmlns:a16="http://schemas.microsoft.com/office/drawing/2014/main" id="{5892DED0-204E-0239-7541-DE4B8B780AD5}"/>
                    </a:ext>
                  </a:extLst>
                </p:cNvPr>
                <p:cNvSpPr/>
                <p:nvPr/>
              </p:nvSpPr>
              <p:spPr>
                <a:xfrm>
                  <a:off x="4047066" y="1376158"/>
                  <a:ext cx="1264623" cy="1426907"/>
                </a:xfrm>
                <a:prstGeom prst="rect">
                  <a:avLst/>
                </a:prstGeom>
                <a:solidFill>
                  <a:srgbClr val="FAE4D4"/>
                </a:solidFill>
                <a:ln>
                  <a:noFill/>
                </a:ln>
              </p:spPr>
              <p:style>
                <a:lnRef idx="0">
                  <a:scrgbClr r="0" g="0" b="0"/>
                </a:lnRef>
                <a:fillRef idx="0">
                  <a:scrgbClr r="0" g="0" b="0"/>
                </a:fillRef>
                <a:effectRef idx="0">
                  <a:scrgbClr r="0" g="0" b="0"/>
                </a:effectRef>
                <a:fontRef idx="minor">
                  <a:schemeClr val="lt1"/>
                </a:fontRef>
              </p:style>
              <p:txBody>
                <a:bodyPr tIns="1341120" rtlCol="0" anchor="t"/>
                <a:lstStyle/>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Organizational Wellbeing</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Understanding Business Priority and Leadership Alignment</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Communications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Employee Value Proposition</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Leadership Development</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endPar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8F3580E-A83D-BCE3-8A85-C007B2788453}"/>
                    </a:ext>
                  </a:extLst>
                </p:cNvPr>
                <p:cNvSpPr/>
                <p:nvPr/>
              </p:nvSpPr>
              <p:spPr>
                <a:xfrm>
                  <a:off x="1460492" y="1376157"/>
                  <a:ext cx="1243584" cy="1426908"/>
                </a:xfrm>
                <a:prstGeom prst="rect">
                  <a:avLst/>
                </a:prstGeom>
                <a:solidFill>
                  <a:srgbClr val="FEEECE"/>
                </a:solidFill>
                <a:ln>
                  <a:noFill/>
                </a:ln>
              </p:spPr>
              <p:style>
                <a:lnRef idx="0">
                  <a:scrgbClr r="0" g="0" b="0"/>
                </a:lnRef>
                <a:fillRef idx="0">
                  <a:scrgbClr r="0" g="0" b="0"/>
                </a:fillRef>
                <a:effectRef idx="0">
                  <a:scrgbClr r="0" g="0" b="0"/>
                </a:effectRef>
                <a:fontRef idx="minor">
                  <a:schemeClr val="lt1"/>
                </a:fontRef>
              </p:style>
              <p:txBody>
                <a:bodyPr tIns="1341120" rtlCol="0" anchor="t"/>
                <a:lstStyle/>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Workforce Evaluation</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People Insights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Healthcare Analytics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Generational Characteristics</a:t>
                  </a:r>
                </a:p>
              </p:txBody>
            </p:sp>
          </p:grpSp>
          <p:grpSp>
            <p:nvGrpSpPr>
              <p:cNvPr id="16" name="Group 15">
                <a:extLst>
                  <a:ext uri="{FF2B5EF4-FFF2-40B4-BE49-F238E27FC236}">
                    <a16:creationId xmlns:a16="http://schemas.microsoft.com/office/drawing/2014/main" id="{24908CBB-8583-D3C2-5689-DF78C1F8D2E3}"/>
                  </a:ext>
                </a:extLst>
              </p:cNvPr>
              <p:cNvGrpSpPr/>
              <p:nvPr/>
            </p:nvGrpSpPr>
            <p:grpSpPr>
              <a:xfrm>
                <a:off x="2524345" y="1389294"/>
                <a:ext cx="1903056" cy="614982"/>
                <a:chOff x="2735506" y="1427926"/>
                <a:chExt cx="2237430" cy="1032438"/>
              </a:xfrm>
            </p:grpSpPr>
            <p:sp>
              <p:nvSpPr>
                <p:cNvPr id="26" name="Rectangle 25">
                  <a:extLst>
                    <a:ext uri="{FF2B5EF4-FFF2-40B4-BE49-F238E27FC236}">
                      <a16:creationId xmlns:a16="http://schemas.microsoft.com/office/drawing/2014/main" id="{D56E5FB3-0145-AA71-0844-E080CC8F5534}"/>
                    </a:ext>
                  </a:extLst>
                </p:cNvPr>
                <p:cNvSpPr/>
                <p:nvPr/>
              </p:nvSpPr>
              <p:spPr>
                <a:xfrm>
                  <a:off x="2735506" y="1427926"/>
                  <a:ext cx="2237430" cy="1032438"/>
                </a:xfrm>
                <a:prstGeom prst="rect">
                  <a:avLst/>
                </a:prstGeom>
                <a:solidFill>
                  <a:schemeClr val="accent5"/>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6AFBBBCC-0967-A2C2-3DE2-FBFBB806D034}"/>
                    </a:ext>
                  </a:extLst>
                </p:cNvPr>
                <p:cNvSpPr/>
                <p:nvPr/>
              </p:nvSpPr>
              <p:spPr>
                <a:xfrm>
                  <a:off x="2858386" y="1571626"/>
                  <a:ext cx="2003494" cy="778175"/>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71A54A4-B1DE-4E57-7A1D-234AFCFE2A0C}"/>
                  </a:ext>
                </a:extLst>
              </p:cNvPr>
              <p:cNvGrpSpPr/>
              <p:nvPr/>
            </p:nvGrpSpPr>
            <p:grpSpPr>
              <a:xfrm>
                <a:off x="4705417" y="1389298"/>
                <a:ext cx="1903056" cy="614984"/>
                <a:chOff x="2735506" y="1427928"/>
                <a:chExt cx="2237430" cy="1032439"/>
              </a:xfrm>
            </p:grpSpPr>
            <p:sp>
              <p:nvSpPr>
                <p:cNvPr id="24" name="Rectangle 23">
                  <a:extLst>
                    <a:ext uri="{FF2B5EF4-FFF2-40B4-BE49-F238E27FC236}">
                      <a16:creationId xmlns:a16="http://schemas.microsoft.com/office/drawing/2014/main" id="{DCDB60CB-56D6-765F-E0A9-D8F47DA19406}"/>
                    </a:ext>
                  </a:extLst>
                </p:cNvPr>
                <p:cNvSpPr/>
                <p:nvPr/>
              </p:nvSpPr>
              <p:spPr>
                <a:xfrm>
                  <a:off x="2735506" y="1427928"/>
                  <a:ext cx="2237430" cy="1032439"/>
                </a:xfrm>
                <a:prstGeom prst="rect">
                  <a:avLst/>
                </a:prstGeom>
                <a:solidFill>
                  <a:schemeClr val="accent2"/>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947A90D-292A-A9B6-1192-A428B6F7D2AD}"/>
                    </a:ext>
                  </a:extLst>
                </p:cNvPr>
                <p:cNvSpPr/>
                <p:nvPr/>
              </p:nvSpPr>
              <p:spPr>
                <a:xfrm>
                  <a:off x="2858386" y="1571625"/>
                  <a:ext cx="2003494" cy="778173"/>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7EBE8497-99E2-3543-FC41-66A82C8E270D}"/>
                  </a:ext>
                </a:extLst>
              </p:cNvPr>
              <p:cNvGrpSpPr/>
              <p:nvPr/>
            </p:nvGrpSpPr>
            <p:grpSpPr>
              <a:xfrm>
                <a:off x="6932471" y="1384547"/>
                <a:ext cx="1903056" cy="614984"/>
                <a:chOff x="2735506" y="1427928"/>
                <a:chExt cx="2237430" cy="1032439"/>
              </a:xfrm>
            </p:grpSpPr>
            <p:sp>
              <p:nvSpPr>
                <p:cNvPr id="22" name="Rectangle 21">
                  <a:extLst>
                    <a:ext uri="{FF2B5EF4-FFF2-40B4-BE49-F238E27FC236}">
                      <a16:creationId xmlns:a16="http://schemas.microsoft.com/office/drawing/2014/main" id="{FD899603-61B5-EA68-5B8F-7842F9391224}"/>
                    </a:ext>
                  </a:extLst>
                </p:cNvPr>
                <p:cNvSpPr/>
                <p:nvPr/>
              </p:nvSpPr>
              <p:spPr>
                <a:xfrm>
                  <a:off x="2735506" y="1427928"/>
                  <a:ext cx="2237430" cy="1032439"/>
                </a:xfrm>
                <a:prstGeom prst="rect">
                  <a:avLst/>
                </a:prstGeom>
                <a:solidFill>
                  <a:schemeClr val="accent4"/>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71619B5-80EB-3F16-BBA5-43F306D483D4}"/>
                    </a:ext>
                  </a:extLst>
                </p:cNvPr>
                <p:cNvSpPr/>
                <p:nvPr/>
              </p:nvSpPr>
              <p:spPr>
                <a:xfrm>
                  <a:off x="2858386" y="1571625"/>
                  <a:ext cx="2003494" cy="778173"/>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82ED7443-6B52-4D2E-DBC0-075079D62DD0}"/>
                  </a:ext>
                </a:extLst>
              </p:cNvPr>
              <p:cNvGrpSpPr/>
              <p:nvPr/>
            </p:nvGrpSpPr>
            <p:grpSpPr>
              <a:xfrm>
                <a:off x="333075" y="1386923"/>
                <a:ext cx="1903056" cy="614984"/>
                <a:chOff x="2735506" y="1427928"/>
                <a:chExt cx="2237430" cy="1032439"/>
              </a:xfrm>
            </p:grpSpPr>
            <p:sp>
              <p:nvSpPr>
                <p:cNvPr id="20" name="Rectangle 19">
                  <a:extLst>
                    <a:ext uri="{FF2B5EF4-FFF2-40B4-BE49-F238E27FC236}">
                      <a16:creationId xmlns:a16="http://schemas.microsoft.com/office/drawing/2014/main" id="{7A714E0B-5636-2864-97CB-494A348F974B}"/>
                    </a:ext>
                  </a:extLst>
                </p:cNvPr>
                <p:cNvSpPr/>
                <p:nvPr/>
              </p:nvSpPr>
              <p:spPr>
                <a:xfrm>
                  <a:off x="2735506" y="1427928"/>
                  <a:ext cx="2237430" cy="1032439"/>
                </a:xfrm>
                <a:prstGeom prst="rect">
                  <a:avLst/>
                </a:prstGeom>
                <a:solidFill>
                  <a:schemeClr val="accent3"/>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5EC36D2-A036-8111-3C92-EED712C8FACA}"/>
                    </a:ext>
                  </a:extLst>
                </p:cNvPr>
                <p:cNvSpPr/>
                <p:nvPr/>
              </p:nvSpPr>
              <p:spPr>
                <a:xfrm>
                  <a:off x="2858386" y="1571625"/>
                  <a:ext cx="2003494" cy="778173"/>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A43A5C1C-65F6-7204-92DB-6F5605B07AB8}"/>
                </a:ext>
              </a:extLst>
            </p:cNvPr>
            <p:cNvSpPr/>
            <p:nvPr/>
          </p:nvSpPr>
          <p:spPr>
            <a:xfrm>
              <a:off x="3677903" y="2702844"/>
              <a:ext cx="2064728" cy="584775"/>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Know Your Workforce</a:t>
              </a:r>
            </a:p>
          </p:txBody>
        </p:sp>
        <p:sp>
          <p:nvSpPr>
            <p:cNvPr id="12" name="Rectangle 11">
              <a:extLst>
                <a:ext uri="{FF2B5EF4-FFF2-40B4-BE49-F238E27FC236}">
                  <a16:creationId xmlns:a16="http://schemas.microsoft.com/office/drawing/2014/main" id="{67470486-83E5-B65F-E05B-667661E498B6}"/>
                </a:ext>
              </a:extLst>
            </p:cNvPr>
            <p:cNvSpPr/>
            <p:nvPr/>
          </p:nvSpPr>
          <p:spPr>
            <a:xfrm>
              <a:off x="810511" y="2702844"/>
              <a:ext cx="2064728" cy="584775"/>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Understand The Market</a:t>
              </a:r>
            </a:p>
          </p:txBody>
        </p:sp>
        <p:sp>
          <p:nvSpPr>
            <p:cNvPr id="13" name="Rectangle 12">
              <a:extLst>
                <a:ext uri="{FF2B5EF4-FFF2-40B4-BE49-F238E27FC236}">
                  <a16:creationId xmlns:a16="http://schemas.microsoft.com/office/drawing/2014/main" id="{D0D23718-86B3-8455-569E-FF25E69EA9F4}"/>
                </a:ext>
              </a:extLst>
            </p:cNvPr>
            <p:cNvSpPr/>
            <p:nvPr/>
          </p:nvSpPr>
          <p:spPr>
            <a:xfrm>
              <a:off x="6405840" y="2704827"/>
              <a:ext cx="2253953" cy="584775"/>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Listen to Your Employee Voice</a:t>
              </a:r>
            </a:p>
          </p:txBody>
        </p:sp>
        <p:sp>
          <p:nvSpPr>
            <p:cNvPr id="14" name="Rectangle 13">
              <a:extLst>
                <a:ext uri="{FF2B5EF4-FFF2-40B4-BE49-F238E27FC236}">
                  <a16:creationId xmlns:a16="http://schemas.microsoft.com/office/drawing/2014/main" id="{A0453273-0CF3-9E8A-8685-EB06F3F876F9}"/>
                </a:ext>
              </a:extLst>
            </p:cNvPr>
            <p:cNvSpPr/>
            <p:nvPr/>
          </p:nvSpPr>
          <p:spPr>
            <a:xfrm>
              <a:off x="9307170" y="2713294"/>
              <a:ext cx="2280445" cy="584775"/>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Align Strategic Priorities</a:t>
              </a:r>
            </a:p>
          </p:txBody>
        </p:sp>
      </p:grpSp>
    </p:spTree>
    <p:extLst>
      <p:ext uri="{BB962C8B-B14F-4D97-AF65-F5344CB8AC3E}">
        <p14:creationId xmlns:p14="http://schemas.microsoft.com/office/powerpoint/2010/main" val="2095958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A954B-5748-8763-40DF-F3964CC46D4C}"/>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972A6557-E70B-DA14-6A9D-C86EDCED2BB7}"/>
              </a:ext>
            </a:extLst>
          </p:cNvPr>
          <p:cNvSpPr/>
          <p:nvPr/>
        </p:nvSpPr>
        <p:spPr>
          <a:xfrm>
            <a:off x="0" y="0"/>
            <a:ext cx="12192000" cy="6867832"/>
          </a:xfrm>
          <a:prstGeom prst="rect">
            <a:avLst/>
          </a:prstGeom>
          <a:gradFill>
            <a:gsLst>
              <a:gs pos="0">
                <a:schemeClr val="bg1">
                  <a:alpha val="0"/>
                </a:schemeClr>
              </a:gs>
              <a:gs pos="82000">
                <a:schemeClr val="accent2">
                  <a:lumMod val="20000"/>
                  <a:lumOff val="8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659B4975-60C3-906C-6C09-570650BCF218}"/>
              </a:ext>
            </a:extLst>
          </p:cNvPr>
          <p:cNvSpPr txBox="1">
            <a:spLocks/>
          </p:cNvSpPr>
          <p:nvPr/>
        </p:nvSpPr>
        <p:spPr>
          <a:xfrm>
            <a:off x="364714" y="1069153"/>
            <a:ext cx="4524680" cy="335665"/>
          </a:xfrm>
          <a:prstGeom prst="rect">
            <a:avLst/>
          </a:prstGeom>
          <a:noFill/>
        </p:spPr>
        <p:txBody>
          <a:bodyPr vert="horz" lIns="91440" tIns="45720" rIns="91440" bIns="45720" rtlCol="0">
            <a:noAutofit/>
          </a:bodyPr>
          <a:lstStyle>
            <a:lvl1pPr marL="304792" marR="0" indent="-304792" algn="l" defTabSz="609585" rtl="0" eaLnBrk="1" fontAlgn="auto" latinLnBrk="0" hangingPunct="1">
              <a:lnSpc>
                <a:spcPct val="100000"/>
              </a:lnSpc>
              <a:spcBef>
                <a:spcPts val="0"/>
              </a:spcBef>
              <a:spcAft>
                <a:spcPts val="1200"/>
              </a:spcAft>
              <a:buClr>
                <a:srgbClr val="6FACDE"/>
              </a:buClr>
              <a:buSzTx/>
              <a:buFont typeface="Arial"/>
              <a:buNone/>
              <a:tabLst/>
              <a:defRPr lang="en-US" sz="2000" b="1" kern="1200" dirty="0">
                <a:solidFill>
                  <a:schemeClr val="accent2"/>
                </a:solidFill>
                <a:latin typeface="Arial" panose="020B0604020202020204" pitchFamily="34" charset="0"/>
                <a:ea typeface="+mn-ea"/>
                <a:cs typeface="Arial" panose="020B0604020202020204" pitchFamily="34" charset="0"/>
              </a:defRPr>
            </a:lvl1pPr>
            <a:lvl2pPr marL="615935" marR="0" indent="-306910" algn="l" defTabSz="609585" rtl="0" eaLnBrk="1" fontAlgn="auto" latinLnBrk="0" hangingPunct="1">
              <a:lnSpc>
                <a:spcPct val="100000"/>
              </a:lnSpc>
              <a:spcBef>
                <a:spcPts val="0"/>
              </a:spcBef>
              <a:spcAft>
                <a:spcPts val="1200"/>
              </a:spcAft>
              <a:buClr>
                <a:srgbClr val="6FACDE"/>
              </a:buClr>
              <a:buSzTx/>
              <a:buFont typeface="Arial"/>
              <a:buChar char="–"/>
              <a:tabLst/>
              <a:defRPr sz="2400" kern="1200">
                <a:solidFill>
                  <a:schemeClr val="tx1"/>
                </a:solidFill>
                <a:latin typeface="Arial" panose="020B0604020202020204" pitchFamily="34" charset="0"/>
                <a:ea typeface="+mn-ea"/>
                <a:cs typeface="+mn-cs"/>
              </a:defRPr>
            </a:lvl2pPr>
            <a:lvl3pPr marL="912261" marR="0" indent="-306910" algn="l" defTabSz="609585" rtl="0" eaLnBrk="1" fontAlgn="auto" latinLnBrk="0" hangingPunct="1">
              <a:lnSpc>
                <a:spcPct val="100000"/>
              </a:lnSpc>
              <a:spcBef>
                <a:spcPts val="0"/>
              </a:spcBef>
              <a:spcAft>
                <a:spcPts val="1200"/>
              </a:spcAft>
              <a:buClr>
                <a:srgbClr val="6FACDE"/>
              </a:buClr>
              <a:buSzTx/>
              <a:buFont typeface="Wingdings" panose="05000000000000000000" pitchFamily="2" charset="2"/>
              <a:buChar char="§"/>
              <a:tabLst/>
              <a:defRPr sz="2133" kern="1200">
                <a:solidFill>
                  <a:schemeClr val="tx1"/>
                </a:solidFill>
                <a:latin typeface="Arial" panose="020B0604020202020204" pitchFamily="34" charset="0"/>
                <a:ea typeface="+mn-ea"/>
                <a:cs typeface="+mn-cs"/>
              </a:defRPr>
            </a:lvl3pPr>
            <a:lvl4pPr marL="1219170" marR="0" indent="-298443" algn="l" defTabSz="609585" rtl="0" eaLnBrk="1" fontAlgn="auto" latinLnBrk="0" hangingPunct="1">
              <a:lnSpc>
                <a:spcPct val="100000"/>
              </a:lnSpc>
              <a:spcBef>
                <a:spcPts val="0"/>
              </a:spcBef>
              <a:spcAft>
                <a:spcPts val="1200"/>
              </a:spcAft>
              <a:buClr>
                <a:srgbClr val="6FACDE"/>
              </a:buClr>
              <a:buSzTx/>
              <a:buFont typeface="Arial"/>
              <a:buChar char="–"/>
              <a:tabLst/>
              <a:defRPr sz="2133" kern="1200">
                <a:solidFill>
                  <a:schemeClr val="tx1"/>
                </a:solidFill>
                <a:latin typeface="Arial" panose="020B0604020202020204" pitchFamily="34" charset="0"/>
                <a:ea typeface="+mn-ea"/>
                <a:cs typeface="+mn-cs"/>
              </a:defRPr>
            </a:lvl4pPr>
            <a:lvl5pPr marL="1523962" marR="0" indent="-298443" algn="l" defTabSz="609585"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sz="2133" kern="1200">
                <a:solidFill>
                  <a:schemeClr val="tx1"/>
                </a:solidFill>
                <a:latin typeface="Arial" panose="020B060402020202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2700" marR="5080" lvl="0" indent="0" algn="l" defTabSz="914377" rtl="0" eaLnBrk="1" fontAlgn="auto" latinLnBrk="0" hangingPunct="1">
              <a:lnSpc>
                <a:spcPct val="100000"/>
              </a:lnSpc>
              <a:spcBef>
                <a:spcPts val="100"/>
              </a:spcBef>
              <a:spcAft>
                <a:spcPts val="0"/>
              </a:spcAft>
              <a:buClrTx/>
              <a:buSzTx/>
              <a:buFont typeface="Arial"/>
              <a:buNone/>
              <a:tabLst/>
              <a:defRPr/>
            </a:pPr>
            <a:r>
              <a:rPr kumimoji="0" lang="en-US" sz="2000" b="0" i="0" u="none" strike="noStrike" kern="0" cap="none" spc="-11" normalizeH="0" baseline="0" noProof="0" dirty="0">
                <a:ln>
                  <a:noFill/>
                </a:ln>
                <a:solidFill>
                  <a:srgbClr val="00263E"/>
                </a:solidFill>
                <a:effectLst/>
                <a:uLnTx/>
                <a:uFillTx/>
                <a:latin typeface="Arial"/>
                <a:ea typeface="+mn-ea"/>
                <a:cs typeface="Arial"/>
              </a:rPr>
              <a:t>HR &amp; Compensation Support Services</a:t>
            </a:r>
          </a:p>
        </p:txBody>
      </p:sp>
      <p:sp>
        <p:nvSpPr>
          <p:cNvPr id="7" name="Title 3">
            <a:extLst>
              <a:ext uri="{FF2B5EF4-FFF2-40B4-BE49-F238E27FC236}">
                <a16:creationId xmlns:a16="http://schemas.microsoft.com/office/drawing/2014/main" id="{F207359D-536D-CAE0-3E98-03A7349DFC50}"/>
              </a:ext>
            </a:extLst>
          </p:cNvPr>
          <p:cNvSpPr txBox="1">
            <a:spLocks/>
          </p:cNvSpPr>
          <p:nvPr/>
        </p:nvSpPr>
        <p:spPr>
          <a:xfrm>
            <a:off x="237882" y="89772"/>
            <a:ext cx="7040156" cy="867847"/>
          </a:xfrm>
          <a:prstGeom prst="rect">
            <a:avLst/>
          </a:prstGeom>
        </p:spPr>
        <p:txBody>
          <a:bodyPr vert="horz" lIns="91440" tIns="45720" rIns="91440" bIns="45720" rtlCol="0" anchor="t" anchorCtr="0">
            <a:noAutofit/>
          </a:bodyPr>
          <a:lstStyle>
            <a:lvl1pPr algn="l" defTabSz="119063" rtl="0" eaLnBrk="1" latinLnBrk="0" hangingPunct="1">
              <a:spcBef>
                <a:spcPct val="0"/>
              </a:spcBef>
              <a:buNone/>
              <a:tabLst/>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11906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535353"/>
                </a:solidFill>
                <a:effectLst/>
                <a:uLnTx/>
                <a:uFillTx/>
                <a:latin typeface="Arial"/>
                <a:ea typeface="+mj-ea"/>
                <a:cs typeface="Arial" panose="020B0604020202020204" pitchFamily="34" charset="0"/>
              </a:rPr>
              <a:t>Thank you!</a:t>
            </a:r>
          </a:p>
        </p:txBody>
      </p:sp>
      <p:pic>
        <p:nvPicPr>
          <p:cNvPr id="37" name="Picture 36">
            <a:extLst>
              <a:ext uri="{FF2B5EF4-FFF2-40B4-BE49-F238E27FC236}">
                <a16:creationId xmlns:a16="http://schemas.microsoft.com/office/drawing/2014/main" id="{437147BF-996A-71B1-A445-FD719C4119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1328" y="84983"/>
            <a:ext cx="2385981" cy="728724"/>
          </a:xfrm>
          <a:prstGeom prst="rect">
            <a:avLst/>
          </a:prstGeom>
        </p:spPr>
      </p:pic>
      <p:grpSp>
        <p:nvGrpSpPr>
          <p:cNvPr id="108" name="Group 107">
            <a:extLst>
              <a:ext uri="{FF2B5EF4-FFF2-40B4-BE49-F238E27FC236}">
                <a16:creationId xmlns:a16="http://schemas.microsoft.com/office/drawing/2014/main" id="{59C6D67C-9A91-B5FA-E134-09D9737E1F65}"/>
              </a:ext>
            </a:extLst>
          </p:cNvPr>
          <p:cNvGrpSpPr/>
          <p:nvPr/>
        </p:nvGrpSpPr>
        <p:grpSpPr>
          <a:xfrm>
            <a:off x="4087858" y="1488706"/>
            <a:ext cx="3893852" cy="3893852"/>
            <a:chOff x="4009201" y="1488705"/>
            <a:chExt cx="3893852" cy="3893852"/>
          </a:xfrm>
        </p:grpSpPr>
        <p:sp>
          <p:nvSpPr>
            <p:cNvPr id="63" name="Oval 62">
              <a:extLst>
                <a:ext uri="{FF2B5EF4-FFF2-40B4-BE49-F238E27FC236}">
                  <a16:creationId xmlns:a16="http://schemas.microsoft.com/office/drawing/2014/main" id="{2E1BB751-1089-0904-46B4-14EE86DB8BFB}"/>
                </a:ext>
              </a:extLst>
            </p:cNvPr>
            <p:cNvSpPr/>
            <p:nvPr/>
          </p:nvSpPr>
          <p:spPr>
            <a:xfrm>
              <a:off x="4009201" y="1488705"/>
              <a:ext cx="3893852" cy="3893852"/>
            </a:xfrm>
            <a:prstGeom prst="ellipse">
              <a:avLst/>
            </a:prstGeom>
            <a:solidFill>
              <a:schemeClr val="bg1"/>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64" name="Group 63">
              <a:extLst>
                <a:ext uri="{FF2B5EF4-FFF2-40B4-BE49-F238E27FC236}">
                  <a16:creationId xmlns:a16="http://schemas.microsoft.com/office/drawing/2014/main" id="{5C83E30E-D040-1718-3B1E-D2D7FFD12F9A}"/>
                </a:ext>
              </a:extLst>
            </p:cNvPr>
            <p:cNvGrpSpPr/>
            <p:nvPr/>
          </p:nvGrpSpPr>
          <p:grpSpPr>
            <a:xfrm>
              <a:off x="4259005" y="1738509"/>
              <a:ext cx="3394244" cy="3394244"/>
              <a:chOff x="7080106" y="896944"/>
              <a:chExt cx="3733668" cy="3733668"/>
            </a:xfrm>
          </p:grpSpPr>
          <p:sp>
            <p:nvSpPr>
              <p:cNvPr id="65" name="Oval 64">
                <a:extLst>
                  <a:ext uri="{FF2B5EF4-FFF2-40B4-BE49-F238E27FC236}">
                    <a16:creationId xmlns:a16="http://schemas.microsoft.com/office/drawing/2014/main" id="{2F86394D-2A04-55BC-FF22-2DABD020B0D9}"/>
                  </a:ext>
                </a:extLst>
              </p:cNvPr>
              <p:cNvSpPr/>
              <p:nvPr/>
            </p:nvSpPr>
            <p:spPr>
              <a:xfrm>
                <a:off x="7080106" y="896944"/>
                <a:ext cx="3733668" cy="3733668"/>
              </a:xfrm>
              <a:prstGeom prst="ellipse">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66" name="Group 65">
                <a:extLst>
                  <a:ext uri="{FF2B5EF4-FFF2-40B4-BE49-F238E27FC236}">
                    <a16:creationId xmlns:a16="http://schemas.microsoft.com/office/drawing/2014/main" id="{03DF8F7F-CABF-470D-A788-9F621625C12F}"/>
                  </a:ext>
                </a:extLst>
              </p:cNvPr>
              <p:cNvGrpSpPr/>
              <p:nvPr/>
            </p:nvGrpSpPr>
            <p:grpSpPr>
              <a:xfrm>
                <a:off x="7725159" y="1541997"/>
                <a:ext cx="2443563" cy="2443563"/>
                <a:chOff x="7725159" y="1541997"/>
                <a:chExt cx="2443563" cy="2443563"/>
              </a:xfrm>
            </p:grpSpPr>
            <p:sp>
              <p:nvSpPr>
                <p:cNvPr id="102" name="Oval 101">
                  <a:extLst>
                    <a:ext uri="{FF2B5EF4-FFF2-40B4-BE49-F238E27FC236}">
                      <a16:creationId xmlns:a16="http://schemas.microsoft.com/office/drawing/2014/main" id="{028E2C23-3BF4-FBD3-FD40-2B9BDF072829}"/>
                    </a:ext>
                  </a:extLst>
                </p:cNvPr>
                <p:cNvSpPr/>
                <p:nvPr/>
              </p:nvSpPr>
              <p:spPr>
                <a:xfrm>
                  <a:off x="7725159" y="1541997"/>
                  <a:ext cx="2443563" cy="2443563"/>
                </a:xfrm>
                <a:prstGeom prst="ellipse">
                  <a:avLst/>
                </a:prstGeom>
                <a:noFill/>
                <a:ln w="25400" cap="rnd">
                  <a:solidFill>
                    <a:schemeClr val="accent6"/>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4" name="Group 103">
                  <a:extLst>
                    <a:ext uri="{FF2B5EF4-FFF2-40B4-BE49-F238E27FC236}">
                      <a16:creationId xmlns:a16="http://schemas.microsoft.com/office/drawing/2014/main" id="{017B4EA5-596D-211A-ACEC-525DD904CA7C}"/>
                    </a:ext>
                  </a:extLst>
                </p:cNvPr>
                <p:cNvGrpSpPr/>
                <p:nvPr/>
              </p:nvGrpSpPr>
              <p:grpSpPr>
                <a:xfrm>
                  <a:off x="8311495" y="2079745"/>
                  <a:ext cx="1278842" cy="1368067"/>
                  <a:chOff x="8277309" y="2073172"/>
                  <a:chExt cx="1278842" cy="1368067"/>
                </a:xfrm>
              </p:grpSpPr>
              <p:cxnSp>
                <p:nvCxnSpPr>
                  <p:cNvPr id="105" name="Straight Connector 104">
                    <a:extLst>
                      <a:ext uri="{FF2B5EF4-FFF2-40B4-BE49-F238E27FC236}">
                        <a16:creationId xmlns:a16="http://schemas.microsoft.com/office/drawing/2014/main" id="{80317FE3-F00A-B567-07BC-A49C9B3B4053}"/>
                      </a:ext>
                    </a:extLst>
                  </p:cNvPr>
                  <p:cNvCxnSpPr>
                    <a:cxnSpLocks/>
                  </p:cNvCxnSpPr>
                  <p:nvPr/>
                </p:nvCxnSpPr>
                <p:spPr>
                  <a:xfrm>
                    <a:off x="8910726" y="2073172"/>
                    <a:ext cx="0" cy="1368067"/>
                  </a:xfrm>
                  <a:prstGeom prst="line">
                    <a:avLst/>
                  </a:prstGeom>
                  <a:ln w="15875" cap="rnd">
                    <a:solidFill>
                      <a:schemeClr val="accent6"/>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D103FF5A-A560-9216-EDCB-414386F35BC1}"/>
                      </a:ext>
                    </a:extLst>
                  </p:cNvPr>
                  <p:cNvCxnSpPr>
                    <a:cxnSpLocks/>
                  </p:cNvCxnSpPr>
                  <p:nvPr/>
                </p:nvCxnSpPr>
                <p:spPr>
                  <a:xfrm flipH="1">
                    <a:off x="8309112" y="2379518"/>
                    <a:ext cx="1224501" cy="755374"/>
                  </a:xfrm>
                  <a:prstGeom prst="line">
                    <a:avLst/>
                  </a:prstGeom>
                  <a:ln w="15875" cap="rnd">
                    <a:solidFill>
                      <a:schemeClr val="accent6"/>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B88AD527-02A8-2965-9721-1809D4DA6799}"/>
                      </a:ext>
                    </a:extLst>
                  </p:cNvPr>
                  <p:cNvCxnSpPr>
                    <a:cxnSpLocks/>
                  </p:cNvCxnSpPr>
                  <p:nvPr/>
                </p:nvCxnSpPr>
                <p:spPr>
                  <a:xfrm flipH="1" flipV="1">
                    <a:off x="8277309" y="2418698"/>
                    <a:ext cx="1278842" cy="677015"/>
                  </a:xfrm>
                  <a:prstGeom prst="line">
                    <a:avLst/>
                  </a:prstGeom>
                  <a:ln w="15875" cap="rnd">
                    <a:solidFill>
                      <a:schemeClr val="accent6"/>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72" name="Group 71">
                <a:extLst>
                  <a:ext uri="{FF2B5EF4-FFF2-40B4-BE49-F238E27FC236}">
                    <a16:creationId xmlns:a16="http://schemas.microsoft.com/office/drawing/2014/main" id="{BBC716B0-BB95-C0D0-7D1C-6D324B6612F1}"/>
                  </a:ext>
                </a:extLst>
              </p:cNvPr>
              <p:cNvGrpSpPr/>
              <p:nvPr/>
            </p:nvGrpSpPr>
            <p:grpSpPr>
              <a:xfrm>
                <a:off x="7380241" y="1055889"/>
                <a:ext cx="3117496" cy="2886780"/>
                <a:chOff x="7364339" y="1055889"/>
                <a:chExt cx="3117496" cy="2886780"/>
              </a:xfrm>
            </p:grpSpPr>
            <p:sp>
              <p:nvSpPr>
                <p:cNvPr id="100" name="Oval 99">
                  <a:extLst>
                    <a:ext uri="{FF2B5EF4-FFF2-40B4-BE49-F238E27FC236}">
                      <a16:creationId xmlns:a16="http://schemas.microsoft.com/office/drawing/2014/main" id="{8D808BBB-59BA-7FD0-A019-AEBB95DF365A}"/>
                    </a:ext>
                  </a:extLst>
                </p:cNvPr>
                <p:cNvSpPr/>
                <p:nvPr/>
              </p:nvSpPr>
              <p:spPr>
                <a:xfrm>
                  <a:off x="9494826" y="2963610"/>
                  <a:ext cx="971108" cy="971106"/>
                </a:xfrm>
                <a:prstGeom prst="ellipse">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Arial"/>
                    <a:ea typeface="+mn-ea"/>
                    <a:cs typeface="+mn-cs"/>
                  </a:endParaRPr>
                </a:p>
              </p:txBody>
            </p:sp>
            <p:sp>
              <p:nvSpPr>
                <p:cNvPr id="97" name="Oval 96">
                  <a:extLst>
                    <a:ext uri="{FF2B5EF4-FFF2-40B4-BE49-F238E27FC236}">
                      <a16:creationId xmlns:a16="http://schemas.microsoft.com/office/drawing/2014/main" id="{765A358F-DE6C-D0FA-E604-BA105E0251EC}"/>
                    </a:ext>
                  </a:extLst>
                </p:cNvPr>
                <p:cNvSpPr/>
                <p:nvPr/>
              </p:nvSpPr>
              <p:spPr>
                <a:xfrm>
                  <a:off x="9510727" y="1638544"/>
                  <a:ext cx="971108" cy="971106"/>
                </a:xfrm>
                <a:prstGeom prst="ellipse">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95" name="Oval 94">
                  <a:extLst>
                    <a:ext uri="{FF2B5EF4-FFF2-40B4-BE49-F238E27FC236}">
                      <a16:creationId xmlns:a16="http://schemas.microsoft.com/office/drawing/2014/main" id="{14A96EDD-D718-FA08-70D1-0D836DDF1D25}"/>
                    </a:ext>
                  </a:extLst>
                </p:cNvPr>
                <p:cNvSpPr/>
                <p:nvPr/>
              </p:nvSpPr>
              <p:spPr>
                <a:xfrm>
                  <a:off x="8479687" y="1055889"/>
                  <a:ext cx="976150" cy="976150"/>
                </a:xfrm>
                <a:prstGeom prst="ellipse">
                  <a:avLst/>
                </a:prstGeom>
                <a:solidFill>
                  <a:schemeClr val="tx1">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92" name="Oval 91">
                  <a:extLst>
                    <a:ext uri="{FF2B5EF4-FFF2-40B4-BE49-F238E27FC236}">
                      <a16:creationId xmlns:a16="http://schemas.microsoft.com/office/drawing/2014/main" id="{1E6C2DAD-57A9-0AFB-AB79-0D19CB2EFD28}"/>
                    </a:ext>
                  </a:extLst>
                </p:cNvPr>
                <p:cNvSpPr/>
                <p:nvPr/>
              </p:nvSpPr>
              <p:spPr>
                <a:xfrm>
                  <a:off x="7364339" y="1638544"/>
                  <a:ext cx="976150" cy="976150"/>
                </a:xfrm>
                <a:prstGeom prst="ellipse">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90" name="Oval 89">
                  <a:extLst>
                    <a:ext uri="{FF2B5EF4-FFF2-40B4-BE49-F238E27FC236}">
                      <a16:creationId xmlns:a16="http://schemas.microsoft.com/office/drawing/2014/main" id="{45DDB3EB-51E6-5112-897C-5B3F9AF1720F}"/>
                    </a:ext>
                  </a:extLst>
                </p:cNvPr>
                <p:cNvSpPr/>
                <p:nvPr/>
              </p:nvSpPr>
              <p:spPr>
                <a:xfrm>
                  <a:off x="7364339" y="2966519"/>
                  <a:ext cx="976150" cy="976150"/>
                </a:xfrm>
                <a:prstGeom prst="ellips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87" name="Oval 86">
                  <a:extLst>
                    <a:ext uri="{FF2B5EF4-FFF2-40B4-BE49-F238E27FC236}">
                      <a16:creationId xmlns:a16="http://schemas.microsoft.com/office/drawing/2014/main" id="{B017ACEE-83F4-8F6D-4ABC-DCCE4A614C54}"/>
                    </a:ext>
                  </a:extLst>
                </p:cNvPr>
                <p:cNvSpPr/>
                <p:nvPr/>
              </p:nvSpPr>
              <p:spPr>
                <a:xfrm>
                  <a:off x="8470078" y="2258730"/>
                  <a:ext cx="976150" cy="976150"/>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grpSp>
        </p:grpSp>
      </p:grpSp>
      <p:grpSp>
        <p:nvGrpSpPr>
          <p:cNvPr id="21" name="Group 20">
            <a:extLst>
              <a:ext uri="{FF2B5EF4-FFF2-40B4-BE49-F238E27FC236}">
                <a16:creationId xmlns:a16="http://schemas.microsoft.com/office/drawing/2014/main" id="{6BD7DD88-47ED-F8A8-9DE6-DE340EB59921}"/>
              </a:ext>
            </a:extLst>
          </p:cNvPr>
          <p:cNvGrpSpPr/>
          <p:nvPr/>
        </p:nvGrpSpPr>
        <p:grpSpPr>
          <a:xfrm>
            <a:off x="472453" y="1574076"/>
            <a:ext cx="3596074" cy="1076253"/>
            <a:chOff x="873595" y="2036774"/>
            <a:chExt cx="3596074" cy="1076253"/>
          </a:xfrm>
        </p:grpSpPr>
        <p:sp>
          <p:nvSpPr>
            <p:cNvPr id="2" name="object 3">
              <a:extLst>
                <a:ext uri="{FF2B5EF4-FFF2-40B4-BE49-F238E27FC236}">
                  <a16:creationId xmlns:a16="http://schemas.microsoft.com/office/drawing/2014/main" id="{75A0E389-DE51-916D-A10F-F885D1BBC6DB}"/>
                </a:ext>
              </a:extLst>
            </p:cNvPr>
            <p:cNvSpPr txBox="1"/>
            <p:nvPr/>
          </p:nvSpPr>
          <p:spPr>
            <a:xfrm>
              <a:off x="873595" y="2036774"/>
              <a:ext cx="1821125" cy="1076253"/>
            </a:xfrm>
            <a:prstGeom prst="rect">
              <a:avLst/>
            </a:prstGeom>
          </p:spPr>
          <p:txBody>
            <a:bodyPr vert="horz" wrap="square" lIns="0" tIns="38287" rIns="0" bIns="0" rtlCol="0">
              <a:spAutoFit/>
            </a:bodyPr>
            <a:lstStyle/>
            <a:p>
              <a:pPr marL="13434" marR="0" lvl="0" indent="0" algn="l" defTabSz="914377" rtl="0" eaLnBrk="1" fontAlgn="auto" latinLnBrk="0" hangingPunct="1">
                <a:lnSpc>
                  <a:spcPct val="100000"/>
                </a:lnSpc>
                <a:spcBef>
                  <a:spcPts val="301"/>
                </a:spcBef>
                <a:spcAft>
                  <a:spcPts val="0"/>
                </a:spcAft>
                <a:buClrTx/>
                <a:buSzTx/>
                <a:buFontTx/>
                <a:buNone/>
                <a:tabLst/>
                <a:defRPr/>
              </a:pPr>
              <a:r>
                <a:rPr kumimoji="0" sz="1059" b="1" i="0" u="none" strike="noStrike" kern="1200" cap="none" spc="-11" normalizeH="0" baseline="0" noProof="0" dirty="0">
                  <a:ln>
                    <a:noFill/>
                  </a:ln>
                  <a:solidFill>
                    <a:srgbClr val="00253D"/>
                  </a:solidFill>
                  <a:effectLst/>
                  <a:uLnTx/>
                  <a:uFillTx/>
                  <a:latin typeface="Arial"/>
                  <a:ea typeface="+mn-ea"/>
                  <a:cs typeface="Arial"/>
                </a:rPr>
                <a:t>Communication</a:t>
              </a:r>
              <a:endParaRPr kumimoji="0" sz="1059" b="0" i="0" u="none" strike="noStrike" kern="1200" cap="none" spc="0" normalizeH="0" baseline="0" noProof="0" dirty="0">
                <a:ln>
                  <a:noFill/>
                </a:ln>
                <a:solidFill>
                  <a:srgbClr val="535353"/>
                </a:solidFill>
                <a:effectLst/>
                <a:uLnTx/>
                <a:uFillTx/>
                <a:latin typeface="Arial"/>
                <a:ea typeface="+mn-ea"/>
                <a:cs typeface="Arial"/>
              </a:endParaRPr>
            </a:p>
            <a:p>
              <a:pPr marL="62466" marR="524586" lvl="0" indent="-49705" algn="l" defTabSz="914377" rtl="0" eaLnBrk="1" fontAlgn="auto" latinLnBrk="0" hangingPunct="1">
                <a:lnSpc>
                  <a:spcPct val="100000"/>
                </a:lnSpc>
                <a:spcBef>
                  <a:spcPts val="127"/>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(Total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Wellbeing)</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6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Reward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Retirement</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Internal</a:t>
              </a:r>
              <a:r>
                <a:rPr kumimoji="0" sz="800" b="0" i="0" u="none" strike="noStrike" kern="1200" cap="none" spc="48"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Communication</a:t>
              </a:r>
              <a:r>
                <a:rPr kumimoji="0" sz="800" b="0" i="0" u="none" strike="noStrike" kern="1200" cap="none" spc="48"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(IC)</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Organizational</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Change</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5" name="object 8">
              <a:extLst>
                <a:ext uri="{FF2B5EF4-FFF2-40B4-BE49-F238E27FC236}">
                  <a16:creationId xmlns:a16="http://schemas.microsoft.com/office/drawing/2014/main" id="{F7516665-A5B4-29D5-CB0A-59C8832FE41E}"/>
                </a:ext>
              </a:extLst>
            </p:cNvPr>
            <p:cNvSpPr txBox="1"/>
            <p:nvPr/>
          </p:nvSpPr>
          <p:spPr>
            <a:xfrm>
              <a:off x="2791247" y="2239145"/>
              <a:ext cx="1678422" cy="752230"/>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Digital</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(Communication)</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Experience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47017"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Employee</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Value</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Proposition</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(EVP)</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Development</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Personalized</a:t>
              </a:r>
              <a:r>
                <a:rPr kumimoji="0" sz="800" b="0" i="0" u="none" strike="noStrike" kern="1200" cap="none" spc="6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Portals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Microsites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Decision-</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support</a:t>
              </a:r>
              <a:r>
                <a:rPr kumimoji="0" sz="800" b="0" i="0" u="none" strike="noStrike" kern="1200" cap="none" spc="6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tools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2" name="Group 21">
            <a:extLst>
              <a:ext uri="{FF2B5EF4-FFF2-40B4-BE49-F238E27FC236}">
                <a16:creationId xmlns:a16="http://schemas.microsoft.com/office/drawing/2014/main" id="{A07F9AB5-2C50-4207-26B7-FF83CAAED764}"/>
              </a:ext>
            </a:extLst>
          </p:cNvPr>
          <p:cNvGrpSpPr/>
          <p:nvPr/>
        </p:nvGrpSpPr>
        <p:grpSpPr>
          <a:xfrm>
            <a:off x="508171" y="3040196"/>
            <a:ext cx="3511720" cy="1545206"/>
            <a:chOff x="890359" y="3516333"/>
            <a:chExt cx="2970514" cy="1545205"/>
          </a:xfrm>
        </p:grpSpPr>
        <p:sp>
          <p:nvSpPr>
            <p:cNvPr id="3" name="object 4">
              <a:extLst>
                <a:ext uri="{FF2B5EF4-FFF2-40B4-BE49-F238E27FC236}">
                  <a16:creationId xmlns:a16="http://schemas.microsoft.com/office/drawing/2014/main" id="{FF8E5FD8-8177-E4F9-2F3B-7361B31A9FA8}"/>
                </a:ext>
              </a:extLst>
            </p:cNvPr>
            <p:cNvSpPr txBox="1"/>
            <p:nvPr/>
          </p:nvSpPr>
          <p:spPr>
            <a:xfrm>
              <a:off x="890359" y="3516333"/>
              <a:ext cx="2057400" cy="176560"/>
            </a:xfrm>
            <a:prstGeom prst="rect">
              <a:avLst/>
            </a:prstGeom>
          </p:spPr>
          <p:txBody>
            <a:bodyPr vert="horz" wrap="square" lIns="0" tIns="13435" rIns="0" bIns="0" rtlCol="0">
              <a:spAutoFit/>
            </a:bodyPr>
            <a:lstStyle/>
            <a:p>
              <a:pPr marL="13434" marR="0" lvl="0" indent="0" algn="l" defTabSz="914377" rtl="0" eaLnBrk="1" fontAlgn="auto" latinLnBrk="0" hangingPunct="1">
                <a:lnSpc>
                  <a:spcPct val="100000"/>
                </a:lnSpc>
                <a:spcBef>
                  <a:spcPts val="107"/>
                </a:spcBef>
                <a:spcAft>
                  <a:spcPts val="0"/>
                </a:spcAft>
                <a:buClrTx/>
                <a:buSzTx/>
                <a:buFontTx/>
                <a:buNone/>
                <a:tabLst/>
                <a:defRPr/>
              </a:pPr>
              <a:r>
                <a:rPr kumimoji="0" sz="1059" b="1" i="0" u="none" strike="noStrike" kern="1200" cap="none" spc="-11" normalizeH="0" baseline="0" noProof="0" dirty="0">
                  <a:ln>
                    <a:noFill/>
                  </a:ln>
                  <a:solidFill>
                    <a:srgbClr val="E07E3C"/>
                  </a:solidFill>
                  <a:effectLst/>
                  <a:uLnTx/>
                  <a:uFillTx/>
                  <a:latin typeface="Arial"/>
                  <a:ea typeface="+mn-ea"/>
                  <a:cs typeface="Arial"/>
                </a:rPr>
                <a:t>Multinational</a:t>
              </a:r>
              <a:r>
                <a:rPr kumimoji="0" sz="1059" b="1" i="0" u="none" strike="noStrike" kern="1200" cap="none" spc="-32" normalizeH="0" baseline="0" noProof="0" dirty="0">
                  <a:ln>
                    <a:noFill/>
                  </a:ln>
                  <a:solidFill>
                    <a:srgbClr val="E07E3C"/>
                  </a:solidFill>
                  <a:effectLst/>
                  <a:uLnTx/>
                  <a:uFillTx/>
                  <a:latin typeface="Arial"/>
                  <a:ea typeface="+mn-ea"/>
                  <a:cs typeface="Arial"/>
                </a:rPr>
                <a:t> </a:t>
              </a:r>
              <a:r>
                <a:rPr kumimoji="0" sz="1059" b="1" i="0" u="none" strike="noStrike" kern="1200" cap="none" spc="-11" normalizeH="0" baseline="0" noProof="0" dirty="0">
                  <a:ln>
                    <a:noFill/>
                  </a:ln>
                  <a:solidFill>
                    <a:srgbClr val="E07E3C"/>
                  </a:solidFill>
                  <a:effectLst/>
                  <a:uLnTx/>
                  <a:uFillTx/>
                  <a:latin typeface="Arial"/>
                  <a:ea typeface="+mn-ea"/>
                  <a:cs typeface="Arial"/>
                </a:rPr>
                <a:t>Benefits</a:t>
              </a:r>
              <a:r>
                <a:rPr kumimoji="0" sz="1059" b="1" i="0" u="none" strike="noStrike" kern="1200" cap="none" spc="-27" normalizeH="0" baseline="0" noProof="0" dirty="0">
                  <a:ln>
                    <a:noFill/>
                  </a:ln>
                  <a:solidFill>
                    <a:srgbClr val="E07E3C"/>
                  </a:solidFill>
                  <a:effectLst/>
                  <a:uLnTx/>
                  <a:uFillTx/>
                  <a:latin typeface="Arial"/>
                  <a:ea typeface="+mn-ea"/>
                  <a:cs typeface="Arial"/>
                </a:rPr>
                <a:t> </a:t>
              </a:r>
              <a:r>
                <a:rPr kumimoji="0" sz="1059" b="1" i="0" u="none" strike="noStrike" kern="1200" cap="none" spc="0" normalizeH="0" baseline="0" noProof="0" dirty="0">
                  <a:ln>
                    <a:noFill/>
                  </a:ln>
                  <a:solidFill>
                    <a:srgbClr val="E07E3C"/>
                  </a:solidFill>
                  <a:effectLst/>
                  <a:uLnTx/>
                  <a:uFillTx/>
                  <a:latin typeface="Arial"/>
                  <a:ea typeface="+mn-ea"/>
                  <a:cs typeface="Arial"/>
                </a:rPr>
                <a:t>&amp;</a:t>
              </a:r>
              <a:r>
                <a:rPr kumimoji="0" sz="1059" b="1" i="0" u="none" strike="noStrike" kern="1200" cap="none" spc="-32" normalizeH="0" baseline="0" noProof="0" dirty="0">
                  <a:ln>
                    <a:noFill/>
                  </a:ln>
                  <a:solidFill>
                    <a:srgbClr val="E07E3C"/>
                  </a:solidFill>
                  <a:effectLst/>
                  <a:uLnTx/>
                  <a:uFillTx/>
                  <a:latin typeface="Arial"/>
                  <a:ea typeface="+mn-ea"/>
                  <a:cs typeface="Arial"/>
                </a:rPr>
                <a:t> </a:t>
              </a:r>
              <a:r>
                <a:rPr kumimoji="0" sz="1059" b="1" i="0" u="none" strike="noStrike" kern="1200" cap="none" spc="-11" normalizeH="0" baseline="0" noProof="0" dirty="0">
                  <a:ln>
                    <a:noFill/>
                  </a:ln>
                  <a:solidFill>
                    <a:srgbClr val="E07E3C"/>
                  </a:solidFill>
                  <a:effectLst/>
                  <a:uLnTx/>
                  <a:uFillTx/>
                  <a:latin typeface="Arial"/>
                  <a:ea typeface="+mn-ea"/>
                  <a:cs typeface="Arial"/>
                </a:rPr>
                <a:t>Mobility</a:t>
              </a:r>
              <a:endParaRPr kumimoji="0" sz="1059" b="0" i="0" u="none" strike="noStrike" kern="1200" cap="none" spc="0" normalizeH="0" baseline="0" noProof="0" dirty="0">
                <a:ln>
                  <a:noFill/>
                </a:ln>
                <a:solidFill>
                  <a:srgbClr val="E07E3C"/>
                </a:solidFill>
                <a:effectLst/>
                <a:uLnTx/>
                <a:uFillTx/>
                <a:latin typeface="Arial"/>
                <a:ea typeface="+mn-ea"/>
                <a:cs typeface="Arial"/>
              </a:endParaRPr>
            </a:p>
          </p:txBody>
        </p:sp>
        <p:sp>
          <p:nvSpPr>
            <p:cNvPr id="8" name="object 9">
              <a:extLst>
                <a:ext uri="{FF2B5EF4-FFF2-40B4-BE49-F238E27FC236}">
                  <a16:creationId xmlns:a16="http://schemas.microsoft.com/office/drawing/2014/main" id="{33B42135-693D-B995-2E66-5D0DB509D9B6}"/>
                </a:ext>
              </a:extLst>
            </p:cNvPr>
            <p:cNvSpPr txBox="1"/>
            <p:nvPr/>
          </p:nvSpPr>
          <p:spPr>
            <a:xfrm>
              <a:off x="890359" y="3693754"/>
              <a:ext cx="1735876" cy="1121561"/>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Management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Philosophy</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Strategy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363382"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Multinational</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Pooling</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Global</a:t>
              </a:r>
              <a:r>
                <a:rPr kumimoji="0" lang="en-US"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Underwriting</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Captive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GVISOR</a:t>
              </a:r>
              <a:r>
                <a:rPr kumimoji="0" lang="en-US" sz="800" b="0" i="0" u="none" strike="noStrike" kern="1200" cap="none" spc="-11" normalizeH="0" baseline="30000" noProof="0" dirty="0">
                  <a:ln>
                    <a:noFill/>
                  </a:ln>
                  <a:solidFill>
                    <a:srgbClr val="FFFFFF">
                      <a:lumMod val="50000"/>
                    </a:srgbClr>
                  </a:solidFill>
                  <a:effectLst/>
                  <a:uLnTx/>
                  <a:uFillTx/>
                  <a:latin typeface="Arial"/>
                  <a:ea typeface="+mn-ea"/>
                  <a:cs typeface="Arial"/>
                </a:rPr>
                <a:t>TM</a:t>
              </a:r>
              <a:endParaRPr kumimoji="0" sz="800" b="0" i="0" u="none" strike="noStrike" kern="1200" cap="none" spc="0" normalizeH="0" baseline="3000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PEO/EOR</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Strategy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Retirement</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Actuarial</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M&amp;A</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9" name="object 10">
              <a:extLst>
                <a:ext uri="{FF2B5EF4-FFF2-40B4-BE49-F238E27FC236}">
                  <a16:creationId xmlns:a16="http://schemas.microsoft.com/office/drawing/2014/main" id="{52DF3BC2-0D0D-A54C-B2C2-F98A59F8B588}"/>
                </a:ext>
              </a:extLst>
            </p:cNvPr>
            <p:cNvSpPr txBox="1"/>
            <p:nvPr/>
          </p:nvSpPr>
          <p:spPr>
            <a:xfrm>
              <a:off x="2400609" y="3693756"/>
              <a:ext cx="1460264" cy="1367782"/>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Risk</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Solutions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Integrated</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Duty</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of</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Care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International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Pension</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Savings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Plans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Mobility</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Solutions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18874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Mobility</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Program</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Design,</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Consulting</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2552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Full</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lang="en-US" sz="800" b="0" i="0" u="none" strike="noStrike" kern="1200" cap="none" spc="-21" normalizeH="0" baseline="0" noProof="0" dirty="0">
                  <a:ln>
                    <a:noFill/>
                  </a:ln>
                  <a:solidFill>
                    <a:srgbClr val="FFFFFF">
                      <a:lumMod val="50000"/>
                    </a:srgbClr>
                  </a:solidFill>
                  <a:effectLst/>
                  <a:uLnTx/>
                  <a:uFillTx/>
                  <a:latin typeface="Arial"/>
                  <a:ea typeface="+mn-ea"/>
                  <a:cs typeface="Arial"/>
                </a:rPr>
                <a:t>O</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utsourced</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lang="en-US" sz="800" b="0" i="0" u="none" strike="noStrike" kern="1200" cap="none" spc="-27" normalizeH="0" baseline="0" noProof="0" dirty="0">
                  <a:ln>
                    <a:noFill/>
                  </a:ln>
                  <a:solidFill>
                    <a:srgbClr val="FFFFFF">
                      <a:lumMod val="50000"/>
                    </a:srgbClr>
                  </a:solidFill>
                  <a:effectLst/>
                  <a:uLnTx/>
                  <a:uFillTx/>
                  <a:latin typeface="Arial"/>
                  <a:ea typeface="+mn-ea"/>
                  <a:cs typeface="Arial"/>
                </a:rPr>
                <a:t>A</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ssignment</a:t>
              </a:r>
              <a:r>
                <a:rPr kumimoji="0" lang="en-US" sz="800" b="0" i="0" u="none" strike="noStrike" kern="1200" cap="none" spc="-27" normalizeH="0" baseline="0" noProof="0" dirty="0">
                  <a:ln>
                    <a:noFill/>
                  </a:ln>
                  <a:solidFill>
                    <a:srgbClr val="FFFFFF">
                      <a:lumMod val="50000"/>
                    </a:srgbClr>
                  </a:solidFill>
                  <a:effectLst/>
                  <a:uLnTx/>
                  <a:uFillTx/>
                  <a:latin typeface="Arial"/>
                  <a:ea typeface="+mn-ea"/>
                  <a:cs typeface="Arial"/>
                </a:rPr>
                <a:t> Planning and Preparation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3" name="Group 22">
            <a:extLst>
              <a:ext uri="{FF2B5EF4-FFF2-40B4-BE49-F238E27FC236}">
                <a16:creationId xmlns:a16="http://schemas.microsoft.com/office/drawing/2014/main" id="{E1F82097-E7C3-6AA2-8CF7-29D398BBBEDA}"/>
              </a:ext>
            </a:extLst>
          </p:cNvPr>
          <p:cNvGrpSpPr/>
          <p:nvPr/>
        </p:nvGrpSpPr>
        <p:grpSpPr>
          <a:xfrm>
            <a:off x="469800" y="4697092"/>
            <a:ext cx="3658958" cy="1322474"/>
            <a:chOff x="873596" y="4973639"/>
            <a:chExt cx="3658958" cy="1322476"/>
          </a:xfrm>
        </p:grpSpPr>
        <p:sp>
          <p:nvSpPr>
            <p:cNvPr id="4" name="object 5">
              <a:extLst>
                <a:ext uri="{FF2B5EF4-FFF2-40B4-BE49-F238E27FC236}">
                  <a16:creationId xmlns:a16="http://schemas.microsoft.com/office/drawing/2014/main" id="{679CAC09-3504-D6FB-0D64-2585B5B92885}"/>
                </a:ext>
              </a:extLst>
            </p:cNvPr>
            <p:cNvSpPr txBox="1"/>
            <p:nvPr/>
          </p:nvSpPr>
          <p:spPr>
            <a:xfrm>
              <a:off x="873596" y="4973639"/>
              <a:ext cx="2052140" cy="1322476"/>
            </a:xfrm>
            <a:prstGeom prst="rect">
              <a:avLst/>
            </a:prstGeom>
          </p:spPr>
          <p:txBody>
            <a:bodyPr vert="horz" wrap="square" lIns="0" tIns="38287" rIns="0" bIns="0" rtlCol="0">
              <a:spAutoFit/>
            </a:bodyPr>
            <a:lstStyle/>
            <a:p>
              <a:pPr marL="13434" marR="0" lvl="0" indent="0" algn="l" defTabSz="914377" rtl="0" eaLnBrk="1" fontAlgn="auto" latinLnBrk="0" hangingPunct="1">
                <a:lnSpc>
                  <a:spcPct val="100000"/>
                </a:lnSpc>
                <a:spcBef>
                  <a:spcPts val="301"/>
                </a:spcBef>
                <a:spcAft>
                  <a:spcPts val="0"/>
                </a:spcAft>
                <a:buClrTx/>
                <a:buSzTx/>
                <a:buFontTx/>
                <a:buNone/>
                <a:tabLst/>
                <a:defRPr/>
              </a:pPr>
              <a:r>
                <a:rPr kumimoji="0" sz="1059" b="1" i="0" u="none" strike="noStrike" kern="1200" cap="none" spc="-11" normalizeH="0" baseline="0" noProof="0" dirty="0">
                  <a:ln>
                    <a:noFill/>
                  </a:ln>
                  <a:solidFill>
                    <a:srgbClr val="F0B323"/>
                  </a:solidFill>
                  <a:effectLst/>
                  <a:uLnTx/>
                  <a:uFillTx/>
                  <a:latin typeface="Arial"/>
                  <a:ea typeface="+mn-ea"/>
                  <a:cs typeface="Arial"/>
                </a:rPr>
                <a:t>People</a:t>
              </a:r>
              <a:r>
                <a:rPr kumimoji="0" sz="1059" b="1" i="0" u="none" strike="noStrike" kern="1200" cap="none" spc="-37" normalizeH="0" baseline="0" noProof="0" dirty="0">
                  <a:ln>
                    <a:noFill/>
                  </a:ln>
                  <a:solidFill>
                    <a:srgbClr val="F0B323"/>
                  </a:solidFill>
                  <a:effectLst/>
                  <a:uLnTx/>
                  <a:uFillTx/>
                  <a:latin typeface="Arial"/>
                  <a:ea typeface="+mn-ea"/>
                  <a:cs typeface="Arial"/>
                </a:rPr>
                <a:t> </a:t>
              </a:r>
              <a:r>
                <a:rPr kumimoji="0" sz="1059" b="1" i="0" u="none" strike="noStrike" kern="1200" cap="none" spc="-11" normalizeH="0" baseline="0" noProof="0" dirty="0">
                  <a:ln>
                    <a:noFill/>
                  </a:ln>
                  <a:solidFill>
                    <a:srgbClr val="F0B323"/>
                  </a:solidFill>
                  <a:effectLst/>
                  <a:uLnTx/>
                  <a:uFillTx/>
                  <a:latin typeface="Arial"/>
                  <a:ea typeface="+mn-ea"/>
                  <a:cs typeface="Arial"/>
                </a:rPr>
                <a:t>Development</a:t>
              </a:r>
              <a:endParaRPr kumimoji="0" sz="1059" b="0" i="0" u="none" strike="noStrike" kern="1200" cap="none" spc="0" normalizeH="0" baseline="0" noProof="0" dirty="0">
                <a:ln>
                  <a:noFill/>
                </a:ln>
                <a:solidFill>
                  <a:srgbClr val="F0B323"/>
                </a:solidFill>
                <a:effectLst/>
                <a:uLnTx/>
                <a:uFillTx/>
                <a:latin typeface="Arial"/>
                <a:ea typeface="+mn-ea"/>
                <a:cs typeface="Arial"/>
              </a:endParaRPr>
            </a:p>
            <a:p>
              <a:pPr marL="58436" marR="0" lvl="0" indent="-45003" algn="l" defTabSz="914377" rtl="0" eaLnBrk="1" fontAlgn="auto" latinLnBrk="0" hangingPunct="1">
                <a:lnSpc>
                  <a:spcPct val="100000"/>
                </a:lnSpc>
                <a:spcBef>
                  <a:spcPts val="127"/>
                </a:spcBef>
                <a:spcAft>
                  <a:spcPts val="0"/>
                </a:spcAft>
                <a:buClrTx/>
                <a:buSzTx/>
                <a:buFontTx/>
                <a:buChar char="•"/>
                <a:tabLst>
                  <a:tab pos="58436" algn="l"/>
                </a:tabLst>
                <a:defRPr/>
              </a:pP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Assessments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Leadership</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Personal</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Development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411744"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Sales</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Sales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Leadership</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Development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Digital</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Learning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Coaching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624668"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Digital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Coaching</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Development</a:t>
              </a:r>
              <a:r>
                <a:rPr kumimoji="0" sz="800" b="0" i="0" u="none" strike="noStrike" kern="1200" cap="none" spc="5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Platform</a:t>
              </a:r>
              <a:endPar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endParaRPr>
            </a:p>
            <a:p>
              <a:pPr marL="62466" marR="624668"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rPr>
                <a:t>Business Simulations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0" name="object 11">
              <a:extLst>
                <a:ext uri="{FF2B5EF4-FFF2-40B4-BE49-F238E27FC236}">
                  <a16:creationId xmlns:a16="http://schemas.microsoft.com/office/drawing/2014/main" id="{B4051AA7-87D0-4D98-2482-9D63560D36CC}"/>
                </a:ext>
              </a:extLst>
            </p:cNvPr>
            <p:cNvSpPr txBox="1"/>
            <p:nvPr/>
          </p:nvSpPr>
          <p:spPr>
            <a:xfrm>
              <a:off x="2740448" y="5176010"/>
              <a:ext cx="1792106" cy="998452"/>
            </a:xfrm>
            <a:prstGeom prst="rect">
              <a:avLst/>
            </a:prstGeom>
          </p:spPr>
          <p:txBody>
            <a:bodyPr vert="horz" wrap="square" lIns="0" tIns="13435" rIns="0" bIns="0" rtlCol="0">
              <a:spAutoFit/>
            </a:bodyPr>
            <a:lstStyle/>
            <a:p>
              <a:pPr marL="58436" marR="0" lvl="0" indent="-45003" algn="l" defTabSz="914377" rtl="0" eaLnBrk="1" fontAlgn="auto" latinLnBrk="0" hangingPunct="1">
                <a:lnSpc>
                  <a:spcPct val="100000"/>
                </a:lnSpc>
                <a:spcBef>
                  <a:spcPts val="0"/>
                </a:spcBef>
                <a:spcAft>
                  <a:spcPts val="0"/>
                </a:spcAft>
                <a:buClrTx/>
                <a:buSzTx/>
                <a:buFontTx/>
                <a:buChar char="•"/>
                <a:tabLst>
                  <a:tab pos="58436"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Assessment</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Portal</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248524"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Learning</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Management</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System</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Learning</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Experience</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Platform</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34054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Career</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Development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Career</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Management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34054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Competency Framework Development</a:t>
              </a:r>
              <a:endParaRPr kumimoji="0" lang="en-US" sz="800" b="0" i="0" u="none" strike="noStrike" kern="1200" cap="none" spc="-21" normalizeH="0" baseline="0" noProof="0" dirty="0">
                <a:ln>
                  <a:noFill/>
                </a:ln>
                <a:solidFill>
                  <a:srgbClr val="FFFFFF">
                    <a:lumMod val="50000"/>
                  </a:srgbClr>
                </a:solidFill>
                <a:effectLst/>
                <a:uLnTx/>
                <a:uFillTx/>
                <a:latin typeface="Arial"/>
                <a:ea typeface="+mn-ea"/>
                <a:cs typeface="Arial"/>
              </a:endParaRPr>
            </a:p>
            <a:p>
              <a:pPr marL="62466" marR="34054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Instructional Design</a:t>
              </a:r>
            </a:p>
          </p:txBody>
        </p:sp>
      </p:grpSp>
      <p:grpSp>
        <p:nvGrpSpPr>
          <p:cNvPr id="26" name="Group 25">
            <a:extLst>
              <a:ext uri="{FF2B5EF4-FFF2-40B4-BE49-F238E27FC236}">
                <a16:creationId xmlns:a16="http://schemas.microsoft.com/office/drawing/2014/main" id="{6BECD546-758D-F1D5-A2D4-083FCF96FF1F}"/>
              </a:ext>
            </a:extLst>
          </p:cNvPr>
          <p:cNvGrpSpPr/>
          <p:nvPr/>
        </p:nvGrpSpPr>
        <p:grpSpPr>
          <a:xfrm>
            <a:off x="8185643" y="1856478"/>
            <a:ext cx="3389836" cy="1796751"/>
            <a:chOff x="8185642" y="1267671"/>
            <a:chExt cx="3389836" cy="1796751"/>
          </a:xfrm>
        </p:grpSpPr>
        <p:sp>
          <p:nvSpPr>
            <p:cNvPr id="11" name="object 2">
              <a:extLst>
                <a:ext uri="{FF2B5EF4-FFF2-40B4-BE49-F238E27FC236}">
                  <a16:creationId xmlns:a16="http://schemas.microsoft.com/office/drawing/2014/main" id="{799AEA3D-34DF-A889-A719-7E3544E5F565}"/>
                </a:ext>
              </a:extLst>
            </p:cNvPr>
            <p:cNvSpPr txBox="1"/>
            <p:nvPr/>
          </p:nvSpPr>
          <p:spPr>
            <a:xfrm>
              <a:off x="8185642" y="1267671"/>
              <a:ext cx="2101731" cy="176560"/>
            </a:xfrm>
            <a:prstGeom prst="rect">
              <a:avLst/>
            </a:prstGeom>
          </p:spPr>
          <p:txBody>
            <a:bodyPr vert="horz" wrap="square" lIns="0" tIns="13435" rIns="0" bIns="0" rtlCol="0">
              <a:spAutoFit/>
            </a:bodyPr>
            <a:lstStyle/>
            <a:p>
              <a:pPr marL="13434" marR="0" lvl="0" indent="0" algn="l" defTabSz="914377" rtl="0" eaLnBrk="1" fontAlgn="auto" latinLnBrk="0" hangingPunct="1">
                <a:lnSpc>
                  <a:spcPct val="100000"/>
                </a:lnSpc>
                <a:spcBef>
                  <a:spcPts val="107"/>
                </a:spcBef>
                <a:spcAft>
                  <a:spcPts val="0"/>
                </a:spcAft>
                <a:buClrTx/>
                <a:buSzTx/>
                <a:buFontTx/>
                <a:buNone/>
                <a:tabLst/>
                <a:defRPr/>
              </a:pPr>
              <a:r>
                <a:rPr kumimoji="0" sz="1059" b="1" i="0" u="none" strike="noStrike" kern="1200" cap="none" spc="0" normalizeH="0" baseline="0" noProof="0" dirty="0">
                  <a:ln>
                    <a:noFill/>
                  </a:ln>
                  <a:solidFill>
                    <a:srgbClr val="FFFFFF">
                      <a:lumMod val="50000"/>
                    </a:srgbClr>
                  </a:solidFill>
                  <a:effectLst/>
                  <a:uLnTx/>
                  <a:uFillTx/>
                  <a:latin typeface="Arial"/>
                  <a:ea typeface="+mn-ea"/>
                  <a:cs typeface="Arial"/>
                </a:rPr>
                <a:t>HR</a:t>
              </a:r>
              <a:r>
                <a:rPr kumimoji="0" sz="1059" b="1"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1059" b="1"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1059" b="1"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1059" b="1" i="0" u="none" strike="noStrike" kern="1200" cap="none" spc="-11" normalizeH="0" baseline="0" noProof="0" dirty="0">
                  <a:ln>
                    <a:noFill/>
                  </a:ln>
                  <a:solidFill>
                    <a:srgbClr val="FFFFFF">
                      <a:lumMod val="50000"/>
                    </a:srgbClr>
                  </a:solidFill>
                  <a:effectLst/>
                  <a:uLnTx/>
                  <a:uFillTx/>
                  <a:latin typeface="Arial"/>
                  <a:ea typeface="+mn-ea"/>
                  <a:cs typeface="Arial"/>
                </a:rPr>
                <a:t>Organization</a:t>
              </a:r>
              <a:r>
                <a:rPr kumimoji="0" sz="1059" b="1"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1059" b="1" i="0" u="none" strike="noStrike" kern="1200" cap="none" spc="-11" normalizeH="0" baseline="0" noProof="0" dirty="0">
                  <a:ln>
                    <a:noFill/>
                  </a:ln>
                  <a:solidFill>
                    <a:srgbClr val="FFFFFF">
                      <a:lumMod val="50000"/>
                    </a:srgbClr>
                  </a:solidFill>
                  <a:effectLst/>
                  <a:uLnTx/>
                  <a:uFillTx/>
                  <a:latin typeface="Arial"/>
                  <a:ea typeface="+mn-ea"/>
                  <a:cs typeface="Arial"/>
                </a:rPr>
                <a:t>Effectiveness</a:t>
              </a:r>
              <a:endParaRPr kumimoji="0" sz="74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2" name="object 6">
              <a:extLst>
                <a:ext uri="{FF2B5EF4-FFF2-40B4-BE49-F238E27FC236}">
                  <a16:creationId xmlns:a16="http://schemas.microsoft.com/office/drawing/2014/main" id="{57DB8A6D-AB2C-F237-8DEF-F8D9A68654F6}"/>
                </a:ext>
              </a:extLst>
            </p:cNvPr>
            <p:cNvSpPr txBox="1"/>
            <p:nvPr/>
          </p:nvSpPr>
          <p:spPr>
            <a:xfrm>
              <a:off x="8187085" y="1450418"/>
              <a:ext cx="1721224" cy="1614004"/>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Gallagher</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HRnow</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Diversity</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Equity</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Inclusion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519886"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People</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Operations</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(Policies,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JDs,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Leave)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537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Strategic</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Management,</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Culture</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Change</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Consulting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Strategic</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Consulting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Gap,</a:t>
              </a:r>
              <a:r>
                <a:rPr kumimoji="0" sz="800" b="0" i="0" u="none" strike="noStrike" kern="1200" cap="none" spc="-5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Audit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Compliance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on</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Demand</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Outsourcing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Workforce</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Planning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113514"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Organizational</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Design</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Team</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Effectiveness</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Consulting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3" name="object 7">
              <a:extLst>
                <a:ext uri="{FF2B5EF4-FFF2-40B4-BE49-F238E27FC236}">
                  <a16:creationId xmlns:a16="http://schemas.microsoft.com/office/drawing/2014/main" id="{80709474-3067-FC16-97C8-B8762A3A9DBE}"/>
                </a:ext>
              </a:extLst>
            </p:cNvPr>
            <p:cNvSpPr txBox="1"/>
            <p:nvPr/>
          </p:nvSpPr>
          <p:spPr>
            <a:xfrm>
              <a:off x="9916623" y="1450419"/>
              <a:ext cx="1658855" cy="1490894"/>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Pre-</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Employment</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Risk</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Assessment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Career</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Transition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Succession</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Planning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Buy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Implement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Optimize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Strategy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Small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Market</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Offering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UAT/OE</a:t>
              </a:r>
              <a:r>
                <a:rPr kumimoji="0" sz="800" b="0" i="0" u="none" strike="noStrike" kern="1200" cap="none" spc="-48"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Assistance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Market</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Check</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Contract</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Reviews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AI</a:t>
              </a:r>
              <a:r>
                <a:rPr kumimoji="0" lang="en-US" sz="800" b="0" i="0" u="none" strike="noStrike" kern="1200" cap="none" spc="-37" normalizeH="0" baseline="0" noProof="0" dirty="0">
                  <a:ln>
                    <a:noFill/>
                  </a:ln>
                  <a:solidFill>
                    <a:srgbClr val="FFFFFF">
                      <a:lumMod val="50000"/>
                    </a:srgbClr>
                  </a:solidFill>
                  <a:effectLst/>
                  <a:uLnTx/>
                  <a:uFillTx/>
                  <a:latin typeface="Arial"/>
                  <a:ea typeface="+mn-ea"/>
                  <a:cs typeface="Arial"/>
                </a:rPr>
                <a:t> Consulting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5" name="Group 24">
            <a:extLst>
              <a:ext uri="{FF2B5EF4-FFF2-40B4-BE49-F238E27FC236}">
                <a16:creationId xmlns:a16="http://schemas.microsoft.com/office/drawing/2014/main" id="{A500A114-44DA-908D-EAB8-F4F92F51BC04}"/>
              </a:ext>
            </a:extLst>
          </p:cNvPr>
          <p:cNvGrpSpPr/>
          <p:nvPr/>
        </p:nvGrpSpPr>
        <p:grpSpPr>
          <a:xfrm>
            <a:off x="8231514" y="3878326"/>
            <a:ext cx="3467846" cy="585266"/>
            <a:chOff x="8187085" y="3110694"/>
            <a:chExt cx="3467846" cy="585267"/>
          </a:xfrm>
        </p:grpSpPr>
        <p:sp>
          <p:nvSpPr>
            <p:cNvPr id="14" name="object 15">
              <a:extLst>
                <a:ext uri="{FF2B5EF4-FFF2-40B4-BE49-F238E27FC236}">
                  <a16:creationId xmlns:a16="http://schemas.microsoft.com/office/drawing/2014/main" id="{46E9B168-F42C-B8F0-A49F-EA9A04B2681A}"/>
                </a:ext>
              </a:extLst>
            </p:cNvPr>
            <p:cNvSpPr txBox="1"/>
            <p:nvPr/>
          </p:nvSpPr>
          <p:spPr>
            <a:xfrm>
              <a:off x="8187085" y="3110694"/>
              <a:ext cx="1858479" cy="583811"/>
            </a:xfrm>
            <a:prstGeom prst="rect">
              <a:avLst/>
            </a:prstGeom>
          </p:spPr>
          <p:txBody>
            <a:bodyPr vert="horz" wrap="square" lIns="0" tIns="38287" rIns="0" bIns="0" rtlCol="0">
              <a:spAutoFit/>
            </a:bodyPr>
            <a:lstStyle/>
            <a:p>
              <a:pPr marL="13434" marR="0" lvl="0" indent="0" algn="l" defTabSz="914377" rtl="0" eaLnBrk="1" fontAlgn="auto" latinLnBrk="0" hangingPunct="1">
                <a:lnSpc>
                  <a:spcPct val="100000"/>
                </a:lnSpc>
                <a:spcBef>
                  <a:spcPts val="301"/>
                </a:spcBef>
                <a:spcAft>
                  <a:spcPts val="0"/>
                </a:spcAft>
                <a:buClrTx/>
                <a:buSzTx/>
                <a:buFontTx/>
                <a:buNone/>
                <a:tabLst/>
                <a:defRPr/>
              </a:pPr>
              <a:r>
                <a:rPr kumimoji="0" sz="1059" b="1" i="0" u="none" strike="noStrike" kern="1200" cap="none" spc="-11" normalizeH="0" baseline="0" noProof="0" dirty="0">
                  <a:ln>
                    <a:noFill/>
                  </a:ln>
                  <a:solidFill>
                    <a:srgbClr val="0075BC"/>
                  </a:solidFill>
                  <a:effectLst/>
                  <a:uLnTx/>
                  <a:uFillTx/>
                  <a:latin typeface="Arial"/>
                  <a:ea typeface="+mn-ea"/>
                  <a:cs typeface="Arial"/>
                </a:rPr>
                <a:t>People</a:t>
              </a:r>
              <a:r>
                <a:rPr kumimoji="0" sz="1059" b="1" i="0" u="none" strike="noStrike" kern="1200" cap="none" spc="-48" normalizeH="0" baseline="0" noProof="0" dirty="0">
                  <a:ln>
                    <a:noFill/>
                  </a:ln>
                  <a:solidFill>
                    <a:srgbClr val="0075BC"/>
                  </a:solidFill>
                  <a:effectLst/>
                  <a:uLnTx/>
                  <a:uFillTx/>
                  <a:latin typeface="Arial"/>
                  <a:ea typeface="+mn-ea"/>
                  <a:cs typeface="Arial"/>
                </a:rPr>
                <a:t> </a:t>
              </a:r>
              <a:r>
                <a:rPr kumimoji="0" sz="1059" b="1" i="0" u="none" strike="noStrike" kern="1200" cap="none" spc="0" normalizeH="0" baseline="0" noProof="0" dirty="0">
                  <a:ln>
                    <a:noFill/>
                  </a:ln>
                  <a:solidFill>
                    <a:srgbClr val="0075BC"/>
                  </a:solidFill>
                  <a:effectLst/>
                  <a:uLnTx/>
                  <a:uFillTx/>
                  <a:latin typeface="Arial"/>
                  <a:ea typeface="+mn-ea"/>
                  <a:cs typeface="Arial"/>
                </a:rPr>
                <a:t>Data</a:t>
              </a:r>
              <a:r>
                <a:rPr kumimoji="0" sz="1059" b="1" i="0" u="none" strike="noStrike" kern="1200" cap="none" spc="-43" normalizeH="0" baseline="0" noProof="0" dirty="0">
                  <a:ln>
                    <a:noFill/>
                  </a:ln>
                  <a:solidFill>
                    <a:srgbClr val="0075BC"/>
                  </a:solidFill>
                  <a:effectLst/>
                  <a:uLnTx/>
                  <a:uFillTx/>
                  <a:latin typeface="Arial"/>
                  <a:ea typeface="+mn-ea"/>
                  <a:cs typeface="Arial"/>
                </a:rPr>
                <a:t> </a:t>
              </a:r>
              <a:r>
                <a:rPr kumimoji="0" sz="1059" b="1" i="0" u="none" strike="noStrike" kern="1200" cap="none" spc="0" normalizeH="0" baseline="0" noProof="0" dirty="0">
                  <a:ln>
                    <a:noFill/>
                  </a:ln>
                  <a:solidFill>
                    <a:srgbClr val="0075BC"/>
                  </a:solidFill>
                  <a:effectLst/>
                  <a:uLnTx/>
                  <a:uFillTx/>
                  <a:latin typeface="Arial"/>
                  <a:ea typeface="+mn-ea"/>
                  <a:cs typeface="Arial"/>
                </a:rPr>
                <a:t>&amp;</a:t>
              </a:r>
              <a:r>
                <a:rPr kumimoji="0" sz="1059" b="1" i="0" u="none" strike="noStrike" kern="1200" cap="none" spc="-48" normalizeH="0" baseline="0" noProof="0" dirty="0">
                  <a:ln>
                    <a:noFill/>
                  </a:ln>
                  <a:solidFill>
                    <a:srgbClr val="0075BC"/>
                  </a:solidFill>
                  <a:effectLst/>
                  <a:uLnTx/>
                  <a:uFillTx/>
                  <a:latin typeface="Arial"/>
                  <a:ea typeface="+mn-ea"/>
                  <a:cs typeface="Arial"/>
                </a:rPr>
                <a:t> </a:t>
              </a:r>
              <a:r>
                <a:rPr kumimoji="0" sz="1059" b="1" i="0" u="none" strike="noStrike" kern="1200" cap="none" spc="-11" normalizeH="0" baseline="0" noProof="0" dirty="0">
                  <a:ln>
                    <a:noFill/>
                  </a:ln>
                  <a:solidFill>
                    <a:srgbClr val="0075BC"/>
                  </a:solidFill>
                  <a:effectLst/>
                  <a:uLnTx/>
                  <a:uFillTx/>
                  <a:latin typeface="Arial"/>
                  <a:ea typeface="+mn-ea"/>
                  <a:cs typeface="Arial"/>
                </a:rPr>
                <a:t>Insights</a:t>
              </a:r>
              <a:endParaRPr kumimoji="0" sz="1059" b="0" i="0" u="none" strike="noStrike" kern="1200" cap="none" spc="0" normalizeH="0" baseline="0" noProof="0" dirty="0">
                <a:ln>
                  <a:noFill/>
                </a:ln>
                <a:solidFill>
                  <a:srgbClr val="0075BC"/>
                </a:solidFill>
                <a:effectLst/>
                <a:uLnTx/>
                <a:uFillTx/>
                <a:latin typeface="Arial"/>
                <a:ea typeface="+mn-ea"/>
                <a:cs typeface="Arial"/>
              </a:endParaRPr>
            </a:p>
            <a:p>
              <a:pPr marL="63138" marR="0" lvl="0" indent="-49705" algn="l" defTabSz="914377" rtl="0" eaLnBrk="1" fontAlgn="auto" latinLnBrk="0" hangingPunct="1">
                <a:lnSpc>
                  <a:spcPct val="100000"/>
                </a:lnSpc>
                <a:spcBef>
                  <a:spcPts val="12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Employer</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Research</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Insights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13434" marR="137695"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People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&amp;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Workplace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Experience</a:t>
              </a:r>
              <a:r>
                <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rPr>
                <a:t>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Employer</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Surveys</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7" name="object 18">
              <a:extLst>
                <a:ext uri="{FF2B5EF4-FFF2-40B4-BE49-F238E27FC236}">
                  <a16:creationId xmlns:a16="http://schemas.microsoft.com/office/drawing/2014/main" id="{8D984562-0811-FFD5-4816-3771808D7C35}"/>
                </a:ext>
              </a:extLst>
            </p:cNvPr>
            <p:cNvSpPr txBox="1"/>
            <p:nvPr/>
          </p:nvSpPr>
          <p:spPr>
            <a:xfrm>
              <a:off x="9908309" y="3313062"/>
              <a:ext cx="1746622" cy="382899"/>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People</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Analytics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r>
                <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t>
              </a:r>
              <a:r>
                <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Preference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Custom</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Surveys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4" name="Group 23">
            <a:extLst>
              <a:ext uri="{FF2B5EF4-FFF2-40B4-BE49-F238E27FC236}">
                <a16:creationId xmlns:a16="http://schemas.microsoft.com/office/drawing/2014/main" id="{F6F6079C-6874-9106-9007-1E03B66E64DD}"/>
              </a:ext>
            </a:extLst>
          </p:cNvPr>
          <p:cNvGrpSpPr/>
          <p:nvPr/>
        </p:nvGrpSpPr>
        <p:grpSpPr>
          <a:xfrm>
            <a:off x="8187086" y="4779608"/>
            <a:ext cx="3679257" cy="1298985"/>
            <a:chOff x="8187085" y="4042188"/>
            <a:chExt cx="3679256" cy="1298985"/>
          </a:xfrm>
        </p:grpSpPr>
        <p:sp>
          <p:nvSpPr>
            <p:cNvPr id="15" name="object 16">
              <a:extLst>
                <a:ext uri="{FF2B5EF4-FFF2-40B4-BE49-F238E27FC236}">
                  <a16:creationId xmlns:a16="http://schemas.microsoft.com/office/drawing/2014/main" id="{BA1BA40D-7F13-B77D-61D8-067943E3800B}"/>
                </a:ext>
              </a:extLst>
            </p:cNvPr>
            <p:cNvSpPr txBox="1"/>
            <p:nvPr/>
          </p:nvSpPr>
          <p:spPr>
            <a:xfrm>
              <a:off x="8187085" y="4042188"/>
              <a:ext cx="1662444" cy="176560"/>
            </a:xfrm>
            <a:prstGeom prst="rect">
              <a:avLst/>
            </a:prstGeom>
          </p:spPr>
          <p:txBody>
            <a:bodyPr vert="horz" wrap="square" lIns="0" tIns="13435" rIns="0" bIns="0" rtlCol="0">
              <a:spAutoFit/>
            </a:bodyPr>
            <a:lstStyle/>
            <a:p>
              <a:pPr marL="13434" marR="0" lvl="0" indent="0" algn="l" defTabSz="914377" rtl="0" eaLnBrk="1" fontAlgn="auto" latinLnBrk="0" hangingPunct="1">
                <a:lnSpc>
                  <a:spcPct val="100000"/>
                </a:lnSpc>
                <a:spcBef>
                  <a:spcPts val="107"/>
                </a:spcBef>
                <a:spcAft>
                  <a:spcPts val="0"/>
                </a:spcAft>
                <a:buClrTx/>
                <a:buSzTx/>
                <a:buFontTx/>
                <a:buNone/>
                <a:tabLst/>
                <a:defRPr/>
              </a:pPr>
              <a:r>
                <a:rPr kumimoji="0" sz="1059" b="1" i="0" u="none" strike="noStrike" kern="1200" cap="none" spc="-11" normalizeH="0" baseline="0" noProof="0" dirty="0">
                  <a:ln>
                    <a:noFill/>
                  </a:ln>
                  <a:solidFill>
                    <a:srgbClr val="6FACDE"/>
                  </a:solidFill>
                  <a:effectLst/>
                  <a:uLnTx/>
                  <a:uFillTx/>
                  <a:latin typeface="Arial"/>
                  <a:ea typeface="+mn-ea"/>
                  <a:cs typeface="Arial"/>
                </a:rPr>
                <a:t>Compensation</a:t>
              </a:r>
              <a:r>
                <a:rPr kumimoji="0" sz="1059" b="1" i="0" u="none" strike="noStrike" kern="1200" cap="none" spc="-21" normalizeH="0" baseline="0" noProof="0" dirty="0">
                  <a:ln>
                    <a:noFill/>
                  </a:ln>
                  <a:solidFill>
                    <a:srgbClr val="6FACDE"/>
                  </a:solidFill>
                  <a:effectLst/>
                  <a:uLnTx/>
                  <a:uFillTx/>
                  <a:latin typeface="Arial"/>
                  <a:ea typeface="+mn-ea"/>
                  <a:cs typeface="Arial"/>
                </a:rPr>
                <a:t> </a:t>
              </a:r>
              <a:r>
                <a:rPr kumimoji="0" sz="1059" b="1" i="0" u="none" strike="noStrike" kern="1200" cap="none" spc="0" normalizeH="0" baseline="0" noProof="0" dirty="0">
                  <a:ln>
                    <a:noFill/>
                  </a:ln>
                  <a:solidFill>
                    <a:srgbClr val="6FACDE"/>
                  </a:solidFill>
                  <a:effectLst/>
                  <a:uLnTx/>
                  <a:uFillTx/>
                  <a:latin typeface="Arial"/>
                  <a:ea typeface="+mn-ea"/>
                  <a:cs typeface="Arial"/>
                </a:rPr>
                <a:t>&amp;</a:t>
              </a:r>
              <a:r>
                <a:rPr kumimoji="0" sz="1059" b="1" i="0" u="none" strike="noStrike" kern="1200" cap="none" spc="-21" normalizeH="0" baseline="0" noProof="0" dirty="0">
                  <a:ln>
                    <a:noFill/>
                  </a:ln>
                  <a:solidFill>
                    <a:srgbClr val="6FACDE"/>
                  </a:solidFill>
                  <a:effectLst/>
                  <a:uLnTx/>
                  <a:uFillTx/>
                  <a:latin typeface="Arial"/>
                  <a:ea typeface="+mn-ea"/>
                  <a:cs typeface="Arial"/>
                </a:rPr>
                <a:t> </a:t>
              </a:r>
              <a:r>
                <a:rPr kumimoji="0" sz="1059" b="1" i="0" u="none" strike="noStrike" kern="1200" cap="none" spc="-11" normalizeH="0" baseline="0" noProof="0" dirty="0">
                  <a:ln>
                    <a:noFill/>
                  </a:ln>
                  <a:solidFill>
                    <a:srgbClr val="6FACDE"/>
                  </a:solidFill>
                  <a:effectLst/>
                  <a:uLnTx/>
                  <a:uFillTx/>
                  <a:latin typeface="Arial"/>
                  <a:ea typeface="+mn-ea"/>
                  <a:cs typeface="Arial"/>
                </a:rPr>
                <a:t>Rewards</a:t>
              </a:r>
              <a:endParaRPr kumimoji="0" sz="1059" b="0" i="0" u="none" strike="noStrike" kern="1200" cap="none" spc="0" normalizeH="0" baseline="0" noProof="0" dirty="0">
                <a:ln>
                  <a:noFill/>
                </a:ln>
                <a:solidFill>
                  <a:srgbClr val="6FACDE"/>
                </a:solidFill>
                <a:effectLst/>
                <a:uLnTx/>
                <a:uFillTx/>
                <a:latin typeface="Arial"/>
                <a:ea typeface="+mn-ea"/>
                <a:cs typeface="Arial"/>
              </a:endParaRPr>
            </a:p>
          </p:txBody>
        </p:sp>
        <p:sp>
          <p:nvSpPr>
            <p:cNvPr id="18" name="object 19">
              <a:extLst>
                <a:ext uri="{FF2B5EF4-FFF2-40B4-BE49-F238E27FC236}">
                  <a16:creationId xmlns:a16="http://schemas.microsoft.com/office/drawing/2014/main" id="{0C1594ED-38FA-9132-514E-8A90E0D21C40}"/>
                </a:ext>
              </a:extLst>
            </p:cNvPr>
            <p:cNvSpPr txBox="1"/>
            <p:nvPr/>
          </p:nvSpPr>
          <p:spPr>
            <a:xfrm>
              <a:off x="8187085" y="4219611"/>
              <a:ext cx="1746622" cy="1121562"/>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Executive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Compensation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Specialized</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Comp</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&amp;</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Class</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Industries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Sales</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Compensation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Online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Total</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Rewards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Pay</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Equity/Gender/Ethnicity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Market</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Pricing</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Platform</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Pay</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Pay</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Program</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Practices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Structures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Incentive</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Design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9" name="object 20">
              <a:extLst>
                <a:ext uri="{FF2B5EF4-FFF2-40B4-BE49-F238E27FC236}">
                  <a16:creationId xmlns:a16="http://schemas.microsoft.com/office/drawing/2014/main" id="{0254A091-9F55-B54A-E3F4-1DD964A524CD}"/>
                </a:ext>
              </a:extLst>
            </p:cNvPr>
            <p:cNvSpPr txBox="1"/>
            <p:nvPr/>
          </p:nvSpPr>
          <p:spPr>
            <a:xfrm>
              <a:off x="9999748" y="4219611"/>
              <a:ext cx="1866593" cy="875341"/>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Reward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Strategy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Job</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Measurement</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Leveling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Job</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Architecture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537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Corporate</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Governance</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Committee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235762"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Board</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of</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Directors</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(Board</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Level)</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7" name="Group 26">
            <a:extLst>
              <a:ext uri="{FF2B5EF4-FFF2-40B4-BE49-F238E27FC236}">
                <a16:creationId xmlns:a16="http://schemas.microsoft.com/office/drawing/2014/main" id="{54291E86-0785-C495-F7AC-6824ADD43A29}"/>
              </a:ext>
            </a:extLst>
          </p:cNvPr>
          <p:cNvGrpSpPr/>
          <p:nvPr/>
        </p:nvGrpSpPr>
        <p:grpSpPr>
          <a:xfrm>
            <a:off x="4634172" y="5444126"/>
            <a:ext cx="2810428" cy="920298"/>
            <a:chOff x="5158748" y="5476204"/>
            <a:chExt cx="2340101" cy="920297"/>
          </a:xfrm>
        </p:grpSpPr>
        <p:sp>
          <p:nvSpPr>
            <p:cNvPr id="16" name="object 17">
              <a:extLst>
                <a:ext uri="{FF2B5EF4-FFF2-40B4-BE49-F238E27FC236}">
                  <a16:creationId xmlns:a16="http://schemas.microsoft.com/office/drawing/2014/main" id="{BEA635ED-B758-F854-E097-8BFAB3B15A27}"/>
                </a:ext>
              </a:extLst>
            </p:cNvPr>
            <p:cNvSpPr txBox="1"/>
            <p:nvPr/>
          </p:nvSpPr>
          <p:spPr>
            <a:xfrm>
              <a:off x="5158748" y="5476204"/>
              <a:ext cx="1102114" cy="706920"/>
            </a:xfrm>
            <a:prstGeom prst="rect">
              <a:avLst/>
            </a:prstGeom>
          </p:spPr>
          <p:txBody>
            <a:bodyPr vert="horz" wrap="square" lIns="0" tIns="38287" rIns="0" bIns="0" rtlCol="0">
              <a:spAutoFit/>
            </a:bodyPr>
            <a:lstStyle/>
            <a:p>
              <a:pPr marL="13434" marR="0" lvl="0" indent="0" algn="l" defTabSz="914377" rtl="0" eaLnBrk="1" fontAlgn="auto" latinLnBrk="0" hangingPunct="1">
                <a:lnSpc>
                  <a:spcPct val="100000"/>
                </a:lnSpc>
                <a:spcBef>
                  <a:spcPts val="301"/>
                </a:spcBef>
                <a:spcAft>
                  <a:spcPts val="0"/>
                </a:spcAft>
                <a:buClrTx/>
                <a:buSzTx/>
                <a:buFontTx/>
                <a:buNone/>
                <a:tabLst/>
                <a:defRPr/>
              </a:pPr>
              <a:r>
                <a:rPr kumimoji="0" sz="1059" b="1" i="0" u="none" strike="noStrike" kern="1200" cap="none" spc="-11" normalizeH="0" baseline="0" noProof="0" dirty="0">
                  <a:ln>
                    <a:noFill/>
                  </a:ln>
                  <a:solidFill>
                    <a:srgbClr val="8A941E"/>
                  </a:solidFill>
                  <a:effectLst/>
                  <a:uLnTx/>
                  <a:uFillTx/>
                  <a:latin typeface="Arial"/>
                  <a:ea typeface="+mn-ea"/>
                  <a:cs typeface="Arial"/>
                </a:rPr>
                <a:t>Search</a:t>
              </a:r>
              <a:endParaRPr kumimoji="0" sz="1059" b="0" i="0" u="none" strike="noStrike" kern="1200" cap="none" spc="0" normalizeH="0" baseline="0" noProof="0" dirty="0">
                <a:ln>
                  <a:noFill/>
                </a:ln>
                <a:solidFill>
                  <a:srgbClr val="8A941E"/>
                </a:solidFill>
                <a:effectLst/>
                <a:uLnTx/>
                <a:uFillTx/>
                <a:latin typeface="Arial"/>
                <a:ea typeface="+mn-ea"/>
                <a:cs typeface="Arial"/>
              </a:endParaRPr>
            </a:p>
            <a:p>
              <a:pPr marL="63138" marR="0" lvl="0" indent="-49705" algn="l" defTabSz="914377" rtl="0" eaLnBrk="1" fontAlgn="auto" latinLnBrk="0" hangingPunct="1">
                <a:lnSpc>
                  <a:spcPct val="100000"/>
                </a:lnSpc>
                <a:spcBef>
                  <a:spcPts val="12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Executive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Search</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Search</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On-</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Demand</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CXO</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Contingent</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Workforce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20" name="object 21">
              <a:extLst>
                <a:ext uri="{FF2B5EF4-FFF2-40B4-BE49-F238E27FC236}">
                  <a16:creationId xmlns:a16="http://schemas.microsoft.com/office/drawing/2014/main" id="{5B2626DC-A313-4522-553C-413D6142E11A}"/>
                </a:ext>
              </a:extLst>
            </p:cNvPr>
            <p:cNvSpPr txBox="1"/>
            <p:nvPr/>
          </p:nvSpPr>
          <p:spPr>
            <a:xfrm>
              <a:off x="6105755" y="5644272"/>
              <a:ext cx="1393094" cy="752229"/>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Public</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Sector</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Search</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Staffing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537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Service</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Add-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Ons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(CEO</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Succession</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Planning,</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Board/Governance,</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Integration</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Projects,</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et</a:t>
              </a:r>
              <a:r>
                <a:rPr kumimoji="0" sz="800" b="0" i="0" u="none" strike="noStrike" kern="1200" cap="none" spc="-11" normalizeH="0" baseline="0" noProof="0" dirty="0">
                  <a:ln>
                    <a:noFill/>
                  </a:ln>
                  <a:solidFill>
                    <a:srgbClr val="231F20"/>
                  </a:solidFill>
                  <a:effectLst/>
                  <a:uLnTx/>
                  <a:uFillTx/>
                  <a:latin typeface="Arial"/>
                  <a:ea typeface="+mn-ea"/>
                  <a:cs typeface="Arial"/>
                </a:rPr>
                <a:t>c.)</a:t>
              </a:r>
              <a:endParaRPr kumimoji="0" sz="800" b="0" i="0" u="none" strike="noStrike" kern="1200" cap="none" spc="0" normalizeH="0" baseline="0" noProof="0" dirty="0">
                <a:ln>
                  <a:noFill/>
                </a:ln>
                <a:solidFill>
                  <a:srgbClr val="535353"/>
                </a:solidFill>
                <a:effectLst/>
                <a:uLnTx/>
                <a:uFillTx/>
                <a:latin typeface="Arial"/>
                <a:ea typeface="+mn-ea"/>
                <a:cs typeface="Arial"/>
              </a:endParaRPr>
            </a:p>
          </p:txBody>
        </p:sp>
      </p:grpSp>
      <p:sp>
        <p:nvSpPr>
          <p:cNvPr id="28" name="Oval 27">
            <a:extLst>
              <a:ext uri="{FF2B5EF4-FFF2-40B4-BE49-F238E27FC236}">
                <a16:creationId xmlns:a16="http://schemas.microsoft.com/office/drawing/2014/main" id="{3A8838DE-F729-2E2A-797A-4A6CC6DA45BC}"/>
              </a:ext>
            </a:extLst>
          </p:cNvPr>
          <p:cNvSpPr/>
          <p:nvPr/>
        </p:nvSpPr>
        <p:spPr>
          <a:xfrm>
            <a:off x="5624466" y="4100850"/>
            <a:ext cx="887409" cy="887409"/>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Search</a:t>
            </a:r>
          </a:p>
        </p:txBody>
      </p:sp>
      <p:sp>
        <p:nvSpPr>
          <p:cNvPr id="29" name="TextBox 28">
            <a:extLst>
              <a:ext uri="{FF2B5EF4-FFF2-40B4-BE49-F238E27FC236}">
                <a16:creationId xmlns:a16="http://schemas.microsoft.com/office/drawing/2014/main" id="{2E5F5AAB-8474-9DB4-B418-624033B9A5B5}"/>
              </a:ext>
            </a:extLst>
          </p:cNvPr>
          <p:cNvSpPr txBox="1"/>
          <p:nvPr/>
        </p:nvSpPr>
        <p:spPr>
          <a:xfrm>
            <a:off x="6544761" y="3904822"/>
            <a:ext cx="907671"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Compensation &amp; Rewards</a:t>
            </a:r>
          </a:p>
        </p:txBody>
      </p:sp>
      <p:sp>
        <p:nvSpPr>
          <p:cNvPr id="30" name="TextBox 29">
            <a:extLst>
              <a:ext uri="{FF2B5EF4-FFF2-40B4-BE49-F238E27FC236}">
                <a16:creationId xmlns:a16="http://schemas.microsoft.com/office/drawing/2014/main" id="{749F40A9-EB63-926F-BE92-FB1A3A716B2C}"/>
              </a:ext>
            </a:extLst>
          </p:cNvPr>
          <p:cNvSpPr txBox="1"/>
          <p:nvPr/>
        </p:nvSpPr>
        <p:spPr>
          <a:xfrm>
            <a:off x="6581108" y="2686226"/>
            <a:ext cx="844161"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People Data </a:t>
            </a:r>
            <a:br>
              <a:rPr kumimoji="0" lang="en-US" sz="800" b="0" i="0" u="none" strike="noStrike" kern="1200" cap="none" spc="0" normalizeH="0" baseline="0" noProof="0" dirty="0">
                <a:ln>
                  <a:noFill/>
                </a:ln>
                <a:solidFill>
                  <a:srgbClr val="FFFFFF"/>
                </a:solidFill>
                <a:effectLst/>
                <a:uLnTx/>
                <a:uFillTx/>
                <a:latin typeface="Arial"/>
                <a:ea typeface="+mn-ea"/>
                <a:cs typeface="+mn-cs"/>
              </a:rPr>
            </a:br>
            <a:r>
              <a:rPr kumimoji="0" lang="en-US" sz="800" b="0" i="0" u="none" strike="noStrike" kern="1200" cap="none" spc="0" normalizeH="0" baseline="0" noProof="0" dirty="0">
                <a:ln>
                  <a:noFill/>
                </a:ln>
                <a:solidFill>
                  <a:srgbClr val="FFFFFF"/>
                </a:solidFill>
                <a:effectLst/>
                <a:uLnTx/>
                <a:uFillTx/>
                <a:latin typeface="Arial"/>
                <a:ea typeface="+mn-ea"/>
                <a:cs typeface="+mn-cs"/>
              </a:rPr>
              <a:t>&amp; Insights</a:t>
            </a:r>
          </a:p>
        </p:txBody>
      </p:sp>
      <p:sp>
        <p:nvSpPr>
          <p:cNvPr id="31" name="TextBox 30">
            <a:extLst>
              <a:ext uri="{FF2B5EF4-FFF2-40B4-BE49-F238E27FC236}">
                <a16:creationId xmlns:a16="http://schemas.microsoft.com/office/drawing/2014/main" id="{BCE1412D-73E6-852A-5FE6-2B9E4E869C75}"/>
              </a:ext>
            </a:extLst>
          </p:cNvPr>
          <p:cNvSpPr txBox="1"/>
          <p:nvPr/>
        </p:nvSpPr>
        <p:spPr>
          <a:xfrm>
            <a:off x="5624465" y="2060409"/>
            <a:ext cx="896352"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HR &amp; Organization Effectiveness</a:t>
            </a:r>
          </a:p>
        </p:txBody>
      </p:sp>
      <p:sp>
        <p:nvSpPr>
          <p:cNvPr id="32" name="TextBox 31">
            <a:extLst>
              <a:ext uri="{FF2B5EF4-FFF2-40B4-BE49-F238E27FC236}">
                <a16:creationId xmlns:a16="http://schemas.microsoft.com/office/drawing/2014/main" id="{6238C01A-3BA9-1391-D758-62EF17306C50}"/>
              </a:ext>
            </a:extLst>
          </p:cNvPr>
          <p:cNvSpPr txBox="1"/>
          <p:nvPr/>
        </p:nvSpPr>
        <p:spPr>
          <a:xfrm>
            <a:off x="4632151" y="2640022"/>
            <a:ext cx="874644"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Multinational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Benefits &amp;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Mobility</a:t>
            </a:r>
          </a:p>
        </p:txBody>
      </p:sp>
      <p:sp>
        <p:nvSpPr>
          <p:cNvPr id="33" name="TextBox 32">
            <a:extLst>
              <a:ext uri="{FF2B5EF4-FFF2-40B4-BE49-F238E27FC236}">
                <a16:creationId xmlns:a16="http://schemas.microsoft.com/office/drawing/2014/main" id="{4B2C6D8A-A5E1-DD2A-6D27-5063A6F2A9C3}"/>
              </a:ext>
            </a:extLst>
          </p:cNvPr>
          <p:cNvSpPr txBox="1"/>
          <p:nvPr/>
        </p:nvSpPr>
        <p:spPr>
          <a:xfrm>
            <a:off x="4596377" y="3882793"/>
            <a:ext cx="911864"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People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Development</a:t>
            </a:r>
          </a:p>
        </p:txBody>
      </p:sp>
      <p:sp>
        <p:nvSpPr>
          <p:cNvPr id="34" name="TextBox 33">
            <a:extLst>
              <a:ext uri="{FF2B5EF4-FFF2-40B4-BE49-F238E27FC236}">
                <a16:creationId xmlns:a16="http://schemas.microsoft.com/office/drawing/2014/main" id="{CDA51F32-3002-26AF-4C26-896316F946E9}"/>
              </a:ext>
            </a:extLst>
          </p:cNvPr>
          <p:cNvSpPr txBox="1"/>
          <p:nvPr/>
        </p:nvSpPr>
        <p:spPr>
          <a:xfrm>
            <a:off x="5565221" y="3291551"/>
            <a:ext cx="967236" cy="21544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Communication</a:t>
            </a:r>
          </a:p>
        </p:txBody>
      </p:sp>
      <p:sp>
        <p:nvSpPr>
          <p:cNvPr id="35" name="Rectangle 34"/>
          <p:cNvSpPr/>
          <p:nvPr/>
        </p:nvSpPr>
        <p:spPr>
          <a:xfrm>
            <a:off x="9811456" y="700280"/>
            <a:ext cx="3045558" cy="1015663"/>
          </a:xfrm>
          <a:prstGeom prst="rect">
            <a:avLst/>
          </a:prstGeom>
        </p:spPr>
        <p:txBody>
          <a:bodyPr wrap="square">
            <a:spAutoFit/>
          </a:bodyPr>
          <a:lstStyle/>
          <a:p>
            <a:pPr marL="0" marR="0" lvl="0" indent="0" algn="l" defTabSz="788909" rtl="0" eaLnBrk="1" fontAlgn="auto" latinLnBrk="0" hangingPunct="1">
              <a:lnSpc>
                <a:spcPct val="100000"/>
              </a:lnSpc>
              <a:spcBef>
                <a:spcPts val="0"/>
              </a:spcBef>
              <a:spcAft>
                <a:spcPts val="1554"/>
              </a:spcAft>
              <a:buClr>
                <a:srgbClr val="6FACDE"/>
              </a:buClr>
              <a:buSzTx/>
              <a:buFontTx/>
              <a:buNone/>
              <a:tabLst/>
              <a:defRPr/>
            </a:pPr>
            <a:r>
              <a:rPr kumimoji="0" lang="en-GB" sz="1200" b="1" i="0" u="none" strike="noStrike" kern="1200" cap="none" spc="0" normalizeH="0" baseline="0" noProof="0" dirty="0">
                <a:ln>
                  <a:noFill/>
                </a:ln>
                <a:solidFill>
                  <a:srgbClr val="535353"/>
                </a:solidFill>
                <a:effectLst/>
                <a:uLnTx/>
                <a:uFillTx/>
                <a:latin typeface="Arial"/>
                <a:ea typeface="+mn-ea"/>
                <a:cs typeface="+mn-cs"/>
              </a:rPr>
              <a:t>Sommer Mason, CCP </a:t>
            </a:r>
            <a:br>
              <a:rPr kumimoji="0" lang="en-GB" sz="1200" b="1"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Regional Area Vice President</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HR &amp; Compensation Consulting</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hlinkClick r:id="rId4"/>
              </a:rPr>
              <a:t>Sommer_Mason@ajg.com</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Mobile: 225-290-0656</a:t>
            </a: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7401" y="320557"/>
            <a:ext cx="1183825" cy="118289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396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06820" y="1387873"/>
            <a:ext cx="7395164" cy="1102123"/>
          </a:xfrm>
        </p:spPr>
        <p:txBody>
          <a:bodyPr/>
          <a:lstStyle/>
          <a:p>
            <a:r>
              <a:rPr lang="en-US" dirty="0"/>
              <a:t>Thank you! </a:t>
            </a:r>
            <a:br>
              <a:rPr lang="en-US" dirty="0"/>
            </a:br>
            <a:br>
              <a:rPr lang="en-US" dirty="0"/>
            </a:br>
            <a:r>
              <a:rPr lang="en-US" dirty="0"/>
              <a:t>Contact me for survey data!</a:t>
            </a:r>
          </a:p>
        </p:txBody>
      </p:sp>
      <p:sp>
        <p:nvSpPr>
          <p:cNvPr id="2" name="Rectangle 1">
            <a:extLst>
              <a:ext uri="{FF2B5EF4-FFF2-40B4-BE49-F238E27FC236}">
                <a16:creationId xmlns:a16="http://schemas.microsoft.com/office/drawing/2014/main" id="{6079B00B-152E-A98D-7364-F33AE9BD33BE}"/>
              </a:ext>
            </a:extLst>
          </p:cNvPr>
          <p:cNvSpPr/>
          <p:nvPr/>
        </p:nvSpPr>
        <p:spPr>
          <a:xfrm>
            <a:off x="8819874" y="2807164"/>
            <a:ext cx="2439201" cy="1015663"/>
          </a:xfrm>
          <a:prstGeom prst="rect">
            <a:avLst/>
          </a:prstGeom>
        </p:spPr>
        <p:txBody>
          <a:bodyPr wrap="square">
            <a:spAutoFit/>
          </a:bodyPr>
          <a:lstStyle/>
          <a:p>
            <a:pPr marL="0" marR="0" lvl="0" indent="0" algn="ctr" defTabSz="788909" rtl="0" eaLnBrk="1" fontAlgn="auto" latinLnBrk="0" hangingPunct="1">
              <a:lnSpc>
                <a:spcPct val="100000"/>
              </a:lnSpc>
              <a:spcBef>
                <a:spcPts val="0"/>
              </a:spcBef>
              <a:spcAft>
                <a:spcPts val="1554"/>
              </a:spcAft>
              <a:buClr>
                <a:srgbClr val="6FACDE"/>
              </a:buClr>
              <a:buSzTx/>
              <a:buFontTx/>
              <a:buNone/>
              <a:tabLst/>
              <a:defRPr/>
            </a:pPr>
            <a:r>
              <a:rPr kumimoji="0" lang="en-GB" sz="1200" b="1" i="0" u="none" strike="noStrike" kern="1200" cap="none" spc="0" normalizeH="0" baseline="0" noProof="0" dirty="0">
                <a:ln>
                  <a:noFill/>
                </a:ln>
                <a:solidFill>
                  <a:srgbClr val="535353"/>
                </a:solidFill>
                <a:effectLst/>
                <a:uLnTx/>
                <a:uFillTx/>
                <a:latin typeface="Arial"/>
                <a:ea typeface="+mn-ea"/>
                <a:cs typeface="+mn-cs"/>
              </a:rPr>
              <a:t>Sommer Mason, CCP </a:t>
            </a:r>
            <a:br>
              <a:rPr kumimoji="0" lang="en-GB" sz="1200" b="1"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Regional Vice President</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HR &amp; Compensation Consulting</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hlinkClick r:id="rId2"/>
              </a:rPr>
              <a:t>Sommer_Mason@ajg.com</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Mobile: 225-290-0656</a:t>
            </a:r>
          </a:p>
        </p:txBody>
      </p:sp>
      <p:pic>
        <p:nvPicPr>
          <p:cNvPr id="3" name="Picture 2">
            <a:extLst>
              <a:ext uri="{FF2B5EF4-FFF2-40B4-BE49-F238E27FC236}">
                <a16:creationId xmlns:a16="http://schemas.microsoft.com/office/drawing/2014/main" id="{DEC465A7-70B4-1878-B8C9-AED69C340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1197" y="1091322"/>
            <a:ext cx="1696557" cy="169522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4D4D776C-B7F8-A358-9C52-A3B66FD3C87C}"/>
              </a:ext>
            </a:extLst>
          </p:cNvPr>
          <p:cNvPicPr>
            <a:picLocks noChangeAspect="1"/>
          </p:cNvPicPr>
          <p:nvPr/>
        </p:nvPicPr>
        <p:blipFill>
          <a:blip r:embed="rId4"/>
          <a:stretch>
            <a:fillRect/>
          </a:stretch>
        </p:blipFill>
        <p:spPr>
          <a:xfrm>
            <a:off x="8991465" y="3832568"/>
            <a:ext cx="2395200" cy="2423116"/>
          </a:xfrm>
          <a:prstGeom prst="rect">
            <a:avLst/>
          </a:prstGeom>
        </p:spPr>
      </p:pic>
      <p:pic>
        <p:nvPicPr>
          <p:cNvPr id="4098" name="Picture 2" descr="Keith Orlean on LinkedIn: #connectivity ...">
            <a:extLst>
              <a:ext uri="{FF2B5EF4-FFF2-40B4-BE49-F238E27FC236}">
                <a16:creationId xmlns:a16="http://schemas.microsoft.com/office/drawing/2014/main" id="{AD5517BB-E58B-BDBC-712A-55A96C92E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9874" y="176315"/>
            <a:ext cx="2663345" cy="85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4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2744708" y="1350335"/>
            <a:ext cx="6462596" cy="3600986"/>
          </a:xfrm>
          <a:prstGeom prst="rect">
            <a:avLst/>
          </a:prstGeom>
          <a:noFill/>
        </p:spPr>
        <p:txBody>
          <a:bodyPr wrap="square" rtlCol="0">
            <a:spAutoFit/>
          </a:bodyPr>
          <a:lstStyle/>
          <a:p>
            <a:pPr algn="ctr"/>
            <a:r>
              <a:rPr lang="en-US" sz="4800" b="1" dirty="0">
                <a:solidFill>
                  <a:schemeClr val="bg1"/>
                </a:solidFill>
              </a:rPr>
              <a:t>"Without data, you're just another person with an opinion.“</a:t>
            </a:r>
          </a:p>
          <a:p>
            <a:pPr algn="ctr"/>
            <a:br>
              <a:rPr lang="en-US" sz="4800" dirty="0">
                <a:solidFill>
                  <a:schemeClr val="bg1"/>
                </a:solidFill>
              </a:rPr>
            </a:br>
            <a:r>
              <a:rPr lang="en-US" sz="3600" dirty="0">
                <a:solidFill>
                  <a:schemeClr val="bg1"/>
                </a:solidFill>
              </a:rPr>
              <a:t>— W. Edwards Deming</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spTree>
    <p:extLst>
      <p:ext uri="{BB962C8B-B14F-4D97-AF65-F5344CB8AC3E}">
        <p14:creationId xmlns:p14="http://schemas.microsoft.com/office/powerpoint/2010/main" val="312553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14" name="TextBox 13">
            <a:extLst>
              <a:ext uri="{FF2B5EF4-FFF2-40B4-BE49-F238E27FC236}">
                <a16:creationId xmlns:a16="http://schemas.microsoft.com/office/drawing/2014/main" id="{CE2BBFB6-C24F-2FEF-8889-7A86A8835038}"/>
              </a:ext>
            </a:extLst>
          </p:cNvPr>
          <p:cNvSpPr txBox="1"/>
          <p:nvPr/>
        </p:nvSpPr>
        <p:spPr>
          <a:xfrm>
            <a:off x="646111" y="557292"/>
            <a:ext cx="6172200" cy="738664"/>
          </a:xfrm>
          <a:prstGeom prst="rect">
            <a:avLst/>
          </a:prstGeom>
          <a:noFill/>
        </p:spPr>
        <p:txBody>
          <a:bodyPr wrap="square">
            <a:spAutoFit/>
          </a:bodyPr>
          <a:lstStyle/>
          <a:p>
            <a:pPr>
              <a:spcBef>
                <a:spcPct val="0"/>
              </a:spcBef>
              <a:defRPr/>
            </a:pPr>
            <a:r>
              <a:rPr lang="en-US" sz="4200" dirty="0">
                <a:solidFill>
                  <a:schemeClr val="bg1"/>
                </a:solidFill>
                <a:latin typeface="Arial" panose="020B0604020202020204" pitchFamily="34" charset="0"/>
                <a:ea typeface="+mj-ea"/>
                <a:cs typeface="Arial" panose="020B0604020202020204" pitchFamily="34" charset="0"/>
              </a:rPr>
              <a:t>Organizational Wellbeing</a:t>
            </a:r>
          </a:p>
        </p:txBody>
      </p:sp>
      <p:pic>
        <p:nvPicPr>
          <p:cNvPr id="21" name="Picture 20">
            <a:extLst>
              <a:ext uri="{FF2B5EF4-FFF2-40B4-BE49-F238E27FC236}">
                <a16:creationId xmlns:a16="http://schemas.microsoft.com/office/drawing/2014/main" id="{939184BF-78A5-553A-9DCD-D96DECC757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7827" y="1534578"/>
            <a:ext cx="10883900" cy="1270001"/>
          </a:xfrm>
          <a:prstGeom prst="rect">
            <a:avLst/>
          </a:prstGeom>
        </p:spPr>
      </p:pic>
      <p:sp>
        <p:nvSpPr>
          <p:cNvPr id="22" name="Content Placeholder 30">
            <a:extLst>
              <a:ext uri="{FF2B5EF4-FFF2-40B4-BE49-F238E27FC236}">
                <a16:creationId xmlns:a16="http://schemas.microsoft.com/office/drawing/2014/main" id="{9851D4A8-7697-B3F6-C565-D07E8CDC9229}"/>
              </a:ext>
            </a:extLst>
          </p:cNvPr>
          <p:cNvSpPr txBox="1">
            <a:spLocks/>
          </p:cNvSpPr>
          <p:nvPr/>
        </p:nvSpPr>
        <p:spPr>
          <a:xfrm>
            <a:off x="785375" y="2833402"/>
            <a:ext cx="2631932" cy="2440040"/>
          </a:xfrm>
          <a:prstGeom prst="rect">
            <a:avLst/>
          </a:prstGeom>
          <a:ln>
            <a:solidFill>
              <a:srgbClr val="F3C357"/>
            </a:solidFill>
          </a:ln>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Leadership</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Policies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Trust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Diversity, Equity and Inclusion Benefits &amp; Compensation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Recognition</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Communication</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Technology</a:t>
            </a:r>
          </a:p>
        </p:txBody>
      </p:sp>
      <p:sp>
        <p:nvSpPr>
          <p:cNvPr id="23" name="Content Placeholder 30">
            <a:extLst>
              <a:ext uri="{FF2B5EF4-FFF2-40B4-BE49-F238E27FC236}">
                <a16:creationId xmlns:a16="http://schemas.microsoft.com/office/drawing/2014/main" id="{B2E3E16A-E719-8C50-6B2B-DDD0E7F8D91F}"/>
              </a:ext>
            </a:extLst>
          </p:cNvPr>
          <p:cNvSpPr txBox="1">
            <a:spLocks/>
          </p:cNvSpPr>
          <p:nvPr/>
        </p:nvSpPr>
        <p:spPr>
          <a:xfrm>
            <a:off x="3506532" y="2833402"/>
            <a:ext cx="2597225" cy="2440040"/>
          </a:xfrm>
          <a:prstGeom prst="rect">
            <a:avLst/>
          </a:prstGeom>
          <a:ln>
            <a:solidFill>
              <a:srgbClr val="E79D6B"/>
            </a:solidFill>
          </a:ln>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Safety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Health &amp; Fitness</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Benefits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Finances</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Performance</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Engagement</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Mental Health </a:t>
            </a:r>
          </a:p>
        </p:txBody>
      </p:sp>
      <p:sp>
        <p:nvSpPr>
          <p:cNvPr id="24" name="Content Placeholder 30">
            <a:extLst>
              <a:ext uri="{FF2B5EF4-FFF2-40B4-BE49-F238E27FC236}">
                <a16:creationId xmlns:a16="http://schemas.microsoft.com/office/drawing/2014/main" id="{FEEADB5B-2336-3653-113E-7769D8B7DBE5}"/>
              </a:ext>
            </a:extLst>
          </p:cNvPr>
          <p:cNvSpPr txBox="1">
            <a:spLocks/>
          </p:cNvSpPr>
          <p:nvPr/>
        </p:nvSpPr>
        <p:spPr>
          <a:xfrm>
            <a:off x="6190732" y="2833402"/>
            <a:ext cx="2597225" cy="2440040"/>
          </a:xfrm>
          <a:prstGeom prst="rect">
            <a:avLst/>
          </a:prstGeom>
          <a:ln>
            <a:solidFill>
              <a:srgbClr val="6FACDE"/>
            </a:solidFill>
          </a:ln>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Attracting &amp; Retaining Talent</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Healthcare costs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Safety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Financial Performance</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Organization/Brand Reputation </a:t>
            </a:r>
          </a:p>
        </p:txBody>
      </p:sp>
      <p:sp>
        <p:nvSpPr>
          <p:cNvPr id="25" name="Content Placeholder 30">
            <a:extLst>
              <a:ext uri="{FF2B5EF4-FFF2-40B4-BE49-F238E27FC236}">
                <a16:creationId xmlns:a16="http://schemas.microsoft.com/office/drawing/2014/main" id="{807B1185-48F1-653F-1C4E-3632666436EA}"/>
              </a:ext>
            </a:extLst>
          </p:cNvPr>
          <p:cNvSpPr txBox="1">
            <a:spLocks/>
          </p:cNvSpPr>
          <p:nvPr/>
        </p:nvSpPr>
        <p:spPr>
          <a:xfrm>
            <a:off x="8874932" y="2834552"/>
            <a:ext cx="2597225" cy="2440040"/>
          </a:xfrm>
          <a:prstGeom prst="rect">
            <a:avLst/>
          </a:prstGeom>
          <a:ln>
            <a:solidFill>
              <a:srgbClr val="959F47"/>
            </a:solidFill>
          </a:ln>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Employees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Organization</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Customers </a:t>
            </a:r>
          </a:p>
        </p:txBody>
      </p:sp>
      <p:pic>
        <p:nvPicPr>
          <p:cNvPr id="27" name="Picture 26">
            <a:extLst>
              <a:ext uri="{FF2B5EF4-FFF2-40B4-BE49-F238E27FC236}">
                <a16:creationId xmlns:a16="http://schemas.microsoft.com/office/drawing/2014/main" id="{66F35E9D-19C3-2593-D253-F7E642133B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99548" y="3749436"/>
            <a:ext cx="1347992" cy="1368161"/>
          </a:xfrm>
          <a:prstGeom prst="rect">
            <a:avLst/>
          </a:prstGeom>
        </p:spPr>
      </p:pic>
      <p:sp>
        <p:nvSpPr>
          <p:cNvPr id="29" name="Content Placeholder 30">
            <a:extLst>
              <a:ext uri="{FF2B5EF4-FFF2-40B4-BE49-F238E27FC236}">
                <a16:creationId xmlns:a16="http://schemas.microsoft.com/office/drawing/2014/main" id="{B87B544E-2BF4-38B1-0EB1-0A27434AD8FF}"/>
              </a:ext>
            </a:extLst>
          </p:cNvPr>
          <p:cNvSpPr txBox="1">
            <a:spLocks/>
          </p:cNvSpPr>
          <p:nvPr/>
        </p:nvSpPr>
        <p:spPr>
          <a:xfrm>
            <a:off x="879972" y="1811041"/>
            <a:ext cx="2537335" cy="691604"/>
          </a:xfrm>
          <a:prstGeom prst="rect">
            <a:avLst/>
          </a:prstGeom>
        </p:spPr>
        <p:txBody>
          <a:bodyPr vert="horz" lIns="121920" tIns="60960" rIns="121920" bIns="60960" rtlCol="0" anchor="ctr">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2800" b="1" dirty="0">
                <a:solidFill>
                  <a:schemeClr val="bg1"/>
                </a:solidFill>
                <a:latin typeface="Arial" panose="020B0604020202020204" pitchFamily="34" charset="0"/>
                <a:cs typeface="Arial" panose="020B0604020202020204" pitchFamily="34" charset="0"/>
              </a:rPr>
              <a:t>Culture</a:t>
            </a:r>
            <a:endParaRPr lang="en-US" sz="2133" b="1" dirty="0">
              <a:solidFill>
                <a:schemeClr val="bg1"/>
              </a:solidFill>
              <a:latin typeface="Arial" panose="020B0604020202020204" pitchFamily="34" charset="0"/>
              <a:cs typeface="Arial" panose="020B0604020202020204" pitchFamily="34" charset="0"/>
            </a:endParaRPr>
          </a:p>
        </p:txBody>
      </p:sp>
      <p:sp>
        <p:nvSpPr>
          <p:cNvPr id="30" name="Content Placeholder 30">
            <a:extLst>
              <a:ext uri="{FF2B5EF4-FFF2-40B4-BE49-F238E27FC236}">
                <a16:creationId xmlns:a16="http://schemas.microsoft.com/office/drawing/2014/main" id="{C8E02097-53A4-C162-F8BC-619165404D5F}"/>
              </a:ext>
            </a:extLst>
          </p:cNvPr>
          <p:cNvSpPr txBox="1">
            <a:spLocks/>
          </p:cNvSpPr>
          <p:nvPr/>
        </p:nvSpPr>
        <p:spPr>
          <a:xfrm>
            <a:off x="3417308" y="1766699"/>
            <a:ext cx="2773427" cy="806474"/>
          </a:xfrm>
          <a:prstGeom prst="rect">
            <a:avLst/>
          </a:prstGeom>
        </p:spPr>
        <p:txBody>
          <a:bodyPr vert="horz" lIns="121920" tIns="60960" rIns="121920" bIns="60960" rtlCol="0" anchor="ctr">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2800" b="1" dirty="0">
                <a:solidFill>
                  <a:schemeClr val="bg1"/>
                </a:solidFill>
                <a:latin typeface="Arial" panose="020B0604020202020204" pitchFamily="34" charset="0"/>
                <a:cs typeface="Arial" panose="020B0604020202020204" pitchFamily="34" charset="0"/>
              </a:rPr>
              <a:t>Employee Behavior</a:t>
            </a:r>
          </a:p>
        </p:txBody>
      </p:sp>
      <p:sp>
        <p:nvSpPr>
          <p:cNvPr id="31" name="Content Placeholder 30">
            <a:extLst>
              <a:ext uri="{FF2B5EF4-FFF2-40B4-BE49-F238E27FC236}">
                <a16:creationId xmlns:a16="http://schemas.microsoft.com/office/drawing/2014/main" id="{206A9656-70E0-D8FD-D2DE-AA398CDE28BF}"/>
              </a:ext>
            </a:extLst>
          </p:cNvPr>
          <p:cNvSpPr txBox="1">
            <a:spLocks/>
          </p:cNvSpPr>
          <p:nvPr/>
        </p:nvSpPr>
        <p:spPr>
          <a:xfrm>
            <a:off x="6119704" y="1811041"/>
            <a:ext cx="2668253" cy="709110"/>
          </a:xfrm>
          <a:prstGeom prst="rect">
            <a:avLst/>
          </a:prstGeom>
        </p:spPr>
        <p:txBody>
          <a:bodyPr vert="horz" lIns="121920" tIns="60960" rIns="121920" bIns="60960" rtlCol="0" anchor="ctr">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2800" b="1" dirty="0">
                <a:solidFill>
                  <a:schemeClr val="bg1"/>
                </a:solidFill>
                <a:latin typeface="Arial" panose="020B0604020202020204" pitchFamily="34" charset="0"/>
                <a:cs typeface="Arial" panose="020B0604020202020204" pitchFamily="34" charset="0"/>
              </a:rPr>
              <a:t>Risk</a:t>
            </a:r>
          </a:p>
        </p:txBody>
      </p:sp>
      <p:sp>
        <p:nvSpPr>
          <p:cNvPr id="32" name="Content Placeholder 30">
            <a:extLst>
              <a:ext uri="{FF2B5EF4-FFF2-40B4-BE49-F238E27FC236}">
                <a16:creationId xmlns:a16="http://schemas.microsoft.com/office/drawing/2014/main" id="{0DCF6456-CFE2-4828-277F-D8069306B364}"/>
              </a:ext>
            </a:extLst>
          </p:cNvPr>
          <p:cNvSpPr txBox="1">
            <a:spLocks/>
          </p:cNvSpPr>
          <p:nvPr/>
        </p:nvSpPr>
        <p:spPr>
          <a:xfrm>
            <a:off x="8787958" y="1811041"/>
            <a:ext cx="2684199" cy="709110"/>
          </a:xfrm>
          <a:prstGeom prst="rect">
            <a:avLst/>
          </a:prstGeom>
        </p:spPr>
        <p:txBody>
          <a:bodyPr vert="horz" lIns="121920" tIns="60960" rIns="121920" bIns="60960" rtlCol="0" anchor="ctr">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2800" b="1" dirty="0">
                <a:solidFill>
                  <a:schemeClr val="bg1"/>
                </a:solidFill>
                <a:latin typeface="Arial" panose="020B0604020202020204" pitchFamily="34" charset="0"/>
                <a:cs typeface="Arial" panose="020B0604020202020204" pitchFamily="34" charset="0"/>
              </a:rPr>
              <a:t>Outcomes</a:t>
            </a:r>
            <a:r>
              <a:rPr lang="en-US" sz="2800" dirty="0">
                <a:solidFill>
                  <a:schemeClr val="bg1"/>
                </a:solidFill>
                <a:latin typeface="Arial Black" panose="020B0A04020102020204" pitchFamily="34" charset="0"/>
              </a:rPr>
              <a:t> </a:t>
            </a:r>
          </a:p>
        </p:txBody>
      </p:sp>
      <p:cxnSp>
        <p:nvCxnSpPr>
          <p:cNvPr id="33" name="Straight Arrow Connector 32">
            <a:extLst>
              <a:ext uri="{FF2B5EF4-FFF2-40B4-BE49-F238E27FC236}">
                <a16:creationId xmlns:a16="http://schemas.microsoft.com/office/drawing/2014/main" id="{0755340E-A57A-F8B1-6A21-87BE08AD4B09}"/>
              </a:ext>
            </a:extLst>
          </p:cNvPr>
          <p:cNvCxnSpPr/>
          <p:nvPr/>
        </p:nvCxnSpPr>
        <p:spPr>
          <a:xfrm>
            <a:off x="3295834" y="2192036"/>
            <a:ext cx="385003"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7BD1606-0556-BB10-1ACA-1D3FB0FC41DC}"/>
              </a:ext>
            </a:extLst>
          </p:cNvPr>
          <p:cNvCxnSpPr/>
          <p:nvPr/>
        </p:nvCxnSpPr>
        <p:spPr>
          <a:xfrm>
            <a:off x="6011835" y="2192036"/>
            <a:ext cx="385003"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1B9BF8C-8CAE-01B0-F48E-6B23593CBF39}"/>
              </a:ext>
            </a:extLst>
          </p:cNvPr>
          <p:cNvCxnSpPr/>
          <p:nvPr/>
        </p:nvCxnSpPr>
        <p:spPr>
          <a:xfrm>
            <a:off x="8671631" y="2199752"/>
            <a:ext cx="385003"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Content Placeholder 30">
            <a:extLst>
              <a:ext uri="{FF2B5EF4-FFF2-40B4-BE49-F238E27FC236}">
                <a16:creationId xmlns:a16="http://schemas.microsoft.com/office/drawing/2014/main" id="{AA69A2CB-1037-921A-7AD8-C33D7589648E}"/>
              </a:ext>
            </a:extLst>
          </p:cNvPr>
          <p:cNvSpPr txBox="1">
            <a:spLocks/>
          </p:cNvSpPr>
          <p:nvPr/>
        </p:nvSpPr>
        <p:spPr>
          <a:xfrm>
            <a:off x="719843" y="5323422"/>
            <a:ext cx="10127697" cy="691604"/>
          </a:xfrm>
          <a:prstGeom prst="rect">
            <a:avLst/>
          </a:prstGeom>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25000"/>
              </a:lnSpc>
              <a:spcAft>
                <a:spcPts val="0"/>
              </a:spcAft>
              <a:buNone/>
            </a:pPr>
            <a:r>
              <a:rPr lang="en-US" sz="2133" b="1" dirty="0">
                <a:solidFill>
                  <a:schemeClr val="bg1"/>
                </a:solidFill>
              </a:rPr>
              <a:t>  It’s all connected. </a:t>
            </a:r>
          </a:p>
        </p:txBody>
      </p:sp>
      <p:sp>
        <p:nvSpPr>
          <p:cNvPr id="37" name="TextBox 36">
            <a:extLst>
              <a:ext uri="{FF2B5EF4-FFF2-40B4-BE49-F238E27FC236}">
                <a16:creationId xmlns:a16="http://schemas.microsoft.com/office/drawing/2014/main" id="{DF707705-69BD-21A9-69B7-C1CBC3BE8CD7}"/>
              </a:ext>
            </a:extLst>
          </p:cNvPr>
          <p:cNvSpPr txBox="1"/>
          <p:nvPr/>
        </p:nvSpPr>
        <p:spPr>
          <a:xfrm>
            <a:off x="304799" y="6276414"/>
            <a:ext cx="9880601"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Gallagher Organizational Wellbeing Poll: Generational Characteristics, May 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820348" y="294802"/>
            <a:ext cx="11120015" cy="1400530"/>
          </a:xfrm>
        </p:spPr>
        <p:txBody>
          <a:bodyPr/>
          <a:lstStyle/>
          <a:p>
            <a:pPr eaLnBrk="1" fontAlgn="auto" hangingPunct="1">
              <a:spcAft>
                <a:spcPts val="0"/>
              </a:spcAft>
              <a:defRPr/>
            </a:pPr>
            <a:r>
              <a:rPr lang="en-US" sz="3200" dirty="0">
                <a:solidFill>
                  <a:schemeClr val="bg1"/>
                </a:solidFill>
                <a:latin typeface="Arial" panose="020B0604020202020204" pitchFamily="34" charset="0"/>
                <a:cs typeface="Arial" panose="020B0604020202020204" pitchFamily="34" charset="0"/>
              </a:rPr>
              <a:t>Best Practice: Blending Qualitative &amp; Quantitative Data</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grpSp>
        <p:nvGrpSpPr>
          <p:cNvPr id="11" name="Group 10">
            <a:extLst>
              <a:ext uri="{FF2B5EF4-FFF2-40B4-BE49-F238E27FC236}">
                <a16:creationId xmlns:a16="http://schemas.microsoft.com/office/drawing/2014/main" id="{B1243056-0DF7-4EB9-6A7F-314AE48A3146}"/>
              </a:ext>
            </a:extLst>
          </p:cNvPr>
          <p:cNvGrpSpPr/>
          <p:nvPr/>
        </p:nvGrpSpPr>
        <p:grpSpPr>
          <a:xfrm>
            <a:off x="483952" y="1381934"/>
            <a:ext cx="11212105" cy="2492433"/>
            <a:chOff x="352883" y="1573067"/>
            <a:chExt cx="8409079" cy="1869324"/>
          </a:xfrm>
        </p:grpSpPr>
        <p:grpSp>
          <p:nvGrpSpPr>
            <p:cNvPr id="12" name="Group 11">
              <a:extLst>
                <a:ext uri="{FF2B5EF4-FFF2-40B4-BE49-F238E27FC236}">
                  <a16:creationId xmlns:a16="http://schemas.microsoft.com/office/drawing/2014/main" id="{CF00BD8F-D934-F4FC-A324-E34CBF43D7D2}"/>
                </a:ext>
              </a:extLst>
            </p:cNvPr>
            <p:cNvGrpSpPr/>
            <p:nvPr/>
          </p:nvGrpSpPr>
          <p:grpSpPr>
            <a:xfrm>
              <a:off x="352883" y="1574351"/>
              <a:ext cx="2810026" cy="1867747"/>
              <a:chOff x="346948" y="1257262"/>
              <a:chExt cx="2553856" cy="1697477"/>
            </a:xfrm>
          </p:grpSpPr>
          <p:grpSp>
            <p:nvGrpSpPr>
              <p:cNvPr id="23" name="Group 22">
                <a:extLst>
                  <a:ext uri="{FF2B5EF4-FFF2-40B4-BE49-F238E27FC236}">
                    <a16:creationId xmlns:a16="http://schemas.microsoft.com/office/drawing/2014/main" id="{9AD817DA-FAEA-0799-BC6D-852DA3E52DF8}"/>
                  </a:ext>
                </a:extLst>
              </p:cNvPr>
              <p:cNvGrpSpPr/>
              <p:nvPr/>
            </p:nvGrpSpPr>
            <p:grpSpPr>
              <a:xfrm>
                <a:off x="346948" y="1257262"/>
                <a:ext cx="2553856" cy="1697477"/>
                <a:chOff x="346948" y="1257262"/>
                <a:chExt cx="2553856" cy="1697477"/>
              </a:xfrm>
            </p:grpSpPr>
            <p:pic>
              <p:nvPicPr>
                <p:cNvPr id="25" name="Picture 24">
                  <a:extLst>
                    <a:ext uri="{FF2B5EF4-FFF2-40B4-BE49-F238E27FC236}">
                      <a16:creationId xmlns:a16="http://schemas.microsoft.com/office/drawing/2014/main" id="{3DF96ED4-1027-9FE2-E8EA-4BD7252322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020" y="1257262"/>
                  <a:ext cx="2546215" cy="1697477"/>
                </a:xfrm>
                <a:prstGeom prst="rect">
                  <a:avLst/>
                </a:prstGeom>
              </p:spPr>
            </p:pic>
            <p:sp>
              <p:nvSpPr>
                <p:cNvPr id="26" name="Rectangle 25">
                  <a:extLst>
                    <a:ext uri="{FF2B5EF4-FFF2-40B4-BE49-F238E27FC236}">
                      <a16:creationId xmlns:a16="http://schemas.microsoft.com/office/drawing/2014/main" id="{DB0B3FE5-3D86-001F-1F8C-4128EB195F7C}"/>
                    </a:ext>
                  </a:extLst>
                </p:cNvPr>
                <p:cNvSpPr/>
                <p:nvPr/>
              </p:nvSpPr>
              <p:spPr>
                <a:xfrm>
                  <a:off x="346948" y="1258101"/>
                  <a:ext cx="2553856" cy="1696187"/>
                </a:xfrm>
                <a:prstGeom prst="rect">
                  <a:avLst/>
                </a:pr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4" name="Rectangle 23">
                <a:extLst>
                  <a:ext uri="{FF2B5EF4-FFF2-40B4-BE49-F238E27FC236}">
                    <a16:creationId xmlns:a16="http://schemas.microsoft.com/office/drawing/2014/main" id="{1F2865EC-5D4B-14ED-2FC5-6F1149D257D3}"/>
                  </a:ext>
                </a:extLst>
              </p:cNvPr>
              <p:cNvSpPr/>
              <p:nvPr/>
            </p:nvSpPr>
            <p:spPr>
              <a:xfrm>
                <a:off x="351842" y="1695607"/>
                <a:ext cx="2545142" cy="566430"/>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External Workforce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p>
            </p:txBody>
          </p:sp>
        </p:grpSp>
        <p:grpSp>
          <p:nvGrpSpPr>
            <p:cNvPr id="13" name="Group 12">
              <a:extLst>
                <a:ext uri="{FF2B5EF4-FFF2-40B4-BE49-F238E27FC236}">
                  <a16:creationId xmlns:a16="http://schemas.microsoft.com/office/drawing/2014/main" id="{95A7DE6C-C1E6-63AD-BB49-B5C045F07FAC}"/>
                </a:ext>
              </a:extLst>
            </p:cNvPr>
            <p:cNvGrpSpPr/>
            <p:nvPr/>
          </p:nvGrpSpPr>
          <p:grpSpPr>
            <a:xfrm>
              <a:off x="3149927" y="1573068"/>
              <a:ext cx="2805825" cy="1869323"/>
              <a:chOff x="3236791" y="1256546"/>
              <a:chExt cx="2550037" cy="1698909"/>
            </a:xfrm>
          </p:grpSpPr>
          <p:grpSp>
            <p:nvGrpSpPr>
              <p:cNvPr id="19" name="Group 18">
                <a:extLst>
                  <a:ext uri="{FF2B5EF4-FFF2-40B4-BE49-F238E27FC236}">
                    <a16:creationId xmlns:a16="http://schemas.microsoft.com/office/drawing/2014/main" id="{B57F7C4C-F6BD-6A14-0C69-067ED1102FC8}"/>
                  </a:ext>
                </a:extLst>
              </p:cNvPr>
              <p:cNvGrpSpPr/>
              <p:nvPr/>
            </p:nvGrpSpPr>
            <p:grpSpPr>
              <a:xfrm>
                <a:off x="3236791" y="1256546"/>
                <a:ext cx="2550037" cy="1698909"/>
                <a:chOff x="3236791" y="1256546"/>
                <a:chExt cx="2550037" cy="1698909"/>
              </a:xfrm>
            </p:grpSpPr>
            <p:pic>
              <p:nvPicPr>
                <p:cNvPr id="21" name="Picture 20">
                  <a:extLst>
                    <a:ext uri="{FF2B5EF4-FFF2-40B4-BE49-F238E27FC236}">
                      <a16:creationId xmlns:a16="http://schemas.microsoft.com/office/drawing/2014/main" id="{51060C93-E05E-9D54-725A-A72032A55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9539" y="1256546"/>
                  <a:ext cx="2547289" cy="1698193"/>
                </a:xfrm>
                <a:prstGeom prst="rect">
                  <a:avLst/>
                </a:prstGeom>
              </p:spPr>
            </p:pic>
            <p:sp>
              <p:nvSpPr>
                <p:cNvPr id="22" name="Rectangle 21">
                  <a:extLst>
                    <a:ext uri="{FF2B5EF4-FFF2-40B4-BE49-F238E27FC236}">
                      <a16:creationId xmlns:a16="http://schemas.microsoft.com/office/drawing/2014/main" id="{B70C9ECB-396D-5F23-0B63-0ED6A40BB7BA}"/>
                    </a:ext>
                  </a:extLst>
                </p:cNvPr>
                <p:cNvSpPr/>
                <p:nvPr/>
              </p:nvSpPr>
              <p:spPr>
                <a:xfrm>
                  <a:off x="3236791" y="1257262"/>
                  <a:ext cx="2546215" cy="1698193"/>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0" name="Rectangle 19">
                <a:extLst>
                  <a:ext uri="{FF2B5EF4-FFF2-40B4-BE49-F238E27FC236}">
                    <a16:creationId xmlns:a16="http://schemas.microsoft.com/office/drawing/2014/main" id="{35B96A00-4248-8853-1821-5B1EB49B1CC1}"/>
                  </a:ext>
                </a:extLst>
              </p:cNvPr>
              <p:cNvSpPr/>
              <p:nvPr/>
            </p:nvSpPr>
            <p:spPr>
              <a:xfrm>
                <a:off x="3285717" y="1696057"/>
                <a:ext cx="2475914" cy="566430"/>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Quantitative workforce statistics</a:t>
                </a:r>
              </a:p>
            </p:txBody>
          </p:sp>
        </p:grpSp>
        <p:grpSp>
          <p:nvGrpSpPr>
            <p:cNvPr id="14" name="Group 13">
              <a:extLst>
                <a:ext uri="{FF2B5EF4-FFF2-40B4-BE49-F238E27FC236}">
                  <a16:creationId xmlns:a16="http://schemas.microsoft.com/office/drawing/2014/main" id="{BFC33C36-6E87-C7BF-6675-9CD75703363F}"/>
                </a:ext>
              </a:extLst>
            </p:cNvPr>
            <p:cNvGrpSpPr/>
            <p:nvPr/>
          </p:nvGrpSpPr>
          <p:grpSpPr>
            <a:xfrm>
              <a:off x="5945638" y="1573067"/>
              <a:ext cx="2816324" cy="1868535"/>
              <a:chOff x="6125563" y="1256545"/>
              <a:chExt cx="2559580" cy="1698194"/>
            </a:xfrm>
          </p:grpSpPr>
          <p:grpSp>
            <p:nvGrpSpPr>
              <p:cNvPr id="15" name="Group 14">
                <a:extLst>
                  <a:ext uri="{FF2B5EF4-FFF2-40B4-BE49-F238E27FC236}">
                    <a16:creationId xmlns:a16="http://schemas.microsoft.com/office/drawing/2014/main" id="{4620EBF0-53F6-90BB-21DF-83CE2AF9D182}"/>
                  </a:ext>
                </a:extLst>
              </p:cNvPr>
              <p:cNvGrpSpPr/>
              <p:nvPr/>
            </p:nvGrpSpPr>
            <p:grpSpPr>
              <a:xfrm>
                <a:off x="6125563" y="1256545"/>
                <a:ext cx="2557672" cy="1698194"/>
                <a:chOff x="6125563" y="1256545"/>
                <a:chExt cx="2557672" cy="1698194"/>
              </a:xfrm>
            </p:grpSpPr>
            <p:pic>
              <p:nvPicPr>
                <p:cNvPr id="17" name="Picture 16">
                  <a:extLst>
                    <a:ext uri="{FF2B5EF4-FFF2-40B4-BE49-F238E27FC236}">
                      <a16:creationId xmlns:a16="http://schemas.microsoft.com/office/drawing/2014/main" id="{9BA2137F-6D07-DEFE-318A-C0D0251CA0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32132" y="1256546"/>
                  <a:ext cx="2547288" cy="1698193"/>
                </a:xfrm>
                <a:prstGeom prst="rect">
                  <a:avLst/>
                </a:prstGeom>
              </p:spPr>
            </p:pic>
            <p:sp>
              <p:nvSpPr>
                <p:cNvPr id="18" name="Rectangle 17">
                  <a:extLst>
                    <a:ext uri="{FF2B5EF4-FFF2-40B4-BE49-F238E27FC236}">
                      <a16:creationId xmlns:a16="http://schemas.microsoft.com/office/drawing/2014/main" id="{097FC75C-409E-DD1D-4403-C4DA7F290492}"/>
                    </a:ext>
                  </a:extLst>
                </p:cNvPr>
                <p:cNvSpPr/>
                <p:nvPr/>
              </p:nvSpPr>
              <p:spPr>
                <a:xfrm>
                  <a:off x="6125563" y="1256545"/>
                  <a:ext cx="2557672" cy="1698193"/>
                </a:xfrm>
                <a:prstGeom prst="rect">
                  <a:avLst/>
                </a:prstGeom>
                <a:solidFill>
                  <a:schemeClr val="bg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6" name="Rectangle 15">
                <a:extLst>
                  <a:ext uri="{FF2B5EF4-FFF2-40B4-BE49-F238E27FC236}">
                    <a16:creationId xmlns:a16="http://schemas.microsoft.com/office/drawing/2014/main" id="{8084AA4C-D236-676A-28A2-349269E630E1}"/>
                  </a:ext>
                </a:extLst>
              </p:cNvPr>
              <p:cNvSpPr/>
              <p:nvPr/>
            </p:nvSpPr>
            <p:spPr>
              <a:xfrm>
                <a:off x="6138928" y="1696057"/>
                <a:ext cx="2546215" cy="818177"/>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Internal</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workforce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p>
            </p:txBody>
          </p:sp>
        </p:grpSp>
      </p:grpSp>
      <p:grpSp>
        <p:nvGrpSpPr>
          <p:cNvPr id="27" name="Group 26">
            <a:extLst>
              <a:ext uri="{FF2B5EF4-FFF2-40B4-BE49-F238E27FC236}">
                <a16:creationId xmlns:a16="http://schemas.microsoft.com/office/drawing/2014/main" id="{692504B5-DD46-5FD7-FE08-45FAEA626C16}"/>
              </a:ext>
            </a:extLst>
          </p:cNvPr>
          <p:cNvGrpSpPr/>
          <p:nvPr/>
        </p:nvGrpSpPr>
        <p:grpSpPr>
          <a:xfrm>
            <a:off x="497333" y="3878543"/>
            <a:ext cx="6244778" cy="1579824"/>
            <a:chOff x="502112" y="4826000"/>
            <a:chExt cx="6244778" cy="1579824"/>
          </a:xfrm>
        </p:grpSpPr>
        <p:sp>
          <p:nvSpPr>
            <p:cNvPr id="28" name="TextBox 27">
              <a:extLst>
                <a:ext uri="{FF2B5EF4-FFF2-40B4-BE49-F238E27FC236}">
                  <a16:creationId xmlns:a16="http://schemas.microsoft.com/office/drawing/2014/main" id="{D0A351FA-F15B-FEE5-39AB-BD58E7CAAD2D}"/>
                </a:ext>
              </a:extLst>
            </p:cNvPr>
            <p:cNvSpPr txBox="1"/>
            <p:nvPr/>
          </p:nvSpPr>
          <p:spPr>
            <a:xfrm>
              <a:off x="650890" y="5482494"/>
              <a:ext cx="6096000" cy="923330"/>
            </a:xfrm>
            <a:prstGeom prst="rect">
              <a:avLst/>
            </a:prstGeom>
            <a:noFill/>
          </p:spPr>
          <p:txBody>
            <a:bodyPr wrap="square">
              <a:spAutoFit/>
            </a:bodyPr>
            <a:lstStyle/>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National Benchmarking Survey</a:t>
              </a:r>
            </a:p>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Salary Planning Survey</a:t>
              </a:r>
            </a:p>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2024 Pulse Surveys</a:t>
              </a:r>
              <a:endParaRPr lang="en-US" dirty="0">
                <a:ln w="0"/>
                <a:solidFill>
                  <a:schemeClr val="accent1"/>
                </a:solidFill>
                <a:effectLst>
                  <a:outerShdw blurRad="38100" dist="25400" dir="5400000" algn="ctr" rotWithShape="0">
                    <a:srgbClr val="6E747A">
                      <a:alpha val="43000"/>
                    </a:srgbClr>
                  </a:outerShdw>
                </a:effectLst>
              </a:endParaRPr>
            </a:p>
          </p:txBody>
        </p:sp>
        <p:sp>
          <p:nvSpPr>
            <p:cNvPr id="29" name="Right Brace 28">
              <a:extLst>
                <a:ext uri="{FF2B5EF4-FFF2-40B4-BE49-F238E27FC236}">
                  <a16:creationId xmlns:a16="http://schemas.microsoft.com/office/drawing/2014/main" id="{0A9506AF-E2AA-8023-6AC5-0788466BB27F}"/>
                </a:ext>
              </a:extLst>
            </p:cNvPr>
            <p:cNvSpPr/>
            <p:nvPr/>
          </p:nvSpPr>
          <p:spPr>
            <a:xfrm rot="5400000">
              <a:off x="2028642" y="3299470"/>
              <a:ext cx="652318" cy="3705378"/>
            </a:xfrm>
            <a:prstGeom prst="rightBrace">
              <a:avLst>
                <a:gd name="adj1" fmla="val 8333"/>
                <a:gd name="adj2" fmla="val 4858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25551593-A3B5-87BD-13CE-19FA6AF481B5}"/>
              </a:ext>
            </a:extLst>
          </p:cNvPr>
          <p:cNvGrpSpPr/>
          <p:nvPr/>
        </p:nvGrpSpPr>
        <p:grpSpPr>
          <a:xfrm>
            <a:off x="4222731" y="3873099"/>
            <a:ext cx="6766549" cy="1547959"/>
            <a:chOff x="4227510" y="4782456"/>
            <a:chExt cx="6766549" cy="1547959"/>
          </a:xfrm>
        </p:grpSpPr>
        <p:sp>
          <p:nvSpPr>
            <p:cNvPr id="31" name="TextBox 30">
              <a:extLst>
                <a:ext uri="{FF2B5EF4-FFF2-40B4-BE49-F238E27FC236}">
                  <a16:creationId xmlns:a16="http://schemas.microsoft.com/office/drawing/2014/main" id="{5B1BF4A2-3DD2-1754-BC8A-E7B5E7326B65}"/>
                </a:ext>
              </a:extLst>
            </p:cNvPr>
            <p:cNvSpPr txBox="1"/>
            <p:nvPr/>
          </p:nvSpPr>
          <p:spPr>
            <a:xfrm>
              <a:off x="4898059" y="5407085"/>
              <a:ext cx="6096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342900" indent="-342900" defTabSz="609585">
                <a:buFontTx/>
                <a:buChar char="-"/>
              </a:pPr>
              <a:r>
                <a:rPr lang="en-US" sz="1800" b="1" dirty="0">
                  <a:ln/>
                  <a:solidFill>
                    <a:schemeClr val="accent3"/>
                  </a:solidFill>
                  <a:latin typeface="Arial"/>
                </a:rPr>
                <a:t>Engagement Surveys</a:t>
              </a:r>
            </a:p>
            <a:p>
              <a:pPr marL="342900" indent="-342900" defTabSz="609585">
                <a:buFontTx/>
                <a:buChar char="-"/>
              </a:pPr>
              <a:r>
                <a:rPr lang="en-US" b="1" dirty="0">
                  <a:ln/>
                  <a:solidFill>
                    <a:schemeClr val="accent3"/>
                  </a:solidFill>
                  <a:latin typeface="Arial"/>
                </a:rPr>
                <a:t>Preference Surveys</a:t>
              </a:r>
            </a:p>
            <a:p>
              <a:pPr marL="342900" indent="-342900" defTabSz="609585">
                <a:buFontTx/>
                <a:buChar char="-"/>
              </a:pPr>
              <a:r>
                <a:rPr lang="en-US" b="1" dirty="0">
                  <a:ln/>
                  <a:solidFill>
                    <a:schemeClr val="accent3"/>
                  </a:solidFill>
                  <a:latin typeface="Arial"/>
                </a:rPr>
                <a:t>Feedback Surveys</a:t>
              </a:r>
              <a:endParaRPr lang="en-US" b="1" dirty="0">
                <a:ln/>
                <a:solidFill>
                  <a:schemeClr val="accent3"/>
                </a:solidFill>
              </a:endParaRPr>
            </a:p>
          </p:txBody>
        </p:sp>
        <p:sp>
          <p:nvSpPr>
            <p:cNvPr id="32" name="Right Brace 31">
              <a:extLst>
                <a:ext uri="{FF2B5EF4-FFF2-40B4-BE49-F238E27FC236}">
                  <a16:creationId xmlns:a16="http://schemas.microsoft.com/office/drawing/2014/main" id="{3DBC79C3-C62C-DA47-1939-AD5D37004506}"/>
                </a:ext>
              </a:extLst>
            </p:cNvPr>
            <p:cNvSpPr/>
            <p:nvPr/>
          </p:nvSpPr>
          <p:spPr>
            <a:xfrm rot="5400000">
              <a:off x="5754040" y="3255926"/>
              <a:ext cx="652319" cy="3705379"/>
            </a:xfrm>
            <a:prstGeom prst="rightBrace">
              <a:avLst>
                <a:gd name="adj1" fmla="val 8333"/>
                <a:gd name="adj2" fmla="val 49647"/>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E6A794C6-ADA8-4B25-0BB1-CD3EC9A19C45}"/>
              </a:ext>
            </a:extLst>
          </p:cNvPr>
          <p:cNvGrpSpPr/>
          <p:nvPr/>
        </p:nvGrpSpPr>
        <p:grpSpPr>
          <a:xfrm>
            <a:off x="7948837" y="3873098"/>
            <a:ext cx="4162345" cy="1547961"/>
            <a:chOff x="7953616" y="4782455"/>
            <a:chExt cx="4162345" cy="1547961"/>
          </a:xfrm>
        </p:grpSpPr>
        <p:sp>
          <p:nvSpPr>
            <p:cNvPr id="34" name="Right Brace 33">
              <a:extLst>
                <a:ext uri="{FF2B5EF4-FFF2-40B4-BE49-F238E27FC236}">
                  <a16:creationId xmlns:a16="http://schemas.microsoft.com/office/drawing/2014/main" id="{EC39272B-66DD-6D72-EBA6-47627DCFBD6C}"/>
                </a:ext>
              </a:extLst>
            </p:cNvPr>
            <p:cNvSpPr/>
            <p:nvPr/>
          </p:nvSpPr>
          <p:spPr>
            <a:xfrm rot="5400000">
              <a:off x="9488061" y="3248010"/>
              <a:ext cx="652317" cy="3721208"/>
            </a:xfrm>
            <a:prstGeom prst="rightBrace">
              <a:avLst>
                <a:gd name="adj1" fmla="val 8333"/>
                <a:gd name="adj2" fmla="val 45052"/>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35" name="TextBox 34">
              <a:extLst>
                <a:ext uri="{FF2B5EF4-FFF2-40B4-BE49-F238E27FC236}">
                  <a16:creationId xmlns:a16="http://schemas.microsoft.com/office/drawing/2014/main" id="{AF5A15DC-56C2-9E43-FEDF-8B8D5C1CC34A}"/>
                </a:ext>
              </a:extLst>
            </p:cNvPr>
            <p:cNvSpPr txBox="1"/>
            <p:nvPr/>
          </p:nvSpPr>
          <p:spPr>
            <a:xfrm>
              <a:off x="8343739" y="5407086"/>
              <a:ext cx="3772222" cy="923330"/>
            </a:xfrm>
            <a:prstGeom prst="rect">
              <a:avLst/>
            </a:prstGeom>
            <a:noFill/>
          </p:spPr>
          <p:txBody>
            <a:bodyPr wrap="square">
              <a:spAutoFit/>
            </a:bodyPr>
            <a:lstStyle/>
            <a:p>
              <a:pPr marL="342900" indent="-342900" defTabSz="609585">
                <a:buFontTx/>
                <a:buChar char="-"/>
              </a:pPr>
              <a:r>
                <a:rPr lang="en-US" sz="1800" b="1" spc="50" dirty="0">
                  <a:ln w="0"/>
                  <a:solidFill>
                    <a:schemeClr val="bg1"/>
                  </a:solidFill>
                  <a:effectLst>
                    <a:innerShdw blurRad="63500" dist="50800" dir="13500000">
                      <a:srgbClr val="000000">
                        <a:alpha val="50000"/>
                      </a:srgbClr>
                    </a:innerShdw>
                  </a:effectLst>
                  <a:latin typeface="Arial"/>
                </a:rPr>
                <a:t>Employment Details</a:t>
              </a:r>
            </a:p>
            <a:p>
              <a:pPr marL="342900" indent="-342900" defTabSz="609585">
                <a:buFontTx/>
                <a:buChar char="-"/>
              </a:pPr>
              <a:r>
                <a:rPr lang="en-US" b="1" spc="50" dirty="0">
                  <a:ln w="0"/>
                  <a:solidFill>
                    <a:schemeClr val="bg1"/>
                  </a:solidFill>
                  <a:effectLst>
                    <a:innerShdw blurRad="63500" dist="50800" dir="13500000">
                      <a:srgbClr val="000000">
                        <a:alpha val="50000"/>
                      </a:srgbClr>
                    </a:innerShdw>
                  </a:effectLst>
                  <a:latin typeface="Arial"/>
                </a:rPr>
                <a:t>Workforce Demographics</a:t>
              </a:r>
            </a:p>
            <a:p>
              <a:pPr marL="342900" indent="-342900" defTabSz="609585">
                <a:buFontTx/>
                <a:buChar char="-"/>
              </a:pPr>
              <a:r>
                <a:rPr lang="en-US" b="1" spc="50" dirty="0">
                  <a:ln w="0"/>
                  <a:solidFill>
                    <a:schemeClr val="bg1"/>
                  </a:solidFill>
                  <a:effectLst>
                    <a:innerShdw blurRad="63500" dist="50800" dir="13500000">
                      <a:srgbClr val="000000">
                        <a:alpha val="50000"/>
                      </a:srgbClr>
                    </a:innerShdw>
                  </a:effectLst>
                  <a:latin typeface="Arial"/>
                </a:rPr>
                <a:t>Compensation &amp; Benefits</a:t>
              </a:r>
              <a:endParaRPr lang="en-US" b="1" spc="50" dirty="0">
                <a:ln w="0"/>
                <a:solidFill>
                  <a:schemeClr val="bg1"/>
                </a:solidFill>
                <a:effectLst>
                  <a:innerShdw blurRad="63500" dist="50800" dir="13500000">
                    <a:srgbClr val="000000">
                      <a:alpha val="50000"/>
                    </a:srgbClr>
                  </a:innerShdw>
                </a:effectLst>
              </a:endParaRPr>
            </a:p>
          </p:txBody>
        </p:sp>
      </p:grpSp>
      <p:sp>
        <p:nvSpPr>
          <p:cNvPr id="39" name="Text Placeholder 2">
            <a:extLst>
              <a:ext uri="{FF2B5EF4-FFF2-40B4-BE49-F238E27FC236}">
                <a16:creationId xmlns:a16="http://schemas.microsoft.com/office/drawing/2014/main" id="{0E285FE7-3BE3-34B5-4034-1CDBF2DDC594}"/>
              </a:ext>
            </a:extLst>
          </p:cNvPr>
          <p:cNvSpPr>
            <a:spLocks noGrp="1"/>
          </p:cNvSpPr>
          <p:nvPr>
            <p:ph type="body" idx="1"/>
          </p:nvPr>
        </p:nvSpPr>
        <p:spPr>
          <a:xfrm>
            <a:off x="873669" y="597230"/>
            <a:ext cx="10813992" cy="576262"/>
          </a:xfrm>
        </p:spPr>
        <p:txBody>
          <a:bodyPr/>
          <a:lstStyle/>
          <a:p>
            <a:pPr eaLnBrk="1" fontAlgn="auto" hangingPunct="1">
              <a:defRPr/>
            </a:pPr>
            <a:r>
              <a:rPr lang="en-US" sz="2000" dirty="0">
                <a:solidFill>
                  <a:schemeClr val="bg1"/>
                </a:solidFill>
                <a:latin typeface="Arial" panose="020B0604020202020204" pitchFamily="34" charset="0"/>
                <a:cs typeface="Arial" panose="020B0604020202020204" pitchFamily="34" charset="0"/>
              </a:rPr>
              <a:t>Creating a more complete picture to elevate the employee experience</a:t>
            </a:r>
          </a:p>
        </p:txBody>
      </p:sp>
      <p:sp>
        <p:nvSpPr>
          <p:cNvPr id="40" name="Oval 39">
            <a:extLst>
              <a:ext uri="{FF2B5EF4-FFF2-40B4-BE49-F238E27FC236}">
                <a16:creationId xmlns:a16="http://schemas.microsoft.com/office/drawing/2014/main" id="{C42F38BB-E0FF-6700-C5A1-1D65E84D1F5A}"/>
              </a:ext>
            </a:extLst>
          </p:cNvPr>
          <p:cNvSpPr/>
          <p:nvPr/>
        </p:nvSpPr>
        <p:spPr>
          <a:xfrm>
            <a:off x="330929" y="1173492"/>
            <a:ext cx="4100544" cy="5389706"/>
          </a:xfrm>
          <a:prstGeom prst="ellipse">
            <a:avLst/>
          </a:prstGeom>
          <a:noFill/>
          <a:ln w="146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274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13" name="Title 1">
            <a:extLst>
              <a:ext uri="{FF2B5EF4-FFF2-40B4-BE49-F238E27FC236}">
                <a16:creationId xmlns:a16="http://schemas.microsoft.com/office/drawing/2014/main" id="{31C9F978-75A1-4F5F-C44A-9703FCF92E09}"/>
              </a:ext>
            </a:extLst>
          </p:cNvPr>
          <p:cNvSpPr>
            <a:spLocks noGrp="1"/>
          </p:cNvSpPr>
          <p:nvPr>
            <p:ph type="title"/>
          </p:nvPr>
        </p:nvSpPr>
        <p:spPr>
          <a:xfrm>
            <a:off x="476249" y="545933"/>
            <a:ext cx="11315257" cy="822960"/>
          </a:xfrm>
        </p:spPr>
        <p:txBody>
          <a:bodyPr/>
          <a:lstStyle/>
          <a:p>
            <a:r>
              <a:rPr lang="en-US" dirty="0">
                <a:solidFill>
                  <a:schemeClr val="bg1"/>
                </a:solidFill>
                <a:latin typeface="Arial" panose="020B0604020202020204" pitchFamily="34" charset="0"/>
                <a:cs typeface="Arial" panose="020B0604020202020204" pitchFamily="34" charset="0"/>
              </a:rPr>
              <a:t>Key Data Sources for Today’s Presentation</a:t>
            </a:r>
          </a:p>
        </p:txBody>
      </p:sp>
      <p:sp>
        <p:nvSpPr>
          <p:cNvPr id="14" name="Text Placeholder 2">
            <a:extLst>
              <a:ext uri="{FF2B5EF4-FFF2-40B4-BE49-F238E27FC236}">
                <a16:creationId xmlns:a16="http://schemas.microsoft.com/office/drawing/2014/main" id="{2493C147-3F50-E081-AB67-C2773FF4AC8E}"/>
              </a:ext>
            </a:extLst>
          </p:cNvPr>
          <p:cNvSpPr txBox="1">
            <a:spLocks/>
          </p:cNvSpPr>
          <p:nvPr/>
        </p:nvSpPr>
        <p:spPr>
          <a:xfrm>
            <a:off x="476250" y="1345267"/>
            <a:ext cx="1152313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Harnessing Insights: Leveraging Data from Surveys for Informed Decision-Making</a:t>
            </a:r>
          </a:p>
        </p:txBody>
      </p:sp>
      <p:sp>
        <p:nvSpPr>
          <p:cNvPr id="15" name="TextBox 14">
            <a:extLst>
              <a:ext uri="{FF2B5EF4-FFF2-40B4-BE49-F238E27FC236}">
                <a16:creationId xmlns:a16="http://schemas.microsoft.com/office/drawing/2014/main" id="{A98D4C9E-80F7-9923-ED8A-B04CFCDE39C5}"/>
              </a:ext>
            </a:extLst>
          </p:cNvPr>
          <p:cNvSpPr txBox="1"/>
          <p:nvPr/>
        </p:nvSpPr>
        <p:spPr>
          <a:xfrm>
            <a:off x="638175" y="2226110"/>
            <a:ext cx="11385753" cy="2759282"/>
          </a:xfrm>
          <a:prstGeom prst="rect">
            <a:avLst/>
          </a:prstGeom>
          <a:noFill/>
        </p:spPr>
        <p:txBody>
          <a:bodyPr wrap="square" rtlCol="0">
            <a:spAutoFit/>
          </a:bodyPr>
          <a:lstStyle/>
          <a:p>
            <a:pPr defTabSz="609585"/>
            <a:r>
              <a:rPr lang="en-US" sz="2133" b="1" u="sng" dirty="0">
                <a:solidFill>
                  <a:schemeClr val="bg1"/>
                </a:solidFill>
                <a:latin typeface="Arial" panose="020B0604020202020204" pitchFamily="34" charset="0"/>
                <a:cs typeface="Arial" panose="020B0604020202020204" pitchFamily="34" charset="0"/>
              </a:rPr>
              <a:t>Highlighting Survey Trends:</a:t>
            </a:r>
          </a:p>
          <a:p>
            <a:pPr marL="457200" indent="-457200" defTabSz="609585">
              <a:buFont typeface="+mj-lt"/>
              <a:buAutoNum type="arabicPeriod"/>
            </a:pPr>
            <a:r>
              <a:rPr lang="en-US" sz="2133" b="1" i="1" dirty="0">
                <a:solidFill>
                  <a:schemeClr val="bg1"/>
                </a:solidFill>
                <a:latin typeface="Arial" panose="020B0604020202020204" pitchFamily="34" charset="0"/>
                <a:cs typeface="Arial" panose="020B0604020202020204" pitchFamily="34" charset="0"/>
              </a:rPr>
              <a:t>Benefits &amp; Employer Programs </a:t>
            </a:r>
            <a:r>
              <a:rPr lang="en-US" sz="2133" dirty="0">
                <a:solidFill>
                  <a:schemeClr val="bg1"/>
                </a:solidFill>
                <a:latin typeface="Arial" panose="020B0604020202020204" pitchFamily="34" charset="0"/>
                <a:cs typeface="Arial" panose="020B0604020202020204" pitchFamily="34" charset="0"/>
              </a:rPr>
              <a:t>– National Benchmarking Survey (NBS) </a:t>
            </a:r>
          </a:p>
          <a:p>
            <a:pPr marL="457200" indent="-457200" defTabSz="609585">
              <a:buFont typeface="+mj-lt"/>
              <a:buAutoNum type="arabicPeriod"/>
            </a:pPr>
            <a:r>
              <a:rPr lang="en-US" sz="2133" b="1" i="1" dirty="0">
                <a:solidFill>
                  <a:schemeClr val="bg1"/>
                </a:solidFill>
                <a:latin typeface="Arial" panose="020B0604020202020204" pitchFamily="34" charset="0"/>
                <a:cs typeface="Arial" panose="020B0604020202020204" pitchFamily="34" charset="0"/>
              </a:rPr>
              <a:t>Pay</a:t>
            </a:r>
            <a:r>
              <a:rPr lang="en-US" sz="2133" dirty="0">
                <a:solidFill>
                  <a:schemeClr val="bg1"/>
                </a:solidFill>
                <a:latin typeface="Arial" panose="020B0604020202020204" pitchFamily="34" charset="0"/>
                <a:cs typeface="Arial" panose="020B0604020202020204" pitchFamily="34" charset="0"/>
              </a:rPr>
              <a:t> – Salary Planning Survey (SPS)</a:t>
            </a:r>
          </a:p>
          <a:p>
            <a:pPr marL="457200" indent="-457200" defTabSz="609585">
              <a:buFont typeface="+mj-lt"/>
              <a:buAutoNum type="arabicPeriod"/>
            </a:pPr>
            <a:r>
              <a:rPr lang="en-US" sz="2133" b="1" i="1" dirty="0">
                <a:solidFill>
                  <a:schemeClr val="bg1"/>
                </a:solidFill>
                <a:latin typeface="Arial" panose="020B0604020202020204" pitchFamily="34" charset="0"/>
                <a:cs typeface="Arial" panose="020B0604020202020204" pitchFamily="34" charset="0"/>
              </a:rPr>
              <a:t>Hot Topics </a:t>
            </a:r>
            <a:r>
              <a:rPr lang="en-US" sz="2133" dirty="0">
                <a:solidFill>
                  <a:schemeClr val="bg1"/>
                </a:solidFill>
                <a:latin typeface="Arial" panose="020B0604020202020204" pitchFamily="34" charset="0"/>
                <a:cs typeface="Arial" panose="020B0604020202020204" pitchFamily="34" charset="0"/>
              </a:rPr>
              <a:t>– 2024 Pulse Surveys:</a:t>
            </a:r>
          </a:p>
          <a:p>
            <a:pPr marL="800100" lvl="1" indent="-342900" defTabSz="609585">
              <a:buFontTx/>
              <a:buChar char="-"/>
            </a:pPr>
            <a:r>
              <a:rPr lang="en-US" sz="2133" dirty="0">
                <a:solidFill>
                  <a:schemeClr val="bg1"/>
                </a:solidFill>
                <a:latin typeface="Arial" panose="020B0604020202020204" pitchFamily="34" charset="0"/>
                <a:cs typeface="Arial" panose="020B0604020202020204" pitchFamily="34" charset="0"/>
              </a:rPr>
              <a:t>March 2024: Time Away From Work</a:t>
            </a:r>
          </a:p>
          <a:p>
            <a:pPr marL="800100" lvl="1" indent="-342900" defTabSz="609585">
              <a:buFontTx/>
              <a:buChar char="-"/>
            </a:pPr>
            <a:r>
              <a:rPr lang="en-US" sz="2133" dirty="0">
                <a:solidFill>
                  <a:schemeClr val="bg1"/>
                </a:solidFill>
                <a:latin typeface="Arial" panose="020B0604020202020204" pitchFamily="34" charset="0"/>
                <a:cs typeface="Arial" panose="020B0604020202020204" pitchFamily="34" charset="0"/>
              </a:rPr>
              <a:t>May, 2024: Generational Characteristics</a:t>
            </a:r>
          </a:p>
          <a:p>
            <a:pPr defTabSz="609585"/>
            <a:r>
              <a:rPr lang="en-US" sz="2133" dirty="0">
                <a:solidFill>
                  <a:schemeClr val="bg1"/>
                </a:solidFill>
                <a:latin typeface="Arial" panose="020B0604020202020204" pitchFamily="34" charset="0"/>
                <a:cs typeface="Arial" panose="020B0604020202020204" pitchFamily="34" charset="0"/>
              </a:rPr>
              <a:t>	</a:t>
            </a: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B3E4CCCA-A035-088B-C26B-3FDC94125485}"/>
              </a:ext>
            </a:extLst>
          </p:cNvPr>
          <p:cNvSpPr txBox="1">
            <a:spLocks/>
          </p:cNvSpPr>
          <p:nvPr/>
        </p:nvSpPr>
        <p:spPr>
          <a:xfrm>
            <a:off x="638175" y="1603574"/>
            <a:ext cx="10915650" cy="411480"/>
          </a:xfrm>
          <a:prstGeom prst="rect">
            <a:avLst/>
          </a:prstGeom>
        </p:spPr>
        <p:txBody>
          <a:bodyPr vert="horz" lIns="91440" tIns="45720" rIns="91440" bIns="45720" rtlCol="0">
            <a:noAutofit/>
          </a:bodyPr>
          <a:lstStyle>
            <a:lvl1pPr marL="0" indent="0" algn="l" defTabSz="609585" rtl="0" eaLnBrk="1" latinLnBrk="0" hangingPunct="1">
              <a:spcBef>
                <a:spcPts val="0"/>
              </a:spcBef>
              <a:spcAft>
                <a:spcPts val="1200"/>
              </a:spcAft>
              <a:buClr>
                <a:schemeClr val="accent2"/>
              </a:buClr>
              <a:buFont typeface="Arial"/>
              <a:buNone/>
              <a:defRPr sz="2400" b="1" kern="1200">
                <a:solidFill>
                  <a:schemeClr val="accent2"/>
                </a:solidFill>
                <a:latin typeface="+mj-lt"/>
                <a:ea typeface="+mn-ea"/>
                <a:cs typeface="Times New Roman"/>
              </a:defRPr>
            </a:lvl1pPr>
            <a:lvl2pPr marL="615935" indent="-306910" algn="l" defTabSz="609585" rtl="0" eaLnBrk="1" latinLnBrk="0" hangingPunct="1">
              <a:spcBef>
                <a:spcPts val="0"/>
              </a:spcBef>
              <a:spcAft>
                <a:spcPts val="1200"/>
              </a:spcAft>
              <a:buClr>
                <a:schemeClr val="accent2"/>
              </a:buClr>
              <a:buFont typeface="Arial"/>
              <a:buChar char="–"/>
              <a:defRPr sz="1867" kern="1200">
                <a:solidFill>
                  <a:schemeClr val="tx2"/>
                </a:solidFill>
                <a:latin typeface="+mn-lt"/>
                <a:ea typeface="+mn-ea"/>
                <a:cs typeface="Times New Roman"/>
              </a:defRPr>
            </a:lvl2pPr>
            <a:lvl3pPr marL="912261" indent="-306910" algn="l" defTabSz="609585" rtl="0" eaLnBrk="1" latinLnBrk="0" hangingPunct="1">
              <a:spcBef>
                <a:spcPts val="0"/>
              </a:spcBef>
              <a:spcAft>
                <a:spcPts val="1200"/>
              </a:spcAft>
              <a:buClr>
                <a:schemeClr val="accent2"/>
              </a:buClr>
              <a:buFont typeface="Wingdings" panose="05000000000000000000" pitchFamily="2" charset="2"/>
              <a:buChar char="§"/>
              <a:defRPr sz="1733" kern="1200">
                <a:solidFill>
                  <a:schemeClr val="tx2"/>
                </a:solidFill>
                <a:latin typeface="+mn-lt"/>
                <a:ea typeface="+mn-ea"/>
                <a:cs typeface="Times New Roman"/>
              </a:defRPr>
            </a:lvl3pPr>
            <a:lvl4pPr marL="1219170" indent="-298443" algn="l" defTabSz="609585" rtl="0" eaLnBrk="1" latinLnBrk="0" hangingPunct="1">
              <a:spcBef>
                <a:spcPts val="0"/>
              </a:spcBef>
              <a:spcAft>
                <a:spcPts val="1200"/>
              </a:spcAft>
              <a:buClr>
                <a:schemeClr val="accent2"/>
              </a:buClr>
              <a:buFont typeface="Arial"/>
              <a:buChar char="–"/>
              <a:defRPr lang="en-US" sz="1733" kern="1200" dirty="0">
                <a:solidFill>
                  <a:schemeClr val="tx2"/>
                </a:solidFill>
                <a:latin typeface="+mn-lt"/>
                <a:ea typeface="+mn-ea"/>
                <a:cs typeface="Times New Roman"/>
              </a:defRPr>
            </a:lvl4pPr>
            <a:lvl5pPr marL="1523962" indent="-298443" algn="l" defTabSz="609585" rtl="0" eaLnBrk="1" latinLnBrk="0" hangingPunct="1">
              <a:spcBef>
                <a:spcPts val="0"/>
              </a:spcBef>
              <a:spcAft>
                <a:spcPts val="1200"/>
              </a:spcAft>
              <a:buClr>
                <a:schemeClr val="accent2"/>
              </a:buClr>
              <a:buFont typeface="Arial" panose="020B0604020202020204" pitchFamily="34" charset="0"/>
              <a:buChar char="–"/>
              <a:defRPr sz="1733" kern="1200">
                <a:solidFill>
                  <a:schemeClr val="tx2"/>
                </a:solidFill>
                <a:latin typeface="+mn-lt"/>
                <a:ea typeface="+mn-ea"/>
                <a:cs typeface="Times New Roma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just">
              <a:spcAft>
                <a:spcPts val="0"/>
              </a:spcAft>
            </a:pPr>
            <a:endParaRPr lang="en-US" sz="19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990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National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Benchmarking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Survey (NBS)</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3" name="Picture 2">
            <a:extLst>
              <a:ext uri="{FF2B5EF4-FFF2-40B4-BE49-F238E27FC236}">
                <a16:creationId xmlns:a16="http://schemas.microsoft.com/office/drawing/2014/main" id="{91D2ADEB-0189-BB9E-FE1A-1D1888277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1645" y="1161448"/>
            <a:ext cx="3813060" cy="1164581"/>
          </a:xfrm>
          <a:prstGeom prst="rect">
            <a:avLst/>
          </a:prstGeom>
        </p:spPr>
      </p:pic>
    </p:spTree>
    <p:extLst>
      <p:ext uri="{BB962C8B-B14F-4D97-AF65-F5344CB8AC3E}">
        <p14:creationId xmlns:p14="http://schemas.microsoft.com/office/powerpoint/2010/main" val="2433790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DIVIDER SLIDES">
  <a:themeElements>
    <a:clrScheme name="Custom 9">
      <a:dk1>
        <a:srgbClr val="535353"/>
      </a:dk1>
      <a:lt1>
        <a:srgbClr val="FFFFFF"/>
      </a:lt1>
      <a:dk2>
        <a:srgbClr val="57585A"/>
      </a:dk2>
      <a:lt2>
        <a:srgbClr val="0074BC"/>
      </a:lt2>
      <a:accent1>
        <a:srgbClr val="0F2231"/>
      </a:accent1>
      <a:accent2>
        <a:srgbClr val="6FACDE"/>
      </a:accent2>
      <a:accent3>
        <a:srgbClr val="7D8A26"/>
      </a:accent3>
      <a:accent4>
        <a:srgbClr val="D3773D"/>
      </a:accent4>
      <a:accent5>
        <a:srgbClr val="F1B029"/>
      </a:accent5>
      <a:accent6>
        <a:srgbClr val="C2A471"/>
      </a:accent6>
      <a:hlink>
        <a:srgbClr val="1769A5"/>
      </a:hlink>
      <a:folHlink>
        <a:srgbClr val="74787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ustom Design">
  <a:themeElements>
    <a:clrScheme name="Custom 3">
      <a:dk1>
        <a:srgbClr val="535353"/>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2E84CB"/>
      </a:hlink>
      <a:folHlink>
        <a:srgbClr val="7F7F7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3005</TotalTime>
  <Words>4564</Words>
  <Application>Microsoft Office PowerPoint</Application>
  <PresentationFormat>Widescreen</PresentationFormat>
  <Paragraphs>733</Paragraphs>
  <Slides>46</Slides>
  <Notes>27</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46</vt:i4>
      </vt:variant>
    </vt:vector>
  </HeadingPairs>
  <TitlesOfParts>
    <vt:vector size="66" baseType="lpstr">
      <vt:lpstr>AngsanaUPC</vt:lpstr>
      <vt:lpstr>Aptos</vt:lpstr>
      <vt:lpstr>Arial</vt:lpstr>
      <vt:lpstr>Arial Black</vt:lpstr>
      <vt:lpstr>Arial Bold</vt:lpstr>
      <vt:lpstr>Arial Regular</vt:lpstr>
      <vt:lpstr>Calibri</vt:lpstr>
      <vt:lpstr>Century Gothic</vt:lpstr>
      <vt:lpstr>Decotura ICG</vt:lpstr>
      <vt:lpstr>Gotham Narrow Light</vt:lpstr>
      <vt:lpstr>Gotham Narrow Medium</vt:lpstr>
      <vt:lpstr>Helvetica Neue</vt:lpstr>
      <vt:lpstr>Maison Neue Extended</vt:lpstr>
      <vt:lpstr>Maison Neue Extended Bold</vt:lpstr>
      <vt:lpstr>System Font Regular</vt:lpstr>
      <vt:lpstr>Wingdings</vt:lpstr>
      <vt:lpstr>Wingdings 3</vt:lpstr>
      <vt:lpstr>Ion</vt:lpstr>
      <vt:lpstr>DIVIDER SLIDES</vt:lpstr>
      <vt:lpstr>5_Custom Design</vt:lpstr>
      <vt:lpstr>Harnessing Insights:  Leveraging Data from Surveys for Informed Decision-Making</vt:lpstr>
      <vt:lpstr>Agenda</vt:lpstr>
      <vt:lpstr>Team</vt:lpstr>
      <vt:lpstr>PowerPoint Presentation</vt:lpstr>
      <vt:lpstr>PowerPoint Presentation</vt:lpstr>
      <vt:lpstr>PowerPoint Presentation</vt:lpstr>
      <vt:lpstr>Best Practice: Blending Qualitative &amp; Quantitative Data</vt:lpstr>
      <vt:lpstr>Key Data Sources for Today’s Presentation</vt:lpstr>
      <vt:lpstr>PowerPoint Presentation</vt:lpstr>
      <vt:lpstr>National Benefits Strategy &amp; Benchmarking Survey (NBS)</vt:lpstr>
      <vt:lpstr>National Benchmarking Survey</vt:lpstr>
      <vt:lpstr>PowerPoint Presentation</vt:lpstr>
      <vt:lpstr>National Benefits Survey (NBS)</vt:lpstr>
      <vt:lpstr>PowerPoint Presentation</vt:lpstr>
      <vt:lpstr>HR Priorities</vt:lpstr>
      <vt:lpstr>HR Priorities</vt:lpstr>
      <vt:lpstr>Interactive Activity</vt:lpstr>
      <vt:lpstr>Tactics Used to Improve Engagement</vt:lpstr>
      <vt:lpstr>PowerPoint Presentation</vt:lpstr>
      <vt:lpstr>Interactive Activity – Let’s Boost Engagement!</vt:lpstr>
      <vt:lpstr>PowerPoint Presentation</vt:lpstr>
      <vt:lpstr>Salary Planning Survey</vt:lpstr>
      <vt:lpstr>Salary Planning Survey</vt:lpstr>
      <vt:lpstr>Salary Increase Budgets</vt:lpstr>
      <vt:lpstr>Promotional Salary Increase Budget</vt:lpstr>
      <vt:lpstr>Salary Structure Increase</vt:lpstr>
      <vt:lpstr>PowerPoint Presentation</vt:lpstr>
      <vt:lpstr>2024 Organizational Wellbeing Poll #1</vt:lpstr>
      <vt:lpstr>Types of Leaves</vt:lpstr>
      <vt:lpstr>Maternity Benefit Does your company offer a paid maternity benefit that provides 100% of total pay to the birth parent during the pregnancy disability period?</vt:lpstr>
      <vt:lpstr>4-Day Workweek Does your company offer a 4-day workweek?</vt:lpstr>
      <vt:lpstr>PowerPoint Presentation</vt:lpstr>
      <vt:lpstr>2024 Organizational Wellbeing Poll #2</vt:lpstr>
      <vt:lpstr>Four Generations</vt:lpstr>
      <vt:lpstr>Your Workforce</vt:lpstr>
      <vt:lpstr>Top People Concerns</vt:lpstr>
      <vt:lpstr>Leadership Trust</vt:lpstr>
      <vt:lpstr>Interactive Activity</vt:lpstr>
      <vt:lpstr>PowerPoint Presentation</vt:lpstr>
      <vt:lpstr>Best Practice: Blending Qualitative &amp; Quantitative Data</vt:lpstr>
      <vt:lpstr>Workforce Trends Report Series</vt:lpstr>
      <vt:lpstr>PowerPoint Presentation</vt:lpstr>
      <vt:lpstr>Creating a Culture of Listening</vt:lpstr>
      <vt:lpstr>Employer Response</vt:lpstr>
      <vt:lpstr>PowerPoint Presentation</vt:lpstr>
      <vt:lpstr>Thank you!   Contact me for survey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Janet Borland</cp:lastModifiedBy>
  <cp:revision>37</cp:revision>
  <dcterms:created xsi:type="dcterms:W3CDTF">2024-05-10T21:27:17Z</dcterms:created>
  <dcterms:modified xsi:type="dcterms:W3CDTF">2024-09-18T15:45:08Z</dcterms:modified>
</cp:coreProperties>
</file>