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Lst>
  <p:notesMasterIdLst>
    <p:notesMasterId r:id="rId46"/>
  </p:notesMasterIdLst>
  <p:sldIdLst>
    <p:sldId id="256" r:id="rId2"/>
    <p:sldId id="286" r:id="rId3"/>
    <p:sldId id="263" r:id="rId4"/>
    <p:sldId id="290" r:id="rId5"/>
    <p:sldId id="655" r:id="rId6"/>
    <p:sldId id="289" r:id="rId7"/>
    <p:sldId id="634" r:id="rId8"/>
    <p:sldId id="279" r:id="rId9"/>
    <p:sldId id="652" r:id="rId10"/>
    <p:sldId id="653" r:id="rId11"/>
    <p:sldId id="640" r:id="rId12"/>
    <p:sldId id="308" r:id="rId13"/>
    <p:sldId id="641" r:id="rId14"/>
    <p:sldId id="642" r:id="rId15"/>
    <p:sldId id="643" r:id="rId16"/>
    <p:sldId id="644" r:id="rId17"/>
    <p:sldId id="645" r:id="rId18"/>
    <p:sldId id="639" r:id="rId19"/>
    <p:sldId id="635" r:id="rId20"/>
    <p:sldId id="638" r:id="rId21"/>
    <p:sldId id="636" r:id="rId22"/>
    <p:sldId id="637" r:id="rId23"/>
    <p:sldId id="309" r:id="rId24"/>
    <p:sldId id="650" r:id="rId25"/>
    <p:sldId id="647" r:id="rId26"/>
    <p:sldId id="656" r:id="rId27"/>
    <p:sldId id="651" r:id="rId28"/>
    <p:sldId id="294" r:id="rId29"/>
    <p:sldId id="649" r:id="rId30"/>
    <p:sldId id="648" r:id="rId31"/>
    <p:sldId id="646" r:id="rId32"/>
    <p:sldId id="654" r:id="rId33"/>
    <p:sldId id="310" r:id="rId34"/>
    <p:sldId id="312" r:id="rId35"/>
    <p:sldId id="311" r:id="rId36"/>
    <p:sldId id="313" r:id="rId37"/>
    <p:sldId id="314" r:id="rId38"/>
    <p:sldId id="315" r:id="rId39"/>
    <p:sldId id="316" r:id="rId40"/>
    <p:sldId id="317" r:id="rId41"/>
    <p:sldId id="292" r:id="rId42"/>
    <p:sldId id="283" r:id="rId43"/>
    <p:sldId id="307" r:id="rId44"/>
    <p:sldId id="277"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23047B-4D43-4141-98B7-D5FF47CF7E7C}">
          <p14:sldIdLst>
            <p14:sldId id="256"/>
          </p14:sldIdLst>
        </p14:section>
        <p14:section name="Untitled Section" id="{A446AB2A-F223-4635-8205-222D65F96129}">
          <p14:sldIdLst>
            <p14:sldId id="286"/>
            <p14:sldId id="263"/>
            <p14:sldId id="290"/>
            <p14:sldId id="655"/>
            <p14:sldId id="289"/>
            <p14:sldId id="634"/>
            <p14:sldId id="279"/>
            <p14:sldId id="652"/>
            <p14:sldId id="653"/>
            <p14:sldId id="640"/>
            <p14:sldId id="308"/>
            <p14:sldId id="641"/>
            <p14:sldId id="642"/>
            <p14:sldId id="643"/>
            <p14:sldId id="644"/>
            <p14:sldId id="645"/>
            <p14:sldId id="639"/>
            <p14:sldId id="635"/>
            <p14:sldId id="638"/>
            <p14:sldId id="636"/>
            <p14:sldId id="637"/>
            <p14:sldId id="309"/>
            <p14:sldId id="650"/>
            <p14:sldId id="647"/>
            <p14:sldId id="656"/>
            <p14:sldId id="651"/>
            <p14:sldId id="294"/>
            <p14:sldId id="649"/>
            <p14:sldId id="648"/>
            <p14:sldId id="646"/>
            <p14:sldId id="654"/>
            <p14:sldId id="310"/>
            <p14:sldId id="312"/>
            <p14:sldId id="311"/>
            <p14:sldId id="313"/>
            <p14:sldId id="314"/>
            <p14:sldId id="315"/>
            <p14:sldId id="316"/>
            <p14:sldId id="317"/>
            <p14:sldId id="292"/>
            <p14:sldId id="283"/>
            <p14:sldId id="307"/>
            <p14:sldId id="27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FA352A-307E-5C86-BDE9-B5DCFF4ABE88}" name="Guest User" initials="GU" userId="S::urn:spo:anon#6c73d75003d836675156ff4020c4ba50f2ffcfebddcf6e96a7d598d71b17b7a5::" providerId="AD"/>
  <p188:author id="{F27AEBC7-76E7-9C4E-E5CF-3A49BE45A85D}" name="Guest User" initials="GU" userId="S::urn:spo:anon#6a779ca61cb965659d9c499ed027bf7c57e254073b87020df9f65797c7a2ca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670885-1584-4B99-858D-8EF0AF6445D8}" v="5" dt="2024-09-19T21:59:10.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61985" autoAdjust="0"/>
  </p:normalViewPr>
  <p:slideViewPr>
    <p:cSldViewPr snapToGrid="0">
      <p:cViewPr varScale="1">
        <p:scale>
          <a:sx n="65" d="100"/>
          <a:sy n="65" d="100"/>
        </p:scale>
        <p:origin x="23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92B0F-52E0-5144-A6B6-6D3F24A223EE}"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02898-78BC-E342-9BDD-1113C00BAD4C}" type="slidenum">
              <a:rPr lang="en-US" smtClean="0"/>
              <a:t>‹#›</a:t>
            </a:fld>
            <a:endParaRPr lang="en-US"/>
          </a:p>
        </p:txBody>
      </p:sp>
    </p:spTree>
    <p:extLst>
      <p:ext uri="{BB962C8B-B14F-4D97-AF65-F5344CB8AC3E}">
        <p14:creationId xmlns:p14="http://schemas.microsoft.com/office/powerpoint/2010/main" val="143338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rmsworld.com/hrms-requirements-gathering-strategies-68.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 must be in 16X9 Format</a:t>
            </a:r>
          </a:p>
        </p:txBody>
      </p:sp>
      <p:sp>
        <p:nvSpPr>
          <p:cNvPr id="4" name="Slide Number Placeholder 3"/>
          <p:cNvSpPr>
            <a:spLocks noGrp="1"/>
          </p:cNvSpPr>
          <p:nvPr>
            <p:ph type="sldNum" sz="quarter" idx="5"/>
          </p:nvPr>
        </p:nvSpPr>
        <p:spPr/>
        <p:txBody>
          <a:bodyPr/>
          <a:lstStyle/>
          <a:p>
            <a:fld id="{39D02898-78BC-E342-9BDD-1113C00BAD4C}" type="slidenum">
              <a:rPr lang="en-US" smtClean="0"/>
              <a:t>1</a:t>
            </a:fld>
            <a:endParaRPr lang="en-US"/>
          </a:p>
        </p:txBody>
      </p:sp>
    </p:spTree>
    <p:extLst>
      <p:ext uri="{BB962C8B-B14F-4D97-AF65-F5344CB8AC3E}">
        <p14:creationId xmlns:p14="http://schemas.microsoft.com/office/powerpoint/2010/main" val="2004458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16168"/>
                </a:solidFill>
                <a:effectLst/>
                <a:latin typeface="Roboto" panose="02000000000000000000" pitchFamily="2" charset="0"/>
              </a:rPr>
              <a:t>Gathering your HRIS/HCM software requirements should be one of the first activities you complete as you prepare to select a new system. </a:t>
            </a:r>
          </a:p>
          <a:p>
            <a:endParaRPr lang="en-US" b="0" i="0" dirty="0">
              <a:solidFill>
                <a:srgbClr val="516168"/>
              </a:solidFill>
              <a:effectLst/>
              <a:latin typeface="Roboto" panose="02000000000000000000" pitchFamily="2" charset="0"/>
            </a:endParaRPr>
          </a:p>
          <a:p>
            <a:r>
              <a:rPr lang="en-US" b="1" i="0" dirty="0">
                <a:solidFill>
                  <a:srgbClr val="516168"/>
                </a:solidFill>
                <a:effectLst/>
                <a:latin typeface="Roboto" panose="02000000000000000000" pitchFamily="2" charset="0"/>
              </a:rPr>
              <a:t>IMAGE NEEDED</a:t>
            </a:r>
            <a:endParaRPr lang="en-US" b="1" dirty="0"/>
          </a:p>
        </p:txBody>
      </p:sp>
      <p:sp>
        <p:nvSpPr>
          <p:cNvPr id="4" name="Slide Number Placeholder 3"/>
          <p:cNvSpPr>
            <a:spLocks noGrp="1"/>
          </p:cNvSpPr>
          <p:nvPr>
            <p:ph type="sldNum" sz="quarter" idx="5"/>
          </p:nvPr>
        </p:nvSpPr>
        <p:spPr/>
        <p:txBody>
          <a:bodyPr/>
          <a:lstStyle/>
          <a:p>
            <a:fld id="{39D02898-78BC-E342-9BDD-1113C00BAD4C}" type="slidenum">
              <a:rPr lang="en-US" smtClean="0"/>
              <a:t>11</a:t>
            </a:fld>
            <a:endParaRPr lang="en-US"/>
          </a:p>
        </p:txBody>
      </p:sp>
    </p:spTree>
    <p:extLst>
      <p:ext uri="{BB962C8B-B14F-4D97-AF65-F5344CB8AC3E}">
        <p14:creationId xmlns:p14="http://schemas.microsoft.com/office/powerpoint/2010/main" val="2714770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The 4 steps: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Interview stakeholders and subject matter experts (SMEs) to determine future system needs</a:t>
            </a:r>
          </a:p>
          <a:p>
            <a:pPr marL="342900" marR="0" lvl="0" indent="-342900">
              <a:lnSpc>
                <a:spcPct val="107000"/>
              </a:lnSpc>
              <a:spcBef>
                <a:spcPts val="0"/>
              </a:spcBef>
              <a:spcAft>
                <a:spcPts val="800"/>
              </a:spcAft>
              <a:buSzPts val="1000"/>
              <a:buFont typeface="+mj-lt"/>
              <a:buAutoNum type="arabicPeriod"/>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Review the current system or methodology for weaknesses or gaps</a:t>
            </a:r>
          </a:p>
          <a:p>
            <a:pPr marL="342900" marR="0" lvl="0" indent="-342900">
              <a:lnSpc>
                <a:spcPct val="107000"/>
              </a:lnSpc>
              <a:spcBef>
                <a:spcPts val="0"/>
              </a:spcBef>
              <a:spcAft>
                <a:spcPts val="800"/>
              </a:spcAft>
              <a:buSzPts val="1000"/>
              <a:buFont typeface="+mj-lt"/>
              <a:buAutoNum type="arabicPeriod"/>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Document and prioritize requirements</a:t>
            </a:r>
          </a:p>
          <a:p>
            <a:pPr marL="342900" marR="0" lvl="0" indent="-342900">
              <a:lnSpc>
                <a:spcPct val="107000"/>
              </a:lnSpc>
              <a:spcBef>
                <a:spcPts val="0"/>
              </a:spcBef>
              <a:spcAft>
                <a:spcPts val="800"/>
              </a:spcAft>
              <a:buSzPts val="1000"/>
              <a:buFont typeface="+mj-lt"/>
              <a:buAutoNum type="arabicPeriod"/>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Consider software requirement modeling options</a:t>
            </a:r>
          </a:p>
          <a:p>
            <a:endParaRPr lang="en-US" b="0" i="0" dirty="0">
              <a:solidFill>
                <a:srgbClr val="516168"/>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12</a:t>
            </a:fld>
            <a:endParaRPr lang="en-US"/>
          </a:p>
        </p:txBody>
      </p:sp>
    </p:spTree>
    <p:extLst>
      <p:ext uri="{BB962C8B-B14F-4D97-AF65-F5344CB8AC3E}">
        <p14:creationId xmlns:p14="http://schemas.microsoft.com/office/powerpoint/2010/main" val="1170186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100">
                <a:effectLst/>
                <a:latin typeface="Aptos" panose="020B0004020202020204" pitchFamily="34" charset="0"/>
                <a:ea typeface="Aptos" panose="020B0004020202020204" pitchFamily="34" charset="0"/>
                <a:cs typeface="Times New Roman" panose="02020603050405020304" pitchFamily="18" charset="0"/>
              </a:rPr>
              <a:t>The 4 steps: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100">
                <a:effectLst/>
                <a:latin typeface="Aptos" panose="020B0004020202020204" pitchFamily="34" charset="0"/>
                <a:ea typeface="Aptos" panose="020B0004020202020204" pitchFamily="34" charset="0"/>
                <a:cs typeface="Times New Roman" panose="02020603050405020304" pitchFamily="18" charset="0"/>
              </a:rPr>
              <a:t>Interview stakeholders and subject matter experts (SMEs) to determine future system needs</a:t>
            </a:r>
          </a:p>
          <a:p>
            <a:pPr marL="342900" marR="0" lvl="0" indent="-342900">
              <a:lnSpc>
                <a:spcPct val="107000"/>
              </a:lnSpc>
              <a:spcBef>
                <a:spcPts val="0"/>
              </a:spcBef>
              <a:spcAft>
                <a:spcPts val="800"/>
              </a:spcAft>
              <a:buSzPts val="1000"/>
              <a:buFont typeface="+mj-lt"/>
              <a:buAutoNum type="arabicPeriod"/>
              <a:tabLst>
                <a:tab pos="457200" algn="l"/>
              </a:tabLst>
            </a:pPr>
            <a:r>
              <a:rPr lang="en-US" sz="1100">
                <a:effectLst/>
                <a:latin typeface="Aptos" panose="020B0004020202020204" pitchFamily="34" charset="0"/>
                <a:ea typeface="Aptos" panose="020B0004020202020204" pitchFamily="34" charset="0"/>
                <a:cs typeface="Times New Roman" panose="02020603050405020304" pitchFamily="18" charset="0"/>
              </a:rPr>
              <a:t>Review the current system or methodology for weaknesses or gaps</a:t>
            </a:r>
          </a:p>
          <a:p>
            <a:pPr marL="342900" marR="0" lvl="0" indent="-342900">
              <a:lnSpc>
                <a:spcPct val="107000"/>
              </a:lnSpc>
              <a:spcBef>
                <a:spcPts val="0"/>
              </a:spcBef>
              <a:spcAft>
                <a:spcPts val="800"/>
              </a:spcAft>
              <a:buSzPts val="1000"/>
              <a:buFont typeface="+mj-lt"/>
              <a:buAutoNum type="arabicPeriod"/>
              <a:tabLst>
                <a:tab pos="457200" algn="l"/>
              </a:tabLst>
            </a:pPr>
            <a:r>
              <a:rPr lang="en-US" sz="1100">
                <a:effectLst/>
                <a:latin typeface="Aptos" panose="020B0004020202020204" pitchFamily="34" charset="0"/>
                <a:ea typeface="Aptos" panose="020B0004020202020204" pitchFamily="34" charset="0"/>
                <a:cs typeface="Times New Roman" panose="02020603050405020304" pitchFamily="18" charset="0"/>
              </a:rPr>
              <a:t>Document and prioritize requirements</a:t>
            </a:r>
          </a:p>
          <a:p>
            <a:pPr marL="342900" marR="0" lvl="0" indent="-342900">
              <a:lnSpc>
                <a:spcPct val="107000"/>
              </a:lnSpc>
              <a:spcBef>
                <a:spcPts val="0"/>
              </a:spcBef>
              <a:spcAft>
                <a:spcPts val="800"/>
              </a:spcAft>
              <a:buSzPts val="1000"/>
              <a:buFont typeface="+mj-lt"/>
              <a:buAutoNum type="arabicPeriod"/>
              <a:tabLst>
                <a:tab pos="457200" algn="l"/>
              </a:tabLst>
            </a:pPr>
            <a:r>
              <a:rPr lang="en-US" sz="1100">
                <a:effectLst/>
                <a:latin typeface="Aptos" panose="020B0004020202020204" pitchFamily="34" charset="0"/>
                <a:ea typeface="Aptos" panose="020B0004020202020204" pitchFamily="34" charset="0"/>
                <a:cs typeface="Times New Roman" panose="02020603050405020304" pitchFamily="18" charset="0"/>
              </a:rPr>
              <a:t>Consider software requirement modeling options</a:t>
            </a:r>
          </a:p>
          <a:p>
            <a:pPr marL="342900" marR="0" lvl="0" indent="-342900">
              <a:lnSpc>
                <a:spcPct val="107000"/>
              </a:lnSpc>
              <a:spcBef>
                <a:spcPts val="0"/>
              </a:spcBef>
              <a:spcAft>
                <a:spcPts val="800"/>
              </a:spcAft>
              <a:buSzPts val="1000"/>
              <a:buFont typeface="+mj-lt"/>
              <a:buAutoNum type="arabicPeriod"/>
              <a:tabLst>
                <a:tab pos="457200" algn="l"/>
              </a:tabLst>
            </a:pPr>
            <a:endParaRPr lang="en-US" sz="1100">
              <a:effectLst/>
              <a:latin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endParaRPr lang="en-US" sz="1100">
              <a:effectLst/>
              <a:latin typeface="Aptos" panose="020B0004020202020204" pitchFamily="34" charset="0"/>
              <a:cs typeface="Times New Roman" panose="02020603050405020304" pitchFamily="18" charset="0"/>
            </a:endParaRPr>
          </a:p>
          <a:p>
            <a:pPr marL="0" marR="0" lvl="0" indent="0">
              <a:lnSpc>
                <a:spcPct val="107000"/>
              </a:lnSpc>
              <a:spcBef>
                <a:spcPts val="0"/>
              </a:spcBef>
              <a:spcAft>
                <a:spcPts val="800"/>
              </a:spcAft>
              <a:buSzPts val="1000"/>
              <a:buFont typeface="+mj-lt"/>
              <a:buNone/>
              <a:tabLst>
                <a:tab pos="457200" algn="l"/>
              </a:tabLst>
            </a:pPr>
            <a:r>
              <a:rPr lang="en-US" sz="1100">
                <a:effectLst/>
                <a:latin typeface="Aptos" panose="020B0004020202020204" pitchFamily="34" charset="0"/>
                <a:cs typeface="Times New Roman" panose="02020603050405020304" pitchFamily="18" charset="0"/>
              </a:rPr>
              <a:t>Let’s quickly breakdown the four…</a:t>
            </a:r>
          </a:p>
          <a:p>
            <a:pPr marL="0" marR="0" lvl="0" indent="0">
              <a:lnSpc>
                <a:spcPct val="107000"/>
              </a:lnSpc>
              <a:spcBef>
                <a:spcPts val="0"/>
              </a:spcBef>
              <a:spcAft>
                <a:spcPts val="800"/>
              </a:spcAft>
              <a:buSzPts val="1000"/>
              <a:buFont typeface="+mj-lt"/>
              <a:buNone/>
              <a:tabLst>
                <a:tab pos="457200" algn="l"/>
              </a:tabLst>
            </a:pPr>
            <a:endParaRPr lang="en-US" sz="1100">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9D02898-78BC-E342-9BDD-1113C00BAD4C}" type="slidenum">
              <a:rPr lang="en-US" smtClean="0"/>
              <a:t>13</a:t>
            </a:fld>
            <a:endParaRPr lang="en-US"/>
          </a:p>
        </p:txBody>
      </p:sp>
    </p:spTree>
    <p:extLst>
      <p:ext uri="{BB962C8B-B14F-4D97-AF65-F5344CB8AC3E}">
        <p14:creationId xmlns:p14="http://schemas.microsoft.com/office/powerpoint/2010/main" val="4022232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SzPts val="1000"/>
              <a:buFont typeface="+mj-lt"/>
              <a:buNone/>
              <a:tabLst>
                <a:tab pos="457200" algn="l"/>
              </a:tabLst>
            </a:pPr>
            <a:r>
              <a:rPr lang="en-US" sz="1100">
                <a:effectLst/>
                <a:latin typeface="Aptos" panose="020B0004020202020204" pitchFamily="34" charset="0"/>
                <a:cs typeface="Times New Roman" panose="02020603050405020304" pitchFamily="18" charset="0"/>
              </a:rPr>
              <a:t>An HRIS is a highly visible system. It serves the back-office needs for HR staff and can be a source of employee data in downstream systems. </a:t>
            </a:r>
          </a:p>
          <a:p>
            <a:pPr marL="0" marR="0" lvl="0" indent="0">
              <a:lnSpc>
                <a:spcPct val="107000"/>
              </a:lnSpc>
              <a:spcBef>
                <a:spcPts val="0"/>
              </a:spcBef>
              <a:spcAft>
                <a:spcPts val="800"/>
              </a:spcAft>
              <a:buSzPts val="1000"/>
              <a:buFont typeface="+mj-lt"/>
              <a:buNone/>
              <a:tabLst>
                <a:tab pos="457200" algn="l"/>
              </a:tabLst>
            </a:pPr>
            <a:endParaRPr lang="en-US" sz="1100">
              <a:effectLst/>
              <a:latin typeface="Aptos" panose="020B0004020202020204" pitchFamily="34" charset="0"/>
              <a:cs typeface="Times New Roman" panose="02020603050405020304" pitchFamily="18" charset="0"/>
            </a:endParaRPr>
          </a:p>
          <a:p>
            <a:pPr marL="0" marR="0" lvl="0" indent="0">
              <a:lnSpc>
                <a:spcPct val="107000"/>
              </a:lnSpc>
              <a:spcBef>
                <a:spcPts val="0"/>
              </a:spcBef>
              <a:spcAft>
                <a:spcPts val="800"/>
              </a:spcAft>
              <a:buSzPts val="1000"/>
              <a:buFont typeface="+mj-lt"/>
              <a:buNone/>
              <a:tabLst>
                <a:tab pos="457200" algn="l"/>
              </a:tabLst>
            </a:pPr>
            <a:r>
              <a:rPr lang="en-US" sz="1100">
                <a:effectLst/>
                <a:latin typeface="Aptos" panose="020B0004020202020204" pitchFamily="34" charset="0"/>
                <a:cs typeface="Times New Roman" panose="02020603050405020304" pitchFamily="18" charset="0"/>
              </a:rPr>
              <a:t>A stakeholder in your HRIS project is anyone who has an interest in or influence on the selection and implementation of the new system. Often categorized by role or responsibilities, the basic HRIS stakeholder groups are:</a:t>
            </a:r>
          </a:p>
          <a:p>
            <a:pPr marL="0" marR="0" lvl="0" indent="0">
              <a:lnSpc>
                <a:spcPct val="107000"/>
              </a:lnSpc>
              <a:spcBef>
                <a:spcPts val="0"/>
              </a:spcBef>
              <a:spcAft>
                <a:spcPts val="800"/>
              </a:spcAft>
              <a:buSzPts val="1000"/>
              <a:buFont typeface="+mj-lt"/>
              <a:buNone/>
              <a:tabLst>
                <a:tab pos="457200" algn="l"/>
              </a:tabLst>
            </a:pPr>
            <a:endParaRPr lang="en-US" sz="1100">
              <a:effectLst/>
              <a:latin typeface="Aptos" panose="020B0004020202020204" pitchFamily="34" charset="0"/>
              <a:cs typeface="Times New Roman" panose="02020603050405020304" pitchFamily="18" charset="0"/>
            </a:endParaRPr>
          </a:p>
          <a:p>
            <a:pPr marL="228600" marR="0" lvl="0" indent="-228600">
              <a:lnSpc>
                <a:spcPct val="107000"/>
              </a:lnSpc>
              <a:spcBef>
                <a:spcPts val="0"/>
              </a:spcBef>
              <a:spcAft>
                <a:spcPts val="800"/>
              </a:spcAft>
              <a:buSzPts val="1000"/>
              <a:buFont typeface="Arial" panose="020B0604020202020204" pitchFamily="34" charset="0"/>
              <a:buChar char="•"/>
              <a:tabLst>
                <a:tab pos="457200" algn="l"/>
              </a:tabLst>
            </a:pPr>
            <a:r>
              <a:rPr lang="en-US" sz="1100" b="1">
                <a:effectLst/>
                <a:latin typeface="Aptos" panose="020B0004020202020204" pitchFamily="34" charset="0"/>
                <a:cs typeface="Times New Roman" panose="02020603050405020304" pitchFamily="18" charset="0"/>
              </a:rPr>
              <a:t>C-suite executives and HR Leadership: </a:t>
            </a:r>
            <a:r>
              <a:rPr lang="en-US" sz="1100">
                <a:effectLst/>
                <a:latin typeface="Aptos" panose="020B0004020202020204" pitchFamily="34" charset="0"/>
                <a:cs typeface="Times New Roman" panose="02020603050405020304" pitchFamily="18" charset="0"/>
              </a:rPr>
              <a:t>these are the strategic decision-makers and influencers. They’re usually looking for strategic benefits and organization-wide impact. Once convinced, these are your senior champions. If unconvinced, they can be the exact opposite.</a:t>
            </a:r>
          </a:p>
          <a:p>
            <a:pPr marL="228600" marR="0" lvl="0" indent="-228600">
              <a:lnSpc>
                <a:spcPct val="107000"/>
              </a:lnSpc>
              <a:spcBef>
                <a:spcPts val="0"/>
              </a:spcBef>
              <a:spcAft>
                <a:spcPts val="800"/>
              </a:spcAft>
              <a:buSzPts val="1000"/>
              <a:buFont typeface="Arial" panose="020B0604020202020204" pitchFamily="34" charset="0"/>
              <a:buChar char="•"/>
              <a:tabLst>
                <a:tab pos="457200" algn="l"/>
              </a:tabLst>
            </a:pPr>
            <a:r>
              <a:rPr lang="en-US" sz="1100" b="1">
                <a:effectLst/>
                <a:latin typeface="Aptos" panose="020B0004020202020204" pitchFamily="34" charset="0"/>
                <a:cs typeface="Times New Roman" panose="02020603050405020304" pitchFamily="18" charset="0"/>
              </a:rPr>
              <a:t>Employee Users: </a:t>
            </a:r>
            <a:r>
              <a:rPr lang="en-US" sz="1100">
                <a:effectLst/>
                <a:latin typeface="Aptos" panose="020B0004020202020204" pitchFamily="34" charset="0"/>
                <a:cs typeface="Times New Roman" panose="02020603050405020304" pitchFamily="18" charset="0"/>
              </a:rPr>
              <a:t>most employees won’t deal with HR on a daily basis. Their transactions might be around booking time off, work schedules, and getting paid accurately and on time. The question is, how will a new HRIS improve their day-to-day working lives?</a:t>
            </a:r>
          </a:p>
          <a:p>
            <a:pPr marL="228600" marR="0" lvl="0" indent="-228600">
              <a:lnSpc>
                <a:spcPct val="107000"/>
              </a:lnSpc>
              <a:spcBef>
                <a:spcPts val="0"/>
              </a:spcBef>
              <a:spcAft>
                <a:spcPts val="800"/>
              </a:spcAft>
              <a:buSzPts val="1000"/>
              <a:buFont typeface="Arial" panose="020B0604020202020204" pitchFamily="34" charset="0"/>
              <a:buChar char="•"/>
              <a:tabLst>
                <a:tab pos="457200" algn="l"/>
              </a:tabLst>
            </a:pPr>
            <a:r>
              <a:rPr lang="en-US" sz="1100" b="1">
                <a:effectLst/>
                <a:latin typeface="Aptos" panose="020B0004020202020204" pitchFamily="34" charset="0"/>
                <a:cs typeface="Times New Roman" panose="02020603050405020304" pitchFamily="18" charset="0"/>
              </a:rPr>
              <a:t>Line managers: </a:t>
            </a:r>
            <a:r>
              <a:rPr lang="en-US" sz="1100">
                <a:effectLst/>
                <a:latin typeface="Aptos" panose="020B0004020202020204" pitchFamily="34" charset="0"/>
                <a:cs typeface="Times New Roman" panose="02020603050405020304" pitchFamily="18" charset="0"/>
              </a:rPr>
              <a:t>while individually, managers will also share the needs of the Employee Users group, they are also involved in the mundane HR transactions from the management side, authorizing time off, redeploying team members, etc. Furthermore, they are the first level of user that will benefit from any reporting and analytics functionality in the new system.</a:t>
            </a:r>
          </a:p>
          <a:p>
            <a:pPr marL="228600" marR="0" lvl="0" indent="-228600">
              <a:lnSpc>
                <a:spcPct val="107000"/>
              </a:lnSpc>
              <a:spcBef>
                <a:spcPts val="0"/>
              </a:spcBef>
              <a:spcAft>
                <a:spcPts val="800"/>
              </a:spcAft>
              <a:buSzPts val="1000"/>
              <a:buFont typeface="Arial" panose="020B0604020202020204" pitchFamily="34" charset="0"/>
              <a:buChar char="•"/>
              <a:tabLst>
                <a:tab pos="457200" algn="l"/>
              </a:tabLst>
            </a:pPr>
            <a:r>
              <a:rPr lang="en-US" sz="1100" b="1">
                <a:effectLst/>
                <a:latin typeface="Aptos" panose="020B0004020202020204" pitchFamily="34" charset="0"/>
                <a:cs typeface="Times New Roman" panose="02020603050405020304" pitchFamily="18" charset="0"/>
              </a:rPr>
              <a:t>Operational HR staff: </a:t>
            </a:r>
            <a:r>
              <a:rPr lang="en-US" sz="1100">
                <a:effectLst/>
                <a:latin typeface="Aptos" panose="020B0004020202020204" pitchFamily="34" charset="0"/>
                <a:cs typeface="Times New Roman" panose="02020603050405020304" pitchFamily="18" charset="0"/>
              </a:rPr>
              <a:t>from a service delivery perspective, your HR team bring insights into how processes might be improved and where technology and automation might do the best. they’re also the people whose working lives will be most impacted.</a:t>
            </a:r>
          </a:p>
          <a:p>
            <a:pPr marL="228600" marR="0" lvl="0" indent="-228600">
              <a:lnSpc>
                <a:spcPct val="107000"/>
              </a:lnSpc>
              <a:spcBef>
                <a:spcPts val="0"/>
              </a:spcBef>
              <a:spcAft>
                <a:spcPts val="800"/>
              </a:spcAft>
              <a:buSzPts val="1000"/>
              <a:buFont typeface="Arial" panose="020B0604020202020204" pitchFamily="34" charset="0"/>
              <a:buChar char="•"/>
              <a:tabLst>
                <a:tab pos="457200" algn="l"/>
              </a:tabLst>
            </a:pPr>
            <a:r>
              <a:rPr lang="en-US" sz="1100" b="1">
                <a:effectLst/>
                <a:latin typeface="Aptos" panose="020B0004020202020204" pitchFamily="34" charset="0"/>
                <a:cs typeface="Times New Roman" panose="02020603050405020304" pitchFamily="18" charset="0"/>
              </a:rPr>
              <a:t>Specialist staff: </a:t>
            </a:r>
            <a:r>
              <a:rPr lang="en-US" sz="1100">
                <a:effectLst/>
                <a:latin typeface="Aptos" panose="020B0004020202020204" pitchFamily="34" charset="0"/>
                <a:cs typeface="Times New Roman" panose="02020603050405020304" pitchFamily="18" charset="0"/>
              </a:rPr>
              <a:t>other specialist teams within the organization, such as Finance or IT, are likely to have specific input.</a:t>
            </a:r>
          </a:p>
          <a:p>
            <a:pPr marL="228600" marR="0" lvl="0" indent="-228600">
              <a:lnSpc>
                <a:spcPct val="107000"/>
              </a:lnSpc>
              <a:spcBef>
                <a:spcPts val="0"/>
              </a:spcBef>
              <a:spcAft>
                <a:spcPts val="800"/>
              </a:spcAft>
              <a:buSzPts val="1000"/>
              <a:buFont typeface="+mj-lt"/>
              <a:buAutoNum type="arabicPeriod"/>
              <a:tabLst>
                <a:tab pos="457200" algn="l"/>
              </a:tabLst>
            </a:pPr>
            <a:endParaRPr lang="en-US" sz="1100">
              <a:effectLst/>
              <a:latin typeface="Aptos" panose="020B0004020202020204" pitchFamily="34" charset="0"/>
              <a:cs typeface="Times New Roman" panose="02020603050405020304" pitchFamily="18" charset="0"/>
            </a:endParaRPr>
          </a:p>
          <a:p>
            <a:pPr marL="457200" marR="0" lvl="1" indent="0">
              <a:lnSpc>
                <a:spcPct val="107000"/>
              </a:lnSpc>
              <a:spcBef>
                <a:spcPts val="0"/>
              </a:spcBef>
              <a:spcAft>
                <a:spcPts val="800"/>
              </a:spcAft>
              <a:buSzPts val="1000"/>
              <a:buFont typeface="Arial" panose="020B0604020202020204" pitchFamily="34" charset="0"/>
              <a:buNone/>
              <a:tabLst>
                <a:tab pos="457200" algn="l"/>
              </a:tabLst>
            </a:pPr>
            <a:endParaRPr lang="en-US" sz="1100">
              <a:effectLst/>
              <a:latin typeface="Aptos" panose="020B0004020202020204" pitchFamily="34" charset="0"/>
              <a:cs typeface="Times New Roman" panose="02020603050405020304" pitchFamily="18" charset="0"/>
            </a:endParaRPr>
          </a:p>
          <a:p>
            <a:pPr marL="0" marR="0" lvl="0" indent="0">
              <a:lnSpc>
                <a:spcPct val="107000"/>
              </a:lnSpc>
              <a:spcBef>
                <a:spcPts val="0"/>
              </a:spcBef>
              <a:spcAft>
                <a:spcPts val="800"/>
              </a:spcAft>
              <a:buSzPts val="1000"/>
              <a:buFont typeface="Arial" panose="020B0604020202020204" pitchFamily="34" charset="0"/>
              <a:buNone/>
              <a:tabLst>
                <a:tab pos="457200" algn="l"/>
              </a:tabLst>
            </a:pPr>
            <a:r>
              <a:rPr lang="en-US" sz="1100">
                <a:effectLst/>
                <a:latin typeface="Aptos" panose="020B0004020202020204" pitchFamily="34" charset="0"/>
                <a:cs typeface="Times New Roman" panose="02020603050405020304" pitchFamily="18" charset="0"/>
              </a:rPr>
              <a:t>You’re looking to make improvements, and the first step is to get some clarity on what it is you’re aiming to improve. Not only does this mean looking at whatever current system you use and its shortfalls (often best explored by talking to the stakeholders who use it) but also understanding your organizational context. Ask yourself:</a:t>
            </a:r>
          </a:p>
          <a:p>
            <a:pPr marL="457200" marR="0" lvl="1" indent="0">
              <a:lnSpc>
                <a:spcPct val="107000"/>
              </a:lnSpc>
              <a:spcBef>
                <a:spcPts val="0"/>
              </a:spcBef>
              <a:spcAft>
                <a:spcPts val="800"/>
              </a:spcAft>
              <a:buSzPts val="1000"/>
              <a:buFont typeface="Arial" panose="020B0604020202020204" pitchFamily="34" charset="0"/>
              <a:buNone/>
              <a:tabLst>
                <a:tab pos="457200" algn="l"/>
              </a:tabLst>
            </a:pPr>
            <a:endParaRPr lang="en-US" sz="1100">
              <a:effectLst/>
              <a:latin typeface="Aptos" panose="020B0004020202020204" pitchFamily="34" charset="0"/>
              <a:cs typeface="Times New Roman" panose="02020603050405020304" pitchFamily="18" charset="0"/>
            </a:endParaRPr>
          </a:p>
          <a:p>
            <a:pPr marL="628650" marR="0" lvl="1" indent="-171450">
              <a:lnSpc>
                <a:spcPct val="107000"/>
              </a:lnSpc>
              <a:spcBef>
                <a:spcPts val="0"/>
              </a:spcBef>
              <a:spcAft>
                <a:spcPts val="800"/>
              </a:spcAft>
              <a:buSzPts val="1000"/>
              <a:buFont typeface="Arial" panose="020B0604020202020204" pitchFamily="34" charset="0"/>
              <a:buChar char="•"/>
              <a:tabLst>
                <a:tab pos="457200" algn="l"/>
              </a:tabLst>
            </a:pPr>
            <a:r>
              <a:rPr lang="en-US" sz="1100">
                <a:effectLst/>
                <a:latin typeface="Aptos" panose="020B0004020202020204" pitchFamily="34" charset="0"/>
                <a:cs typeface="Times New Roman" panose="02020603050405020304" pitchFamily="18" charset="0"/>
              </a:rPr>
              <a:t>What are your present business priorities?</a:t>
            </a:r>
          </a:p>
          <a:p>
            <a:pPr marL="628650" marR="0" lvl="1" indent="-171450">
              <a:lnSpc>
                <a:spcPct val="107000"/>
              </a:lnSpc>
              <a:spcBef>
                <a:spcPts val="0"/>
              </a:spcBef>
              <a:spcAft>
                <a:spcPts val="800"/>
              </a:spcAft>
              <a:buSzPts val="1000"/>
              <a:buFont typeface="Arial" panose="020B0604020202020204" pitchFamily="34" charset="0"/>
              <a:buChar char="•"/>
              <a:tabLst>
                <a:tab pos="457200" algn="l"/>
              </a:tabLst>
            </a:pPr>
            <a:r>
              <a:rPr lang="en-US" sz="1100">
                <a:effectLst/>
                <a:latin typeface="Aptos" panose="020B0004020202020204" pitchFamily="34" charset="0"/>
                <a:cs typeface="Times New Roman" panose="02020603050405020304" pitchFamily="18" charset="0"/>
              </a:rPr>
              <a:t>What are your broad plans: expansion, diversification, consolidation, acquisition? </a:t>
            </a:r>
          </a:p>
          <a:p>
            <a:pPr marL="628650" marR="0" lvl="1" indent="-171450">
              <a:lnSpc>
                <a:spcPct val="107000"/>
              </a:lnSpc>
              <a:spcBef>
                <a:spcPts val="0"/>
              </a:spcBef>
              <a:spcAft>
                <a:spcPts val="800"/>
              </a:spcAft>
              <a:buSzPts val="1000"/>
              <a:buFont typeface="Arial" panose="020B0604020202020204" pitchFamily="34" charset="0"/>
              <a:buChar char="•"/>
              <a:tabLst>
                <a:tab pos="457200" algn="l"/>
              </a:tabLst>
            </a:pPr>
            <a:r>
              <a:rPr lang="en-US" sz="1100">
                <a:effectLst/>
                <a:latin typeface="Aptos" panose="020B0004020202020204" pitchFamily="34" charset="0"/>
                <a:cs typeface="Times New Roman" panose="02020603050405020304" pitchFamily="18" charset="0"/>
              </a:rPr>
              <a:t>What HRMS features might be key to achieving your current and future strategic goals? </a:t>
            </a:r>
          </a:p>
          <a:p>
            <a:pPr marL="628650" marR="0" lvl="1" indent="-171450">
              <a:lnSpc>
                <a:spcPct val="107000"/>
              </a:lnSpc>
              <a:spcBef>
                <a:spcPts val="0"/>
              </a:spcBef>
              <a:spcAft>
                <a:spcPts val="800"/>
              </a:spcAft>
              <a:buSzPts val="1000"/>
              <a:buFont typeface="Arial" panose="020B0604020202020204" pitchFamily="34" charset="0"/>
              <a:buChar char="•"/>
              <a:tabLst>
                <a:tab pos="457200" algn="l"/>
              </a:tabLst>
            </a:pPr>
            <a:r>
              <a:rPr lang="en-US" sz="1100">
                <a:effectLst/>
                <a:latin typeface="Aptos" panose="020B0004020202020204" pitchFamily="34" charset="0"/>
                <a:cs typeface="Times New Roman" panose="02020603050405020304" pitchFamily="18" charset="0"/>
              </a:rPr>
              <a:t>What KPIs and other metrics are in place to measure HR and related performance?</a:t>
            </a:r>
          </a:p>
          <a:p>
            <a:pPr marL="457200" marR="0" lvl="1" indent="0">
              <a:lnSpc>
                <a:spcPct val="107000"/>
              </a:lnSpc>
              <a:spcBef>
                <a:spcPts val="0"/>
              </a:spcBef>
              <a:spcAft>
                <a:spcPts val="800"/>
              </a:spcAft>
              <a:buSzPts val="1000"/>
              <a:buFont typeface="Arial" panose="020B0604020202020204" pitchFamily="34" charset="0"/>
              <a:buNone/>
              <a:tabLst>
                <a:tab pos="457200" algn="l"/>
              </a:tabLst>
            </a:pPr>
            <a:endParaRPr lang="en-US" sz="1100">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9D02898-78BC-E342-9BDD-1113C00BAD4C}" type="slidenum">
              <a:rPr lang="en-US" smtClean="0"/>
              <a:t>14</a:t>
            </a:fld>
            <a:endParaRPr lang="en-US"/>
          </a:p>
        </p:txBody>
      </p:sp>
    </p:spTree>
    <p:extLst>
      <p:ext uri="{BB962C8B-B14F-4D97-AF65-F5344CB8AC3E}">
        <p14:creationId xmlns:p14="http://schemas.microsoft.com/office/powerpoint/2010/main" val="1943065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SzPts val="1000"/>
              <a:buFont typeface="+mj-lt"/>
              <a:buNone/>
              <a:tabLst>
                <a:tab pos="457200" algn="l"/>
              </a:tabLst>
            </a:pPr>
            <a:r>
              <a:rPr lang="en-US" sz="1100" dirty="0">
                <a:effectLst/>
                <a:latin typeface="Aptos" panose="020B0004020202020204" pitchFamily="34" charset="0"/>
                <a:cs typeface="Times New Roman" panose="02020603050405020304" pitchFamily="18" charset="0"/>
              </a:rPr>
              <a:t>A new HRIS is an opportunity to improve or fix current flaws or faults systematically. </a:t>
            </a:r>
            <a:r>
              <a:rPr lang="en-US" sz="1100" b="1" dirty="0">
                <a:effectLst/>
                <a:latin typeface="Aptos" panose="020B0004020202020204" pitchFamily="34" charset="0"/>
                <a:cs typeface="Times New Roman" panose="02020603050405020304" pitchFamily="18" charset="0"/>
              </a:rPr>
              <a:t>It is relevant to interview users and receivers of your HRIS data. </a:t>
            </a:r>
          </a:p>
          <a:p>
            <a:pPr marL="0" marR="0" lvl="0" indent="0">
              <a:lnSpc>
                <a:spcPct val="107000"/>
              </a:lnSpc>
              <a:spcBef>
                <a:spcPts val="0"/>
              </a:spcBef>
              <a:spcAft>
                <a:spcPts val="800"/>
              </a:spcAft>
              <a:buSzPts val="1000"/>
              <a:buFont typeface="+mj-lt"/>
              <a:buNone/>
              <a:tabLst>
                <a:tab pos="457200" algn="l"/>
              </a:tabLst>
            </a:pPr>
            <a:endParaRPr lang="en-US" sz="1100" dirty="0">
              <a:effectLst/>
              <a:latin typeface="Aptos" panose="020B0004020202020204" pitchFamily="34" charset="0"/>
              <a:cs typeface="Times New Roman" panose="02020603050405020304" pitchFamily="18" charset="0"/>
            </a:endParaRPr>
          </a:p>
          <a:p>
            <a:pPr marL="0" marR="0" lvl="0" indent="0">
              <a:lnSpc>
                <a:spcPct val="107000"/>
              </a:lnSpc>
              <a:spcBef>
                <a:spcPts val="0"/>
              </a:spcBef>
              <a:spcAft>
                <a:spcPts val="800"/>
              </a:spcAft>
              <a:buSzPts val="1000"/>
              <a:buFont typeface="+mj-lt"/>
              <a:buNone/>
              <a:tabLst>
                <a:tab pos="457200" algn="l"/>
              </a:tabLst>
            </a:pPr>
            <a:endParaRPr lang="en-US" sz="1100" dirty="0">
              <a:effectLst/>
              <a:latin typeface="Aptos" panose="020B0004020202020204" pitchFamily="34" charset="0"/>
              <a:cs typeface="Times New Roman" panose="02020603050405020304" pitchFamily="18" charset="0"/>
            </a:endParaRP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100" dirty="0">
                <a:effectLst/>
                <a:latin typeface="Aptos" panose="020B0004020202020204" pitchFamily="34" charset="0"/>
                <a:cs typeface="Times New Roman" panose="02020603050405020304" pitchFamily="18" charset="0"/>
              </a:rPr>
              <a:t>What activities or HR processes include workaround steps? </a:t>
            </a: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100" dirty="0">
                <a:effectLst/>
                <a:latin typeface="Aptos" panose="020B0004020202020204" pitchFamily="34" charset="0"/>
                <a:cs typeface="Times New Roman" panose="02020603050405020304" pitchFamily="18" charset="0"/>
              </a:rPr>
              <a:t>Is any data missing from your HRIS? </a:t>
            </a: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100" dirty="0">
                <a:effectLst/>
                <a:latin typeface="Aptos" panose="020B0004020202020204" pitchFamily="34" charset="0"/>
                <a:cs typeface="Times New Roman" panose="02020603050405020304" pitchFamily="18" charset="0"/>
              </a:rPr>
              <a:t>Does anyone keep and maintain Excel spreadsheets of HR data? </a:t>
            </a:r>
          </a:p>
          <a:p>
            <a:pPr marL="0" marR="0" lvl="0" indent="0">
              <a:lnSpc>
                <a:spcPct val="107000"/>
              </a:lnSpc>
              <a:spcBef>
                <a:spcPts val="0"/>
              </a:spcBef>
              <a:spcAft>
                <a:spcPts val="800"/>
              </a:spcAft>
              <a:buSzPts val="1000"/>
              <a:buFont typeface="+mj-lt"/>
              <a:buNone/>
              <a:tabLst>
                <a:tab pos="457200" algn="l"/>
              </a:tabLst>
            </a:pPr>
            <a:endParaRPr lang="en-US" sz="1100" dirty="0">
              <a:effectLst/>
              <a:latin typeface="Aptos" panose="020B0004020202020204" pitchFamily="34" charset="0"/>
              <a:cs typeface="Times New Roman" panose="02020603050405020304" pitchFamily="18" charset="0"/>
            </a:endParaRPr>
          </a:p>
          <a:p>
            <a:pPr marL="0" marR="0" lvl="0" indent="0">
              <a:lnSpc>
                <a:spcPct val="107000"/>
              </a:lnSpc>
              <a:spcBef>
                <a:spcPts val="0"/>
              </a:spcBef>
              <a:spcAft>
                <a:spcPts val="800"/>
              </a:spcAft>
              <a:buSzPts val="1000"/>
              <a:buFont typeface="+mj-lt"/>
              <a:buNone/>
              <a:tabLst>
                <a:tab pos="457200" algn="l"/>
              </a:tabLst>
            </a:pPr>
            <a:r>
              <a:rPr lang="en-US" sz="1100" dirty="0">
                <a:effectLst/>
                <a:latin typeface="Aptos" panose="020B0004020202020204" pitchFamily="34" charset="0"/>
                <a:cs typeface="Times New Roman" panose="02020603050405020304" pitchFamily="18" charset="0"/>
              </a:rPr>
              <a:t>Now is the time to address any perceived system weaknesses so that these requirements can be included in your future system wish list.</a:t>
            </a:r>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15</a:t>
            </a:fld>
            <a:endParaRPr lang="en-US"/>
          </a:p>
        </p:txBody>
      </p:sp>
    </p:spTree>
    <p:extLst>
      <p:ext uri="{BB962C8B-B14F-4D97-AF65-F5344CB8AC3E}">
        <p14:creationId xmlns:p14="http://schemas.microsoft.com/office/powerpoint/2010/main" val="768452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SzPts val="1000"/>
              <a:buFont typeface="+mj-lt"/>
              <a:buNone/>
              <a:tabLst>
                <a:tab pos="457200" algn="l"/>
              </a:tabLst>
            </a:pPr>
            <a:r>
              <a:rPr lang="en-US" sz="1600" b="0" i="0">
                <a:solidFill>
                  <a:srgbClr val="516168"/>
                </a:solidFill>
                <a:effectLst/>
                <a:latin typeface="Roboto" panose="02000000000000000000" pitchFamily="2" charset="0"/>
              </a:rPr>
              <a:t>IMO, as requirements are being identified, it is imperative that you document and then review and prioritized in a </a:t>
            </a:r>
            <a:r>
              <a:rPr lang="en-US" sz="1600" b="1" i="0">
                <a:solidFill>
                  <a:srgbClr val="516168"/>
                </a:solidFill>
                <a:effectLst/>
                <a:latin typeface="Roboto" panose="02000000000000000000" pitchFamily="2" charset="0"/>
              </a:rPr>
              <a:t>working session</a:t>
            </a:r>
            <a:r>
              <a:rPr lang="en-US" sz="1600" b="0" i="0">
                <a:solidFill>
                  <a:srgbClr val="516168"/>
                </a:solidFill>
                <a:effectLst/>
                <a:latin typeface="Roboto" panose="02000000000000000000" pitchFamily="2" charset="0"/>
              </a:rPr>
              <a:t>. (Using Teams or meeting face-to-face must happen). My reasoning is simple:</a:t>
            </a:r>
          </a:p>
          <a:p>
            <a:pPr marL="0" marR="0" lvl="0" indent="0">
              <a:lnSpc>
                <a:spcPct val="107000"/>
              </a:lnSpc>
              <a:spcBef>
                <a:spcPts val="0"/>
              </a:spcBef>
              <a:spcAft>
                <a:spcPts val="800"/>
              </a:spcAft>
              <a:buSzPts val="1000"/>
              <a:buFont typeface="+mj-lt"/>
              <a:buNone/>
              <a:tabLst>
                <a:tab pos="457200" algn="l"/>
              </a:tabLst>
            </a:pPr>
            <a:endParaRPr lang="en-US" sz="1600" b="0" i="0">
              <a:solidFill>
                <a:srgbClr val="516168"/>
              </a:solidFill>
              <a:effectLst/>
              <a:latin typeface="Roboto" panose="02000000000000000000" pitchFamily="2" charset="0"/>
            </a:endParaRP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r>
              <a:rPr lang="en-US" sz="1600" b="0" i="0">
                <a:solidFill>
                  <a:srgbClr val="516168"/>
                </a:solidFill>
                <a:effectLst/>
                <a:latin typeface="Roboto" panose="02000000000000000000" pitchFamily="2" charset="0"/>
              </a:rPr>
              <a:t>An important requirement that is only identified verbally can often become lost in a busy project. </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r>
              <a:rPr lang="en-US" sz="1600" b="0" i="0">
                <a:solidFill>
                  <a:srgbClr val="516168"/>
                </a:solidFill>
                <a:effectLst/>
                <a:latin typeface="Roboto" panose="02000000000000000000" pitchFamily="2" charset="0"/>
              </a:rPr>
              <a:t>An uncertain requirement can often be removed from your list during the prioritization stage when requirements are seen all together, and the true requirements emerge at the top. </a:t>
            </a:r>
          </a:p>
          <a:p>
            <a:pPr marL="285750" marR="0" lvl="0" indent="-285750">
              <a:lnSpc>
                <a:spcPct val="107000"/>
              </a:lnSpc>
              <a:spcBef>
                <a:spcPts val="0"/>
              </a:spcBef>
              <a:spcAft>
                <a:spcPts val="800"/>
              </a:spcAft>
              <a:buSzPts val="1000"/>
              <a:buFont typeface="Arial" panose="020B0604020202020204" pitchFamily="34" charset="0"/>
              <a:buChar char="•"/>
              <a:tabLst>
                <a:tab pos="457200" algn="l"/>
              </a:tabLst>
            </a:pPr>
            <a:endParaRPr lang="en-US" sz="1600" b="0" i="0">
              <a:solidFill>
                <a:srgbClr val="516168"/>
              </a:solidFill>
              <a:effectLst/>
              <a:latin typeface="Roboto" panose="02000000000000000000" pitchFamily="2" charset="0"/>
            </a:endParaRPr>
          </a:p>
          <a:p>
            <a:pPr marL="0" marR="0" lvl="0" indent="0">
              <a:lnSpc>
                <a:spcPct val="107000"/>
              </a:lnSpc>
              <a:spcBef>
                <a:spcPts val="0"/>
              </a:spcBef>
              <a:spcAft>
                <a:spcPts val="800"/>
              </a:spcAft>
              <a:buSzPts val="1000"/>
              <a:buFont typeface="Arial" panose="020B0604020202020204" pitchFamily="34" charset="0"/>
              <a:buNone/>
              <a:tabLst>
                <a:tab pos="457200" algn="l"/>
              </a:tabLst>
            </a:pPr>
            <a:r>
              <a:rPr lang="en-US" sz="1600" b="0" i="0">
                <a:solidFill>
                  <a:srgbClr val="516168"/>
                </a:solidFill>
                <a:effectLst/>
                <a:latin typeface="Roboto" panose="02000000000000000000" pitchFamily="2" charset="0"/>
              </a:rPr>
              <a:t>Your completed requirements list should be circulated with the stakeholders and SMEs who have provided input prior to being finalized and frozen to prep for an RFI, RFP, or Demo Script.</a:t>
            </a:r>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16</a:t>
            </a:fld>
            <a:endParaRPr lang="en-US"/>
          </a:p>
        </p:txBody>
      </p:sp>
    </p:spTree>
    <p:extLst>
      <p:ext uri="{BB962C8B-B14F-4D97-AF65-F5344CB8AC3E}">
        <p14:creationId xmlns:p14="http://schemas.microsoft.com/office/powerpoint/2010/main" val="1062518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SzPts val="1000"/>
              <a:buFont typeface="+mj-lt"/>
              <a:buNone/>
              <a:tabLst>
                <a:tab pos="457200" algn="l"/>
              </a:tabLst>
            </a:pPr>
            <a:r>
              <a:rPr lang="en-US" sz="1600" b="0" i="0" u="sng">
                <a:solidFill>
                  <a:schemeClr val="bg1"/>
                </a:solidFill>
                <a:effectLst/>
                <a:latin typeface="Roboto" panose="02000000000000000000" pitchFamily="2" charset="0"/>
                <a:hlinkClick r:id="rId3">
                  <a:extLst>
                    <a:ext uri="{A12FA001-AC4F-418D-AE19-62706E023703}">
                      <ahyp:hlinkClr xmlns:ahyp="http://schemas.microsoft.com/office/drawing/2018/hyperlinkcolor" val="tx"/>
                    </a:ext>
                  </a:extLst>
                </a:hlinkClick>
              </a:rPr>
              <a:t>Traditional methods of capturing HRMS requirements</a:t>
            </a:r>
            <a:r>
              <a:rPr lang="en-US" sz="1600" b="0" i="0">
                <a:solidFill>
                  <a:schemeClr val="bg1"/>
                </a:solidFill>
                <a:effectLst/>
                <a:latin typeface="Roboto" panose="02000000000000000000" pitchFamily="2" charset="0"/>
              </a:rPr>
              <a:t> </a:t>
            </a:r>
            <a:r>
              <a:rPr lang="en-US" sz="1600" b="0" i="0">
                <a:solidFill>
                  <a:srgbClr val="516168"/>
                </a:solidFill>
                <a:effectLst/>
                <a:latin typeface="Roboto" panose="02000000000000000000" pitchFamily="2" charset="0"/>
              </a:rPr>
              <a:t>often include written lists of independent requirements. Modeling requirements via use-case diagrams or sequence charts allows you to ensure that your HRIS requirements are complete across the entire employee lifecycle from the initial requisition and hiring of an employee through to termination or retirement. Stakeholders often notice missing requirements more easily when they are presented in a pictorial format. Also, modeling enables your team to highlight conflicting requirements more easily.</a:t>
            </a:r>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17</a:t>
            </a:fld>
            <a:endParaRPr lang="en-US"/>
          </a:p>
        </p:txBody>
      </p:sp>
    </p:spTree>
    <p:extLst>
      <p:ext uri="{BB962C8B-B14F-4D97-AF65-F5344CB8AC3E}">
        <p14:creationId xmlns:p14="http://schemas.microsoft.com/office/powerpoint/2010/main" val="589777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16168"/>
                </a:solidFill>
                <a:effectLst/>
                <a:latin typeface="Roboto" panose="02000000000000000000" pitchFamily="2" charset="0"/>
              </a:rPr>
              <a:t>Gathering your HRIS/HCM software requirements should be one of the first activities you complete as you prepare to select a new system. Let’s skip these details for another session. However, </a:t>
            </a:r>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18</a:t>
            </a:fld>
            <a:endParaRPr lang="en-US"/>
          </a:p>
        </p:txBody>
      </p:sp>
    </p:spTree>
    <p:extLst>
      <p:ext uri="{BB962C8B-B14F-4D97-AF65-F5344CB8AC3E}">
        <p14:creationId xmlns:p14="http://schemas.microsoft.com/office/powerpoint/2010/main" val="2815802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Google to get started – it’s that easy</a:t>
            </a:r>
          </a:p>
          <a:p>
            <a:endParaRPr lang="en-US" dirty="0"/>
          </a:p>
          <a:p>
            <a:r>
              <a:rPr lang="en-US" dirty="0"/>
              <a:t>Or I will do one better…</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39D02898-78BC-E342-9BDD-1113C00BAD4C}" type="slidenum">
              <a:rPr lang="en-US" smtClean="0"/>
              <a:t>19</a:t>
            </a:fld>
            <a:endParaRPr lang="en-US"/>
          </a:p>
        </p:txBody>
      </p:sp>
    </p:spTree>
    <p:extLst>
      <p:ext uri="{BB962C8B-B14F-4D97-AF65-F5344CB8AC3E}">
        <p14:creationId xmlns:p14="http://schemas.microsoft.com/office/powerpoint/2010/main" val="3391447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 the top 5 HRIS/Payroll providers for tribal organizations? Of course, it’s that easy…right?</a:t>
            </a:r>
          </a:p>
        </p:txBody>
      </p:sp>
      <p:sp>
        <p:nvSpPr>
          <p:cNvPr id="4" name="Slide Number Placeholder 3"/>
          <p:cNvSpPr>
            <a:spLocks noGrp="1"/>
          </p:cNvSpPr>
          <p:nvPr>
            <p:ph type="sldNum" sz="quarter" idx="5"/>
          </p:nvPr>
        </p:nvSpPr>
        <p:spPr/>
        <p:txBody>
          <a:bodyPr/>
          <a:lstStyle/>
          <a:p>
            <a:fld id="{39D02898-78BC-E342-9BDD-1113C00BAD4C}" type="slidenum">
              <a:rPr lang="en-US" smtClean="0"/>
              <a:t>20</a:t>
            </a:fld>
            <a:endParaRPr lang="en-US"/>
          </a:p>
        </p:txBody>
      </p:sp>
    </p:spTree>
    <p:extLst>
      <p:ext uri="{BB962C8B-B14F-4D97-AF65-F5344CB8AC3E}">
        <p14:creationId xmlns:p14="http://schemas.microsoft.com/office/powerpoint/2010/main" val="1567259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Sales Executive/”Storyteller” - 37 Years Experience (34 years with PDS) in HCM Enterprise Sales. Responsible for new business and customer satisfaction SW &amp; West US and Canada. </a:t>
            </a:r>
          </a:p>
          <a:p>
            <a:endParaRPr lang="en-US" dirty="0"/>
          </a:p>
          <a:p>
            <a:r>
              <a:rPr lang="en-US" b="1" dirty="0"/>
              <a:t>&lt;My Story&gt;</a:t>
            </a:r>
          </a:p>
          <a:p>
            <a:endParaRPr lang="en-US" dirty="0"/>
          </a:p>
          <a:p>
            <a:endParaRPr lang="en-US" dirty="0"/>
          </a:p>
          <a:p>
            <a:r>
              <a:rPr lang="en-US" dirty="0"/>
              <a:t>Darrell – 25+ Years of Experience in Workforce Management and HCM (10 years with PDS) responsible for managing of Enterprise Solution Specialists.</a:t>
            </a:r>
          </a:p>
          <a:p>
            <a:endParaRPr lang="en-US" dirty="0"/>
          </a:p>
          <a:p>
            <a:endParaRPr lang="en-US" dirty="0"/>
          </a:p>
          <a:p>
            <a:r>
              <a:rPr lang="en-US" dirty="0"/>
              <a:t>My style for these type a session is to be interactive with you. So, during this session I want you all to be open to solicit a question from me.</a:t>
            </a:r>
          </a:p>
          <a:p>
            <a:r>
              <a:rPr lang="en-US" dirty="0"/>
              <a:t> </a:t>
            </a:r>
          </a:p>
          <a:p>
            <a:endParaRPr lang="en-US" dirty="0"/>
          </a:p>
          <a:p>
            <a:r>
              <a:rPr lang="en-US" dirty="0"/>
              <a:t>So, with that,  my first question that I like propose …</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39D02898-78BC-E342-9BDD-1113C00BAD4C}" type="slidenum">
              <a:rPr lang="en-US" smtClean="0"/>
              <a:t>3</a:t>
            </a:fld>
            <a:endParaRPr lang="en-US"/>
          </a:p>
        </p:txBody>
      </p:sp>
    </p:spTree>
    <p:extLst>
      <p:ext uri="{BB962C8B-B14F-4D97-AF65-F5344CB8AC3E}">
        <p14:creationId xmlns:p14="http://schemas.microsoft.com/office/powerpoint/2010/main" val="2868616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non-traditional ways</a:t>
            </a:r>
          </a:p>
          <a:p>
            <a:endParaRPr lang="en-US" dirty="0"/>
          </a:p>
          <a:p>
            <a:r>
              <a:rPr lang="en-US" dirty="0"/>
              <a:t>Like watch a professional golf event on the weekends</a:t>
            </a:r>
          </a:p>
          <a:p>
            <a:endParaRPr lang="en-US" dirty="0"/>
          </a:p>
          <a:p>
            <a:r>
              <a:rPr lang="en-US" dirty="0"/>
              <a:t>Of course, this after my lawn cutting and other honey to-do list.</a:t>
            </a:r>
          </a:p>
        </p:txBody>
      </p:sp>
      <p:sp>
        <p:nvSpPr>
          <p:cNvPr id="4" name="Slide Number Placeholder 3"/>
          <p:cNvSpPr>
            <a:spLocks noGrp="1"/>
          </p:cNvSpPr>
          <p:nvPr>
            <p:ph type="sldNum" sz="quarter" idx="5"/>
          </p:nvPr>
        </p:nvSpPr>
        <p:spPr/>
        <p:txBody>
          <a:bodyPr/>
          <a:lstStyle/>
          <a:p>
            <a:fld id="{39D02898-78BC-E342-9BDD-1113C00BAD4C}" type="slidenum">
              <a:rPr lang="en-US" smtClean="0"/>
              <a:t>21</a:t>
            </a:fld>
            <a:endParaRPr lang="en-US"/>
          </a:p>
        </p:txBody>
      </p:sp>
    </p:spTree>
    <p:extLst>
      <p:ext uri="{BB962C8B-B14F-4D97-AF65-F5344CB8AC3E}">
        <p14:creationId xmlns:p14="http://schemas.microsoft.com/office/powerpoint/2010/main" val="902693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go to any sports venue, you will be presented with HR Technology Branding.</a:t>
            </a:r>
          </a:p>
          <a:p>
            <a:endParaRPr lang="en-US" dirty="0"/>
          </a:p>
          <a:p>
            <a:r>
              <a:rPr lang="en-US" dirty="0"/>
              <a:t>I think we can all agree, whether it's searching the internet, watching TV, or going to large sports venues – these things are not the most convincing methods of narrowing a software selection of HR Technology. </a:t>
            </a:r>
          </a:p>
          <a:p>
            <a:endParaRPr lang="en-US" dirty="0"/>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22</a:t>
            </a:fld>
            <a:endParaRPr lang="en-US"/>
          </a:p>
        </p:txBody>
      </p:sp>
    </p:spTree>
    <p:extLst>
      <p:ext uri="{BB962C8B-B14F-4D97-AF65-F5344CB8AC3E}">
        <p14:creationId xmlns:p14="http://schemas.microsoft.com/office/powerpoint/2010/main" val="2651399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Best practices &amp; tools in researching potential vendors</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Do Your Research</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143000" marR="0" lvl="2" indent="-228600">
              <a:spcBef>
                <a:spcPts val="0"/>
              </a:spcBef>
              <a:spcAft>
                <a:spcPts val="0"/>
              </a:spcAft>
              <a:buFont typeface="+mj-lt"/>
              <a:buAutoNum type="romanLcPeriod"/>
            </a:pPr>
            <a:r>
              <a:rPr lang="en-US" sz="1100" u="sng" dirty="0">
                <a:effectLst/>
                <a:latin typeface="Calibri" panose="020F0502020204030204" pitchFamily="34" charset="0"/>
                <a:ea typeface="Aptos" panose="020B0004020202020204" pitchFamily="34" charset="0"/>
                <a:cs typeface="Aptos" panose="020B0004020202020204" pitchFamily="34" charset="0"/>
              </a:rPr>
              <a:t>Use Vendor Research Sites </a:t>
            </a:r>
            <a:r>
              <a:rPr lang="en-US" sz="1100" dirty="0">
                <a:effectLst/>
                <a:latin typeface="Calibri" panose="020F0502020204030204" pitchFamily="34" charset="0"/>
                <a:ea typeface="Aptos" panose="020B0004020202020204" pitchFamily="34" charset="0"/>
                <a:cs typeface="Aptos" panose="020B0004020202020204" pitchFamily="34" charset="0"/>
              </a:rPr>
              <a:t>to learn about different vendors:</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HR Technology Advice</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G2</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Trust Radius</a:t>
            </a: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Aptos" panose="020B0004020202020204" pitchFamily="34" charset="0"/>
                <a:cs typeface="Aptos" panose="020B0004020202020204" pitchFamily="34" charset="0"/>
              </a:rPr>
              <a:t>CompareHRIS.com</a:t>
            </a: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Aptos" panose="020B0004020202020204" pitchFamily="34" charset="0"/>
                <a:cs typeface="Aptos" panose="020B0004020202020204" pitchFamily="34" charset="0"/>
              </a:rPr>
              <a:t>Software Advice</a:t>
            </a: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Aptos" panose="020B0004020202020204" pitchFamily="34" charset="0"/>
                <a:cs typeface="Aptos" panose="020B0004020202020204" pitchFamily="34" charset="0"/>
              </a:rPr>
              <a:t>HRMS World</a:t>
            </a:r>
          </a:p>
          <a:p>
            <a:pPr marL="1600200" marR="0" lvl="3" indent="-228600">
              <a:spcBef>
                <a:spcPts val="0"/>
              </a:spcBef>
              <a:spcAft>
                <a:spcPts val="0"/>
              </a:spcAft>
              <a:buFont typeface="+mj-lt"/>
              <a:buAutoNum type="arabicPeriod"/>
            </a:pPr>
            <a:r>
              <a:rPr lang="en-US" sz="1100" dirty="0" err="1">
                <a:effectLst/>
                <a:latin typeface="Calibri" panose="020F0502020204030204" pitchFamily="34" charset="0"/>
                <a:ea typeface="Aptos" panose="020B0004020202020204" pitchFamily="34" charset="0"/>
                <a:cs typeface="Aptos" panose="020B0004020202020204" pitchFamily="34" charset="0"/>
              </a:rPr>
              <a:t>Getapps</a:t>
            </a:r>
            <a:endParaRPr lang="en-US" sz="1100" dirty="0">
              <a:effectLst/>
              <a:latin typeface="Calibri" panose="020F050202020403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Aptos" panose="020B0004020202020204" pitchFamily="34" charset="0"/>
                <a:cs typeface="Aptos" panose="020B0004020202020204" pitchFamily="34" charset="0"/>
              </a:rPr>
              <a:t>Matchr</a:t>
            </a: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Aptos" panose="020B0004020202020204" pitchFamily="34" charset="0"/>
                <a:cs typeface="Aptos" panose="020B0004020202020204" pitchFamily="34" charset="0"/>
              </a:rPr>
              <a:t>SelectHub</a:t>
            </a:r>
          </a:p>
          <a:p>
            <a:pPr marL="1600200" marR="0" lvl="3" indent="-228600">
              <a:spcBef>
                <a:spcPts val="0"/>
              </a:spcBef>
              <a:spcAft>
                <a:spcPts val="0"/>
              </a:spcAft>
              <a:buFont typeface="+mj-lt"/>
              <a:buAutoNum type="arabicPeriod"/>
            </a:pPr>
            <a:r>
              <a:rPr lang="en-US" sz="1100" dirty="0" err="1">
                <a:effectLst/>
                <a:latin typeface="Calibri" panose="020F0502020204030204" pitchFamily="34" charset="0"/>
                <a:ea typeface="Aptos" panose="020B0004020202020204" pitchFamily="34" charset="0"/>
                <a:cs typeface="Aptos" panose="020B0004020202020204" pitchFamily="34" charset="0"/>
              </a:rPr>
              <a:t>TechAdvisor</a:t>
            </a:r>
            <a:endParaRPr lang="en-US" sz="1100" dirty="0">
              <a:effectLst/>
              <a:latin typeface="Calibri" panose="020F0502020204030204" pitchFamily="34" charset="0"/>
              <a:ea typeface="Aptos" panose="020B0004020202020204" pitchFamily="34" charset="0"/>
              <a:cs typeface="Aptos" panose="020B0004020202020204" pitchFamily="34" charset="0"/>
            </a:endParaRPr>
          </a:p>
          <a:p>
            <a:pPr marL="1143000" marR="0" lvl="2" indent="-228600">
              <a:spcBef>
                <a:spcPts val="0"/>
              </a:spcBef>
              <a:spcAft>
                <a:spcPts val="0"/>
              </a:spcAft>
              <a:buFont typeface="+mj-lt"/>
              <a:buAutoNum type="romanLcPeriod"/>
            </a:pPr>
            <a:r>
              <a:rPr lang="en-US" sz="1100" dirty="0">
                <a:effectLst/>
                <a:latin typeface="Calibri" panose="020F0502020204030204" pitchFamily="34" charset="0"/>
                <a:ea typeface="Aptos" panose="020B0004020202020204" pitchFamily="34" charset="0"/>
                <a:cs typeface="Aptos" panose="020B0004020202020204" pitchFamily="34" charset="0"/>
              </a:rPr>
              <a:t>Leverage the LinkedIn community</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Solicit feedback on the best solutions for organizations like yours from LinkedIn community. You will get a lot of feedback.</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143000" marR="0" lvl="2" indent="-228600">
              <a:spcBef>
                <a:spcPts val="0"/>
              </a:spcBef>
              <a:spcAft>
                <a:spcPts val="0"/>
              </a:spcAft>
              <a:buFont typeface="+mj-lt"/>
              <a:buAutoNum type="romanLcPeriod"/>
            </a:pPr>
            <a:r>
              <a:rPr lang="en-US" sz="1100" dirty="0">
                <a:effectLst/>
                <a:latin typeface="Calibri" panose="020F0502020204030204" pitchFamily="34" charset="0"/>
                <a:ea typeface="Aptos" panose="020B0004020202020204" pitchFamily="34" charset="0"/>
                <a:cs typeface="Aptos" panose="020B0004020202020204" pitchFamily="34" charset="0"/>
              </a:rPr>
              <a:t>Talk to Peers</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Reach out to colleagues at similar organizations to see what they use and ask about their experience. You can learn a lot from their successes and challenges.</a:t>
            </a:r>
            <a:endParaRPr lang="en-US" sz="11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23</a:t>
            </a:fld>
            <a:endParaRPr lang="en-US"/>
          </a:p>
        </p:txBody>
      </p:sp>
    </p:spTree>
    <p:extLst>
      <p:ext uri="{BB962C8B-B14F-4D97-AF65-F5344CB8AC3E}">
        <p14:creationId xmlns:p14="http://schemas.microsoft.com/office/powerpoint/2010/main" val="3361691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Best practices &amp; tools in researching potential vendors</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Do Your Research</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143000" marR="0" lvl="2" indent="-228600">
              <a:spcBef>
                <a:spcPts val="0"/>
              </a:spcBef>
              <a:spcAft>
                <a:spcPts val="0"/>
              </a:spcAft>
              <a:buFont typeface="+mj-lt"/>
              <a:buAutoNum type="romanLcPeriod"/>
            </a:pPr>
            <a:r>
              <a:rPr lang="en-US" sz="1100" dirty="0">
                <a:effectLst/>
                <a:latin typeface="Calibri" panose="020F0502020204030204" pitchFamily="34" charset="0"/>
                <a:ea typeface="Aptos" panose="020B0004020202020204" pitchFamily="34" charset="0"/>
                <a:cs typeface="Aptos" panose="020B0004020202020204" pitchFamily="34" charset="0"/>
              </a:rPr>
              <a:t>Use Vendor Research Sites to learn about different vendors:</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HR Technology Advice</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G2</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Trust Radius</a:t>
            </a: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Aptos" panose="020B0004020202020204" pitchFamily="34" charset="0"/>
                <a:cs typeface="Aptos" panose="020B0004020202020204" pitchFamily="34" charset="0"/>
              </a:rPr>
              <a:t>CompareHRIS.com</a:t>
            </a: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Aptos" panose="020B0004020202020204" pitchFamily="34" charset="0"/>
                <a:cs typeface="Aptos" panose="020B0004020202020204" pitchFamily="34" charset="0"/>
              </a:rPr>
              <a:t>Software Advice</a:t>
            </a: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Aptos" panose="020B0004020202020204" pitchFamily="34" charset="0"/>
                <a:cs typeface="Aptos" panose="020B0004020202020204" pitchFamily="34" charset="0"/>
              </a:rPr>
              <a:t>HRMS World</a:t>
            </a:r>
          </a:p>
          <a:p>
            <a:pPr marL="1600200" marR="0" lvl="3" indent="-228600">
              <a:spcBef>
                <a:spcPts val="0"/>
              </a:spcBef>
              <a:spcAft>
                <a:spcPts val="0"/>
              </a:spcAft>
              <a:buFont typeface="+mj-lt"/>
              <a:buAutoNum type="arabicPeriod"/>
            </a:pPr>
            <a:r>
              <a:rPr lang="en-US" sz="1100" dirty="0" err="1">
                <a:effectLst/>
                <a:latin typeface="Calibri" panose="020F0502020204030204" pitchFamily="34" charset="0"/>
                <a:ea typeface="Aptos" panose="020B0004020202020204" pitchFamily="34" charset="0"/>
                <a:cs typeface="Aptos" panose="020B0004020202020204" pitchFamily="34" charset="0"/>
              </a:rPr>
              <a:t>Getapps</a:t>
            </a:r>
            <a:endParaRPr lang="en-US" sz="1100" dirty="0">
              <a:effectLst/>
              <a:latin typeface="Calibri" panose="020F050202020403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Aptos" panose="020B0004020202020204" pitchFamily="34" charset="0"/>
                <a:cs typeface="Aptos" panose="020B0004020202020204" pitchFamily="34" charset="0"/>
              </a:rPr>
              <a:t>Matchr</a:t>
            </a: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Aptos" panose="020B0004020202020204" pitchFamily="34" charset="0"/>
                <a:cs typeface="Aptos" panose="020B0004020202020204" pitchFamily="34" charset="0"/>
              </a:rPr>
              <a:t>SelectHub</a:t>
            </a:r>
          </a:p>
          <a:p>
            <a:pPr marL="1600200" marR="0" lvl="3" indent="-228600">
              <a:spcBef>
                <a:spcPts val="0"/>
              </a:spcBef>
              <a:spcAft>
                <a:spcPts val="0"/>
              </a:spcAft>
              <a:buFont typeface="+mj-lt"/>
              <a:buAutoNum type="arabicPeriod"/>
            </a:pPr>
            <a:r>
              <a:rPr lang="en-US" sz="1100" dirty="0" err="1">
                <a:effectLst/>
                <a:latin typeface="Calibri" panose="020F0502020204030204" pitchFamily="34" charset="0"/>
                <a:ea typeface="Aptos" panose="020B0004020202020204" pitchFamily="34" charset="0"/>
                <a:cs typeface="Aptos" panose="020B0004020202020204" pitchFamily="34" charset="0"/>
              </a:rPr>
              <a:t>TechAdvisor</a:t>
            </a:r>
            <a:endParaRPr lang="en-US" sz="1100" dirty="0">
              <a:effectLst/>
              <a:latin typeface="Calibri" panose="020F050202020403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143000" marR="0" lvl="2" indent="-228600">
              <a:spcBef>
                <a:spcPts val="0"/>
              </a:spcBef>
              <a:spcAft>
                <a:spcPts val="0"/>
              </a:spcAft>
              <a:buFont typeface="+mj-lt"/>
              <a:buAutoNum type="romanLcPeriod"/>
            </a:pPr>
            <a:r>
              <a:rPr lang="en-US" sz="1100" dirty="0">
                <a:effectLst/>
                <a:latin typeface="Calibri" panose="020F0502020204030204" pitchFamily="34" charset="0"/>
                <a:ea typeface="Aptos" panose="020B0004020202020204" pitchFamily="34" charset="0"/>
                <a:cs typeface="Aptos" panose="020B0004020202020204" pitchFamily="34" charset="0"/>
              </a:rPr>
              <a:t>Talk to Peers</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Reach out to colleagues at similar organizations to see what they use and ask about their experience. You can learn a lot from their successes and challenges.</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143000" marR="0" lvl="2" indent="-228600">
              <a:spcBef>
                <a:spcPts val="0"/>
              </a:spcBef>
              <a:spcAft>
                <a:spcPts val="0"/>
              </a:spcAft>
              <a:buFont typeface="+mj-lt"/>
              <a:buAutoNum type="romanLcPeriod"/>
            </a:pPr>
            <a:r>
              <a:rPr lang="en-US" sz="1100" dirty="0">
                <a:effectLst/>
                <a:latin typeface="Calibri" panose="020F0502020204030204" pitchFamily="34" charset="0"/>
                <a:ea typeface="Aptos" panose="020B0004020202020204" pitchFamily="34" charset="0"/>
                <a:cs typeface="Aptos" panose="020B0004020202020204" pitchFamily="34" charset="0"/>
              </a:rPr>
              <a:t>Leverage the LinkedIn community</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Solicit feedback on the best solutions for organizations like yours from LinkedIn community. You will get a lot of feedback.</a:t>
            </a:r>
            <a:endParaRPr lang="en-US" sz="11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24</a:t>
            </a:fld>
            <a:endParaRPr lang="en-US"/>
          </a:p>
        </p:txBody>
      </p:sp>
    </p:spTree>
    <p:extLst>
      <p:ext uri="{BB962C8B-B14F-4D97-AF65-F5344CB8AC3E}">
        <p14:creationId xmlns:p14="http://schemas.microsoft.com/office/powerpoint/2010/main" val="1690733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Best practices &amp; tools in researching potential vendors</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Do Your Research</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143000" marR="0" lvl="2" indent="-228600">
              <a:spcBef>
                <a:spcPts val="0"/>
              </a:spcBef>
              <a:spcAft>
                <a:spcPts val="0"/>
              </a:spcAft>
              <a:buFont typeface="+mj-lt"/>
              <a:buAutoNum type="romanLcPeriod"/>
            </a:pPr>
            <a:r>
              <a:rPr lang="en-US" sz="1100" dirty="0">
                <a:effectLst/>
                <a:latin typeface="Calibri" panose="020F0502020204030204" pitchFamily="34" charset="0"/>
                <a:ea typeface="Aptos" panose="020B0004020202020204" pitchFamily="34" charset="0"/>
                <a:cs typeface="Aptos" panose="020B0004020202020204" pitchFamily="34" charset="0"/>
              </a:rPr>
              <a:t>Use Vendor Research Sites to learn about different vendors:</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HR Technology Advice</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G2</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Times New Roman" panose="02020603050405020304" pitchFamily="18" charset="0"/>
                <a:cs typeface="Aptos" panose="020B0004020202020204" pitchFamily="34" charset="0"/>
              </a:rPr>
              <a:t>Trust Radius</a:t>
            </a: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Aptos" panose="020B0004020202020204" pitchFamily="34" charset="0"/>
                <a:cs typeface="Aptos" panose="020B0004020202020204" pitchFamily="34" charset="0"/>
              </a:rPr>
              <a:t>CompareHRIS.com</a:t>
            </a: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Aptos" panose="020B0004020202020204" pitchFamily="34" charset="0"/>
                <a:cs typeface="Aptos" panose="020B0004020202020204" pitchFamily="34" charset="0"/>
              </a:rPr>
              <a:t>Software Advice</a:t>
            </a: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Aptos" panose="020B0004020202020204" pitchFamily="34" charset="0"/>
                <a:cs typeface="Aptos" panose="020B0004020202020204" pitchFamily="34" charset="0"/>
              </a:rPr>
              <a:t>HRMS World</a:t>
            </a:r>
          </a:p>
          <a:p>
            <a:pPr marL="1600200" marR="0" lvl="3" indent="-228600">
              <a:spcBef>
                <a:spcPts val="0"/>
              </a:spcBef>
              <a:spcAft>
                <a:spcPts val="0"/>
              </a:spcAft>
              <a:buFont typeface="+mj-lt"/>
              <a:buAutoNum type="arabicPeriod"/>
            </a:pPr>
            <a:r>
              <a:rPr lang="en-US" sz="1100" dirty="0" err="1">
                <a:effectLst/>
                <a:latin typeface="Calibri" panose="020F0502020204030204" pitchFamily="34" charset="0"/>
                <a:ea typeface="Aptos" panose="020B0004020202020204" pitchFamily="34" charset="0"/>
                <a:cs typeface="Aptos" panose="020B0004020202020204" pitchFamily="34" charset="0"/>
              </a:rPr>
              <a:t>Getapps</a:t>
            </a:r>
            <a:endParaRPr lang="en-US" sz="1100" dirty="0">
              <a:effectLst/>
              <a:latin typeface="Calibri" panose="020F0502020204030204" pitchFamily="34" charset="0"/>
              <a:ea typeface="Aptos" panose="020B0004020202020204" pitchFamily="34" charset="0"/>
              <a:cs typeface="Aptos" panose="020B0004020202020204" pitchFamily="34" charset="0"/>
            </a:endParaRP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Aptos" panose="020B0004020202020204" pitchFamily="34" charset="0"/>
                <a:cs typeface="Aptos" panose="020B0004020202020204" pitchFamily="34" charset="0"/>
              </a:rPr>
              <a:t>Matchr</a:t>
            </a: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Aptos" panose="020B0004020202020204" pitchFamily="34" charset="0"/>
                <a:cs typeface="Aptos" panose="020B0004020202020204" pitchFamily="34" charset="0"/>
              </a:rPr>
              <a:t>SelectHub</a:t>
            </a:r>
          </a:p>
          <a:p>
            <a:pPr marL="1600200" marR="0" lvl="3" indent="-228600">
              <a:spcBef>
                <a:spcPts val="0"/>
              </a:spcBef>
              <a:spcAft>
                <a:spcPts val="0"/>
              </a:spcAft>
              <a:buFont typeface="+mj-lt"/>
              <a:buAutoNum type="arabicPeriod"/>
            </a:pPr>
            <a:r>
              <a:rPr lang="en-US" sz="1100" dirty="0" err="1">
                <a:effectLst/>
                <a:latin typeface="Calibri" panose="020F0502020204030204" pitchFamily="34" charset="0"/>
                <a:ea typeface="Aptos" panose="020B0004020202020204" pitchFamily="34" charset="0"/>
                <a:cs typeface="Aptos" panose="020B0004020202020204" pitchFamily="34" charset="0"/>
              </a:rPr>
              <a:t>TechAdvisor</a:t>
            </a:r>
            <a:endParaRPr lang="en-US" sz="1100" dirty="0">
              <a:effectLst/>
              <a:latin typeface="Calibri" panose="020F0502020204030204" pitchFamily="34" charset="0"/>
              <a:ea typeface="Aptos" panose="020B0004020202020204" pitchFamily="34" charset="0"/>
              <a:cs typeface="Aptos" panose="020B0004020202020204" pitchFamily="34" charset="0"/>
            </a:endParaRPr>
          </a:p>
          <a:p>
            <a:endParaRPr lang="en-US" dirty="0"/>
          </a:p>
          <a:p>
            <a:r>
              <a:rPr lang="en-US" dirty="0"/>
              <a:t>PROS:</a:t>
            </a:r>
          </a:p>
          <a:p>
            <a:endParaRPr lang="en-US" dirty="0"/>
          </a:p>
          <a:p>
            <a:r>
              <a:rPr lang="en-US" dirty="0"/>
              <a:t>Offering Online Reviews from existing customers on a multitude of variables from product features, support, and services</a:t>
            </a:r>
          </a:p>
          <a:p>
            <a:endParaRPr lang="en-US" dirty="0"/>
          </a:p>
          <a:p>
            <a:r>
              <a:rPr lang="en-US" dirty="0"/>
              <a:t>Offering deep side to side comparison from many. These comparisons can help you in validating a short-list of vendors to focus on.  </a:t>
            </a:r>
          </a:p>
          <a:p>
            <a:endParaRPr lang="en-US" dirty="0"/>
          </a:p>
          <a:p>
            <a:r>
              <a:rPr lang="en-US" dirty="0"/>
              <a:t>CONS:</a:t>
            </a:r>
          </a:p>
          <a:p>
            <a:endParaRPr lang="en-US" dirty="0"/>
          </a:p>
          <a:p>
            <a:r>
              <a:rPr lang="en-US" dirty="0"/>
              <a:t>The Beehive Effect</a:t>
            </a:r>
          </a:p>
          <a:p>
            <a:endParaRPr lang="en-US" dirty="0"/>
          </a:p>
          <a:p>
            <a:r>
              <a:rPr lang="en-US" dirty="0"/>
              <a:t>See example of HR Technology Advises Semi Annual Report.</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39D02898-78BC-E342-9BDD-1113C00BAD4C}" type="slidenum">
              <a:rPr lang="en-US" smtClean="0"/>
              <a:t>25</a:t>
            </a:fld>
            <a:endParaRPr lang="en-US"/>
          </a:p>
        </p:txBody>
      </p:sp>
    </p:spTree>
    <p:extLst>
      <p:ext uri="{BB962C8B-B14F-4D97-AF65-F5344CB8AC3E}">
        <p14:creationId xmlns:p14="http://schemas.microsoft.com/office/powerpoint/2010/main" val="3791533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personally witness this experience?</a:t>
            </a:r>
          </a:p>
          <a:p>
            <a:endParaRPr lang="en-US" dirty="0"/>
          </a:p>
          <a:p>
            <a:r>
              <a:rPr lang="en-US" dirty="0"/>
              <a:t>Darrell and I will demonstration….</a:t>
            </a:r>
          </a:p>
          <a:p>
            <a:endParaRPr lang="en-US" dirty="0"/>
          </a:p>
          <a:p>
            <a:r>
              <a:rPr lang="en-US" dirty="0"/>
              <a:t>Via Phone (mobile and office)</a:t>
            </a:r>
          </a:p>
          <a:p>
            <a:r>
              <a:rPr lang="en-US" dirty="0"/>
              <a:t>Via Text</a:t>
            </a:r>
          </a:p>
          <a:p>
            <a:r>
              <a:rPr lang="en-US" dirty="0"/>
              <a:t>Via Email</a:t>
            </a:r>
          </a:p>
          <a:p>
            <a:r>
              <a:rPr lang="en-US" dirty="0"/>
              <a:t>Via LinkedIn</a:t>
            </a:r>
          </a:p>
          <a:p>
            <a:endParaRPr lang="en-US" dirty="0"/>
          </a:p>
          <a:p>
            <a:r>
              <a:rPr lang="en-US" dirty="0"/>
              <a:t>I apologize on behalf of the industry!!</a:t>
            </a:r>
          </a:p>
        </p:txBody>
      </p:sp>
      <p:sp>
        <p:nvSpPr>
          <p:cNvPr id="4" name="Slide Number Placeholder 3"/>
          <p:cNvSpPr>
            <a:spLocks noGrp="1"/>
          </p:cNvSpPr>
          <p:nvPr>
            <p:ph type="sldNum" sz="quarter" idx="5"/>
          </p:nvPr>
        </p:nvSpPr>
        <p:spPr/>
        <p:txBody>
          <a:bodyPr/>
          <a:lstStyle/>
          <a:p>
            <a:fld id="{39D02898-78BC-E342-9BDD-1113C00BAD4C}" type="slidenum">
              <a:rPr lang="en-US" smtClean="0"/>
              <a:t>26</a:t>
            </a:fld>
            <a:endParaRPr lang="en-US"/>
          </a:p>
        </p:txBody>
      </p:sp>
    </p:spTree>
    <p:extLst>
      <p:ext uri="{BB962C8B-B14F-4D97-AF65-F5344CB8AC3E}">
        <p14:creationId xmlns:p14="http://schemas.microsoft.com/office/powerpoint/2010/main" val="2561186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27</a:t>
            </a:fld>
            <a:endParaRPr lang="en-US"/>
          </a:p>
        </p:txBody>
      </p:sp>
    </p:spTree>
    <p:extLst>
      <p:ext uri="{BB962C8B-B14F-4D97-AF65-F5344CB8AC3E}">
        <p14:creationId xmlns:p14="http://schemas.microsoft.com/office/powerpoint/2010/main" val="211501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ef6e01a5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5ef6e01a5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2650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marR="0" lvl="3" indent="0">
              <a:spcBef>
                <a:spcPts val="0"/>
              </a:spcBef>
              <a:spcAft>
                <a:spcPts val="0"/>
              </a:spcAft>
              <a:buFont typeface="+mj-lt"/>
              <a:buNone/>
            </a:pPr>
            <a:endParaRPr lang="en-US" sz="1600" b="0" i="0">
              <a:solidFill>
                <a:srgbClr val="FFFFFF"/>
              </a:solidFill>
              <a:effectLst/>
              <a:latin typeface="Ubuntu" panose="020B0504030602030204" pitchFamily="34" charset="0"/>
              <a:ea typeface="Aptos" panose="020B0004020202020204" pitchFamily="34" charset="0"/>
              <a:cs typeface="Aptos" panose="020B0004020202020204" pitchFamily="34" charset="0"/>
            </a:endParaRPr>
          </a:p>
          <a:p>
            <a:pPr algn="l"/>
            <a:r>
              <a:rPr lang="en-US" sz="1600" b="0" i="0">
                <a:solidFill>
                  <a:srgbClr val="333333"/>
                </a:solidFill>
                <a:effectLst/>
                <a:latin typeface="Ubuntu" panose="020B0504030602030204" pitchFamily="34" charset="0"/>
              </a:rPr>
              <a:t>Solicit feedback on the best solutions for organizations like yours from LinkedIn community. You will get a lot of feedback, keep digging.</a:t>
            </a:r>
          </a:p>
          <a:p>
            <a:pPr algn="l"/>
            <a:endParaRPr lang="en-US" sz="1600" b="0" i="0">
              <a:solidFill>
                <a:srgbClr val="333333"/>
              </a:solidFill>
              <a:effectLst/>
              <a:latin typeface="Ubuntu" panose="020B0504030602030204" pitchFamily="34" charset="0"/>
            </a:endParaRPr>
          </a:p>
          <a:p>
            <a:pPr algn="l"/>
            <a:r>
              <a:rPr lang="en-US" sz="1600" b="0" i="0">
                <a:solidFill>
                  <a:srgbClr val="333333"/>
                </a:solidFill>
                <a:effectLst/>
                <a:latin typeface="Ubuntu" panose="020B0504030602030204" pitchFamily="34" charset="0"/>
              </a:rPr>
              <a:t>For Example, The Advisor Collective is a powerful association of consulting, advisory, brokerage, and implementation provider firms representing every vertical market segment, employer size, geography, and domain. Among their goals are technology provider engagement and insight generation specifically in the HR, benefits and payroll spaces.</a:t>
            </a:r>
          </a:p>
          <a:p>
            <a:pPr algn="l"/>
            <a:endParaRPr lang="en-US" sz="1600" b="1" i="0">
              <a:solidFill>
                <a:srgbClr val="333333"/>
              </a:solidFill>
              <a:effectLst/>
              <a:latin typeface="Ubuntu" panose="020B0504030602030204" pitchFamily="34" charset="0"/>
            </a:endParaRPr>
          </a:p>
          <a:p>
            <a:pPr algn="l"/>
            <a:r>
              <a:rPr lang="en-US" sz="1400" b="1" i="0">
                <a:solidFill>
                  <a:srgbClr val="333333"/>
                </a:solidFill>
                <a:effectLst/>
                <a:latin typeface="Ubuntu" panose="020B0504030602030204" pitchFamily="34" charset="0"/>
              </a:rPr>
              <a:t>Expanding our Voice</a:t>
            </a:r>
            <a:endParaRPr lang="en-US" sz="1400" b="0" i="0">
              <a:solidFill>
                <a:srgbClr val="333333"/>
              </a:solidFill>
              <a:effectLst/>
              <a:latin typeface="Ubuntu" panose="020B0504030602030204" pitchFamily="34" charset="0"/>
            </a:endParaRPr>
          </a:p>
          <a:p>
            <a:pPr algn="l"/>
            <a:r>
              <a:rPr lang="en-US" sz="1400" b="0" i="0">
                <a:solidFill>
                  <a:srgbClr val="333333"/>
                </a:solidFill>
                <a:effectLst/>
                <a:latin typeface="sans-serif"/>
              </a:rPr>
              <a:t>The Collective has assembled a wide variety of consulting,</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advisory, brokerage, and implementation/provider firms representing every vertical market</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segment, employer</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size, geography, and domain. Despite the theoretically competitive nature of</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our firms, we share a simple yet common purpose</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 to bring value to the employers that we</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serve. That value is often generated through a high level of expertise, the delight of our clients</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(and the employees that they support), a currency of insight, and an insatiable appetite for</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continuous improvement.</a:t>
            </a:r>
            <a:endParaRPr lang="en-US" sz="1400" b="0" i="0">
              <a:solidFill>
                <a:srgbClr val="333333"/>
              </a:solidFill>
              <a:effectLst/>
              <a:latin typeface="Ubuntu" panose="020B0504030602030204" pitchFamily="34" charset="0"/>
            </a:endParaRPr>
          </a:p>
          <a:p>
            <a:pPr algn="l"/>
            <a:br>
              <a:rPr lang="en-US" sz="1400" b="0" i="0">
                <a:solidFill>
                  <a:srgbClr val="333333"/>
                </a:solidFill>
                <a:effectLst/>
                <a:latin typeface="sans-serif"/>
              </a:rPr>
            </a:br>
            <a:endParaRPr lang="en-US" sz="1400" b="0" i="0">
              <a:solidFill>
                <a:srgbClr val="333333"/>
              </a:solidFill>
              <a:effectLst/>
              <a:latin typeface="Ubuntu" panose="020B0504030602030204" pitchFamily="34" charset="0"/>
            </a:endParaRPr>
          </a:p>
          <a:p>
            <a:pPr algn="l"/>
            <a:r>
              <a:rPr lang="en-US" sz="1400" b="1" i="0">
                <a:solidFill>
                  <a:srgbClr val="333333"/>
                </a:solidFill>
                <a:effectLst/>
                <a:latin typeface="Ubuntu" panose="020B0504030602030204" pitchFamily="34" charset="0"/>
              </a:rPr>
              <a:t>Economy of Scale</a:t>
            </a:r>
            <a:endParaRPr lang="en-US" sz="1400" b="0" i="0">
              <a:solidFill>
                <a:srgbClr val="333333"/>
              </a:solidFill>
              <a:effectLst/>
              <a:latin typeface="Ubuntu" panose="020B0504030602030204" pitchFamily="34" charset="0"/>
            </a:endParaRPr>
          </a:p>
          <a:p>
            <a:pPr algn="l"/>
            <a:r>
              <a:rPr lang="en-US" sz="1400" b="0" i="0">
                <a:solidFill>
                  <a:srgbClr val="333333"/>
                </a:solidFill>
                <a:effectLst/>
                <a:latin typeface="sans-serif"/>
              </a:rPr>
              <a:t>The pacing of the current market is relentless, and even the best of us are challenged</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to ensure that we keep pace</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with the latest thought leadership, provider capabilities, employer</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needs, and employee expectations. It’s our belief that the Collective can serve as a hub of</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common insight and market intelligence, thereby aiding in the efficient capture, inventory, and</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dissemination of valuable information for you and your firms.</a:t>
            </a:r>
            <a:endParaRPr lang="en-US" sz="1400" b="0" i="0">
              <a:solidFill>
                <a:srgbClr val="333333"/>
              </a:solidFill>
              <a:effectLst/>
              <a:latin typeface="Ubuntu" panose="020B0504030602030204" pitchFamily="34" charset="0"/>
            </a:endParaRPr>
          </a:p>
          <a:p>
            <a:pPr algn="l"/>
            <a:br>
              <a:rPr lang="en-US" sz="1400" b="0" i="0">
                <a:solidFill>
                  <a:srgbClr val="333333"/>
                </a:solidFill>
                <a:effectLst/>
                <a:latin typeface="sans-serif"/>
              </a:rPr>
            </a:br>
            <a:endParaRPr lang="en-US" sz="1400" b="0" i="0">
              <a:solidFill>
                <a:srgbClr val="333333"/>
              </a:solidFill>
              <a:effectLst/>
              <a:latin typeface="Ubuntu" panose="020B0504030602030204" pitchFamily="34" charset="0"/>
            </a:endParaRPr>
          </a:p>
          <a:p>
            <a:pPr algn="l"/>
            <a:r>
              <a:rPr lang="en-US" sz="1400" b="1" i="0">
                <a:solidFill>
                  <a:srgbClr val="333333"/>
                </a:solidFill>
                <a:effectLst/>
                <a:latin typeface="Ubuntu" panose="020B0504030602030204" pitchFamily="34" charset="0"/>
              </a:rPr>
              <a:t>Provider Engagement</a:t>
            </a:r>
            <a:endParaRPr lang="en-US" sz="1400" b="0" i="0">
              <a:solidFill>
                <a:srgbClr val="333333"/>
              </a:solidFill>
              <a:effectLst/>
              <a:latin typeface="Ubuntu" panose="020B0504030602030204" pitchFamily="34" charset="0"/>
            </a:endParaRPr>
          </a:p>
          <a:p>
            <a:pPr algn="l"/>
            <a:r>
              <a:rPr lang="en-US" sz="1400" b="0" i="0">
                <a:solidFill>
                  <a:srgbClr val="333333"/>
                </a:solidFill>
                <a:effectLst/>
                <a:latin typeface="sans-serif"/>
              </a:rPr>
              <a:t>Providers are a critical part of our ecosystem, and we firmly believe the</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Collective will offer a one-to-many format for provider exposure, bilateral communications, and</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meaningful engagement. Providers have a keen interest</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in the perspectives and experiences of the Collective’s membership, and we will continue to</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foster open and honest dialogue with all facets of the provider</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community. With high integrity and full respect for the</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confidential and competitive nature of certain provider information, the Collective will work</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openly with members and providers alike to embrace the wishes and needs of all parties.</a:t>
            </a:r>
            <a:endParaRPr lang="en-US" sz="1400" b="0" i="0">
              <a:solidFill>
                <a:srgbClr val="333333"/>
              </a:solidFill>
              <a:effectLst/>
              <a:latin typeface="Ubuntu" panose="020B0504030602030204" pitchFamily="34" charset="0"/>
            </a:endParaRPr>
          </a:p>
          <a:p>
            <a:pPr algn="l"/>
            <a:br>
              <a:rPr lang="en-US" sz="1400" b="0" i="0">
                <a:solidFill>
                  <a:srgbClr val="333333"/>
                </a:solidFill>
                <a:effectLst/>
                <a:latin typeface="sans-serif"/>
              </a:rPr>
            </a:br>
            <a:endParaRPr lang="en-US" sz="1400" b="0" i="0">
              <a:solidFill>
                <a:srgbClr val="333333"/>
              </a:solidFill>
              <a:effectLst/>
              <a:latin typeface="Ubuntu" panose="020B0504030602030204" pitchFamily="34" charset="0"/>
            </a:endParaRPr>
          </a:p>
          <a:p>
            <a:pPr algn="l"/>
            <a:r>
              <a:rPr lang="en-US" sz="1400" b="1" i="0">
                <a:solidFill>
                  <a:srgbClr val="333333"/>
                </a:solidFill>
                <a:effectLst/>
                <a:latin typeface="Ubuntu" panose="020B0504030602030204" pitchFamily="34" charset="0"/>
              </a:rPr>
              <a:t>Insight Generation</a:t>
            </a:r>
            <a:endParaRPr lang="en-US" sz="1400" b="0" i="0">
              <a:solidFill>
                <a:srgbClr val="333333"/>
              </a:solidFill>
              <a:effectLst/>
              <a:latin typeface="Ubuntu" panose="020B0504030602030204" pitchFamily="34" charset="0"/>
            </a:endParaRPr>
          </a:p>
          <a:p>
            <a:pPr algn="l"/>
            <a:r>
              <a:rPr lang="en-US" sz="1400" b="0" i="0">
                <a:solidFill>
                  <a:srgbClr val="333333"/>
                </a:solidFill>
                <a:effectLst/>
                <a:latin typeface="sans-serif"/>
              </a:rPr>
              <a:t>We envision the ability for the Collective to generate market-facing insight</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over time. The strength of our combined brands and market reach can bring an entirely new</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perspective in the forms of original research, infographics, presentation materials, and</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promotable outcomes. We look forward to working with you all in the prioritization of topics of</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interest,</a:t>
            </a:r>
            <a:r>
              <a:rPr lang="en-US" sz="1400" b="0" i="0">
                <a:solidFill>
                  <a:srgbClr val="333333"/>
                </a:solidFill>
                <a:effectLst/>
                <a:latin typeface="Ubuntu" panose="020B0504030602030204" pitchFamily="34" charset="0"/>
              </a:rPr>
              <a:t> </a:t>
            </a:r>
            <a:r>
              <a:rPr lang="en-US" sz="1400" b="0" i="0">
                <a:solidFill>
                  <a:srgbClr val="333333"/>
                </a:solidFill>
                <a:effectLst/>
                <a:latin typeface="sans-serif"/>
              </a:rPr>
              <a:t>research committee formation, and timely execution.</a:t>
            </a:r>
            <a:endParaRPr lang="en-US" sz="1400" b="0" i="0">
              <a:solidFill>
                <a:srgbClr val="333333"/>
              </a:solidFill>
              <a:effectLst/>
              <a:latin typeface="Ubuntu" panose="020B0504030602030204" pitchFamily="34" charset="0"/>
            </a:endParaRPr>
          </a:p>
          <a:p>
            <a:pPr marL="1371600" marR="0" lvl="3" indent="0">
              <a:spcBef>
                <a:spcPts val="0"/>
              </a:spcBef>
              <a:spcAft>
                <a:spcPts val="0"/>
              </a:spcAft>
              <a:buFont typeface="+mj-lt"/>
              <a:buNone/>
            </a:pPr>
            <a:endParaRPr lang="en-US" sz="1100">
              <a:effectLst/>
              <a:latin typeface="Aptos" panose="020B0004020202020204" pitchFamily="34" charset="0"/>
              <a:ea typeface="Aptos" panose="020B0004020202020204" pitchFamily="34" charset="0"/>
              <a:cs typeface="Aptos" panose="020B0004020202020204" pitchFamily="34" charset="0"/>
            </a:endParaRPr>
          </a:p>
          <a:p>
            <a:r>
              <a:rPr lang="en-US" b="1" err="1"/>
              <a:t>OutSail</a:t>
            </a:r>
            <a:endParaRPr lang="en-US" b="1"/>
          </a:p>
          <a:p>
            <a:endParaRPr lang="en-US"/>
          </a:p>
          <a:p>
            <a:r>
              <a:rPr lang="en-US" b="0" i="0" err="1">
                <a:solidFill>
                  <a:srgbClr val="EAECF0"/>
                </a:solidFill>
                <a:effectLst/>
                <a:latin typeface="Lato" panose="020F0502020204030203" pitchFamily="34" charset="0"/>
              </a:rPr>
              <a:t>OutSail</a:t>
            </a:r>
            <a:r>
              <a:rPr lang="en-US" b="0" i="0">
                <a:solidFill>
                  <a:srgbClr val="EAECF0"/>
                </a:solidFill>
                <a:effectLst/>
                <a:latin typeface="Lato" panose="020F0502020204030203" pitchFamily="34" charset="0"/>
              </a:rPr>
              <a:t> is the industry's first &amp; only broker of HR software.</a:t>
            </a:r>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29</a:t>
            </a:fld>
            <a:endParaRPr lang="en-US"/>
          </a:p>
        </p:txBody>
      </p:sp>
    </p:spTree>
    <p:extLst>
      <p:ext uri="{BB962C8B-B14F-4D97-AF65-F5344CB8AC3E}">
        <p14:creationId xmlns:p14="http://schemas.microsoft.com/office/powerpoint/2010/main" val="1545796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2" indent="0">
              <a:spcBef>
                <a:spcPts val="0"/>
              </a:spcBef>
              <a:spcAft>
                <a:spcPts val="0"/>
              </a:spcAft>
              <a:buFont typeface="+mj-lt"/>
              <a:buNone/>
            </a:pPr>
            <a:endParaRPr lang="en-US" sz="1100" dirty="0">
              <a:effectLst/>
              <a:latin typeface="Calibri" panose="020F0502020204030204" pitchFamily="34" charset="0"/>
              <a:ea typeface="Aptos" panose="020B0004020202020204" pitchFamily="34" charset="0"/>
              <a:cs typeface="Aptos" panose="020B0004020202020204" pitchFamily="34" charset="0"/>
            </a:endParaRPr>
          </a:p>
          <a:p>
            <a:r>
              <a:rPr lang="en-US" dirty="0"/>
              <a:t>Talk to Peers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Lean on Associations, like NNAHRA Association, like SHRM – The Advisory Committee is filled with exceptional skilled resources Example, Michael Day TribalHub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Industry Consultants </a:t>
            </a:r>
          </a:p>
          <a:p>
            <a:endParaRPr lang="en-US" dirty="0"/>
          </a:p>
          <a:p>
            <a:r>
              <a:rPr lang="en-US" dirty="0"/>
              <a:t>Insurance  Brokers</a:t>
            </a:r>
          </a:p>
          <a:p>
            <a:endParaRPr lang="en-US" dirty="0"/>
          </a:p>
          <a:p>
            <a:r>
              <a:rPr lang="en-US" dirty="0"/>
              <a:t>Lean on your Financial Solution provider to recommend a solution partner</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30</a:t>
            </a:fld>
            <a:endParaRPr lang="en-US"/>
          </a:p>
        </p:txBody>
      </p:sp>
    </p:spTree>
    <p:extLst>
      <p:ext uri="{BB962C8B-B14F-4D97-AF65-F5344CB8AC3E}">
        <p14:creationId xmlns:p14="http://schemas.microsoft.com/office/powerpoint/2010/main" val="2641889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we here today to learn how to select a new HCM system?”  (You should get some nods of agreement)</a:t>
            </a:r>
          </a:p>
          <a:p>
            <a:r>
              <a:rPr lang="en-US" dirty="0"/>
              <a:t>  </a:t>
            </a:r>
          </a:p>
          <a:p>
            <a:r>
              <a:rPr lang="en-US" dirty="0"/>
              <a:t>“We may be able to agree that we want to do more than that…..if we just focus on purchasing a how to select a new HCM system…then there is a reasonably good chance that all or you or some of you will be buying a new solution yet again in 2 or 3 years.</a:t>
            </a:r>
          </a:p>
          <a:p>
            <a:endParaRPr lang="en-US" dirty="0"/>
          </a:p>
          <a:p>
            <a:pPr algn="l" fontAlgn="base"/>
            <a:r>
              <a:rPr lang="en-US" sz="2800" b="0" i="0" dirty="0">
                <a:solidFill>
                  <a:srgbClr val="404040"/>
                </a:solidFill>
                <a:effectLst/>
                <a:latin typeface="Georgia" panose="02040502050405020303" pitchFamily="18" charset="0"/>
              </a:rPr>
              <a:t>Consider the data from a study by </a:t>
            </a:r>
            <a:r>
              <a:rPr lang="en-US" sz="1800" b="1" dirty="0">
                <a:effectLst/>
                <a:latin typeface="Calibri" panose="020F0502020204030204" pitchFamily="34" charset="0"/>
                <a:ea typeface="Aptos" panose="020B0004020202020204" pitchFamily="34" charset="0"/>
                <a:cs typeface="Aptos" panose="020B0004020202020204" pitchFamily="34" charset="0"/>
              </a:rPr>
              <a:t>Josh Bersin.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alibri" panose="020F0502020204030204" pitchFamily="34" charset="0"/>
              <a:ea typeface="Aptos" panose="020B0004020202020204" pitchFamily="34" charset="0"/>
              <a:cs typeface="Aptos" panose="020B0004020202020204" pitchFamily="34" charset="0"/>
            </a:endParaRPr>
          </a:p>
          <a:p>
            <a:endParaRPr lang="en-US" dirty="0"/>
          </a:p>
          <a:p>
            <a:r>
              <a:rPr lang="en-US" dirty="0"/>
              <a:t>&lt;CLICK&gt;</a:t>
            </a:r>
          </a:p>
        </p:txBody>
      </p:sp>
      <p:sp>
        <p:nvSpPr>
          <p:cNvPr id="4" name="Slide Number Placeholder 3"/>
          <p:cNvSpPr>
            <a:spLocks noGrp="1"/>
          </p:cNvSpPr>
          <p:nvPr>
            <p:ph type="sldNum" sz="quarter" idx="5"/>
          </p:nvPr>
        </p:nvSpPr>
        <p:spPr/>
        <p:txBody>
          <a:bodyPr/>
          <a:lstStyle/>
          <a:p>
            <a:fld id="{39D02898-78BC-E342-9BDD-1113C00BAD4C}" type="slidenum">
              <a:rPr lang="en-US" smtClean="0"/>
              <a:t>4</a:t>
            </a:fld>
            <a:endParaRPr lang="en-US"/>
          </a:p>
        </p:txBody>
      </p:sp>
    </p:spTree>
    <p:extLst>
      <p:ext uri="{BB962C8B-B14F-4D97-AF65-F5344CB8AC3E}">
        <p14:creationId xmlns:p14="http://schemas.microsoft.com/office/powerpoint/2010/main" val="4011748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31</a:t>
            </a:fld>
            <a:endParaRPr lang="en-US"/>
          </a:p>
        </p:txBody>
      </p:sp>
    </p:spTree>
    <p:extLst>
      <p:ext uri="{BB962C8B-B14F-4D97-AF65-F5344CB8AC3E}">
        <p14:creationId xmlns:p14="http://schemas.microsoft.com/office/powerpoint/2010/main" val="451844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02124"/>
                </a:solidFill>
                <a:effectLst/>
              </a:rPr>
              <a:t>A Selection Process is very disruptive and time consuming but exiting. </a:t>
            </a:r>
          </a:p>
          <a:p>
            <a:pPr algn="l"/>
            <a:endParaRPr lang="en-US" b="1" i="0" dirty="0">
              <a:solidFill>
                <a:srgbClr val="202124"/>
              </a:solidFill>
              <a:effectLst/>
            </a:endParaRPr>
          </a:p>
          <a:p>
            <a:pPr algn="l"/>
            <a:r>
              <a:rPr lang="en-US" b="1" i="0" dirty="0">
                <a:solidFill>
                  <a:srgbClr val="202124"/>
                </a:solidFill>
                <a:effectLst/>
              </a:rPr>
              <a:t>On average, a vendor evaluation could take 3-6 months depending on your approach. Personally, fastest was 1-day and my longest was 5 years.</a:t>
            </a:r>
          </a:p>
          <a:p>
            <a:pPr algn="l"/>
            <a:endParaRPr lang="en-US" b="1" i="0" dirty="0">
              <a:solidFill>
                <a:srgbClr val="202124"/>
              </a:solidFill>
              <a:effectLst/>
            </a:endParaRPr>
          </a:p>
          <a:p>
            <a:pPr algn="l"/>
            <a:r>
              <a:rPr lang="en-US" b="1" i="0" dirty="0">
                <a:solidFill>
                  <a:srgbClr val="202124"/>
                </a:solidFill>
                <a:effectLst/>
              </a:rPr>
              <a:t>This doesn’t count the prep work and justification meetings and sessions prior to going to market.</a:t>
            </a:r>
          </a:p>
          <a:p>
            <a:pPr algn="l"/>
            <a:endParaRPr lang="en-US" b="1" i="0" dirty="0">
              <a:solidFill>
                <a:srgbClr val="202124"/>
              </a:solidFill>
              <a:effectLst/>
            </a:endParaRPr>
          </a:p>
          <a:p>
            <a:pPr algn="l"/>
            <a:r>
              <a:rPr lang="en-US" b="1" i="0" dirty="0">
                <a:solidFill>
                  <a:srgbClr val="202124"/>
                </a:solidFill>
                <a:effectLst/>
              </a:rPr>
              <a:t>Step 1: Initial Assessment</a:t>
            </a:r>
            <a:r>
              <a:rPr lang="en-US" b="1" dirty="0">
                <a:solidFill>
                  <a:srgbClr val="202124"/>
                </a:solidFill>
              </a:rPr>
              <a:t> </a:t>
            </a:r>
            <a:r>
              <a:rPr lang="en-US" dirty="0">
                <a:solidFill>
                  <a:srgbClr val="202124"/>
                </a:solidFill>
              </a:rPr>
              <a:t>– Sponsor support and acknowledgement of need to change</a:t>
            </a:r>
          </a:p>
          <a:p>
            <a:pPr algn="l"/>
            <a:r>
              <a:rPr lang="en-US" b="1" i="0" dirty="0">
                <a:solidFill>
                  <a:srgbClr val="202124"/>
                </a:solidFill>
                <a:effectLst/>
              </a:rPr>
              <a:t>Step 2: Assessing Organizational Needs</a:t>
            </a:r>
            <a:r>
              <a:rPr lang="en-US" b="1" dirty="0">
                <a:solidFill>
                  <a:srgbClr val="202124"/>
                </a:solidFill>
              </a:rPr>
              <a:t> </a:t>
            </a:r>
            <a:r>
              <a:rPr lang="en-US" dirty="0">
                <a:solidFill>
                  <a:srgbClr val="202124"/>
                </a:solidFill>
              </a:rPr>
              <a:t>– Define needs and challenges – operational &amp; strategic</a:t>
            </a:r>
          </a:p>
          <a:p>
            <a:pPr algn="l"/>
            <a:r>
              <a:rPr lang="en-US" b="1" i="0" dirty="0">
                <a:solidFill>
                  <a:srgbClr val="202124"/>
                </a:solidFill>
                <a:effectLst/>
              </a:rPr>
              <a:t>Step 3: Assessing the Project Parameters</a:t>
            </a:r>
            <a:endParaRPr lang="en-US" b="1" dirty="0">
              <a:solidFill>
                <a:srgbClr val="202124"/>
              </a:solidFill>
            </a:endParaRPr>
          </a:p>
          <a:p>
            <a:pPr marL="742950" lvl="1" indent="-285750">
              <a:buFont typeface="Arial" panose="020B0604020202020204" pitchFamily="34" charset="0"/>
              <a:buChar char="•"/>
            </a:pPr>
            <a:r>
              <a:rPr lang="en-US" dirty="0">
                <a:solidFill>
                  <a:srgbClr val="202124"/>
                </a:solidFill>
              </a:rPr>
              <a:t>Resources constraints – Staff, Education, Skills, etc.</a:t>
            </a:r>
            <a:endParaRPr lang="en-US" b="0" i="0" dirty="0">
              <a:solidFill>
                <a:srgbClr val="202124"/>
              </a:solidFill>
              <a:effectLst/>
            </a:endParaRPr>
          </a:p>
          <a:p>
            <a:pPr marL="742950" lvl="1" indent="-285750">
              <a:buFont typeface="Arial" panose="020B0604020202020204" pitchFamily="34" charset="0"/>
              <a:buChar char="•"/>
            </a:pPr>
            <a:r>
              <a:rPr lang="en-US" b="0" i="0" dirty="0">
                <a:solidFill>
                  <a:srgbClr val="202124"/>
                </a:solidFill>
                <a:effectLst/>
              </a:rPr>
              <a:t>Budgetary constraints</a:t>
            </a:r>
            <a:r>
              <a:rPr lang="en-US" dirty="0">
                <a:solidFill>
                  <a:srgbClr val="202124"/>
                </a:solidFill>
              </a:rPr>
              <a:t> – Outline what you spend box looks like</a:t>
            </a:r>
            <a:endParaRPr lang="en-US" b="0" i="0" dirty="0">
              <a:solidFill>
                <a:srgbClr val="202124"/>
              </a:solidFill>
              <a:effectLst/>
            </a:endParaRPr>
          </a:p>
          <a:p>
            <a:pPr marL="742950" lvl="1" indent="-285750">
              <a:buFont typeface="Arial" panose="020B0604020202020204" pitchFamily="34" charset="0"/>
              <a:buChar char="•"/>
            </a:pPr>
            <a:r>
              <a:rPr lang="en-US" b="0" i="0" dirty="0">
                <a:solidFill>
                  <a:srgbClr val="202124"/>
                </a:solidFill>
                <a:effectLst/>
              </a:rPr>
              <a:t>Technological constraints</a:t>
            </a:r>
            <a:r>
              <a:rPr lang="en-US" dirty="0">
                <a:solidFill>
                  <a:srgbClr val="202124"/>
                </a:solidFill>
              </a:rPr>
              <a:t> – Privacy concerns, Enterprise reach, Integrations with other solutions, and deployment options (On-premises or cloud)</a:t>
            </a:r>
            <a:endParaRPr lang="en-US" b="0" i="0" dirty="0">
              <a:solidFill>
                <a:srgbClr val="202124"/>
              </a:solidFill>
              <a:effectLst/>
            </a:endParaRPr>
          </a:p>
          <a:p>
            <a:pPr marL="742950" lvl="1" indent="-285750">
              <a:buFont typeface="Arial" panose="020B0604020202020204" pitchFamily="34" charset="0"/>
              <a:buChar char="•"/>
            </a:pPr>
            <a:r>
              <a:rPr lang="en-US" b="0" i="0" dirty="0">
                <a:solidFill>
                  <a:srgbClr val="202124"/>
                </a:solidFill>
                <a:effectLst/>
              </a:rPr>
              <a:t>Time constraints</a:t>
            </a:r>
            <a:r>
              <a:rPr lang="en-US" dirty="0">
                <a:solidFill>
                  <a:srgbClr val="202124"/>
                </a:solidFill>
              </a:rPr>
              <a:t> – Timeline shortened due to “X” reason</a:t>
            </a:r>
          </a:p>
          <a:p>
            <a:r>
              <a:rPr lang="en-US" b="1" i="0" dirty="0">
                <a:solidFill>
                  <a:srgbClr val="202124"/>
                </a:solidFill>
                <a:effectLst/>
              </a:rPr>
              <a:t>Step 4: Evaluating Available Packages Against Needs and Project Parameters</a:t>
            </a:r>
            <a:r>
              <a:rPr lang="en-US" b="1" dirty="0">
                <a:solidFill>
                  <a:srgbClr val="202124"/>
                </a:solidFill>
              </a:rPr>
              <a:t> </a:t>
            </a:r>
            <a:r>
              <a:rPr lang="en-US" dirty="0">
                <a:solidFill>
                  <a:srgbClr val="202124"/>
                </a:solidFill>
              </a:rPr>
              <a:t>– Finding the perfect solution fit.</a:t>
            </a:r>
          </a:p>
          <a:p>
            <a:pPr algn="l"/>
            <a:r>
              <a:rPr lang="en-US" b="1" i="0" dirty="0">
                <a:solidFill>
                  <a:srgbClr val="202124"/>
                </a:solidFill>
                <a:effectLst/>
              </a:rPr>
              <a:t>Step 5: Selecting the Project Committee </a:t>
            </a:r>
            <a:r>
              <a:rPr lang="en-US" b="0" i="0" dirty="0">
                <a:solidFill>
                  <a:srgbClr val="202124"/>
                </a:solidFill>
                <a:effectLst/>
              </a:rPr>
              <a:t>– Senior Sponsor, Functional leads, Project lead, IT Support – network admin/application analyst/CIO</a:t>
            </a:r>
          </a:p>
          <a:p>
            <a:pPr marL="0" marR="0">
              <a:lnSpc>
                <a:spcPct val="107000"/>
              </a:lnSpc>
              <a:spcBef>
                <a:spcPts val="0"/>
              </a:spcBef>
              <a:spcAft>
                <a:spcPts val="800"/>
              </a:spcAft>
            </a:pPr>
            <a:r>
              <a:rPr lang="en-US" sz="1800" b="1" dirty="0">
                <a:effectLst/>
                <a:ea typeface="Calibri" panose="020F0502020204030204" pitchFamily="34" charset="0"/>
                <a:cs typeface="Times New Roman" panose="02020603050405020304" pitchFamily="18" charset="0"/>
              </a:rPr>
              <a:t>Step 6: Request for Proposal (RFP)</a:t>
            </a:r>
          </a:p>
          <a:p>
            <a:pPr marL="0" marR="0">
              <a:lnSpc>
                <a:spcPct val="107000"/>
              </a:lnSpc>
              <a:spcBef>
                <a:spcPts val="0"/>
              </a:spcBef>
              <a:spcAft>
                <a:spcPts val="800"/>
              </a:spcAft>
            </a:pPr>
            <a:r>
              <a:rPr lang="en-US" sz="1800" b="1" dirty="0">
                <a:effectLst/>
                <a:ea typeface="Calibri" panose="020F0502020204030204" pitchFamily="34" charset="0"/>
                <a:cs typeface="Times New Roman" panose="02020603050405020304" pitchFamily="18" charset="0"/>
              </a:rPr>
              <a:t>Step 7: Demonstration and Evaluation</a:t>
            </a:r>
            <a:endParaRPr lang="en-US" sz="18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ea typeface="Calibri" panose="020F0502020204030204" pitchFamily="34" charset="0"/>
                <a:cs typeface="Times New Roman" panose="02020603050405020304" pitchFamily="18" charset="0"/>
              </a:rPr>
              <a:t>Step 8: Choosing Between the Finalists</a:t>
            </a:r>
            <a:endParaRPr lang="en-US" sz="18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32</a:t>
            </a:fld>
            <a:endParaRPr lang="en-US"/>
          </a:p>
        </p:txBody>
      </p:sp>
    </p:spTree>
    <p:extLst>
      <p:ext uri="{BB962C8B-B14F-4D97-AF65-F5344CB8AC3E}">
        <p14:creationId xmlns:p14="http://schemas.microsoft.com/office/powerpoint/2010/main" val="1638386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evaluating an HRIS system, digging deeper than the standard sales pitch is crucial. </a:t>
            </a:r>
          </a:p>
          <a:p>
            <a:endParaRPr lang="en-US" dirty="0"/>
          </a:p>
          <a:p>
            <a:r>
              <a:rPr lang="en-US" dirty="0"/>
              <a:t>Some questions can make your HRIS sales rep uncomfortable, but asking the right ones will reveal hidden limitations or weaknesses they might prefer not to discuss. </a:t>
            </a:r>
          </a:p>
          <a:p>
            <a:endParaRPr lang="en-US" dirty="0"/>
          </a:p>
          <a:p>
            <a:r>
              <a:rPr lang="en-US" dirty="0"/>
              <a:t>These seven questions are designed to uncover truths that could significantly impact whether the system is the right fit for your organization.</a:t>
            </a:r>
          </a:p>
          <a:p>
            <a:endParaRPr lang="en-US" dirty="0"/>
          </a:p>
          <a:p>
            <a:r>
              <a:rPr lang="en-US" dirty="0"/>
              <a:t>&lt;CLICK&gt;</a:t>
            </a:r>
          </a:p>
        </p:txBody>
      </p:sp>
      <p:sp>
        <p:nvSpPr>
          <p:cNvPr id="4" name="Slide Number Placeholder 3"/>
          <p:cNvSpPr>
            <a:spLocks noGrp="1"/>
          </p:cNvSpPr>
          <p:nvPr>
            <p:ph type="sldNum" sz="quarter" idx="5"/>
          </p:nvPr>
        </p:nvSpPr>
        <p:spPr/>
        <p:txBody>
          <a:bodyPr/>
          <a:lstStyle/>
          <a:p>
            <a:fld id="{39D02898-78BC-E342-9BDD-1113C00BAD4C}" type="slidenum">
              <a:rPr lang="en-US" smtClean="0"/>
              <a:t>33</a:t>
            </a:fld>
            <a:endParaRPr lang="en-US"/>
          </a:p>
        </p:txBody>
      </p:sp>
    </p:spTree>
    <p:extLst>
      <p:ext uri="{BB962C8B-B14F-4D97-AF65-F5344CB8AC3E}">
        <p14:creationId xmlns:p14="http://schemas.microsoft.com/office/powerpoint/2010/main" val="3214361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Aptos" panose="020B0004020202020204" pitchFamily="34" charset="0"/>
                <a:ea typeface="Aptos" panose="020B0004020202020204" pitchFamily="34" charset="0"/>
                <a:cs typeface="Times New Roman" panose="02020603050405020304" pitchFamily="18" charset="0"/>
              </a:rPr>
              <a:t>Why ask</a:t>
            </a:r>
            <a:r>
              <a:rPr lang="en-US" sz="1800">
                <a:effectLst/>
                <a:latin typeface="Aptos" panose="020B0004020202020204" pitchFamily="34" charset="0"/>
                <a:ea typeface="Aptos" panose="020B0004020202020204" pitchFamily="34" charset="0"/>
                <a:cs typeface="Times New Roman" panose="02020603050405020304" pitchFamily="18" charset="0"/>
              </a:rPr>
              <a:t>: Sales reps often downplay the internal effort required for implementation. Understanding the full scope of the process can reveal whether you’ll need additional staff, external consultants, or even extra training for your team. If the system requires extensive internal resources and expertise that your organization cannot spare, it may signal that the system is too complex for your current operations.</a:t>
            </a:r>
          </a:p>
        </p:txBody>
      </p:sp>
      <p:sp>
        <p:nvSpPr>
          <p:cNvPr id="4" name="Slide Number Placeholder 3"/>
          <p:cNvSpPr>
            <a:spLocks noGrp="1"/>
          </p:cNvSpPr>
          <p:nvPr>
            <p:ph type="sldNum" sz="quarter" idx="5"/>
          </p:nvPr>
        </p:nvSpPr>
        <p:spPr/>
        <p:txBody>
          <a:bodyPr/>
          <a:lstStyle/>
          <a:p>
            <a:fld id="{39D02898-78BC-E342-9BDD-1113C00BAD4C}" type="slidenum">
              <a:rPr lang="en-US" smtClean="0"/>
              <a:t>34</a:t>
            </a:fld>
            <a:endParaRPr lang="en-US"/>
          </a:p>
        </p:txBody>
      </p:sp>
    </p:spTree>
    <p:extLst>
      <p:ext uri="{BB962C8B-B14F-4D97-AF65-F5344CB8AC3E}">
        <p14:creationId xmlns:p14="http://schemas.microsoft.com/office/powerpoint/2010/main" val="2601393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Aptos" panose="020B0004020202020204" pitchFamily="34" charset="0"/>
                <a:ea typeface="Aptos" panose="020B0004020202020204" pitchFamily="34" charset="0"/>
                <a:cs typeface="Times New Roman" panose="02020603050405020304" pitchFamily="18" charset="0"/>
              </a:rPr>
              <a:t>Why ask</a:t>
            </a:r>
            <a:r>
              <a:rPr lang="en-US" sz="1800">
                <a:effectLst/>
                <a:latin typeface="Aptos" panose="020B0004020202020204" pitchFamily="34" charset="0"/>
                <a:ea typeface="Aptos" panose="020B0004020202020204" pitchFamily="34" charset="0"/>
                <a:cs typeface="Times New Roman" panose="02020603050405020304" pitchFamily="18" charset="0"/>
              </a:rPr>
              <a:t>: This question forces the sales rep to confront the scalability limits of their system. Knowing how and why customers eventually outgrow the solution helps you determine whether the platform can support your long-term growth. Identifying these limitations early can save you from costly and time-consuming transitions in the future.</a:t>
            </a:r>
          </a:p>
          <a:p>
            <a:pPr marL="0" marR="0">
              <a:lnSpc>
                <a:spcPct val="107000"/>
              </a:lnSpc>
              <a:spcBef>
                <a:spcPts val="0"/>
              </a:spcBef>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Ex., Our company had a large convenience store chain, as a customer. For years they were paying 28,000 Employees a week with our solution. Unfortunately, they aspired to be 2X or 3X this size over the next 10-year period. Jumping into more states. They were also going through a family-owned transition to a more professionally run business bringing in new high-end C-Level folks who specialized in growing businesses. This company ended our 20+ year relationship because the new executives wanted to protect their business with a Tier-1 provider who had a track record of supporting companies of 35-50K+ business. As a middle market solution, who specialized in companies of 200-10,000 Employees, we certainly had only a few.</a:t>
            </a:r>
          </a:p>
        </p:txBody>
      </p:sp>
      <p:sp>
        <p:nvSpPr>
          <p:cNvPr id="4" name="Slide Number Placeholder 3"/>
          <p:cNvSpPr>
            <a:spLocks noGrp="1"/>
          </p:cNvSpPr>
          <p:nvPr>
            <p:ph type="sldNum" sz="quarter" idx="5"/>
          </p:nvPr>
        </p:nvSpPr>
        <p:spPr/>
        <p:txBody>
          <a:bodyPr/>
          <a:lstStyle/>
          <a:p>
            <a:fld id="{39D02898-78BC-E342-9BDD-1113C00BAD4C}" type="slidenum">
              <a:rPr lang="en-US" smtClean="0"/>
              <a:t>35</a:t>
            </a:fld>
            <a:endParaRPr lang="en-US"/>
          </a:p>
        </p:txBody>
      </p:sp>
    </p:spTree>
    <p:extLst>
      <p:ext uri="{BB962C8B-B14F-4D97-AF65-F5344CB8AC3E}">
        <p14:creationId xmlns:p14="http://schemas.microsoft.com/office/powerpoint/2010/main" val="2420850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Aptos" panose="020B0004020202020204" pitchFamily="34" charset="0"/>
                <a:ea typeface="Aptos" panose="020B0004020202020204" pitchFamily="34" charset="0"/>
                <a:cs typeface="Times New Roman" panose="02020603050405020304" pitchFamily="18" charset="0"/>
              </a:rPr>
              <a:t>Why ask</a:t>
            </a:r>
            <a:r>
              <a:rPr lang="en-US" sz="1800">
                <a:effectLst/>
                <a:latin typeface="Aptos" panose="020B0004020202020204" pitchFamily="34" charset="0"/>
                <a:ea typeface="Aptos" panose="020B0004020202020204" pitchFamily="34" charset="0"/>
                <a:cs typeface="Times New Roman" panose="02020603050405020304" pitchFamily="18" charset="0"/>
              </a:rPr>
              <a:t>: Vendors may not want to admit that parts of their system are acquired or white-labeled, as this could raise concerns about integration, support, and consistency across different modules. Acquired solutions may offer faster innovation, but they often come with drawbacks like a disjointed user experience, reporting limitations, or integration challenges. Understanding this isn’t necessarily a dealbreaker but provides transparency about the overall user experience and long-term product stability.</a:t>
            </a:r>
          </a:p>
          <a:p>
            <a:pPr marL="0" marR="0">
              <a:lnSpc>
                <a:spcPct val="107000"/>
              </a:lnSpc>
              <a:spcBef>
                <a:spcPts val="0"/>
              </a:spcBef>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Discuss the relationship with the other vendor – Get the history, Is it SSO?, Support calls needs addressed, what happens when relationship deteriorates? </a:t>
            </a:r>
          </a:p>
        </p:txBody>
      </p:sp>
      <p:sp>
        <p:nvSpPr>
          <p:cNvPr id="4" name="Slide Number Placeholder 3"/>
          <p:cNvSpPr>
            <a:spLocks noGrp="1"/>
          </p:cNvSpPr>
          <p:nvPr>
            <p:ph type="sldNum" sz="quarter" idx="5"/>
          </p:nvPr>
        </p:nvSpPr>
        <p:spPr/>
        <p:txBody>
          <a:bodyPr/>
          <a:lstStyle/>
          <a:p>
            <a:fld id="{39D02898-78BC-E342-9BDD-1113C00BAD4C}" type="slidenum">
              <a:rPr lang="en-US" smtClean="0"/>
              <a:t>36</a:t>
            </a:fld>
            <a:endParaRPr lang="en-US"/>
          </a:p>
        </p:txBody>
      </p:sp>
    </p:spTree>
    <p:extLst>
      <p:ext uri="{BB962C8B-B14F-4D97-AF65-F5344CB8AC3E}">
        <p14:creationId xmlns:p14="http://schemas.microsoft.com/office/powerpoint/2010/main" val="788499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Aptos" panose="020B0004020202020204" pitchFamily="34" charset="0"/>
                <a:ea typeface="Aptos" panose="020B0004020202020204" pitchFamily="34" charset="0"/>
                <a:cs typeface="Times New Roman" panose="02020603050405020304" pitchFamily="18" charset="0"/>
              </a:rPr>
              <a:t>Why ask</a:t>
            </a:r>
            <a:r>
              <a:rPr lang="en-US" sz="1800">
                <a:effectLst/>
                <a:latin typeface="Aptos" panose="020B0004020202020204" pitchFamily="34" charset="0"/>
                <a:ea typeface="Aptos" panose="020B0004020202020204" pitchFamily="34" charset="0"/>
                <a:cs typeface="Times New Roman" panose="02020603050405020304" pitchFamily="18" charset="0"/>
              </a:rPr>
              <a:t>: Data migration is a critical step in any HRIS transition, and sales reps may be reluctant to admit that issues could arise or that much of the responsibility for data accuracy falls on your team. While vendors often assist with the migration process, ensuring data integrity is usually your responsibility. Knowing this upfront helps you prepare for potential risks and ensures you allocate the necessary resources for a smooth migration. </a:t>
            </a:r>
          </a:p>
          <a:p>
            <a:pPr marL="0" marR="0">
              <a:lnSpc>
                <a:spcPct val="107000"/>
              </a:lnSpc>
              <a:spcBef>
                <a:spcPts val="0"/>
              </a:spcBef>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Diving deeper, review with your vendors what is considered convertible. Payroll History, Personnel History (Life to Date), Benefits History, and even Position History.</a:t>
            </a:r>
          </a:p>
          <a:p>
            <a:pPr marL="0" marR="0">
              <a:lnSpc>
                <a:spcPct val="107000"/>
              </a:lnSpc>
              <a:spcBef>
                <a:spcPts val="0"/>
              </a:spcBef>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9D02898-78BC-E342-9BDD-1113C00BAD4C}" type="slidenum">
              <a:rPr lang="en-US" smtClean="0"/>
              <a:t>37</a:t>
            </a:fld>
            <a:endParaRPr lang="en-US"/>
          </a:p>
        </p:txBody>
      </p:sp>
    </p:spTree>
    <p:extLst>
      <p:ext uri="{BB962C8B-B14F-4D97-AF65-F5344CB8AC3E}">
        <p14:creationId xmlns:p14="http://schemas.microsoft.com/office/powerpoint/2010/main" val="4109723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Aptos" panose="020B0004020202020204" pitchFamily="34" charset="0"/>
                <a:ea typeface="Aptos" panose="020B0004020202020204" pitchFamily="34" charset="0"/>
                <a:cs typeface="Times New Roman" panose="02020603050405020304" pitchFamily="18" charset="0"/>
              </a:rPr>
              <a:t>Why ask</a:t>
            </a:r>
            <a:r>
              <a:rPr lang="en-US" sz="1800">
                <a:effectLst/>
                <a:latin typeface="Aptos" panose="020B0004020202020204" pitchFamily="34" charset="0"/>
                <a:ea typeface="Aptos" panose="020B0004020202020204" pitchFamily="34" charset="0"/>
                <a:cs typeface="Times New Roman" panose="02020603050405020304" pitchFamily="18" charset="0"/>
              </a:rPr>
              <a:t>: High customer turnover is often a red flag. Sales reps may hesitate to share these numbers but knowing how many customers leave—and why—can reveal underlying issues with the product, support, or unexpected costs. Ideally, you want to see an annual turnover rate below 5-10%. </a:t>
            </a:r>
          </a:p>
          <a:p>
            <a:pPr marL="0" marR="0">
              <a:lnSpc>
                <a:spcPct val="107000"/>
              </a:lnSpc>
              <a:spcBef>
                <a:spcPts val="0"/>
              </a:spcBef>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Note: As more and more vendors are cloud based, my concern is the perception of the buyers. Are they viewing the modern solutions as a commodity (meaning, best price wins the deal) or do they genuinely care to have a relationship with the provider.</a:t>
            </a:r>
          </a:p>
        </p:txBody>
      </p:sp>
      <p:sp>
        <p:nvSpPr>
          <p:cNvPr id="4" name="Slide Number Placeholder 3"/>
          <p:cNvSpPr>
            <a:spLocks noGrp="1"/>
          </p:cNvSpPr>
          <p:nvPr>
            <p:ph type="sldNum" sz="quarter" idx="5"/>
          </p:nvPr>
        </p:nvSpPr>
        <p:spPr/>
        <p:txBody>
          <a:bodyPr/>
          <a:lstStyle/>
          <a:p>
            <a:fld id="{39D02898-78BC-E342-9BDD-1113C00BAD4C}" type="slidenum">
              <a:rPr lang="en-US" smtClean="0"/>
              <a:t>38</a:t>
            </a:fld>
            <a:endParaRPr lang="en-US"/>
          </a:p>
        </p:txBody>
      </p:sp>
    </p:spTree>
    <p:extLst>
      <p:ext uri="{BB962C8B-B14F-4D97-AF65-F5344CB8AC3E}">
        <p14:creationId xmlns:p14="http://schemas.microsoft.com/office/powerpoint/2010/main" val="496403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Aptos" panose="020B0004020202020204" pitchFamily="34" charset="0"/>
                <a:ea typeface="Aptos" panose="020B0004020202020204" pitchFamily="34" charset="0"/>
                <a:cs typeface="Times New Roman" panose="02020603050405020304" pitchFamily="18" charset="0"/>
              </a:rPr>
              <a:t>Why ask</a:t>
            </a:r>
            <a:r>
              <a:rPr lang="en-US" sz="1800">
                <a:effectLst/>
                <a:latin typeface="Aptos" panose="020B0004020202020204" pitchFamily="34" charset="0"/>
                <a:ea typeface="Aptos" panose="020B0004020202020204" pitchFamily="34" charset="0"/>
                <a:cs typeface="Times New Roman" panose="02020603050405020304" pitchFamily="18" charset="0"/>
              </a:rPr>
              <a:t>: If a vendor’s product roadmap doesn’t reflect customer feedback, this could signal slow innovation and a lack of customer-centricity. You want a vendor who listens to its clients and incorporates their needs into future updates. This shows that the solution will evolve in ways that align with your organization's needs, keeping the system relevant and adaptable as you grow.</a:t>
            </a:r>
          </a:p>
        </p:txBody>
      </p:sp>
      <p:sp>
        <p:nvSpPr>
          <p:cNvPr id="4" name="Slide Number Placeholder 3"/>
          <p:cNvSpPr>
            <a:spLocks noGrp="1"/>
          </p:cNvSpPr>
          <p:nvPr>
            <p:ph type="sldNum" sz="quarter" idx="5"/>
          </p:nvPr>
        </p:nvSpPr>
        <p:spPr/>
        <p:txBody>
          <a:bodyPr/>
          <a:lstStyle/>
          <a:p>
            <a:fld id="{39D02898-78BC-E342-9BDD-1113C00BAD4C}" type="slidenum">
              <a:rPr lang="en-US" smtClean="0"/>
              <a:t>39</a:t>
            </a:fld>
            <a:endParaRPr lang="en-US"/>
          </a:p>
        </p:txBody>
      </p:sp>
    </p:spTree>
    <p:extLst>
      <p:ext uri="{BB962C8B-B14F-4D97-AF65-F5344CB8AC3E}">
        <p14:creationId xmlns:p14="http://schemas.microsoft.com/office/powerpoint/2010/main" val="4222356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Aptos" panose="020B0004020202020204" pitchFamily="34" charset="0"/>
                <a:ea typeface="Aptos" panose="020B0004020202020204" pitchFamily="34" charset="0"/>
                <a:cs typeface="Times New Roman" panose="02020603050405020304" pitchFamily="18" charset="0"/>
              </a:rPr>
              <a:t>Why ask</a:t>
            </a:r>
            <a:r>
              <a:rPr lang="en-US" sz="1800">
                <a:effectLst/>
                <a:latin typeface="Aptos" panose="020B0004020202020204" pitchFamily="34" charset="0"/>
                <a:ea typeface="Aptos" panose="020B0004020202020204" pitchFamily="34" charset="0"/>
                <a:cs typeface="Times New Roman" panose="02020603050405020304" pitchFamily="18" charset="0"/>
              </a:rPr>
              <a:t>: Learning about upcoming features gives you insights into current functionality gaps and helps you determine if the vendor is responsive to industry changes. If a clear roadmap is lacking, it could raise concerns about the vendor's ability to innovate and keep up with your organization’s evolving needs. A well-defined roadmap indicates that the vendor is forward-thinking and invested in continuous improvement.</a:t>
            </a:r>
          </a:p>
          <a:p>
            <a:pPr marL="0" marR="0">
              <a:lnSpc>
                <a:spcPct val="107000"/>
              </a:lnSpc>
              <a:spcBef>
                <a:spcPts val="0"/>
              </a:spcBef>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12 to 18 months is a respectable ask. Please don’t ask for 3-5 years roadmap, this is a life-time in the world of tech!</a:t>
            </a:r>
          </a:p>
          <a:p>
            <a:pPr marL="0" marR="0">
              <a:lnSpc>
                <a:spcPct val="107000"/>
              </a:lnSpc>
              <a:spcBef>
                <a:spcPts val="0"/>
              </a:spcBef>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Ask for a sit down with the head of engineering or product manager.</a:t>
            </a:r>
          </a:p>
          <a:p>
            <a:pPr marL="0" marR="0">
              <a:lnSpc>
                <a:spcPct val="107000"/>
              </a:lnSpc>
              <a:spcBef>
                <a:spcPts val="0"/>
              </a:spcBef>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Ask them how they communicate upcoming enhancements – ask for exmples (Product Release Notes, Recorded Webinars to Customers, etc.)</a:t>
            </a:r>
          </a:p>
        </p:txBody>
      </p:sp>
      <p:sp>
        <p:nvSpPr>
          <p:cNvPr id="4" name="Slide Number Placeholder 3"/>
          <p:cNvSpPr>
            <a:spLocks noGrp="1"/>
          </p:cNvSpPr>
          <p:nvPr>
            <p:ph type="sldNum" sz="quarter" idx="5"/>
          </p:nvPr>
        </p:nvSpPr>
        <p:spPr/>
        <p:txBody>
          <a:bodyPr/>
          <a:lstStyle/>
          <a:p>
            <a:fld id="{39D02898-78BC-E342-9BDD-1113C00BAD4C}" type="slidenum">
              <a:rPr lang="en-US" smtClean="0"/>
              <a:t>40</a:t>
            </a:fld>
            <a:endParaRPr lang="en-US"/>
          </a:p>
        </p:txBody>
      </p:sp>
    </p:spTree>
    <p:extLst>
      <p:ext uri="{BB962C8B-B14F-4D97-AF65-F5344CB8AC3E}">
        <p14:creationId xmlns:p14="http://schemas.microsoft.com/office/powerpoint/2010/main" val="565654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fontAlgn="base"/>
            <a:r>
              <a:rPr lang="en-US" sz="2800" b="0" i="0" dirty="0">
                <a:solidFill>
                  <a:srgbClr val="404040"/>
                </a:solidFill>
                <a:effectLst/>
                <a:latin typeface="Georgia" panose="02040502050405020303" pitchFamily="18" charset="0"/>
              </a:rPr>
              <a:t>Consider the data from a study by </a:t>
            </a:r>
            <a:r>
              <a:rPr lang="en-US" sz="1800" b="1" dirty="0">
                <a:effectLst/>
                <a:latin typeface="Calibri" panose="020F0502020204030204" pitchFamily="34" charset="0"/>
                <a:ea typeface="Aptos" panose="020B0004020202020204" pitchFamily="34" charset="0"/>
                <a:cs typeface="Aptos" panose="020B0004020202020204" pitchFamily="34" charset="0"/>
              </a:rPr>
              <a:t>Josh Bersin.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alibri" panose="020F050202020403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Aptos" panose="020B0004020202020204" pitchFamily="34" charset="0"/>
                <a:cs typeface="Aptos" panose="020B0004020202020204" pitchFamily="34" charset="0"/>
              </a:rPr>
              <a:t>32% of HR Tech Projects are significantly over budget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Aptos" panose="020B0004020202020204" pitchFamily="34" charset="0"/>
                <a:cs typeface="Aptos" panose="020B0004020202020204" pitchFamily="34" charset="0"/>
              </a:rPr>
              <a:t>53% of Projects Miss Deadlines for Implementations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Aptos" panose="020B0004020202020204" pitchFamily="34" charset="0"/>
                <a:cs typeface="Aptos" panose="020B0004020202020204" pitchFamily="34" charset="0"/>
              </a:rPr>
              <a:t>42% of HR Technology Projects Fail to Meet Customer Needs</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a:p>
            <a:endParaRPr lang="en-US" dirty="0"/>
          </a:p>
          <a:p>
            <a:r>
              <a:rPr lang="en-US" dirty="0"/>
              <a:t>You don’t want that, right?”</a:t>
            </a:r>
          </a:p>
          <a:p>
            <a:endParaRPr lang="en-US" dirty="0"/>
          </a:p>
          <a:p>
            <a:r>
              <a:rPr lang="en-US" sz="1200" dirty="0">
                <a:effectLst/>
                <a:latin typeface="+mn-lt"/>
                <a:ea typeface="Times New Roman" panose="02020603050405020304" pitchFamily="18" charset="0"/>
                <a:cs typeface="Aptos" panose="020B0004020202020204" pitchFamily="34" charset="0"/>
              </a:rPr>
              <a:t>“Let’s level set our conversation today.  </a:t>
            </a:r>
            <a:endParaRPr lang="en-US" dirty="0"/>
          </a:p>
          <a:p>
            <a:endParaRPr lang="en-US" dirty="0"/>
          </a:p>
          <a:p>
            <a:r>
              <a:rPr lang="en-US" dirty="0"/>
              <a:t>&lt;CLICK&gt;</a:t>
            </a:r>
          </a:p>
        </p:txBody>
      </p:sp>
      <p:sp>
        <p:nvSpPr>
          <p:cNvPr id="4" name="Slide Number Placeholder 3"/>
          <p:cNvSpPr>
            <a:spLocks noGrp="1"/>
          </p:cNvSpPr>
          <p:nvPr>
            <p:ph type="sldNum" sz="quarter" idx="5"/>
          </p:nvPr>
        </p:nvSpPr>
        <p:spPr/>
        <p:txBody>
          <a:bodyPr/>
          <a:lstStyle/>
          <a:p>
            <a:fld id="{39D02898-78BC-E342-9BDD-1113C00BAD4C}" type="slidenum">
              <a:rPr lang="en-US" smtClean="0"/>
              <a:t>5</a:t>
            </a:fld>
            <a:endParaRPr lang="en-US"/>
          </a:p>
        </p:txBody>
      </p:sp>
    </p:spTree>
    <p:extLst>
      <p:ext uri="{BB962C8B-B14F-4D97-AF65-F5344CB8AC3E}">
        <p14:creationId xmlns:p14="http://schemas.microsoft.com/office/powerpoint/2010/main" val="20243556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Whitepapers to assist you on building a business case</a:t>
            </a:r>
          </a:p>
          <a:p>
            <a:r>
              <a:rPr lang="en-US" sz="2100" dirty="0"/>
              <a:t>Return on Investment Calculator to place $$$ to real automation savings</a:t>
            </a:r>
          </a:p>
          <a:p>
            <a:endParaRPr lang="en-US" sz="2100" dirty="0"/>
          </a:p>
          <a:p>
            <a:endParaRPr lang="en-US" sz="2100" dirty="0"/>
          </a:p>
          <a:p>
            <a:endParaRPr lang="en-US" sz="2100" dirty="0"/>
          </a:p>
          <a:p>
            <a:endParaRPr lang="en-US" dirty="0"/>
          </a:p>
        </p:txBody>
      </p:sp>
      <p:sp>
        <p:nvSpPr>
          <p:cNvPr id="4" name="Slide Number Placeholder 3"/>
          <p:cNvSpPr>
            <a:spLocks noGrp="1"/>
          </p:cNvSpPr>
          <p:nvPr>
            <p:ph type="sldNum" sz="quarter" idx="5"/>
          </p:nvPr>
        </p:nvSpPr>
        <p:spPr/>
        <p:txBody>
          <a:bodyPr/>
          <a:lstStyle/>
          <a:p>
            <a:fld id="{B0CAA7E8-B442-4106-B9A2-448F76F24C89}" type="slidenum">
              <a:rPr lang="en-US" smtClean="0"/>
              <a:t>41</a:t>
            </a:fld>
            <a:endParaRPr lang="en-US"/>
          </a:p>
        </p:txBody>
      </p:sp>
    </p:spTree>
    <p:extLst>
      <p:ext uri="{BB962C8B-B14F-4D97-AF65-F5344CB8AC3E}">
        <p14:creationId xmlns:p14="http://schemas.microsoft.com/office/powerpoint/2010/main" val="1985841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In addition to the content, we’ve covered today, you may find these whitepapers helpful to support any cloud initiatives you may have.</a:t>
            </a:r>
          </a:p>
          <a:p>
            <a:r>
              <a:rPr lang="en-US" sz="2100" dirty="0"/>
              <a:t>You can scan these QR codes to gain access to the papers.</a:t>
            </a:r>
          </a:p>
          <a:p>
            <a:endParaRPr lang="en-US" sz="2100" dirty="0"/>
          </a:p>
          <a:p>
            <a:endParaRPr lang="en-US" sz="2100" dirty="0"/>
          </a:p>
          <a:p>
            <a:r>
              <a:rPr lang="en-US" sz="2100" dirty="0"/>
              <a:t>&lt;CLICK&gt;</a:t>
            </a:r>
          </a:p>
        </p:txBody>
      </p:sp>
      <p:sp>
        <p:nvSpPr>
          <p:cNvPr id="4" name="Slide Number Placeholder 3"/>
          <p:cNvSpPr>
            <a:spLocks noGrp="1"/>
          </p:cNvSpPr>
          <p:nvPr>
            <p:ph type="sldNum" sz="quarter" idx="5"/>
          </p:nvPr>
        </p:nvSpPr>
        <p:spPr/>
        <p:txBody>
          <a:bodyPr/>
          <a:lstStyle/>
          <a:p>
            <a:fld id="{B0CAA7E8-B442-4106-B9A2-448F76F24C89}" type="slidenum">
              <a:rPr lang="en-US" smtClean="0"/>
              <a:t>42</a:t>
            </a:fld>
            <a:endParaRPr lang="en-US"/>
          </a:p>
        </p:txBody>
      </p:sp>
    </p:spTree>
    <p:extLst>
      <p:ext uri="{BB962C8B-B14F-4D97-AF65-F5344CB8AC3E}">
        <p14:creationId xmlns:p14="http://schemas.microsoft.com/office/powerpoint/2010/main" val="2179594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43</a:t>
            </a:fld>
            <a:endParaRPr lang="en-US"/>
          </a:p>
        </p:txBody>
      </p:sp>
    </p:spTree>
    <p:extLst>
      <p:ext uri="{BB962C8B-B14F-4D97-AF65-F5344CB8AC3E}">
        <p14:creationId xmlns:p14="http://schemas.microsoft.com/office/powerpoint/2010/main" val="2232576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2C03A71-75C2-4F95-D24C-3AED52EAD0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DEB01D64-3D3C-C58E-59AF-3217A53045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E91B6D2C-095F-6866-2C65-62436EC43F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fontAlgn="base">
              <a:spcBef>
                <a:spcPct val="0"/>
              </a:spcBef>
              <a:spcAft>
                <a:spcPct val="0"/>
              </a:spcAft>
            </a:pPr>
            <a:fld id="{E3EFA357-8374-E14A-860E-6A6BBCE39030}" type="slidenum">
              <a:rPr lang="en-US" altLang="en-US" smtClean="0">
                <a:latin typeface="Calibri" panose="020F0502020204030204" pitchFamily="34" charset="0"/>
              </a:rPr>
              <a:pPr fontAlgn="base">
                <a:spcBef>
                  <a:spcPct val="0"/>
                </a:spcBef>
                <a:spcAft>
                  <a:spcPct val="0"/>
                </a:spcAft>
              </a:pPr>
              <a:t>44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2000">
                <a:effectLst/>
                <a:latin typeface="+mn-lt"/>
                <a:ea typeface="Times New Roman" panose="02020603050405020304" pitchFamily="18" charset="0"/>
                <a:cs typeface="Aptos" panose="020B0004020202020204" pitchFamily="34" charset="0"/>
              </a:rPr>
              <a:t>We could be here today to work on the best process for selecting your </a:t>
            </a:r>
            <a:r>
              <a:rPr lang="en-US" sz="2000" b="1">
                <a:effectLst/>
                <a:latin typeface="+mn-lt"/>
                <a:ea typeface="Times New Roman" panose="02020603050405020304" pitchFamily="18" charset="0"/>
                <a:cs typeface="Aptos" panose="020B0004020202020204" pitchFamily="34" charset="0"/>
              </a:rPr>
              <a:t>Last HR Technology Solution </a:t>
            </a:r>
            <a:r>
              <a:rPr lang="en-US" sz="2000">
                <a:effectLst/>
                <a:latin typeface="+mn-lt"/>
                <a:ea typeface="Times New Roman" panose="02020603050405020304" pitchFamily="18" charset="0"/>
                <a:cs typeface="Aptos" panose="020B0004020202020204" pitchFamily="34" charset="0"/>
              </a:rPr>
              <a:t>you ever want to buy.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2000">
              <a:effectLst/>
              <a:latin typeface="+mn-lt"/>
              <a:ea typeface="Times New Roman" panose="02020603050405020304" pitchFamily="18" charset="0"/>
              <a:cs typeface="Aptos" panose="020B0004020202020204" pitchFamily="34" charset="0"/>
            </a:endParaRPr>
          </a:p>
          <a:p>
            <a:pPr marL="342900" marR="0" lvl="0" indent="-342900">
              <a:spcBef>
                <a:spcPts val="0"/>
              </a:spcBef>
              <a:spcAft>
                <a:spcPts val="0"/>
              </a:spcAft>
              <a:buFont typeface="Arial" panose="020B0604020202020204" pitchFamily="34" charset="0"/>
              <a:buChar char="•"/>
            </a:pPr>
            <a:r>
              <a:rPr lang="en-US" sz="2000">
                <a:effectLst/>
                <a:latin typeface="+mn-lt"/>
                <a:ea typeface="Times New Roman" panose="02020603050405020304" pitchFamily="18" charset="0"/>
                <a:cs typeface="Aptos" panose="020B0004020202020204" pitchFamily="34" charset="0"/>
              </a:rPr>
              <a:t>Let’s see a show of hands of how many people have been a part of a vendor selection process before?”  [raise hands]</a:t>
            </a:r>
          </a:p>
          <a:p>
            <a:pPr marL="0" marR="0" lvl="0" indent="0">
              <a:spcBef>
                <a:spcPts val="0"/>
              </a:spcBef>
              <a:spcAft>
                <a:spcPts val="0"/>
              </a:spcAft>
              <a:buFont typeface="Symbol" panose="05050102010706020507" pitchFamily="18" charset="2"/>
              <a:buNone/>
            </a:pPr>
            <a:endParaRPr lang="en-US" sz="2000">
              <a:effectLst/>
              <a:latin typeface="+mn-lt"/>
              <a:ea typeface="Aptos" panose="020B0004020202020204" pitchFamily="34" charset="0"/>
              <a:cs typeface="Aptos" panose="020B0004020202020204" pitchFamily="34" charset="0"/>
            </a:endParaRPr>
          </a:p>
          <a:p>
            <a:pPr marL="800100" marR="0" lvl="1" indent="-342900">
              <a:spcBef>
                <a:spcPts val="0"/>
              </a:spcBef>
              <a:spcAft>
                <a:spcPts val="0"/>
              </a:spcAft>
              <a:buFont typeface="Arial" panose="020B0604020202020204" pitchFamily="34" charset="0"/>
              <a:buChar char="•"/>
            </a:pPr>
            <a:r>
              <a:rPr lang="en-US" sz="2000">
                <a:effectLst/>
                <a:latin typeface="+mn-lt"/>
                <a:ea typeface="Times New Roman" panose="02020603050405020304" pitchFamily="18" charset="0"/>
                <a:cs typeface="Aptos" panose="020B0004020202020204" pitchFamily="34" charset="0"/>
              </a:rPr>
              <a:t>“More than one, more than two, anyone more than three?  Ok.  [direct to any hands still up] How many?”</a:t>
            </a:r>
          </a:p>
          <a:p>
            <a:pPr marL="800100" marR="0" lvl="1" indent="-342900">
              <a:spcBef>
                <a:spcPts val="0"/>
              </a:spcBef>
              <a:spcAft>
                <a:spcPts val="0"/>
              </a:spcAft>
              <a:buFont typeface="Arial" panose="020B0604020202020204" pitchFamily="34" charset="0"/>
              <a:buChar char="•"/>
            </a:pPr>
            <a:r>
              <a:rPr lang="en-US" sz="2000">
                <a:effectLst/>
                <a:latin typeface="+mn-lt"/>
                <a:ea typeface="Times New Roman" panose="02020603050405020304" pitchFamily="18" charset="0"/>
                <a:cs typeface="Aptos" panose="020B0004020202020204" pitchFamily="34" charset="0"/>
              </a:rPr>
              <a:t>“Ok.  We have some experienced people here today.  You have been through this before.”</a:t>
            </a:r>
          </a:p>
          <a:p>
            <a:pPr marL="800100" marR="0" lvl="1" indent="-342900">
              <a:spcBef>
                <a:spcPts val="0"/>
              </a:spcBef>
              <a:spcAft>
                <a:spcPts val="0"/>
              </a:spcAft>
              <a:buFont typeface="Symbol" panose="05050102010706020507" pitchFamily="18" charset="2"/>
              <a:buChar char=""/>
            </a:pPr>
            <a:endParaRPr lang="en-US" sz="2000">
              <a:effectLst/>
              <a:latin typeface="+mn-lt"/>
              <a:ea typeface="Aptos" panose="020B0004020202020204" pitchFamily="34" charset="0"/>
              <a:cs typeface="Aptos" panose="020B0004020202020204" pitchFamily="34" charset="0"/>
            </a:endParaRPr>
          </a:p>
          <a:p>
            <a:pPr marL="0" marR="0" lvl="0" indent="0">
              <a:spcBef>
                <a:spcPts val="0"/>
              </a:spcBef>
              <a:spcAft>
                <a:spcPts val="0"/>
              </a:spcAft>
              <a:buFont typeface="Symbol" panose="05050102010706020507" pitchFamily="18" charset="2"/>
              <a:buNone/>
            </a:pPr>
            <a:endParaRPr lang="en-US" sz="2000">
              <a:effectLst/>
              <a:latin typeface="+mn-lt"/>
              <a:ea typeface="Aptos" panose="020B0004020202020204" pitchFamily="34" charset="0"/>
              <a:cs typeface="Aptos" panose="020B0004020202020204" pitchFamily="34" charset="0"/>
            </a:endParaRPr>
          </a:p>
          <a:p>
            <a:pPr marL="171450" marR="0" lvl="0" indent="-171450">
              <a:spcBef>
                <a:spcPts val="0"/>
              </a:spcBef>
              <a:spcAft>
                <a:spcPts val="0"/>
              </a:spcAft>
              <a:buFont typeface="Arial" panose="020B0604020202020204" pitchFamily="34" charset="0"/>
              <a:buChar char="•"/>
            </a:pPr>
            <a:r>
              <a:rPr lang="en-US" sz="1200">
                <a:effectLst/>
                <a:latin typeface="+mn-lt"/>
                <a:ea typeface="Times New Roman" panose="02020603050405020304" pitchFamily="18" charset="0"/>
                <a:cs typeface="Aptos" panose="020B0004020202020204" pitchFamily="34" charset="0"/>
              </a:rPr>
              <a:t>Ok.  Let me ask the group another question.  What is our goal here today?”  [Pause – see if anyone will say something – wait a second. {“Let’s level set our conversation today.}</a:t>
            </a:r>
          </a:p>
          <a:p>
            <a:pPr marL="342900" marR="0" lvl="0" indent="-342900">
              <a:spcBef>
                <a:spcPts val="0"/>
              </a:spcBef>
              <a:spcAft>
                <a:spcPts val="0"/>
              </a:spcAft>
              <a:buFont typeface="Symbol" panose="05050102010706020507" pitchFamily="18" charset="2"/>
              <a:buChar char=""/>
            </a:pPr>
            <a:endParaRPr lang="en-US" sz="1200">
              <a:effectLst/>
              <a:latin typeface="+mn-lt"/>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200">
              <a:effectLst/>
              <a:latin typeface="+mn-lt"/>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200">
                <a:effectLst/>
                <a:latin typeface="+mn-lt"/>
                <a:ea typeface="Times New Roman" panose="02020603050405020304" pitchFamily="18" charset="0"/>
                <a:cs typeface="Aptos" panose="020B0004020202020204" pitchFamily="34" charset="0"/>
              </a:rPr>
              <a:t>Hopefully, someone will say “we are here for pointers on how to choose a new system or service.  {If no one answers that say what they are thinking….]</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200">
              <a:effectLst/>
              <a:latin typeface="+mn-lt"/>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200">
              <a:effectLst/>
              <a:latin typeface="+mn-lt"/>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200">
                <a:effectLst/>
                <a:latin typeface="+mn-lt"/>
                <a:ea typeface="Times New Roman" panose="02020603050405020304" pitchFamily="18" charset="0"/>
                <a:cs typeface="Aptos" panose="020B0004020202020204" pitchFamily="34" charset="0"/>
              </a:rPr>
              <a:t>Can expand that goal? Can we agree our goal to Not to find the right one for today or tomorrow, but the one that will meet your long-term needs and be a great long-term partner for your business?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200">
              <a:effectLst/>
              <a:latin typeface="+mn-lt"/>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200">
                <a:effectLst/>
                <a:latin typeface="+mn-lt"/>
                <a:ea typeface="Times New Roman" panose="02020603050405020304" pitchFamily="18" charset="0"/>
                <a:cs typeface="Aptos" panose="020B0004020202020204" pitchFamily="34" charset="0"/>
              </a:rPr>
              <a:t>Does that sound good?”</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200">
              <a:effectLst/>
              <a:latin typeface="+mn-lt"/>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200">
                <a:effectLst/>
                <a:latin typeface="+mn-lt"/>
                <a:ea typeface="Times New Roman" panose="02020603050405020304" pitchFamily="18" charset="0"/>
                <a:cs typeface="Aptos" panose="020B0004020202020204" pitchFamily="34" charset="0"/>
              </a:rPr>
              <a:t>&lt;CLICK&gt;</a:t>
            </a:r>
          </a:p>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6</a:t>
            </a:fld>
            <a:endParaRPr lang="en-US"/>
          </a:p>
        </p:txBody>
      </p:sp>
    </p:spTree>
    <p:extLst>
      <p:ext uri="{BB962C8B-B14F-4D97-AF65-F5344CB8AC3E}">
        <p14:creationId xmlns:p14="http://schemas.microsoft.com/office/powerpoint/2010/main" val="3075104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adults, most of us will make “big decisions” that will impact our personal lives. And when I say, “big decisions”, I don’t mean snickers or milky ways, Country Music or Rock-n-Roll, Red or White wine,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mean, “BIG DECISIONS” like…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college will I go to?</a:t>
            </a:r>
          </a:p>
          <a:p>
            <a:r>
              <a:rPr lang="en-US" sz="1200" kern="1200" dirty="0">
                <a:solidFill>
                  <a:schemeClr val="tx1"/>
                </a:solidFill>
                <a:effectLst/>
                <a:latin typeface="+mn-lt"/>
                <a:ea typeface="+mn-ea"/>
                <a:cs typeface="+mn-cs"/>
              </a:rPr>
              <a:t>What do I study?</a:t>
            </a:r>
          </a:p>
          <a:p>
            <a:r>
              <a:rPr lang="en-US" sz="1200" kern="1200" dirty="0">
                <a:solidFill>
                  <a:schemeClr val="tx1"/>
                </a:solidFill>
                <a:effectLst/>
                <a:latin typeface="+mn-lt"/>
                <a:ea typeface="+mn-ea"/>
                <a:cs typeface="+mn-cs"/>
              </a:rPr>
              <a:t>Who do I marry? (Do I marry?)</a:t>
            </a:r>
          </a:p>
          <a:p>
            <a:r>
              <a:rPr lang="en-US" sz="1200" kern="1200" dirty="0">
                <a:solidFill>
                  <a:schemeClr val="tx1"/>
                </a:solidFill>
                <a:effectLst/>
                <a:latin typeface="+mn-lt"/>
                <a:ea typeface="+mn-ea"/>
                <a:cs typeface="+mn-cs"/>
              </a:rPr>
              <a:t>Where do I work?</a:t>
            </a:r>
          </a:p>
          <a:p>
            <a:r>
              <a:rPr lang="en-US" sz="1200" kern="1200" dirty="0">
                <a:solidFill>
                  <a:schemeClr val="tx1"/>
                </a:solidFill>
                <a:effectLst/>
                <a:latin typeface="+mn-lt"/>
                <a:ea typeface="+mn-ea"/>
                <a:cs typeface="+mn-cs"/>
              </a:rPr>
              <a:t>Where do I live?</a:t>
            </a:r>
          </a:p>
          <a:p>
            <a:r>
              <a:rPr lang="en-US" sz="1200" kern="1200" dirty="0">
                <a:solidFill>
                  <a:schemeClr val="tx1"/>
                </a:solidFill>
                <a:effectLst/>
                <a:latin typeface="+mn-lt"/>
                <a:ea typeface="+mn-ea"/>
                <a:cs typeface="+mn-cs"/>
              </a:rPr>
              <a:t>Do I rent or Buy my first home?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a professional person, you too, will make “big decisions” that will impact your careers. And when I say, “big decisions”, I don’t mean, using a blue or black pen today; do I walk at lunch or drive to Chick-Filet;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mean, “BIG DECISIONS” like…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Do I take that promotion?</a:t>
            </a:r>
          </a:p>
          <a:p>
            <a:r>
              <a:rPr lang="en-US" sz="1200" kern="1200" dirty="0">
                <a:solidFill>
                  <a:schemeClr val="tx1"/>
                </a:solidFill>
                <a:effectLst/>
                <a:latin typeface="+mn-lt"/>
                <a:ea typeface="+mn-ea"/>
                <a:cs typeface="+mn-cs"/>
              </a:rPr>
              <a:t>Do I listen to that recruiter this time?</a:t>
            </a:r>
          </a:p>
          <a:p>
            <a:r>
              <a:rPr lang="en-US" sz="1200" kern="1200" dirty="0">
                <a:solidFill>
                  <a:schemeClr val="tx1"/>
                </a:solidFill>
                <a:effectLst/>
                <a:latin typeface="+mn-lt"/>
                <a:ea typeface="+mn-ea"/>
                <a:cs typeface="+mn-cs"/>
              </a:rPr>
              <a:t>Should we let go “Johnny”?</a:t>
            </a:r>
          </a:p>
          <a:p>
            <a:r>
              <a:rPr lang="en-US" sz="1200" kern="1200" dirty="0">
                <a:solidFill>
                  <a:schemeClr val="tx1"/>
                </a:solidFill>
                <a:effectLst/>
                <a:latin typeface="+mn-lt"/>
                <a:ea typeface="+mn-ea"/>
                <a:cs typeface="+mn-cs"/>
              </a:rPr>
              <a:t>Should we take the company public?</a:t>
            </a:r>
          </a:p>
          <a:p>
            <a:r>
              <a:rPr lang="en-US" sz="1200" kern="1200" dirty="0">
                <a:solidFill>
                  <a:schemeClr val="tx1"/>
                </a:solidFill>
                <a:effectLst/>
                <a:latin typeface="+mn-lt"/>
                <a:ea typeface="+mn-ea"/>
                <a:cs typeface="+mn-cs"/>
              </a:rPr>
              <a:t>Do we finally replace our current HCM? (yes, I believe this is a big impactful moment for several reasons)</a:t>
            </a:r>
          </a:p>
          <a:p>
            <a:r>
              <a:rPr lang="en-US" sz="1200" kern="1200" dirty="0">
                <a:solidFill>
                  <a:schemeClr val="tx1"/>
                </a:solidFill>
                <a:effectLst/>
                <a:latin typeface="+mn-lt"/>
                <a:ea typeface="+mn-ea"/>
                <a:cs typeface="+mn-cs"/>
              </a:rPr>
              <a:t>	Reasons:</a:t>
            </a:r>
          </a:p>
          <a:p>
            <a:r>
              <a:rPr lang="en-US" sz="1200" kern="1200" dirty="0">
                <a:solidFill>
                  <a:schemeClr val="tx1"/>
                </a:solidFill>
                <a:effectLst/>
                <a:latin typeface="+mn-lt"/>
                <a:ea typeface="+mn-ea"/>
                <a:cs typeface="+mn-cs"/>
              </a:rPr>
              <a:t>	Professionals need to rely on the quality of their tools</a:t>
            </a:r>
          </a:p>
          <a:p>
            <a:r>
              <a:rPr lang="en-US" sz="1200" kern="1200" dirty="0">
                <a:solidFill>
                  <a:schemeClr val="tx1"/>
                </a:solidFill>
                <a:effectLst/>
                <a:latin typeface="+mn-lt"/>
                <a:ea typeface="+mn-ea"/>
                <a:cs typeface="+mn-cs"/>
              </a:rPr>
              <a:t>	Trust in their data to aid in strategic decision-making</a:t>
            </a:r>
          </a:p>
          <a:p>
            <a:r>
              <a:rPr lang="en-US" sz="1200" kern="1200" dirty="0">
                <a:solidFill>
                  <a:schemeClr val="tx1"/>
                </a:solidFill>
                <a:effectLst/>
                <a:latin typeface="+mn-lt"/>
                <a:ea typeface="+mn-ea"/>
                <a:cs typeface="+mn-cs"/>
              </a:rPr>
              <a:t>	Compliance Support and protection (nobody wants a black-eye)</a:t>
            </a:r>
          </a:p>
          <a:p>
            <a:endParaRPr lang="en-US" dirty="0"/>
          </a:p>
          <a:p>
            <a:r>
              <a:rPr lang="en-US" dirty="0"/>
              <a:t>It’s a career changer!!</a:t>
            </a:r>
          </a:p>
          <a:p>
            <a:endParaRPr lang="en-US" dirty="0"/>
          </a:p>
          <a:p>
            <a:r>
              <a:rPr lang="en-US" dirty="0"/>
              <a:t>Justifying your HCM will happen between 1-3 times in your careers, and you will have real reason for it, but you will need a solid foundation to convince your management.  </a:t>
            </a:r>
          </a:p>
          <a:p>
            <a:endParaRPr lang="en-US" dirty="0"/>
          </a:p>
          <a:p>
            <a:r>
              <a:rPr lang="en-US" dirty="0"/>
              <a:t>How do you get started to finding your LAST HR TECHNOLOGY?</a:t>
            </a:r>
          </a:p>
          <a:p>
            <a:endParaRPr lang="en-US" dirty="0"/>
          </a:p>
          <a:p>
            <a:r>
              <a:rPr lang="en-US" dirty="0"/>
              <a:t>&lt;CLICK&gt;</a:t>
            </a:r>
          </a:p>
          <a:p>
            <a:endParaRPr lang="en-US" dirty="0"/>
          </a:p>
          <a:p>
            <a:endParaRPr lang="en-US" dirty="0"/>
          </a:p>
        </p:txBody>
      </p:sp>
      <p:sp>
        <p:nvSpPr>
          <p:cNvPr id="4" name="Slide Number Placeholder 3"/>
          <p:cNvSpPr>
            <a:spLocks noGrp="1"/>
          </p:cNvSpPr>
          <p:nvPr>
            <p:ph type="sldNum" sz="quarter" idx="10"/>
          </p:nvPr>
        </p:nvSpPr>
        <p:spPr/>
        <p:txBody>
          <a:bodyPr/>
          <a:lstStyle/>
          <a:p>
            <a:fld id="{B7D2FEF0-E71F-425B-9093-13136C3B5DD8}" type="slidenum">
              <a:rPr lang="en-US" smtClean="0"/>
              <a:t>7</a:t>
            </a:fld>
            <a:endParaRPr lang="en-US"/>
          </a:p>
        </p:txBody>
      </p:sp>
    </p:spTree>
    <p:extLst>
      <p:ext uri="{BB962C8B-B14F-4D97-AF65-F5344CB8AC3E}">
        <p14:creationId xmlns:p14="http://schemas.microsoft.com/office/powerpoint/2010/main" val="754960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a:effectLst/>
                <a:latin typeface="Aptos" panose="020B0004020202020204" pitchFamily="34" charset="0"/>
                <a:ea typeface="Aptos" panose="020B0004020202020204" pitchFamily="34" charset="0"/>
                <a:cs typeface="Times New Roman" panose="02020603050405020304" pitchFamily="18" charset="0"/>
              </a:rPr>
              <a:t>Bullet Points: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a:effectLst/>
                <a:latin typeface="Aptos" panose="020B0004020202020204" pitchFamily="34" charset="0"/>
                <a:ea typeface="Aptos" panose="020B0004020202020204" pitchFamily="34" charset="0"/>
                <a:cs typeface="Times New Roman" panose="02020603050405020304" pitchFamily="18" charset="0"/>
              </a:rPr>
              <a:t>Most HR professionals only experience selecting an HRIS/HCM 1-3 times in their careers.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a:effectLst/>
                <a:latin typeface="Aptos" panose="020B0004020202020204" pitchFamily="34" charset="0"/>
                <a:ea typeface="Aptos" panose="020B0004020202020204" pitchFamily="34" charset="0"/>
                <a:cs typeface="Times New Roman" panose="02020603050405020304" pitchFamily="18" charset="0"/>
              </a:rPr>
              <a:t>This session offers a roadmap to guide you through the process.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a:effectLst/>
                <a:latin typeface="Aptos" panose="020B0004020202020204" pitchFamily="34" charset="0"/>
                <a:ea typeface="Aptos" panose="020B0004020202020204" pitchFamily="34" charset="0"/>
                <a:cs typeface="Times New Roman" panose="02020603050405020304" pitchFamily="18" charset="0"/>
              </a:rPr>
              <a:t>We'll cover the 8 stages of a real search, best practices, tools, and overcoming challenges.</a:t>
            </a:r>
          </a:p>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8</a:t>
            </a:fld>
            <a:endParaRPr lang="en-US"/>
          </a:p>
        </p:txBody>
      </p:sp>
    </p:spTree>
    <p:extLst>
      <p:ext uri="{BB962C8B-B14F-4D97-AF65-F5344CB8AC3E}">
        <p14:creationId xmlns:p14="http://schemas.microsoft.com/office/powerpoint/2010/main" val="2387891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lnSpc>
                <a:spcPct val="107000"/>
              </a:lnSpc>
              <a:spcAft>
                <a:spcPts val="845"/>
              </a:spcAft>
              <a:defRPr/>
            </a:pPr>
            <a:r>
              <a:rPr lang="en-US" sz="2000" dirty="0">
                <a:ea typeface="Calibri" panose="020F0502020204030204" pitchFamily="34" charset="0"/>
                <a:cs typeface="Calibri" panose="020F0502020204030204" pitchFamily="34" charset="0"/>
              </a:rPr>
              <a:t>Simple definition of </a:t>
            </a:r>
            <a:r>
              <a:rPr lang="en-US" sz="2000" b="1" i="1" dirty="0">
                <a:ea typeface="Calibri" panose="020F0502020204030204" pitchFamily="34" charset="0"/>
                <a:cs typeface="Calibri" panose="020F0502020204030204" pitchFamily="34" charset="0"/>
              </a:rPr>
              <a:t>Cloud Computing</a:t>
            </a:r>
            <a:r>
              <a:rPr lang="en-US" sz="2000" dirty="0">
                <a:ea typeface="Calibri" panose="020F0502020204030204" pitchFamily="34" charset="0"/>
                <a:cs typeface="Calibri" panose="020F0502020204030204" pitchFamily="34" charset="0"/>
              </a:rPr>
              <a:t> - </a:t>
            </a:r>
            <a:r>
              <a:rPr lang="en-US" sz="2000" dirty="0">
                <a:solidFill>
                  <a:srgbClr val="000000"/>
                </a:solidFill>
                <a:ea typeface="Calibri" panose="020F0502020204030204" pitchFamily="34" charset="0"/>
                <a:cs typeface="Calibri" panose="020F0502020204030204" pitchFamily="34" charset="0"/>
              </a:rPr>
              <a:t>An application is located and runs on servers owned and operated by third parties. But you (as a user) log into it over the Internet to use the application. To access the right to use this service, </a:t>
            </a:r>
            <a:r>
              <a:rPr lang="en-US" sz="2000" u="sng" dirty="0">
                <a:solidFill>
                  <a:srgbClr val="000000"/>
                </a:solidFill>
                <a:ea typeface="Calibri" panose="020F0502020204030204" pitchFamily="34" charset="0"/>
                <a:cs typeface="Calibri" panose="020F0502020204030204" pitchFamily="34" charset="0"/>
              </a:rPr>
              <a:t>you pay a subscription</a:t>
            </a:r>
            <a:r>
              <a:rPr lang="en-US" sz="2000" dirty="0">
                <a:solidFill>
                  <a:srgbClr val="000000"/>
                </a:solidFill>
                <a:ea typeface="Calibri" panose="020F0502020204030204" pitchFamily="34" charset="0"/>
                <a:cs typeface="Calibri" panose="020F0502020204030204" pitchFamily="34" charset="0"/>
              </a:rPr>
              <a:t> (Annual, Monthly) based on your usage. This delivery is a service model - </a:t>
            </a:r>
            <a:r>
              <a:rPr lang="en-US" sz="2000" b="1" i="1" dirty="0">
                <a:solidFill>
                  <a:srgbClr val="000000"/>
                </a:solidFill>
                <a:ea typeface="Calibri" panose="020F0502020204030204" pitchFamily="34" charset="0"/>
                <a:cs typeface="Calibri" panose="020F0502020204030204" pitchFamily="34" charset="0"/>
              </a:rPr>
              <a:t>Software-as-a-Service (SaaS)</a:t>
            </a:r>
            <a:r>
              <a:rPr lang="en-US" sz="2000" dirty="0">
                <a:solidFill>
                  <a:srgbClr val="000000"/>
                </a:solidFill>
                <a:ea typeface="Calibri" panose="020F0502020204030204" pitchFamily="34" charset="0"/>
                <a:cs typeface="Calibri" panose="020F0502020204030204" pitchFamily="34" charset="0"/>
              </a:rPr>
              <a:t> – which provides on-demand access to application software and infrastructure support. The more users and the more functions used increases or decreases your fees…LIKE A UTILITY BILL. </a:t>
            </a:r>
          </a:p>
          <a:p>
            <a:pPr>
              <a:lnSpc>
                <a:spcPct val="107000"/>
              </a:lnSpc>
              <a:spcAft>
                <a:spcPts val="845"/>
              </a:spcAft>
            </a:pPr>
            <a:endParaRPr lang="en-US" sz="2000" dirty="0">
              <a:ea typeface="Calibri" panose="020F0502020204030204" pitchFamily="34" charset="0"/>
              <a:cs typeface="Times New Roman" panose="02020603050405020304" pitchFamily="18" charset="0"/>
            </a:endParaRPr>
          </a:p>
          <a:p>
            <a:pPr>
              <a:lnSpc>
                <a:spcPct val="107000"/>
              </a:lnSpc>
              <a:spcAft>
                <a:spcPts val="845"/>
              </a:spcAft>
            </a:pPr>
            <a:r>
              <a:rPr lang="en-US" sz="2000" dirty="0">
                <a:ea typeface="Calibri" panose="020F0502020204030204" pitchFamily="34" charset="0"/>
                <a:cs typeface="Calibri" panose="020F0502020204030204" pitchFamily="34" charset="0"/>
              </a:rPr>
              <a:t>Simple definition of </a:t>
            </a:r>
            <a:r>
              <a:rPr lang="en-US" sz="2000" b="1" i="1" dirty="0">
                <a:ea typeface="Calibri" panose="020F0502020204030204" pitchFamily="34" charset="0"/>
                <a:cs typeface="Calibri" panose="020F0502020204030204" pitchFamily="34" charset="0"/>
              </a:rPr>
              <a:t>On-Premise Computing</a:t>
            </a:r>
            <a:r>
              <a:rPr lang="en-US" sz="2000" dirty="0">
                <a:ea typeface="Calibri" panose="020F0502020204030204" pitchFamily="34" charset="0"/>
                <a:cs typeface="Calibri" panose="020F0502020204030204" pitchFamily="34" charset="0"/>
              </a:rPr>
              <a:t> – “</a:t>
            </a:r>
            <a:r>
              <a:rPr lang="en-US" sz="2000" dirty="0">
                <a:solidFill>
                  <a:srgbClr val="000000"/>
                </a:solidFill>
                <a:ea typeface="Calibri" panose="020F0502020204030204" pitchFamily="34" charset="0"/>
                <a:cs typeface="Calibri" panose="020F0502020204030204" pitchFamily="34" charset="0"/>
              </a:rPr>
              <a:t>Traditional Computing” works in the same way as Cloud Computing. However, the application is located and runs on servers licensed by your organization and maintained by your organization. As a user, you connect to it based on your IT’s chosen network policies. </a:t>
            </a:r>
            <a:r>
              <a:rPr lang="en-US" sz="2000" u="sng" dirty="0">
                <a:solidFill>
                  <a:srgbClr val="000000"/>
                </a:solidFill>
                <a:ea typeface="Calibri" panose="020F0502020204030204" pitchFamily="34" charset="0"/>
                <a:cs typeface="Calibri" panose="020F0502020204030204" pitchFamily="34" charset="0"/>
              </a:rPr>
              <a:t>You pay a one-time license fee</a:t>
            </a:r>
            <a:r>
              <a:rPr lang="en-US" sz="2000" dirty="0">
                <a:solidFill>
                  <a:srgbClr val="000000"/>
                </a:solidFill>
                <a:ea typeface="Calibri" panose="020F0502020204030204" pitchFamily="34" charset="0"/>
                <a:cs typeface="Calibri" panose="020F0502020204030204" pitchFamily="34" charset="0"/>
              </a:rPr>
              <a:t> and annually pay a support and maintenance fee for updates and enhancements, and you are solely responsible for infrastructure (i.e., your environment) updates and maintenance.</a:t>
            </a:r>
            <a:endParaRPr lang="en-US" sz="2000" dirty="0">
              <a:ea typeface="Calibri" panose="020F0502020204030204" pitchFamily="34" charset="0"/>
              <a:cs typeface="Times New Roman" panose="02020603050405020304" pitchFamily="18" charset="0"/>
            </a:endParaRPr>
          </a:p>
          <a:p>
            <a:pPr defTabSz="966470">
              <a:defRPr/>
            </a:pPr>
            <a:endParaRPr lang="en-US" sz="2000" dirty="0">
              <a:solidFill>
                <a:srgbClr val="6A6872"/>
              </a:solidFill>
              <a:ea typeface="Calibri" panose="020F0502020204030204" pitchFamily="34" charset="0"/>
            </a:endParaRPr>
          </a:p>
          <a:p>
            <a:r>
              <a:rPr lang="en-US" sz="2000" b="1" dirty="0"/>
              <a:t>So why are industry pundits and analysts so sure the move to a cloud environment is the way of the future? </a:t>
            </a:r>
          </a:p>
          <a:p>
            <a:endParaRPr lang="en-US" sz="2000" dirty="0"/>
          </a:p>
          <a:p>
            <a:r>
              <a:rPr lang="en-US" sz="2000" dirty="0"/>
              <a:t>&lt;CLICK&gt;</a:t>
            </a:r>
          </a:p>
        </p:txBody>
      </p:sp>
      <p:sp>
        <p:nvSpPr>
          <p:cNvPr id="4" name="Slide Number Placeholder 3"/>
          <p:cNvSpPr>
            <a:spLocks noGrp="1"/>
          </p:cNvSpPr>
          <p:nvPr>
            <p:ph type="sldNum" sz="quarter" idx="5"/>
          </p:nvPr>
        </p:nvSpPr>
        <p:spPr/>
        <p:txBody>
          <a:bodyPr/>
          <a:lstStyle/>
          <a:p>
            <a:pPr defTabSz="966470">
              <a:defRPr/>
            </a:pPr>
            <a:fld id="{B0CAA7E8-B442-4106-B9A2-448F76F24C89}" type="slidenum">
              <a:rPr lang="en-US">
                <a:solidFill>
                  <a:prstClr val="black"/>
                </a:solidFill>
                <a:latin typeface="Calibri" panose="020F0502020204030204"/>
              </a:rPr>
              <a:pPr defTabSz="96647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407638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b="0" i="0" dirty="0">
                <a:solidFill>
                  <a:srgbClr val="374151"/>
                </a:solidFill>
                <a:effectLst/>
              </a:rPr>
              <a:t>The frequency with which HR professionals change their Human Resources Information System (HRIS) or Human Capital Management (HCM) solution can vary widely depending on several factors. </a:t>
            </a:r>
          </a:p>
          <a:p>
            <a:pPr marL="0" indent="0" algn="l">
              <a:buNone/>
            </a:pPr>
            <a:endParaRPr lang="en-US" sz="1200" b="0" i="0" dirty="0">
              <a:solidFill>
                <a:srgbClr val="374151"/>
              </a:solidFill>
              <a:effectLst/>
            </a:endParaRPr>
          </a:p>
          <a:p>
            <a:pPr marL="0" indent="0" algn="l">
              <a:buNone/>
            </a:pPr>
            <a:r>
              <a:rPr lang="en-US" sz="1200" b="0" i="0" dirty="0">
                <a:solidFill>
                  <a:srgbClr val="374151"/>
                </a:solidFill>
                <a:effectLst/>
              </a:rPr>
              <a:t>These factors include:</a:t>
            </a:r>
          </a:p>
          <a:p>
            <a:pPr algn="l">
              <a:buFont typeface="+mj-lt"/>
              <a:buAutoNum type="arabicPeriod"/>
            </a:pPr>
            <a:r>
              <a:rPr lang="en-US" sz="1200" b="1" i="0" dirty="0">
                <a:solidFill>
                  <a:srgbClr val="374151"/>
                </a:solidFill>
                <a:effectLst/>
              </a:rPr>
              <a:t>Business Needs:</a:t>
            </a:r>
            <a:r>
              <a:rPr lang="en-US" sz="1200" b="0" i="0" dirty="0">
                <a:solidFill>
                  <a:srgbClr val="374151"/>
                </a:solidFill>
                <a:effectLst/>
              </a:rPr>
              <a:t> Changes in the business environment, such as company growth, mergers, acquisitions, or restructuring, can impact the need for a more robust or flexible HRIS/HCM system.</a:t>
            </a:r>
          </a:p>
          <a:p>
            <a:pPr algn="l">
              <a:buFont typeface="+mj-lt"/>
              <a:buAutoNum type="arabicPeriod"/>
            </a:pPr>
            <a:r>
              <a:rPr lang="en-US" sz="1200" b="1" i="0" dirty="0">
                <a:solidFill>
                  <a:srgbClr val="374151"/>
                </a:solidFill>
                <a:effectLst/>
              </a:rPr>
              <a:t>Technological Advancements:</a:t>
            </a:r>
            <a:r>
              <a:rPr lang="en-US" sz="1200" b="0" i="0" dirty="0">
                <a:solidFill>
                  <a:srgbClr val="374151"/>
                </a:solidFill>
                <a:effectLst/>
              </a:rPr>
              <a:t> Rapid advancements in HR technology may prompt professionals to upgrade their systems to stay current with the latest features and capabilities.</a:t>
            </a:r>
          </a:p>
          <a:p>
            <a:pPr algn="l">
              <a:buFont typeface="+mj-lt"/>
              <a:buAutoNum type="arabicPeriod"/>
            </a:pPr>
            <a:r>
              <a:rPr lang="en-US" sz="1200" b="1" i="0" dirty="0">
                <a:solidFill>
                  <a:srgbClr val="374151"/>
                </a:solidFill>
                <a:effectLst/>
              </a:rPr>
              <a:t>Vendor Changes:</a:t>
            </a:r>
            <a:r>
              <a:rPr lang="en-US" sz="1200" b="0" i="0" dirty="0">
                <a:solidFill>
                  <a:srgbClr val="374151"/>
                </a:solidFill>
                <a:effectLst/>
              </a:rPr>
              <a:t> If the vendor of the HRIS/HCM solution undergoes significant changes, such as discontinuing support or services, HR professionals may consider switching to a different solution.</a:t>
            </a:r>
          </a:p>
          <a:p>
            <a:pPr algn="l">
              <a:buFont typeface="+mj-lt"/>
              <a:buAutoNum type="arabicPeriod"/>
            </a:pPr>
            <a:r>
              <a:rPr lang="en-US" sz="1200" b="1" i="0" dirty="0">
                <a:solidFill>
                  <a:srgbClr val="374151"/>
                </a:solidFill>
                <a:effectLst/>
              </a:rPr>
              <a:t>User Satisfaction:</a:t>
            </a:r>
            <a:r>
              <a:rPr lang="en-US" sz="1200" b="0" i="0" dirty="0">
                <a:solidFill>
                  <a:srgbClr val="374151"/>
                </a:solidFill>
                <a:effectLst/>
              </a:rPr>
              <a:t> If the current HRIS/HCM system fails to meet the needs of the HR team or employees, dissatisfaction may lead to the exploration of alternative solutions.</a:t>
            </a:r>
          </a:p>
          <a:p>
            <a:pPr algn="l">
              <a:buFont typeface="+mj-lt"/>
              <a:buAutoNum type="arabicPeriod"/>
            </a:pPr>
            <a:r>
              <a:rPr lang="en-US" sz="1200" b="1" i="0" dirty="0">
                <a:solidFill>
                  <a:srgbClr val="374151"/>
                </a:solidFill>
                <a:effectLst/>
              </a:rPr>
              <a:t>Regulatory Compliance:</a:t>
            </a:r>
            <a:r>
              <a:rPr lang="en-US" sz="1200" b="0" i="0" dirty="0">
                <a:solidFill>
                  <a:srgbClr val="374151"/>
                </a:solidFill>
                <a:effectLst/>
              </a:rPr>
              <a:t> Changes in labor laws, compliance requirements, or data security regulations may necessitate a switch to an HRIS/HCM system that better aligns with updated legal and regulatory standards.</a:t>
            </a:r>
          </a:p>
          <a:p>
            <a:pPr algn="l">
              <a:buFont typeface="+mj-lt"/>
              <a:buAutoNum type="arabicPeriod"/>
            </a:pPr>
            <a:r>
              <a:rPr lang="en-US" sz="1200" b="1" i="0" dirty="0">
                <a:solidFill>
                  <a:srgbClr val="374151"/>
                </a:solidFill>
                <a:effectLst/>
              </a:rPr>
              <a:t>Budget Constraints:</a:t>
            </a:r>
            <a:r>
              <a:rPr lang="en-US" sz="1200" b="0" i="0" dirty="0">
                <a:solidFill>
                  <a:srgbClr val="374151"/>
                </a:solidFill>
                <a:effectLst/>
              </a:rPr>
              <a:t> Financial considerations play a crucial role. If the organization faces budget constraints or if there is a more cost-effective solution available, HR professionals might opt for a change.</a:t>
            </a:r>
          </a:p>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10</a:t>
            </a:fld>
            <a:endParaRPr lang="en-US"/>
          </a:p>
        </p:txBody>
      </p:sp>
    </p:spTree>
    <p:extLst>
      <p:ext uri="{BB962C8B-B14F-4D97-AF65-F5344CB8AC3E}">
        <p14:creationId xmlns:p14="http://schemas.microsoft.com/office/powerpoint/2010/main" val="1062495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6ABBAC-7486-4D45-A79F-A9577B4B4527}"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7747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2121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433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1151389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745184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9/19/2024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376560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9/19/2024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16793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97588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4031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79973B2-908B-9456-142C-2334362733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6213" y="731520"/>
            <a:ext cx="10616187" cy="1306222"/>
          </a:xfrm>
        </p:spPr>
        <p:txBody>
          <a:bodyPr>
            <a:noAutofit/>
          </a:bodyPr>
          <a:lstStyle>
            <a:lvl1pPr>
              <a:lnSpc>
                <a:spcPct val="101000"/>
              </a:lnSpc>
              <a:spcBef>
                <a:spcPts val="700"/>
              </a:spcBef>
              <a:spcAft>
                <a:spcPts val="700"/>
              </a:spcAft>
              <a:defRPr sz="5400"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p:cNvSpPr>
            <a:spLocks noGrp="1"/>
          </p:cNvSpPr>
          <p:nvPr>
            <p:ph idx="1"/>
          </p:nvPr>
        </p:nvSpPr>
        <p:spPr>
          <a:xfrm>
            <a:off x="960120" y="2587752"/>
            <a:ext cx="3694176" cy="3258102"/>
          </a:xfrm>
        </p:spPr>
        <p:txBody>
          <a:bodyPr/>
          <a:lstStyle>
            <a:lvl1pPr>
              <a:defRPr sz="36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a:p>
            <a:pPr lvl="1"/>
            <a:r>
              <a:rPr lang="en-US"/>
              <a:t>Second level</a:t>
            </a:r>
          </a:p>
        </p:txBody>
      </p:sp>
      <p:sp>
        <p:nvSpPr>
          <p:cNvPr id="14" name="Picture Placeholder 13"/>
          <p:cNvSpPr>
            <a:spLocks noGrp="1"/>
          </p:cNvSpPr>
          <p:nvPr>
            <p:ph type="pic" sz="quarter" idx="14"/>
          </p:nvPr>
        </p:nvSpPr>
        <p:spPr>
          <a:xfrm>
            <a:off x="5297764" y="2265363"/>
            <a:ext cx="3479524" cy="3951287"/>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16" name="Picture Placeholder 15"/>
          <p:cNvSpPr>
            <a:spLocks noGrp="1"/>
          </p:cNvSpPr>
          <p:nvPr>
            <p:ph type="pic" sz="quarter" idx="15"/>
          </p:nvPr>
        </p:nvSpPr>
        <p:spPr>
          <a:xfrm>
            <a:off x="8777288" y="2265363"/>
            <a:ext cx="3414712" cy="3951287"/>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965547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23" name="Picture Placeholder 22"/>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4" name="Picture Placeholder 22"/>
          <p:cNvSpPr>
            <a:spLocks noGrp="1"/>
          </p:cNvSpPr>
          <p:nvPr>
            <p:ph type="pic" sz="quarter" idx="14"/>
          </p:nvPr>
        </p:nvSpPr>
        <p:spPr>
          <a:xfrm>
            <a:off x="3821762"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5" name="Picture Placeholder 22"/>
          <p:cNvSpPr>
            <a:spLocks noGrp="1"/>
          </p:cNvSpPr>
          <p:nvPr>
            <p:ph type="pic" sz="quarter" idx="15"/>
          </p:nvPr>
        </p:nvSpPr>
        <p:spPr>
          <a:xfrm>
            <a:off x="6576021"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2"/>
          <p:cNvSpPr>
            <a:spLocks noGrp="1"/>
          </p:cNvSpPr>
          <p:nvPr>
            <p:ph type="pic" sz="quarter" idx="16"/>
          </p:nvPr>
        </p:nvSpPr>
        <p:spPr>
          <a:xfrm>
            <a:off x="9334500"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8" name="Text Placeholder 27"/>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29" name="Text Placeholder 27"/>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0" name="Text Placeholder 27"/>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1" name="Text Placeholder 27"/>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2" name="Text Placeholder 27"/>
          <p:cNvSpPr>
            <a:spLocks noGrp="1"/>
          </p:cNvSpPr>
          <p:nvPr>
            <p:ph type="body" sz="quarter" idx="21"/>
          </p:nvPr>
        </p:nvSpPr>
        <p:spPr>
          <a:xfrm>
            <a:off x="6576021" y="5124103"/>
            <a:ext cx="1790700" cy="350292"/>
          </a:xfrm>
        </p:spPr>
        <p:txBody>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3" name="Text Placeholder 27"/>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4" name="Text Placeholder 27"/>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5" name="Text Placeholder 27"/>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553940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DD6ABBAC-7486-4D45-A79F-A9577B4B4527}"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17228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2" name="Title 1"/>
          <p:cNvSpPr>
            <a:spLocks noGrp="1"/>
          </p:cNvSpPr>
          <p:nvPr>
            <p:ph type="title"/>
          </p:nvPr>
        </p:nvSpPr>
        <p:spPr>
          <a:xfrm>
            <a:off x="776288" y="676275"/>
            <a:ext cx="4684887" cy="1736725"/>
          </a:xfrm>
        </p:spPr>
        <p:txBody>
          <a:bodyPr>
            <a:noAutofit/>
          </a:bodyPr>
          <a:lstStyle>
            <a:lvl1pPr>
              <a:defRPr sz="5400">
                <a:latin typeface="Decotura ICG" panose="00000400000000000000" pitchFamily="2" charset="0"/>
              </a:defRPr>
            </a:lvl1pPr>
          </a:lstStyle>
          <a:p>
            <a:r>
              <a:rPr lang="en-US"/>
              <a:t>Click to edit Master title style</a:t>
            </a:r>
          </a:p>
        </p:txBody>
      </p:sp>
      <p:sp>
        <p:nvSpPr>
          <p:cNvPr id="13" name="Content Placeholder 2"/>
          <p:cNvSpPr>
            <a:spLocks noGrp="1"/>
          </p:cNvSpPr>
          <p:nvPr>
            <p:ph idx="1"/>
          </p:nvPr>
        </p:nvSpPr>
        <p:spPr>
          <a:xfrm>
            <a:off x="960438" y="2587625"/>
            <a:ext cx="4500737" cy="3594100"/>
          </a:xfrm>
        </p:spPr>
        <p:txBody>
          <a:bodyPr anchor="ctr"/>
          <a:lstStyle>
            <a:lvl1pPr>
              <a:defRPr sz="2000">
                <a:solidFill>
                  <a:schemeClr val="tx1"/>
                </a:solidFill>
                <a:latin typeface="Decotura ICG" panose="00000400000000000000" pitchFamily="2" charset="0"/>
              </a:defRPr>
            </a:lvl1pPr>
          </a:lstStyle>
          <a:p>
            <a:pPr lvl="0"/>
            <a:r>
              <a:rPr lang="en-US"/>
              <a:t>Click to edit Master text styles</a:t>
            </a:r>
          </a:p>
        </p:txBody>
      </p:sp>
      <p:sp>
        <p:nvSpPr>
          <p:cNvPr id="3" name="Picture Placeholder 2"/>
          <p:cNvSpPr>
            <a:spLocks noGrp="1"/>
          </p:cNvSpPr>
          <p:nvPr>
            <p:ph type="pic" sz="quarter" idx="13"/>
          </p:nvPr>
        </p:nvSpPr>
        <p:spPr>
          <a:xfrm>
            <a:off x="6094474" y="0"/>
            <a:ext cx="3046351" cy="3428363"/>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8" name="Picture Placeholder 7"/>
          <p:cNvSpPr>
            <a:spLocks noGrp="1"/>
          </p:cNvSpPr>
          <p:nvPr>
            <p:ph type="pic" sz="quarter" idx="14"/>
          </p:nvPr>
        </p:nvSpPr>
        <p:spPr>
          <a:xfrm>
            <a:off x="9148763" y="0"/>
            <a:ext cx="3048000"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5"/>
          <p:cNvSpPr>
            <a:spLocks noGrp="1"/>
          </p:cNvSpPr>
          <p:nvPr>
            <p:ph type="pic" sz="quarter" idx="15"/>
          </p:nvPr>
        </p:nvSpPr>
        <p:spPr>
          <a:xfrm>
            <a:off x="6115050" y="3449227"/>
            <a:ext cx="6076950"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3231738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84C01DA-BDE0-8BCD-6554-4B70596DAC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a:t>Click to edit Master title style</a:t>
            </a:r>
          </a:p>
        </p:txBody>
      </p:sp>
      <p:sp>
        <p:nvSpPr>
          <p:cNvPr id="16" name="Picture Placeholder 15"/>
          <p:cNvSpPr>
            <a:spLocks noGrp="1"/>
          </p:cNvSpPr>
          <p:nvPr>
            <p:ph type="pic" sz="quarter" idx="15"/>
          </p:nvPr>
        </p:nvSpPr>
        <p:spPr>
          <a:xfrm>
            <a:off x="703942" y="1225484"/>
            <a:ext cx="3343187" cy="3951807"/>
          </a:xfrm>
        </p:spPr>
        <p:txBody>
          <a:bodyPr/>
          <a:lstStyle>
            <a:lvl1pPr>
              <a:defRPr>
                <a:latin typeface="Arial" panose="020B0604020202020204" pitchFamily="34" charset="0"/>
                <a:cs typeface="Arial" panose="020B0604020202020204" pitchFamily="34" charset="0"/>
              </a:defRPr>
            </a:lvl1pPr>
          </a:lstStyle>
          <a:p>
            <a:pPr lvl="0"/>
            <a:r>
              <a:rPr lang="en-US" noProof="0"/>
              <a:t>Click icon to add picture</a:t>
            </a:r>
          </a:p>
        </p:txBody>
      </p:sp>
      <p:sp>
        <p:nvSpPr>
          <p:cNvPr id="7" name="Content Placeholder 2"/>
          <p:cNvSpPr>
            <a:spLocks noGrp="1"/>
          </p:cNvSpPr>
          <p:nvPr>
            <p:ph idx="1"/>
          </p:nvPr>
        </p:nvSpPr>
        <p:spPr>
          <a:xfrm>
            <a:off x="4547779"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Content Placeholder 2"/>
          <p:cNvSpPr>
            <a:spLocks noGrp="1"/>
          </p:cNvSpPr>
          <p:nvPr>
            <p:ph idx="16"/>
          </p:nvPr>
        </p:nvSpPr>
        <p:spPr>
          <a:xfrm>
            <a:off x="6984437"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Content Placeholder 2"/>
          <p:cNvSpPr>
            <a:spLocks noGrp="1"/>
          </p:cNvSpPr>
          <p:nvPr>
            <p:ph idx="17"/>
          </p:nvPr>
        </p:nvSpPr>
        <p:spPr>
          <a:xfrm>
            <a:off x="9421095"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367578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653407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86"/>
        <p:cNvGrpSpPr/>
        <p:nvPr/>
      </p:nvGrpSpPr>
      <p:grpSpPr>
        <a:xfrm>
          <a:off x="0" y="0"/>
          <a:ext cx="0" cy="0"/>
          <a:chOff x="0" y="0"/>
          <a:chExt cx="0" cy="0"/>
        </a:xfrm>
      </p:grpSpPr>
      <p:sp>
        <p:nvSpPr>
          <p:cNvPr id="87" name="Google Shape;87;p13"/>
          <p:cNvSpPr txBox="1">
            <a:spLocks noGrp="1"/>
          </p:cNvSpPr>
          <p:nvPr>
            <p:ph type="ctrTitle"/>
          </p:nvPr>
        </p:nvSpPr>
        <p:spPr>
          <a:xfrm>
            <a:off x="4107967" y="540448"/>
            <a:ext cx="3976000" cy="9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Nunito Sans ExtraBold"/>
              <a:buNone/>
              <a:defRPr sz="1867" b="0">
                <a:latin typeface="Nunito Sans ExtraBold"/>
                <a:ea typeface="Nunito Sans ExtraBold"/>
                <a:cs typeface="Nunito Sans ExtraBold"/>
                <a:sym typeface="Nunito Sans ExtraBold"/>
              </a:defRPr>
            </a:lvl1pPr>
            <a:lvl2pPr lvl="1" algn="r" rtl="0">
              <a:spcBef>
                <a:spcPts val="0"/>
              </a:spcBef>
              <a:spcAft>
                <a:spcPts val="0"/>
              </a:spcAft>
              <a:buSzPts val="1400"/>
              <a:buFont typeface="Nunito Sans ExtraBold"/>
              <a:buNone/>
              <a:defRPr sz="1867" b="0">
                <a:latin typeface="Nunito Sans ExtraBold"/>
                <a:ea typeface="Nunito Sans ExtraBold"/>
                <a:cs typeface="Nunito Sans ExtraBold"/>
                <a:sym typeface="Nunito Sans ExtraBold"/>
              </a:defRPr>
            </a:lvl2pPr>
            <a:lvl3pPr lvl="2" algn="r" rtl="0">
              <a:spcBef>
                <a:spcPts val="0"/>
              </a:spcBef>
              <a:spcAft>
                <a:spcPts val="0"/>
              </a:spcAft>
              <a:buSzPts val="1400"/>
              <a:buFont typeface="Nunito Sans ExtraBold"/>
              <a:buNone/>
              <a:defRPr sz="1867" b="0">
                <a:latin typeface="Nunito Sans ExtraBold"/>
                <a:ea typeface="Nunito Sans ExtraBold"/>
                <a:cs typeface="Nunito Sans ExtraBold"/>
                <a:sym typeface="Nunito Sans ExtraBold"/>
              </a:defRPr>
            </a:lvl3pPr>
            <a:lvl4pPr lvl="3" algn="r" rtl="0">
              <a:spcBef>
                <a:spcPts val="0"/>
              </a:spcBef>
              <a:spcAft>
                <a:spcPts val="0"/>
              </a:spcAft>
              <a:buSzPts val="1400"/>
              <a:buFont typeface="Nunito Sans ExtraBold"/>
              <a:buNone/>
              <a:defRPr sz="1867" b="0">
                <a:latin typeface="Nunito Sans ExtraBold"/>
                <a:ea typeface="Nunito Sans ExtraBold"/>
                <a:cs typeface="Nunito Sans ExtraBold"/>
                <a:sym typeface="Nunito Sans ExtraBold"/>
              </a:defRPr>
            </a:lvl4pPr>
            <a:lvl5pPr lvl="4" algn="r" rtl="0">
              <a:spcBef>
                <a:spcPts val="0"/>
              </a:spcBef>
              <a:spcAft>
                <a:spcPts val="0"/>
              </a:spcAft>
              <a:buSzPts val="1400"/>
              <a:buFont typeface="Nunito Sans ExtraBold"/>
              <a:buNone/>
              <a:defRPr sz="1867" b="0">
                <a:latin typeface="Nunito Sans ExtraBold"/>
                <a:ea typeface="Nunito Sans ExtraBold"/>
                <a:cs typeface="Nunito Sans ExtraBold"/>
                <a:sym typeface="Nunito Sans ExtraBold"/>
              </a:defRPr>
            </a:lvl5pPr>
            <a:lvl6pPr lvl="5" algn="r" rtl="0">
              <a:spcBef>
                <a:spcPts val="0"/>
              </a:spcBef>
              <a:spcAft>
                <a:spcPts val="0"/>
              </a:spcAft>
              <a:buSzPts val="1400"/>
              <a:buFont typeface="Nunito Sans ExtraBold"/>
              <a:buNone/>
              <a:defRPr sz="1867" b="0">
                <a:latin typeface="Nunito Sans ExtraBold"/>
                <a:ea typeface="Nunito Sans ExtraBold"/>
                <a:cs typeface="Nunito Sans ExtraBold"/>
                <a:sym typeface="Nunito Sans ExtraBold"/>
              </a:defRPr>
            </a:lvl6pPr>
            <a:lvl7pPr lvl="6" algn="r" rtl="0">
              <a:spcBef>
                <a:spcPts val="0"/>
              </a:spcBef>
              <a:spcAft>
                <a:spcPts val="0"/>
              </a:spcAft>
              <a:buSzPts val="1400"/>
              <a:buFont typeface="Nunito Sans ExtraBold"/>
              <a:buNone/>
              <a:defRPr sz="1867" b="0">
                <a:latin typeface="Nunito Sans ExtraBold"/>
                <a:ea typeface="Nunito Sans ExtraBold"/>
                <a:cs typeface="Nunito Sans ExtraBold"/>
                <a:sym typeface="Nunito Sans ExtraBold"/>
              </a:defRPr>
            </a:lvl7pPr>
            <a:lvl8pPr lvl="7" algn="r" rtl="0">
              <a:spcBef>
                <a:spcPts val="0"/>
              </a:spcBef>
              <a:spcAft>
                <a:spcPts val="0"/>
              </a:spcAft>
              <a:buSzPts val="1400"/>
              <a:buFont typeface="Nunito Sans ExtraBold"/>
              <a:buNone/>
              <a:defRPr sz="1867" b="0">
                <a:latin typeface="Nunito Sans ExtraBold"/>
                <a:ea typeface="Nunito Sans ExtraBold"/>
                <a:cs typeface="Nunito Sans ExtraBold"/>
                <a:sym typeface="Nunito Sans ExtraBold"/>
              </a:defRPr>
            </a:lvl8pPr>
            <a:lvl9pPr lvl="8" algn="r" rtl="0">
              <a:spcBef>
                <a:spcPts val="0"/>
              </a:spcBef>
              <a:spcAft>
                <a:spcPts val="0"/>
              </a:spcAft>
              <a:buSzPts val="1400"/>
              <a:buFont typeface="Nunito Sans ExtraBold"/>
              <a:buNone/>
              <a:defRPr sz="1867" b="0">
                <a:latin typeface="Nunito Sans ExtraBold"/>
                <a:ea typeface="Nunito Sans ExtraBold"/>
                <a:cs typeface="Nunito Sans ExtraBold"/>
                <a:sym typeface="Nunito Sans ExtraBold"/>
              </a:defRPr>
            </a:lvl9pPr>
          </a:lstStyle>
          <a:p>
            <a:endParaRPr/>
          </a:p>
        </p:txBody>
      </p:sp>
    </p:spTree>
    <p:extLst>
      <p:ext uri="{BB962C8B-B14F-4D97-AF65-F5344CB8AC3E}">
        <p14:creationId xmlns:p14="http://schemas.microsoft.com/office/powerpoint/2010/main" val="715162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167257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6ABBAC-7486-4D45-A79F-A9577B4B4527}"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400657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6ABBAC-7486-4D45-A79F-A9577B4B4527}" type="datetimeFigureOut">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0716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DD6ABBAC-7486-4D45-A79F-A9577B4B4527}" type="datetimeFigureOut">
              <a:rPr lang="en-US" smtClean="0"/>
              <a:t>9/19/2024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1072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D6ABBAC-7486-4D45-A79F-A9577B4B4527}" type="datetimeFigureOut">
              <a:rPr lang="en-US" smtClean="0"/>
              <a:t>9/19/2024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95781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D6ABBAC-7486-4D45-A79F-A9577B4B4527}" type="datetimeFigureOut">
              <a:rPr lang="en-US" smtClean="0"/>
              <a:t>9/19/2024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8069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24034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D6ABBAC-7486-4D45-A79F-A9577B4B4527}" type="datetimeFigureOut">
              <a:rPr lang="en-US" smtClean="0"/>
              <a:t>9/19/2024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E42FCEF-9517-7142-B602-BAEFE73C0B6E}" type="slidenum">
              <a:rPr lang="en-US" smtClean="0"/>
              <a:t>‹#›</a:t>
            </a:fld>
            <a:endParaRPr lang="en-US"/>
          </a:p>
        </p:txBody>
      </p:sp>
    </p:spTree>
    <p:extLst>
      <p:ext uri="{BB962C8B-B14F-4D97-AF65-F5344CB8AC3E}">
        <p14:creationId xmlns:p14="http://schemas.microsoft.com/office/powerpoint/2010/main" val="3324371754"/>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30" r:id="rId21"/>
    <p:sldLayoutId id="2147483731" r:id="rId22"/>
    <p:sldLayoutId id="2147483732" r:id="rId23"/>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9.jp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jp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10.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9.jp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10.png"/><Relationship Id="rId9" Type="http://schemas.openxmlformats.org/officeDocument/2006/relationships/image" Target="../media/image45.png"/><Relationship Id="rId1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9.jp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hyperlink" Target="https://www.pdssoftware.com/landing-nnahra" TargetMode="External"/><Relationship Id="rId7" Type="http://schemas.openxmlformats.org/officeDocument/2006/relationships/image" Target="../media/image63.sv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www.pdssoftware.com/landing-nnahra/"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file:///\\webserver4\CorpWEb\Web\MKT\Whitepapers\The_Importance_Of_Cloud-Based_HCM_Systems_For_The_Future.pdf" TargetMode="External"/><Relationship Id="rId7" Type="http://schemas.openxmlformats.org/officeDocument/2006/relationships/hyperlink" Target="http://www.pdssoftware.com/MKT/Whitepapers/HR_and_Crisis_Management.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hyperlink" Target="file:///\\webserver4\CorpWEb\Web\MKT\Whitepapers\Why_HCM_Software_Is_Essential_in_the_Future.pdf" TargetMode="External"/><Relationship Id="rId10"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3.xml"/><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mt="50000"/>
          </a:blip>
          <a:srcRect t="10650" b="5081"/>
          <a:stretch/>
        </p:blipFill>
        <p:spPr>
          <a:xfrm>
            <a:off x="0" y="1"/>
            <a:ext cx="12191980" cy="6857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1523990" y="2621453"/>
            <a:ext cx="9144000" cy="1184677"/>
          </a:xfrm>
        </p:spPr>
        <p:txBody>
          <a:bodyPr>
            <a:normAutofit/>
          </a:bodyPr>
          <a:lstStyle/>
          <a:p>
            <a:r>
              <a:rPr lang="en-US" sz="6600" b="1" dirty="0">
                <a:solidFill>
                  <a:srgbClr val="FFFFFF"/>
                </a:solidFill>
                <a:latin typeface="AngsanaUPC" panose="020B0604020202020204" pitchFamily="34" charset="0"/>
                <a:cs typeface="AngsanaUPC" panose="020B0604020202020204" pitchFamily="34" charset="0"/>
              </a:rPr>
              <a:t>           28</a:t>
            </a:r>
            <a:r>
              <a:rPr lang="en-US" sz="6600" b="1" baseline="30000" dirty="0">
                <a:solidFill>
                  <a:srgbClr val="FFFFFF"/>
                </a:solidFill>
                <a:latin typeface="AngsanaUPC" panose="020B0604020202020204" pitchFamily="34" charset="0"/>
                <a:cs typeface="AngsanaUPC" panose="020B0604020202020204" pitchFamily="34" charset="0"/>
              </a:rPr>
              <a:t>th</a:t>
            </a:r>
            <a:r>
              <a:rPr lang="en-US" sz="6600" b="1" dirty="0">
                <a:solidFill>
                  <a:srgbClr val="FFFFFF"/>
                </a:solidFill>
                <a:latin typeface="AngsanaUPC" panose="020B0604020202020204" pitchFamily="34" charset="0"/>
                <a:cs typeface="AngsanaUPC" panose="020B0604020202020204" pitchFamily="34" charset="0"/>
              </a:rPr>
              <a:t> Annual Conference</a:t>
            </a: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311726" y="6078772"/>
            <a:ext cx="2923309" cy="592705"/>
          </a:xfrm>
        </p:spPr>
        <p:txBody>
          <a:bodyPr>
            <a:normAutofit fontScale="77500" lnSpcReduction="20000"/>
          </a:bodyPr>
          <a:lstStyle/>
          <a:p>
            <a:r>
              <a:rPr lang="en-US" sz="3600" b="1">
                <a:solidFill>
                  <a:srgbClr val="FFFFFF"/>
                </a:solidFill>
                <a:latin typeface="AngsanaUPC" panose="02020603050405020304" pitchFamily="18" charset="-34"/>
                <a:cs typeface="AngsanaUPC" panose="02020603050405020304" pitchFamily="18" charset="-34"/>
              </a:rPr>
              <a:t>Durant</a:t>
            </a:r>
            <a:r>
              <a:rPr lang="en-US">
                <a:solidFill>
                  <a:srgbClr val="FFFFFF"/>
                </a:solidFill>
                <a:latin typeface="AngsanaUPC" panose="02020603050405020304" pitchFamily="18" charset="-34"/>
                <a:cs typeface="AngsanaUPC" panose="02020603050405020304" pitchFamily="18" charset="-34"/>
              </a:rPr>
              <a:t>, </a:t>
            </a:r>
            <a:r>
              <a:rPr lang="en-US" sz="3600" b="1">
                <a:solidFill>
                  <a:srgbClr val="FFFFFF"/>
                </a:solidFill>
                <a:latin typeface="AngsanaUPC" panose="02020603050405020304" pitchFamily="18" charset="-34"/>
                <a:cs typeface="AngsanaUPC" panose="02020603050405020304" pitchFamily="18" charset="-34"/>
              </a:rPr>
              <a:t>Oklahoma</a:t>
            </a:r>
            <a:endParaRPr lang="en-US" b="1">
              <a:solidFill>
                <a:srgbClr val="FFFFFF"/>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8205850" y="5902036"/>
            <a:ext cx="3674424" cy="769441"/>
          </a:xfrm>
          <a:prstGeom prst="rect">
            <a:avLst/>
          </a:prstGeom>
          <a:noFill/>
        </p:spPr>
        <p:txBody>
          <a:bodyPr wrap="square" rtlCol="0">
            <a:spAutoFit/>
          </a:bodyPr>
          <a:lstStyle/>
          <a:p>
            <a:r>
              <a:rPr lang="en-US" sz="4400" b="1">
                <a:latin typeface="AngsanaUPC" panose="02020603050405020304" pitchFamily="18" charset="-34"/>
                <a:cs typeface="AngsanaUPC" panose="02020603050405020304" pitchFamily="18" charset="-34"/>
              </a:rPr>
              <a:t>September</a:t>
            </a:r>
            <a:r>
              <a:rPr lang="en-US" sz="3600" b="1">
                <a:latin typeface="AngsanaUPC" panose="02020603050405020304" pitchFamily="18" charset="-34"/>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4447491" y="3766049"/>
            <a:ext cx="2545903" cy="2312723"/>
          </a:xfrm>
          <a:prstGeom prst="rect">
            <a:avLst/>
          </a:prstGeom>
        </p:spPr>
      </p:pic>
    </p:spTree>
    <p:extLst>
      <p:ext uri="{BB962C8B-B14F-4D97-AF65-F5344CB8AC3E}">
        <p14:creationId xmlns:p14="http://schemas.microsoft.com/office/powerpoint/2010/main" val="2384944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237B9-A623-E6B7-1005-62CAD9B58501}"/>
              </a:ext>
            </a:extLst>
          </p:cNvPr>
          <p:cNvSpPr>
            <a:spLocks noGrp="1"/>
          </p:cNvSpPr>
          <p:nvPr>
            <p:ph type="title"/>
          </p:nvPr>
        </p:nvSpPr>
        <p:spPr>
          <a:xfrm>
            <a:off x="1281564" y="787791"/>
            <a:ext cx="8825657" cy="1101476"/>
          </a:xfrm>
        </p:spPr>
        <p:txBody>
          <a:bodyPr/>
          <a:lstStyle/>
          <a:p>
            <a:r>
              <a:rPr lang="en-US" dirty="0"/>
              <a:t>Many factors to change?</a:t>
            </a:r>
          </a:p>
        </p:txBody>
      </p:sp>
      <p:sp>
        <p:nvSpPr>
          <p:cNvPr id="3" name="Text Placeholder 2">
            <a:extLst>
              <a:ext uri="{FF2B5EF4-FFF2-40B4-BE49-F238E27FC236}">
                <a16:creationId xmlns:a16="http://schemas.microsoft.com/office/drawing/2014/main" id="{4570ED7C-5F01-4220-48E6-90011CED5D1B}"/>
              </a:ext>
            </a:extLst>
          </p:cNvPr>
          <p:cNvSpPr>
            <a:spLocks noGrp="1"/>
          </p:cNvSpPr>
          <p:nvPr>
            <p:ph type="body" idx="1"/>
          </p:nvPr>
        </p:nvSpPr>
        <p:spPr>
          <a:xfrm>
            <a:off x="1281564" y="2194561"/>
            <a:ext cx="8825658" cy="3658642"/>
          </a:xfrm>
        </p:spPr>
        <p:txBody>
          <a:bodyPr>
            <a:normAutofit/>
          </a:bodyPr>
          <a:lstStyle/>
          <a:p>
            <a:pPr marL="342900" indent="-342900" algn="l">
              <a:buFont typeface="Wingdings" panose="05000000000000000000" pitchFamily="2" charset="2"/>
              <a:buChar char="Ø"/>
            </a:pPr>
            <a:r>
              <a:rPr lang="en-US" sz="2000" b="0" i="0" dirty="0">
                <a:solidFill>
                  <a:schemeClr val="tx1"/>
                </a:solidFill>
                <a:effectLst/>
              </a:rPr>
              <a:t>Business Needs</a:t>
            </a:r>
          </a:p>
          <a:p>
            <a:pPr marL="342900" indent="-342900" algn="l">
              <a:buFont typeface="Wingdings" panose="05000000000000000000" pitchFamily="2" charset="2"/>
              <a:buChar char="Ø"/>
            </a:pPr>
            <a:r>
              <a:rPr lang="en-US" dirty="0">
                <a:solidFill>
                  <a:schemeClr val="tx1"/>
                </a:solidFill>
              </a:rPr>
              <a:t>Technology Needs</a:t>
            </a:r>
          </a:p>
          <a:p>
            <a:pPr marL="342900" indent="-342900" algn="l">
              <a:buFont typeface="Wingdings" panose="05000000000000000000" pitchFamily="2" charset="2"/>
              <a:buChar char="Ø"/>
            </a:pPr>
            <a:r>
              <a:rPr lang="en-US" sz="2000" b="0" i="0" dirty="0">
                <a:solidFill>
                  <a:schemeClr val="tx1"/>
                </a:solidFill>
                <a:effectLst/>
              </a:rPr>
              <a:t>Vendor Changes</a:t>
            </a:r>
          </a:p>
          <a:p>
            <a:pPr marL="342900" indent="-342900" algn="l">
              <a:buFont typeface="Wingdings" panose="05000000000000000000" pitchFamily="2" charset="2"/>
              <a:buChar char="Ø"/>
            </a:pPr>
            <a:r>
              <a:rPr lang="en-US" dirty="0">
                <a:solidFill>
                  <a:schemeClr val="tx1"/>
                </a:solidFill>
              </a:rPr>
              <a:t>User Satisfaction</a:t>
            </a:r>
          </a:p>
          <a:p>
            <a:pPr marL="342900" indent="-342900" algn="l">
              <a:buFont typeface="Wingdings" panose="05000000000000000000" pitchFamily="2" charset="2"/>
              <a:buChar char="Ø"/>
            </a:pPr>
            <a:r>
              <a:rPr lang="en-US" sz="2000" b="0" i="0" dirty="0">
                <a:solidFill>
                  <a:schemeClr val="tx1"/>
                </a:solidFill>
                <a:effectLst/>
              </a:rPr>
              <a:t>Regulatory Compliance</a:t>
            </a:r>
          </a:p>
          <a:p>
            <a:pPr marL="342900" indent="-342900" algn="l">
              <a:buFont typeface="Wingdings" panose="05000000000000000000" pitchFamily="2" charset="2"/>
              <a:buChar char="Ø"/>
            </a:pPr>
            <a:r>
              <a:rPr lang="en-US" dirty="0">
                <a:solidFill>
                  <a:schemeClr val="tx1"/>
                </a:solidFill>
              </a:rPr>
              <a:t>Budget constraints</a:t>
            </a:r>
            <a:endParaRPr lang="en-US" sz="2000" b="0" i="0" dirty="0">
              <a:solidFill>
                <a:schemeClr val="tx1"/>
              </a:solidFill>
              <a:effectLst/>
            </a:endParaRPr>
          </a:p>
          <a:p>
            <a:endParaRPr lang="en-US" dirty="0"/>
          </a:p>
        </p:txBody>
      </p:sp>
    </p:spTree>
    <p:extLst>
      <p:ext uri="{BB962C8B-B14F-4D97-AF65-F5344CB8AC3E}">
        <p14:creationId xmlns:p14="http://schemas.microsoft.com/office/powerpoint/2010/main" val="3378569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5" name="Picture 34">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7" name="Oval 36">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9" name="Picture 38">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1" name="Picture 40">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3" name="Rectangle 42">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a:extLst>
              <a:ext uri="{FF2B5EF4-FFF2-40B4-BE49-F238E27FC236}">
                <a16:creationId xmlns:a16="http://schemas.microsoft.com/office/drawing/2014/main" id="{4EA8ACEA-5B4B-4AC6-A227-6A0E014A5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E54BE42-0A76-4E08-8E93-933FEE57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Freeform 15">
            <a:extLst>
              <a:ext uri="{FF2B5EF4-FFF2-40B4-BE49-F238E27FC236}">
                <a16:creationId xmlns:a16="http://schemas.microsoft.com/office/drawing/2014/main" id="{BC170363-AD0C-449E-B5CC-30A228247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algn="ctr"/>
            <a:endParaRPr lang="en-US">
              <a:solidFill>
                <a:schemeClr val="tx1"/>
              </a:solidFill>
            </a:endParaRPr>
          </a:p>
        </p:txBody>
      </p:sp>
      <p:pic>
        <p:nvPicPr>
          <p:cNvPr id="4" name="Picture 3" descr="A person and person standing next to a large screen">
            <a:extLst>
              <a:ext uri="{FF2B5EF4-FFF2-40B4-BE49-F238E27FC236}">
                <a16:creationId xmlns:a16="http://schemas.microsoft.com/office/drawing/2014/main" id="{54C2E4C9-30AE-8B3F-8602-14E7CA080B8D}"/>
              </a:ext>
            </a:extLst>
          </p:cNvPr>
          <p:cNvPicPr>
            <a:picLocks noChangeAspect="1"/>
          </p:cNvPicPr>
          <p:nvPr/>
        </p:nvPicPr>
        <p:blipFill>
          <a:blip r:embed="rId8"/>
          <a:stretch>
            <a:fillRect/>
          </a:stretch>
        </p:blipFill>
        <p:spPr>
          <a:xfrm>
            <a:off x="4294989" y="636083"/>
            <a:ext cx="3637396" cy="3291844"/>
          </a:xfrm>
          <a:prstGeom prst="rect">
            <a:avLst/>
          </a:prstGeom>
          <a:effectLst/>
        </p:spPr>
      </p:pic>
      <p:sp useBgFill="1">
        <p:nvSpPr>
          <p:cNvPr id="51" name="Freeform 5">
            <a:extLst>
              <a:ext uri="{FF2B5EF4-FFF2-40B4-BE49-F238E27FC236}">
                <a16:creationId xmlns:a16="http://schemas.microsoft.com/office/drawing/2014/main" id="{1F63DF7C-AFED-49CB-8FAF-B69387E9C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4055532"/>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txBody>
          <a:bodyPr/>
          <a:lstStyle/>
          <a:p>
            <a:endParaRPr lang="en-US"/>
          </a:p>
        </p:txBody>
      </p:sp>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635458" y="4854344"/>
            <a:ext cx="9345155" cy="861802"/>
          </a:xfrm>
        </p:spPr>
        <p:txBody>
          <a:bodyPr vert="horz" lIns="91440" tIns="45720" rIns="91440" bIns="45720" rtlCol="0" anchor="b">
            <a:normAutofit/>
          </a:bodyPr>
          <a:lstStyle/>
          <a:p>
            <a:pPr fontAlgn="auto">
              <a:defRPr/>
            </a:pPr>
            <a:r>
              <a:rPr lang="en-US" sz="4800"/>
              <a:t>How To Get Started</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9"/>
          <a:stretch>
            <a:fillRect/>
          </a:stretch>
        </p:blipFill>
        <p:spPr>
          <a:xfrm>
            <a:off x="643856" y="751481"/>
            <a:ext cx="3500258" cy="3176445"/>
          </a:xfrm>
          <a:prstGeom prst="rect">
            <a:avLst/>
          </a:prstGeom>
          <a:effectLst/>
        </p:spPr>
      </p:pic>
    </p:spTree>
    <p:extLst>
      <p:ext uri="{BB962C8B-B14F-4D97-AF65-F5344CB8AC3E}">
        <p14:creationId xmlns:p14="http://schemas.microsoft.com/office/powerpoint/2010/main" val="118016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a:defRPr/>
            </a:pPr>
            <a:r>
              <a:rPr lang="en-US" dirty="0">
                <a:solidFill>
                  <a:schemeClr val="bg1"/>
                </a:solidFill>
              </a:rPr>
              <a:t>4 Steps to </a:t>
            </a:r>
            <a:r>
              <a:rPr lang="en-US">
                <a:solidFill>
                  <a:schemeClr val="bg1"/>
                </a:solidFill>
              </a:rPr>
              <a:t>Gathering</a:t>
            </a:r>
            <a:r>
              <a:rPr lang="en-US" dirty="0">
                <a:solidFill>
                  <a:schemeClr val="bg1"/>
                </a:solidFill>
              </a:rPr>
              <a:t> </a:t>
            </a:r>
            <a:br>
              <a:rPr lang="en-US">
                <a:solidFill>
                  <a:schemeClr val="bg1"/>
                </a:solidFill>
              </a:rPr>
            </a:br>
            <a:r>
              <a:rPr lang="en-US">
                <a:solidFill>
                  <a:schemeClr val="bg1"/>
                </a:solidFill>
              </a:rPr>
              <a:t>Your Requirements</a:t>
            </a:r>
          </a:p>
        </p:txBody>
      </p:sp>
      <p:sp>
        <p:nvSpPr>
          <p:cNvPr id="4" name="Text Placeholder 3">
            <a:extLst>
              <a:ext uri="{FF2B5EF4-FFF2-40B4-BE49-F238E27FC236}">
                <a16:creationId xmlns:a16="http://schemas.microsoft.com/office/drawing/2014/main" id="{11545860-6913-BA61-F966-5DA750606104}"/>
              </a:ext>
            </a:extLst>
          </p:cNvPr>
          <p:cNvSpPr>
            <a:spLocks noGrp="1"/>
          </p:cNvSpPr>
          <p:nvPr>
            <p:ph type="body" idx="1"/>
          </p:nvPr>
        </p:nvSpPr>
        <p:spPr/>
        <p:txBody>
          <a:bodyPr/>
          <a:lstStyle/>
          <a:p>
            <a:pPr eaLnBrk="1" fontAlgn="auto" hangingPunct="1">
              <a:defRPr/>
            </a:pPr>
            <a:r>
              <a:rPr lang="en-US" i="1" dirty="0">
                <a:solidFill>
                  <a:schemeClr val="bg1"/>
                </a:solidFill>
                <a:latin typeface="Arial" panose="020B0604020202020204" pitchFamily="34" charset="0"/>
                <a:cs typeface="Arial" panose="020B0604020202020204" pitchFamily="34" charset="0"/>
              </a:rPr>
              <a:t>Create a solid foundation </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pic>
        <p:nvPicPr>
          <p:cNvPr id="6" name="Picture 5" descr="A person sitting on a purple arrow with a computer&#10;&#10;Description automatically generated">
            <a:extLst>
              <a:ext uri="{FF2B5EF4-FFF2-40B4-BE49-F238E27FC236}">
                <a16:creationId xmlns:a16="http://schemas.microsoft.com/office/drawing/2014/main" id="{82145D46-4A2E-DB31-E477-15918BC52326}"/>
              </a:ext>
            </a:extLst>
          </p:cNvPr>
          <p:cNvPicPr>
            <a:picLocks noChangeAspect="1"/>
          </p:cNvPicPr>
          <p:nvPr/>
        </p:nvPicPr>
        <p:blipFill>
          <a:blip r:embed="rId5"/>
          <a:stretch>
            <a:fillRect/>
          </a:stretch>
        </p:blipFill>
        <p:spPr>
          <a:xfrm>
            <a:off x="6637662" y="1809853"/>
            <a:ext cx="5177928" cy="3229113"/>
          </a:xfrm>
          <a:prstGeom prst="rect">
            <a:avLst/>
          </a:prstGeom>
        </p:spPr>
      </p:pic>
    </p:spTree>
    <p:extLst>
      <p:ext uri="{BB962C8B-B14F-4D97-AF65-F5344CB8AC3E}">
        <p14:creationId xmlns:p14="http://schemas.microsoft.com/office/powerpoint/2010/main" val="40837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0" y="731520"/>
            <a:ext cx="12191999" cy="1306222"/>
          </a:xfrm>
        </p:spPr>
        <p:txBody>
          <a:bodyPr/>
          <a:lstStyle/>
          <a:p>
            <a:pPr algn="ctr" eaLnBrk="1" fontAlgn="auto" hangingPunct="1">
              <a:defRPr/>
            </a:pPr>
            <a:r>
              <a:rPr lang="en-US" sz="4800" dirty="0">
                <a:solidFill>
                  <a:schemeClr val="bg1"/>
                </a:solidFill>
                <a:latin typeface="Arial"/>
                <a:cs typeface="Arial"/>
              </a:rPr>
              <a:t>4 Steps to Gathering Your Requirements</a:t>
            </a: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401599" y="1823803"/>
            <a:ext cx="10616187" cy="3889248"/>
          </a:xfrm>
        </p:spPr>
        <p:txBody>
          <a:bodyPr anchor="ctr">
            <a:normAutofit fontScale="92500"/>
          </a:bodyPr>
          <a:lstStyle/>
          <a:p>
            <a:pPr marL="857250" indent="-857250" eaLnBrk="1" fontAlgn="auto" hangingPunct="1">
              <a:buFont typeface="+mj-lt"/>
              <a:buAutoNum type="arabicParenR"/>
              <a:defRPr/>
            </a:pPr>
            <a:r>
              <a:rPr lang="en-US" dirty="0">
                <a:solidFill>
                  <a:schemeClr val="bg1"/>
                </a:solidFill>
              </a:rPr>
              <a:t>Interview stakeholders and subject matter experts to determine future needs.</a:t>
            </a:r>
          </a:p>
          <a:p>
            <a:pPr marL="857250" indent="-857250" eaLnBrk="1" fontAlgn="auto" hangingPunct="1">
              <a:buFont typeface="+mj-lt"/>
              <a:buAutoNum type="arabicParenR"/>
              <a:defRPr/>
            </a:pPr>
            <a:r>
              <a:rPr lang="en-US" dirty="0">
                <a:solidFill>
                  <a:schemeClr val="bg1"/>
                </a:solidFill>
              </a:rPr>
              <a:t>Review the current system or methodology for weaknesses or gaps</a:t>
            </a:r>
          </a:p>
          <a:p>
            <a:pPr marL="857250" indent="-857250" eaLnBrk="1" fontAlgn="auto" hangingPunct="1">
              <a:buFont typeface="+mj-lt"/>
              <a:buAutoNum type="arabicParenR"/>
              <a:defRPr/>
            </a:pPr>
            <a:r>
              <a:rPr lang="en-US" dirty="0">
                <a:solidFill>
                  <a:schemeClr val="bg1"/>
                </a:solidFill>
              </a:rPr>
              <a:t>Document and prioritize requirements</a:t>
            </a:r>
          </a:p>
          <a:p>
            <a:pPr marL="857250" indent="-857250" eaLnBrk="1" fontAlgn="auto" hangingPunct="1">
              <a:buFont typeface="+mj-lt"/>
              <a:buAutoNum type="arabicParenR"/>
              <a:defRPr/>
            </a:pPr>
            <a:r>
              <a:rPr lang="en-US" dirty="0">
                <a:solidFill>
                  <a:schemeClr val="bg1"/>
                </a:solidFill>
              </a:rPr>
              <a:t>Consider software requirement modeling options</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03292" y="5499111"/>
            <a:ext cx="1381246" cy="1254737"/>
          </a:xfrm>
          <a:prstGeom prst="rect">
            <a:avLst/>
          </a:prstGeom>
        </p:spPr>
      </p:pic>
      <p:pic>
        <p:nvPicPr>
          <p:cNvPr id="4" name="Picture 3" descr="A blue and gold sign&#10;&#10;Description automatically generated">
            <a:extLst>
              <a:ext uri="{FF2B5EF4-FFF2-40B4-BE49-F238E27FC236}">
                <a16:creationId xmlns:a16="http://schemas.microsoft.com/office/drawing/2014/main" id="{1D2A059C-1A80-C333-9BBB-102E521ED9D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380793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0" y="731520"/>
            <a:ext cx="12191999" cy="1306222"/>
          </a:xfrm>
        </p:spPr>
        <p:txBody>
          <a:bodyPr/>
          <a:lstStyle/>
          <a:p>
            <a:pPr algn="ctr" eaLnBrk="1" fontAlgn="auto" hangingPunct="1">
              <a:defRPr/>
            </a:pPr>
            <a:r>
              <a:rPr lang="en-US" sz="4800">
                <a:solidFill>
                  <a:schemeClr val="bg1"/>
                </a:solidFill>
                <a:latin typeface="Arial"/>
                <a:cs typeface="Arial"/>
              </a:rPr>
              <a:t>Step I. Interview Stakeholders</a:t>
            </a: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608328" y="1716647"/>
            <a:ext cx="10616187" cy="3889248"/>
          </a:xfrm>
        </p:spPr>
        <p:txBody>
          <a:bodyPr anchor="ctr">
            <a:normAutofit fontScale="62500" lnSpcReduction="20000"/>
          </a:bodyPr>
          <a:lstStyle/>
          <a:p>
            <a:pPr>
              <a:defRPr/>
            </a:pPr>
            <a:r>
              <a:rPr lang="en-US" dirty="0">
                <a:solidFill>
                  <a:schemeClr val="bg1"/>
                </a:solidFill>
              </a:rPr>
              <a:t>Define your stakeholders.</a:t>
            </a:r>
          </a:p>
          <a:p>
            <a:pPr lvl="1">
              <a:defRPr/>
            </a:pPr>
            <a:r>
              <a:rPr lang="en-US" sz="3200" dirty="0">
                <a:solidFill>
                  <a:schemeClr val="bg1"/>
                </a:solidFill>
              </a:rPr>
              <a:t>C-Level</a:t>
            </a:r>
          </a:p>
          <a:p>
            <a:pPr lvl="1">
              <a:defRPr/>
            </a:pPr>
            <a:r>
              <a:rPr lang="en-US" sz="3200" dirty="0">
                <a:solidFill>
                  <a:schemeClr val="bg1"/>
                </a:solidFill>
              </a:rPr>
              <a:t>Employees</a:t>
            </a:r>
          </a:p>
          <a:p>
            <a:pPr lvl="1">
              <a:defRPr/>
            </a:pPr>
            <a:r>
              <a:rPr lang="en-US" sz="3200" dirty="0">
                <a:solidFill>
                  <a:schemeClr val="bg1"/>
                </a:solidFill>
              </a:rPr>
              <a:t>Managers, </a:t>
            </a:r>
          </a:p>
          <a:p>
            <a:pPr lvl="1">
              <a:defRPr/>
            </a:pPr>
            <a:r>
              <a:rPr lang="en-US" sz="3200" dirty="0">
                <a:solidFill>
                  <a:schemeClr val="bg1"/>
                </a:solidFill>
              </a:rPr>
              <a:t>HR Staff</a:t>
            </a:r>
          </a:p>
          <a:p>
            <a:pPr lvl="1">
              <a:defRPr/>
            </a:pPr>
            <a:r>
              <a:rPr lang="en-US" sz="3200" dirty="0">
                <a:solidFill>
                  <a:schemeClr val="bg1"/>
                </a:solidFill>
              </a:rPr>
              <a:t>Other Specialist – Finance or IT</a:t>
            </a:r>
          </a:p>
          <a:p>
            <a:pPr>
              <a:defRPr/>
            </a:pPr>
            <a:r>
              <a:rPr lang="en-US" dirty="0">
                <a:solidFill>
                  <a:schemeClr val="bg1"/>
                </a:solidFill>
              </a:rPr>
              <a:t>Your HRMS is a source of management intelligence and decision-making through data-rich reports and dashboards. </a:t>
            </a:r>
          </a:p>
          <a:p>
            <a:pPr>
              <a:defRPr/>
            </a:pPr>
            <a:r>
              <a:rPr lang="en-US" dirty="0">
                <a:solidFill>
                  <a:schemeClr val="bg1"/>
                </a:solidFill>
              </a:rPr>
              <a:t>All these stakeholders and SMEs have requirements and expectations for your new HRMS, so it is best to gather their input via written surveys, interviews, and in-person or virtual workshops for complex areas.</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03292" y="5499111"/>
            <a:ext cx="1381246" cy="1254737"/>
          </a:xfrm>
          <a:prstGeom prst="rect">
            <a:avLst/>
          </a:prstGeom>
        </p:spPr>
      </p:pic>
      <p:pic>
        <p:nvPicPr>
          <p:cNvPr id="4" name="Picture 3" descr="A blue and gold sign&#10;&#10;Description automatically generated">
            <a:extLst>
              <a:ext uri="{FF2B5EF4-FFF2-40B4-BE49-F238E27FC236}">
                <a16:creationId xmlns:a16="http://schemas.microsoft.com/office/drawing/2014/main" id="{54286FBE-3335-60DE-F425-C3F4B19ED00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246403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0" y="731520"/>
            <a:ext cx="12191999" cy="1306222"/>
          </a:xfrm>
        </p:spPr>
        <p:txBody>
          <a:bodyPr/>
          <a:lstStyle/>
          <a:p>
            <a:pPr algn="ctr" eaLnBrk="1" fontAlgn="auto" hangingPunct="1">
              <a:defRPr/>
            </a:pPr>
            <a:r>
              <a:rPr lang="en-US" sz="4800">
                <a:solidFill>
                  <a:schemeClr val="bg1"/>
                </a:solidFill>
                <a:latin typeface="Arial"/>
                <a:cs typeface="Arial"/>
              </a:rPr>
              <a:t>Step II. Review the Current System or Methodology for Weaknesses or Gaps</a:t>
            </a:r>
            <a:br>
              <a:rPr lang="en-US" sz="4800"/>
            </a:br>
            <a:endParaRPr lang="en-US" sz="4800">
              <a:solidFill>
                <a:schemeClr val="bg1"/>
              </a:solidFill>
            </a:endParaRP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868140" y="2399442"/>
            <a:ext cx="10869774" cy="3889248"/>
          </a:xfrm>
        </p:spPr>
        <p:txBody>
          <a:bodyPr anchor="ctr">
            <a:normAutofit/>
          </a:bodyPr>
          <a:lstStyle/>
          <a:p>
            <a:pPr>
              <a:defRPr/>
            </a:pPr>
            <a:r>
              <a:rPr lang="en-US" sz="3300" dirty="0">
                <a:solidFill>
                  <a:schemeClr val="bg1"/>
                </a:solidFill>
                <a:latin typeface="Arial"/>
                <a:cs typeface="Arial"/>
              </a:rPr>
              <a:t>What activities or HR processes include workaround steps? (Manual interventions) </a:t>
            </a:r>
          </a:p>
          <a:p>
            <a:pPr>
              <a:defRPr/>
            </a:pPr>
            <a:r>
              <a:rPr lang="en-US" sz="3300" dirty="0">
                <a:solidFill>
                  <a:schemeClr val="bg1"/>
                </a:solidFill>
                <a:latin typeface="Arial"/>
                <a:cs typeface="Arial"/>
              </a:rPr>
              <a:t>Is any data missing from your HRIS? </a:t>
            </a:r>
          </a:p>
          <a:p>
            <a:pPr>
              <a:defRPr/>
            </a:pPr>
            <a:r>
              <a:rPr lang="en-US" sz="3300" dirty="0">
                <a:solidFill>
                  <a:schemeClr val="bg1"/>
                </a:solidFill>
                <a:latin typeface="Arial"/>
                <a:cs typeface="Arial"/>
              </a:rPr>
              <a:t>Does anyone keep and maintain Excel spreadsheets of HR data? </a:t>
            </a:r>
          </a:p>
          <a:p>
            <a:pPr>
              <a:defRPr/>
            </a:pPr>
            <a:endParaRPr lang="en-US" sz="3300" dirty="0">
              <a:solidFill>
                <a:schemeClr val="bg1"/>
              </a:solidFill>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03292" y="5499111"/>
            <a:ext cx="1381246" cy="1254737"/>
          </a:xfrm>
          <a:prstGeom prst="rect">
            <a:avLst/>
          </a:prstGeom>
        </p:spPr>
      </p:pic>
      <p:pic>
        <p:nvPicPr>
          <p:cNvPr id="4" name="Picture 3" descr="A blue and gold sign&#10;&#10;Description automatically generated">
            <a:extLst>
              <a:ext uri="{FF2B5EF4-FFF2-40B4-BE49-F238E27FC236}">
                <a16:creationId xmlns:a16="http://schemas.microsoft.com/office/drawing/2014/main" id="{95FEC52D-3E1B-CD24-E82F-FE527F0B1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205734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0" y="731520"/>
            <a:ext cx="12191999" cy="1306222"/>
          </a:xfrm>
        </p:spPr>
        <p:txBody>
          <a:bodyPr/>
          <a:lstStyle/>
          <a:p>
            <a:pPr algn="ctr" eaLnBrk="1" fontAlgn="auto" hangingPunct="1">
              <a:defRPr/>
            </a:pPr>
            <a:r>
              <a:rPr lang="en-US" sz="4800">
                <a:solidFill>
                  <a:schemeClr val="bg1"/>
                </a:solidFill>
                <a:latin typeface="Arial"/>
                <a:cs typeface="Arial"/>
              </a:rPr>
              <a:t>Step III. Document and Prioritize Requirements</a:t>
            </a:r>
            <a:br>
              <a:rPr lang="en-US" sz="4800"/>
            </a:br>
            <a:endParaRPr lang="en-US" sz="4800">
              <a:solidFill>
                <a:schemeClr val="bg1"/>
              </a:solidFill>
            </a:endParaRP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785823" y="2223833"/>
            <a:ext cx="10616187" cy="3889248"/>
          </a:xfrm>
        </p:spPr>
        <p:txBody>
          <a:bodyPr anchor="ctr">
            <a:normAutofit fontScale="92500"/>
          </a:bodyPr>
          <a:lstStyle/>
          <a:p>
            <a:pPr>
              <a:defRPr/>
            </a:pPr>
            <a:r>
              <a:rPr lang="en-US">
                <a:solidFill>
                  <a:schemeClr val="bg1"/>
                </a:solidFill>
              </a:rPr>
              <a:t>Create Work Sessions (Teams or face-to-face) are critical to assist in the ranking of requirements</a:t>
            </a:r>
          </a:p>
          <a:p>
            <a:pPr>
              <a:defRPr/>
            </a:pPr>
            <a:r>
              <a:rPr lang="en-US">
                <a:solidFill>
                  <a:schemeClr val="bg1"/>
                </a:solidFill>
              </a:rPr>
              <a:t>Collective Ranking Mutually Agreed</a:t>
            </a:r>
          </a:p>
          <a:p>
            <a:pPr>
              <a:defRPr/>
            </a:pPr>
            <a:r>
              <a:rPr lang="en-US">
                <a:solidFill>
                  <a:schemeClr val="bg1"/>
                </a:solidFill>
              </a:rPr>
              <a:t>Uncertain requirements (noise) can often be removed</a:t>
            </a:r>
          </a:p>
          <a:p>
            <a:pPr>
              <a:defRPr/>
            </a:pPr>
            <a:r>
              <a:rPr lang="en-US">
                <a:solidFill>
                  <a:schemeClr val="bg1"/>
                </a:solidFill>
              </a:rPr>
              <a:t>Circulate final ranking and Use them for RFIs, RFPs, and Demo Scripts</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03292" y="5499111"/>
            <a:ext cx="1381246" cy="1254737"/>
          </a:xfrm>
          <a:prstGeom prst="rect">
            <a:avLst/>
          </a:prstGeom>
        </p:spPr>
      </p:pic>
      <p:pic>
        <p:nvPicPr>
          <p:cNvPr id="4" name="Picture 3" descr="A blue and gold sign&#10;&#10;Description automatically generated">
            <a:extLst>
              <a:ext uri="{FF2B5EF4-FFF2-40B4-BE49-F238E27FC236}">
                <a16:creationId xmlns:a16="http://schemas.microsoft.com/office/drawing/2014/main" id="{C6CEA737-4F88-A8F7-7ABF-247B0373C0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190835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1" y="491838"/>
            <a:ext cx="12191999" cy="1306222"/>
          </a:xfrm>
        </p:spPr>
        <p:txBody>
          <a:bodyPr/>
          <a:lstStyle/>
          <a:p>
            <a:pPr algn="ctr" eaLnBrk="1" fontAlgn="auto" hangingPunct="1">
              <a:defRPr/>
            </a:pPr>
            <a:r>
              <a:rPr lang="en-US" sz="4800">
                <a:solidFill>
                  <a:schemeClr val="bg1"/>
                </a:solidFill>
                <a:latin typeface="Arial"/>
                <a:cs typeface="Arial"/>
              </a:rPr>
              <a:t>Step IV. Consider Software Requirement Modeling Options</a:t>
            </a:r>
            <a:br>
              <a:rPr lang="en-US" sz="4800"/>
            </a:br>
            <a:endParaRPr lang="en-US" sz="4800">
              <a:solidFill>
                <a:schemeClr val="bg1"/>
              </a:solidFill>
            </a:endParaRP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570411" y="1356464"/>
            <a:ext cx="10616187" cy="3889248"/>
          </a:xfrm>
        </p:spPr>
        <p:txBody>
          <a:bodyPr anchor="ctr">
            <a:normAutofit/>
          </a:bodyPr>
          <a:lstStyle/>
          <a:p>
            <a:pPr>
              <a:defRPr/>
            </a:pPr>
            <a:r>
              <a:rPr lang="en-US">
                <a:solidFill>
                  <a:schemeClr val="bg1"/>
                </a:solidFill>
              </a:rPr>
              <a:t>Traditional List </a:t>
            </a:r>
          </a:p>
          <a:p>
            <a:pPr>
              <a:defRPr/>
            </a:pPr>
            <a:r>
              <a:rPr lang="en-US">
                <a:solidFill>
                  <a:schemeClr val="bg1"/>
                </a:solidFill>
              </a:rPr>
              <a:t>Use-case diagrams / Charting processes</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03292" y="5499111"/>
            <a:ext cx="1381246" cy="1254737"/>
          </a:xfrm>
          <a:prstGeom prst="rect">
            <a:avLst/>
          </a:prstGeom>
        </p:spPr>
      </p:pic>
      <p:pic>
        <p:nvPicPr>
          <p:cNvPr id="4" name="Picture 3" descr="A blue and gold sign&#10;&#10;Description automatically generated">
            <a:extLst>
              <a:ext uri="{FF2B5EF4-FFF2-40B4-BE49-F238E27FC236}">
                <a16:creationId xmlns:a16="http://schemas.microsoft.com/office/drawing/2014/main" id="{4EC3C236-F360-4E1F-F8A0-273D914B228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153877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eaLnBrk="1" fontAlgn="auto" hangingPunct="1">
              <a:defRPr/>
            </a:pPr>
            <a:r>
              <a:rPr lang="en-US" dirty="0">
                <a:solidFill>
                  <a:schemeClr val="bg1"/>
                </a:solidFill>
              </a:rPr>
              <a:t>Searching the HRIS/HCM Landscape</a:t>
            </a:r>
          </a:p>
        </p:txBody>
      </p:sp>
      <p:sp>
        <p:nvSpPr>
          <p:cNvPr id="4" name="Text Placeholder 3">
            <a:extLst>
              <a:ext uri="{FF2B5EF4-FFF2-40B4-BE49-F238E27FC236}">
                <a16:creationId xmlns:a16="http://schemas.microsoft.com/office/drawing/2014/main" id="{11545860-6913-BA61-F966-5DA750606104}"/>
              </a:ext>
            </a:extLst>
          </p:cNvPr>
          <p:cNvSpPr>
            <a:spLocks noGrp="1"/>
          </p:cNvSpPr>
          <p:nvPr>
            <p:ph type="body" idx="1"/>
          </p:nvPr>
        </p:nvSpPr>
        <p:spPr/>
        <p:txBody>
          <a:bodyPr/>
          <a:lstStyle/>
          <a:p>
            <a:pPr eaLnBrk="1" fontAlgn="auto" hangingPunct="1">
              <a:defRPr/>
            </a:pPr>
            <a:r>
              <a:rPr lang="en-US" i="1" dirty="0">
                <a:solidFill>
                  <a:schemeClr val="bg1"/>
                </a:solidFill>
                <a:latin typeface="Arial" panose="020B0604020202020204" pitchFamily="34" charset="0"/>
                <a:cs typeface="Arial" panose="020B0604020202020204" pitchFamily="34" charset="0"/>
              </a:rPr>
              <a:t>Create a solid foundation </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pic>
        <p:nvPicPr>
          <p:cNvPr id="6" name="Picture 5" descr="A person pointing at a rocket&#10;&#10;Description automatically generated">
            <a:extLst>
              <a:ext uri="{FF2B5EF4-FFF2-40B4-BE49-F238E27FC236}">
                <a16:creationId xmlns:a16="http://schemas.microsoft.com/office/drawing/2014/main" id="{9C11402D-D1C3-E700-DFE4-E2A41F5FBF06}"/>
              </a:ext>
            </a:extLst>
          </p:cNvPr>
          <p:cNvPicPr>
            <a:picLocks noChangeAspect="1"/>
          </p:cNvPicPr>
          <p:nvPr/>
        </p:nvPicPr>
        <p:blipFill>
          <a:blip r:embed="rId5"/>
          <a:stretch>
            <a:fillRect/>
          </a:stretch>
        </p:blipFill>
        <p:spPr>
          <a:xfrm>
            <a:off x="7573534" y="930925"/>
            <a:ext cx="4114088" cy="4114800"/>
          </a:xfrm>
          <a:prstGeom prst="rect">
            <a:avLst/>
          </a:prstGeom>
        </p:spPr>
      </p:pic>
    </p:spTree>
    <p:extLst>
      <p:ext uri="{BB962C8B-B14F-4D97-AF65-F5344CB8AC3E}">
        <p14:creationId xmlns:p14="http://schemas.microsoft.com/office/powerpoint/2010/main" val="522481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eaLnBrk="1" fontAlgn="auto" hangingPunct="1">
              <a:defRPr/>
            </a:pPr>
            <a:r>
              <a:rPr lang="en-US" dirty="0">
                <a:solidFill>
                  <a:schemeClr val="bg1"/>
                </a:solidFill>
              </a:rPr>
              <a:t>How To Get Started</a:t>
            </a:r>
          </a:p>
        </p:txBody>
      </p:sp>
      <p:sp>
        <p:nvSpPr>
          <p:cNvPr id="4" name="Text Placeholder 3">
            <a:extLst>
              <a:ext uri="{FF2B5EF4-FFF2-40B4-BE49-F238E27FC236}">
                <a16:creationId xmlns:a16="http://schemas.microsoft.com/office/drawing/2014/main" id="{11545860-6913-BA61-F966-5DA750606104}"/>
              </a:ext>
            </a:extLst>
          </p:cNvPr>
          <p:cNvSpPr>
            <a:spLocks noGrp="1"/>
          </p:cNvSpPr>
          <p:nvPr>
            <p:ph type="body" idx="1"/>
          </p:nvPr>
        </p:nvSpPr>
        <p:spPr/>
        <p:txBody>
          <a:bodyPr/>
          <a:lstStyle/>
          <a:p>
            <a:pPr eaLnBrk="1" fontAlgn="auto" hangingPunct="1">
              <a:defRPr/>
            </a:pPr>
            <a:r>
              <a:rPr lang="en-US" i="1" dirty="0">
                <a:solidFill>
                  <a:schemeClr val="bg1"/>
                </a:solidFill>
                <a:latin typeface="Arial" panose="020B0604020202020204" pitchFamily="34" charset="0"/>
                <a:cs typeface="Arial" panose="020B0604020202020204" pitchFamily="34" charset="0"/>
              </a:rPr>
              <a:t>HRIS/HCM Market Landscape</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pic>
        <p:nvPicPr>
          <p:cNvPr id="7" name="Picture 6">
            <a:extLst>
              <a:ext uri="{FF2B5EF4-FFF2-40B4-BE49-F238E27FC236}">
                <a16:creationId xmlns:a16="http://schemas.microsoft.com/office/drawing/2014/main" id="{58B3741F-DDE3-944F-4721-614E2ED3F93B}"/>
              </a:ext>
            </a:extLst>
          </p:cNvPr>
          <p:cNvPicPr>
            <a:picLocks noChangeAspect="1"/>
          </p:cNvPicPr>
          <p:nvPr/>
        </p:nvPicPr>
        <p:blipFill>
          <a:blip r:embed="rId5"/>
          <a:stretch>
            <a:fillRect/>
          </a:stretch>
        </p:blipFill>
        <p:spPr>
          <a:xfrm>
            <a:off x="3796319" y="999884"/>
            <a:ext cx="5389884" cy="2991079"/>
          </a:xfrm>
          <a:prstGeom prst="rect">
            <a:avLst/>
          </a:prstGeom>
        </p:spPr>
      </p:pic>
    </p:spTree>
    <p:extLst>
      <p:ext uri="{BB962C8B-B14F-4D97-AF65-F5344CB8AC3E}">
        <p14:creationId xmlns:p14="http://schemas.microsoft.com/office/powerpoint/2010/main" val="371396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1088"/>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776288" y="676275"/>
            <a:ext cx="10337189" cy="1198245"/>
          </a:xfrm>
        </p:spPr>
        <p:txBody>
          <a:bodyPr/>
          <a:lstStyle/>
          <a:p>
            <a:pPr algn="ctr"/>
            <a:r>
              <a:rPr lang="en-US" dirty="0">
                <a:solidFill>
                  <a:schemeClr val="bg1"/>
                </a:solidFill>
                <a:latin typeface="Arial" panose="020B0604020202020204" pitchFamily="34" charset="0"/>
                <a:cs typeface="Arial" panose="020B0604020202020204" pitchFamily="34" charset="0"/>
              </a:rPr>
              <a:t>Introduction</a:t>
            </a:r>
            <a:br>
              <a:rPr lang="en-US" dirty="0">
                <a:solidFill>
                  <a:schemeClr val="bg1"/>
                </a:solidFill>
                <a:latin typeface="Arial" panose="020B0604020202020204" pitchFamily="34" charset="0"/>
                <a:cs typeface="Arial" panose="020B0604020202020204" pitchFamily="34" charset="0"/>
              </a:rPr>
            </a:br>
            <a:br>
              <a:rPr lang="en-US" dirty="0">
                <a:solidFill>
                  <a:schemeClr val="bg1"/>
                </a:solidFill>
                <a:latin typeface="Arial" panose="020B0604020202020204" pitchFamily="34" charset="0"/>
                <a:cs typeface="Arial" panose="020B0604020202020204" pitchFamily="34" charset="0"/>
              </a:rPr>
            </a:br>
            <a:br>
              <a:rPr lang="en-US" dirty="0">
                <a:solidFill>
                  <a:schemeClr val="bg1"/>
                </a:solidFill>
                <a:latin typeface="Arial" panose="020B0604020202020204" pitchFamily="34" charset="0"/>
                <a:cs typeface="Arial" panose="020B0604020202020204" pitchFamily="34" charset="0"/>
              </a:rPr>
            </a:br>
            <a:r>
              <a:rPr lang="en-US" sz="5400" dirty="0">
                <a:solidFill>
                  <a:schemeClr val="bg1"/>
                </a:solidFill>
              </a:rPr>
              <a:t>A  Buyer’s Road Map To Selecting Your Next HR Technology</a:t>
            </a:r>
            <a:endParaRPr lang="en-US"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spTree>
    <p:extLst>
      <p:ext uri="{BB962C8B-B14F-4D97-AF65-F5344CB8AC3E}">
        <p14:creationId xmlns:p14="http://schemas.microsoft.com/office/powerpoint/2010/main" val="158079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1754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sp>
        <p:nvSpPr>
          <p:cNvPr id="11" name="AutoShape 6" descr="Golf fans stumble on Viktor Hovland's Tinder profile – but think star is  telling porkies - Daily Star">
            <a:extLst>
              <a:ext uri="{FF2B5EF4-FFF2-40B4-BE49-F238E27FC236}">
                <a16:creationId xmlns:a16="http://schemas.microsoft.com/office/drawing/2014/main" id="{4844CACA-3C99-CF45-DCA4-907E7B2F33D7}"/>
              </a:ext>
            </a:extLst>
          </p:cNvPr>
          <p:cNvSpPr>
            <a:spLocks noChangeAspect="1" noChangeArrowheads="1"/>
          </p:cNvSpPr>
          <p:nvPr/>
        </p:nvSpPr>
        <p:spPr bwMode="auto">
          <a:xfrm>
            <a:off x="5935778" y="314174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2129CB92-253F-D361-7054-C2DF8A8791FB}"/>
              </a:ext>
            </a:extLst>
          </p:cNvPr>
          <p:cNvPicPr>
            <a:picLocks noChangeAspect="1"/>
          </p:cNvPicPr>
          <p:nvPr/>
        </p:nvPicPr>
        <p:blipFill>
          <a:blip r:embed="rId5"/>
          <a:stretch>
            <a:fillRect/>
          </a:stretch>
        </p:blipFill>
        <p:spPr>
          <a:xfrm>
            <a:off x="1267929" y="-56695"/>
            <a:ext cx="5938478" cy="3340394"/>
          </a:xfrm>
          <a:prstGeom prst="rect">
            <a:avLst/>
          </a:prstGeom>
        </p:spPr>
      </p:pic>
      <p:pic>
        <p:nvPicPr>
          <p:cNvPr id="19" name="Picture 18">
            <a:extLst>
              <a:ext uri="{FF2B5EF4-FFF2-40B4-BE49-F238E27FC236}">
                <a16:creationId xmlns:a16="http://schemas.microsoft.com/office/drawing/2014/main" id="{DE5341BE-D88E-4DF9-4669-678A3ED42EE3}"/>
              </a:ext>
            </a:extLst>
          </p:cNvPr>
          <p:cNvPicPr>
            <a:picLocks noChangeAspect="1"/>
          </p:cNvPicPr>
          <p:nvPr/>
        </p:nvPicPr>
        <p:blipFill>
          <a:blip r:embed="rId6"/>
          <a:stretch>
            <a:fillRect/>
          </a:stretch>
        </p:blipFill>
        <p:spPr>
          <a:xfrm>
            <a:off x="1026321" y="2788582"/>
            <a:ext cx="10663542" cy="2530332"/>
          </a:xfrm>
          <a:prstGeom prst="rect">
            <a:avLst/>
          </a:prstGeom>
        </p:spPr>
      </p:pic>
      <p:pic>
        <p:nvPicPr>
          <p:cNvPr id="6" name="Picture 5">
            <a:extLst>
              <a:ext uri="{FF2B5EF4-FFF2-40B4-BE49-F238E27FC236}">
                <a16:creationId xmlns:a16="http://schemas.microsoft.com/office/drawing/2014/main" id="{363393A3-763E-CB5A-3BA8-D7B6C94F1CA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65104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1754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sp>
        <p:nvSpPr>
          <p:cNvPr id="8" name="Title 7">
            <a:extLst>
              <a:ext uri="{FF2B5EF4-FFF2-40B4-BE49-F238E27FC236}">
                <a16:creationId xmlns:a16="http://schemas.microsoft.com/office/drawing/2014/main" id="{32464C50-1589-8E83-126B-FD45D9C1600A}"/>
              </a:ext>
            </a:extLst>
          </p:cNvPr>
          <p:cNvSpPr>
            <a:spLocks noGrp="1"/>
          </p:cNvSpPr>
          <p:nvPr>
            <p:ph type="title"/>
          </p:nvPr>
        </p:nvSpPr>
        <p:spPr>
          <a:xfrm>
            <a:off x="-14899" y="271910"/>
            <a:ext cx="6457868" cy="1915647"/>
          </a:xfrm>
        </p:spPr>
        <p:txBody>
          <a:bodyPr/>
          <a:lstStyle/>
          <a:p>
            <a:r>
              <a:rPr lang="en-US" dirty="0">
                <a:solidFill>
                  <a:schemeClr val="bg1"/>
                </a:solidFill>
              </a:rPr>
              <a:t>Just Watch PGA or LPGA Tour Event </a:t>
            </a:r>
            <a:r>
              <a:rPr lang="en-US">
                <a:solidFill>
                  <a:schemeClr val="bg1"/>
                </a:solidFill>
              </a:rPr>
              <a:t>of </a:t>
            </a:r>
            <a:r>
              <a:rPr lang="en-US" dirty="0">
                <a:solidFill>
                  <a:schemeClr val="bg1"/>
                </a:solidFill>
              </a:rPr>
              <a:t>the </a:t>
            </a:r>
            <a:r>
              <a:rPr lang="en-US">
                <a:solidFill>
                  <a:schemeClr val="bg1"/>
                </a:solidFill>
              </a:rPr>
              <a:t>Week</a:t>
            </a:r>
            <a:endParaRPr lang="en-US" dirty="0">
              <a:solidFill>
                <a:schemeClr val="bg1"/>
              </a:solidFill>
            </a:endParaRPr>
          </a:p>
        </p:txBody>
      </p:sp>
      <p:pic>
        <p:nvPicPr>
          <p:cNvPr id="2050" name="Picture 2" descr="How PGA TOUR Pro Max Homa Maximizes His ...">
            <a:extLst>
              <a:ext uri="{FF2B5EF4-FFF2-40B4-BE49-F238E27FC236}">
                <a16:creationId xmlns:a16="http://schemas.microsoft.com/office/drawing/2014/main" id="{BB2FAF41-918A-6F41-A9CC-24308465D6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7222" y="370353"/>
            <a:ext cx="1895475" cy="24098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DP Ambassadors | ADP">
            <a:extLst>
              <a:ext uri="{FF2B5EF4-FFF2-40B4-BE49-F238E27FC236}">
                <a16:creationId xmlns:a16="http://schemas.microsoft.com/office/drawing/2014/main" id="{868C5425-EC7E-1352-4A63-A77946E310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1895" y="2571299"/>
            <a:ext cx="1750481" cy="175048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6" descr="Golf fans stumble on Viktor Hovland's Tinder profile – but think star is  telling porkies - Daily Star">
            <a:extLst>
              <a:ext uri="{FF2B5EF4-FFF2-40B4-BE49-F238E27FC236}">
                <a16:creationId xmlns:a16="http://schemas.microsoft.com/office/drawing/2014/main" id="{4844CACA-3C99-CF45-DCA4-907E7B2F33D7}"/>
              </a:ext>
            </a:extLst>
          </p:cNvPr>
          <p:cNvSpPr>
            <a:spLocks noChangeAspect="1" noChangeArrowheads="1"/>
          </p:cNvSpPr>
          <p:nvPr/>
        </p:nvSpPr>
        <p:spPr bwMode="auto">
          <a:xfrm>
            <a:off x="5935778" y="314174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7E85BFF8-EF01-F371-4CCA-9FC5F9D673B6}"/>
              </a:ext>
            </a:extLst>
          </p:cNvPr>
          <p:cNvPicPr>
            <a:picLocks noChangeAspect="1"/>
          </p:cNvPicPr>
          <p:nvPr/>
        </p:nvPicPr>
        <p:blipFill>
          <a:blip r:embed="rId7"/>
          <a:stretch>
            <a:fillRect/>
          </a:stretch>
        </p:blipFill>
        <p:spPr>
          <a:xfrm>
            <a:off x="372493" y="2457466"/>
            <a:ext cx="2632141" cy="1750481"/>
          </a:xfrm>
          <a:prstGeom prst="rect">
            <a:avLst/>
          </a:prstGeom>
        </p:spPr>
      </p:pic>
      <p:pic>
        <p:nvPicPr>
          <p:cNvPr id="13" name="Picture 12">
            <a:extLst>
              <a:ext uri="{FF2B5EF4-FFF2-40B4-BE49-F238E27FC236}">
                <a16:creationId xmlns:a16="http://schemas.microsoft.com/office/drawing/2014/main" id="{9D2EA653-01F5-BE20-7918-51E0F3C1B321}"/>
              </a:ext>
            </a:extLst>
          </p:cNvPr>
          <p:cNvPicPr>
            <a:picLocks noChangeAspect="1"/>
          </p:cNvPicPr>
          <p:nvPr/>
        </p:nvPicPr>
        <p:blipFill>
          <a:blip r:embed="rId8"/>
          <a:stretch>
            <a:fillRect/>
          </a:stretch>
        </p:blipFill>
        <p:spPr>
          <a:xfrm>
            <a:off x="6276695" y="2652828"/>
            <a:ext cx="2984161" cy="1865101"/>
          </a:xfrm>
          <a:prstGeom prst="rect">
            <a:avLst/>
          </a:prstGeom>
        </p:spPr>
      </p:pic>
      <p:pic>
        <p:nvPicPr>
          <p:cNvPr id="14" name="Picture 13">
            <a:extLst>
              <a:ext uri="{FF2B5EF4-FFF2-40B4-BE49-F238E27FC236}">
                <a16:creationId xmlns:a16="http://schemas.microsoft.com/office/drawing/2014/main" id="{8DE60FF7-B109-7770-5C31-E103C7770CCE}"/>
              </a:ext>
            </a:extLst>
          </p:cNvPr>
          <p:cNvPicPr>
            <a:picLocks noChangeAspect="1"/>
          </p:cNvPicPr>
          <p:nvPr/>
        </p:nvPicPr>
        <p:blipFill>
          <a:blip r:embed="rId9"/>
          <a:stretch>
            <a:fillRect/>
          </a:stretch>
        </p:blipFill>
        <p:spPr>
          <a:xfrm>
            <a:off x="3088714" y="4669599"/>
            <a:ext cx="3354255" cy="1886769"/>
          </a:xfrm>
          <a:prstGeom prst="rect">
            <a:avLst/>
          </a:prstGeom>
        </p:spPr>
      </p:pic>
      <p:pic>
        <p:nvPicPr>
          <p:cNvPr id="15" name="Picture 14">
            <a:extLst>
              <a:ext uri="{FF2B5EF4-FFF2-40B4-BE49-F238E27FC236}">
                <a16:creationId xmlns:a16="http://schemas.microsoft.com/office/drawing/2014/main" id="{BC02351C-B96F-A5A6-CA15-C87C249025A9}"/>
              </a:ext>
            </a:extLst>
          </p:cNvPr>
          <p:cNvPicPr>
            <a:picLocks noChangeAspect="1"/>
          </p:cNvPicPr>
          <p:nvPr/>
        </p:nvPicPr>
        <p:blipFill>
          <a:blip r:embed="rId10"/>
          <a:stretch>
            <a:fillRect/>
          </a:stretch>
        </p:blipFill>
        <p:spPr>
          <a:xfrm>
            <a:off x="9540406" y="2892444"/>
            <a:ext cx="2514416" cy="1829087"/>
          </a:xfrm>
          <a:prstGeom prst="rect">
            <a:avLst/>
          </a:prstGeom>
        </p:spPr>
      </p:pic>
      <p:pic>
        <p:nvPicPr>
          <p:cNvPr id="16" name="Picture 15">
            <a:extLst>
              <a:ext uri="{FF2B5EF4-FFF2-40B4-BE49-F238E27FC236}">
                <a16:creationId xmlns:a16="http://schemas.microsoft.com/office/drawing/2014/main" id="{FAFF6A7D-7406-FCF1-9761-2295A68A48D2}"/>
              </a:ext>
            </a:extLst>
          </p:cNvPr>
          <p:cNvPicPr>
            <a:picLocks noChangeAspect="1"/>
          </p:cNvPicPr>
          <p:nvPr/>
        </p:nvPicPr>
        <p:blipFill>
          <a:blip r:embed="rId11"/>
          <a:stretch>
            <a:fillRect/>
          </a:stretch>
        </p:blipFill>
        <p:spPr>
          <a:xfrm>
            <a:off x="337642" y="4629682"/>
            <a:ext cx="2649717" cy="1915647"/>
          </a:xfrm>
          <a:prstGeom prst="rect">
            <a:avLst/>
          </a:prstGeom>
        </p:spPr>
      </p:pic>
      <p:pic>
        <p:nvPicPr>
          <p:cNvPr id="17" name="Picture 16">
            <a:extLst>
              <a:ext uri="{FF2B5EF4-FFF2-40B4-BE49-F238E27FC236}">
                <a16:creationId xmlns:a16="http://schemas.microsoft.com/office/drawing/2014/main" id="{E5F44F02-6B60-6519-414C-70012C2B8CAE}"/>
              </a:ext>
            </a:extLst>
          </p:cNvPr>
          <p:cNvPicPr>
            <a:picLocks noChangeAspect="1"/>
          </p:cNvPicPr>
          <p:nvPr/>
        </p:nvPicPr>
        <p:blipFill>
          <a:blip r:embed="rId12"/>
          <a:stretch>
            <a:fillRect/>
          </a:stretch>
        </p:blipFill>
        <p:spPr>
          <a:xfrm>
            <a:off x="6306474" y="376749"/>
            <a:ext cx="3233932" cy="2245786"/>
          </a:xfrm>
          <a:prstGeom prst="rect">
            <a:avLst/>
          </a:prstGeom>
        </p:spPr>
      </p:pic>
      <p:pic>
        <p:nvPicPr>
          <p:cNvPr id="18" name="Picture 17">
            <a:extLst>
              <a:ext uri="{FF2B5EF4-FFF2-40B4-BE49-F238E27FC236}">
                <a16:creationId xmlns:a16="http://schemas.microsoft.com/office/drawing/2014/main" id="{EDA74366-AF23-551D-156B-89DDB8736E56}"/>
              </a:ext>
            </a:extLst>
          </p:cNvPr>
          <p:cNvPicPr>
            <a:picLocks noChangeAspect="1"/>
          </p:cNvPicPr>
          <p:nvPr/>
        </p:nvPicPr>
        <p:blipFill>
          <a:blip r:embed="rId13"/>
          <a:stretch>
            <a:fillRect/>
          </a:stretch>
        </p:blipFill>
        <p:spPr>
          <a:xfrm>
            <a:off x="6736483" y="4833797"/>
            <a:ext cx="3233932" cy="1819087"/>
          </a:xfrm>
          <a:prstGeom prst="rect">
            <a:avLst/>
          </a:prstGeom>
        </p:spPr>
      </p:pic>
    </p:spTree>
    <p:extLst>
      <p:ext uri="{BB962C8B-B14F-4D97-AF65-F5344CB8AC3E}">
        <p14:creationId xmlns:p14="http://schemas.microsoft.com/office/powerpoint/2010/main" val="3327977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6493"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sp>
        <p:nvSpPr>
          <p:cNvPr id="8" name="Title 7">
            <a:extLst>
              <a:ext uri="{FF2B5EF4-FFF2-40B4-BE49-F238E27FC236}">
                <a16:creationId xmlns:a16="http://schemas.microsoft.com/office/drawing/2014/main" id="{32464C50-1589-8E83-126B-FD45D9C1600A}"/>
              </a:ext>
            </a:extLst>
          </p:cNvPr>
          <p:cNvSpPr>
            <a:spLocks noGrp="1"/>
          </p:cNvSpPr>
          <p:nvPr>
            <p:ph type="title"/>
          </p:nvPr>
        </p:nvSpPr>
        <p:spPr>
          <a:xfrm>
            <a:off x="104817" y="297526"/>
            <a:ext cx="5065201" cy="1915647"/>
          </a:xfrm>
        </p:spPr>
        <p:txBody>
          <a:bodyPr/>
          <a:lstStyle/>
          <a:p>
            <a:r>
              <a:rPr lang="en-US" dirty="0">
                <a:solidFill>
                  <a:schemeClr val="bg1"/>
                </a:solidFill>
              </a:rPr>
              <a:t>Go to </a:t>
            </a:r>
            <a:r>
              <a:rPr lang="en-US">
                <a:solidFill>
                  <a:schemeClr val="bg1"/>
                </a:solidFill>
              </a:rPr>
              <a:t>Your Nearest</a:t>
            </a:r>
            <a:r>
              <a:rPr lang="en-US" dirty="0">
                <a:solidFill>
                  <a:schemeClr val="bg1"/>
                </a:solidFill>
              </a:rPr>
              <a:t> Sports Venue</a:t>
            </a:r>
          </a:p>
        </p:txBody>
      </p:sp>
      <p:sp>
        <p:nvSpPr>
          <p:cNvPr id="11" name="AutoShape 6" descr="Golf fans stumble on Viktor Hovland's Tinder profile – but think star is  telling porkies - Daily Star">
            <a:extLst>
              <a:ext uri="{FF2B5EF4-FFF2-40B4-BE49-F238E27FC236}">
                <a16:creationId xmlns:a16="http://schemas.microsoft.com/office/drawing/2014/main" id="{4844CACA-3C99-CF45-DCA4-907E7B2F33D7}"/>
              </a:ext>
            </a:extLst>
          </p:cNvPr>
          <p:cNvSpPr>
            <a:spLocks noChangeAspect="1" noChangeArrowheads="1"/>
          </p:cNvSpPr>
          <p:nvPr/>
        </p:nvSpPr>
        <p:spPr bwMode="auto">
          <a:xfrm>
            <a:off x="5935778" y="314174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35EBB159-0861-E4BB-4AE4-A89A658CCB23}"/>
              </a:ext>
            </a:extLst>
          </p:cNvPr>
          <p:cNvPicPr>
            <a:picLocks noChangeAspect="1"/>
          </p:cNvPicPr>
          <p:nvPr/>
        </p:nvPicPr>
        <p:blipFill>
          <a:blip r:embed="rId5"/>
          <a:stretch>
            <a:fillRect/>
          </a:stretch>
        </p:blipFill>
        <p:spPr>
          <a:xfrm>
            <a:off x="338677" y="2406648"/>
            <a:ext cx="3904964" cy="1774984"/>
          </a:xfrm>
          <a:prstGeom prst="rect">
            <a:avLst/>
          </a:prstGeom>
        </p:spPr>
      </p:pic>
      <p:pic>
        <p:nvPicPr>
          <p:cNvPr id="4" name="Picture 3">
            <a:extLst>
              <a:ext uri="{FF2B5EF4-FFF2-40B4-BE49-F238E27FC236}">
                <a16:creationId xmlns:a16="http://schemas.microsoft.com/office/drawing/2014/main" id="{BD112584-E218-BF20-8B5B-7C93FC0B49D6}"/>
              </a:ext>
            </a:extLst>
          </p:cNvPr>
          <p:cNvPicPr>
            <a:picLocks noChangeAspect="1"/>
          </p:cNvPicPr>
          <p:nvPr/>
        </p:nvPicPr>
        <p:blipFill>
          <a:blip r:embed="rId6"/>
          <a:stretch>
            <a:fillRect/>
          </a:stretch>
        </p:blipFill>
        <p:spPr>
          <a:xfrm>
            <a:off x="8172653" y="843799"/>
            <a:ext cx="3914530" cy="3011177"/>
          </a:xfrm>
          <a:prstGeom prst="rect">
            <a:avLst/>
          </a:prstGeom>
        </p:spPr>
      </p:pic>
      <p:pic>
        <p:nvPicPr>
          <p:cNvPr id="6" name="Picture 5">
            <a:extLst>
              <a:ext uri="{FF2B5EF4-FFF2-40B4-BE49-F238E27FC236}">
                <a16:creationId xmlns:a16="http://schemas.microsoft.com/office/drawing/2014/main" id="{B1DF068E-BF8E-2875-EF17-F706793F2A5F}"/>
              </a:ext>
            </a:extLst>
          </p:cNvPr>
          <p:cNvPicPr>
            <a:picLocks noChangeAspect="1"/>
          </p:cNvPicPr>
          <p:nvPr/>
        </p:nvPicPr>
        <p:blipFill>
          <a:blip r:embed="rId7"/>
          <a:stretch>
            <a:fillRect/>
          </a:stretch>
        </p:blipFill>
        <p:spPr>
          <a:xfrm>
            <a:off x="4009317" y="4393205"/>
            <a:ext cx="3852922" cy="2167269"/>
          </a:xfrm>
          <a:prstGeom prst="rect">
            <a:avLst/>
          </a:prstGeom>
        </p:spPr>
      </p:pic>
      <p:pic>
        <p:nvPicPr>
          <p:cNvPr id="7" name="Picture 6">
            <a:extLst>
              <a:ext uri="{FF2B5EF4-FFF2-40B4-BE49-F238E27FC236}">
                <a16:creationId xmlns:a16="http://schemas.microsoft.com/office/drawing/2014/main" id="{883E808A-B380-4E39-4817-F9036CE84F76}"/>
              </a:ext>
            </a:extLst>
          </p:cNvPr>
          <p:cNvPicPr>
            <a:picLocks noChangeAspect="1"/>
          </p:cNvPicPr>
          <p:nvPr/>
        </p:nvPicPr>
        <p:blipFill>
          <a:blip r:embed="rId8"/>
          <a:stretch>
            <a:fillRect/>
          </a:stretch>
        </p:blipFill>
        <p:spPr>
          <a:xfrm>
            <a:off x="8464309" y="4303920"/>
            <a:ext cx="1810429" cy="2300068"/>
          </a:xfrm>
          <a:prstGeom prst="rect">
            <a:avLst/>
          </a:prstGeom>
        </p:spPr>
      </p:pic>
      <p:pic>
        <p:nvPicPr>
          <p:cNvPr id="9" name="Picture 8">
            <a:extLst>
              <a:ext uri="{FF2B5EF4-FFF2-40B4-BE49-F238E27FC236}">
                <a16:creationId xmlns:a16="http://schemas.microsoft.com/office/drawing/2014/main" id="{4309E8F6-FD6F-237E-E3C3-17F4A5088E3D}"/>
              </a:ext>
            </a:extLst>
          </p:cNvPr>
          <p:cNvPicPr>
            <a:picLocks noChangeAspect="1"/>
          </p:cNvPicPr>
          <p:nvPr/>
        </p:nvPicPr>
        <p:blipFill>
          <a:blip r:embed="rId9"/>
          <a:stretch>
            <a:fillRect/>
          </a:stretch>
        </p:blipFill>
        <p:spPr>
          <a:xfrm>
            <a:off x="493251" y="4504664"/>
            <a:ext cx="2913996" cy="2081426"/>
          </a:xfrm>
          <a:prstGeom prst="rect">
            <a:avLst/>
          </a:prstGeom>
        </p:spPr>
      </p:pic>
      <p:pic>
        <p:nvPicPr>
          <p:cNvPr id="10" name="Picture 9">
            <a:extLst>
              <a:ext uri="{FF2B5EF4-FFF2-40B4-BE49-F238E27FC236}">
                <a16:creationId xmlns:a16="http://schemas.microsoft.com/office/drawing/2014/main" id="{7ABF841F-5AB5-8B2B-7CB6-47C0A7585489}"/>
              </a:ext>
            </a:extLst>
          </p:cNvPr>
          <p:cNvPicPr>
            <a:picLocks noChangeAspect="1"/>
          </p:cNvPicPr>
          <p:nvPr/>
        </p:nvPicPr>
        <p:blipFill>
          <a:blip r:embed="rId10"/>
          <a:stretch>
            <a:fillRect/>
          </a:stretch>
        </p:blipFill>
        <p:spPr>
          <a:xfrm>
            <a:off x="5003274" y="1473417"/>
            <a:ext cx="3058069" cy="2446455"/>
          </a:xfrm>
          <a:prstGeom prst="rect">
            <a:avLst/>
          </a:prstGeom>
        </p:spPr>
      </p:pic>
    </p:spTree>
    <p:extLst>
      <p:ext uri="{BB962C8B-B14F-4D97-AF65-F5344CB8AC3E}">
        <p14:creationId xmlns:p14="http://schemas.microsoft.com/office/powerpoint/2010/main" val="1497618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1154956" y="2466962"/>
            <a:ext cx="9980612" cy="2319598"/>
          </a:xfrm>
        </p:spPr>
        <p:txBody>
          <a:bodyPr/>
          <a:lstStyle/>
          <a:p>
            <a:pPr>
              <a:defRPr/>
            </a:pPr>
            <a:r>
              <a:rPr lang="en-US" dirty="0">
                <a:solidFill>
                  <a:schemeClr val="bg1"/>
                </a:solidFill>
              </a:rPr>
              <a:t>Suggestions on </a:t>
            </a:r>
            <a:br>
              <a:rPr lang="en-US">
                <a:solidFill>
                  <a:schemeClr val="bg1"/>
                </a:solidFill>
              </a:rPr>
            </a:br>
            <a:r>
              <a:rPr lang="en-US">
                <a:solidFill>
                  <a:schemeClr val="bg1"/>
                </a:solidFill>
              </a:rPr>
              <a:t>Exploring </a:t>
            </a:r>
            <a:r>
              <a:rPr lang="en-US" dirty="0">
                <a:solidFill>
                  <a:schemeClr val="bg1"/>
                </a:solidFill>
              </a:rPr>
              <a:t>the</a:t>
            </a:r>
            <a:r>
              <a:rPr lang="en-US">
                <a:solidFill>
                  <a:schemeClr val="bg1"/>
                </a:solidFill>
              </a:rPr>
              <a:t> </a:t>
            </a:r>
            <a:br>
              <a:rPr lang="en-US">
                <a:solidFill>
                  <a:schemeClr val="bg1"/>
                </a:solidFill>
              </a:rPr>
            </a:br>
            <a:r>
              <a:rPr lang="en-US" dirty="0">
                <a:solidFill>
                  <a:schemeClr val="bg1"/>
                </a:solidFill>
              </a:rPr>
              <a:t> HRIS/HCM Landscape</a:t>
            </a:r>
            <a:endParaRPr lang="en-US">
              <a:solidFill>
                <a:schemeClr val="bg1"/>
              </a:solidFill>
            </a:endParaRPr>
          </a:p>
        </p:txBody>
      </p:sp>
      <p:sp>
        <p:nvSpPr>
          <p:cNvPr id="4" name="Text Placeholder 3">
            <a:extLst>
              <a:ext uri="{FF2B5EF4-FFF2-40B4-BE49-F238E27FC236}">
                <a16:creationId xmlns:a16="http://schemas.microsoft.com/office/drawing/2014/main" id="{11545860-6913-BA61-F966-5DA750606104}"/>
              </a:ext>
            </a:extLst>
          </p:cNvPr>
          <p:cNvSpPr>
            <a:spLocks noGrp="1"/>
          </p:cNvSpPr>
          <p:nvPr>
            <p:ph type="body" idx="1"/>
          </p:nvPr>
        </p:nvSpPr>
        <p:spPr/>
        <p:txBody>
          <a:bodyPr/>
          <a:lstStyle/>
          <a:p>
            <a:pPr eaLnBrk="1" fontAlgn="auto" hangingPunct="1">
              <a:defRPr/>
            </a:pPr>
            <a:r>
              <a:rPr lang="en-US" i="1" dirty="0">
                <a:solidFill>
                  <a:schemeClr val="bg1"/>
                </a:solidFill>
                <a:latin typeface="Arial" panose="020B0604020202020204" pitchFamily="34" charset="0"/>
                <a:cs typeface="Arial" panose="020B0604020202020204" pitchFamily="34" charset="0"/>
              </a:rPr>
              <a:t>Do the work! You are worth it!</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pic>
        <p:nvPicPr>
          <p:cNvPr id="6" name="Picture 5" descr="A group of people looking at a screen&#10;&#10;Description automatically generated">
            <a:extLst>
              <a:ext uri="{FF2B5EF4-FFF2-40B4-BE49-F238E27FC236}">
                <a16:creationId xmlns:a16="http://schemas.microsoft.com/office/drawing/2014/main" id="{5B1E823B-A86E-B625-031D-B11B18174E58}"/>
              </a:ext>
            </a:extLst>
          </p:cNvPr>
          <p:cNvPicPr>
            <a:picLocks noChangeAspect="1"/>
          </p:cNvPicPr>
          <p:nvPr/>
        </p:nvPicPr>
        <p:blipFill>
          <a:blip r:embed="rId5"/>
          <a:stretch>
            <a:fillRect/>
          </a:stretch>
        </p:blipFill>
        <p:spPr>
          <a:xfrm>
            <a:off x="6851138" y="1518491"/>
            <a:ext cx="5173291" cy="3518053"/>
          </a:xfrm>
          <a:prstGeom prst="rect">
            <a:avLst/>
          </a:prstGeom>
        </p:spPr>
      </p:pic>
    </p:spTree>
    <p:extLst>
      <p:ext uri="{BB962C8B-B14F-4D97-AF65-F5344CB8AC3E}">
        <p14:creationId xmlns:p14="http://schemas.microsoft.com/office/powerpoint/2010/main" val="1450294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1154956" y="2861733"/>
            <a:ext cx="9980612" cy="1915647"/>
          </a:xfrm>
        </p:spPr>
        <p:txBody>
          <a:bodyPr/>
          <a:lstStyle/>
          <a:p>
            <a:pPr eaLnBrk="1" fontAlgn="auto" hangingPunct="1">
              <a:defRPr/>
            </a:pPr>
            <a:r>
              <a:rPr lang="en-US" dirty="0">
                <a:solidFill>
                  <a:schemeClr val="bg1"/>
                </a:solidFill>
              </a:rPr>
              <a:t>Suggestions on </a:t>
            </a:r>
            <a:r>
              <a:rPr lang="en-US">
                <a:solidFill>
                  <a:schemeClr val="bg1"/>
                </a:solidFill>
              </a:rPr>
              <a:t>Exploring</a:t>
            </a:r>
            <a:r>
              <a:rPr lang="en-US" dirty="0">
                <a:solidFill>
                  <a:schemeClr val="bg1"/>
                </a:solidFill>
              </a:rPr>
              <a:t> the HRIS/HCM Landscape</a:t>
            </a:r>
          </a:p>
        </p:txBody>
      </p:sp>
      <p:sp>
        <p:nvSpPr>
          <p:cNvPr id="4" name="Text Placeholder 3">
            <a:extLst>
              <a:ext uri="{FF2B5EF4-FFF2-40B4-BE49-F238E27FC236}">
                <a16:creationId xmlns:a16="http://schemas.microsoft.com/office/drawing/2014/main" id="{11545860-6913-BA61-F966-5DA750606104}"/>
              </a:ext>
            </a:extLst>
          </p:cNvPr>
          <p:cNvSpPr>
            <a:spLocks noGrp="1"/>
          </p:cNvSpPr>
          <p:nvPr>
            <p:ph type="body" idx="1"/>
          </p:nvPr>
        </p:nvSpPr>
        <p:spPr/>
        <p:txBody>
          <a:bodyPr/>
          <a:lstStyle/>
          <a:p>
            <a:pPr eaLnBrk="1" fontAlgn="auto" hangingPunct="1">
              <a:defRPr/>
            </a:pPr>
            <a:r>
              <a:rPr lang="en-US" i="1" dirty="0">
                <a:solidFill>
                  <a:schemeClr val="bg1"/>
                </a:solidFill>
                <a:latin typeface="Arial" panose="020B0604020202020204" pitchFamily="34" charset="0"/>
                <a:cs typeface="Arial" panose="020B0604020202020204" pitchFamily="34" charset="0"/>
              </a:rPr>
              <a:t>Do the work! You are worth it!</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spTree>
    <p:extLst>
      <p:ext uri="{BB962C8B-B14F-4D97-AF65-F5344CB8AC3E}">
        <p14:creationId xmlns:p14="http://schemas.microsoft.com/office/powerpoint/2010/main" val="499372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919089" y="4428612"/>
            <a:ext cx="9980612" cy="860400"/>
          </a:xfrm>
        </p:spPr>
        <p:txBody>
          <a:bodyPr/>
          <a:lstStyle/>
          <a:p>
            <a:pPr algn="ctr" eaLnBrk="1" fontAlgn="auto" hangingPunct="1">
              <a:defRPr/>
            </a:pPr>
            <a:r>
              <a:rPr lang="en-US" dirty="0">
                <a:solidFill>
                  <a:schemeClr val="bg1"/>
                </a:solidFill>
              </a:rPr>
              <a:t>Use Vendor Research Sites</a:t>
            </a:r>
          </a:p>
        </p:txBody>
      </p:sp>
      <p:sp>
        <p:nvSpPr>
          <p:cNvPr id="4" name="Text Placeholder 3">
            <a:extLst>
              <a:ext uri="{FF2B5EF4-FFF2-40B4-BE49-F238E27FC236}">
                <a16:creationId xmlns:a16="http://schemas.microsoft.com/office/drawing/2014/main" id="{11545860-6913-BA61-F966-5DA750606104}"/>
              </a:ext>
            </a:extLst>
          </p:cNvPr>
          <p:cNvSpPr>
            <a:spLocks noGrp="1"/>
          </p:cNvSpPr>
          <p:nvPr>
            <p:ph type="body" idx="1"/>
          </p:nvPr>
        </p:nvSpPr>
        <p:spPr>
          <a:xfrm>
            <a:off x="1181705" y="5442366"/>
            <a:ext cx="9142596" cy="860400"/>
          </a:xfrm>
        </p:spPr>
        <p:txBody>
          <a:bodyPr>
            <a:normAutofit fontScale="92500" lnSpcReduction="20000"/>
          </a:bodyPr>
          <a:lstStyle/>
          <a:p>
            <a:pPr eaLnBrk="1" fontAlgn="auto" hangingPunct="1">
              <a:defRPr/>
            </a:pPr>
            <a:r>
              <a:rPr lang="en-US" i="1" dirty="0">
                <a:solidFill>
                  <a:schemeClr val="bg1"/>
                </a:solidFill>
                <a:latin typeface="Arial" panose="020B0604020202020204" pitchFamily="34" charset="0"/>
                <a:cs typeface="Arial" panose="020B0604020202020204" pitchFamily="34" charset="0"/>
              </a:rPr>
              <a:t>The most trusted software marketplaces, helping millions of people every year make smarter software decisions based on authentic peer reviews and Research.</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grpSp>
        <p:nvGrpSpPr>
          <p:cNvPr id="18" name="Group 17">
            <a:extLst>
              <a:ext uri="{FF2B5EF4-FFF2-40B4-BE49-F238E27FC236}">
                <a16:creationId xmlns:a16="http://schemas.microsoft.com/office/drawing/2014/main" id="{1058A414-02CB-552F-937E-37E5FF59BAFF}"/>
              </a:ext>
            </a:extLst>
          </p:cNvPr>
          <p:cNvGrpSpPr/>
          <p:nvPr/>
        </p:nvGrpSpPr>
        <p:grpSpPr>
          <a:xfrm>
            <a:off x="147423" y="254343"/>
            <a:ext cx="11897154" cy="4723274"/>
            <a:chOff x="147423" y="254343"/>
            <a:chExt cx="11897154" cy="4723274"/>
          </a:xfrm>
        </p:grpSpPr>
        <p:pic>
          <p:nvPicPr>
            <p:cNvPr id="6" name="Picture 5">
              <a:extLst>
                <a:ext uri="{FF2B5EF4-FFF2-40B4-BE49-F238E27FC236}">
                  <a16:creationId xmlns:a16="http://schemas.microsoft.com/office/drawing/2014/main" id="{C738DDC6-41A5-E49D-BFF8-0885F95E0984}"/>
                </a:ext>
              </a:extLst>
            </p:cNvPr>
            <p:cNvPicPr>
              <a:picLocks noChangeAspect="1"/>
            </p:cNvPicPr>
            <p:nvPr/>
          </p:nvPicPr>
          <p:blipFill>
            <a:blip r:embed="rId5"/>
            <a:stretch>
              <a:fillRect/>
            </a:stretch>
          </p:blipFill>
          <p:spPr>
            <a:xfrm>
              <a:off x="652248" y="932225"/>
              <a:ext cx="1428749" cy="1428749"/>
            </a:xfrm>
            <a:prstGeom prst="rect">
              <a:avLst/>
            </a:prstGeom>
          </p:spPr>
        </p:pic>
        <p:pic>
          <p:nvPicPr>
            <p:cNvPr id="9" name="Picture 8">
              <a:extLst>
                <a:ext uri="{FF2B5EF4-FFF2-40B4-BE49-F238E27FC236}">
                  <a16:creationId xmlns:a16="http://schemas.microsoft.com/office/drawing/2014/main" id="{48C3A5E0-8A3B-D2FC-E698-DA187EAC705F}"/>
                </a:ext>
              </a:extLst>
            </p:cNvPr>
            <p:cNvPicPr>
              <a:picLocks noChangeAspect="1"/>
            </p:cNvPicPr>
            <p:nvPr/>
          </p:nvPicPr>
          <p:blipFill>
            <a:blip r:embed="rId6"/>
            <a:stretch>
              <a:fillRect/>
            </a:stretch>
          </p:blipFill>
          <p:spPr>
            <a:xfrm>
              <a:off x="3330491" y="254343"/>
              <a:ext cx="4423117" cy="1463031"/>
            </a:xfrm>
            <a:prstGeom prst="rect">
              <a:avLst/>
            </a:prstGeom>
          </p:spPr>
        </p:pic>
        <p:pic>
          <p:nvPicPr>
            <p:cNvPr id="10" name="Picture 9">
              <a:extLst>
                <a:ext uri="{FF2B5EF4-FFF2-40B4-BE49-F238E27FC236}">
                  <a16:creationId xmlns:a16="http://schemas.microsoft.com/office/drawing/2014/main" id="{21EE9541-7B04-1F52-BA67-C397AE19706C}"/>
                </a:ext>
              </a:extLst>
            </p:cNvPr>
            <p:cNvPicPr>
              <a:picLocks noChangeAspect="1"/>
            </p:cNvPicPr>
            <p:nvPr/>
          </p:nvPicPr>
          <p:blipFill>
            <a:blip r:embed="rId7"/>
            <a:stretch>
              <a:fillRect/>
            </a:stretch>
          </p:blipFill>
          <p:spPr>
            <a:xfrm>
              <a:off x="7582998" y="1437142"/>
              <a:ext cx="4200525" cy="1085850"/>
            </a:xfrm>
            <a:prstGeom prst="rect">
              <a:avLst/>
            </a:prstGeom>
          </p:spPr>
        </p:pic>
        <p:pic>
          <p:nvPicPr>
            <p:cNvPr id="11" name="Picture 10">
              <a:extLst>
                <a:ext uri="{FF2B5EF4-FFF2-40B4-BE49-F238E27FC236}">
                  <a16:creationId xmlns:a16="http://schemas.microsoft.com/office/drawing/2014/main" id="{40A05AD9-0DC8-4E8F-72A1-8BA012791A49}"/>
                </a:ext>
              </a:extLst>
            </p:cNvPr>
            <p:cNvPicPr>
              <a:picLocks noChangeAspect="1"/>
            </p:cNvPicPr>
            <p:nvPr/>
          </p:nvPicPr>
          <p:blipFill>
            <a:blip r:embed="rId8"/>
            <a:stretch>
              <a:fillRect/>
            </a:stretch>
          </p:blipFill>
          <p:spPr>
            <a:xfrm>
              <a:off x="147423" y="2539217"/>
              <a:ext cx="2438400" cy="2438400"/>
            </a:xfrm>
            <a:prstGeom prst="rect">
              <a:avLst/>
            </a:prstGeom>
          </p:spPr>
        </p:pic>
        <p:pic>
          <p:nvPicPr>
            <p:cNvPr id="12" name="Picture 11">
              <a:extLst>
                <a:ext uri="{FF2B5EF4-FFF2-40B4-BE49-F238E27FC236}">
                  <a16:creationId xmlns:a16="http://schemas.microsoft.com/office/drawing/2014/main" id="{4D947717-823E-B9AE-A4BB-F041755D7679}"/>
                </a:ext>
              </a:extLst>
            </p:cNvPr>
            <p:cNvPicPr>
              <a:picLocks noChangeAspect="1"/>
            </p:cNvPicPr>
            <p:nvPr/>
          </p:nvPicPr>
          <p:blipFill>
            <a:blip r:embed="rId9"/>
            <a:stretch>
              <a:fillRect/>
            </a:stretch>
          </p:blipFill>
          <p:spPr>
            <a:xfrm>
              <a:off x="8438675" y="324665"/>
              <a:ext cx="2288140" cy="1271189"/>
            </a:xfrm>
            <a:prstGeom prst="rect">
              <a:avLst/>
            </a:prstGeom>
          </p:spPr>
        </p:pic>
        <p:pic>
          <p:nvPicPr>
            <p:cNvPr id="13" name="Picture 12">
              <a:extLst>
                <a:ext uri="{FF2B5EF4-FFF2-40B4-BE49-F238E27FC236}">
                  <a16:creationId xmlns:a16="http://schemas.microsoft.com/office/drawing/2014/main" id="{E222DCF1-E697-3D68-A873-DF9CA49FCA5A}"/>
                </a:ext>
              </a:extLst>
            </p:cNvPr>
            <p:cNvPicPr>
              <a:picLocks noChangeAspect="1"/>
            </p:cNvPicPr>
            <p:nvPr/>
          </p:nvPicPr>
          <p:blipFill>
            <a:blip r:embed="rId10"/>
            <a:stretch>
              <a:fillRect/>
            </a:stretch>
          </p:blipFill>
          <p:spPr>
            <a:xfrm>
              <a:off x="6354725" y="3574189"/>
              <a:ext cx="5191125" cy="1095375"/>
            </a:xfrm>
            <a:prstGeom prst="rect">
              <a:avLst/>
            </a:prstGeom>
          </p:spPr>
        </p:pic>
        <p:pic>
          <p:nvPicPr>
            <p:cNvPr id="14" name="Picture 13">
              <a:extLst>
                <a:ext uri="{FF2B5EF4-FFF2-40B4-BE49-F238E27FC236}">
                  <a16:creationId xmlns:a16="http://schemas.microsoft.com/office/drawing/2014/main" id="{CB1E50AA-A79E-1FEB-687F-AE1D0929815B}"/>
                </a:ext>
              </a:extLst>
            </p:cNvPr>
            <p:cNvPicPr>
              <a:picLocks noChangeAspect="1"/>
            </p:cNvPicPr>
            <p:nvPr/>
          </p:nvPicPr>
          <p:blipFill>
            <a:blip r:embed="rId11"/>
            <a:stretch>
              <a:fillRect/>
            </a:stretch>
          </p:blipFill>
          <p:spPr>
            <a:xfrm>
              <a:off x="2585823" y="1724712"/>
              <a:ext cx="2604024" cy="1444758"/>
            </a:xfrm>
            <a:prstGeom prst="rect">
              <a:avLst/>
            </a:prstGeom>
          </p:spPr>
        </p:pic>
        <p:pic>
          <p:nvPicPr>
            <p:cNvPr id="15" name="Picture 14">
              <a:extLst>
                <a:ext uri="{FF2B5EF4-FFF2-40B4-BE49-F238E27FC236}">
                  <a16:creationId xmlns:a16="http://schemas.microsoft.com/office/drawing/2014/main" id="{E204F0D7-14F3-962E-0E7B-78198A55C782}"/>
                </a:ext>
              </a:extLst>
            </p:cNvPr>
            <p:cNvPicPr>
              <a:picLocks noChangeAspect="1"/>
            </p:cNvPicPr>
            <p:nvPr/>
          </p:nvPicPr>
          <p:blipFill>
            <a:blip r:embed="rId12"/>
            <a:stretch>
              <a:fillRect/>
            </a:stretch>
          </p:blipFill>
          <p:spPr>
            <a:xfrm>
              <a:off x="2751213" y="3246147"/>
              <a:ext cx="2772204" cy="1429922"/>
            </a:xfrm>
            <a:prstGeom prst="rect">
              <a:avLst/>
            </a:prstGeom>
          </p:spPr>
        </p:pic>
        <p:pic>
          <p:nvPicPr>
            <p:cNvPr id="16" name="Picture 15">
              <a:extLst>
                <a:ext uri="{FF2B5EF4-FFF2-40B4-BE49-F238E27FC236}">
                  <a16:creationId xmlns:a16="http://schemas.microsoft.com/office/drawing/2014/main" id="{EB862891-3DC2-C825-7875-5710F475C370}"/>
                </a:ext>
              </a:extLst>
            </p:cNvPr>
            <p:cNvPicPr>
              <a:picLocks noChangeAspect="1"/>
            </p:cNvPicPr>
            <p:nvPr/>
          </p:nvPicPr>
          <p:blipFill>
            <a:blip r:embed="rId13"/>
            <a:stretch>
              <a:fillRect/>
            </a:stretch>
          </p:blipFill>
          <p:spPr>
            <a:xfrm>
              <a:off x="7844051" y="2599669"/>
              <a:ext cx="4200526" cy="1078061"/>
            </a:xfrm>
            <a:prstGeom prst="rect">
              <a:avLst/>
            </a:prstGeom>
          </p:spPr>
        </p:pic>
        <p:pic>
          <p:nvPicPr>
            <p:cNvPr id="17" name="Picture 16">
              <a:extLst>
                <a:ext uri="{FF2B5EF4-FFF2-40B4-BE49-F238E27FC236}">
                  <a16:creationId xmlns:a16="http://schemas.microsoft.com/office/drawing/2014/main" id="{64964C77-C708-41F5-E7C7-E9DD45033B9E}"/>
                </a:ext>
              </a:extLst>
            </p:cNvPr>
            <p:cNvPicPr>
              <a:picLocks noChangeAspect="1"/>
            </p:cNvPicPr>
            <p:nvPr/>
          </p:nvPicPr>
          <p:blipFill>
            <a:blip r:embed="rId14"/>
            <a:stretch>
              <a:fillRect/>
            </a:stretch>
          </p:blipFill>
          <p:spPr>
            <a:xfrm>
              <a:off x="4415071" y="2821194"/>
              <a:ext cx="3048000" cy="704850"/>
            </a:xfrm>
            <a:prstGeom prst="rect">
              <a:avLst/>
            </a:prstGeom>
          </p:spPr>
        </p:pic>
      </p:grpSp>
    </p:spTree>
    <p:extLst>
      <p:ext uri="{BB962C8B-B14F-4D97-AF65-F5344CB8AC3E}">
        <p14:creationId xmlns:p14="http://schemas.microsoft.com/office/powerpoint/2010/main" val="112015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81945A-3D58-5758-A0E5-E04CE86BD0CD}"/>
              </a:ext>
            </a:extLst>
          </p:cNvPr>
          <p:cNvSpPr>
            <a:spLocks noGrp="1"/>
          </p:cNvSpPr>
          <p:nvPr>
            <p:ph type="title"/>
          </p:nvPr>
        </p:nvSpPr>
        <p:spPr>
          <a:xfrm>
            <a:off x="8191925" y="1325880"/>
            <a:ext cx="3352375" cy="3066507"/>
          </a:xfrm>
        </p:spPr>
        <p:txBody>
          <a:bodyPr vert="horz" lIns="91440" tIns="45720" rIns="91440" bIns="45720" rtlCol="0" anchor="b">
            <a:normAutofit/>
          </a:bodyPr>
          <a:lstStyle/>
          <a:p>
            <a:r>
              <a:rPr lang="en-US" sz="5400" b="0" i="0" kern="1200" dirty="0">
                <a:solidFill>
                  <a:srgbClr val="EBEBEB"/>
                </a:solidFill>
                <a:latin typeface="+mj-lt"/>
                <a:ea typeface="+mj-ea"/>
                <a:cs typeface="+mj-cs"/>
              </a:rPr>
              <a:t>Beehive Effect</a:t>
            </a:r>
          </a:p>
        </p:txBody>
      </p:sp>
      <p:sp>
        <p:nvSpPr>
          <p:cNvPr id="26"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8" name="Freeform: Shape 27">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29">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Content Placeholder 6" descr="Bees working on a honeycomb">
            <a:extLst>
              <a:ext uri="{FF2B5EF4-FFF2-40B4-BE49-F238E27FC236}">
                <a16:creationId xmlns:a16="http://schemas.microsoft.com/office/drawing/2014/main" id="{6FCCC52D-F83B-F2A8-B7E2-2EDA50C02C18}"/>
              </a:ext>
            </a:extLst>
          </p:cNvPr>
          <p:cNvPicPr>
            <a:picLocks noGrp="1" noChangeAspect="1"/>
          </p:cNvPicPr>
          <p:nvPr>
            <p:ph idx="1"/>
          </p:nvPr>
        </p:nvPicPr>
        <p:blipFill>
          <a:blip r:embed="rId7"/>
          <a:stretch>
            <a:fillRect/>
          </a:stretch>
        </p:blipFill>
        <p:spPr>
          <a:xfrm>
            <a:off x="643854" y="1147814"/>
            <a:ext cx="6270662" cy="4561906"/>
          </a:xfrm>
          <a:prstGeom prst="rect">
            <a:avLst/>
          </a:prstGeom>
          <a:effectLst/>
        </p:spPr>
      </p:pic>
    </p:spTree>
    <p:extLst>
      <p:ext uri="{BB962C8B-B14F-4D97-AF65-F5344CB8AC3E}">
        <p14:creationId xmlns:p14="http://schemas.microsoft.com/office/powerpoint/2010/main" val="1587294295"/>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7302AF-86B9-441B-8D24-AC382E2A43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99A2A6C2-D371-4C6B-B50F-CC71C6D010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5F07A6A6-E44B-411E-AA18-65E481136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8CC3468F-5EED-42B0-8507-F30360E1D5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591711EE-029D-453C-9AE9-E87829F1D3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5D5A8E14-301B-40C0-A174-D2232EF95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7400518" y="1447800"/>
            <a:ext cx="4143781" cy="3096987"/>
          </a:xfrm>
        </p:spPr>
        <p:txBody>
          <a:bodyPr vert="horz" lIns="91440" tIns="45720" rIns="91440" bIns="45720" rtlCol="0" anchor="b">
            <a:normAutofit/>
          </a:bodyPr>
          <a:lstStyle/>
          <a:p>
            <a:pPr fontAlgn="auto">
              <a:lnSpc>
                <a:spcPct val="90000"/>
              </a:lnSpc>
              <a:defRPr/>
            </a:pPr>
            <a:r>
              <a:rPr lang="en-US" sz="5000"/>
              <a:t>Side-To-Side Comparison</a:t>
            </a:r>
          </a:p>
        </p:txBody>
      </p:sp>
      <p:sp>
        <p:nvSpPr>
          <p:cNvPr id="4" name="Text Placeholder 3">
            <a:extLst>
              <a:ext uri="{FF2B5EF4-FFF2-40B4-BE49-F238E27FC236}">
                <a16:creationId xmlns:a16="http://schemas.microsoft.com/office/drawing/2014/main" id="{11545860-6913-BA61-F966-5DA750606104}"/>
              </a:ext>
            </a:extLst>
          </p:cNvPr>
          <p:cNvSpPr>
            <a:spLocks noGrp="1"/>
          </p:cNvSpPr>
          <p:nvPr>
            <p:ph type="body" idx="1"/>
          </p:nvPr>
        </p:nvSpPr>
        <p:spPr>
          <a:xfrm>
            <a:off x="7400518" y="4740729"/>
            <a:ext cx="4143781" cy="1469570"/>
          </a:xfrm>
        </p:spPr>
        <p:txBody>
          <a:bodyPr vert="horz" lIns="91440" tIns="45720" rIns="91440" bIns="45720" rtlCol="0" anchor="t">
            <a:normAutofit/>
          </a:bodyPr>
          <a:lstStyle/>
          <a:p>
            <a:pPr fontAlgn="auto">
              <a:defRPr/>
            </a:pPr>
            <a:r>
              <a:rPr lang="en-US" sz="1800"/>
              <a:t>Derived from real experiences and independent research </a:t>
            </a:r>
          </a:p>
        </p:txBody>
      </p:sp>
      <p:sp>
        <p:nvSpPr>
          <p:cNvPr id="23" name="Freeform: Shape 22">
            <a:extLst>
              <a:ext uri="{FF2B5EF4-FFF2-40B4-BE49-F238E27FC236}">
                <a16:creationId xmlns:a16="http://schemas.microsoft.com/office/drawing/2014/main" id="{22AC4D5D-0A9D-43D6-A836-13B38BA13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68960" y="-68960"/>
            <a:ext cx="6858001" cy="6995918"/>
          </a:xfrm>
          <a:custGeom>
            <a:avLst/>
            <a:gdLst>
              <a:gd name="connsiteX0" fmla="*/ 6858001 w 6858001"/>
              <a:gd name="connsiteY0" fmla="*/ 1344715 h 6995918"/>
              <a:gd name="connsiteX1" fmla="*/ 6858001 w 6858001"/>
              <a:gd name="connsiteY1" fmla="*/ 1177 h 6995918"/>
              <a:gd name="connsiteX2" fmla="*/ 6702324 w 6858001"/>
              <a:gd name="connsiteY2" fmla="*/ 26222 h 6995918"/>
              <a:gd name="connsiteX3" fmla="*/ 6547333 w 6858001"/>
              <a:gd name="connsiteY3" fmla="*/ 50091 h 6995918"/>
              <a:gd name="connsiteX4" fmla="*/ 6391657 w 6858001"/>
              <a:gd name="connsiteY4" fmla="*/ 73455 h 6995918"/>
              <a:gd name="connsiteX5" fmla="*/ 6235294 w 6858001"/>
              <a:gd name="connsiteY5" fmla="*/ 93458 h 6995918"/>
              <a:gd name="connsiteX6" fmla="*/ 6079618 w 6858001"/>
              <a:gd name="connsiteY6" fmla="*/ 113629 h 6995918"/>
              <a:gd name="connsiteX7" fmla="*/ 5923255 w 6858001"/>
              <a:gd name="connsiteY7" fmla="*/ 132455 h 6995918"/>
              <a:gd name="connsiteX8" fmla="*/ 5768950 w 6858001"/>
              <a:gd name="connsiteY8" fmla="*/ 148591 h 6995918"/>
              <a:gd name="connsiteX9" fmla="*/ 5612588 w 6858001"/>
              <a:gd name="connsiteY9" fmla="*/ 163887 h 6995918"/>
              <a:gd name="connsiteX10" fmla="*/ 5456911 w 6858001"/>
              <a:gd name="connsiteY10" fmla="*/ 177839 h 6995918"/>
              <a:gd name="connsiteX11" fmla="*/ 5303978 w 6858001"/>
              <a:gd name="connsiteY11" fmla="*/ 189941 h 6995918"/>
              <a:gd name="connsiteX12" fmla="*/ 5148987 w 6858001"/>
              <a:gd name="connsiteY12" fmla="*/ 202044 h 6995918"/>
              <a:gd name="connsiteX13" fmla="*/ 4996054 w 6858001"/>
              <a:gd name="connsiteY13" fmla="*/ 212129 h 6995918"/>
              <a:gd name="connsiteX14" fmla="*/ 4843120 w 6858001"/>
              <a:gd name="connsiteY14" fmla="*/ 220029 h 6995918"/>
              <a:gd name="connsiteX15" fmla="*/ 4690873 w 6858001"/>
              <a:gd name="connsiteY15" fmla="*/ 228266 h 6995918"/>
              <a:gd name="connsiteX16" fmla="*/ 4539997 w 6858001"/>
              <a:gd name="connsiteY16" fmla="*/ 235157 h 6995918"/>
              <a:gd name="connsiteX17" fmla="*/ 4390492 w 6858001"/>
              <a:gd name="connsiteY17" fmla="*/ 240032 h 6995918"/>
              <a:gd name="connsiteX18" fmla="*/ 4240988 w 6858001"/>
              <a:gd name="connsiteY18" fmla="*/ 244234 h 6995918"/>
              <a:gd name="connsiteX19" fmla="*/ 4092855 w 6858001"/>
              <a:gd name="connsiteY19" fmla="*/ 248268 h 6995918"/>
              <a:gd name="connsiteX20" fmla="*/ 3946780 w 6858001"/>
              <a:gd name="connsiteY20" fmla="*/ 250117 h 6995918"/>
              <a:gd name="connsiteX21" fmla="*/ 3800704 w 6858001"/>
              <a:gd name="connsiteY21" fmla="*/ 252134 h 6995918"/>
              <a:gd name="connsiteX22" fmla="*/ 3656686 w 6858001"/>
              <a:gd name="connsiteY22" fmla="*/ 253143 h 6995918"/>
              <a:gd name="connsiteX23" fmla="*/ 3514040 w 6858001"/>
              <a:gd name="connsiteY23" fmla="*/ 252134 h 6995918"/>
              <a:gd name="connsiteX24" fmla="*/ 3372765 w 6858001"/>
              <a:gd name="connsiteY24" fmla="*/ 252134 h 6995918"/>
              <a:gd name="connsiteX25" fmla="*/ 3232862 w 6858001"/>
              <a:gd name="connsiteY25" fmla="*/ 250117 h 6995918"/>
              <a:gd name="connsiteX26" fmla="*/ 3095702 w 6858001"/>
              <a:gd name="connsiteY26" fmla="*/ 247092 h 6995918"/>
              <a:gd name="connsiteX27" fmla="*/ 2959914 w 6858001"/>
              <a:gd name="connsiteY27" fmla="*/ 244234 h 6995918"/>
              <a:gd name="connsiteX28" fmla="*/ 2826868 w 6858001"/>
              <a:gd name="connsiteY28" fmla="*/ 241040 h 6995918"/>
              <a:gd name="connsiteX29" fmla="*/ 2694509 w 6858001"/>
              <a:gd name="connsiteY29" fmla="*/ 236166 h 6995918"/>
              <a:gd name="connsiteX30" fmla="*/ 2564208 w 6858001"/>
              <a:gd name="connsiteY30" fmla="*/ 230955 h 6995918"/>
              <a:gd name="connsiteX31" fmla="*/ 2436649 w 6858001"/>
              <a:gd name="connsiteY31" fmla="*/ 226249 h 6995918"/>
              <a:gd name="connsiteX32" fmla="*/ 2187703 w 6858001"/>
              <a:gd name="connsiteY32" fmla="*/ 212969 h 6995918"/>
              <a:gd name="connsiteX33" fmla="*/ 1949045 w 6858001"/>
              <a:gd name="connsiteY33" fmla="*/ 198850 h 6995918"/>
              <a:gd name="connsiteX34" fmla="*/ 1719988 w 6858001"/>
              <a:gd name="connsiteY34" fmla="*/ 184058 h 6995918"/>
              <a:gd name="connsiteX35" fmla="*/ 1503275 w 6858001"/>
              <a:gd name="connsiteY35" fmla="*/ 167753 h 6995918"/>
              <a:gd name="connsiteX36" fmla="*/ 1296163 w 6858001"/>
              <a:gd name="connsiteY36" fmla="*/ 150776 h 6995918"/>
              <a:gd name="connsiteX37" fmla="*/ 1104139 w 6858001"/>
              <a:gd name="connsiteY37" fmla="*/ 132455 h 6995918"/>
              <a:gd name="connsiteX38" fmla="*/ 923774 w 6858001"/>
              <a:gd name="connsiteY38" fmla="*/ 114469 h 6995918"/>
              <a:gd name="connsiteX39" fmla="*/ 757810 w 6858001"/>
              <a:gd name="connsiteY39" fmla="*/ 96484 h 6995918"/>
              <a:gd name="connsiteX40" fmla="*/ 605563 w 6858001"/>
              <a:gd name="connsiteY40" fmla="*/ 79507 h 6995918"/>
              <a:gd name="connsiteX41" fmla="*/ 470460 w 6858001"/>
              <a:gd name="connsiteY41" fmla="*/ 63370 h 6995918"/>
              <a:gd name="connsiteX42" fmla="*/ 348388 w 6858001"/>
              <a:gd name="connsiteY42" fmla="*/ 48074 h 6995918"/>
              <a:gd name="connsiteX43" fmla="*/ 245518 w 6858001"/>
              <a:gd name="connsiteY43" fmla="*/ 35299 h 6995918"/>
              <a:gd name="connsiteX44" fmla="*/ 159107 w 6858001"/>
              <a:gd name="connsiteY44" fmla="*/ 23197 h 6995918"/>
              <a:gd name="connsiteX45" fmla="*/ 40463 w 6858001"/>
              <a:gd name="connsiteY45" fmla="*/ 5883 h 6995918"/>
              <a:gd name="connsiteX46" fmla="*/ 1 w 6858001"/>
              <a:gd name="connsiteY46" fmla="*/ 0 h 6995918"/>
              <a:gd name="connsiteX47" fmla="*/ 1 w 6858001"/>
              <a:gd name="connsiteY47" fmla="*/ 905354 h 6995918"/>
              <a:gd name="connsiteX48" fmla="*/ 0 w 6858001"/>
              <a:gd name="connsiteY48" fmla="*/ 905354 h 6995918"/>
              <a:gd name="connsiteX49" fmla="*/ 0 w 6858001"/>
              <a:gd name="connsiteY49" fmla="*/ 6995918 h 6995918"/>
              <a:gd name="connsiteX50" fmla="*/ 6858000 w 6858001"/>
              <a:gd name="connsiteY50" fmla="*/ 6995918 h 6995918"/>
              <a:gd name="connsiteX51" fmla="*/ 6858000 w 6858001"/>
              <a:gd name="connsiteY51" fmla="*/ 1344715 h 69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95918">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5354"/>
                </a:lnTo>
                <a:lnTo>
                  <a:pt x="0" y="905354"/>
                </a:lnTo>
                <a:lnTo>
                  <a:pt x="0" y="6995918"/>
                </a:lnTo>
                <a:lnTo>
                  <a:pt x="6858000" y="6995918"/>
                </a:lnTo>
                <a:lnTo>
                  <a:pt x="6858000" y="1344715"/>
                </a:lnTo>
                <a:close/>
              </a:path>
            </a:pathLst>
          </a:custGeom>
          <a:solidFill>
            <a:srgbClr val="FFFFFF"/>
          </a:solidFill>
          <a:ln>
            <a:noFill/>
          </a:ln>
        </p:spPr>
        <p:txBody>
          <a:bodyPr/>
          <a:lstStyle/>
          <a:p>
            <a:endParaRPr lang="en-US"/>
          </a:p>
        </p:txBody>
      </p:sp>
      <p:pic>
        <p:nvPicPr>
          <p:cNvPr id="6" name="Picture 5">
            <a:extLst>
              <a:ext uri="{FF2B5EF4-FFF2-40B4-BE49-F238E27FC236}">
                <a16:creationId xmlns:a16="http://schemas.microsoft.com/office/drawing/2014/main" id="{AB4309C9-4417-B112-ECD4-EAA5161965C6}"/>
              </a:ext>
            </a:extLst>
          </p:cNvPr>
          <p:cNvPicPr>
            <a:picLocks noChangeAspect="1"/>
          </p:cNvPicPr>
          <p:nvPr/>
        </p:nvPicPr>
        <p:blipFill>
          <a:blip r:embed="rId8"/>
          <a:stretch>
            <a:fillRect/>
          </a:stretch>
        </p:blipFill>
        <p:spPr>
          <a:xfrm>
            <a:off x="643855" y="1098629"/>
            <a:ext cx="5454404" cy="1799954"/>
          </a:xfrm>
          <a:prstGeom prst="rect">
            <a:avLst/>
          </a:prstGeom>
          <a:effectLst/>
        </p:spPr>
      </p:pic>
      <p:sp>
        <p:nvSpPr>
          <p:cNvPr id="25" name="Freeform 27">
            <a:extLst>
              <a:ext uri="{FF2B5EF4-FFF2-40B4-BE49-F238E27FC236}">
                <a16:creationId xmlns:a16="http://schemas.microsoft.com/office/drawing/2014/main" id="{6929218D-E6E8-4BC7-9F4C-397A7FE53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9"/>
          <a:stretch>
            <a:fillRect/>
          </a:stretch>
        </p:blipFill>
        <p:spPr>
          <a:xfrm>
            <a:off x="1713812" y="3563139"/>
            <a:ext cx="2646210" cy="2401406"/>
          </a:xfrm>
          <a:prstGeom prst="rect">
            <a:avLst/>
          </a:prstGeom>
          <a:effectLst/>
        </p:spPr>
      </p:pic>
    </p:spTree>
    <p:extLst>
      <p:ext uri="{BB962C8B-B14F-4D97-AF65-F5344CB8AC3E}">
        <p14:creationId xmlns:p14="http://schemas.microsoft.com/office/powerpoint/2010/main" val="1232651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406" name="Google Shape;406;p38"/>
          <p:cNvSpPr txBox="1"/>
          <p:nvPr/>
        </p:nvSpPr>
        <p:spPr>
          <a:xfrm>
            <a:off x="5361433" y="2771733"/>
            <a:ext cx="1469200" cy="486800"/>
          </a:xfrm>
          <a:prstGeom prst="rect">
            <a:avLst/>
          </a:prstGeom>
          <a:noFill/>
          <a:ln>
            <a:noFill/>
          </a:ln>
        </p:spPr>
        <p:txBody>
          <a:bodyPr spcFirstLastPara="1" wrap="square" lIns="121900" tIns="121900" rIns="121900" bIns="121900" anchor="t" anchorCtr="0">
            <a:noAutofit/>
          </a:bodyPr>
          <a:lstStyle/>
          <a:p>
            <a:pPr algn="ctr"/>
            <a:r>
              <a:rPr lang="en" sz="1467" b="1" dirty="0">
                <a:solidFill>
                  <a:schemeClr val="lt1"/>
                </a:solidFill>
                <a:latin typeface="Nunito Sans"/>
                <a:ea typeface="Nunito Sans"/>
                <a:cs typeface="Nunito Sans"/>
                <a:sym typeface="Nunito Sans"/>
              </a:rPr>
              <a:t>SATURN</a:t>
            </a:r>
            <a:endParaRPr sz="1467" b="1" dirty="0">
              <a:solidFill>
                <a:schemeClr val="lt1"/>
              </a:solidFill>
              <a:latin typeface="Nunito Sans"/>
              <a:ea typeface="Nunito Sans"/>
              <a:cs typeface="Nunito Sans"/>
              <a:sym typeface="Nunito Sans"/>
            </a:endParaRPr>
          </a:p>
        </p:txBody>
      </p:sp>
      <p:sp>
        <p:nvSpPr>
          <p:cNvPr id="409" name="Google Shape;409;p38"/>
          <p:cNvSpPr txBox="1"/>
          <p:nvPr/>
        </p:nvSpPr>
        <p:spPr>
          <a:xfrm>
            <a:off x="8544433" y="3021883"/>
            <a:ext cx="1859600" cy="808000"/>
          </a:xfrm>
          <a:prstGeom prst="rect">
            <a:avLst/>
          </a:prstGeom>
          <a:noFill/>
          <a:ln>
            <a:noFill/>
          </a:ln>
        </p:spPr>
        <p:txBody>
          <a:bodyPr spcFirstLastPara="1" wrap="square" lIns="121900" tIns="121900" rIns="121900" bIns="121900" anchor="t" anchorCtr="0">
            <a:noAutofit/>
          </a:bodyPr>
          <a:lstStyle/>
          <a:p>
            <a:pPr algn="ctr"/>
            <a:r>
              <a:rPr lang="en" sz="1200">
                <a:solidFill>
                  <a:schemeClr val="lt1"/>
                </a:solidFill>
                <a:latin typeface="Assistant Light"/>
                <a:ea typeface="Assistant Light"/>
                <a:cs typeface="Assistant Light"/>
                <a:sym typeface="Assistant Light"/>
              </a:rPr>
              <a:t>Mercury is the closest planet to the Sun</a:t>
            </a:r>
            <a:endParaRPr sz="1200">
              <a:solidFill>
                <a:schemeClr val="lt1"/>
              </a:solidFill>
              <a:latin typeface="Assistant Light"/>
              <a:ea typeface="Assistant Light"/>
              <a:cs typeface="Assistant Light"/>
              <a:sym typeface="Assistant Light"/>
            </a:endParaRPr>
          </a:p>
        </p:txBody>
      </p:sp>
      <p:pic>
        <p:nvPicPr>
          <p:cNvPr id="3" name="Picture 2" descr="A chart with different colored stars&#10;&#10;Description automatically generated with medium confidence">
            <a:extLst>
              <a:ext uri="{FF2B5EF4-FFF2-40B4-BE49-F238E27FC236}">
                <a16:creationId xmlns:a16="http://schemas.microsoft.com/office/drawing/2014/main" id="{5343BDA4-3950-8E9E-A023-57C961260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83955"/>
          </a:xfrm>
          <a:prstGeom prst="rect">
            <a:avLst/>
          </a:prstGeom>
        </p:spPr>
      </p:pic>
    </p:spTree>
    <p:extLst>
      <p:ext uri="{BB962C8B-B14F-4D97-AF65-F5344CB8AC3E}">
        <p14:creationId xmlns:p14="http://schemas.microsoft.com/office/powerpoint/2010/main" val="3344275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1154956" y="2861733"/>
            <a:ext cx="9980612" cy="1915647"/>
          </a:xfrm>
        </p:spPr>
        <p:txBody>
          <a:bodyPr/>
          <a:lstStyle/>
          <a:p>
            <a:pPr eaLnBrk="1" fontAlgn="auto" hangingPunct="1">
              <a:defRPr/>
            </a:pPr>
            <a:r>
              <a:rPr lang="en-US">
                <a:solidFill>
                  <a:schemeClr val="bg1"/>
                </a:solidFill>
              </a:rPr>
              <a:t>Leverage LinkedIn</a:t>
            </a:r>
          </a:p>
        </p:txBody>
      </p:sp>
      <p:sp>
        <p:nvSpPr>
          <p:cNvPr id="4" name="Text Placeholder 3">
            <a:extLst>
              <a:ext uri="{FF2B5EF4-FFF2-40B4-BE49-F238E27FC236}">
                <a16:creationId xmlns:a16="http://schemas.microsoft.com/office/drawing/2014/main" id="{11545860-6913-BA61-F966-5DA750606104}"/>
              </a:ext>
            </a:extLst>
          </p:cNvPr>
          <p:cNvSpPr>
            <a:spLocks noGrp="1"/>
          </p:cNvSpPr>
          <p:nvPr>
            <p:ph type="body" idx="1"/>
          </p:nvPr>
        </p:nvSpPr>
        <p:spPr/>
        <p:txBody>
          <a:bodyPr>
            <a:normAutofit fontScale="92500"/>
          </a:bodyPr>
          <a:lstStyle/>
          <a:p>
            <a:pPr eaLnBrk="1" fontAlgn="auto" hangingPunct="1">
              <a:defRPr/>
            </a:pPr>
            <a:r>
              <a:rPr lang="en-US" i="1">
                <a:solidFill>
                  <a:schemeClr val="bg1"/>
                </a:solidFill>
                <a:latin typeface="Arial" panose="020B0604020202020204" pitchFamily="34" charset="0"/>
                <a:cs typeface="Arial" panose="020B0604020202020204" pitchFamily="34" charset="0"/>
              </a:rPr>
              <a:t>Specific Groups to talk Peer-to-peer and Research Organization who specialize in HRIS/HRMS Project brokering.</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grpSp>
        <p:nvGrpSpPr>
          <p:cNvPr id="8" name="Group 7">
            <a:extLst>
              <a:ext uri="{FF2B5EF4-FFF2-40B4-BE49-F238E27FC236}">
                <a16:creationId xmlns:a16="http://schemas.microsoft.com/office/drawing/2014/main" id="{52FBEB14-E615-4F6E-4C56-4975CE1EF865}"/>
              </a:ext>
            </a:extLst>
          </p:cNvPr>
          <p:cNvGrpSpPr/>
          <p:nvPr/>
        </p:nvGrpSpPr>
        <p:grpSpPr>
          <a:xfrm>
            <a:off x="1674056" y="781113"/>
            <a:ext cx="8421590" cy="3398407"/>
            <a:chOff x="1365971" y="624953"/>
            <a:chExt cx="8996961" cy="3461825"/>
          </a:xfrm>
        </p:grpSpPr>
        <p:pic>
          <p:nvPicPr>
            <p:cNvPr id="6" name="Picture 5">
              <a:extLst>
                <a:ext uri="{FF2B5EF4-FFF2-40B4-BE49-F238E27FC236}">
                  <a16:creationId xmlns:a16="http://schemas.microsoft.com/office/drawing/2014/main" id="{1C21707B-26B6-2F23-1052-C4360FD3C151}"/>
                </a:ext>
              </a:extLst>
            </p:cNvPr>
            <p:cNvPicPr>
              <a:picLocks noChangeAspect="1"/>
            </p:cNvPicPr>
            <p:nvPr/>
          </p:nvPicPr>
          <p:blipFill>
            <a:blip r:embed="rId5"/>
            <a:stretch>
              <a:fillRect/>
            </a:stretch>
          </p:blipFill>
          <p:spPr>
            <a:xfrm>
              <a:off x="1365971" y="624953"/>
              <a:ext cx="3461825" cy="3461825"/>
            </a:xfrm>
            <a:prstGeom prst="rect">
              <a:avLst/>
            </a:prstGeom>
          </p:spPr>
        </p:pic>
        <p:pic>
          <p:nvPicPr>
            <p:cNvPr id="7" name="Picture 6">
              <a:extLst>
                <a:ext uri="{FF2B5EF4-FFF2-40B4-BE49-F238E27FC236}">
                  <a16:creationId xmlns:a16="http://schemas.microsoft.com/office/drawing/2014/main" id="{6A224EB5-D709-01D4-6344-FE539B4D2A0C}"/>
                </a:ext>
              </a:extLst>
            </p:cNvPr>
            <p:cNvPicPr>
              <a:picLocks noChangeAspect="1"/>
            </p:cNvPicPr>
            <p:nvPr/>
          </p:nvPicPr>
          <p:blipFill>
            <a:blip r:embed="rId6"/>
            <a:stretch>
              <a:fillRect/>
            </a:stretch>
          </p:blipFill>
          <p:spPr>
            <a:xfrm>
              <a:off x="5600432" y="862606"/>
              <a:ext cx="4762500" cy="2609850"/>
            </a:xfrm>
            <a:prstGeom prst="rect">
              <a:avLst/>
            </a:prstGeom>
          </p:spPr>
        </p:pic>
      </p:grpSp>
      <p:pic>
        <p:nvPicPr>
          <p:cNvPr id="10" name="Picture 9">
            <a:extLst>
              <a:ext uri="{FF2B5EF4-FFF2-40B4-BE49-F238E27FC236}">
                <a16:creationId xmlns:a16="http://schemas.microsoft.com/office/drawing/2014/main" id="{70973D43-A9C7-D675-D509-C93614492E2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74245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EE716773-5E1B-417F-0719-D9F5954FF849}"/>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76638D-729D-CA12-563E-D578AD2BD039}"/>
              </a:ext>
            </a:extLst>
          </p:cNvPr>
          <p:cNvSpPr>
            <a:spLocks noGrp="1"/>
          </p:cNvSpPr>
          <p:nvPr>
            <p:ph type="title"/>
          </p:nvPr>
        </p:nvSpPr>
        <p:spPr/>
        <p:txBody>
          <a:bodyPr/>
          <a:lstStyle/>
          <a:p>
            <a:pPr eaLnBrk="1" fontAlgn="auto" hangingPunct="1">
              <a:spcAft>
                <a:spcPts val="0"/>
              </a:spcAft>
              <a:defRPr/>
            </a:pPr>
            <a:r>
              <a:rPr lang="en-US" dirty="0">
                <a:solidFill>
                  <a:schemeClr val="bg1"/>
                </a:solidFill>
              </a:rPr>
              <a:t>Our PDS Team</a:t>
            </a:r>
          </a:p>
        </p:txBody>
      </p:sp>
      <p:pic>
        <p:nvPicPr>
          <p:cNvPr id="4" name="Picture 3">
            <a:extLst>
              <a:ext uri="{FF2B5EF4-FFF2-40B4-BE49-F238E27FC236}">
                <a16:creationId xmlns:a16="http://schemas.microsoft.com/office/drawing/2014/main" id="{EA555FB3-01CD-69CB-07AE-E33C683D7A1A}"/>
              </a:ext>
            </a:extLst>
          </p:cNvPr>
          <p:cNvPicPr>
            <a:picLocks noChangeAspect="1"/>
          </p:cNvPicPr>
          <p:nvPr/>
        </p:nvPicPr>
        <p:blipFill>
          <a:blip r:embed="rId4"/>
          <a:stretch>
            <a:fillRect/>
          </a:stretch>
        </p:blipFill>
        <p:spPr>
          <a:xfrm>
            <a:off x="10711733" y="5474395"/>
            <a:ext cx="1381246" cy="1254737"/>
          </a:xfrm>
          <a:prstGeom prst="rect">
            <a:avLst/>
          </a:prstGeom>
        </p:spPr>
      </p:pic>
      <p:pic>
        <p:nvPicPr>
          <p:cNvPr id="47" name="Picture 2">
            <a:extLst>
              <a:ext uri="{FF2B5EF4-FFF2-40B4-BE49-F238E27FC236}">
                <a16:creationId xmlns:a16="http://schemas.microsoft.com/office/drawing/2014/main" id="{15BEBF17-9D79-815D-D0D8-0352D2EADA4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 b="4876"/>
          <a:stretch/>
        </p:blipFill>
        <p:spPr bwMode="auto">
          <a:xfrm>
            <a:off x="1605214" y="1695473"/>
            <a:ext cx="2403033" cy="3048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8" name="Rectangle 32">
            <a:extLst>
              <a:ext uri="{FF2B5EF4-FFF2-40B4-BE49-F238E27FC236}">
                <a16:creationId xmlns:a16="http://schemas.microsoft.com/office/drawing/2014/main" id="{CDF408CA-5AA7-8BA7-3E60-0F3EFCE9E1A1}"/>
              </a:ext>
            </a:extLst>
          </p:cNvPr>
          <p:cNvSpPr>
            <a:spLocks noChangeArrowheads="1"/>
          </p:cNvSpPr>
          <p:nvPr/>
        </p:nvSpPr>
        <p:spPr bwMode="auto">
          <a:xfrm>
            <a:off x="823044" y="5093794"/>
            <a:ext cx="4087347" cy="1277578"/>
          </a:xfrm>
          <a:prstGeom prst="rect">
            <a:avLst/>
          </a:prstGeom>
          <a:noFill/>
          <a:ln>
            <a:noFill/>
          </a:ln>
          <a:effectLst/>
        </p:spPr>
        <p:txBody>
          <a:bodyPr vert="horz" wrap="square" lIns="36566" tIns="36566" rIns="36566" bIns="36566" numCol="1" anchor="t" anchorCtr="0" compatLnSpc="1">
            <a:prstTxWarp prst="textNoShape">
              <a:avLst/>
            </a:prstTxWarp>
          </a:bodyPr>
          <a:lstStyle/>
          <a:p>
            <a:pPr algn="ctr"/>
            <a:r>
              <a:rPr lang="en-US" sz="2400" dirty="0">
                <a:solidFill>
                  <a:schemeClr val="bg1"/>
                </a:solidFill>
                <a:latin typeface="Arial" panose="020B0604020202020204" pitchFamily="34" charset="0"/>
                <a:ea typeface="Open Sans" panose="020B0606030504020204" pitchFamily="34" charset="0"/>
                <a:cs typeface="Arial" panose="020B0604020202020204" pitchFamily="34" charset="0"/>
              </a:rPr>
              <a:t>Dan Price </a:t>
            </a:r>
          </a:p>
          <a:p>
            <a:pPr algn="ctr"/>
            <a:r>
              <a:rPr lang="en-US" sz="2400" dirty="0">
                <a:solidFill>
                  <a:schemeClr val="bg1"/>
                </a:solidFill>
                <a:latin typeface="Arial" panose="020B0604020202020204" pitchFamily="34" charset="0"/>
                <a:ea typeface="Open Sans" panose="020B0606030504020204" pitchFamily="34" charset="0"/>
                <a:cs typeface="Arial" panose="020B0604020202020204" pitchFamily="34" charset="0"/>
              </a:rPr>
              <a:t>Enterprise Account Manager</a:t>
            </a:r>
          </a:p>
          <a:p>
            <a:pPr algn="ctr"/>
            <a:endParaRPr lang="en-US" sz="1799" b="1" dirty="0">
              <a:latin typeface="Arial" pitchFamily="34" charset="0"/>
              <a:cs typeface="Arial" pitchFamily="34" charset="0"/>
            </a:endParaRPr>
          </a:p>
        </p:txBody>
      </p:sp>
      <p:pic>
        <p:nvPicPr>
          <p:cNvPr id="55" name="Picture 54">
            <a:extLst>
              <a:ext uri="{FF2B5EF4-FFF2-40B4-BE49-F238E27FC236}">
                <a16:creationId xmlns:a16="http://schemas.microsoft.com/office/drawing/2014/main" id="{989B0C8D-91EC-FAB1-04DC-52DEF265968D}"/>
              </a:ext>
            </a:extLst>
          </p:cNvPr>
          <p:cNvPicPr>
            <a:picLocks noChangeAspect="1"/>
          </p:cNvPicPr>
          <p:nvPr/>
        </p:nvPicPr>
        <p:blipFill>
          <a:blip r:embed="rId6" cstate="print">
            <a:extLst>
              <a:ext uri="{28A0092B-C50C-407E-A947-70E740481C1C}">
                <a14:useLocalDpi xmlns:a14="http://schemas.microsoft.com/office/drawing/2010/main" val="0"/>
              </a:ext>
            </a:extLst>
          </a:blip>
          <a:srcRect l="7463" r="7463"/>
          <a:stretch/>
        </p:blipFill>
        <p:spPr>
          <a:xfrm>
            <a:off x="8016494" y="1695473"/>
            <a:ext cx="2335313" cy="3048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6" name="Rectangle 32">
            <a:extLst>
              <a:ext uri="{FF2B5EF4-FFF2-40B4-BE49-F238E27FC236}">
                <a16:creationId xmlns:a16="http://schemas.microsoft.com/office/drawing/2014/main" id="{F9E371D4-6B3A-4914-6151-FEC9C4501002}"/>
              </a:ext>
            </a:extLst>
          </p:cNvPr>
          <p:cNvSpPr>
            <a:spLocks noChangeArrowheads="1"/>
          </p:cNvSpPr>
          <p:nvPr/>
        </p:nvSpPr>
        <p:spPr bwMode="auto">
          <a:xfrm>
            <a:off x="7140279" y="5004753"/>
            <a:ext cx="3954951" cy="1277578"/>
          </a:xfrm>
          <a:prstGeom prst="rect">
            <a:avLst/>
          </a:prstGeom>
          <a:noFill/>
          <a:ln>
            <a:noFill/>
          </a:ln>
          <a:effectLst/>
        </p:spPr>
        <p:txBody>
          <a:bodyPr vert="horz" wrap="square" lIns="36566" tIns="36566" rIns="36566" bIns="36566" numCol="1" anchor="t" anchorCtr="0" compatLnSpc="1">
            <a:prstTxWarp prst="textNoShape">
              <a:avLst/>
            </a:prstTxWarp>
          </a:bodyPr>
          <a:lstStyle/>
          <a:p>
            <a:pPr algn="ctr"/>
            <a:r>
              <a:rPr lang="en-US" sz="2400" dirty="0">
                <a:solidFill>
                  <a:schemeClr val="bg1"/>
                </a:solidFill>
                <a:latin typeface="Arial" panose="020B0604020202020204" pitchFamily="34" charset="0"/>
                <a:ea typeface="Open Sans" panose="020B0606030504020204" pitchFamily="34" charset="0"/>
                <a:cs typeface="Arial" panose="020B0604020202020204" pitchFamily="34" charset="0"/>
              </a:rPr>
              <a:t>Darrell Vandergrifft</a:t>
            </a:r>
          </a:p>
          <a:p>
            <a:pPr algn="ctr"/>
            <a:r>
              <a:rPr lang="en-US" sz="2400" dirty="0">
                <a:solidFill>
                  <a:schemeClr val="bg1"/>
                </a:solidFill>
                <a:latin typeface="Arial" panose="020B0604020202020204" pitchFamily="34" charset="0"/>
                <a:ea typeface="Open Sans" panose="020B0606030504020204" pitchFamily="34" charset="0"/>
                <a:cs typeface="Arial" panose="020B0604020202020204" pitchFamily="34" charset="0"/>
              </a:rPr>
              <a:t>Manager, </a:t>
            </a:r>
          </a:p>
          <a:p>
            <a:pPr algn="ctr"/>
            <a:r>
              <a:rPr lang="en-US" sz="2400" dirty="0">
                <a:solidFill>
                  <a:schemeClr val="bg1"/>
                </a:solidFill>
                <a:latin typeface="Arial" panose="020B0604020202020204" pitchFamily="34" charset="0"/>
                <a:ea typeface="Open Sans" panose="020B0606030504020204" pitchFamily="34" charset="0"/>
                <a:cs typeface="Arial" panose="020B0604020202020204" pitchFamily="34" charset="0"/>
              </a:rPr>
              <a:t>Solution Specialist</a:t>
            </a:r>
          </a:p>
          <a:p>
            <a:pPr algn="ctr"/>
            <a:endParaRPr lang="en-US" sz="1799" b="1" dirty="0">
              <a:latin typeface="Arial" pitchFamily="34" charset="0"/>
              <a:cs typeface="Arial" pitchFamily="34" charset="0"/>
            </a:endParaRPr>
          </a:p>
        </p:txBody>
      </p:sp>
      <p:pic>
        <p:nvPicPr>
          <p:cNvPr id="57" name="Picture 56">
            <a:extLst>
              <a:ext uri="{FF2B5EF4-FFF2-40B4-BE49-F238E27FC236}">
                <a16:creationId xmlns:a16="http://schemas.microsoft.com/office/drawing/2014/main" id="{6A929633-0C04-0C51-A61F-FCA3F16610F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369208" y="2939526"/>
            <a:ext cx="3368349" cy="1041631"/>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1154956" y="2861733"/>
            <a:ext cx="10436822" cy="1915647"/>
          </a:xfrm>
        </p:spPr>
        <p:txBody>
          <a:bodyPr/>
          <a:lstStyle/>
          <a:p>
            <a:pPr>
              <a:defRPr/>
            </a:pPr>
            <a:r>
              <a:rPr lang="en-US" dirty="0">
                <a:solidFill>
                  <a:schemeClr val="bg1"/>
                </a:solidFill>
              </a:rPr>
              <a:t>Use Trusted Sources</a:t>
            </a:r>
          </a:p>
        </p:txBody>
      </p:sp>
      <p:pic>
        <p:nvPicPr>
          <p:cNvPr id="6" name="Picture 5" descr="A person shaking hands with a globe">
            <a:extLst>
              <a:ext uri="{FF2B5EF4-FFF2-40B4-BE49-F238E27FC236}">
                <a16:creationId xmlns:a16="http://schemas.microsoft.com/office/drawing/2014/main" id="{9E8498BA-DA8B-1380-815E-41022BD67A5B}"/>
              </a:ext>
            </a:extLst>
          </p:cNvPr>
          <p:cNvPicPr>
            <a:picLocks noChangeAspect="1"/>
          </p:cNvPicPr>
          <p:nvPr/>
        </p:nvPicPr>
        <p:blipFill>
          <a:blip r:embed="rId4"/>
          <a:stretch>
            <a:fillRect/>
          </a:stretch>
        </p:blipFill>
        <p:spPr>
          <a:xfrm>
            <a:off x="735678" y="609873"/>
            <a:ext cx="2837569" cy="1878319"/>
          </a:xfrm>
          <a:prstGeom prst="rect">
            <a:avLst/>
          </a:prstGeom>
        </p:spPr>
      </p:pic>
      <p:pic>
        <p:nvPicPr>
          <p:cNvPr id="1026" name="Picture 2">
            <a:extLst>
              <a:ext uri="{FF2B5EF4-FFF2-40B4-BE49-F238E27FC236}">
                <a16:creationId xmlns:a16="http://schemas.microsoft.com/office/drawing/2014/main" id="{FEB45CE0-2039-6579-2DC3-DD5A6184E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0305" y="3864880"/>
            <a:ext cx="3111584" cy="86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F07D589-7AB9-545F-73D8-51F707696A62}"/>
              </a:ext>
            </a:extLst>
          </p:cNvPr>
          <p:cNvGrpSpPr/>
          <p:nvPr/>
        </p:nvGrpSpPr>
        <p:grpSpPr>
          <a:xfrm>
            <a:off x="3429208" y="1461251"/>
            <a:ext cx="7248315" cy="2233791"/>
            <a:chOff x="3007177" y="2015742"/>
            <a:chExt cx="7248315" cy="2233791"/>
          </a:xfrm>
        </p:grpSpPr>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6"/>
            <a:stretch>
              <a:fillRect/>
            </a:stretch>
          </p:blipFill>
          <p:spPr>
            <a:xfrm>
              <a:off x="6373367" y="2488192"/>
              <a:ext cx="1383912" cy="1255885"/>
            </a:xfrm>
            <a:prstGeom prst="rect">
              <a:avLst/>
            </a:prstGeom>
          </p:spPr>
        </p:pic>
        <p:pic>
          <p:nvPicPr>
            <p:cNvPr id="1028" name="Picture 4" descr="Helping Employees Navigate Health Benefits During Open Enrollment |  Jellyvision">
              <a:extLst>
                <a:ext uri="{FF2B5EF4-FFF2-40B4-BE49-F238E27FC236}">
                  <a16:creationId xmlns:a16="http://schemas.microsoft.com/office/drawing/2014/main" id="{02612624-891F-CB8E-3465-9CA3E50BE1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7177" y="2015742"/>
              <a:ext cx="3953022" cy="2069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erican Payroll Institute - Ballotpedia">
              <a:extLst>
                <a:ext uri="{FF2B5EF4-FFF2-40B4-BE49-F238E27FC236}">
                  <a16:creationId xmlns:a16="http://schemas.microsoft.com/office/drawing/2014/main" id="{4382EED5-99A8-528E-C792-B0533549EC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8730" y="2062771"/>
              <a:ext cx="2186762" cy="218676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 Placeholder 3">
            <a:extLst>
              <a:ext uri="{FF2B5EF4-FFF2-40B4-BE49-F238E27FC236}">
                <a16:creationId xmlns:a16="http://schemas.microsoft.com/office/drawing/2014/main" id="{B7C4AB3F-7D47-04B8-FA83-9943F3F490EF}"/>
              </a:ext>
            </a:extLst>
          </p:cNvPr>
          <p:cNvSpPr txBox="1">
            <a:spLocks/>
          </p:cNvSpPr>
          <p:nvPr/>
        </p:nvSpPr>
        <p:spPr>
          <a:xfrm>
            <a:off x="929871" y="4957289"/>
            <a:ext cx="8825658" cy="86040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defRPr/>
            </a:pPr>
            <a:r>
              <a:rPr lang="en-US" i="1" dirty="0">
                <a:solidFill>
                  <a:schemeClr val="bg1"/>
                </a:solidFill>
                <a:latin typeface="Arial" panose="020B0604020202020204" pitchFamily="34" charset="0"/>
                <a:cs typeface="Arial" panose="020B0604020202020204" pitchFamily="34" charset="0"/>
              </a:rPr>
              <a:t>Talk To Fellow NNAHRA Members and Consultants with tribal experience</a:t>
            </a:r>
          </a:p>
        </p:txBody>
      </p:sp>
    </p:spTree>
    <p:extLst>
      <p:ext uri="{BB962C8B-B14F-4D97-AF65-F5344CB8AC3E}">
        <p14:creationId xmlns:p14="http://schemas.microsoft.com/office/powerpoint/2010/main" val="205287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1154956" y="2861733"/>
            <a:ext cx="9980612" cy="1915647"/>
          </a:xfrm>
        </p:spPr>
        <p:txBody>
          <a:bodyPr/>
          <a:lstStyle/>
          <a:p>
            <a:pPr>
              <a:defRPr/>
            </a:pPr>
            <a:r>
              <a:rPr lang="en-US" dirty="0">
                <a:solidFill>
                  <a:schemeClr val="bg1"/>
                </a:solidFill>
              </a:rPr>
              <a:t>Stages of the Modern</a:t>
            </a:r>
            <a:br>
              <a:rPr lang="en-US" dirty="0">
                <a:solidFill>
                  <a:schemeClr val="bg1"/>
                </a:solidFill>
              </a:rPr>
            </a:br>
            <a:r>
              <a:rPr lang="en-US" dirty="0">
                <a:solidFill>
                  <a:schemeClr val="bg1"/>
                </a:solidFill>
              </a:rPr>
              <a:t>Selection Process</a:t>
            </a:r>
          </a:p>
        </p:txBody>
      </p:sp>
      <p:sp>
        <p:nvSpPr>
          <p:cNvPr id="4" name="Text Placeholder 3">
            <a:extLst>
              <a:ext uri="{FF2B5EF4-FFF2-40B4-BE49-F238E27FC236}">
                <a16:creationId xmlns:a16="http://schemas.microsoft.com/office/drawing/2014/main" id="{11545860-6913-BA61-F966-5DA750606104}"/>
              </a:ext>
            </a:extLst>
          </p:cNvPr>
          <p:cNvSpPr>
            <a:spLocks noGrp="1"/>
          </p:cNvSpPr>
          <p:nvPr>
            <p:ph type="body" idx="1"/>
          </p:nvPr>
        </p:nvSpPr>
        <p:spPr/>
        <p:txBody>
          <a:bodyPr/>
          <a:lstStyle/>
          <a:p>
            <a:pPr eaLnBrk="1" fontAlgn="auto" hangingPunct="1">
              <a:defRPr/>
            </a:pPr>
            <a:r>
              <a:rPr lang="en-US" i="1" dirty="0">
                <a:solidFill>
                  <a:schemeClr val="bg1"/>
                </a:solidFill>
                <a:latin typeface="Arial" panose="020B0604020202020204" pitchFamily="34" charset="0"/>
                <a:cs typeface="Arial" panose="020B0604020202020204" pitchFamily="34" charset="0"/>
              </a:rPr>
              <a:t>8 MUST STEPS</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pic>
        <p:nvPicPr>
          <p:cNvPr id="6" name="Picture 5" descr="A group of people working on a computer">
            <a:extLst>
              <a:ext uri="{FF2B5EF4-FFF2-40B4-BE49-F238E27FC236}">
                <a16:creationId xmlns:a16="http://schemas.microsoft.com/office/drawing/2014/main" id="{43240B48-9B71-5DA2-E2A9-C5B758093C24}"/>
              </a:ext>
            </a:extLst>
          </p:cNvPr>
          <p:cNvPicPr>
            <a:picLocks noChangeAspect="1"/>
          </p:cNvPicPr>
          <p:nvPr/>
        </p:nvPicPr>
        <p:blipFill>
          <a:blip r:embed="rId5"/>
          <a:stretch>
            <a:fillRect/>
          </a:stretch>
        </p:blipFill>
        <p:spPr>
          <a:xfrm>
            <a:off x="6840487" y="1382183"/>
            <a:ext cx="5051526" cy="3606800"/>
          </a:xfrm>
          <a:prstGeom prst="rect">
            <a:avLst/>
          </a:prstGeom>
        </p:spPr>
      </p:pic>
    </p:spTree>
    <p:extLst>
      <p:ext uri="{BB962C8B-B14F-4D97-AF65-F5344CB8AC3E}">
        <p14:creationId xmlns:p14="http://schemas.microsoft.com/office/powerpoint/2010/main" val="2887895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549344" y="770569"/>
            <a:ext cx="10606336" cy="501125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Step 1: Initial Assessment </a:t>
            </a:r>
            <a: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 Sponsor support and acknowledgement of need to change</a:t>
            </a:r>
            <a:b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Step 2: Assessing Organizational Needs </a:t>
            </a:r>
            <a: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 Define needs and challenges – operational &amp; strategic</a:t>
            </a:r>
            <a:b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Step 3: Assessing the Project Parameters</a:t>
            </a:r>
            <a:br>
              <a:rPr kumimoji="0" lang="en-US" sz="2000" b="1"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Resources constraints – Staff, Education, Skills, etc.</a:t>
            </a:r>
            <a:b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Budgetary constraints – Outline what you spend box looks like</a:t>
            </a:r>
            <a:b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Technological constraints – Privacy concerns, Enterprise reach, Integrations with other solutions</a:t>
            </a:r>
            <a:b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Time constraints – Timeline shortened due to “X” reason</a:t>
            </a:r>
            <a:b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Step 4: Evaluating Available Packages Against Needs and Project Parameters </a:t>
            </a:r>
            <a: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 Finding the perfect solution fit.</a:t>
            </a:r>
            <a:b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Step 5: Selecting the Project Committee </a:t>
            </a:r>
            <a: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 Senior Sponsor, Functional leads, Project lead, IT Support – network admin/application analyst/CIO</a:t>
            </a:r>
            <a:br>
              <a:rPr kumimoji="0" lang="en-US" sz="20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Step 6: Request for Proposal (RFP)</a:t>
            </a:r>
            <a:b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Step 7: Demonstration and Evaluation</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Step 8: Choosing Between the Finalists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spTree>
    <p:extLst>
      <p:ext uri="{BB962C8B-B14F-4D97-AF65-F5344CB8AC3E}">
        <p14:creationId xmlns:p14="http://schemas.microsoft.com/office/powerpoint/2010/main" val="480985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1154956" y="2861733"/>
            <a:ext cx="9980612" cy="1915647"/>
          </a:xfrm>
        </p:spPr>
        <p:txBody>
          <a:bodyPr/>
          <a:lstStyle/>
          <a:p>
            <a:pPr eaLnBrk="1" fontAlgn="auto" hangingPunct="1">
              <a:defRPr/>
            </a:pPr>
            <a:r>
              <a:rPr lang="en-US" dirty="0">
                <a:solidFill>
                  <a:schemeClr val="bg1"/>
                </a:solidFill>
              </a:rPr>
              <a:t>7 Questions Your HRIS Sales Rep Doesn’t Want You to Ask </a:t>
            </a:r>
          </a:p>
        </p:txBody>
      </p:sp>
      <p:sp>
        <p:nvSpPr>
          <p:cNvPr id="4" name="Text Placeholder 3">
            <a:extLst>
              <a:ext uri="{FF2B5EF4-FFF2-40B4-BE49-F238E27FC236}">
                <a16:creationId xmlns:a16="http://schemas.microsoft.com/office/drawing/2014/main" id="{11545860-6913-BA61-F966-5DA750606104}"/>
              </a:ext>
            </a:extLst>
          </p:cNvPr>
          <p:cNvSpPr>
            <a:spLocks noGrp="1"/>
          </p:cNvSpPr>
          <p:nvPr>
            <p:ph type="body" idx="1"/>
          </p:nvPr>
        </p:nvSpPr>
        <p:spPr/>
        <p:txBody>
          <a:bodyPr/>
          <a:lstStyle/>
          <a:p>
            <a:pPr eaLnBrk="1" fontAlgn="auto" hangingPunct="1">
              <a:defRPr/>
            </a:pPr>
            <a:r>
              <a:rPr lang="en-US" i="1" dirty="0">
                <a:solidFill>
                  <a:schemeClr val="bg1"/>
                </a:solidFill>
                <a:latin typeface="Arial" panose="020B0604020202020204" pitchFamily="34" charset="0"/>
                <a:cs typeface="Arial" panose="020B0604020202020204" pitchFamily="34" charset="0"/>
              </a:rPr>
              <a:t>Be gentle</a:t>
            </a:r>
            <a:r>
              <a:rPr lang="en-US" i="1" dirty="0">
                <a:solidFill>
                  <a:schemeClr val="bg1"/>
                </a:solidFill>
                <a:latin typeface="Arial" panose="020B0604020202020204" pitchFamily="34" charset="0"/>
                <a:cs typeface="Arial" panose="020B0604020202020204" pitchFamily="34" charset="0"/>
                <a:sym typeface="Wingdings" panose="05000000000000000000" pitchFamily="2" charset="2"/>
              </a:rPr>
              <a:t></a:t>
            </a:r>
            <a:endParaRPr lang="en-US" i="1"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spTree>
    <p:extLst>
      <p:ext uri="{BB962C8B-B14F-4D97-AF65-F5344CB8AC3E}">
        <p14:creationId xmlns:p14="http://schemas.microsoft.com/office/powerpoint/2010/main" val="3414552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798085" y="852600"/>
            <a:ext cx="10616187" cy="1306222"/>
          </a:xfrm>
        </p:spPr>
        <p:txBody>
          <a:bodyPr/>
          <a:lstStyle/>
          <a:p>
            <a:pPr>
              <a:defRPr/>
            </a:pPr>
            <a:r>
              <a:rPr lang="en-US" sz="4800">
                <a:solidFill>
                  <a:schemeClr val="bg1"/>
                </a:solidFill>
              </a:rPr>
              <a:t>Question #1</a:t>
            </a:r>
            <a:br>
              <a:rPr lang="en-US">
                <a:solidFill>
                  <a:schemeClr val="bg1"/>
                </a:solidFill>
              </a:rPr>
            </a:br>
            <a:r>
              <a:rPr lang="en-US" sz="3600">
                <a:solidFill>
                  <a:schemeClr val="bg1"/>
                </a:solidFill>
              </a:rPr>
              <a:t>“What internal resources will need to dedicate to implement your solution?”</a:t>
            </a:r>
            <a:br>
              <a:rPr lang="en-US" sz="3600">
                <a:solidFill>
                  <a:schemeClr val="bg1"/>
                </a:solidFill>
              </a:rPr>
            </a:br>
            <a:endParaRPr lang="en-US" sz="3600">
              <a:solidFill>
                <a:schemeClr val="bg1"/>
              </a:solidFill>
            </a:endParaRP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798085" y="2819285"/>
            <a:ext cx="9961930" cy="3307194"/>
          </a:xfrm>
        </p:spPr>
        <p:txBody>
          <a:bodyPr anchor="ctr">
            <a:noAutofit/>
          </a:bodyPr>
          <a:lstStyle/>
          <a:p>
            <a:pPr marL="0" indent="0" eaLnBrk="1" fontAlgn="auto" hangingPunct="1">
              <a:buNone/>
              <a:defRPr/>
            </a:pPr>
            <a:endParaRPr lang="en-US" sz="4000">
              <a:solidFill>
                <a:schemeClr val="bg1"/>
              </a:solidFill>
            </a:endParaRPr>
          </a:p>
          <a:p>
            <a:pPr marL="0" indent="0" eaLnBrk="1" fontAlgn="auto" hangingPunct="1">
              <a:buNone/>
              <a:defRPr/>
            </a:pPr>
            <a:r>
              <a:rPr lang="en-US" sz="2800">
                <a:solidFill>
                  <a:schemeClr val="bg1"/>
                </a:solidFill>
              </a:rPr>
              <a:t>Why ask:</a:t>
            </a:r>
          </a:p>
          <a:p>
            <a:pPr>
              <a:defRPr/>
            </a:pPr>
            <a:r>
              <a:rPr lang="en-US" sz="2800">
                <a:solidFill>
                  <a:schemeClr val="bg1"/>
                </a:solidFill>
              </a:rPr>
              <a:t>Reps generally downplay effort.</a:t>
            </a:r>
          </a:p>
          <a:p>
            <a:pPr>
              <a:defRPr/>
            </a:pPr>
            <a:r>
              <a:rPr lang="en-US" sz="2800">
                <a:solidFill>
                  <a:schemeClr val="bg1"/>
                </a:solidFill>
              </a:rPr>
              <a:t>Get “real” understanding from the staff that will do the work</a:t>
            </a:r>
          </a:p>
          <a:p>
            <a:pPr>
              <a:defRPr/>
            </a:pPr>
            <a:r>
              <a:rPr lang="en-US" sz="2800">
                <a:solidFill>
                  <a:schemeClr val="bg1"/>
                </a:solidFill>
              </a:rPr>
              <a:t>Do they have a formal Statement of Work (SOW) process?</a:t>
            </a:r>
          </a:p>
          <a:p>
            <a:pPr>
              <a:defRPr/>
            </a:pPr>
            <a:r>
              <a:rPr lang="en-US" sz="2800">
                <a:solidFill>
                  <a:schemeClr val="bg1"/>
                </a:solidFill>
              </a:rPr>
              <a:t>Can they truly define existing resources needed?</a:t>
            </a:r>
          </a:p>
          <a:p>
            <a:pPr marL="0" indent="0" eaLnBrk="1" fontAlgn="auto" hangingPunct="1">
              <a:buNone/>
              <a:defRPr/>
            </a:pPr>
            <a:endParaRPr lang="en-US" sz="4000">
              <a:solidFill>
                <a:schemeClr val="bg1"/>
              </a:solidFill>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03292" y="5499111"/>
            <a:ext cx="1381246" cy="1254737"/>
          </a:xfrm>
          <a:prstGeom prst="rect">
            <a:avLst/>
          </a:prstGeom>
        </p:spPr>
      </p:pic>
      <p:pic>
        <p:nvPicPr>
          <p:cNvPr id="4" name="Picture 3">
            <a:extLst>
              <a:ext uri="{FF2B5EF4-FFF2-40B4-BE49-F238E27FC236}">
                <a16:creationId xmlns:a16="http://schemas.microsoft.com/office/drawing/2014/main" id="{0764B40E-78AF-9ED5-43F0-7614F14FC61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362571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7" dur="3000"/>
                                        <p:tgtEl>
                                          <p:spTgt spid="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12" dur="3000"/>
                                        <p:tgtEl>
                                          <p:spTgt spid="2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xEl>
                                              <p:pRg st="3" end="3"/>
                                            </p:txEl>
                                          </p:spTgt>
                                        </p:tgtEl>
                                        <p:attrNameLst>
                                          <p:attrName>style.visibility</p:attrName>
                                        </p:attrNameLst>
                                      </p:cBhvr>
                                      <p:to>
                                        <p:strVal val="visible"/>
                                      </p:to>
                                    </p:set>
                                    <p:animEffect transition="in" filter="randombar(horizontal)">
                                      <p:cBhvr>
                                        <p:cTn id="17" dur="3000"/>
                                        <p:tgtEl>
                                          <p:spTgt spid="2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9">
                                            <p:txEl>
                                              <p:pRg st="4" end="4"/>
                                            </p:txEl>
                                          </p:spTgt>
                                        </p:tgtEl>
                                        <p:attrNameLst>
                                          <p:attrName>style.visibility</p:attrName>
                                        </p:attrNameLst>
                                      </p:cBhvr>
                                      <p:to>
                                        <p:strVal val="visible"/>
                                      </p:to>
                                    </p:set>
                                    <p:animEffect transition="in" filter="randombar(horizontal)">
                                      <p:cBhvr>
                                        <p:cTn id="22" dur="3000"/>
                                        <p:tgtEl>
                                          <p:spTgt spid="2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9">
                                            <p:txEl>
                                              <p:pRg st="5" end="5"/>
                                            </p:txEl>
                                          </p:spTgt>
                                        </p:tgtEl>
                                        <p:attrNameLst>
                                          <p:attrName>style.visibility</p:attrName>
                                        </p:attrNameLst>
                                      </p:cBhvr>
                                      <p:to>
                                        <p:strVal val="visible"/>
                                      </p:to>
                                    </p:set>
                                    <p:animEffect transition="in" filter="randombar(horizontal)">
                                      <p:cBhvr>
                                        <p:cTn id="27" dur="3000"/>
                                        <p:tgtEl>
                                          <p:spTgt spid="29">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983466" y="1107366"/>
            <a:ext cx="10616187" cy="1306222"/>
          </a:xfrm>
        </p:spPr>
        <p:txBody>
          <a:bodyPr/>
          <a:lstStyle/>
          <a:p>
            <a:pPr>
              <a:defRPr/>
            </a:pPr>
            <a:r>
              <a:rPr lang="en-US" sz="4800">
                <a:solidFill>
                  <a:schemeClr val="bg1"/>
                </a:solidFill>
              </a:rPr>
              <a:t>Question #2</a:t>
            </a:r>
            <a:br>
              <a:rPr lang="en-US">
                <a:solidFill>
                  <a:schemeClr val="bg1"/>
                </a:solidFill>
              </a:rPr>
            </a:br>
            <a:r>
              <a:rPr lang="en-US" sz="3600">
                <a:solidFill>
                  <a:schemeClr val="bg1"/>
                </a:solidFill>
              </a:rPr>
              <a:t>"In what ways do customers outgrow your system?" </a:t>
            </a:r>
            <a:br>
              <a:rPr lang="en-US" sz="5400">
                <a:solidFill>
                  <a:schemeClr val="bg1"/>
                </a:solidFill>
              </a:rPr>
            </a:br>
            <a:endParaRPr lang="en-US">
              <a:solidFill>
                <a:schemeClr val="bg1"/>
              </a:solidFill>
            </a:endParaRP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983466" y="3224768"/>
            <a:ext cx="9719827" cy="3889248"/>
          </a:xfrm>
        </p:spPr>
        <p:txBody>
          <a:bodyPr anchor="ctr">
            <a:noAutofit/>
          </a:bodyPr>
          <a:lstStyle/>
          <a:p>
            <a:pPr marL="0" indent="0" eaLnBrk="1" fontAlgn="auto" hangingPunct="1">
              <a:buNone/>
              <a:defRPr/>
            </a:pPr>
            <a:r>
              <a:rPr lang="en-US" sz="2800">
                <a:solidFill>
                  <a:schemeClr val="bg1"/>
                </a:solidFill>
              </a:rPr>
              <a:t>Why ask: </a:t>
            </a:r>
          </a:p>
          <a:p>
            <a:pPr>
              <a:defRPr/>
            </a:pPr>
            <a:r>
              <a:rPr lang="en-US" sz="2800">
                <a:solidFill>
                  <a:schemeClr val="bg1"/>
                </a:solidFill>
              </a:rPr>
              <a:t>Forces the sales rep to confront the scalability limits of their system. </a:t>
            </a:r>
          </a:p>
          <a:p>
            <a:pPr>
              <a:defRPr/>
            </a:pPr>
            <a:r>
              <a:rPr lang="en-US" sz="2800">
                <a:solidFill>
                  <a:schemeClr val="bg1"/>
                </a:solidFill>
              </a:rPr>
              <a:t>Identifying limitations early can save you from costly and time-consuming transitions in the future.</a:t>
            </a:r>
          </a:p>
          <a:p>
            <a:pPr marL="0" indent="0" eaLnBrk="1" fontAlgn="auto" hangingPunct="1">
              <a:buNone/>
              <a:defRPr/>
            </a:pPr>
            <a:endParaRPr lang="en-US" sz="4000">
              <a:solidFill>
                <a:schemeClr val="bg1"/>
              </a:solidFill>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03292" y="5499111"/>
            <a:ext cx="1381246" cy="1254737"/>
          </a:xfrm>
          <a:prstGeom prst="rect">
            <a:avLst/>
          </a:prstGeom>
        </p:spPr>
      </p:pic>
      <p:pic>
        <p:nvPicPr>
          <p:cNvPr id="4" name="Picture 3">
            <a:extLst>
              <a:ext uri="{FF2B5EF4-FFF2-40B4-BE49-F238E27FC236}">
                <a16:creationId xmlns:a16="http://schemas.microsoft.com/office/drawing/2014/main" id="{2823CA61-0E49-DD1B-C6D9-B4E126DF8B9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397042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17" dur="500"/>
                                        <p:tgtEl>
                                          <p:spTgt spid="29">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766335" y="731808"/>
            <a:ext cx="10616187" cy="1306222"/>
          </a:xfrm>
        </p:spPr>
        <p:txBody>
          <a:bodyPr/>
          <a:lstStyle/>
          <a:p>
            <a:pPr>
              <a:defRPr/>
            </a:pPr>
            <a:r>
              <a:rPr lang="en-US" sz="4800">
                <a:solidFill>
                  <a:schemeClr val="bg1"/>
                </a:solidFill>
              </a:rPr>
              <a:t>Question #3</a:t>
            </a:r>
            <a:br>
              <a:rPr lang="en-US" sz="4800">
                <a:solidFill>
                  <a:schemeClr val="bg1"/>
                </a:solidFill>
              </a:rPr>
            </a:br>
            <a:r>
              <a:rPr lang="en-US" sz="3600">
                <a:solidFill>
                  <a:schemeClr val="bg1"/>
                </a:solidFill>
              </a:rPr>
              <a:t>"What parts of your solution are acquired or white-labeled?" </a:t>
            </a:r>
            <a:br>
              <a:rPr lang="en-US" sz="4800">
                <a:solidFill>
                  <a:schemeClr val="bg1"/>
                </a:solidFill>
              </a:rPr>
            </a:br>
            <a:endParaRPr lang="en-US" sz="4800">
              <a:solidFill>
                <a:schemeClr val="bg1"/>
              </a:solidFill>
            </a:endParaRP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798085" y="3288421"/>
            <a:ext cx="9905207" cy="2989732"/>
          </a:xfrm>
        </p:spPr>
        <p:txBody>
          <a:bodyPr anchor="ctr">
            <a:noAutofit/>
          </a:bodyPr>
          <a:lstStyle/>
          <a:p>
            <a:pPr marL="0" indent="0" eaLnBrk="1" fontAlgn="auto" hangingPunct="1">
              <a:buNone/>
              <a:defRPr/>
            </a:pPr>
            <a:r>
              <a:rPr lang="en-US" sz="2800">
                <a:solidFill>
                  <a:schemeClr val="bg1"/>
                </a:solidFill>
              </a:rPr>
              <a:t>Why ask: </a:t>
            </a:r>
          </a:p>
          <a:p>
            <a:pPr>
              <a:defRPr/>
            </a:pPr>
            <a:r>
              <a:rPr lang="en-US" sz="2800">
                <a:solidFill>
                  <a:schemeClr val="bg1"/>
                </a:solidFill>
              </a:rPr>
              <a:t>Could raise concerns about integration and support </a:t>
            </a:r>
          </a:p>
          <a:p>
            <a:pPr>
              <a:defRPr/>
            </a:pPr>
            <a:r>
              <a:rPr lang="en-US" sz="2800">
                <a:solidFill>
                  <a:schemeClr val="bg1"/>
                </a:solidFill>
              </a:rPr>
              <a:t>May come with drawbacks like a disjointed user experience, reporting limitations, or integration challenges. </a:t>
            </a:r>
          </a:p>
          <a:p>
            <a:pPr>
              <a:defRPr/>
            </a:pPr>
            <a:r>
              <a:rPr lang="en-US" sz="2800">
                <a:solidFill>
                  <a:schemeClr val="bg1"/>
                </a:solidFill>
              </a:rPr>
              <a:t>Applaud transparency, vendor’s overall user experience and long-term product stability.</a:t>
            </a:r>
          </a:p>
          <a:p>
            <a:pPr marL="0" indent="0" eaLnBrk="1" fontAlgn="auto" hangingPunct="1">
              <a:buNone/>
              <a:defRPr/>
            </a:pPr>
            <a:endParaRPr lang="en-US" sz="4000">
              <a:solidFill>
                <a:schemeClr val="bg1"/>
              </a:solidFill>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03292" y="5499111"/>
            <a:ext cx="1381246" cy="1254737"/>
          </a:xfrm>
          <a:prstGeom prst="rect">
            <a:avLst/>
          </a:prstGeom>
        </p:spPr>
      </p:pic>
      <p:pic>
        <p:nvPicPr>
          <p:cNvPr id="4" name="Picture 3" descr="A blue and gold sign&#10;&#10;Description automatically generated">
            <a:extLst>
              <a:ext uri="{FF2B5EF4-FFF2-40B4-BE49-F238E27FC236}">
                <a16:creationId xmlns:a16="http://schemas.microsoft.com/office/drawing/2014/main" id="{93195C1C-9ED5-6075-A4BA-B523CCD3DF0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24257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randombar(horizontal)">
                                      <p:cBhvr>
                                        <p:cTn id="22" dur="500"/>
                                        <p:tgtEl>
                                          <p:spTgt spid="29">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10179"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777323" y="685122"/>
            <a:ext cx="10616187" cy="1306222"/>
          </a:xfrm>
        </p:spPr>
        <p:txBody>
          <a:bodyPr/>
          <a:lstStyle/>
          <a:p>
            <a:pPr>
              <a:defRPr/>
            </a:pPr>
            <a:r>
              <a:rPr lang="en-US" sz="4800">
                <a:solidFill>
                  <a:schemeClr val="bg1"/>
                </a:solidFill>
              </a:rPr>
              <a:t>Question #4</a:t>
            </a:r>
            <a:br>
              <a:rPr lang="en-US" sz="4800">
                <a:solidFill>
                  <a:schemeClr val="bg1"/>
                </a:solidFill>
              </a:rPr>
            </a:br>
            <a:r>
              <a:rPr lang="en-US" sz="3600">
                <a:solidFill>
                  <a:schemeClr val="bg1"/>
                </a:solidFill>
              </a:rPr>
              <a:t>"What is involved in migrating data from our existing systems, and who is responsible for ensuring data accuracy?" </a:t>
            </a:r>
            <a:br>
              <a:rPr lang="en-US" sz="3600">
                <a:solidFill>
                  <a:schemeClr val="bg1"/>
                </a:solidFill>
              </a:rPr>
            </a:br>
            <a:endParaRPr lang="en-US" sz="3600">
              <a:solidFill>
                <a:schemeClr val="bg1"/>
              </a:solidFill>
            </a:endParaRP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787906" y="4679108"/>
            <a:ext cx="10616187" cy="627368"/>
          </a:xfrm>
        </p:spPr>
        <p:txBody>
          <a:bodyPr anchor="ctr">
            <a:noAutofit/>
          </a:bodyPr>
          <a:lstStyle/>
          <a:p>
            <a:pPr marL="0" indent="0" eaLnBrk="1" fontAlgn="auto" hangingPunct="1">
              <a:buNone/>
              <a:defRPr/>
            </a:pPr>
            <a:r>
              <a:rPr lang="en-US" sz="2800">
                <a:solidFill>
                  <a:schemeClr val="bg1"/>
                </a:solidFill>
              </a:rPr>
              <a:t>Why ask: </a:t>
            </a:r>
          </a:p>
          <a:p>
            <a:pPr>
              <a:defRPr/>
            </a:pPr>
            <a:r>
              <a:rPr lang="en-US" sz="2800">
                <a:solidFill>
                  <a:schemeClr val="bg1"/>
                </a:solidFill>
              </a:rPr>
              <a:t>You’re looking for collaboration</a:t>
            </a:r>
          </a:p>
          <a:p>
            <a:pPr>
              <a:defRPr/>
            </a:pPr>
            <a:r>
              <a:rPr lang="en-US" sz="2800">
                <a:solidFill>
                  <a:schemeClr val="bg1"/>
                </a:solidFill>
              </a:rPr>
              <a:t>The responsibility for data accuracy falls on your team. While most vendors offer migration automation and data integrity tools, </a:t>
            </a:r>
            <a:r>
              <a:rPr lang="en-US" sz="2800" b="1">
                <a:solidFill>
                  <a:schemeClr val="bg1"/>
                </a:solidFill>
              </a:rPr>
              <a:t>ensuring data integrity is your responsibility.</a:t>
            </a:r>
            <a:r>
              <a:rPr lang="en-US" sz="2800">
                <a:solidFill>
                  <a:schemeClr val="bg1"/>
                </a:solidFill>
              </a:rPr>
              <a:t> </a:t>
            </a:r>
          </a:p>
          <a:p>
            <a:pPr marL="0" indent="0" eaLnBrk="1" fontAlgn="auto" hangingPunct="1">
              <a:buNone/>
              <a:defRPr/>
            </a:pPr>
            <a:endParaRPr lang="en-US" sz="4000">
              <a:solidFill>
                <a:schemeClr val="bg1"/>
              </a:solidFill>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03292" y="5499111"/>
            <a:ext cx="1381246" cy="1254737"/>
          </a:xfrm>
          <a:prstGeom prst="rect">
            <a:avLst/>
          </a:prstGeom>
        </p:spPr>
      </p:pic>
      <p:pic>
        <p:nvPicPr>
          <p:cNvPr id="4" name="Picture 3">
            <a:extLst>
              <a:ext uri="{FF2B5EF4-FFF2-40B4-BE49-F238E27FC236}">
                <a16:creationId xmlns:a16="http://schemas.microsoft.com/office/drawing/2014/main" id="{F58F6DCA-27EC-2073-870A-D16E72DB477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174515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17" dur="500"/>
                                        <p:tgtEl>
                                          <p:spTgt spid="29">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10178" y="-16164"/>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798085" y="848225"/>
            <a:ext cx="10616187" cy="1306222"/>
          </a:xfrm>
        </p:spPr>
        <p:txBody>
          <a:bodyPr/>
          <a:lstStyle/>
          <a:p>
            <a:pPr>
              <a:defRPr/>
            </a:pPr>
            <a:r>
              <a:rPr lang="en-US" sz="4800" dirty="0">
                <a:solidFill>
                  <a:schemeClr val="bg1"/>
                </a:solidFill>
              </a:rPr>
              <a:t>Question #5</a:t>
            </a:r>
            <a:br>
              <a:rPr lang="en-US" dirty="0">
                <a:solidFill>
                  <a:schemeClr val="bg1"/>
                </a:solidFill>
              </a:rPr>
            </a:br>
            <a:r>
              <a:rPr lang="en-US" sz="3600" dirty="0">
                <a:solidFill>
                  <a:schemeClr val="bg1"/>
                </a:solidFill>
              </a:rPr>
              <a:t>"What is your annual customer turnover (what percentage of customers leave each year), and why do they leave?" </a:t>
            </a:r>
            <a:br>
              <a:rPr lang="en-US" sz="3600" dirty="0">
                <a:solidFill>
                  <a:schemeClr val="bg1"/>
                </a:solidFill>
              </a:rPr>
            </a:br>
            <a:endParaRPr lang="en-US" sz="3600" dirty="0">
              <a:solidFill>
                <a:schemeClr val="bg1"/>
              </a:solidFill>
            </a:endParaRP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861585" y="3325752"/>
            <a:ext cx="10468014" cy="3507961"/>
          </a:xfrm>
        </p:spPr>
        <p:txBody>
          <a:bodyPr anchor="ctr">
            <a:noAutofit/>
          </a:bodyPr>
          <a:lstStyle/>
          <a:p>
            <a:pPr marL="0" indent="0" eaLnBrk="1" fontAlgn="auto" hangingPunct="1">
              <a:buNone/>
              <a:defRPr/>
            </a:pPr>
            <a:r>
              <a:rPr lang="en-US" sz="2800" dirty="0">
                <a:solidFill>
                  <a:schemeClr val="bg1"/>
                </a:solidFill>
              </a:rPr>
              <a:t>Why ask: </a:t>
            </a:r>
          </a:p>
          <a:p>
            <a:pPr>
              <a:defRPr/>
            </a:pPr>
            <a:r>
              <a:rPr lang="en-US" sz="2800" dirty="0">
                <a:solidFill>
                  <a:schemeClr val="bg1"/>
                </a:solidFill>
              </a:rPr>
              <a:t>High customer turnover is often a red flag. </a:t>
            </a:r>
          </a:p>
          <a:p>
            <a:pPr>
              <a:defRPr/>
            </a:pPr>
            <a:r>
              <a:rPr lang="en-US" sz="2800" dirty="0">
                <a:solidFill>
                  <a:schemeClr val="bg1"/>
                </a:solidFill>
              </a:rPr>
              <a:t>Sales reps may hesitate to share these numbers but knowing how many customers leave—and why—can reveal underlying issues with the product, support, or unexpected costs. </a:t>
            </a:r>
          </a:p>
          <a:p>
            <a:pPr marL="0" indent="0" eaLnBrk="1" fontAlgn="auto" hangingPunct="1">
              <a:buNone/>
              <a:defRPr/>
            </a:pPr>
            <a:endParaRPr lang="en-US" sz="4000" dirty="0">
              <a:solidFill>
                <a:schemeClr val="bg1"/>
              </a:solidFill>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03292" y="5499111"/>
            <a:ext cx="1381246" cy="1254737"/>
          </a:xfrm>
          <a:prstGeom prst="rect">
            <a:avLst/>
          </a:prstGeom>
        </p:spPr>
      </p:pic>
      <p:sp>
        <p:nvSpPr>
          <p:cNvPr id="2" name="Rectangle 1">
            <a:extLst>
              <a:ext uri="{FF2B5EF4-FFF2-40B4-BE49-F238E27FC236}">
                <a16:creationId xmlns:a16="http://schemas.microsoft.com/office/drawing/2014/main" id="{8BBD3DFD-DA2B-99BC-04D4-BB3CE3FFB120}"/>
              </a:ext>
            </a:extLst>
          </p:cNvPr>
          <p:cNvSpPr/>
          <p:nvPr/>
        </p:nvSpPr>
        <p:spPr>
          <a:xfrm>
            <a:off x="6326880" y="655386"/>
            <a:ext cx="5266185"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5-10% Turnover</a:t>
            </a:r>
          </a:p>
        </p:txBody>
      </p:sp>
      <p:pic>
        <p:nvPicPr>
          <p:cNvPr id="5" name="Picture 4" descr="A blue and gold logo&#10;&#10;Description automatically generated">
            <a:extLst>
              <a:ext uri="{FF2B5EF4-FFF2-40B4-BE49-F238E27FC236}">
                <a16:creationId xmlns:a16="http://schemas.microsoft.com/office/drawing/2014/main" id="{8B72C118-AC59-1750-15A8-74FA3F5B0B2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183382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798085" y="583641"/>
            <a:ext cx="10616187" cy="1306222"/>
          </a:xfrm>
        </p:spPr>
        <p:txBody>
          <a:bodyPr/>
          <a:lstStyle/>
          <a:p>
            <a:pPr>
              <a:defRPr/>
            </a:pPr>
            <a:r>
              <a:rPr lang="en-US" sz="4800">
                <a:solidFill>
                  <a:schemeClr val="bg1"/>
                </a:solidFill>
              </a:rPr>
              <a:t>Question #6</a:t>
            </a:r>
            <a:br>
              <a:rPr lang="en-US">
                <a:solidFill>
                  <a:schemeClr val="bg1"/>
                </a:solidFill>
              </a:rPr>
            </a:br>
            <a:r>
              <a:rPr lang="en-US" sz="3600">
                <a:solidFill>
                  <a:schemeClr val="bg1"/>
                </a:solidFill>
              </a:rPr>
              <a:t>"What is the process for requesting new functionality, and how often do customer requests shape product updates?" </a:t>
            </a:r>
            <a:br>
              <a:rPr lang="en-US" sz="4000">
                <a:solidFill>
                  <a:schemeClr val="bg1"/>
                </a:solidFill>
              </a:rPr>
            </a:br>
            <a:endParaRPr lang="en-US" sz="4000">
              <a:solidFill>
                <a:schemeClr val="bg1"/>
              </a:solidFill>
            </a:endParaRP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798085" y="2766398"/>
            <a:ext cx="10512340" cy="3507961"/>
          </a:xfrm>
        </p:spPr>
        <p:txBody>
          <a:bodyPr anchor="ctr">
            <a:noAutofit/>
          </a:bodyPr>
          <a:lstStyle/>
          <a:p>
            <a:pPr marL="0" indent="0" eaLnBrk="1" fontAlgn="auto" hangingPunct="1">
              <a:buNone/>
              <a:defRPr/>
            </a:pPr>
            <a:r>
              <a:rPr lang="en-US" sz="2800" dirty="0">
                <a:solidFill>
                  <a:schemeClr val="bg1"/>
                </a:solidFill>
              </a:rPr>
              <a:t>Why ask: </a:t>
            </a:r>
          </a:p>
          <a:p>
            <a:pPr>
              <a:defRPr/>
            </a:pPr>
            <a:r>
              <a:rPr lang="en-US" sz="2800" dirty="0">
                <a:solidFill>
                  <a:schemeClr val="bg1"/>
                </a:solidFill>
              </a:rPr>
              <a:t>A vendor’s product roadmap doesn’t reflect THEIR customers’ feedback, this could signal slow innovation and a lack of customer-centricity. </a:t>
            </a:r>
          </a:p>
          <a:p>
            <a:pPr>
              <a:defRPr/>
            </a:pPr>
            <a:r>
              <a:rPr lang="en-US" sz="2800" dirty="0">
                <a:solidFill>
                  <a:schemeClr val="bg1"/>
                </a:solidFill>
              </a:rPr>
              <a:t>You want a vendor who listens to its clients and incorporates their needs into future updates, discuss how they collect input.</a:t>
            </a:r>
            <a:endParaRPr lang="en-US" sz="4000" dirty="0">
              <a:solidFill>
                <a:schemeClr val="bg1"/>
              </a:solidFill>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27264" y="5553816"/>
            <a:ext cx="1381246" cy="1254737"/>
          </a:xfrm>
          <a:prstGeom prst="rect">
            <a:avLst/>
          </a:prstGeom>
        </p:spPr>
      </p:pic>
      <p:pic>
        <p:nvPicPr>
          <p:cNvPr id="4" name="Picture 3" descr="A blue and gold logo&#10;&#10;Description automatically generated">
            <a:extLst>
              <a:ext uri="{FF2B5EF4-FFF2-40B4-BE49-F238E27FC236}">
                <a16:creationId xmlns:a16="http://schemas.microsoft.com/office/drawing/2014/main" id="{C7593282-615D-85BB-A69D-1954588F37E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43804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1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1" y="686405"/>
            <a:ext cx="12191999" cy="1856232"/>
          </a:xfrm>
        </p:spPr>
        <p:txBody>
          <a:bodyPr/>
          <a:lstStyle/>
          <a:p>
            <a:pPr algn="ctr" eaLnBrk="1" fontAlgn="auto" hangingPunct="1">
              <a:defRPr/>
            </a:pPr>
            <a:r>
              <a:rPr lang="en-US" sz="4800" dirty="0">
                <a:solidFill>
                  <a:schemeClr val="bg1"/>
                </a:solidFill>
              </a:rPr>
              <a:t>A  Buyer’s Road Map To Selecting Your Next HR Technology</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03292" y="5499111"/>
            <a:ext cx="1381246" cy="1254737"/>
          </a:xfrm>
          <a:prstGeom prst="rect">
            <a:avLst/>
          </a:prstGeom>
        </p:spPr>
      </p:pic>
      <p:pic>
        <p:nvPicPr>
          <p:cNvPr id="7" name="Content Placeholder 6" descr="A road with a white arrow painted on it&#10;&#10;Description automatically generated">
            <a:extLst>
              <a:ext uri="{FF2B5EF4-FFF2-40B4-BE49-F238E27FC236}">
                <a16:creationId xmlns:a16="http://schemas.microsoft.com/office/drawing/2014/main" id="{4B2A055C-0A26-8B01-6E8D-3B1D0C033EFC}"/>
              </a:ext>
            </a:extLst>
          </p:cNvPr>
          <p:cNvPicPr>
            <a:picLocks noGrp="1" noChangeAspect="1"/>
          </p:cNvPicPr>
          <p:nvPr>
            <p:ph idx="1"/>
          </p:nvPr>
        </p:nvPicPr>
        <p:blipFill>
          <a:blip r:embed="rId5"/>
          <a:stretch>
            <a:fillRect/>
          </a:stretch>
        </p:blipFill>
        <p:spPr>
          <a:xfrm>
            <a:off x="2912280" y="2375211"/>
            <a:ext cx="6367440" cy="4244960"/>
          </a:xfrm>
        </p:spPr>
      </p:pic>
      <p:pic>
        <p:nvPicPr>
          <p:cNvPr id="4" name="Picture 3">
            <a:extLst>
              <a:ext uri="{FF2B5EF4-FFF2-40B4-BE49-F238E27FC236}">
                <a16:creationId xmlns:a16="http://schemas.microsoft.com/office/drawing/2014/main" id="{35A88EBD-29DE-3829-F3FC-EBA2029F7C7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202789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882752" y="615391"/>
            <a:ext cx="10616187" cy="1306222"/>
          </a:xfrm>
        </p:spPr>
        <p:txBody>
          <a:bodyPr/>
          <a:lstStyle/>
          <a:p>
            <a:pPr>
              <a:defRPr/>
            </a:pPr>
            <a:r>
              <a:rPr lang="en-US" sz="4800">
                <a:solidFill>
                  <a:schemeClr val="bg1"/>
                </a:solidFill>
              </a:rPr>
              <a:t>Question #7</a:t>
            </a:r>
            <a:br>
              <a:rPr lang="en-US">
                <a:solidFill>
                  <a:schemeClr val="bg1"/>
                </a:solidFill>
              </a:rPr>
            </a:br>
            <a:r>
              <a:rPr lang="en-US" sz="3600">
                <a:solidFill>
                  <a:schemeClr val="bg1"/>
                </a:solidFill>
              </a:rPr>
              <a:t>"What are the top 5 functionality or product updates on your release roadmap for the next 12 months?" </a:t>
            </a:r>
            <a:br>
              <a:rPr lang="en-US" sz="3600">
                <a:solidFill>
                  <a:schemeClr val="bg1"/>
                </a:solidFill>
              </a:rPr>
            </a:br>
            <a:endParaRPr lang="en-US" sz="3600">
              <a:solidFill>
                <a:schemeClr val="bg1"/>
              </a:solidFill>
            </a:endParaRP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883561" y="2773151"/>
            <a:ext cx="10616187" cy="3507961"/>
          </a:xfrm>
        </p:spPr>
        <p:txBody>
          <a:bodyPr anchor="ctr">
            <a:noAutofit/>
          </a:bodyPr>
          <a:lstStyle/>
          <a:p>
            <a:pPr marL="0" indent="0" eaLnBrk="1" fontAlgn="auto" hangingPunct="1">
              <a:buNone/>
              <a:defRPr/>
            </a:pPr>
            <a:r>
              <a:rPr lang="en-US" sz="2800">
                <a:solidFill>
                  <a:schemeClr val="bg1"/>
                </a:solidFill>
              </a:rPr>
              <a:t>Why ask: </a:t>
            </a:r>
          </a:p>
          <a:p>
            <a:pPr>
              <a:defRPr/>
            </a:pPr>
            <a:r>
              <a:rPr lang="en-US" sz="2800">
                <a:solidFill>
                  <a:schemeClr val="bg1"/>
                </a:solidFill>
              </a:rPr>
              <a:t>Learning if the vendor is responsive to industry changes. </a:t>
            </a:r>
          </a:p>
          <a:p>
            <a:pPr>
              <a:defRPr/>
            </a:pPr>
            <a:r>
              <a:rPr lang="en-US" sz="2800">
                <a:solidFill>
                  <a:schemeClr val="bg1"/>
                </a:solidFill>
              </a:rPr>
              <a:t>A well-defined roadmap indicates that the vendor is forward-thinking and invested in continuous improvement.</a:t>
            </a:r>
          </a:p>
          <a:p>
            <a:pPr marL="0" indent="0" eaLnBrk="1" fontAlgn="auto" hangingPunct="1">
              <a:buNone/>
              <a:defRPr/>
            </a:pPr>
            <a:endParaRPr lang="en-US">
              <a:solidFill>
                <a:schemeClr val="bg1"/>
              </a:solidFill>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03292" y="5499111"/>
            <a:ext cx="1381246" cy="1254737"/>
          </a:xfrm>
          <a:prstGeom prst="rect">
            <a:avLst/>
          </a:prstGeom>
        </p:spPr>
      </p:pic>
      <p:pic>
        <p:nvPicPr>
          <p:cNvPr id="4" name="Picture 3" descr="A blue and gold logo&#10;&#10;Description automatically generated">
            <a:extLst>
              <a:ext uri="{FF2B5EF4-FFF2-40B4-BE49-F238E27FC236}">
                <a16:creationId xmlns:a16="http://schemas.microsoft.com/office/drawing/2014/main" id="{86175E4A-13E1-A3B5-E199-0F923935D5C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167794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17" dur="500"/>
                                        <p:tgtEl>
                                          <p:spTgt spid="29">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0D919-62D6-4BCE-9A1C-2E8B79D17D72}"/>
              </a:ext>
            </a:extLst>
          </p:cNvPr>
          <p:cNvSpPr>
            <a:spLocks noGrp="1"/>
          </p:cNvSpPr>
          <p:nvPr>
            <p:ph type="title"/>
          </p:nvPr>
        </p:nvSpPr>
        <p:spPr/>
        <p:txBody>
          <a:bodyPr/>
          <a:lstStyle/>
          <a:p>
            <a:r>
              <a:rPr lang="en-US"/>
              <a:t>Additional Resources</a:t>
            </a:r>
          </a:p>
        </p:txBody>
      </p:sp>
      <p:sp>
        <p:nvSpPr>
          <p:cNvPr id="6" name="Text Placeholder 5">
            <a:extLst>
              <a:ext uri="{FF2B5EF4-FFF2-40B4-BE49-F238E27FC236}">
                <a16:creationId xmlns:a16="http://schemas.microsoft.com/office/drawing/2014/main" id="{9BD2C0D4-0CC1-BF59-B142-3C2EAE1C644C}"/>
              </a:ext>
            </a:extLst>
          </p:cNvPr>
          <p:cNvSpPr>
            <a:spLocks noGrp="1"/>
          </p:cNvSpPr>
          <p:nvPr>
            <p:ph type="body" idx="1"/>
          </p:nvPr>
        </p:nvSpPr>
        <p:spPr>
          <a:xfrm>
            <a:off x="492369" y="1853247"/>
            <a:ext cx="9949902" cy="1252333"/>
          </a:xfrm>
        </p:spPr>
        <p:txBody>
          <a:bodyPr>
            <a:normAutofit fontScale="92500"/>
          </a:bodyPr>
          <a:lstStyle/>
          <a:p>
            <a:r>
              <a:rPr lang="en-US" sz="3600" dirty="0">
                <a:solidFill>
                  <a:schemeClr val="tx1"/>
                </a:solidFill>
              </a:rPr>
              <a:t>Visit our NNAHRA page at </a:t>
            </a:r>
            <a:r>
              <a:rPr lang="en-US" sz="3600" dirty="0">
                <a:solidFill>
                  <a:schemeClr val="tx1"/>
                </a:solidFill>
                <a:hlinkClick r:id="rId3"/>
              </a:rPr>
              <a:t>https://www.pdssoftware.com/landing-nnahra</a:t>
            </a:r>
            <a:r>
              <a:rPr lang="en-US" sz="3600" dirty="0">
                <a:solidFill>
                  <a:schemeClr val="tx1"/>
                </a:solidFill>
              </a:rPr>
              <a:t> </a:t>
            </a:r>
          </a:p>
        </p:txBody>
      </p:sp>
      <p:pic>
        <p:nvPicPr>
          <p:cNvPr id="13" name="Content Placeholder 12" descr="Qr code&#10;&#10;Description automatically generated">
            <a:hlinkClick r:id="rId4"/>
            <a:extLst>
              <a:ext uri="{FF2B5EF4-FFF2-40B4-BE49-F238E27FC236}">
                <a16:creationId xmlns:a16="http://schemas.microsoft.com/office/drawing/2014/main" id="{7F346B13-CE9B-2649-46EA-40F7DD11F61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816152" y="3494257"/>
            <a:ext cx="1764963" cy="1764963"/>
          </a:xfrm>
        </p:spPr>
      </p:pic>
      <p:sp>
        <p:nvSpPr>
          <p:cNvPr id="8" name="Text Placeholder 7">
            <a:extLst>
              <a:ext uri="{FF2B5EF4-FFF2-40B4-BE49-F238E27FC236}">
                <a16:creationId xmlns:a16="http://schemas.microsoft.com/office/drawing/2014/main" id="{06396753-24E4-A4B6-256A-783C911291C8}"/>
              </a:ext>
            </a:extLst>
          </p:cNvPr>
          <p:cNvSpPr>
            <a:spLocks noGrp="1"/>
          </p:cNvSpPr>
          <p:nvPr>
            <p:ph type="body" sz="quarter" idx="3"/>
          </p:nvPr>
        </p:nvSpPr>
        <p:spPr>
          <a:xfrm>
            <a:off x="4580435" y="3752421"/>
            <a:ext cx="5965419" cy="576262"/>
          </a:xfrm>
        </p:spPr>
        <p:txBody>
          <a:bodyPr/>
          <a:lstStyle/>
          <a:p>
            <a:r>
              <a:rPr lang="en-US" sz="3600" dirty="0">
                <a:solidFill>
                  <a:schemeClr val="tx1"/>
                </a:solidFill>
              </a:rPr>
              <a:t>Visit our booth - #26</a:t>
            </a:r>
          </a:p>
        </p:txBody>
      </p:sp>
      <p:pic>
        <p:nvPicPr>
          <p:cNvPr id="5" name="Content Placeholder 4">
            <a:extLst>
              <a:ext uri="{FF2B5EF4-FFF2-40B4-BE49-F238E27FC236}">
                <a16:creationId xmlns:a16="http://schemas.microsoft.com/office/drawing/2014/main" id="{97AC77FA-920E-737B-1D13-C3C8AADA5C07}"/>
              </a:ext>
            </a:extLst>
          </p:cNvPr>
          <p:cNvPicPr>
            <a:picLocks noGrp="1" noChangeAspect="1"/>
          </p:cNvPicPr>
          <p:nvPr>
            <p:ph sz="quarter" idx="4"/>
          </p:nvPr>
        </p:nvPicPr>
        <p:blipFill>
          <a:blip r:embed="rId6">
            <a:extLst>
              <a:ext uri="{96DAC541-7B7A-43D3-8B79-37D633B846F1}">
                <asvg:svgBlip xmlns:asvg="http://schemas.microsoft.com/office/drawing/2016/SVG/main" r:embed="rId7"/>
              </a:ext>
            </a:extLst>
          </a:blip>
          <a:stretch>
            <a:fillRect/>
          </a:stretch>
        </p:blipFill>
        <p:spPr>
          <a:xfrm>
            <a:off x="6096000" y="4817158"/>
            <a:ext cx="5397079" cy="1140228"/>
          </a:xfrm>
        </p:spPr>
      </p:pic>
    </p:spTree>
    <p:extLst>
      <p:ext uri="{BB962C8B-B14F-4D97-AF65-F5344CB8AC3E}">
        <p14:creationId xmlns:p14="http://schemas.microsoft.com/office/powerpoint/2010/main" val="1715904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9C4A3-6B6C-6F40-C970-5184BFEEAF97}"/>
              </a:ext>
            </a:extLst>
          </p:cNvPr>
          <p:cNvSpPr>
            <a:spLocks noGrp="1"/>
          </p:cNvSpPr>
          <p:nvPr>
            <p:ph type="title"/>
          </p:nvPr>
        </p:nvSpPr>
        <p:spPr>
          <a:xfrm>
            <a:off x="838200" y="365126"/>
            <a:ext cx="10515600" cy="748057"/>
          </a:xfrm>
        </p:spPr>
        <p:txBody>
          <a:bodyPr/>
          <a:lstStyle/>
          <a:p>
            <a:r>
              <a:rPr lang="en-US">
                <a:cs typeface="Calibri Light"/>
              </a:rPr>
              <a:t>Three Helpful Whitepapers</a:t>
            </a:r>
            <a:endParaRPr lang="en-US"/>
          </a:p>
        </p:txBody>
      </p:sp>
      <p:pic>
        <p:nvPicPr>
          <p:cNvPr id="4" name="Picture 4" descr="Graphical user interface, diagram&#10;&#10;Description automatically generated">
            <a:hlinkClick r:id="rId3" action="ppaction://hlinkfile"/>
            <a:extLst>
              <a:ext uri="{FF2B5EF4-FFF2-40B4-BE49-F238E27FC236}">
                <a16:creationId xmlns:a16="http://schemas.microsoft.com/office/drawing/2014/main" id="{2D41F272-EAE0-3A66-A6DF-79B0E3497FF5}"/>
              </a:ext>
            </a:extLst>
          </p:cNvPr>
          <p:cNvPicPr>
            <a:picLocks noGrp="1" noChangeAspect="1"/>
          </p:cNvPicPr>
          <p:nvPr>
            <p:ph idx="1"/>
          </p:nvPr>
        </p:nvPicPr>
        <p:blipFill>
          <a:blip r:embed="rId4"/>
          <a:stretch>
            <a:fillRect/>
          </a:stretch>
        </p:blipFill>
        <p:spPr>
          <a:xfrm>
            <a:off x="493855" y="1369235"/>
            <a:ext cx="3275827" cy="3084737"/>
          </a:xfrm>
        </p:spPr>
      </p:pic>
      <p:pic>
        <p:nvPicPr>
          <p:cNvPr id="5" name="Picture 5">
            <a:hlinkClick r:id="rId5" action="ppaction://hlinkfile"/>
            <a:extLst>
              <a:ext uri="{FF2B5EF4-FFF2-40B4-BE49-F238E27FC236}">
                <a16:creationId xmlns:a16="http://schemas.microsoft.com/office/drawing/2014/main" id="{54E67407-EBB8-DA20-B7FA-C365431F289F}"/>
              </a:ext>
            </a:extLst>
          </p:cNvPr>
          <p:cNvPicPr>
            <a:picLocks noChangeAspect="1"/>
          </p:cNvPicPr>
          <p:nvPr/>
        </p:nvPicPr>
        <p:blipFill>
          <a:blip r:embed="rId6"/>
          <a:stretch>
            <a:fillRect/>
          </a:stretch>
        </p:blipFill>
        <p:spPr>
          <a:xfrm>
            <a:off x="4345501" y="1369235"/>
            <a:ext cx="3270375" cy="3084737"/>
          </a:xfrm>
          <a:prstGeom prst="rect">
            <a:avLst/>
          </a:prstGeom>
        </p:spPr>
      </p:pic>
      <p:pic>
        <p:nvPicPr>
          <p:cNvPr id="11" name="Picture 10" descr="Graphical user interface, application&#10;&#10;Description automatically generated">
            <a:hlinkClick r:id="rId7"/>
            <a:extLst>
              <a:ext uri="{FF2B5EF4-FFF2-40B4-BE49-F238E27FC236}">
                <a16:creationId xmlns:a16="http://schemas.microsoft.com/office/drawing/2014/main" id="{B25026D4-0AE2-6E3D-CC92-CB88978A45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9738" y="1369235"/>
            <a:ext cx="3275827" cy="3084737"/>
          </a:xfrm>
          <a:prstGeom prst="rect">
            <a:avLst/>
          </a:prstGeom>
        </p:spPr>
      </p:pic>
      <p:pic>
        <p:nvPicPr>
          <p:cNvPr id="13" name="Picture 12" descr="A picture containing text, clock&#10;&#10;Description automatically generated">
            <a:extLst>
              <a:ext uri="{FF2B5EF4-FFF2-40B4-BE49-F238E27FC236}">
                <a16:creationId xmlns:a16="http://schemas.microsoft.com/office/drawing/2014/main" id="{72D27A48-D9C6-F01E-01C0-EEAEF0977E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5588" y="4405244"/>
            <a:ext cx="2023678" cy="2023678"/>
          </a:xfrm>
          <a:prstGeom prst="rect">
            <a:avLst/>
          </a:prstGeom>
        </p:spPr>
      </p:pic>
      <p:pic>
        <p:nvPicPr>
          <p:cNvPr id="15" name="Picture 14" descr="Qr code&#10;&#10;Description automatically generated">
            <a:extLst>
              <a:ext uri="{FF2B5EF4-FFF2-40B4-BE49-F238E27FC236}">
                <a16:creationId xmlns:a16="http://schemas.microsoft.com/office/drawing/2014/main" id="{3937BCF9-EE66-2779-434C-97651FC593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4150" y="4405244"/>
            <a:ext cx="2023678" cy="2023678"/>
          </a:xfrm>
          <a:prstGeom prst="rect">
            <a:avLst/>
          </a:prstGeom>
        </p:spPr>
      </p:pic>
      <p:pic>
        <p:nvPicPr>
          <p:cNvPr id="6" name="Picture 5" descr="A picture containing text, clock&#10;&#10;Description automatically generated">
            <a:extLst>
              <a:ext uri="{FF2B5EF4-FFF2-40B4-BE49-F238E27FC236}">
                <a16:creationId xmlns:a16="http://schemas.microsoft.com/office/drawing/2014/main" id="{812E97EA-7ABB-5A06-E95F-9F12D27446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52712" y="4405244"/>
            <a:ext cx="2023679" cy="2023679"/>
          </a:xfrm>
          <a:prstGeom prst="rect">
            <a:avLst/>
          </a:prstGeom>
        </p:spPr>
      </p:pic>
    </p:spTree>
    <p:extLst>
      <p:ext uri="{BB962C8B-B14F-4D97-AF65-F5344CB8AC3E}">
        <p14:creationId xmlns:p14="http://schemas.microsoft.com/office/powerpoint/2010/main" val="2297967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9EAB486-5CB5-BD18-F394-FC0B24F57819}"/>
              </a:ext>
            </a:extLst>
          </p:cNvPr>
          <p:cNvSpPr txBox="1"/>
          <p:nvPr/>
        </p:nvSpPr>
        <p:spPr>
          <a:xfrm>
            <a:off x="446184" y="3307391"/>
            <a:ext cx="5649816" cy="3662541"/>
          </a:xfrm>
          <a:prstGeom prst="rect">
            <a:avLst/>
          </a:prstGeom>
          <a:noFill/>
        </p:spPr>
        <p:txBody>
          <a:bodyPr wrap="square" rtlCol="0">
            <a:spAutoFit/>
          </a:bodyPr>
          <a:lstStyle/>
          <a:p>
            <a:endParaRPr lang="en-US" sz="2400" dirty="0">
              <a:latin typeface="Montserrat" panose="00000500000000000000" pitchFamily="2" charset="0"/>
            </a:endParaRPr>
          </a:p>
          <a:p>
            <a:r>
              <a:rPr lang="en-US" sz="2000" dirty="0">
                <a:latin typeface="Montserrat" panose="00000500000000000000" pitchFamily="2" charset="0"/>
              </a:rPr>
              <a:t>Chief Research Officer</a:t>
            </a:r>
          </a:p>
          <a:p>
            <a:r>
              <a:rPr lang="en-US" sz="2000" b="1" dirty="0">
                <a:latin typeface="Montserrat" panose="00000500000000000000" pitchFamily="2" charset="0"/>
              </a:rPr>
              <a:t>HR Technology Advice</a:t>
            </a:r>
          </a:p>
          <a:p>
            <a:r>
              <a:rPr lang="en-US" sz="2000" dirty="0">
                <a:latin typeface="Montserrat" panose="00000500000000000000" pitchFamily="2" charset="0"/>
              </a:rPr>
              <a:t>P: 954-235-5970</a:t>
            </a:r>
          </a:p>
          <a:p>
            <a:r>
              <a:rPr lang="en-US" sz="2000" dirty="0">
                <a:latin typeface="Montserrat" panose="00000500000000000000" pitchFamily="2" charset="0"/>
              </a:rPr>
              <a:t>E: Chris@HRtechnologyadvice.com</a:t>
            </a:r>
          </a:p>
          <a:p>
            <a:r>
              <a:rPr lang="en-US" sz="2000" dirty="0">
                <a:latin typeface="Montserrat" panose="00000500000000000000" pitchFamily="2" charset="0"/>
              </a:rPr>
              <a:t>LinkedIn: https://www.linkedin.com/in/chrisharvey/</a:t>
            </a:r>
          </a:p>
          <a:p>
            <a:endParaRPr lang="en-US" sz="2400" dirty="0">
              <a:latin typeface="Montserrat" panose="00000500000000000000" pitchFamily="2" charset="0"/>
            </a:endParaRPr>
          </a:p>
          <a:p>
            <a:r>
              <a:rPr lang="en-US" sz="2000" dirty="0">
                <a:latin typeface="Montserrat" panose="00000500000000000000" pitchFamily="2" charset="0"/>
              </a:rPr>
              <a:t>Website:  https://www.hrtechnologyadvice.com</a:t>
            </a:r>
          </a:p>
          <a:p>
            <a:endParaRPr lang="en-US" sz="2400" dirty="0">
              <a:latin typeface="Montserrat" panose="00000500000000000000" pitchFamily="2" charset="0"/>
            </a:endParaRPr>
          </a:p>
        </p:txBody>
      </p:sp>
      <p:pic>
        <p:nvPicPr>
          <p:cNvPr id="21" name="Picture 20">
            <a:extLst>
              <a:ext uri="{FF2B5EF4-FFF2-40B4-BE49-F238E27FC236}">
                <a16:creationId xmlns:a16="http://schemas.microsoft.com/office/drawing/2014/main" id="{E4283DC7-6817-E012-11A2-12A9CCA091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4294" y="2264375"/>
            <a:ext cx="3265093" cy="1043016"/>
          </a:xfrm>
          <a:prstGeom prst="rect">
            <a:avLst/>
          </a:prstGeom>
          <a:noFill/>
          <a:ln>
            <a:noFill/>
          </a:ln>
        </p:spPr>
      </p:pic>
      <p:pic>
        <p:nvPicPr>
          <p:cNvPr id="2" name="Picture 4" descr="Chris Harvey">
            <a:extLst>
              <a:ext uri="{FF2B5EF4-FFF2-40B4-BE49-F238E27FC236}">
                <a16:creationId xmlns:a16="http://schemas.microsoft.com/office/drawing/2014/main" id="{46F48C4A-A899-61A3-8A64-6B4F9851BD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2408" y="272564"/>
            <a:ext cx="2144827" cy="2144827"/>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 name="Title 56">
            <a:extLst>
              <a:ext uri="{FF2B5EF4-FFF2-40B4-BE49-F238E27FC236}">
                <a16:creationId xmlns:a16="http://schemas.microsoft.com/office/drawing/2014/main" id="{FFC1AFC8-027C-29BB-B078-B529FB17BF55}"/>
              </a:ext>
            </a:extLst>
          </p:cNvPr>
          <p:cNvSpPr txBox="1">
            <a:spLocks/>
          </p:cNvSpPr>
          <p:nvPr/>
        </p:nvSpPr>
        <p:spPr>
          <a:xfrm>
            <a:off x="6989168" y="3481132"/>
            <a:ext cx="4565793" cy="1700212"/>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dirty="0">
                <a:solidFill>
                  <a:schemeClr val="tx1"/>
                </a:solidFill>
              </a:rPr>
              <a:t>Special Thanks!</a:t>
            </a:r>
          </a:p>
        </p:txBody>
      </p:sp>
    </p:spTree>
    <p:extLst>
      <p:ext uri="{BB962C8B-B14F-4D97-AF65-F5344CB8AC3E}">
        <p14:creationId xmlns:p14="http://schemas.microsoft.com/office/powerpoint/2010/main" val="3556876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yellow border&#10;&#10;Description automatically generated">
            <a:extLst>
              <a:ext uri="{FF2B5EF4-FFF2-40B4-BE49-F238E27FC236}">
                <a16:creationId xmlns:a16="http://schemas.microsoft.com/office/drawing/2014/main" id="{2F154F2C-D4FC-017E-5892-1569DBC677B7}"/>
              </a:ext>
            </a:extLst>
          </p:cNvPr>
          <p:cNvPicPr>
            <a:picLocks noChangeAspect="1"/>
          </p:cNvPicPr>
          <p:nvPr/>
        </p:nvPicPr>
        <p:blipFill>
          <a:blip r:embed="rId3"/>
          <a:stretch>
            <a:fillRect/>
          </a:stretch>
        </p:blipFill>
        <p:spPr>
          <a:xfrm>
            <a:off x="0" y="0"/>
            <a:ext cx="12192000" cy="6858000"/>
          </a:xfrm>
          <a:prstGeom prst="rect">
            <a:avLst/>
          </a:prstGeom>
        </p:spPr>
      </p:pic>
      <p:sp>
        <p:nvSpPr>
          <p:cNvPr id="57" name="Title 56">
            <a:extLst>
              <a:ext uri="{FF2B5EF4-FFF2-40B4-BE49-F238E27FC236}">
                <a16:creationId xmlns:a16="http://schemas.microsoft.com/office/drawing/2014/main" id="{F789E9CC-9D80-F460-928A-5AFCBBE52C39}"/>
              </a:ext>
            </a:extLst>
          </p:cNvPr>
          <p:cNvSpPr>
            <a:spLocks noGrp="1"/>
          </p:cNvSpPr>
          <p:nvPr>
            <p:ph type="title"/>
          </p:nvPr>
        </p:nvSpPr>
        <p:spPr>
          <a:xfrm>
            <a:off x="4843543" y="1053391"/>
            <a:ext cx="6886844" cy="1700212"/>
          </a:xfrm>
        </p:spPr>
        <p:txBody>
          <a:bodyPr/>
          <a:lstStyle/>
          <a:p>
            <a:pPr eaLnBrk="1" fontAlgn="auto" hangingPunct="1">
              <a:defRPr/>
            </a:pPr>
            <a:r>
              <a:rPr lang="en-US" sz="3200" dirty="0">
                <a:solidFill>
                  <a:schemeClr val="bg1"/>
                </a:solidFill>
              </a:rPr>
              <a:t>THANK YOU!</a:t>
            </a:r>
            <a:br>
              <a:rPr lang="en-US" sz="3200" dirty="0">
                <a:solidFill>
                  <a:schemeClr val="bg1"/>
                </a:solidFill>
              </a:rPr>
            </a:br>
            <a:br>
              <a:rPr lang="en-US" sz="3200" dirty="0">
                <a:solidFill>
                  <a:schemeClr val="bg1"/>
                </a:solidFill>
              </a:rPr>
            </a:br>
            <a:r>
              <a:rPr lang="en-US" sz="3200" dirty="0">
                <a:solidFill>
                  <a:schemeClr val="bg1"/>
                </a:solidFill>
              </a:rPr>
              <a:t>WISHING YOU MUCH SUCCESS!</a:t>
            </a:r>
          </a:p>
        </p:txBody>
      </p:sp>
      <p:sp>
        <p:nvSpPr>
          <p:cNvPr id="17" name="Content Placeholder 16">
            <a:extLst>
              <a:ext uri="{FF2B5EF4-FFF2-40B4-BE49-F238E27FC236}">
                <a16:creationId xmlns:a16="http://schemas.microsoft.com/office/drawing/2014/main" id="{2869AFD3-CB64-985E-D405-7C132B14DF19}"/>
              </a:ext>
            </a:extLst>
          </p:cNvPr>
          <p:cNvSpPr>
            <a:spLocks noGrp="1"/>
          </p:cNvSpPr>
          <p:nvPr>
            <p:ph idx="1"/>
          </p:nvPr>
        </p:nvSpPr>
        <p:spPr>
          <a:xfrm>
            <a:off x="4720376" y="3806993"/>
            <a:ext cx="2270162" cy="577153"/>
          </a:xfrm>
        </p:spPr>
        <p:txBody>
          <a:bodyPr>
            <a:normAutofit/>
          </a:bodyPr>
          <a:lstStyle/>
          <a:p>
            <a:pPr eaLnBrk="1" fontAlgn="auto" hangingPunct="1">
              <a:defRPr/>
            </a:pPr>
            <a:r>
              <a:rPr lang="en-US" sz="2000" dirty="0">
                <a:solidFill>
                  <a:schemeClr val="bg1"/>
                </a:solidFill>
              </a:rPr>
              <a:t>Dan Price</a:t>
            </a:r>
          </a:p>
        </p:txBody>
      </p:sp>
      <p:sp>
        <p:nvSpPr>
          <p:cNvPr id="13" name="Content Placeholder 12">
            <a:extLst>
              <a:ext uri="{FF2B5EF4-FFF2-40B4-BE49-F238E27FC236}">
                <a16:creationId xmlns:a16="http://schemas.microsoft.com/office/drawing/2014/main" id="{C5D6BDAF-AD48-120C-243B-226C9820D35F}"/>
              </a:ext>
            </a:extLst>
          </p:cNvPr>
          <p:cNvSpPr>
            <a:spLocks noGrp="1"/>
          </p:cNvSpPr>
          <p:nvPr>
            <p:ph idx="16"/>
          </p:nvPr>
        </p:nvSpPr>
        <p:spPr>
          <a:xfrm>
            <a:off x="4719865" y="4376751"/>
            <a:ext cx="3412899" cy="568592"/>
          </a:xfrm>
        </p:spPr>
        <p:txBody>
          <a:bodyPr>
            <a:noAutofit/>
          </a:bodyPr>
          <a:lstStyle/>
          <a:p>
            <a:pPr eaLnBrk="1" fontAlgn="auto" hangingPunct="1">
              <a:defRPr/>
            </a:pPr>
            <a:r>
              <a:rPr lang="en-US" sz="2000" dirty="0">
                <a:solidFill>
                  <a:schemeClr val="bg1"/>
                </a:solidFill>
              </a:rPr>
              <a:t>dprice@pdssoftware.com</a:t>
            </a:r>
          </a:p>
        </p:txBody>
      </p:sp>
      <p:sp>
        <p:nvSpPr>
          <p:cNvPr id="15" name="Content Placeholder 14">
            <a:extLst>
              <a:ext uri="{FF2B5EF4-FFF2-40B4-BE49-F238E27FC236}">
                <a16:creationId xmlns:a16="http://schemas.microsoft.com/office/drawing/2014/main" id="{7DB14CB5-842A-E921-0CA6-B5D8BAB1D490}"/>
              </a:ext>
            </a:extLst>
          </p:cNvPr>
          <p:cNvSpPr>
            <a:spLocks noGrp="1"/>
          </p:cNvSpPr>
          <p:nvPr>
            <p:ph idx="17"/>
          </p:nvPr>
        </p:nvSpPr>
        <p:spPr>
          <a:xfrm>
            <a:off x="4753553" y="5035092"/>
            <a:ext cx="3412899" cy="577153"/>
          </a:xfrm>
        </p:spPr>
        <p:txBody>
          <a:bodyPr>
            <a:noAutofit/>
          </a:bodyPr>
          <a:lstStyle/>
          <a:p>
            <a:pPr eaLnBrk="1" fontAlgn="auto" hangingPunct="1">
              <a:defRPr/>
            </a:pPr>
            <a:r>
              <a:rPr lang="en-US" sz="2000" dirty="0">
                <a:solidFill>
                  <a:schemeClr val="bg1"/>
                </a:solidFill>
              </a:rPr>
              <a:t>www.pdssoftware.com</a:t>
            </a:r>
          </a:p>
        </p:txBody>
      </p:sp>
      <p:pic>
        <p:nvPicPr>
          <p:cNvPr id="4" name="Picture 3">
            <a:extLst>
              <a:ext uri="{FF2B5EF4-FFF2-40B4-BE49-F238E27FC236}">
                <a16:creationId xmlns:a16="http://schemas.microsoft.com/office/drawing/2014/main" id="{4BB019AE-4485-7EEB-3F3D-96C1FF5DC68F}"/>
              </a:ext>
            </a:extLst>
          </p:cNvPr>
          <p:cNvPicPr>
            <a:picLocks noChangeAspect="1"/>
          </p:cNvPicPr>
          <p:nvPr/>
        </p:nvPicPr>
        <p:blipFill>
          <a:blip r:embed="rId4"/>
          <a:stretch>
            <a:fillRect/>
          </a:stretch>
        </p:blipFill>
        <p:spPr>
          <a:xfrm>
            <a:off x="10743377" y="5438527"/>
            <a:ext cx="1381246" cy="1254737"/>
          </a:xfrm>
          <a:prstGeom prst="rect">
            <a:avLst/>
          </a:prstGeom>
        </p:spPr>
      </p:pic>
      <p:pic>
        <p:nvPicPr>
          <p:cNvPr id="5" name="Picture 4" descr="A blue and gold logo&#10;&#10;Description automatically generated">
            <a:extLst>
              <a:ext uri="{FF2B5EF4-FFF2-40B4-BE49-F238E27FC236}">
                <a16:creationId xmlns:a16="http://schemas.microsoft.com/office/drawing/2014/main" id="{A812ECC2-7DF5-9337-16DF-534A068CE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42707" y="5934138"/>
            <a:ext cx="2119515" cy="628881"/>
          </a:xfrm>
          <a:prstGeom prst="rect">
            <a:avLst/>
          </a:prstGeom>
          <a:ln>
            <a:noFill/>
          </a:ln>
          <a:effectLst/>
        </p:spPr>
      </p:pic>
      <p:sp>
        <p:nvSpPr>
          <p:cNvPr id="3" name="Content Placeholder 12">
            <a:extLst>
              <a:ext uri="{FF2B5EF4-FFF2-40B4-BE49-F238E27FC236}">
                <a16:creationId xmlns:a16="http://schemas.microsoft.com/office/drawing/2014/main" id="{657D3A17-1634-4C57-F170-2030DA0B899C}"/>
              </a:ext>
            </a:extLst>
          </p:cNvPr>
          <p:cNvSpPr txBox="1">
            <a:spLocks/>
          </p:cNvSpPr>
          <p:nvPr/>
        </p:nvSpPr>
        <p:spPr>
          <a:xfrm>
            <a:off x="4719865" y="5613116"/>
            <a:ext cx="2752270" cy="5685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Arial" panose="020B0604020202020204" pitchFamily="34" charset="0"/>
                <a:ea typeface="+mj-ea"/>
                <a:cs typeface="Arial" panose="020B0604020202020204" pitchFamily="34" charset="0"/>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defRPr/>
            </a:pPr>
            <a:r>
              <a:rPr lang="en-US" sz="2000" dirty="0">
                <a:solidFill>
                  <a:schemeClr val="bg1"/>
                </a:solidFill>
              </a:rPr>
              <a:t>610.304.7524</a:t>
            </a:r>
          </a:p>
        </p:txBody>
      </p:sp>
      <p:pic>
        <p:nvPicPr>
          <p:cNvPr id="11" name="Picture Placeholder 10" descr="A road with a white arrow painted on it&#10;&#10;Description automatically generated">
            <a:extLst>
              <a:ext uri="{FF2B5EF4-FFF2-40B4-BE49-F238E27FC236}">
                <a16:creationId xmlns:a16="http://schemas.microsoft.com/office/drawing/2014/main" id="{8CA7B480-CF05-3CAC-47A9-E9449A878D45}"/>
              </a:ext>
            </a:extLst>
          </p:cNvPr>
          <p:cNvPicPr>
            <a:picLocks noGrp="1" noChangeAspect="1"/>
          </p:cNvPicPr>
          <p:nvPr>
            <p:ph type="pic" sz="quarter" idx="15"/>
          </p:nvPr>
        </p:nvPicPr>
        <p:blipFill>
          <a:blip r:embed="rId6"/>
          <a:srcRect l="21796" r="21796"/>
          <a:stretch>
            <a:fillRect/>
          </a:stretch>
        </p:blipFill>
        <p:spPr>
          <a:xfrm>
            <a:off x="660629" y="924911"/>
            <a:ext cx="3721302" cy="439875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1" y="686405"/>
            <a:ext cx="12191999" cy="1856232"/>
          </a:xfrm>
        </p:spPr>
        <p:txBody>
          <a:bodyPr/>
          <a:lstStyle/>
          <a:p>
            <a:pPr algn="ctr" eaLnBrk="1" fontAlgn="auto" hangingPunct="1">
              <a:defRPr/>
            </a:pPr>
            <a:r>
              <a:rPr lang="en-US" sz="4800" dirty="0">
                <a:solidFill>
                  <a:schemeClr val="bg1"/>
                </a:solidFill>
              </a:rPr>
              <a:t>Josh Berin’s Study</a:t>
            </a:r>
            <a:br>
              <a:rPr lang="en-US" sz="4800" dirty="0">
                <a:solidFill>
                  <a:schemeClr val="bg1"/>
                </a:solidFill>
              </a:rPr>
            </a:br>
            <a:r>
              <a:rPr lang="en-US" sz="3600" dirty="0">
                <a:solidFill>
                  <a:schemeClr val="bg1"/>
                </a:solidFill>
              </a:rPr>
              <a:t>Success Is Harder To Achieve Than We Thought</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03292" y="5499111"/>
            <a:ext cx="1381246" cy="1254737"/>
          </a:xfrm>
          <a:prstGeom prst="rect">
            <a:avLst/>
          </a:prstGeom>
        </p:spPr>
      </p:pic>
      <p:pic>
        <p:nvPicPr>
          <p:cNvPr id="4" name="Picture 3">
            <a:extLst>
              <a:ext uri="{FF2B5EF4-FFF2-40B4-BE49-F238E27FC236}">
                <a16:creationId xmlns:a16="http://schemas.microsoft.com/office/drawing/2014/main" id="{35A88EBD-29DE-3829-F3FC-EBA2029F7C7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
        <p:nvSpPr>
          <p:cNvPr id="5" name="Content Placeholder 4">
            <a:extLst>
              <a:ext uri="{FF2B5EF4-FFF2-40B4-BE49-F238E27FC236}">
                <a16:creationId xmlns:a16="http://schemas.microsoft.com/office/drawing/2014/main" id="{16E16D27-3DD3-1F97-7F36-53FC173029E9}"/>
              </a:ext>
            </a:extLst>
          </p:cNvPr>
          <p:cNvSpPr>
            <a:spLocks noGrp="1"/>
          </p:cNvSpPr>
          <p:nvPr>
            <p:ph idx="1"/>
          </p:nvPr>
        </p:nvSpPr>
        <p:spPr>
          <a:xfrm>
            <a:off x="960120" y="2587752"/>
            <a:ext cx="9635710" cy="3258102"/>
          </a:xfrm>
        </p:spPr>
        <p:txBody>
          <a:bodyPr>
            <a:normAutofit fontScale="92500"/>
          </a:bodyPr>
          <a:lstStyle/>
          <a:p>
            <a:r>
              <a:rPr lang="en-US" sz="3600" b="1" dirty="0">
                <a:solidFill>
                  <a:schemeClr val="bg1"/>
                </a:solidFill>
                <a:effectLst/>
                <a:latin typeface="Calibri" panose="020F0502020204030204" pitchFamily="34" charset="0"/>
                <a:ea typeface="Aptos" panose="020B0004020202020204" pitchFamily="34" charset="0"/>
                <a:cs typeface="Aptos" panose="020B0004020202020204" pitchFamily="34" charset="0"/>
              </a:rPr>
              <a:t>32% of HR Tech Projects are significantly over budget</a:t>
            </a:r>
          </a:p>
          <a:p>
            <a:r>
              <a:rPr lang="en-US" sz="3600" b="1" dirty="0">
                <a:solidFill>
                  <a:schemeClr val="bg1"/>
                </a:solidFill>
                <a:effectLst/>
                <a:latin typeface="Calibri" panose="020F0502020204030204" pitchFamily="34" charset="0"/>
                <a:ea typeface="Aptos" panose="020B0004020202020204" pitchFamily="34" charset="0"/>
                <a:cs typeface="Aptos" panose="020B0004020202020204" pitchFamily="34" charset="0"/>
              </a:rPr>
              <a:t>53% of Projects Miss Deadlines for Implementations</a:t>
            </a:r>
          </a:p>
          <a:p>
            <a:r>
              <a:rPr lang="en-US" sz="3600" b="1" dirty="0">
                <a:solidFill>
                  <a:schemeClr val="bg1"/>
                </a:solidFill>
                <a:effectLst/>
                <a:latin typeface="Calibri" panose="020F0502020204030204" pitchFamily="34" charset="0"/>
                <a:ea typeface="Aptos" panose="020B0004020202020204" pitchFamily="34" charset="0"/>
                <a:cs typeface="Aptos" panose="020B0004020202020204" pitchFamily="34" charset="0"/>
              </a:rPr>
              <a:t>42% of HR Technology Projects Fail to meet all </a:t>
            </a:r>
            <a:r>
              <a:rPr lang="en-US" b="1" dirty="0">
                <a:solidFill>
                  <a:schemeClr val="bg1"/>
                </a:solidFill>
                <a:latin typeface="Calibri" panose="020F0502020204030204" pitchFamily="34" charset="0"/>
                <a:ea typeface="Aptos" panose="020B0004020202020204" pitchFamily="34" charset="0"/>
                <a:cs typeface="Aptos" panose="020B0004020202020204" pitchFamily="34" charset="0"/>
              </a:rPr>
              <a:t>objectives</a:t>
            </a:r>
            <a:r>
              <a:rPr lang="en-US" sz="3600" b="1" dirty="0">
                <a:effectLst/>
                <a:latin typeface="Calibri" panose="020F0502020204030204" pitchFamily="34" charset="0"/>
                <a:ea typeface="Aptos" panose="020B0004020202020204" pitchFamily="34" charset="0"/>
                <a:cs typeface="Aptos" panose="020B0004020202020204" pitchFamily="34" charset="0"/>
              </a:rPr>
              <a:t> Meet Customer Needs</a:t>
            </a:r>
            <a:endParaRPr lang="en-US" sz="3600" dirty="0">
              <a:effectLst/>
              <a:latin typeface="Aptos" panose="020B0004020202020204" pitchFamily="34" charset="0"/>
              <a:ea typeface="Aptos" panose="020B0004020202020204" pitchFamily="34" charset="0"/>
              <a:cs typeface="Aptos" panose="020B0004020202020204" pitchFamily="34" charset="0"/>
            </a:endParaRPr>
          </a:p>
          <a:p>
            <a:endParaRPr lang="en-US" sz="3600" b="1" dirty="0">
              <a:solidFill>
                <a:schemeClr val="bg1"/>
              </a:solidFill>
              <a:effectLst/>
              <a:latin typeface="Calibri" panose="020F050202020403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403378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03292" y="5499111"/>
            <a:ext cx="1381246" cy="1254737"/>
          </a:xfrm>
          <a:prstGeom prst="rect">
            <a:avLst/>
          </a:prstGeom>
        </p:spPr>
      </p:pic>
      <p:sp>
        <p:nvSpPr>
          <p:cNvPr id="8" name="Title 53">
            <a:extLst>
              <a:ext uri="{FF2B5EF4-FFF2-40B4-BE49-F238E27FC236}">
                <a16:creationId xmlns:a16="http://schemas.microsoft.com/office/drawing/2014/main" id="{127C2B97-752F-5D0D-D40E-F1284FFE143A}"/>
              </a:ext>
            </a:extLst>
          </p:cNvPr>
          <p:cNvSpPr txBox="1">
            <a:spLocks/>
          </p:cNvSpPr>
          <p:nvPr/>
        </p:nvSpPr>
        <p:spPr>
          <a:xfrm>
            <a:off x="1" y="686405"/>
            <a:ext cx="12191999" cy="1856232"/>
          </a:xfrm>
          <a:prstGeom prst="rect">
            <a:avLst/>
          </a:prstGeom>
        </p:spPr>
        <p:txBody>
          <a:bodyPr vert="horz" lIns="91440" tIns="45720" rIns="91440" bIns="45720" rtlCol="0" anchor="t">
            <a:noAutofit/>
          </a:bodyPr>
          <a:lstStyle>
            <a:lvl1pPr algn="l" defTabSz="457200" rtl="0" eaLnBrk="1" latinLnBrk="0" hangingPunct="1">
              <a:lnSpc>
                <a:spcPct val="101000"/>
              </a:lnSpc>
              <a:spcBef>
                <a:spcPts val="700"/>
              </a:spcBef>
              <a:spcAft>
                <a:spcPts val="700"/>
              </a:spcAft>
              <a:buNone/>
              <a:defRPr sz="5400" b="0" i="0" kern="12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4800">
                <a:solidFill>
                  <a:schemeClr val="bg1"/>
                </a:solidFill>
              </a:rPr>
              <a:t>A  Buyer’s Road Map To Selecting Your “Last” HR Technology</a:t>
            </a:r>
          </a:p>
        </p:txBody>
      </p:sp>
      <p:pic>
        <p:nvPicPr>
          <p:cNvPr id="14" name="Content Placeholder 13" descr="A magnifying glass on a tablet on a road&#10;&#10;Description automatically generated">
            <a:extLst>
              <a:ext uri="{FF2B5EF4-FFF2-40B4-BE49-F238E27FC236}">
                <a16:creationId xmlns:a16="http://schemas.microsoft.com/office/drawing/2014/main" id="{28A5624D-6923-ADA3-39B9-80BDF4480BAF}"/>
              </a:ext>
            </a:extLst>
          </p:cNvPr>
          <p:cNvPicPr>
            <a:picLocks noGrp="1" noChangeAspect="1"/>
          </p:cNvPicPr>
          <p:nvPr>
            <p:ph idx="1"/>
          </p:nvPr>
        </p:nvPicPr>
        <p:blipFill>
          <a:blip r:embed="rId5"/>
          <a:stretch>
            <a:fillRect/>
          </a:stretch>
        </p:blipFill>
        <p:spPr>
          <a:xfrm>
            <a:off x="3848636" y="2259121"/>
            <a:ext cx="4494727" cy="4494727"/>
          </a:xfrm>
        </p:spPr>
      </p:pic>
      <p:pic>
        <p:nvPicPr>
          <p:cNvPr id="4" name="Picture 3">
            <a:extLst>
              <a:ext uri="{FF2B5EF4-FFF2-40B4-BE49-F238E27FC236}">
                <a16:creationId xmlns:a16="http://schemas.microsoft.com/office/drawing/2014/main" id="{3F4C00B0-9BC6-C442-34B2-4F5577F1313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extLst>
      <p:ext uri="{BB962C8B-B14F-4D97-AF65-F5344CB8AC3E}">
        <p14:creationId xmlns:p14="http://schemas.microsoft.com/office/powerpoint/2010/main" val="244400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yellow border">
            <a:extLst>
              <a:ext uri="{FF2B5EF4-FFF2-40B4-BE49-F238E27FC236}">
                <a16:creationId xmlns:a16="http://schemas.microsoft.com/office/drawing/2014/main" id="{CB2BDF52-8BE0-7045-CAC4-FE27C147705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p:cNvSpPr>
            <a:spLocks noGrp="1"/>
          </p:cNvSpPr>
          <p:nvPr>
            <p:ph type="title"/>
          </p:nvPr>
        </p:nvSpPr>
        <p:spPr>
          <a:xfrm>
            <a:off x="646111" y="452718"/>
            <a:ext cx="10758010" cy="680864"/>
          </a:xfrm>
        </p:spPr>
        <p:txBody>
          <a:bodyPr/>
          <a:lstStyle/>
          <a:p>
            <a:r>
              <a:rPr lang="en-US" b="1">
                <a:solidFill>
                  <a:schemeClr val="bg1"/>
                </a:solidFill>
              </a:rPr>
              <a:t>Buy House Correlation: HCM Decision</a:t>
            </a:r>
          </a:p>
        </p:txBody>
      </p:sp>
      <p:sp>
        <p:nvSpPr>
          <p:cNvPr id="5" name="Content Placeholder 4"/>
          <p:cNvSpPr>
            <a:spLocks noGrp="1"/>
          </p:cNvSpPr>
          <p:nvPr>
            <p:ph idx="1"/>
          </p:nvPr>
        </p:nvSpPr>
        <p:spPr>
          <a:xfrm>
            <a:off x="641350" y="1420285"/>
            <a:ext cx="3961640" cy="4905631"/>
          </a:xfrm>
        </p:spPr>
        <p:txBody>
          <a:bodyPr vert="horz" lIns="91440" tIns="45720" rIns="91440" bIns="45720" rtlCol="0" anchor="t">
            <a:normAutofit/>
          </a:bodyPr>
          <a:lstStyle/>
          <a:p>
            <a:r>
              <a:rPr lang="en-US" sz="2400" dirty="0">
                <a:solidFill>
                  <a:schemeClr val="bg1"/>
                </a:solidFill>
              </a:rPr>
              <a:t># times (avg. 1-3x)</a:t>
            </a:r>
          </a:p>
          <a:p>
            <a:r>
              <a:rPr lang="en-US" sz="2400" dirty="0">
                <a:solidFill>
                  <a:schemeClr val="bg1"/>
                </a:solidFill>
              </a:rPr>
              <a:t>Life Events: Getting </a:t>
            </a:r>
            <a:r>
              <a:rPr lang="en-US" sz="2400">
                <a:solidFill>
                  <a:schemeClr val="bg1"/>
                </a:solidFill>
              </a:rPr>
              <a:t>married</a:t>
            </a:r>
            <a:r>
              <a:rPr lang="en-US" sz="2400" dirty="0">
                <a:solidFill>
                  <a:schemeClr val="bg1"/>
                </a:solidFill>
              </a:rPr>
              <a:t>, </a:t>
            </a:r>
            <a:r>
              <a:rPr lang="en-US" sz="2400">
                <a:solidFill>
                  <a:schemeClr val="bg1"/>
                </a:solidFill>
              </a:rPr>
              <a:t>desire </a:t>
            </a:r>
            <a:r>
              <a:rPr lang="en-US" sz="2400" dirty="0">
                <a:solidFill>
                  <a:schemeClr val="bg1"/>
                </a:solidFill>
              </a:rPr>
              <a:t>to have </a:t>
            </a:r>
            <a:r>
              <a:rPr lang="en-US" sz="2400">
                <a:solidFill>
                  <a:schemeClr val="bg1"/>
                </a:solidFill>
              </a:rPr>
              <a:t>children</a:t>
            </a:r>
            <a:r>
              <a:rPr lang="en-US" sz="2400" dirty="0">
                <a:solidFill>
                  <a:schemeClr val="bg1"/>
                </a:solidFill>
              </a:rPr>
              <a:t>, </a:t>
            </a:r>
            <a:r>
              <a:rPr lang="en-US" sz="2400">
                <a:solidFill>
                  <a:schemeClr val="bg1"/>
                </a:solidFill>
              </a:rPr>
              <a:t>love </a:t>
            </a:r>
            <a:r>
              <a:rPr lang="en-US" sz="2400" dirty="0">
                <a:solidFill>
                  <a:schemeClr val="bg1"/>
                </a:solidFill>
              </a:rPr>
              <a:t>to </a:t>
            </a:r>
            <a:r>
              <a:rPr lang="en-US" sz="2400">
                <a:solidFill>
                  <a:schemeClr val="bg1"/>
                </a:solidFill>
              </a:rPr>
              <a:t>entertain </a:t>
            </a:r>
            <a:r>
              <a:rPr lang="en-US" sz="2400" dirty="0">
                <a:solidFill>
                  <a:schemeClr val="bg1"/>
                </a:solidFill>
              </a:rPr>
              <a:t>need a bigger house, </a:t>
            </a:r>
            <a:r>
              <a:rPr lang="en-US" sz="2400">
                <a:solidFill>
                  <a:schemeClr val="bg1"/>
                </a:solidFill>
              </a:rPr>
              <a:t>downsize </a:t>
            </a:r>
            <a:r>
              <a:rPr lang="en-US" sz="2400" dirty="0">
                <a:solidFill>
                  <a:schemeClr val="bg1"/>
                </a:solidFill>
              </a:rPr>
              <a:t>for retirement</a:t>
            </a:r>
          </a:p>
          <a:p>
            <a:r>
              <a:rPr lang="en-US" sz="2400" dirty="0">
                <a:solidFill>
                  <a:schemeClr val="bg1"/>
                </a:solidFill>
              </a:rPr>
              <a:t>Big Impact: Family stability, </a:t>
            </a:r>
            <a:r>
              <a:rPr lang="en-US" sz="2400">
                <a:solidFill>
                  <a:schemeClr val="bg1"/>
                </a:solidFill>
              </a:rPr>
              <a:t>good school district</a:t>
            </a:r>
            <a:r>
              <a:rPr lang="en-US" sz="2400" dirty="0">
                <a:solidFill>
                  <a:schemeClr val="bg1"/>
                </a:solidFill>
              </a:rPr>
              <a:t>, and </a:t>
            </a:r>
            <a:r>
              <a:rPr lang="en-US" sz="2400">
                <a:solidFill>
                  <a:schemeClr val="bg1"/>
                </a:solidFill>
              </a:rPr>
              <a:t>social status</a:t>
            </a:r>
            <a:r>
              <a:rPr lang="en-US" sz="2400" dirty="0">
                <a:solidFill>
                  <a:schemeClr val="bg1"/>
                </a:solidFill>
              </a:rPr>
              <a:t>, </a:t>
            </a:r>
            <a:r>
              <a:rPr lang="en-US" sz="2400">
                <a:solidFill>
                  <a:schemeClr val="bg1"/>
                </a:solidFill>
              </a:rPr>
              <a:t>culture</a:t>
            </a:r>
            <a:r>
              <a:rPr lang="en-US" sz="2400" dirty="0">
                <a:solidFill>
                  <a:schemeClr val="bg1"/>
                </a:solidFill>
              </a:rPr>
              <a:t>, etc.</a:t>
            </a:r>
          </a:p>
          <a:p>
            <a:endParaRPr lang="en-US" sz="2400" dirty="0">
              <a:solidFill>
                <a:schemeClr val="bg1"/>
              </a:solidFill>
            </a:endParaRPr>
          </a:p>
          <a:p>
            <a:endParaRPr lang="en-US" dirty="0"/>
          </a:p>
        </p:txBody>
      </p:sp>
      <p:pic>
        <p:nvPicPr>
          <p:cNvPr id="4098" name="Picture 2" descr="A person climbing a ladder to a large money bag&#10;&#10;Description automatically generated">
            <a:extLst>
              <a:ext uri="{FF2B5EF4-FFF2-40B4-BE49-F238E27FC236}">
                <a16:creationId xmlns:a16="http://schemas.microsoft.com/office/drawing/2014/main" id="{FB4C8639-0201-42C9-8180-ED80BBA53B09}"/>
              </a:ext>
            </a:extLst>
          </p:cNvPr>
          <p:cNvPicPr>
            <a:picLocks noChangeAspect="1" noChangeArrowheads="1"/>
          </p:cNvPicPr>
          <p:nvPr/>
        </p:nvPicPr>
        <p:blipFill>
          <a:blip r:embed="rId4"/>
          <a:srcRect/>
          <a:stretch>
            <a:fillRect/>
          </a:stretch>
        </p:blipFill>
        <p:spPr bwMode="auto">
          <a:xfrm>
            <a:off x="4406423" y="2014730"/>
            <a:ext cx="3368571" cy="337043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5A6D4308-4379-44DD-B9FD-CB5CA4DF26E9}"/>
              </a:ext>
            </a:extLst>
          </p:cNvPr>
          <p:cNvSpPr txBox="1">
            <a:spLocks/>
          </p:cNvSpPr>
          <p:nvPr/>
        </p:nvSpPr>
        <p:spPr>
          <a:xfrm>
            <a:off x="7786995" y="1650238"/>
            <a:ext cx="3896810" cy="445054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rgbClr val="00206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206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bg1"/>
                </a:solidFill>
              </a:rPr>
              <a:t># times (avg. 1-3x)</a:t>
            </a:r>
            <a:endParaRPr lang="en-US"/>
          </a:p>
          <a:p>
            <a:r>
              <a:rPr lang="en-US" sz="2400" dirty="0">
                <a:solidFill>
                  <a:schemeClr val="bg1"/>
                </a:solidFill>
              </a:rPr>
              <a:t>Business Events: To be paperless,  </a:t>
            </a:r>
            <a:r>
              <a:rPr lang="en-US" sz="2400">
                <a:solidFill>
                  <a:schemeClr val="bg1"/>
                </a:solidFill>
              </a:rPr>
              <a:t>compliance</a:t>
            </a:r>
            <a:r>
              <a:rPr lang="en-US" sz="2400" dirty="0">
                <a:solidFill>
                  <a:schemeClr val="bg1"/>
                </a:solidFill>
              </a:rPr>
              <a:t>, </a:t>
            </a:r>
            <a:r>
              <a:rPr lang="en-US" sz="2400">
                <a:solidFill>
                  <a:schemeClr val="bg1"/>
                </a:solidFill>
              </a:rPr>
              <a:t>gain </a:t>
            </a:r>
            <a:r>
              <a:rPr lang="en-US" sz="2400" dirty="0">
                <a:solidFill>
                  <a:schemeClr val="bg1"/>
                </a:solidFill>
              </a:rPr>
              <a:t>efficiencies via ESS &amp; MSS, </a:t>
            </a:r>
            <a:r>
              <a:rPr lang="en-US" sz="2400">
                <a:solidFill>
                  <a:schemeClr val="bg1"/>
                </a:solidFill>
              </a:rPr>
              <a:t>better analytics </a:t>
            </a:r>
            <a:r>
              <a:rPr lang="en-US" sz="2400" dirty="0">
                <a:solidFill>
                  <a:schemeClr val="bg1"/>
                </a:solidFill>
              </a:rPr>
              <a:t>and </a:t>
            </a:r>
            <a:r>
              <a:rPr lang="en-US" sz="2400">
                <a:solidFill>
                  <a:schemeClr val="bg1"/>
                </a:solidFill>
              </a:rPr>
              <a:t>reporting</a:t>
            </a:r>
            <a:endParaRPr lang="en-US" sz="2400" dirty="0">
              <a:solidFill>
                <a:schemeClr val="bg1"/>
              </a:solidFill>
            </a:endParaRPr>
          </a:p>
          <a:p>
            <a:r>
              <a:rPr lang="en-US" sz="2400" dirty="0">
                <a:solidFill>
                  <a:schemeClr val="bg1"/>
                </a:solidFill>
              </a:rPr>
              <a:t>Big impact: Your </a:t>
            </a:r>
            <a:r>
              <a:rPr lang="en-US" sz="2400">
                <a:solidFill>
                  <a:schemeClr val="bg1"/>
                </a:solidFill>
              </a:rPr>
              <a:t>career path</a:t>
            </a:r>
            <a:r>
              <a:rPr lang="en-US" sz="2400" dirty="0">
                <a:solidFill>
                  <a:schemeClr val="bg1"/>
                </a:solidFill>
              </a:rPr>
              <a:t>, health of organization, and culture.</a:t>
            </a:r>
          </a:p>
          <a:p>
            <a:endParaRPr lang="en-US" dirty="0"/>
          </a:p>
        </p:txBody>
      </p:sp>
    </p:spTree>
    <p:extLst>
      <p:ext uri="{BB962C8B-B14F-4D97-AF65-F5344CB8AC3E}">
        <p14:creationId xmlns:p14="http://schemas.microsoft.com/office/powerpoint/2010/main" val="3690387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3"/>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p:txBody>
          <a:bodyPr/>
          <a:lstStyle/>
          <a:p>
            <a:pPr eaLnBrk="1" fontAlgn="auto" hangingPunct="1">
              <a:defRPr/>
            </a:pPr>
            <a:r>
              <a:rPr lang="en-US">
                <a:solidFill>
                  <a:schemeClr val="bg1"/>
                </a:solidFill>
              </a:rPr>
              <a:t>AGENDA</a:t>
            </a: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967602" y="1823429"/>
            <a:ext cx="10616187" cy="3889248"/>
          </a:xfrm>
        </p:spPr>
        <p:txBody>
          <a:bodyPr anchor="ctr">
            <a:normAutofit fontScale="92500" lnSpcReduction="10000"/>
          </a:bodyPr>
          <a:lstStyle/>
          <a:p>
            <a:pPr eaLnBrk="1" fontAlgn="auto" hangingPunct="1">
              <a:defRPr/>
            </a:pPr>
            <a:r>
              <a:rPr lang="en-US" dirty="0">
                <a:solidFill>
                  <a:schemeClr val="bg1"/>
                </a:solidFill>
              </a:rPr>
              <a:t>Motivation </a:t>
            </a:r>
          </a:p>
          <a:p>
            <a:pPr eaLnBrk="1" fontAlgn="auto" hangingPunct="1">
              <a:defRPr/>
            </a:pPr>
            <a:r>
              <a:rPr lang="en-US" dirty="0">
                <a:solidFill>
                  <a:schemeClr val="bg1"/>
                </a:solidFill>
              </a:rPr>
              <a:t>How To Get Started</a:t>
            </a:r>
          </a:p>
          <a:p>
            <a:pPr lvl="1">
              <a:defRPr/>
            </a:pPr>
            <a:r>
              <a:rPr lang="en-US" sz="2800" dirty="0">
                <a:solidFill>
                  <a:schemeClr val="bg1"/>
                </a:solidFill>
              </a:rPr>
              <a:t>Gathering Requirements/</a:t>
            </a:r>
          </a:p>
          <a:p>
            <a:pPr lvl="1">
              <a:defRPr/>
            </a:pPr>
            <a:r>
              <a:rPr lang="en-US" sz="2800" dirty="0">
                <a:solidFill>
                  <a:schemeClr val="bg1"/>
                </a:solidFill>
              </a:rPr>
              <a:t>HRIS/HCM Landscape </a:t>
            </a:r>
          </a:p>
          <a:p>
            <a:pPr eaLnBrk="1" fontAlgn="auto" hangingPunct="1">
              <a:defRPr/>
            </a:pPr>
            <a:r>
              <a:rPr lang="en-US" dirty="0">
                <a:solidFill>
                  <a:schemeClr val="bg1"/>
                </a:solidFill>
              </a:rPr>
              <a:t>Stages of the Modern Selection Process</a:t>
            </a:r>
          </a:p>
          <a:p>
            <a:pPr eaLnBrk="1" fontAlgn="auto" hangingPunct="1">
              <a:defRPr/>
            </a:pPr>
            <a:r>
              <a:rPr lang="en-US" dirty="0">
                <a:solidFill>
                  <a:schemeClr val="bg1"/>
                </a:solidFill>
              </a:rPr>
              <a:t>7 Questions Your HRIS Sales Rep Doesn’t Want You to Ask </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4"/>
          <a:stretch>
            <a:fillRect/>
          </a:stretch>
        </p:blipFill>
        <p:spPr>
          <a:xfrm>
            <a:off x="10703292" y="5499111"/>
            <a:ext cx="1381246" cy="1254737"/>
          </a:xfrm>
          <a:prstGeom prst="rect">
            <a:avLst/>
          </a:prstGeom>
        </p:spPr>
      </p:pic>
      <p:pic>
        <p:nvPicPr>
          <p:cNvPr id="4" name="Picture 3" descr="A blue and gold sign&#10;&#10;Description automatically generated">
            <a:extLst>
              <a:ext uri="{FF2B5EF4-FFF2-40B4-BE49-F238E27FC236}">
                <a16:creationId xmlns:a16="http://schemas.microsoft.com/office/drawing/2014/main" id="{4DBA2274-174A-CAB5-4B94-374E1D718C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3458" y="6061610"/>
            <a:ext cx="2119515" cy="628881"/>
          </a:xfrm>
          <a:prstGeom prst="rect">
            <a:avLst/>
          </a:prstGeom>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BAB875D1-D8B5-C023-9157-252CC5C8E5D5}"/>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6AC79A-8FFB-CB5E-4F0A-F7557F4E7817}"/>
              </a:ext>
            </a:extLst>
          </p:cNvPr>
          <p:cNvSpPr>
            <a:spLocks noGrp="1"/>
          </p:cNvSpPr>
          <p:nvPr>
            <p:ph type="title"/>
          </p:nvPr>
        </p:nvSpPr>
        <p:spPr>
          <a:xfrm>
            <a:off x="728472" y="2260239"/>
            <a:ext cx="10515600" cy="1413472"/>
          </a:xfrm>
        </p:spPr>
        <p:txBody>
          <a:bodyPr>
            <a:normAutofit fontScale="90000"/>
          </a:bodyPr>
          <a:lstStyle/>
          <a:p>
            <a:pPr algn="ctr"/>
            <a:br>
              <a:rPr lang="en-US" dirty="0">
                <a:solidFill>
                  <a:srgbClr val="0070C0"/>
                </a:solidFill>
              </a:rPr>
            </a:br>
            <a:br>
              <a:rPr lang="en-US" dirty="0">
                <a:solidFill>
                  <a:srgbClr val="0070C0"/>
                </a:solidFill>
              </a:rPr>
            </a:br>
            <a:br>
              <a:rPr lang="en-US" dirty="0">
                <a:solidFill>
                  <a:srgbClr val="0070C0"/>
                </a:solidFill>
              </a:rPr>
            </a:br>
            <a:r>
              <a:rPr lang="en-US" dirty="0">
                <a:solidFill>
                  <a:schemeClr val="bg1"/>
                </a:solidFill>
              </a:rPr>
              <a:t>MOTIVATION!</a:t>
            </a:r>
            <a:br>
              <a:rPr lang="en-US" dirty="0">
                <a:solidFill>
                  <a:schemeClr val="bg1"/>
                </a:solidFill>
              </a:rPr>
            </a:br>
            <a:br>
              <a:rPr lang="en-US" dirty="0">
                <a:solidFill>
                  <a:schemeClr val="bg1"/>
                </a:solidFill>
              </a:rPr>
            </a:br>
            <a:r>
              <a:rPr lang="en-US" dirty="0">
                <a:solidFill>
                  <a:schemeClr val="bg1"/>
                </a:solidFill>
              </a:rPr>
              <a:t>Why would we change your HRIS/HCM solution?</a:t>
            </a:r>
          </a:p>
        </p:txBody>
      </p:sp>
      <p:pic>
        <p:nvPicPr>
          <p:cNvPr id="4" name="Picture 3">
            <a:extLst>
              <a:ext uri="{FF2B5EF4-FFF2-40B4-BE49-F238E27FC236}">
                <a16:creationId xmlns:a16="http://schemas.microsoft.com/office/drawing/2014/main" id="{DB9AEA99-38EE-4E51-729D-54AD2818498B}"/>
              </a:ext>
            </a:extLst>
          </p:cNvPr>
          <p:cNvPicPr>
            <a:picLocks noChangeAspect="1"/>
          </p:cNvPicPr>
          <p:nvPr/>
        </p:nvPicPr>
        <p:blipFill>
          <a:blip r:embed="rId4"/>
          <a:stretch>
            <a:fillRect/>
          </a:stretch>
        </p:blipFill>
        <p:spPr>
          <a:xfrm>
            <a:off x="3363570" y="3985309"/>
            <a:ext cx="5464859" cy="2133213"/>
          </a:xfrm>
          <a:prstGeom prst="rect">
            <a:avLst/>
          </a:prstGeom>
        </p:spPr>
      </p:pic>
    </p:spTree>
    <p:extLst>
      <p:ext uri="{BB962C8B-B14F-4D97-AF65-F5344CB8AC3E}">
        <p14:creationId xmlns:p14="http://schemas.microsoft.com/office/powerpoint/2010/main" val="14953252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{EF42DB8F-7450-5543-B970-F36512177EE3}tf10001062</Template>
  <TotalTime>3566</TotalTime>
  <Words>5580</Words>
  <Application>Microsoft Office PowerPoint</Application>
  <PresentationFormat>Widescreen</PresentationFormat>
  <Paragraphs>522</Paragraphs>
  <Slides>44</Slides>
  <Notes>43</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44</vt:i4>
      </vt:variant>
    </vt:vector>
  </HeadingPairs>
  <TitlesOfParts>
    <vt:vector size="65" baseType="lpstr">
      <vt:lpstr>AngsanaUPC</vt:lpstr>
      <vt:lpstr>Aptos</vt:lpstr>
      <vt:lpstr>Arial</vt:lpstr>
      <vt:lpstr>Assistant Light</vt:lpstr>
      <vt:lpstr>Calibri</vt:lpstr>
      <vt:lpstr>Calibri Light</vt:lpstr>
      <vt:lpstr>Century Gothic</vt:lpstr>
      <vt:lpstr>Courier New</vt:lpstr>
      <vt:lpstr>Decotura ICG</vt:lpstr>
      <vt:lpstr>Georgia</vt:lpstr>
      <vt:lpstr>Lato</vt:lpstr>
      <vt:lpstr>Montserrat</vt:lpstr>
      <vt:lpstr>Nunito Sans</vt:lpstr>
      <vt:lpstr>Nunito Sans ExtraBold</vt:lpstr>
      <vt:lpstr>Roboto</vt:lpstr>
      <vt:lpstr>sans-serif</vt:lpstr>
      <vt:lpstr>Symbol</vt:lpstr>
      <vt:lpstr>Ubuntu</vt:lpstr>
      <vt:lpstr>Wingdings</vt:lpstr>
      <vt:lpstr>Wingdings 3</vt:lpstr>
      <vt:lpstr>Ion</vt:lpstr>
      <vt:lpstr>           28th Annual Conference</vt:lpstr>
      <vt:lpstr>Introduction   A  Buyer’s Road Map To Selecting Your Next HR Technology</vt:lpstr>
      <vt:lpstr>Our PDS Team</vt:lpstr>
      <vt:lpstr>A  Buyer’s Road Map To Selecting Your Next HR Technology</vt:lpstr>
      <vt:lpstr>Josh Berin’s Study Success Is Harder To Achieve Than We Thought</vt:lpstr>
      <vt:lpstr>PowerPoint Presentation</vt:lpstr>
      <vt:lpstr>Buy House Correlation: HCM Decision</vt:lpstr>
      <vt:lpstr>AGENDA</vt:lpstr>
      <vt:lpstr>   MOTIVATION!  Why would we change your HRIS/HCM solution?</vt:lpstr>
      <vt:lpstr>Many factors to change?</vt:lpstr>
      <vt:lpstr>How To Get Started</vt:lpstr>
      <vt:lpstr>4 Steps to Gathering  Your Requirements</vt:lpstr>
      <vt:lpstr>4 Steps to Gathering Your Requirements</vt:lpstr>
      <vt:lpstr>Step I. Interview Stakeholders</vt:lpstr>
      <vt:lpstr>Step II. Review the Current System or Methodology for Weaknesses or Gaps </vt:lpstr>
      <vt:lpstr>Step III. Document and Prioritize Requirements </vt:lpstr>
      <vt:lpstr>Step IV. Consider Software Requirement Modeling Options </vt:lpstr>
      <vt:lpstr>Searching the HRIS/HCM Landscape</vt:lpstr>
      <vt:lpstr>How To Get Started</vt:lpstr>
      <vt:lpstr>PowerPoint Presentation</vt:lpstr>
      <vt:lpstr>Just Watch PGA or LPGA Tour Event of the Week</vt:lpstr>
      <vt:lpstr>Go to Your Nearest Sports Venue</vt:lpstr>
      <vt:lpstr>Suggestions on  Exploring the   HRIS/HCM Landscape</vt:lpstr>
      <vt:lpstr>Suggestions on Exploring the HRIS/HCM Landscape</vt:lpstr>
      <vt:lpstr>Use Vendor Research Sites</vt:lpstr>
      <vt:lpstr>Beehive Effect</vt:lpstr>
      <vt:lpstr>Side-To-Side Comparison</vt:lpstr>
      <vt:lpstr>PowerPoint Presentation</vt:lpstr>
      <vt:lpstr>Leverage LinkedIn</vt:lpstr>
      <vt:lpstr>Use Trusted Sources</vt:lpstr>
      <vt:lpstr>Stages of the Modern Selection Process</vt:lpstr>
      <vt:lpstr>Step 1: Initial Assessment – Sponsor support and acknowledgement of need to change Step 2: Assessing Organizational Needs – Define needs and challenges – operational &amp; strategic Step 3: Assessing the Project Parameters Resources constraints – Staff, Education, Skills, etc. Budgetary constraints – Outline what you spend box looks like Technological constraints – Privacy concerns, Enterprise reach, Integrations with other solutions Time constraints – Timeline shortened due to “X” reason Step 4: Evaluating Available Packages Against Needs and Project Parameters – Finding the perfect solution fit. Step 5: Selecting the Project Committee – Senior Sponsor, Functional leads, Project lead, IT Support – network admin/application analyst/CIO Step 6: Request for Proposal (RFP) Step 7: Demonstration and Evaluation Step 8: Choosing Between the Finalists</vt:lpstr>
      <vt:lpstr>7 Questions Your HRIS Sales Rep Doesn’t Want You to Ask </vt:lpstr>
      <vt:lpstr>Question #1 “What internal resources will need to dedicate to implement your solution?” </vt:lpstr>
      <vt:lpstr>Question #2 "In what ways do customers outgrow your system?"  </vt:lpstr>
      <vt:lpstr>Question #3 "What parts of your solution are acquired or white-labeled?"  </vt:lpstr>
      <vt:lpstr>Question #4 "What is involved in migrating data from our existing systems, and who is responsible for ensuring data accuracy?"  </vt:lpstr>
      <vt:lpstr>Question #5 "What is your annual customer turnover (what percentage of customers leave each year), and why do they leave?"  </vt:lpstr>
      <vt:lpstr>Question #6 "What is the process for requesting new functionality, and how often do customer requests shape product updates?"  </vt:lpstr>
      <vt:lpstr>Question #7 "What are the top 5 functionality or product updates on your release roadmap for the next 12 months?"  </vt:lpstr>
      <vt:lpstr>Additional Resources</vt:lpstr>
      <vt:lpstr>Three Helpful Whitepapers</vt:lpstr>
      <vt:lpstr>PowerPoint Presentation</vt:lpstr>
      <vt:lpstr>THANK YOU!  WISHING YOU MUCH SUCCESS!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28th Annual Conference</dc:title>
  <dc:creator>Kimberly Hernandez</dc:creator>
  <cp:lastModifiedBy>Janet Borland</cp:lastModifiedBy>
  <cp:revision>23</cp:revision>
  <dcterms:created xsi:type="dcterms:W3CDTF">2024-05-10T21:27:17Z</dcterms:created>
  <dcterms:modified xsi:type="dcterms:W3CDTF">2024-09-19T23:23:15Z</dcterms:modified>
</cp:coreProperties>
</file>