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Arimo Bold" panose="020B0604020202020204" charset="0"/>
      <p:regular r:id="rId23"/>
    </p:embeddedFont>
    <p:embeddedFont>
      <p:font typeface="Glacial Indifference Bold" panose="020B0604020202020204" charset="0"/>
      <p:regular r:id="rId24"/>
    </p:embeddedFont>
    <p:embeddedFont>
      <p:font typeface="Glacial Indifference Bold Italics" panose="020B0604020202020204" charset="0"/>
      <p:regular r:id="rId25"/>
    </p:embeddedFont>
    <p:embeddedFont>
      <p:font typeface="Montserrat" panose="00000500000000000000" pitchFamily="2" charset="0"/>
      <p:regular r:id="rId26"/>
    </p:embeddedFont>
    <p:embeddedFont>
      <p:font typeface="Montserrat Bold" panose="00000800000000000000" charset="0"/>
      <p:regular r:id="rId27"/>
    </p:embeddedFont>
    <p:embeddedFont>
      <p:font typeface="Montserrat Bold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9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CBD-D871-087C-2876-0198DEDF4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C539B-578C-66D2-0B0C-033BA8AC6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458E2-CFA0-8DD6-84C0-D26E80D5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1FDB-932B-5C82-3ED1-0F83DE67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F05E7-10CC-0291-CA53-1D314040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5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0209-070A-52A7-407B-DF773F73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CC776-FD91-724B-A45E-DAFC7156E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9BFD-5D69-67B2-D917-CE034EF12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6FE15-78AF-2A59-0BC7-A098D2BB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D7FD9-B710-562A-BD75-9FC0547A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7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4171-7708-BC07-D581-84AB2358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49537-683A-7163-F88D-0CE24B4C2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0CA2B-5F7D-1F4F-E1B5-92EED1EE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51ABB-FD4F-078F-4A94-9D31CE2D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BDF88-9F23-295B-8179-5CFD6396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74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2AB0-0A9F-EDED-8AE6-4D78522C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6376-DEF7-5A9B-6B39-CB646E7D8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EC48F-5962-956D-DE67-F9A4DC4CC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B3EC3-AD52-F032-0BD3-959A7019D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F0512-032B-CEC3-7AED-BB461A90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2B64C-6DFD-8C85-1884-853EA7D9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07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B13C-47F8-470F-13EF-1DA337B9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8CDAA-2592-2395-EB42-CAE6798AE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B2A0D-60EB-8D60-0214-EA45FE0C5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97CD-6F51-BE77-29C6-30976E641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016245-172F-4396-9EF5-F7158690C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2A248-101D-7CD8-72A8-C83B87DC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B2686-3CC0-C1A5-A416-364122D1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4F5254-F123-21EB-96AA-8C3EF513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E4AA-96D2-F59C-1AE1-697E4FD0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6CE10-9745-00F2-C0A2-B315728A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1706C-AFA7-0A18-386A-2A152849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CC77D-FD86-DA9C-DE20-EC1E6872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2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6A4CE-A033-451A-A566-2837B5DF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52AB0-7C13-BDD6-E93D-5699BFFD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AA77E-0539-F3D3-D8E9-AC14BA53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97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CCCF-F429-C136-0DFB-50DAF9B0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B82E0-A7D4-F7C3-3147-9714D3CD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0BB81-5861-6E2F-25DC-A7B73F8E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646C3-6DA5-2953-360B-9FB44074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103AA-F6BC-E3D2-EAFF-2DAFD32F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28371-8F4A-2D1F-919C-39E885C3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8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1A582-21ED-3BCF-933F-1BF1E02C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AE0B5-BFB9-D158-A9F5-006CE57EF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C170B-1ED2-D6CB-B092-5EA52AD2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9EEB0-37A4-7206-64F2-EF1A3149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54A9B-651D-7765-A05A-84C67236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71323-8374-4E27-DCCD-6BACCAEE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93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F5E37-FC3F-9859-1C6E-3BE57B75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45918-26F9-DBDE-2855-764A3D1E9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7624B-8329-1800-27C6-EBDA0D89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33FBC-7CCF-4252-03C4-984BC38B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B233E-EC6C-16DF-57E4-CF0120E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32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02893-4490-DA9D-79B9-97EC5460C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57136-11E2-2E39-2AC7-F5DB9E2DD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6F509-68BC-7EAB-CA0E-46CCF6D0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86F6-98B9-262B-8481-D0B735D0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7C4D-396E-6F7F-82C7-14E5325E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E98A96-31E3-DA6A-6DAF-EAC5CB9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8E309-25E7-2816-17B1-F3245573D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40B0-2B3B-EE6F-0BC9-BB14B224E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E5CCA-CF4F-BFFE-65AF-E2F8170D8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174D-7D19-BA0F-9F95-5DEE8FE87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4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14231-0F2F-C685-899D-EA8B2E4B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9169" y="-771335"/>
            <a:ext cx="18966338" cy="4820083"/>
            <a:chOff x="0" y="0"/>
            <a:chExt cx="4995250" cy="12694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250" cy="1269487"/>
            </a:xfrm>
            <a:custGeom>
              <a:avLst/>
              <a:gdLst/>
              <a:ahLst/>
              <a:cxnLst/>
              <a:rect l="l" t="t" r="r" b="b"/>
              <a:pathLst>
                <a:path w="4995250" h="1269487">
                  <a:moveTo>
                    <a:pt x="0" y="0"/>
                  </a:moveTo>
                  <a:lnTo>
                    <a:pt x="4995250" y="0"/>
                  </a:lnTo>
                  <a:lnTo>
                    <a:pt x="4995250" y="1269487"/>
                  </a:lnTo>
                  <a:lnTo>
                    <a:pt x="0" y="1269487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995250" cy="128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981907" y="1971223"/>
            <a:ext cx="4277389" cy="3079720"/>
          </a:xfrm>
          <a:custGeom>
            <a:avLst/>
            <a:gdLst/>
            <a:ahLst/>
            <a:cxnLst/>
            <a:rect l="l" t="t" r="r" b="b"/>
            <a:pathLst>
              <a:path w="4277389" h="3079720">
                <a:moveTo>
                  <a:pt x="0" y="0"/>
                </a:moveTo>
                <a:lnTo>
                  <a:pt x="4277389" y="0"/>
                </a:lnTo>
                <a:lnTo>
                  <a:pt x="4277389" y="3079720"/>
                </a:lnTo>
                <a:lnTo>
                  <a:pt x="0" y="3079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15213" y="1038632"/>
            <a:ext cx="11528755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spc="-17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LIMITATIONS OF AI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477375"/>
            <a:ext cx="271907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637350"/>
            <a:ext cx="1030186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FFDE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 is AI </a:t>
            </a:r>
            <a:r>
              <a:rPr lang="en-US" sz="3999">
                <a:solidFill>
                  <a:srgbClr val="FFDE59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not</a:t>
            </a:r>
            <a:r>
              <a:rPr lang="en-US" sz="3999">
                <a:solidFill>
                  <a:srgbClr val="FFDE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the right solution?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5213" y="4927118"/>
            <a:ext cx="16457575" cy="332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AI is probably not the solution for your organization yet, if: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 lack any data sources for AI screening, filters, and/or ML training.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Your data sources are from external resources that may have inherent biases.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 aren’t consistently auditing, updating, or maintaining your data sources.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You’re using AI as the primary decision-maker over human judgement.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09548" y="4267164"/>
            <a:ext cx="18966338" cy="6293785"/>
            <a:chOff x="0" y="0"/>
            <a:chExt cx="4995250" cy="16576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250" cy="1657622"/>
            </a:xfrm>
            <a:custGeom>
              <a:avLst/>
              <a:gdLst/>
              <a:ahLst/>
              <a:cxnLst/>
              <a:rect l="l" t="t" r="r" b="b"/>
              <a:pathLst>
                <a:path w="4995250" h="1657622">
                  <a:moveTo>
                    <a:pt x="0" y="0"/>
                  </a:moveTo>
                  <a:lnTo>
                    <a:pt x="4995250" y="0"/>
                  </a:lnTo>
                  <a:lnTo>
                    <a:pt x="4995250" y="1657622"/>
                  </a:lnTo>
                  <a:lnTo>
                    <a:pt x="0" y="165762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95250" cy="1676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56396" y="6287051"/>
            <a:ext cx="975207" cy="971550"/>
          </a:xfrm>
          <a:custGeom>
            <a:avLst/>
            <a:gdLst/>
            <a:ahLst/>
            <a:cxnLst/>
            <a:rect l="l" t="t" r="r" b="b"/>
            <a:pathLst>
              <a:path w="975207" h="971550">
                <a:moveTo>
                  <a:pt x="0" y="0"/>
                </a:moveTo>
                <a:lnTo>
                  <a:pt x="975208" y="0"/>
                </a:lnTo>
                <a:lnTo>
                  <a:pt x="975208" y="971550"/>
                </a:lnTo>
                <a:lnTo>
                  <a:pt x="0" y="971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778778" y="582565"/>
            <a:ext cx="4480522" cy="3309985"/>
          </a:xfrm>
          <a:custGeom>
            <a:avLst/>
            <a:gdLst/>
            <a:ahLst/>
            <a:cxnLst/>
            <a:rect l="l" t="t" r="r" b="b"/>
            <a:pathLst>
              <a:path w="4480522" h="3309985">
                <a:moveTo>
                  <a:pt x="0" y="0"/>
                </a:moveTo>
                <a:lnTo>
                  <a:pt x="4480522" y="0"/>
                </a:lnTo>
                <a:lnTo>
                  <a:pt x="4480522" y="3309985"/>
                </a:lnTo>
                <a:lnTo>
                  <a:pt x="0" y="33099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37960" y="7677701"/>
            <a:ext cx="725095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automate the candidate screening process and filter based on select criteria.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349625"/>
            <a:ext cx="918465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Utilizing AI in your HR operations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41064"/>
            <a:ext cx="12249571" cy="2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16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RECRUITING AND TALENT ACQUISITION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477375"/>
            <a:ext cx="2746952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7960" y="7137832"/>
            <a:ext cx="439795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Resume Scanners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7960" y="4867275"/>
            <a:ext cx="632291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Applicant Tracking System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2723" y="5294901"/>
            <a:ext cx="239043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Chatbots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7960" y="5494926"/>
            <a:ext cx="707958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store, filter, prioritize, and narrow down candidate search results.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12723" y="7449101"/>
            <a:ext cx="6523853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schedule interviews, engage with candidates and answer FAQ’s.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12723" y="5896251"/>
            <a:ext cx="685435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expand upon job descriptions, requirements, and expectations.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09548" y="4267164"/>
            <a:ext cx="18966338" cy="6293785"/>
            <a:chOff x="0" y="0"/>
            <a:chExt cx="4995250" cy="16576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250" cy="1657622"/>
            </a:xfrm>
            <a:custGeom>
              <a:avLst/>
              <a:gdLst/>
              <a:ahLst/>
              <a:cxnLst/>
              <a:rect l="l" t="t" r="r" b="b"/>
              <a:pathLst>
                <a:path w="4995250" h="1657622">
                  <a:moveTo>
                    <a:pt x="0" y="0"/>
                  </a:moveTo>
                  <a:lnTo>
                    <a:pt x="4995250" y="0"/>
                  </a:lnTo>
                  <a:lnTo>
                    <a:pt x="4995250" y="1657622"/>
                  </a:lnTo>
                  <a:lnTo>
                    <a:pt x="0" y="165762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95250" cy="1676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139350" y="600075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37960" y="7677701"/>
            <a:ext cx="741843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analyze employee data and determine your organization’s future hiring needs.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41064"/>
            <a:ext cx="11874456" cy="2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16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EMPLOYEE TRAINING AND DEVELOPMENT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477375"/>
            <a:ext cx="2873392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7960" y="7137832"/>
            <a:ext cx="532826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Predictive Analytics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7960" y="4867275"/>
            <a:ext cx="632291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Performance Management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04941" y="4867275"/>
            <a:ext cx="518137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Engagement Surveys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7960" y="5494926"/>
            <a:ext cx="707958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monitor and assess an employee’s contributions over a period of time.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04941" y="5494926"/>
            <a:ext cx="685435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check the pulse of the organization from the employees’ perspective.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04941" y="7137832"/>
            <a:ext cx="596479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Research &amp; Development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04941" y="7677701"/>
            <a:ext cx="685435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ensure your workforce can meet the industry and the organization’s needs.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349625"/>
            <a:ext cx="918465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Utilizing AI in your HR operations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09548" y="4267164"/>
            <a:ext cx="18966338" cy="6293785"/>
            <a:chOff x="0" y="0"/>
            <a:chExt cx="4995250" cy="16576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250" cy="1657622"/>
            </a:xfrm>
            <a:custGeom>
              <a:avLst/>
              <a:gdLst/>
              <a:ahLst/>
              <a:cxnLst/>
              <a:rect l="l" t="t" r="r" b="b"/>
              <a:pathLst>
                <a:path w="4995250" h="1657622">
                  <a:moveTo>
                    <a:pt x="0" y="0"/>
                  </a:moveTo>
                  <a:lnTo>
                    <a:pt x="4995250" y="0"/>
                  </a:lnTo>
                  <a:lnTo>
                    <a:pt x="4995250" y="1657622"/>
                  </a:lnTo>
                  <a:lnTo>
                    <a:pt x="0" y="165762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95250" cy="1676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80396" y="600075"/>
            <a:ext cx="4878899" cy="4466226"/>
          </a:xfrm>
          <a:custGeom>
            <a:avLst/>
            <a:gdLst/>
            <a:ahLst/>
            <a:cxnLst/>
            <a:rect l="l" t="t" r="r" b="b"/>
            <a:pathLst>
              <a:path w="4878899" h="4466226">
                <a:moveTo>
                  <a:pt x="0" y="0"/>
                </a:moveTo>
                <a:lnTo>
                  <a:pt x="4878900" y="0"/>
                </a:lnTo>
                <a:lnTo>
                  <a:pt x="4878900" y="4466226"/>
                </a:lnTo>
                <a:lnTo>
                  <a:pt x="0" y="446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37960" y="7677701"/>
            <a:ext cx="741843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analyze content visibility and track engagement from stakeholders.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041064"/>
            <a:ext cx="11507416" cy="207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16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ENGAGING YOUR STAKEHOLDERS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9477375"/>
            <a:ext cx="2746952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7960" y="7137832"/>
            <a:ext cx="572796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Real-Time Data Insights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7960" y="4867275"/>
            <a:ext cx="632291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Content Creation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04941" y="4867275"/>
            <a:ext cx="518137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Trend Insights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7960" y="5494926"/>
            <a:ext cx="741843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communicate consistently using content targeted to your ideal stakeholders.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04941" y="5494926"/>
            <a:ext cx="685435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determine the latest trends to make the most strategic decisions.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04941" y="7137832"/>
            <a:ext cx="596479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Research Verification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04941" y="7677701"/>
            <a:ext cx="685435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reinforce your content with proven statistics and reports backed by data.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349625"/>
            <a:ext cx="918465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Utilizing AI in your HR operations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9169" y="3645480"/>
            <a:ext cx="18966338" cy="6912864"/>
            <a:chOff x="0" y="0"/>
            <a:chExt cx="4995250" cy="1820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250" cy="1820672"/>
            </a:xfrm>
            <a:custGeom>
              <a:avLst/>
              <a:gdLst/>
              <a:ahLst/>
              <a:cxnLst/>
              <a:rect l="l" t="t" r="r" b="b"/>
              <a:pathLst>
                <a:path w="4995250" h="1820672">
                  <a:moveTo>
                    <a:pt x="0" y="0"/>
                  </a:moveTo>
                  <a:lnTo>
                    <a:pt x="4995250" y="0"/>
                  </a:lnTo>
                  <a:lnTo>
                    <a:pt x="4995250" y="1820672"/>
                  </a:lnTo>
                  <a:lnTo>
                    <a:pt x="0" y="1820672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995250" cy="1839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645480"/>
            <a:ext cx="18288000" cy="6641520"/>
          </a:xfrm>
          <a:custGeom>
            <a:avLst/>
            <a:gdLst/>
            <a:ahLst/>
            <a:cxnLst/>
            <a:rect l="l" t="t" r="r" b="b"/>
            <a:pathLst>
              <a:path w="18288000" h="6641520">
                <a:moveTo>
                  <a:pt x="0" y="0"/>
                </a:moveTo>
                <a:lnTo>
                  <a:pt x="18288000" y="0"/>
                </a:lnTo>
                <a:lnTo>
                  <a:pt x="18288000" y="6641520"/>
                </a:lnTo>
                <a:lnTo>
                  <a:pt x="0" y="664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119513" b="-558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13350" y="802354"/>
            <a:ext cx="7234813" cy="4114800"/>
          </a:xfrm>
          <a:custGeom>
            <a:avLst/>
            <a:gdLst/>
            <a:ahLst/>
            <a:cxnLst/>
            <a:rect l="l" t="t" r="r" b="b"/>
            <a:pathLst>
              <a:path w="7234813" h="4114800">
                <a:moveTo>
                  <a:pt x="0" y="0"/>
                </a:moveTo>
                <a:lnTo>
                  <a:pt x="7234813" y="0"/>
                </a:lnTo>
                <a:lnTo>
                  <a:pt x="72348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751339" y="7677150"/>
            <a:ext cx="135498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spc="-12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EXPERIMENT WITH PROMPTS.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51339" y="5029200"/>
            <a:ext cx="74620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spc="-12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SET OBJECTIVES.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51339" y="6353175"/>
            <a:ext cx="921007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spc="-12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KNOW YOUR TOOLS.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9477375"/>
            <a:ext cx="272100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51339" y="3943350"/>
            <a:ext cx="711187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u="sng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Tara’s Top Three Tips: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87676" y="945385"/>
            <a:ext cx="8115300" cy="258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spc="-1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 PRACTICES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760" y="400560"/>
            <a:ext cx="18147955" cy="10156704"/>
            <a:chOff x="0" y="0"/>
            <a:chExt cx="4779708" cy="2675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9708" cy="2675017"/>
            </a:xfrm>
            <a:custGeom>
              <a:avLst/>
              <a:gdLst/>
              <a:ahLst/>
              <a:cxnLst/>
              <a:rect l="l" t="t" r="r" b="b"/>
              <a:pathLst>
                <a:path w="4779708" h="2675017">
                  <a:moveTo>
                    <a:pt x="0" y="0"/>
                  </a:moveTo>
                  <a:lnTo>
                    <a:pt x="4779708" y="0"/>
                  </a:lnTo>
                  <a:lnTo>
                    <a:pt x="4779708" y="2675017"/>
                  </a:lnTo>
                  <a:lnTo>
                    <a:pt x="0" y="2675017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779708" cy="2694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3192" y="400560"/>
            <a:ext cx="17994808" cy="9906289"/>
          </a:xfrm>
          <a:custGeom>
            <a:avLst/>
            <a:gdLst/>
            <a:ahLst/>
            <a:cxnLst/>
            <a:rect l="l" t="t" r="r" b="b"/>
            <a:pathLst>
              <a:path w="17994808" h="9906289">
                <a:moveTo>
                  <a:pt x="0" y="0"/>
                </a:moveTo>
                <a:lnTo>
                  <a:pt x="17994808" y="0"/>
                </a:lnTo>
                <a:lnTo>
                  <a:pt x="17994808" y="9906288"/>
                </a:lnTo>
                <a:lnTo>
                  <a:pt x="0" y="99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477375"/>
            <a:ext cx="271907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4243" y="1957839"/>
            <a:ext cx="1641951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spc="-1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AI OBJECTIVES: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8335" y="3812037"/>
            <a:ext cx="16010965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Identify your true business needs.</a:t>
            </a:r>
          </a:p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Set measurable outcomes.</a:t>
            </a:r>
          </a:p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Address the gaps between human and AI.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760" y="400560"/>
            <a:ext cx="18147955" cy="10156704"/>
            <a:chOff x="0" y="0"/>
            <a:chExt cx="4779708" cy="2675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9708" cy="2675017"/>
            </a:xfrm>
            <a:custGeom>
              <a:avLst/>
              <a:gdLst/>
              <a:ahLst/>
              <a:cxnLst/>
              <a:rect l="l" t="t" r="r" b="b"/>
              <a:pathLst>
                <a:path w="4779708" h="2675017">
                  <a:moveTo>
                    <a:pt x="0" y="0"/>
                  </a:moveTo>
                  <a:lnTo>
                    <a:pt x="4779708" y="0"/>
                  </a:lnTo>
                  <a:lnTo>
                    <a:pt x="4779708" y="2675017"/>
                  </a:lnTo>
                  <a:lnTo>
                    <a:pt x="0" y="2675017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779708" cy="2694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3192" y="400560"/>
            <a:ext cx="17994808" cy="9906289"/>
          </a:xfrm>
          <a:custGeom>
            <a:avLst/>
            <a:gdLst/>
            <a:ahLst/>
            <a:cxnLst/>
            <a:rect l="l" t="t" r="r" b="b"/>
            <a:pathLst>
              <a:path w="17994808" h="9906289">
                <a:moveTo>
                  <a:pt x="0" y="0"/>
                </a:moveTo>
                <a:lnTo>
                  <a:pt x="17994808" y="0"/>
                </a:lnTo>
                <a:lnTo>
                  <a:pt x="17994808" y="9906288"/>
                </a:lnTo>
                <a:lnTo>
                  <a:pt x="0" y="99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477375"/>
            <a:ext cx="296999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6885" y="3812037"/>
            <a:ext cx="16134231" cy="425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Know that there is no one-size-fits all app.</a:t>
            </a:r>
          </a:p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Ensure scalability and compatibility.</a:t>
            </a:r>
          </a:p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Invest in data source maintenance and staff training.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2418" y="1881639"/>
            <a:ext cx="1514316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spc="-1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AI TOOLS: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760" y="400560"/>
            <a:ext cx="18147955" cy="10156704"/>
            <a:chOff x="0" y="0"/>
            <a:chExt cx="4779708" cy="2675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9708" cy="2675017"/>
            </a:xfrm>
            <a:custGeom>
              <a:avLst/>
              <a:gdLst/>
              <a:ahLst/>
              <a:cxnLst/>
              <a:rect l="l" t="t" r="r" b="b"/>
              <a:pathLst>
                <a:path w="4779708" h="2675017">
                  <a:moveTo>
                    <a:pt x="0" y="0"/>
                  </a:moveTo>
                  <a:lnTo>
                    <a:pt x="4779708" y="0"/>
                  </a:lnTo>
                  <a:lnTo>
                    <a:pt x="4779708" y="2675017"/>
                  </a:lnTo>
                  <a:lnTo>
                    <a:pt x="0" y="2675017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779708" cy="2694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3192" y="400560"/>
            <a:ext cx="17994808" cy="9906289"/>
          </a:xfrm>
          <a:custGeom>
            <a:avLst/>
            <a:gdLst/>
            <a:ahLst/>
            <a:cxnLst/>
            <a:rect l="l" t="t" r="r" b="b"/>
            <a:pathLst>
              <a:path w="17994808" h="9906289">
                <a:moveTo>
                  <a:pt x="0" y="0"/>
                </a:moveTo>
                <a:lnTo>
                  <a:pt x="17994808" y="0"/>
                </a:lnTo>
                <a:lnTo>
                  <a:pt x="17994808" y="9906288"/>
                </a:lnTo>
                <a:lnTo>
                  <a:pt x="0" y="99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477375"/>
            <a:ext cx="269119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8517" y="3284762"/>
            <a:ext cx="16010965" cy="532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 clear and specific with your prompts.</a:t>
            </a:r>
          </a:p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Consider the context of your requests, and update accordingly.</a:t>
            </a:r>
          </a:p>
          <a:p>
            <a:pPr marL="1295400" lvl="1" indent="-647700" algn="l">
              <a:lnSpc>
                <a:spcPts val="8400"/>
              </a:lnSpc>
              <a:buAutoNum type="arabicPeriod"/>
            </a:pPr>
            <a:r>
              <a:rPr lang="en-US" sz="6000" spc="-12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Resolve any potential biases with data sources.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0559" y="1655987"/>
            <a:ext cx="1568688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spc="-17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CHATTING WITH YOUR AI: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379" y="-198556"/>
            <a:ext cx="18489903" cy="10015656"/>
          </a:xfrm>
          <a:custGeom>
            <a:avLst/>
            <a:gdLst/>
            <a:ahLst/>
            <a:cxnLst/>
            <a:rect l="l" t="t" r="r" b="b"/>
            <a:pathLst>
              <a:path w="18489903" h="10015656">
                <a:moveTo>
                  <a:pt x="0" y="0"/>
                </a:moveTo>
                <a:lnTo>
                  <a:pt x="18489903" y="0"/>
                </a:lnTo>
                <a:lnTo>
                  <a:pt x="18489903" y="10015656"/>
                </a:lnTo>
                <a:lnTo>
                  <a:pt x="0" y="10015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9291" b="-553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9169" y="2768592"/>
            <a:ext cx="18966338" cy="8016089"/>
            <a:chOff x="0" y="0"/>
            <a:chExt cx="4995250" cy="21112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250" cy="2111233"/>
            </a:xfrm>
            <a:custGeom>
              <a:avLst/>
              <a:gdLst/>
              <a:ahLst/>
              <a:cxnLst/>
              <a:rect l="l" t="t" r="r" b="b"/>
              <a:pathLst>
                <a:path w="4995250" h="2111233">
                  <a:moveTo>
                    <a:pt x="0" y="0"/>
                  </a:moveTo>
                  <a:lnTo>
                    <a:pt x="4995250" y="0"/>
                  </a:lnTo>
                  <a:lnTo>
                    <a:pt x="4995250" y="2111233"/>
                  </a:lnTo>
                  <a:lnTo>
                    <a:pt x="0" y="2111233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95250" cy="2130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28696" y="923925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65066" y="1093886"/>
            <a:ext cx="13757868" cy="141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 spc="-199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477375"/>
            <a:ext cx="280271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9" name="Freeform 9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6760" y="400560"/>
            <a:ext cx="18147955" cy="10156704"/>
            <a:chOff x="0" y="0"/>
            <a:chExt cx="4779708" cy="2675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79708" cy="2675017"/>
            </a:xfrm>
            <a:custGeom>
              <a:avLst/>
              <a:gdLst/>
              <a:ahLst/>
              <a:cxnLst/>
              <a:rect l="l" t="t" r="r" b="b"/>
              <a:pathLst>
                <a:path w="4779708" h="2675017">
                  <a:moveTo>
                    <a:pt x="0" y="0"/>
                  </a:moveTo>
                  <a:lnTo>
                    <a:pt x="4779708" y="0"/>
                  </a:lnTo>
                  <a:lnTo>
                    <a:pt x="4779708" y="2675017"/>
                  </a:lnTo>
                  <a:lnTo>
                    <a:pt x="0" y="2675017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779708" cy="2694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28696" y="923925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07282" y="3380307"/>
            <a:ext cx="5404399" cy="5404399"/>
          </a:xfrm>
          <a:custGeom>
            <a:avLst/>
            <a:gdLst/>
            <a:ahLst/>
            <a:cxnLst/>
            <a:rect l="l" t="t" r="r" b="b"/>
            <a:pathLst>
              <a:path w="5404399" h="5404399">
                <a:moveTo>
                  <a:pt x="0" y="0"/>
                </a:moveTo>
                <a:lnTo>
                  <a:pt x="5404399" y="0"/>
                </a:lnTo>
                <a:lnTo>
                  <a:pt x="5404399" y="5404399"/>
                </a:lnTo>
                <a:lnTo>
                  <a:pt x="0" y="5404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747771" y="1152525"/>
            <a:ext cx="10595568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50"/>
              </a:lnSpc>
            </a:pPr>
            <a:r>
              <a:rPr lang="en-US" sz="12500" spc="-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477375"/>
            <a:ext cx="271907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6427" y="2959793"/>
            <a:ext cx="9084464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TARA WADDLE, SHRM-CP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88235" y="3866631"/>
            <a:ext cx="7880847" cy="491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Operational documentation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Technology integration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Communications strategies for:</a:t>
            </a:r>
          </a:p>
          <a:p>
            <a:pPr marL="1727199" lvl="2" indent="-575733" algn="l">
              <a:lnSpc>
                <a:spcPts val="5599"/>
              </a:lnSpc>
              <a:buFont typeface="Arial"/>
              <a:buChar char="⚬"/>
            </a:pPr>
            <a:r>
              <a:rPr lang="en-US" sz="3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Employee engagement</a:t>
            </a:r>
          </a:p>
          <a:p>
            <a:pPr marL="1727199" lvl="2" indent="-575733" algn="l">
              <a:lnSpc>
                <a:spcPts val="5599"/>
              </a:lnSpc>
              <a:buFont typeface="Arial"/>
              <a:buChar char="⚬"/>
            </a:pPr>
            <a:r>
              <a:rPr lang="en-US" sz="3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Stakeholder outreach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Workshops, team building,  and one-on-one coaching.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6760" y="400560"/>
            <a:ext cx="18147955" cy="10156704"/>
            <a:chOff x="0" y="0"/>
            <a:chExt cx="4779708" cy="2675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79708" cy="2675017"/>
            </a:xfrm>
            <a:custGeom>
              <a:avLst/>
              <a:gdLst/>
              <a:ahLst/>
              <a:cxnLst/>
              <a:rect l="l" t="t" r="r" b="b"/>
              <a:pathLst>
                <a:path w="4779708" h="2675017">
                  <a:moveTo>
                    <a:pt x="0" y="0"/>
                  </a:moveTo>
                  <a:lnTo>
                    <a:pt x="4779708" y="0"/>
                  </a:lnTo>
                  <a:lnTo>
                    <a:pt x="4779708" y="2675017"/>
                  </a:lnTo>
                  <a:lnTo>
                    <a:pt x="0" y="2675017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779708" cy="2694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 flipV="1">
            <a:off x="1300674" y="9258300"/>
            <a:ext cx="15958626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01222" y="3019411"/>
            <a:ext cx="5662853" cy="5662853"/>
          </a:xfrm>
          <a:custGeom>
            <a:avLst/>
            <a:gdLst/>
            <a:ahLst/>
            <a:cxnLst/>
            <a:rect l="l" t="t" r="r" b="b"/>
            <a:pathLst>
              <a:path w="5662853" h="5662853">
                <a:moveTo>
                  <a:pt x="0" y="0"/>
                </a:moveTo>
                <a:lnTo>
                  <a:pt x="5662853" y="0"/>
                </a:lnTo>
                <a:lnTo>
                  <a:pt x="5662853" y="5662853"/>
                </a:lnTo>
                <a:lnTo>
                  <a:pt x="0" y="56628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596447" y="2943211"/>
            <a:ext cx="5662853" cy="5662853"/>
          </a:xfrm>
          <a:custGeom>
            <a:avLst/>
            <a:gdLst/>
            <a:ahLst/>
            <a:cxnLst/>
            <a:rect l="l" t="t" r="r" b="b"/>
            <a:pathLst>
              <a:path w="5662853" h="5662853">
                <a:moveTo>
                  <a:pt x="0" y="0"/>
                </a:moveTo>
                <a:lnTo>
                  <a:pt x="5662853" y="0"/>
                </a:lnTo>
                <a:lnTo>
                  <a:pt x="5662853" y="5662853"/>
                </a:lnTo>
                <a:lnTo>
                  <a:pt x="0" y="5662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85850" y="1181086"/>
            <a:ext cx="12926119" cy="383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00"/>
              </a:lnSpc>
            </a:pPr>
            <a:r>
              <a:rPr lang="en-US" sz="15000" spc="-3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LEVERAGING AI IN HR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0674" y="9477375"/>
            <a:ext cx="347141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0674" y="7463064"/>
            <a:ext cx="347141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Presentation by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0674" y="7828189"/>
            <a:ext cx="8170064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Tara Waddle, SHRM-CP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9169" y="-583186"/>
            <a:ext cx="18966338" cy="4786971"/>
            <a:chOff x="0" y="0"/>
            <a:chExt cx="4995250" cy="1260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250" cy="1260766"/>
            </a:xfrm>
            <a:custGeom>
              <a:avLst/>
              <a:gdLst/>
              <a:ahLst/>
              <a:cxnLst/>
              <a:rect l="l" t="t" r="r" b="b"/>
              <a:pathLst>
                <a:path w="4995250" h="1260766">
                  <a:moveTo>
                    <a:pt x="0" y="0"/>
                  </a:moveTo>
                  <a:lnTo>
                    <a:pt x="4995250" y="0"/>
                  </a:lnTo>
                  <a:lnTo>
                    <a:pt x="4995250" y="1260766"/>
                  </a:lnTo>
                  <a:lnTo>
                    <a:pt x="0" y="1260766"/>
                  </a:lnTo>
                  <a:close/>
                </a:path>
              </a:pathLst>
            </a:custGeom>
            <a:solidFill>
              <a:srgbClr val="FFC61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995250" cy="1279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2791291" y="2087574"/>
            <a:ext cx="23870583" cy="9624381"/>
            <a:chOff x="0" y="0"/>
            <a:chExt cx="2901647" cy="1169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01647" cy="1169915"/>
            </a:xfrm>
            <a:custGeom>
              <a:avLst/>
              <a:gdLst/>
              <a:ahLst/>
              <a:cxnLst/>
              <a:rect l="l" t="t" r="r" b="b"/>
              <a:pathLst>
                <a:path w="2901647" h="1169915">
                  <a:moveTo>
                    <a:pt x="967738" y="1150846"/>
                  </a:moveTo>
                  <a:cubicBezTo>
                    <a:pt x="1116498" y="1162360"/>
                    <a:pt x="1285619" y="1169915"/>
                    <a:pt x="1451605" y="1169915"/>
                  </a:cubicBezTo>
                  <a:cubicBezTo>
                    <a:pt x="1617596" y="1169915"/>
                    <a:pt x="1777320" y="1163438"/>
                    <a:pt x="1924512" y="1151924"/>
                  </a:cubicBezTo>
                  <a:cubicBezTo>
                    <a:pt x="1927648" y="1151565"/>
                    <a:pt x="1930778" y="1151565"/>
                    <a:pt x="1933909" y="1151206"/>
                  </a:cubicBezTo>
                  <a:cubicBezTo>
                    <a:pt x="2486678" y="1105150"/>
                    <a:pt x="2893818" y="983536"/>
                    <a:pt x="2901647" y="833481"/>
                  </a:cubicBezTo>
                  <a:lnTo>
                    <a:pt x="2901647" y="0"/>
                  </a:lnTo>
                  <a:lnTo>
                    <a:pt x="0" y="0"/>
                  </a:lnTo>
                  <a:lnTo>
                    <a:pt x="0" y="832862"/>
                  </a:lnTo>
                  <a:cubicBezTo>
                    <a:pt x="7830" y="984255"/>
                    <a:pt x="408705" y="1105870"/>
                    <a:pt x="967738" y="1150846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901647" cy="1061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6255" y="3005369"/>
            <a:ext cx="6055975" cy="6067194"/>
            <a:chOff x="0" y="0"/>
            <a:chExt cx="990772" cy="9926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0772" cy="992607"/>
            </a:xfrm>
            <a:custGeom>
              <a:avLst/>
              <a:gdLst/>
              <a:ahLst/>
              <a:cxnLst/>
              <a:rect l="l" t="t" r="r" b="b"/>
              <a:pathLst>
                <a:path w="990772" h="992607">
                  <a:moveTo>
                    <a:pt x="0" y="0"/>
                  </a:moveTo>
                  <a:lnTo>
                    <a:pt x="990772" y="0"/>
                  </a:lnTo>
                  <a:lnTo>
                    <a:pt x="990772" y="992607"/>
                  </a:lnTo>
                  <a:lnTo>
                    <a:pt x="0" y="992607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90772" cy="1011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506433" y="-49786"/>
            <a:ext cx="18794433" cy="10820400"/>
          </a:xfrm>
          <a:custGeom>
            <a:avLst/>
            <a:gdLst/>
            <a:ahLst/>
            <a:cxnLst/>
            <a:rect l="l" t="t" r="r" b="b"/>
            <a:pathLst>
              <a:path w="18794433" h="10820400">
                <a:moveTo>
                  <a:pt x="0" y="0"/>
                </a:moveTo>
                <a:lnTo>
                  <a:pt x="18794433" y="0"/>
                </a:lnTo>
                <a:lnTo>
                  <a:pt x="18794433" y="10820400"/>
                </a:lnTo>
                <a:lnTo>
                  <a:pt x="0" y="1082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48819" b="-248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1381264" y="3167045"/>
            <a:ext cx="5805957" cy="5743842"/>
            <a:chOff x="0" y="0"/>
            <a:chExt cx="6487258" cy="64178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87258" cy="6417854"/>
            </a:xfrm>
            <a:custGeom>
              <a:avLst/>
              <a:gdLst/>
              <a:ahLst/>
              <a:cxnLst/>
              <a:rect l="l" t="t" r="r" b="b"/>
              <a:pathLst>
                <a:path w="6487258" h="6417854">
                  <a:moveTo>
                    <a:pt x="4147119" y="6417854"/>
                  </a:moveTo>
                  <a:lnTo>
                    <a:pt x="0" y="6417854"/>
                  </a:lnTo>
                  <a:lnTo>
                    <a:pt x="0" y="1043094"/>
                  </a:lnTo>
                  <a:cubicBezTo>
                    <a:pt x="0" y="466309"/>
                    <a:pt x="1046146" y="0"/>
                    <a:pt x="2340139" y="0"/>
                  </a:cubicBezTo>
                  <a:lnTo>
                    <a:pt x="6487258" y="0"/>
                  </a:lnTo>
                  <a:lnTo>
                    <a:pt x="6487258" y="5374760"/>
                  </a:lnTo>
                  <a:cubicBezTo>
                    <a:pt x="6487258" y="5951545"/>
                    <a:pt x="5441112" y="6417854"/>
                    <a:pt x="4147119" y="6417854"/>
                  </a:cubicBezTo>
                  <a:close/>
                </a:path>
              </a:pathLst>
            </a:custGeom>
            <a:blipFill>
              <a:blip r:embed="rId4"/>
              <a:stretch>
                <a:fillRect l="-20236" t="-31104" r="-17010" b="-773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9477375"/>
            <a:ext cx="291423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15482" y="388949"/>
            <a:ext cx="14057037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spc="-1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HELLO, I’M TARA!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957744"/>
            <a:ext cx="9560805" cy="606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CEO of Waddle It Be, LLC</a:t>
            </a:r>
            <a:r>
              <a:rPr lang="en-US" sz="30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specializing in operational documentation and strategy for clients.</a:t>
            </a:r>
          </a:p>
          <a:p>
            <a:pPr marL="669289" lvl="1" indent="-334645" algn="l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15 years of C-Level experience </a:t>
            </a:r>
            <a:r>
              <a:rPr lang="en-US" sz="30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with of a virtual staffing company, where I developed strategies for global remote teams to successfully collaborate on technical projects and applications.</a:t>
            </a:r>
          </a:p>
          <a:p>
            <a:pPr marL="669289" lvl="1" indent="-334645" algn="l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SHRM-CP</a:t>
            </a:r>
            <a:r>
              <a:rPr lang="en-US" sz="30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with expertise in people operations.</a:t>
            </a:r>
          </a:p>
          <a:p>
            <a:pPr marL="669289" lvl="1" indent="-334645" algn="l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Tech enthusiast</a:t>
            </a:r>
            <a:r>
              <a:rPr lang="en-US" sz="30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who taught herself to code, built an AI chatbot, and managed her own website.</a:t>
            </a:r>
          </a:p>
          <a:p>
            <a:pPr marL="669289" lvl="1" indent="-334645" algn="l">
              <a:lnSpc>
                <a:spcPts val="402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Communication advocate</a:t>
            </a:r>
            <a:r>
              <a:rPr lang="en-US" sz="30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who believes effective communication is the cornerstone of success, particularly in leveraging AI in HR and business.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760" y="400560"/>
            <a:ext cx="18147955" cy="10156704"/>
            <a:chOff x="0" y="0"/>
            <a:chExt cx="4779708" cy="2675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9708" cy="2675017"/>
            </a:xfrm>
            <a:custGeom>
              <a:avLst/>
              <a:gdLst/>
              <a:ahLst/>
              <a:cxnLst/>
              <a:rect l="l" t="t" r="r" b="b"/>
              <a:pathLst>
                <a:path w="4779708" h="2675017">
                  <a:moveTo>
                    <a:pt x="0" y="0"/>
                  </a:moveTo>
                  <a:lnTo>
                    <a:pt x="4779708" y="0"/>
                  </a:lnTo>
                  <a:lnTo>
                    <a:pt x="4779708" y="2675017"/>
                  </a:lnTo>
                  <a:lnTo>
                    <a:pt x="0" y="2675017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779708" cy="2694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3192" y="400560"/>
            <a:ext cx="17994808" cy="9906289"/>
          </a:xfrm>
          <a:custGeom>
            <a:avLst/>
            <a:gdLst/>
            <a:ahLst/>
            <a:cxnLst/>
            <a:rect l="l" t="t" r="r" b="b"/>
            <a:pathLst>
              <a:path w="17994808" h="9906289">
                <a:moveTo>
                  <a:pt x="0" y="0"/>
                </a:moveTo>
                <a:lnTo>
                  <a:pt x="17994808" y="0"/>
                </a:lnTo>
                <a:lnTo>
                  <a:pt x="17994808" y="9906288"/>
                </a:lnTo>
                <a:lnTo>
                  <a:pt x="0" y="99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477375"/>
            <a:ext cx="3388208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1340" y="748759"/>
            <a:ext cx="1541464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15000" spc="-3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78156" y="4530184"/>
            <a:ext cx="11963445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 spc="-1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UTILIZING AI IN HR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78156" y="1355184"/>
            <a:ext cx="14281144" cy="196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 spc="-1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ARTIFICIAL INTELLIGENCE?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78156" y="7481888"/>
            <a:ext cx="14485138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999" spc="-1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TIPS &amp; BEST PRACTICES FOR AI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1340" y="3491959"/>
            <a:ext cx="1541464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15000" spc="-3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1340" y="6443663"/>
            <a:ext cx="1541464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  <a:spcBef>
                <a:spcPct val="0"/>
              </a:spcBef>
            </a:pPr>
            <a:r>
              <a:rPr lang="en-US" sz="15000" spc="-3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379" y="-198556"/>
            <a:ext cx="18489903" cy="10015656"/>
          </a:xfrm>
          <a:custGeom>
            <a:avLst/>
            <a:gdLst/>
            <a:ahLst/>
            <a:cxnLst/>
            <a:rect l="l" t="t" r="r" b="b"/>
            <a:pathLst>
              <a:path w="18489903" h="10015656">
                <a:moveTo>
                  <a:pt x="0" y="0"/>
                </a:moveTo>
                <a:lnTo>
                  <a:pt x="18489903" y="0"/>
                </a:lnTo>
                <a:lnTo>
                  <a:pt x="18489903" y="10015656"/>
                </a:lnTo>
                <a:lnTo>
                  <a:pt x="0" y="10015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9291" b="-553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8597" y="2715411"/>
            <a:ext cx="18966338" cy="8435189"/>
            <a:chOff x="0" y="0"/>
            <a:chExt cx="4995250" cy="2221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250" cy="2221614"/>
            </a:xfrm>
            <a:custGeom>
              <a:avLst/>
              <a:gdLst/>
              <a:ahLst/>
              <a:cxnLst/>
              <a:rect l="l" t="t" r="r" b="b"/>
              <a:pathLst>
                <a:path w="4995250" h="2221614">
                  <a:moveTo>
                    <a:pt x="0" y="0"/>
                  </a:moveTo>
                  <a:lnTo>
                    <a:pt x="4995250" y="0"/>
                  </a:lnTo>
                  <a:lnTo>
                    <a:pt x="4995250" y="2221614"/>
                  </a:lnTo>
                  <a:lnTo>
                    <a:pt x="0" y="222161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95250" cy="2240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28696" y="923925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696" y="3436602"/>
            <a:ext cx="16017349" cy="372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2021:</a:t>
            </a: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50% of companies reported using AI in at least one business function.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2022:</a:t>
            </a: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$387.45 billion was spent on AI tools and development of AI resources.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2023:</a:t>
            </a: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Organizations that invested in AI reported an ROI of 6-8%.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2024:</a:t>
            </a: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68% of global consumers interact with AI-driven applications daily.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By 2025:</a:t>
            </a: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AI is expected to generate 97 million new jobs, higher than the 85 million jobs that will be disrupted.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65066" y="808136"/>
            <a:ext cx="13757868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spc="-160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LIVING IN THE AGE OF 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9477375"/>
            <a:ext cx="280271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01171" y="1938436"/>
            <a:ext cx="9085657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FFDE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Timeline of recent AI traction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09983" y="8170093"/>
            <a:ext cx="1246803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F8B34E"/>
                </a:solidFill>
                <a:latin typeface="Arimo Bold"/>
                <a:ea typeface="Arimo Bold"/>
                <a:cs typeface="Arimo Bold"/>
                <a:sym typeface="Arimo Bold"/>
              </a:rPr>
              <a:t>CITATIONS:</a:t>
            </a:r>
            <a:r>
              <a:rPr lang="en-US" sz="1999">
                <a:solidFill>
                  <a:srgbClr val="F8B34E"/>
                </a:solidFill>
                <a:latin typeface="Arimo"/>
                <a:ea typeface="Arimo"/>
                <a:cs typeface="Arimo"/>
                <a:sym typeface="Arimo"/>
              </a:rPr>
              <a:t> McKinsey Global Survey on AI, 2021 • Fortune Business Insights, 2022 • Deloitte Insights, 2023. • PwC, 2024 • World Economic Forum, “The Future of Jobs Report,” 2020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09548" y="4267164"/>
            <a:ext cx="18966338" cy="6293785"/>
            <a:chOff x="0" y="0"/>
            <a:chExt cx="4995250" cy="16576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250" cy="1657622"/>
            </a:xfrm>
            <a:custGeom>
              <a:avLst/>
              <a:gdLst/>
              <a:ahLst/>
              <a:cxnLst/>
              <a:rect l="l" t="t" r="r" b="b"/>
              <a:pathLst>
                <a:path w="4995250" h="1657622">
                  <a:moveTo>
                    <a:pt x="0" y="0"/>
                  </a:moveTo>
                  <a:lnTo>
                    <a:pt x="4995250" y="0"/>
                  </a:lnTo>
                  <a:lnTo>
                    <a:pt x="4995250" y="1657622"/>
                  </a:lnTo>
                  <a:lnTo>
                    <a:pt x="0" y="165762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95250" cy="1676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836962" y="7779080"/>
            <a:ext cx="2569085" cy="933683"/>
          </a:xfrm>
          <a:custGeom>
            <a:avLst/>
            <a:gdLst/>
            <a:ahLst/>
            <a:cxnLst/>
            <a:rect l="l" t="t" r="r" b="b"/>
            <a:pathLst>
              <a:path w="2569085" h="933683">
                <a:moveTo>
                  <a:pt x="0" y="0"/>
                </a:moveTo>
                <a:lnTo>
                  <a:pt x="2569084" y="0"/>
                </a:lnTo>
                <a:lnTo>
                  <a:pt x="2569084" y="933683"/>
                </a:lnTo>
                <a:lnTo>
                  <a:pt x="0" y="93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162" b="-87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28694" y="7881031"/>
            <a:ext cx="2738161" cy="770839"/>
          </a:xfrm>
          <a:custGeom>
            <a:avLst/>
            <a:gdLst/>
            <a:ahLst/>
            <a:cxnLst/>
            <a:rect l="l" t="t" r="r" b="b"/>
            <a:pathLst>
              <a:path w="2738161" h="770839">
                <a:moveTo>
                  <a:pt x="0" y="0"/>
                </a:moveTo>
                <a:lnTo>
                  <a:pt x="2738161" y="0"/>
                </a:lnTo>
                <a:lnTo>
                  <a:pt x="2738161" y="770839"/>
                </a:lnTo>
                <a:lnTo>
                  <a:pt x="0" y="77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0540" b="-132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722075" y="7649411"/>
            <a:ext cx="2982550" cy="1193020"/>
          </a:xfrm>
          <a:custGeom>
            <a:avLst/>
            <a:gdLst/>
            <a:ahLst/>
            <a:cxnLst/>
            <a:rect l="l" t="t" r="r" b="b"/>
            <a:pathLst>
              <a:path w="2982550" h="1193020">
                <a:moveTo>
                  <a:pt x="0" y="0"/>
                </a:moveTo>
                <a:lnTo>
                  <a:pt x="2982550" y="0"/>
                </a:lnTo>
                <a:lnTo>
                  <a:pt x="2982550" y="1193020"/>
                </a:lnTo>
                <a:lnTo>
                  <a:pt x="0" y="1193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40323" y="7433064"/>
            <a:ext cx="986282" cy="1173006"/>
          </a:xfrm>
          <a:custGeom>
            <a:avLst/>
            <a:gdLst/>
            <a:ahLst/>
            <a:cxnLst/>
            <a:rect l="l" t="t" r="r" b="b"/>
            <a:pathLst>
              <a:path w="986282" h="1173006">
                <a:moveTo>
                  <a:pt x="0" y="0"/>
                </a:moveTo>
                <a:lnTo>
                  <a:pt x="986283" y="0"/>
                </a:lnTo>
                <a:lnTo>
                  <a:pt x="986283" y="1173006"/>
                </a:lnTo>
                <a:lnTo>
                  <a:pt x="0" y="11730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971325" y="7452535"/>
            <a:ext cx="1542098" cy="1325531"/>
          </a:xfrm>
          <a:custGeom>
            <a:avLst/>
            <a:gdLst/>
            <a:ahLst/>
            <a:cxnLst/>
            <a:rect l="l" t="t" r="r" b="b"/>
            <a:pathLst>
              <a:path w="1542098" h="1325531">
                <a:moveTo>
                  <a:pt x="0" y="0"/>
                </a:moveTo>
                <a:lnTo>
                  <a:pt x="1542098" y="0"/>
                </a:lnTo>
                <a:lnTo>
                  <a:pt x="1542098" y="1325530"/>
                </a:lnTo>
                <a:lnTo>
                  <a:pt x="0" y="13255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7380" r="-252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29463" y="7839972"/>
            <a:ext cx="3329837" cy="811898"/>
          </a:xfrm>
          <a:custGeom>
            <a:avLst/>
            <a:gdLst/>
            <a:ahLst/>
            <a:cxnLst/>
            <a:rect l="l" t="t" r="r" b="b"/>
            <a:pathLst>
              <a:path w="3329837" h="811898">
                <a:moveTo>
                  <a:pt x="0" y="0"/>
                </a:moveTo>
                <a:lnTo>
                  <a:pt x="3329837" y="0"/>
                </a:lnTo>
                <a:lnTo>
                  <a:pt x="3329837" y="811898"/>
                </a:lnTo>
                <a:lnTo>
                  <a:pt x="0" y="81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546" b="-243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435381" y="653200"/>
            <a:ext cx="4823919" cy="5131829"/>
          </a:xfrm>
          <a:custGeom>
            <a:avLst/>
            <a:gdLst/>
            <a:ahLst/>
            <a:cxnLst/>
            <a:rect l="l" t="t" r="r" b="b"/>
            <a:pathLst>
              <a:path w="4823919" h="5131829">
                <a:moveTo>
                  <a:pt x="0" y="0"/>
                </a:moveTo>
                <a:lnTo>
                  <a:pt x="4823919" y="0"/>
                </a:lnTo>
                <a:lnTo>
                  <a:pt x="4823919" y="5131829"/>
                </a:lnTo>
                <a:lnTo>
                  <a:pt x="0" y="5131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32231" y="4546765"/>
            <a:ext cx="16023538" cy="248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“AI” = Artificial Intelligence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Branch of computer science and applications.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Intended to provide the “human touch” for data processing and response.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Requires human input, guidance, and constant maintenance to be effective.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3349625"/>
            <a:ext cx="894632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DE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 AI the key we’ve been looking for?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964864"/>
            <a:ext cx="12249571" cy="22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spc="-160">
                <a:solidFill>
                  <a:srgbClr val="FE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ARTIFICIAL INTELLIGENCE?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9477375"/>
            <a:ext cx="283059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9169" y="-511949"/>
            <a:ext cx="18966338" cy="4820083"/>
            <a:chOff x="0" y="0"/>
            <a:chExt cx="4995250" cy="12694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250" cy="1269487"/>
            </a:xfrm>
            <a:custGeom>
              <a:avLst/>
              <a:gdLst/>
              <a:ahLst/>
              <a:cxnLst/>
              <a:rect l="l" t="t" r="r" b="b"/>
              <a:pathLst>
                <a:path w="4995250" h="1269487">
                  <a:moveTo>
                    <a:pt x="0" y="0"/>
                  </a:moveTo>
                  <a:lnTo>
                    <a:pt x="4995250" y="0"/>
                  </a:lnTo>
                  <a:lnTo>
                    <a:pt x="4995250" y="1269487"/>
                  </a:lnTo>
                  <a:lnTo>
                    <a:pt x="0" y="1269487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995250" cy="128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54957" y="1028700"/>
            <a:ext cx="5504343" cy="2979225"/>
          </a:xfrm>
          <a:custGeom>
            <a:avLst/>
            <a:gdLst/>
            <a:ahLst/>
            <a:cxnLst/>
            <a:rect l="l" t="t" r="r" b="b"/>
            <a:pathLst>
              <a:path w="5504343" h="2979225">
                <a:moveTo>
                  <a:pt x="0" y="0"/>
                </a:moveTo>
                <a:lnTo>
                  <a:pt x="5504343" y="0"/>
                </a:lnTo>
                <a:lnTo>
                  <a:pt x="5504343" y="2979225"/>
                </a:lnTo>
                <a:lnTo>
                  <a:pt x="0" y="29792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989525"/>
            <a:ext cx="11652106" cy="22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spc="-1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CONCERNS</a:t>
            </a:r>
          </a:p>
          <a:p>
            <a:pPr algn="l">
              <a:lnSpc>
                <a:spcPts val="8800"/>
              </a:lnSpc>
            </a:pPr>
            <a:r>
              <a:rPr lang="en-US" sz="8000" spc="-1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ABOUT 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9477375"/>
            <a:ext cx="294211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349625"/>
            <a:ext cx="872599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DE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When will AI start to steal our jobs?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6436" y="4695512"/>
            <a:ext cx="15555128" cy="3143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“AI is here to augment human capability, </a:t>
            </a:r>
            <a:r>
              <a:rPr lang="en-US" sz="5999" u="sng">
                <a:solidFill>
                  <a:srgbClr val="000000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not</a:t>
            </a:r>
            <a:r>
              <a:rPr lang="en-US" sz="5999">
                <a:solidFill>
                  <a:srgbClr val="000000"/>
                </a:solidFill>
                <a:latin typeface="Glacial Indifference Bold Italics"/>
                <a:ea typeface="Glacial Indifference Bold Italics"/>
                <a:cs typeface="Glacial Indifference Bold Italics"/>
                <a:sym typeface="Glacial Indifference Bold Italics"/>
              </a:rPr>
              <a:t> replace it. The future is about human creativity and ingenuity empowered by AI.”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8273766"/>
            <a:ext cx="16230600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8B34E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– Satya Nadella, CEO of Microsoft (2020)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9169" y="-511949"/>
            <a:ext cx="18966338" cy="4820083"/>
            <a:chOff x="0" y="0"/>
            <a:chExt cx="4995250" cy="12694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250" cy="1269487"/>
            </a:xfrm>
            <a:custGeom>
              <a:avLst/>
              <a:gdLst/>
              <a:ahLst/>
              <a:cxnLst/>
              <a:rect l="l" t="t" r="r" b="b"/>
              <a:pathLst>
                <a:path w="4995250" h="1269487">
                  <a:moveTo>
                    <a:pt x="0" y="0"/>
                  </a:moveTo>
                  <a:lnTo>
                    <a:pt x="4995250" y="0"/>
                  </a:lnTo>
                  <a:lnTo>
                    <a:pt x="4995250" y="1269487"/>
                  </a:lnTo>
                  <a:lnTo>
                    <a:pt x="0" y="1269487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995250" cy="128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201" y="1107276"/>
            <a:ext cx="4637099" cy="4637099"/>
          </a:xfrm>
          <a:custGeom>
            <a:avLst/>
            <a:gdLst/>
            <a:ahLst/>
            <a:cxnLst/>
            <a:rect l="l" t="t" r="r" b="b"/>
            <a:pathLst>
              <a:path w="4637099" h="4637099">
                <a:moveTo>
                  <a:pt x="0" y="0"/>
                </a:moveTo>
                <a:lnTo>
                  <a:pt x="4637099" y="0"/>
                </a:lnTo>
                <a:lnTo>
                  <a:pt x="4637099" y="4637099"/>
                </a:lnTo>
                <a:lnTo>
                  <a:pt x="0" y="46370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37157" y="787336"/>
            <a:ext cx="1513405" cy="2221512"/>
          </a:xfrm>
          <a:custGeom>
            <a:avLst/>
            <a:gdLst/>
            <a:ahLst/>
            <a:cxnLst/>
            <a:rect l="l" t="t" r="r" b="b"/>
            <a:pathLst>
              <a:path w="1513405" h="2221512">
                <a:moveTo>
                  <a:pt x="0" y="0"/>
                </a:moveTo>
                <a:lnTo>
                  <a:pt x="1513405" y="0"/>
                </a:lnTo>
                <a:lnTo>
                  <a:pt x="1513405" y="2221512"/>
                </a:lnTo>
                <a:lnTo>
                  <a:pt x="0" y="2221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989525"/>
            <a:ext cx="9808457" cy="22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spc="-1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ADDRESSING MISCONCEPTIONS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477375"/>
            <a:ext cx="294211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349625"/>
            <a:ext cx="1107938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DE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What’s the difference between AI and ML?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2231" y="4872660"/>
            <a:ext cx="16023538" cy="372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AI is NOT fully autonomous or infallible.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Machine Learning = “ML”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ML is subset of AI that enables machines to learn from data, to draw conclusions and create new data.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Multiple variations and types of ML exist.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AI is like our brain, while ML is like our brains learning from experiences.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9169" y="-771335"/>
            <a:ext cx="18966338" cy="4820083"/>
            <a:chOff x="0" y="0"/>
            <a:chExt cx="4995250" cy="12694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250" cy="1269487"/>
            </a:xfrm>
            <a:custGeom>
              <a:avLst/>
              <a:gdLst/>
              <a:ahLst/>
              <a:cxnLst/>
              <a:rect l="l" t="t" r="r" b="b"/>
              <a:pathLst>
                <a:path w="4995250" h="1269487">
                  <a:moveTo>
                    <a:pt x="0" y="0"/>
                  </a:moveTo>
                  <a:lnTo>
                    <a:pt x="4995250" y="0"/>
                  </a:lnTo>
                  <a:lnTo>
                    <a:pt x="4995250" y="1269487"/>
                  </a:lnTo>
                  <a:lnTo>
                    <a:pt x="0" y="1269487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995250" cy="1288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8499" y="-234549"/>
            <a:ext cx="19913113" cy="10962331"/>
          </a:xfrm>
          <a:custGeom>
            <a:avLst/>
            <a:gdLst/>
            <a:ahLst/>
            <a:cxnLst/>
            <a:rect l="l" t="t" r="r" b="b"/>
            <a:pathLst>
              <a:path w="19913113" h="10962331">
                <a:moveTo>
                  <a:pt x="0" y="0"/>
                </a:moveTo>
                <a:lnTo>
                  <a:pt x="19913113" y="0"/>
                </a:lnTo>
                <a:lnTo>
                  <a:pt x="19913113" y="10962330"/>
                </a:lnTo>
                <a:lnTo>
                  <a:pt x="0" y="10962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28020" b="-53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1028700" y="9258300"/>
            <a:ext cx="16230600" cy="1428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175228" y="650852"/>
            <a:ext cx="4084072" cy="4007495"/>
          </a:xfrm>
          <a:custGeom>
            <a:avLst/>
            <a:gdLst/>
            <a:ahLst/>
            <a:cxnLst/>
            <a:rect l="l" t="t" r="r" b="b"/>
            <a:pathLst>
              <a:path w="4084072" h="4007495">
                <a:moveTo>
                  <a:pt x="0" y="0"/>
                </a:moveTo>
                <a:lnTo>
                  <a:pt x="4084072" y="0"/>
                </a:lnTo>
                <a:lnTo>
                  <a:pt x="4084072" y="4007496"/>
                </a:lnTo>
                <a:lnTo>
                  <a:pt x="0" y="4007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114425"/>
            <a:ext cx="11652106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spc="-17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ETHICAL CONSIDERATIONS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9477375"/>
            <a:ext cx="271907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WADDLE IT BE, LLC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851308" y="9462294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07987" h="407987">
                <a:moveTo>
                  <a:pt x="0" y="0"/>
                </a:moveTo>
                <a:lnTo>
                  <a:pt x="407988" y="0"/>
                </a:lnTo>
                <a:lnTo>
                  <a:pt x="407988" y="407987"/>
                </a:lnTo>
                <a:lnTo>
                  <a:pt x="0" y="4079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687639" y="6507091"/>
            <a:ext cx="8912721" cy="18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5499" spc="10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Poor Data Representation</a:t>
            </a:r>
          </a:p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 spc="10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vs. Right to Privacy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71092" y="5171557"/>
            <a:ext cx="14145816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u="sng" spc="1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Biases in AI data sources creates a dilemma: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948</Words>
  <Application>Microsoft Office PowerPoint</Application>
  <PresentationFormat>Custom</PresentationFormat>
  <Paragraphs>125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Glacial Indifference Bold Italics</vt:lpstr>
      <vt:lpstr>Calibri</vt:lpstr>
      <vt:lpstr>Montserrat</vt:lpstr>
      <vt:lpstr>Glacial Indifference Bold</vt:lpstr>
      <vt:lpstr>Arimo Bold</vt:lpstr>
      <vt:lpstr>Calibri Light</vt:lpstr>
      <vt:lpstr>Montserrat Bold</vt:lpstr>
      <vt:lpstr>Montserrat Bold Italics</vt:lpstr>
      <vt:lpstr>Arimo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AI in HR</dc:title>
  <cp:lastModifiedBy>Janet Borland</cp:lastModifiedBy>
  <cp:revision>2</cp:revision>
  <dcterms:created xsi:type="dcterms:W3CDTF">2006-08-16T00:00:00Z</dcterms:created>
  <dcterms:modified xsi:type="dcterms:W3CDTF">2024-09-01T16:58:47Z</dcterms:modified>
  <dc:identifier>DAGOCqsKu44</dc:identifier>
</cp:coreProperties>
</file>