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94" r:id="rId2"/>
    <p:sldId id="256" r:id="rId3"/>
    <p:sldId id="257" r:id="rId4"/>
    <p:sldId id="258" r:id="rId5"/>
    <p:sldId id="293" r:id="rId6"/>
    <p:sldId id="259" r:id="rId7"/>
    <p:sldId id="296" r:id="rId8"/>
    <p:sldId id="288" r:id="rId9"/>
    <p:sldId id="260" r:id="rId10"/>
    <p:sldId id="282" r:id="rId11"/>
    <p:sldId id="261" r:id="rId12"/>
    <p:sldId id="262" r:id="rId13"/>
    <p:sldId id="284" r:id="rId14"/>
    <p:sldId id="285" r:id="rId15"/>
    <p:sldId id="263" r:id="rId16"/>
    <p:sldId id="283" r:id="rId17"/>
    <p:sldId id="295" r:id="rId18"/>
    <p:sldId id="297" r:id="rId19"/>
    <p:sldId id="393" r:id="rId20"/>
    <p:sldId id="265" r:id="rId21"/>
    <p:sldId id="264" r:id="rId22"/>
    <p:sldId id="266" r:id="rId23"/>
    <p:sldId id="267" r:id="rId24"/>
    <p:sldId id="268" r:id="rId25"/>
    <p:sldId id="269" r:id="rId26"/>
    <p:sldId id="270" r:id="rId27"/>
    <p:sldId id="271" r:id="rId28"/>
    <p:sldId id="290" r:id="rId29"/>
    <p:sldId id="294" r:id="rId30"/>
    <p:sldId id="272" r:id="rId31"/>
    <p:sldId id="273" r:id="rId32"/>
    <p:sldId id="274" r:id="rId33"/>
    <p:sldId id="275" r:id="rId34"/>
    <p:sldId id="291" r:id="rId35"/>
    <p:sldId id="276" r:id="rId36"/>
    <p:sldId id="292" r:id="rId37"/>
    <p:sldId id="277" r:id="rId38"/>
    <p:sldId id="278" r:id="rId39"/>
    <p:sldId id="279" r:id="rId40"/>
    <p:sldId id="280" r:id="rId41"/>
    <p:sldId id="281" r:id="rId42"/>
    <p:sldId id="286" r:id="rId43"/>
    <p:sldId id="289" r:id="rId44"/>
    <p:sldId id="392" r:id="rId45"/>
    <p:sldId id="32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3D3C6-537E-4D4B-A8A9-7E5DA707EB54}" v="6" dt="2024-09-06T12:25:46.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1291" autoAdjust="0"/>
  </p:normalViewPr>
  <p:slideViewPr>
    <p:cSldViewPr snapToGrid="0">
      <p:cViewPr varScale="1">
        <p:scale>
          <a:sx n="85" d="100"/>
          <a:sy n="85" d="100"/>
        </p:scale>
        <p:origin x="159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42.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42.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9C3BAB-A83C-4841-BD55-6A74C56C3CE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A680E15-0F6F-458B-AFC8-8606E7CB1568}">
      <dgm:prSet custT="1"/>
      <dgm:spPr/>
      <dgm:t>
        <a:bodyPr/>
        <a:lstStyle/>
        <a:p>
          <a:pPr>
            <a:lnSpc>
              <a:spcPct val="100000"/>
            </a:lnSpc>
          </a:pPr>
          <a:r>
            <a:rPr lang="en-US" sz="3600" b="1" dirty="0">
              <a:solidFill>
                <a:schemeClr val="accent1">
                  <a:lumMod val="75000"/>
                </a:schemeClr>
              </a:solidFill>
            </a:rPr>
            <a:t>Increased Employee Engagement </a:t>
          </a:r>
        </a:p>
      </dgm:t>
    </dgm:pt>
    <dgm:pt modelId="{56490ED7-D03F-4F14-97EE-3C90FD0CA0D8}" type="parTrans" cxnId="{88DF85A1-C348-42EE-A68A-350714958A07}">
      <dgm:prSet/>
      <dgm:spPr/>
      <dgm:t>
        <a:bodyPr/>
        <a:lstStyle/>
        <a:p>
          <a:endParaRPr lang="en-US"/>
        </a:p>
      </dgm:t>
    </dgm:pt>
    <dgm:pt modelId="{42917726-84FF-46F0-8CBD-A372C72850CF}" type="sibTrans" cxnId="{88DF85A1-C348-42EE-A68A-350714958A07}">
      <dgm:prSet/>
      <dgm:spPr/>
      <dgm:t>
        <a:bodyPr/>
        <a:lstStyle/>
        <a:p>
          <a:endParaRPr lang="en-US"/>
        </a:p>
      </dgm:t>
    </dgm:pt>
    <dgm:pt modelId="{3B55AE71-0F3E-431E-A520-7D6751A4921A}">
      <dgm:prSet custT="1"/>
      <dgm:spPr/>
      <dgm:t>
        <a:bodyPr/>
        <a:lstStyle/>
        <a:p>
          <a:pPr>
            <a:lnSpc>
              <a:spcPct val="100000"/>
            </a:lnSpc>
          </a:pPr>
          <a:r>
            <a:rPr lang="en-US" sz="2200" b="1" dirty="0">
              <a:solidFill>
                <a:schemeClr val="accent1">
                  <a:lumMod val="75000"/>
                </a:schemeClr>
              </a:solidFill>
            </a:rPr>
            <a:t>- How much? Engaged employees are ~20% more productive (Gallup)</a:t>
          </a:r>
        </a:p>
      </dgm:t>
    </dgm:pt>
    <dgm:pt modelId="{D4C62399-EF1F-451E-832A-7BA1BAE8414C}" type="parTrans" cxnId="{A5CA3E0C-E33F-4E20-9624-239DABC60D65}">
      <dgm:prSet/>
      <dgm:spPr/>
      <dgm:t>
        <a:bodyPr/>
        <a:lstStyle/>
        <a:p>
          <a:endParaRPr lang="en-US"/>
        </a:p>
      </dgm:t>
    </dgm:pt>
    <dgm:pt modelId="{7F24FDFC-13EF-4F32-85A6-EA23D2E28AA8}" type="sibTrans" cxnId="{A5CA3E0C-E33F-4E20-9624-239DABC60D65}">
      <dgm:prSet/>
      <dgm:spPr/>
      <dgm:t>
        <a:bodyPr/>
        <a:lstStyle/>
        <a:p>
          <a:endParaRPr lang="en-US"/>
        </a:p>
      </dgm:t>
    </dgm:pt>
    <dgm:pt modelId="{80F7DA1F-C4B3-443A-85ED-C322C2084C17}">
      <dgm:prSet custT="1"/>
      <dgm:spPr/>
      <dgm:t>
        <a:bodyPr/>
        <a:lstStyle/>
        <a:p>
          <a:pPr>
            <a:lnSpc>
              <a:spcPct val="100000"/>
            </a:lnSpc>
          </a:pPr>
          <a:r>
            <a:rPr lang="en-US" sz="2200" b="1" dirty="0">
              <a:solidFill>
                <a:schemeClr val="accent1">
                  <a:lumMod val="75000"/>
                </a:schemeClr>
              </a:solidFill>
            </a:rPr>
            <a:t>- Why?! Stronger connection unlocks discretionary effort (HBR)</a:t>
          </a:r>
        </a:p>
      </dgm:t>
    </dgm:pt>
    <dgm:pt modelId="{E7DBF5B7-4F3C-49DF-8FA3-9E73256F1725}" type="parTrans" cxnId="{ACA6F02D-017A-4E29-8A97-F81559C62D48}">
      <dgm:prSet/>
      <dgm:spPr/>
      <dgm:t>
        <a:bodyPr/>
        <a:lstStyle/>
        <a:p>
          <a:endParaRPr lang="en-US"/>
        </a:p>
      </dgm:t>
    </dgm:pt>
    <dgm:pt modelId="{CCC96089-C488-4998-8ED3-17EAF18242D9}" type="sibTrans" cxnId="{ACA6F02D-017A-4E29-8A97-F81559C62D48}">
      <dgm:prSet/>
      <dgm:spPr/>
      <dgm:t>
        <a:bodyPr/>
        <a:lstStyle/>
        <a:p>
          <a:endParaRPr lang="en-US"/>
        </a:p>
      </dgm:t>
    </dgm:pt>
    <dgm:pt modelId="{711A87D4-607E-4DC3-B1AA-3C81209523F7}" type="pres">
      <dgm:prSet presAssocID="{B09C3BAB-A83C-4841-BD55-6A74C56C3CEF}" presName="root" presStyleCnt="0">
        <dgm:presLayoutVars>
          <dgm:dir/>
          <dgm:resizeHandles val="exact"/>
        </dgm:presLayoutVars>
      </dgm:prSet>
      <dgm:spPr/>
    </dgm:pt>
    <dgm:pt modelId="{1344A189-94F1-4D5B-9019-A8FE188DE87E}" type="pres">
      <dgm:prSet presAssocID="{CA680E15-0F6F-458B-AFC8-8606E7CB1568}" presName="compNode" presStyleCnt="0"/>
      <dgm:spPr/>
    </dgm:pt>
    <dgm:pt modelId="{FAE8E0AA-6BDB-43ED-A274-2C8C2EAE2AB3}" type="pres">
      <dgm:prSet presAssocID="{CA680E15-0F6F-458B-AFC8-8606E7CB1568}" presName="bgRect" presStyleLbl="bgShp" presStyleIdx="0" presStyleCnt="3"/>
      <dgm:spPr/>
    </dgm:pt>
    <dgm:pt modelId="{3903A1EC-32D4-46D2-BBF5-F8D893CB393D}" type="pres">
      <dgm:prSet presAssocID="{CA680E15-0F6F-458B-AFC8-8606E7CB156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05D56B2F-3F02-465F-AC26-BF84F4078BD5}" type="pres">
      <dgm:prSet presAssocID="{CA680E15-0F6F-458B-AFC8-8606E7CB1568}" presName="spaceRect" presStyleCnt="0"/>
      <dgm:spPr/>
    </dgm:pt>
    <dgm:pt modelId="{57F99A9C-38CB-4CC4-B237-7CFA363B5DCB}" type="pres">
      <dgm:prSet presAssocID="{CA680E15-0F6F-458B-AFC8-8606E7CB1568}" presName="parTx" presStyleLbl="revTx" presStyleIdx="0" presStyleCnt="3">
        <dgm:presLayoutVars>
          <dgm:chMax val="0"/>
          <dgm:chPref val="0"/>
        </dgm:presLayoutVars>
      </dgm:prSet>
      <dgm:spPr/>
    </dgm:pt>
    <dgm:pt modelId="{6386FCF5-01CD-44B5-B789-AEC3DF2D11FD}" type="pres">
      <dgm:prSet presAssocID="{42917726-84FF-46F0-8CBD-A372C72850CF}" presName="sibTrans" presStyleCnt="0"/>
      <dgm:spPr/>
    </dgm:pt>
    <dgm:pt modelId="{B10A7773-35B7-426E-8C69-DD339B35D4C4}" type="pres">
      <dgm:prSet presAssocID="{3B55AE71-0F3E-431E-A520-7D6751A4921A}" presName="compNode" presStyleCnt="0"/>
      <dgm:spPr/>
    </dgm:pt>
    <dgm:pt modelId="{2651E8EC-0A69-4E32-BB0F-6EEFF09D1C1A}" type="pres">
      <dgm:prSet presAssocID="{3B55AE71-0F3E-431E-A520-7D6751A4921A}" presName="bgRect" presStyleLbl="bgShp" presStyleIdx="1" presStyleCnt="3"/>
      <dgm:spPr/>
    </dgm:pt>
    <dgm:pt modelId="{C79C31AD-E87A-4920-AE3C-5A23FD6DE668}" type="pres">
      <dgm:prSet presAssocID="{3B55AE71-0F3E-431E-A520-7D6751A492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cial Network"/>
        </a:ext>
      </dgm:extLst>
    </dgm:pt>
    <dgm:pt modelId="{42F3BEEA-54BF-4602-B2DE-31F9490730E3}" type="pres">
      <dgm:prSet presAssocID="{3B55AE71-0F3E-431E-A520-7D6751A4921A}" presName="spaceRect" presStyleCnt="0"/>
      <dgm:spPr/>
    </dgm:pt>
    <dgm:pt modelId="{B14895B6-23A1-4077-8EB5-8B814BEA5EEE}" type="pres">
      <dgm:prSet presAssocID="{3B55AE71-0F3E-431E-A520-7D6751A4921A}" presName="parTx" presStyleLbl="revTx" presStyleIdx="1" presStyleCnt="3">
        <dgm:presLayoutVars>
          <dgm:chMax val="0"/>
          <dgm:chPref val="0"/>
        </dgm:presLayoutVars>
      </dgm:prSet>
      <dgm:spPr/>
    </dgm:pt>
    <dgm:pt modelId="{C6A043F0-E533-4DDB-BA41-242870B00078}" type="pres">
      <dgm:prSet presAssocID="{7F24FDFC-13EF-4F32-85A6-EA23D2E28AA8}" presName="sibTrans" presStyleCnt="0"/>
      <dgm:spPr/>
    </dgm:pt>
    <dgm:pt modelId="{DD8DDC36-9BF6-4091-A3DB-A61D7D6CD305}" type="pres">
      <dgm:prSet presAssocID="{80F7DA1F-C4B3-443A-85ED-C322C2084C17}" presName="compNode" presStyleCnt="0"/>
      <dgm:spPr/>
    </dgm:pt>
    <dgm:pt modelId="{809F6CA1-51BE-46DD-B5CA-5CA0200A3C9D}" type="pres">
      <dgm:prSet presAssocID="{80F7DA1F-C4B3-443A-85ED-C322C2084C17}" presName="bgRect" presStyleLbl="bgShp" presStyleIdx="2" presStyleCnt="3"/>
      <dgm:spPr/>
    </dgm:pt>
    <dgm:pt modelId="{836DDA93-4FB2-4BB9-8A85-D2C2FCA0E2AB}" type="pres">
      <dgm:prSet presAssocID="{80F7DA1F-C4B3-443A-85ED-C322C2084C17}" presName="iconRect" presStyleLbl="node1" presStyleIdx="2" presStyleCnt="3"/>
      <dgm:spPr/>
    </dgm:pt>
    <dgm:pt modelId="{BDB8B7BD-95AA-43D6-B3FC-9D53EF541EDB}" type="pres">
      <dgm:prSet presAssocID="{80F7DA1F-C4B3-443A-85ED-C322C2084C17}" presName="spaceRect" presStyleCnt="0"/>
      <dgm:spPr/>
    </dgm:pt>
    <dgm:pt modelId="{3B365804-754F-47F5-95C9-818851D9E7B4}" type="pres">
      <dgm:prSet presAssocID="{80F7DA1F-C4B3-443A-85ED-C322C2084C17}" presName="parTx" presStyleLbl="revTx" presStyleIdx="2" presStyleCnt="3">
        <dgm:presLayoutVars>
          <dgm:chMax val="0"/>
          <dgm:chPref val="0"/>
        </dgm:presLayoutVars>
      </dgm:prSet>
      <dgm:spPr/>
    </dgm:pt>
  </dgm:ptLst>
  <dgm:cxnLst>
    <dgm:cxn modelId="{A5CA3E0C-E33F-4E20-9624-239DABC60D65}" srcId="{B09C3BAB-A83C-4841-BD55-6A74C56C3CEF}" destId="{3B55AE71-0F3E-431E-A520-7D6751A4921A}" srcOrd="1" destOrd="0" parTransId="{D4C62399-EF1F-451E-832A-7BA1BAE8414C}" sibTransId="{7F24FDFC-13EF-4F32-85A6-EA23D2E28AA8}"/>
    <dgm:cxn modelId="{D2472120-D970-40BB-8FF0-8342FA5AA743}" type="presOf" srcId="{80F7DA1F-C4B3-443A-85ED-C322C2084C17}" destId="{3B365804-754F-47F5-95C9-818851D9E7B4}" srcOrd="0" destOrd="0" presId="urn:microsoft.com/office/officeart/2018/2/layout/IconVerticalSolidList"/>
    <dgm:cxn modelId="{ACA6F02D-017A-4E29-8A97-F81559C62D48}" srcId="{B09C3BAB-A83C-4841-BD55-6A74C56C3CEF}" destId="{80F7DA1F-C4B3-443A-85ED-C322C2084C17}" srcOrd="2" destOrd="0" parTransId="{E7DBF5B7-4F3C-49DF-8FA3-9E73256F1725}" sibTransId="{CCC96089-C488-4998-8ED3-17EAF18242D9}"/>
    <dgm:cxn modelId="{2770FE42-3400-4D2F-AD1B-E236DBD911A9}" type="presOf" srcId="{B09C3BAB-A83C-4841-BD55-6A74C56C3CEF}" destId="{711A87D4-607E-4DC3-B1AA-3C81209523F7}" srcOrd="0" destOrd="0" presId="urn:microsoft.com/office/officeart/2018/2/layout/IconVerticalSolidList"/>
    <dgm:cxn modelId="{CC4F8857-6803-4C5C-82F4-77A9E5F3BDEC}" type="presOf" srcId="{3B55AE71-0F3E-431E-A520-7D6751A4921A}" destId="{B14895B6-23A1-4077-8EB5-8B814BEA5EEE}" srcOrd="0" destOrd="0" presId="urn:microsoft.com/office/officeart/2018/2/layout/IconVerticalSolidList"/>
    <dgm:cxn modelId="{88DF85A1-C348-42EE-A68A-350714958A07}" srcId="{B09C3BAB-A83C-4841-BD55-6A74C56C3CEF}" destId="{CA680E15-0F6F-458B-AFC8-8606E7CB1568}" srcOrd="0" destOrd="0" parTransId="{56490ED7-D03F-4F14-97EE-3C90FD0CA0D8}" sibTransId="{42917726-84FF-46F0-8CBD-A372C72850CF}"/>
    <dgm:cxn modelId="{D115B5F1-F457-4C45-8514-F18FA092EB8E}" type="presOf" srcId="{CA680E15-0F6F-458B-AFC8-8606E7CB1568}" destId="{57F99A9C-38CB-4CC4-B237-7CFA363B5DCB}" srcOrd="0" destOrd="0" presId="urn:microsoft.com/office/officeart/2018/2/layout/IconVerticalSolidList"/>
    <dgm:cxn modelId="{C863A624-B0EF-4B07-BFC6-25BDF0885D17}" type="presParOf" srcId="{711A87D4-607E-4DC3-B1AA-3C81209523F7}" destId="{1344A189-94F1-4D5B-9019-A8FE188DE87E}" srcOrd="0" destOrd="0" presId="urn:microsoft.com/office/officeart/2018/2/layout/IconVerticalSolidList"/>
    <dgm:cxn modelId="{FDB6CFEC-8939-4EFC-BCB3-6EB6417A8BBE}" type="presParOf" srcId="{1344A189-94F1-4D5B-9019-A8FE188DE87E}" destId="{FAE8E0AA-6BDB-43ED-A274-2C8C2EAE2AB3}" srcOrd="0" destOrd="0" presId="urn:microsoft.com/office/officeart/2018/2/layout/IconVerticalSolidList"/>
    <dgm:cxn modelId="{E1A8EA8C-9CB5-48BF-855E-9F12C9061012}" type="presParOf" srcId="{1344A189-94F1-4D5B-9019-A8FE188DE87E}" destId="{3903A1EC-32D4-46D2-BBF5-F8D893CB393D}" srcOrd="1" destOrd="0" presId="urn:microsoft.com/office/officeart/2018/2/layout/IconVerticalSolidList"/>
    <dgm:cxn modelId="{FCF493AE-C085-4D05-98D4-9A3070573428}" type="presParOf" srcId="{1344A189-94F1-4D5B-9019-A8FE188DE87E}" destId="{05D56B2F-3F02-465F-AC26-BF84F4078BD5}" srcOrd="2" destOrd="0" presId="urn:microsoft.com/office/officeart/2018/2/layout/IconVerticalSolidList"/>
    <dgm:cxn modelId="{55C7BF90-1B8C-4246-BB9C-FD871480BA39}" type="presParOf" srcId="{1344A189-94F1-4D5B-9019-A8FE188DE87E}" destId="{57F99A9C-38CB-4CC4-B237-7CFA363B5DCB}" srcOrd="3" destOrd="0" presId="urn:microsoft.com/office/officeart/2018/2/layout/IconVerticalSolidList"/>
    <dgm:cxn modelId="{C49B587C-F0F9-4AE5-B381-75226ECE31C9}" type="presParOf" srcId="{711A87D4-607E-4DC3-B1AA-3C81209523F7}" destId="{6386FCF5-01CD-44B5-B789-AEC3DF2D11FD}" srcOrd="1" destOrd="0" presId="urn:microsoft.com/office/officeart/2018/2/layout/IconVerticalSolidList"/>
    <dgm:cxn modelId="{03B0C89C-52B3-43D8-8052-DA9DE1EDA620}" type="presParOf" srcId="{711A87D4-607E-4DC3-B1AA-3C81209523F7}" destId="{B10A7773-35B7-426E-8C69-DD339B35D4C4}" srcOrd="2" destOrd="0" presId="urn:microsoft.com/office/officeart/2018/2/layout/IconVerticalSolidList"/>
    <dgm:cxn modelId="{BB233EBA-02B3-4628-9824-3F081C58A321}" type="presParOf" srcId="{B10A7773-35B7-426E-8C69-DD339B35D4C4}" destId="{2651E8EC-0A69-4E32-BB0F-6EEFF09D1C1A}" srcOrd="0" destOrd="0" presId="urn:microsoft.com/office/officeart/2018/2/layout/IconVerticalSolidList"/>
    <dgm:cxn modelId="{CFC1F3A9-CCD7-492A-B5E5-66656FC110AE}" type="presParOf" srcId="{B10A7773-35B7-426E-8C69-DD339B35D4C4}" destId="{C79C31AD-E87A-4920-AE3C-5A23FD6DE668}" srcOrd="1" destOrd="0" presId="urn:microsoft.com/office/officeart/2018/2/layout/IconVerticalSolidList"/>
    <dgm:cxn modelId="{AC8E2579-C5CD-46B6-9E67-12ECB7684BB1}" type="presParOf" srcId="{B10A7773-35B7-426E-8C69-DD339B35D4C4}" destId="{42F3BEEA-54BF-4602-B2DE-31F9490730E3}" srcOrd="2" destOrd="0" presId="urn:microsoft.com/office/officeart/2018/2/layout/IconVerticalSolidList"/>
    <dgm:cxn modelId="{AA6E6165-0685-4486-BE0F-81F5CC5CAED3}" type="presParOf" srcId="{B10A7773-35B7-426E-8C69-DD339B35D4C4}" destId="{B14895B6-23A1-4077-8EB5-8B814BEA5EEE}" srcOrd="3" destOrd="0" presId="urn:microsoft.com/office/officeart/2018/2/layout/IconVerticalSolidList"/>
    <dgm:cxn modelId="{B8DC41AF-9539-4E02-A2B4-37CBFC31689B}" type="presParOf" srcId="{711A87D4-607E-4DC3-B1AA-3C81209523F7}" destId="{C6A043F0-E533-4DDB-BA41-242870B00078}" srcOrd="3" destOrd="0" presId="urn:microsoft.com/office/officeart/2018/2/layout/IconVerticalSolidList"/>
    <dgm:cxn modelId="{FD94E39C-A1DC-487A-A355-4F4F6E7C014E}" type="presParOf" srcId="{711A87D4-607E-4DC3-B1AA-3C81209523F7}" destId="{DD8DDC36-9BF6-4091-A3DB-A61D7D6CD305}" srcOrd="4" destOrd="0" presId="urn:microsoft.com/office/officeart/2018/2/layout/IconVerticalSolidList"/>
    <dgm:cxn modelId="{2E166D3C-87E2-4E55-9BAD-684D5B96965F}" type="presParOf" srcId="{DD8DDC36-9BF6-4091-A3DB-A61D7D6CD305}" destId="{809F6CA1-51BE-46DD-B5CA-5CA0200A3C9D}" srcOrd="0" destOrd="0" presId="urn:microsoft.com/office/officeart/2018/2/layout/IconVerticalSolidList"/>
    <dgm:cxn modelId="{249707A6-A00A-42FE-B995-68366FF2B0ED}" type="presParOf" srcId="{DD8DDC36-9BF6-4091-A3DB-A61D7D6CD305}" destId="{836DDA93-4FB2-4BB9-8A85-D2C2FCA0E2AB}" srcOrd="1" destOrd="0" presId="urn:microsoft.com/office/officeart/2018/2/layout/IconVerticalSolidList"/>
    <dgm:cxn modelId="{2263DF78-F48B-4878-A90D-BC0B9E29D317}" type="presParOf" srcId="{DD8DDC36-9BF6-4091-A3DB-A61D7D6CD305}" destId="{BDB8B7BD-95AA-43D6-B3FC-9D53EF541EDB}" srcOrd="2" destOrd="0" presId="urn:microsoft.com/office/officeart/2018/2/layout/IconVerticalSolidList"/>
    <dgm:cxn modelId="{1DF2E633-9092-402C-A4D6-2341F237CA33}" type="presParOf" srcId="{DD8DDC36-9BF6-4091-A3DB-A61D7D6CD305}" destId="{3B365804-754F-47F5-95C9-818851D9E7B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A2EEF-1F6C-4D5C-A71D-80CB47A11A9A}"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33BC3CD-9628-454F-8F9F-07B61EA61AA4}">
      <dgm:prSet custT="1"/>
      <dgm:spPr/>
      <dgm:t>
        <a:bodyPr/>
        <a:lstStyle/>
        <a:p>
          <a:pPr>
            <a:lnSpc>
              <a:spcPct val="100000"/>
            </a:lnSpc>
            <a:defRPr cap="all"/>
          </a:pPr>
          <a:r>
            <a:rPr lang="en-US" sz="1600" b="1" dirty="0">
              <a:solidFill>
                <a:schemeClr val="accent1">
                  <a:lumMod val="50000"/>
                </a:schemeClr>
              </a:solidFill>
            </a:rPr>
            <a:t>Higher job satisfaction</a:t>
          </a:r>
        </a:p>
      </dgm:t>
    </dgm:pt>
    <dgm:pt modelId="{C896EC7F-AC68-4B35-9E33-E0BD688AAD3E}" type="parTrans" cxnId="{F576B3A1-3B42-45B5-8FD2-368AE340C457}">
      <dgm:prSet/>
      <dgm:spPr/>
      <dgm:t>
        <a:bodyPr/>
        <a:lstStyle/>
        <a:p>
          <a:endParaRPr lang="en-US"/>
        </a:p>
      </dgm:t>
    </dgm:pt>
    <dgm:pt modelId="{F1CC35C0-00E3-4648-B6D9-6B60E30A9E84}" type="sibTrans" cxnId="{F576B3A1-3B42-45B5-8FD2-368AE340C457}">
      <dgm:prSet/>
      <dgm:spPr/>
      <dgm:t>
        <a:bodyPr/>
        <a:lstStyle/>
        <a:p>
          <a:endParaRPr lang="en-US"/>
        </a:p>
      </dgm:t>
    </dgm:pt>
    <dgm:pt modelId="{EEFC145A-1FDC-41E4-BD3F-551F889B9782}">
      <dgm:prSet custT="1"/>
      <dgm:spPr/>
      <dgm:t>
        <a:bodyPr/>
        <a:lstStyle/>
        <a:p>
          <a:pPr>
            <a:lnSpc>
              <a:spcPct val="100000"/>
            </a:lnSpc>
            <a:defRPr cap="all"/>
          </a:pPr>
          <a:r>
            <a:rPr lang="en-US" sz="1600" b="1" dirty="0">
              <a:solidFill>
                <a:schemeClr val="accent1">
                  <a:lumMod val="50000"/>
                </a:schemeClr>
              </a:solidFill>
            </a:rPr>
            <a:t>Reduced turnover </a:t>
          </a:r>
        </a:p>
      </dgm:t>
    </dgm:pt>
    <dgm:pt modelId="{537C8908-5925-431D-A326-3966D37C9B1A}" type="parTrans" cxnId="{A4F640A2-EA9F-41D8-A3D6-114245F54F61}">
      <dgm:prSet/>
      <dgm:spPr/>
      <dgm:t>
        <a:bodyPr/>
        <a:lstStyle/>
        <a:p>
          <a:endParaRPr lang="en-US"/>
        </a:p>
      </dgm:t>
    </dgm:pt>
    <dgm:pt modelId="{237384F9-B18C-4D83-A76D-2DCB026EB02F}" type="sibTrans" cxnId="{A4F640A2-EA9F-41D8-A3D6-114245F54F61}">
      <dgm:prSet/>
      <dgm:spPr/>
      <dgm:t>
        <a:bodyPr/>
        <a:lstStyle/>
        <a:p>
          <a:endParaRPr lang="en-US"/>
        </a:p>
      </dgm:t>
    </dgm:pt>
    <dgm:pt modelId="{B0F0687D-98D8-41EE-B459-930873FE1A61}">
      <dgm:prSet custT="1"/>
      <dgm:spPr/>
      <dgm:t>
        <a:bodyPr/>
        <a:lstStyle/>
        <a:p>
          <a:pPr>
            <a:lnSpc>
              <a:spcPct val="100000"/>
            </a:lnSpc>
            <a:defRPr cap="all"/>
          </a:pPr>
          <a:r>
            <a:rPr lang="en-US" sz="1600" b="1" dirty="0">
              <a:solidFill>
                <a:schemeClr val="accent1">
                  <a:lumMod val="50000"/>
                </a:schemeClr>
              </a:solidFill>
            </a:rPr>
            <a:t>Positive culture assists in attracting top talent </a:t>
          </a:r>
        </a:p>
      </dgm:t>
    </dgm:pt>
    <dgm:pt modelId="{747FA89A-777F-4C5C-B8DE-B305C1B5F366}" type="parTrans" cxnId="{23DA6F67-251B-466C-9145-4F5E7C6BDA23}">
      <dgm:prSet/>
      <dgm:spPr/>
      <dgm:t>
        <a:bodyPr/>
        <a:lstStyle/>
        <a:p>
          <a:endParaRPr lang="en-US"/>
        </a:p>
      </dgm:t>
    </dgm:pt>
    <dgm:pt modelId="{6DA64081-EF21-464A-B94F-C0AF77CA2EAB}" type="sibTrans" cxnId="{23DA6F67-251B-466C-9145-4F5E7C6BDA23}">
      <dgm:prSet/>
      <dgm:spPr/>
      <dgm:t>
        <a:bodyPr/>
        <a:lstStyle/>
        <a:p>
          <a:endParaRPr lang="en-US"/>
        </a:p>
      </dgm:t>
    </dgm:pt>
    <dgm:pt modelId="{5A1E74CC-5767-44F5-9ED5-0CF7418CE4DC}">
      <dgm:prSet custT="1"/>
      <dgm:spPr/>
      <dgm:t>
        <a:bodyPr/>
        <a:lstStyle/>
        <a:p>
          <a:pPr>
            <a:lnSpc>
              <a:spcPct val="100000"/>
            </a:lnSpc>
            <a:defRPr cap="all"/>
          </a:pPr>
          <a:r>
            <a:rPr lang="en-US" sz="1600" b="1" dirty="0">
              <a:solidFill>
                <a:schemeClr val="accent1">
                  <a:lumMod val="50000"/>
                </a:schemeClr>
              </a:solidFill>
            </a:rPr>
            <a:t>resilience; employees help one another cope with difficult times </a:t>
          </a:r>
        </a:p>
      </dgm:t>
    </dgm:pt>
    <dgm:pt modelId="{012B2779-7046-421E-8602-FE9118145CDC}" type="parTrans" cxnId="{C0BB3DC9-8025-4D01-BA93-8446E3E50A80}">
      <dgm:prSet/>
      <dgm:spPr/>
      <dgm:t>
        <a:bodyPr/>
        <a:lstStyle/>
        <a:p>
          <a:endParaRPr lang="en-US"/>
        </a:p>
      </dgm:t>
    </dgm:pt>
    <dgm:pt modelId="{58E968A9-C2C5-4CDB-A4F1-ACD09D6C1B23}" type="sibTrans" cxnId="{C0BB3DC9-8025-4D01-BA93-8446E3E50A80}">
      <dgm:prSet/>
      <dgm:spPr/>
      <dgm:t>
        <a:bodyPr/>
        <a:lstStyle/>
        <a:p>
          <a:endParaRPr lang="en-US"/>
        </a:p>
      </dgm:t>
    </dgm:pt>
    <dgm:pt modelId="{8D5B7FE3-2651-4634-A209-2358724F6EE7}">
      <dgm:prSet custT="1"/>
      <dgm:spPr/>
      <dgm:t>
        <a:bodyPr/>
        <a:lstStyle/>
        <a:p>
          <a:pPr>
            <a:lnSpc>
              <a:spcPct val="100000"/>
            </a:lnSpc>
            <a:defRPr cap="all"/>
          </a:pPr>
          <a:r>
            <a:rPr lang="en-US" sz="1600" b="1" dirty="0">
              <a:solidFill>
                <a:schemeClr val="accent1">
                  <a:lumMod val="50000"/>
                </a:schemeClr>
              </a:solidFill>
            </a:rPr>
            <a:t>Efforts to collaborate are more effective. </a:t>
          </a:r>
        </a:p>
        <a:p>
          <a:pPr>
            <a:lnSpc>
              <a:spcPct val="100000"/>
            </a:lnSpc>
            <a:defRPr cap="all"/>
          </a:pPr>
          <a:r>
            <a:rPr lang="en-US" sz="1600" b="1" dirty="0">
              <a:solidFill>
                <a:schemeClr val="accent1">
                  <a:lumMod val="50000"/>
                </a:schemeClr>
              </a:solidFill>
            </a:rPr>
            <a:t>Higher Customer Satisfaction </a:t>
          </a:r>
        </a:p>
      </dgm:t>
    </dgm:pt>
    <dgm:pt modelId="{B8C924EA-56E4-4B58-8ACE-A2A62066B37B}" type="parTrans" cxnId="{7A1C6BCB-2156-4596-974D-882410FB3EB5}">
      <dgm:prSet/>
      <dgm:spPr/>
      <dgm:t>
        <a:bodyPr/>
        <a:lstStyle/>
        <a:p>
          <a:endParaRPr lang="en-US"/>
        </a:p>
      </dgm:t>
    </dgm:pt>
    <dgm:pt modelId="{FA279163-909F-4F89-8767-4A93AD4B231E}" type="sibTrans" cxnId="{7A1C6BCB-2156-4596-974D-882410FB3EB5}">
      <dgm:prSet/>
      <dgm:spPr/>
      <dgm:t>
        <a:bodyPr/>
        <a:lstStyle/>
        <a:p>
          <a:endParaRPr lang="en-US"/>
        </a:p>
      </dgm:t>
    </dgm:pt>
    <dgm:pt modelId="{B1CE615B-2959-4ECA-88F7-95B20977BE38}" type="pres">
      <dgm:prSet presAssocID="{E8AA2EEF-1F6C-4D5C-A71D-80CB47A11A9A}" presName="root" presStyleCnt="0">
        <dgm:presLayoutVars>
          <dgm:dir/>
          <dgm:resizeHandles val="exact"/>
        </dgm:presLayoutVars>
      </dgm:prSet>
      <dgm:spPr/>
    </dgm:pt>
    <dgm:pt modelId="{DD005569-D1EC-4202-8AE7-CE221559F4F6}" type="pres">
      <dgm:prSet presAssocID="{C33BC3CD-9628-454F-8F9F-07B61EA61AA4}" presName="compNode" presStyleCnt="0"/>
      <dgm:spPr/>
    </dgm:pt>
    <dgm:pt modelId="{A5C29039-E8D8-43F4-8462-97A4E7495E15}" type="pres">
      <dgm:prSet presAssocID="{C33BC3CD-9628-454F-8F9F-07B61EA61AA4}" presName="iconBgRect" presStyleLbl="bgShp" presStyleIdx="0" presStyleCnt="5" custLinFactNeighborX="3572" custLinFactNeighborY="-18480"/>
      <dgm:spPr>
        <a:prstGeom prst="round2DiagRect">
          <a:avLst>
            <a:gd name="adj1" fmla="val 29727"/>
            <a:gd name="adj2" fmla="val 0"/>
          </a:avLst>
        </a:prstGeom>
      </dgm:spPr>
    </dgm:pt>
    <dgm:pt modelId="{F1EF6EBA-E8E9-4EAC-9B13-9699CAD241F8}" type="pres">
      <dgm:prSet presAssocID="{C33BC3CD-9628-454F-8F9F-07B61EA61AA4}" presName="iconRect" presStyleLbl="node1" presStyleIdx="0" presStyleCnt="5" custLinFactNeighborX="-4214" custLinFactNeighborY="-1867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B4C6586E-803C-4B1C-A0ED-9617AFE3FD83}" type="pres">
      <dgm:prSet presAssocID="{C33BC3CD-9628-454F-8F9F-07B61EA61AA4}" presName="spaceRect" presStyleCnt="0"/>
      <dgm:spPr/>
    </dgm:pt>
    <dgm:pt modelId="{75452349-BD61-4427-981B-4A34176C6473}" type="pres">
      <dgm:prSet presAssocID="{C33BC3CD-9628-454F-8F9F-07B61EA61AA4}" presName="textRect" presStyleLbl="revTx" presStyleIdx="0" presStyleCnt="5">
        <dgm:presLayoutVars>
          <dgm:chMax val="1"/>
          <dgm:chPref val="1"/>
        </dgm:presLayoutVars>
      </dgm:prSet>
      <dgm:spPr/>
    </dgm:pt>
    <dgm:pt modelId="{24C39EC2-075C-4DB3-B85A-0F6096D7B5F8}" type="pres">
      <dgm:prSet presAssocID="{F1CC35C0-00E3-4648-B6D9-6B60E30A9E84}" presName="sibTrans" presStyleCnt="0"/>
      <dgm:spPr/>
    </dgm:pt>
    <dgm:pt modelId="{72918C71-48D6-4CE9-B2DA-58F9393828B3}" type="pres">
      <dgm:prSet presAssocID="{EEFC145A-1FDC-41E4-BD3F-551F889B9782}" presName="compNode" presStyleCnt="0"/>
      <dgm:spPr/>
    </dgm:pt>
    <dgm:pt modelId="{7AD1A860-D0C4-4B98-98E1-0DD693A7276F}" type="pres">
      <dgm:prSet presAssocID="{EEFC145A-1FDC-41E4-BD3F-551F889B9782}" presName="iconBgRect" presStyleLbl="bgShp" presStyleIdx="1" presStyleCnt="5" custLinFactNeighborX="1022" custLinFactNeighborY="-18480"/>
      <dgm:spPr>
        <a:prstGeom prst="round2DiagRect">
          <a:avLst>
            <a:gd name="adj1" fmla="val 29727"/>
            <a:gd name="adj2" fmla="val 0"/>
          </a:avLst>
        </a:prstGeom>
      </dgm:spPr>
    </dgm:pt>
    <dgm:pt modelId="{50878E97-780B-4A27-8AE5-0A505407E151}" type="pres">
      <dgm:prSet presAssocID="{EEFC145A-1FDC-41E4-BD3F-551F889B9782}" presName="iconRect" presStyleLbl="node1" presStyleIdx="1" presStyleCnt="5" custLinFactNeighborX="-891" custLinFactNeighborY="-1156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xponential Graph with solid fill"/>
        </a:ext>
      </dgm:extLst>
    </dgm:pt>
    <dgm:pt modelId="{97F1791C-5A2C-4A8F-BDD3-017D80774417}" type="pres">
      <dgm:prSet presAssocID="{EEFC145A-1FDC-41E4-BD3F-551F889B9782}" presName="spaceRect" presStyleCnt="0"/>
      <dgm:spPr/>
    </dgm:pt>
    <dgm:pt modelId="{5EF574A4-8487-477E-8756-32F89672F680}" type="pres">
      <dgm:prSet presAssocID="{EEFC145A-1FDC-41E4-BD3F-551F889B9782}" presName="textRect" presStyleLbl="revTx" presStyleIdx="1" presStyleCnt="5" custLinFactNeighborX="934" custLinFactNeighborY="13231">
        <dgm:presLayoutVars>
          <dgm:chMax val="1"/>
          <dgm:chPref val="1"/>
        </dgm:presLayoutVars>
      </dgm:prSet>
      <dgm:spPr/>
    </dgm:pt>
    <dgm:pt modelId="{7577F52D-1B2C-499B-96A3-FD9D83F0AF62}" type="pres">
      <dgm:prSet presAssocID="{237384F9-B18C-4D83-A76D-2DCB026EB02F}" presName="sibTrans" presStyleCnt="0"/>
      <dgm:spPr/>
    </dgm:pt>
    <dgm:pt modelId="{C116284A-FAC9-403B-BB54-FC91E2772B66}" type="pres">
      <dgm:prSet presAssocID="{B0F0687D-98D8-41EE-B459-930873FE1A61}" presName="compNode" presStyleCnt="0"/>
      <dgm:spPr/>
    </dgm:pt>
    <dgm:pt modelId="{12844811-8C44-4C90-976F-BA1EE3A544AF}" type="pres">
      <dgm:prSet presAssocID="{B0F0687D-98D8-41EE-B459-930873FE1A61}" presName="iconBgRect" presStyleLbl="bgShp" presStyleIdx="2" presStyleCnt="5" custLinFactNeighborX="2051" custLinFactNeighborY="-6646"/>
      <dgm:spPr>
        <a:prstGeom prst="round2DiagRect">
          <a:avLst>
            <a:gd name="adj1" fmla="val 29727"/>
            <a:gd name="adj2" fmla="val 0"/>
          </a:avLst>
        </a:prstGeom>
      </dgm:spPr>
    </dgm:pt>
    <dgm:pt modelId="{AEB11A43-86F2-4250-9529-5833DC29AAD9}" type="pres">
      <dgm:prSet presAssocID="{B0F0687D-98D8-41EE-B459-930873FE1A61}" presName="iconRect" presStyleLbl="node1" presStyleIdx="2" presStyleCnt="5" custLinFactNeighborX="-3606" custLinFactNeighborY="1357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FBB12C90-2DC2-4913-95B0-4D72FE3FB871}" type="pres">
      <dgm:prSet presAssocID="{B0F0687D-98D8-41EE-B459-930873FE1A61}" presName="spaceRect" presStyleCnt="0"/>
      <dgm:spPr/>
    </dgm:pt>
    <dgm:pt modelId="{75A90744-0D9A-4232-844A-E09CBD84050D}" type="pres">
      <dgm:prSet presAssocID="{B0F0687D-98D8-41EE-B459-930873FE1A61}" presName="textRect" presStyleLbl="revTx" presStyleIdx="2" presStyleCnt="5" custScaleY="151334" custLinFactNeighborX="-1557" custLinFactNeighborY="39694">
        <dgm:presLayoutVars>
          <dgm:chMax val="1"/>
          <dgm:chPref val="1"/>
        </dgm:presLayoutVars>
      </dgm:prSet>
      <dgm:spPr/>
    </dgm:pt>
    <dgm:pt modelId="{0169D462-2B42-4AFF-B801-D5B1E27CE3AC}" type="pres">
      <dgm:prSet presAssocID="{6DA64081-EF21-464A-B94F-C0AF77CA2EAB}" presName="sibTrans" presStyleCnt="0"/>
      <dgm:spPr/>
    </dgm:pt>
    <dgm:pt modelId="{1788E85D-7860-4230-97BB-AA7F99732ECA}" type="pres">
      <dgm:prSet presAssocID="{5A1E74CC-5767-44F5-9ED5-0CF7418CE4DC}" presName="compNode" presStyleCnt="0"/>
      <dgm:spPr/>
    </dgm:pt>
    <dgm:pt modelId="{2127F15F-DD6F-498E-8592-AC5A30C44A28}" type="pres">
      <dgm:prSet presAssocID="{5A1E74CC-5767-44F5-9ED5-0CF7418CE4DC}" presName="iconBgRect" presStyleLbl="bgShp" presStyleIdx="3" presStyleCnt="5" custLinFactNeighborX="2041" custLinFactNeighborY="4377"/>
      <dgm:spPr>
        <a:prstGeom prst="round2DiagRect">
          <a:avLst>
            <a:gd name="adj1" fmla="val 29727"/>
            <a:gd name="adj2" fmla="val 0"/>
          </a:avLst>
        </a:prstGeom>
      </dgm:spPr>
    </dgm:pt>
    <dgm:pt modelId="{12A8717C-879D-4A61-A18C-22AD21978D4A}" type="pres">
      <dgm:prSet presAssocID="{5A1E74CC-5767-44F5-9ED5-0CF7418CE4DC}" presName="iconRect" presStyleLbl="node1" presStyleIdx="3" presStyleCnt="5" custLinFactNeighborX="4448" custLinFactNeighborY="3007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cial Network"/>
        </a:ext>
      </dgm:extLst>
    </dgm:pt>
    <dgm:pt modelId="{AD3CC37D-BF4A-4CEC-8A03-8FFBDB7DD89F}" type="pres">
      <dgm:prSet presAssocID="{5A1E74CC-5767-44F5-9ED5-0CF7418CE4DC}" presName="spaceRect" presStyleCnt="0"/>
      <dgm:spPr/>
    </dgm:pt>
    <dgm:pt modelId="{735545ED-A32A-41F8-AF29-931384C5D0A2}" type="pres">
      <dgm:prSet presAssocID="{5A1E74CC-5767-44F5-9ED5-0CF7418CE4DC}" presName="textRect" presStyleLbl="revTx" presStyleIdx="3" presStyleCnt="5" custScaleY="151978" custLinFactNeighborX="934" custLinFactNeighborY="67732">
        <dgm:presLayoutVars>
          <dgm:chMax val="1"/>
          <dgm:chPref val="1"/>
        </dgm:presLayoutVars>
      </dgm:prSet>
      <dgm:spPr/>
    </dgm:pt>
    <dgm:pt modelId="{18BB90E9-B341-4058-93AA-98C3E95CE3F4}" type="pres">
      <dgm:prSet presAssocID="{58E968A9-C2C5-4CDB-A4F1-ACD09D6C1B23}" presName="sibTrans" presStyleCnt="0"/>
      <dgm:spPr/>
    </dgm:pt>
    <dgm:pt modelId="{565F90BB-F6A8-4990-8F2D-8CFC974B6932}" type="pres">
      <dgm:prSet presAssocID="{8D5B7FE3-2651-4634-A209-2358724F6EE7}" presName="compNode" presStyleCnt="0"/>
      <dgm:spPr/>
    </dgm:pt>
    <dgm:pt modelId="{E248A48F-B38C-4987-A560-2C9B8D03AE5E}" type="pres">
      <dgm:prSet presAssocID="{8D5B7FE3-2651-4634-A209-2358724F6EE7}" presName="iconBgRect" presStyleLbl="bgShp" presStyleIdx="4" presStyleCnt="5" custLinFactNeighborX="-8166" custLinFactNeighborY="-14305"/>
      <dgm:spPr>
        <a:prstGeom prst="round2DiagRect">
          <a:avLst>
            <a:gd name="adj1" fmla="val 29727"/>
            <a:gd name="adj2" fmla="val 0"/>
          </a:avLst>
        </a:prstGeom>
      </dgm:spPr>
    </dgm:pt>
    <dgm:pt modelId="{151609D3-E28C-4A3F-9CDA-70E73620339B}" type="pres">
      <dgm:prSet presAssocID="{8D5B7FE3-2651-4634-A209-2358724F6EE7}" presName="iconRect" presStyleLbl="node1" presStyleIdx="4" presStyleCnt="5" custLinFactNeighborX="-14059" custLinFactNeighborY="-1423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F580F9EA-2878-4E0F-81DE-C2CCC9DA6BAC}" type="pres">
      <dgm:prSet presAssocID="{8D5B7FE3-2651-4634-A209-2358724F6EE7}" presName="spaceRect" presStyleCnt="0"/>
      <dgm:spPr/>
    </dgm:pt>
    <dgm:pt modelId="{6F748C47-88C1-459B-B43B-2BB3A9F09AE9}" type="pres">
      <dgm:prSet presAssocID="{8D5B7FE3-2651-4634-A209-2358724F6EE7}" presName="textRect" presStyleLbl="revTx" presStyleIdx="4" presStyleCnt="5">
        <dgm:presLayoutVars>
          <dgm:chMax val="1"/>
          <dgm:chPref val="1"/>
        </dgm:presLayoutVars>
      </dgm:prSet>
      <dgm:spPr/>
    </dgm:pt>
  </dgm:ptLst>
  <dgm:cxnLst>
    <dgm:cxn modelId="{38704A12-4109-4E3D-8F2E-CE93E5C73815}" type="presOf" srcId="{B0F0687D-98D8-41EE-B459-930873FE1A61}" destId="{75A90744-0D9A-4232-844A-E09CBD84050D}" srcOrd="0" destOrd="0" presId="urn:microsoft.com/office/officeart/2018/5/layout/IconLeafLabelList"/>
    <dgm:cxn modelId="{312FD415-820D-4C1D-87B1-04A4E55BBEE7}" type="presOf" srcId="{8D5B7FE3-2651-4634-A209-2358724F6EE7}" destId="{6F748C47-88C1-459B-B43B-2BB3A9F09AE9}" srcOrd="0" destOrd="0" presId="urn:microsoft.com/office/officeart/2018/5/layout/IconLeafLabelList"/>
    <dgm:cxn modelId="{869F723E-5199-4A43-8436-81F8EA277236}" type="presOf" srcId="{C33BC3CD-9628-454F-8F9F-07B61EA61AA4}" destId="{75452349-BD61-4427-981B-4A34176C6473}" srcOrd="0" destOrd="0" presId="urn:microsoft.com/office/officeart/2018/5/layout/IconLeafLabelList"/>
    <dgm:cxn modelId="{7B7A0A43-1715-4854-8D37-B85C218C799D}" type="presOf" srcId="{E8AA2EEF-1F6C-4D5C-A71D-80CB47A11A9A}" destId="{B1CE615B-2959-4ECA-88F7-95B20977BE38}" srcOrd="0" destOrd="0" presId="urn:microsoft.com/office/officeart/2018/5/layout/IconLeafLabelList"/>
    <dgm:cxn modelId="{23DA6F67-251B-466C-9145-4F5E7C6BDA23}" srcId="{E8AA2EEF-1F6C-4D5C-A71D-80CB47A11A9A}" destId="{B0F0687D-98D8-41EE-B459-930873FE1A61}" srcOrd="2" destOrd="0" parTransId="{747FA89A-777F-4C5C-B8DE-B305C1B5F366}" sibTransId="{6DA64081-EF21-464A-B94F-C0AF77CA2EAB}"/>
    <dgm:cxn modelId="{5810886D-751E-40EF-88CE-0E53DC5D6A53}" type="presOf" srcId="{EEFC145A-1FDC-41E4-BD3F-551F889B9782}" destId="{5EF574A4-8487-477E-8756-32F89672F680}" srcOrd="0" destOrd="0" presId="urn:microsoft.com/office/officeart/2018/5/layout/IconLeafLabelList"/>
    <dgm:cxn modelId="{D14C5D73-6438-4FE2-9EA8-09B6E08BAC32}" type="presOf" srcId="{5A1E74CC-5767-44F5-9ED5-0CF7418CE4DC}" destId="{735545ED-A32A-41F8-AF29-931384C5D0A2}" srcOrd="0" destOrd="0" presId="urn:microsoft.com/office/officeart/2018/5/layout/IconLeafLabelList"/>
    <dgm:cxn modelId="{F576B3A1-3B42-45B5-8FD2-368AE340C457}" srcId="{E8AA2EEF-1F6C-4D5C-A71D-80CB47A11A9A}" destId="{C33BC3CD-9628-454F-8F9F-07B61EA61AA4}" srcOrd="0" destOrd="0" parTransId="{C896EC7F-AC68-4B35-9E33-E0BD688AAD3E}" sibTransId="{F1CC35C0-00E3-4648-B6D9-6B60E30A9E84}"/>
    <dgm:cxn modelId="{A4F640A2-EA9F-41D8-A3D6-114245F54F61}" srcId="{E8AA2EEF-1F6C-4D5C-A71D-80CB47A11A9A}" destId="{EEFC145A-1FDC-41E4-BD3F-551F889B9782}" srcOrd="1" destOrd="0" parTransId="{537C8908-5925-431D-A326-3966D37C9B1A}" sibTransId="{237384F9-B18C-4D83-A76D-2DCB026EB02F}"/>
    <dgm:cxn modelId="{C0BB3DC9-8025-4D01-BA93-8446E3E50A80}" srcId="{E8AA2EEF-1F6C-4D5C-A71D-80CB47A11A9A}" destId="{5A1E74CC-5767-44F5-9ED5-0CF7418CE4DC}" srcOrd="3" destOrd="0" parTransId="{012B2779-7046-421E-8602-FE9118145CDC}" sibTransId="{58E968A9-C2C5-4CDB-A4F1-ACD09D6C1B23}"/>
    <dgm:cxn modelId="{7A1C6BCB-2156-4596-974D-882410FB3EB5}" srcId="{E8AA2EEF-1F6C-4D5C-A71D-80CB47A11A9A}" destId="{8D5B7FE3-2651-4634-A209-2358724F6EE7}" srcOrd="4" destOrd="0" parTransId="{B8C924EA-56E4-4B58-8ACE-A2A62066B37B}" sibTransId="{FA279163-909F-4F89-8767-4A93AD4B231E}"/>
    <dgm:cxn modelId="{FA0EC69F-9FD3-4528-A6D8-29B66E7EF69A}" type="presParOf" srcId="{B1CE615B-2959-4ECA-88F7-95B20977BE38}" destId="{DD005569-D1EC-4202-8AE7-CE221559F4F6}" srcOrd="0" destOrd="0" presId="urn:microsoft.com/office/officeart/2018/5/layout/IconLeafLabelList"/>
    <dgm:cxn modelId="{76AC2FEA-3448-4E25-B3CE-BFEF307CCDC6}" type="presParOf" srcId="{DD005569-D1EC-4202-8AE7-CE221559F4F6}" destId="{A5C29039-E8D8-43F4-8462-97A4E7495E15}" srcOrd="0" destOrd="0" presId="urn:microsoft.com/office/officeart/2018/5/layout/IconLeafLabelList"/>
    <dgm:cxn modelId="{1CED64BA-48EB-4476-9E66-2C63BAE4025F}" type="presParOf" srcId="{DD005569-D1EC-4202-8AE7-CE221559F4F6}" destId="{F1EF6EBA-E8E9-4EAC-9B13-9699CAD241F8}" srcOrd="1" destOrd="0" presId="urn:microsoft.com/office/officeart/2018/5/layout/IconLeafLabelList"/>
    <dgm:cxn modelId="{7FB687A3-D985-443D-9CD9-E4835DCDAEC7}" type="presParOf" srcId="{DD005569-D1EC-4202-8AE7-CE221559F4F6}" destId="{B4C6586E-803C-4B1C-A0ED-9617AFE3FD83}" srcOrd="2" destOrd="0" presId="urn:microsoft.com/office/officeart/2018/5/layout/IconLeafLabelList"/>
    <dgm:cxn modelId="{F11EF33E-02DB-4327-87BE-22898758B625}" type="presParOf" srcId="{DD005569-D1EC-4202-8AE7-CE221559F4F6}" destId="{75452349-BD61-4427-981B-4A34176C6473}" srcOrd="3" destOrd="0" presId="urn:microsoft.com/office/officeart/2018/5/layout/IconLeafLabelList"/>
    <dgm:cxn modelId="{B88311CC-0C0B-4983-9A63-070BA260FA55}" type="presParOf" srcId="{B1CE615B-2959-4ECA-88F7-95B20977BE38}" destId="{24C39EC2-075C-4DB3-B85A-0F6096D7B5F8}" srcOrd="1" destOrd="0" presId="urn:microsoft.com/office/officeart/2018/5/layout/IconLeafLabelList"/>
    <dgm:cxn modelId="{524F5438-5CF8-409C-88D6-2D7C5C356685}" type="presParOf" srcId="{B1CE615B-2959-4ECA-88F7-95B20977BE38}" destId="{72918C71-48D6-4CE9-B2DA-58F9393828B3}" srcOrd="2" destOrd="0" presId="urn:microsoft.com/office/officeart/2018/5/layout/IconLeafLabelList"/>
    <dgm:cxn modelId="{0898BB8F-9A5E-4BA6-A523-BD98F5D7AF40}" type="presParOf" srcId="{72918C71-48D6-4CE9-B2DA-58F9393828B3}" destId="{7AD1A860-D0C4-4B98-98E1-0DD693A7276F}" srcOrd="0" destOrd="0" presId="urn:microsoft.com/office/officeart/2018/5/layout/IconLeafLabelList"/>
    <dgm:cxn modelId="{A10C4C62-5320-48F5-933A-645D13A5C65E}" type="presParOf" srcId="{72918C71-48D6-4CE9-B2DA-58F9393828B3}" destId="{50878E97-780B-4A27-8AE5-0A505407E151}" srcOrd="1" destOrd="0" presId="urn:microsoft.com/office/officeart/2018/5/layout/IconLeafLabelList"/>
    <dgm:cxn modelId="{EE272B6D-4D5A-41B0-8A60-14DE8C1734F5}" type="presParOf" srcId="{72918C71-48D6-4CE9-B2DA-58F9393828B3}" destId="{97F1791C-5A2C-4A8F-BDD3-017D80774417}" srcOrd="2" destOrd="0" presId="urn:microsoft.com/office/officeart/2018/5/layout/IconLeafLabelList"/>
    <dgm:cxn modelId="{D89D711E-02A9-469C-B6A7-D892D4D353A2}" type="presParOf" srcId="{72918C71-48D6-4CE9-B2DA-58F9393828B3}" destId="{5EF574A4-8487-477E-8756-32F89672F680}" srcOrd="3" destOrd="0" presId="urn:microsoft.com/office/officeart/2018/5/layout/IconLeafLabelList"/>
    <dgm:cxn modelId="{C6ADAEA2-B326-4C3D-A02A-55ED8181AEEF}" type="presParOf" srcId="{B1CE615B-2959-4ECA-88F7-95B20977BE38}" destId="{7577F52D-1B2C-499B-96A3-FD9D83F0AF62}" srcOrd="3" destOrd="0" presId="urn:microsoft.com/office/officeart/2018/5/layout/IconLeafLabelList"/>
    <dgm:cxn modelId="{C8924126-82D2-40EC-8579-D48EDC9CF74B}" type="presParOf" srcId="{B1CE615B-2959-4ECA-88F7-95B20977BE38}" destId="{C116284A-FAC9-403B-BB54-FC91E2772B66}" srcOrd="4" destOrd="0" presId="urn:microsoft.com/office/officeart/2018/5/layout/IconLeafLabelList"/>
    <dgm:cxn modelId="{0CA6E635-8D2D-4DC0-ACCB-A1F0F2185700}" type="presParOf" srcId="{C116284A-FAC9-403B-BB54-FC91E2772B66}" destId="{12844811-8C44-4C90-976F-BA1EE3A544AF}" srcOrd="0" destOrd="0" presId="urn:microsoft.com/office/officeart/2018/5/layout/IconLeafLabelList"/>
    <dgm:cxn modelId="{360661D2-089F-4B49-A573-1DDCBF93DC38}" type="presParOf" srcId="{C116284A-FAC9-403B-BB54-FC91E2772B66}" destId="{AEB11A43-86F2-4250-9529-5833DC29AAD9}" srcOrd="1" destOrd="0" presId="urn:microsoft.com/office/officeart/2018/5/layout/IconLeafLabelList"/>
    <dgm:cxn modelId="{3986B648-D149-4FC6-A135-37115FC9064A}" type="presParOf" srcId="{C116284A-FAC9-403B-BB54-FC91E2772B66}" destId="{FBB12C90-2DC2-4913-95B0-4D72FE3FB871}" srcOrd="2" destOrd="0" presId="urn:microsoft.com/office/officeart/2018/5/layout/IconLeafLabelList"/>
    <dgm:cxn modelId="{65522570-3088-426F-A670-1B577C246E1A}" type="presParOf" srcId="{C116284A-FAC9-403B-BB54-FC91E2772B66}" destId="{75A90744-0D9A-4232-844A-E09CBD84050D}" srcOrd="3" destOrd="0" presId="urn:microsoft.com/office/officeart/2018/5/layout/IconLeafLabelList"/>
    <dgm:cxn modelId="{C5090B8B-9D14-4E82-9762-82DC5EF299A5}" type="presParOf" srcId="{B1CE615B-2959-4ECA-88F7-95B20977BE38}" destId="{0169D462-2B42-4AFF-B801-D5B1E27CE3AC}" srcOrd="5" destOrd="0" presId="urn:microsoft.com/office/officeart/2018/5/layout/IconLeafLabelList"/>
    <dgm:cxn modelId="{90E3FCEC-70A4-43FF-B090-ADA764891CDA}" type="presParOf" srcId="{B1CE615B-2959-4ECA-88F7-95B20977BE38}" destId="{1788E85D-7860-4230-97BB-AA7F99732ECA}" srcOrd="6" destOrd="0" presId="urn:microsoft.com/office/officeart/2018/5/layout/IconLeafLabelList"/>
    <dgm:cxn modelId="{5CB51452-45B2-4E64-909C-178AAC1D8616}" type="presParOf" srcId="{1788E85D-7860-4230-97BB-AA7F99732ECA}" destId="{2127F15F-DD6F-498E-8592-AC5A30C44A28}" srcOrd="0" destOrd="0" presId="urn:microsoft.com/office/officeart/2018/5/layout/IconLeafLabelList"/>
    <dgm:cxn modelId="{9D6290FD-EAE5-41C5-9090-FCC5C1561C6B}" type="presParOf" srcId="{1788E85D-7860-4230-97BB-AA7F99732ECA}" destId="{12A8717C-879D-4A61-A18C-22AD21978D4A}" srcOrd="1" destOrd="0" presId="urn:microsoft.com/office/officeart/2018/5/layout/IconLeafLabelList"/>
    <dgm:cxn modelId="{303BC59B-17A1-4564-A49E-06CB6DF29180}" type="presParOf" srcId="{1788E85D-7860-4230-97BB-AA7F99732ECA}" destId="{AD3CC37D-BF4A-4CEC-8A03-8FFBDB7DD89F}" srcOrd="2" destOrd="0" presId="urn:microsoft.com/office/officeart/2018/5/layout/IconLeafLabelList"/>
    <dgm:cxn modelId="{8EDB3DAA-AB61-4152-A52D-BF429EC1F4D2}" type="presParOf" srcId="{1788E85D-7860-4230-97BB-AA7F99732ECA}" destId="{735545ED-A32A-41F8-AF29-931384C5D0A2}" srcOrd="3" destOrd="0" presId="urn:microsoft.com/office/officeart/2018/5/layout/IconLeafLabelList"/>
    <dgm:cxn modelId="{C2C26FA2-45E5-45A1-8B39-FF116C43657A}" type="presParOf" srcId="{B1CE615B-2959-4ECA-88F7-95B20977BE38}" destId="{18BB90E9-B341-4058-93AA-98C3E95CE3F4}" srcOrd="7" destOrd="0" presId="urn:microsoft.com/office/officeart/2018/5/layout/IconLeafLabelList"/>
    <dgm:cxn modelId="{ABBBFAF6-A674-4D4F-A643-84BF461689D3}" type="presParOf" srcId="{B1CE615B-2959-4ECA-88F7-95B20977BE38}" destId="{565F90BB-F6A8-4990-8F2D-8CFC974B6932}" srcOrd="8" destOrd="0" presId="urn:microsoft.com/office/officeart/2018/5/layout/IconLeafLabelList"/>
    <dgm:cxn modelId="{ED45D13A-7354-4AD5-9DF3-8F4514DF274B}" type="presParOf" srcId="{565F90BB-F6A8-4990-8F2D-8CFC974B6932}" destId="{E248A48F-B38C-4987-A560-2C9B8D03AE5E}" srcOrd="0" destOrd="0" presId="urn:microsoft.com/office/officeart/2018/5/layout/IconLeafLabelList"/>
    <dgm:cxn modelId="{46473FE9-0A73-42F1-A19A-0D818200B8FB}" type="presParOf" srcId="{565F90BB-F6A8-4990-8F2D-8CFC974B6932}" destId="{151609D3-E28C-4A3F-9CDA-70E73620339B}" srcOrd="1" destOrd="0" presId="urn:microsoft.com/office/officeart/2018/5/layout/IconLeafLabelList"/>
    <dgm:cxn modelId="{91E79516-B2D1-4D16-A71C-E200F19A12DC}" type="presParOf" srcId="{565F90BB-F6A8-4990-8F2D-8CFC974B6932}" destId="{F580F9EA-2878-4E0F-81DE-C2CCC9DA6BAC}" srcOrd="2" destOrd="0" presId="urn:microsoft.com/office/officeart/2018/5/layout/IconLeafLabelList"/>
    <dgm:cxn modelId="{35F8145A-4308-48D2-B99B-EDF3162AEE2E}" type="presParOf" srcId="{565F90BB-F6A8-4990-8F2D-8CFC974B6932}" destId="{6F748C47-88C1-459B-B43B-2BB3A9F09AE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729358-B245-4824-8AFC-A06EF6A43C8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6B5682-53B5-4052-BCE0-19BBCF53E08E}">
      <dgm:prSet/>
      <dgm:spPr/>
      <dgm:t>
        <a:bodyPr/>
        <a:lstStyle/>
        <a:p>
          <a:pPr>
            <a:lnSpc>
              <a:spcPct val="100000"/>
            </a:lnSpc>
          </a:pPr>
          <a:r>
            <a:rPr lang="en-US" dirty="0">
              <a:solidFill>
                <a:schemeClr val="accent1">
                  <a:lumMod val="50000"/>
                </a:schemeClr>
              </a:solidFill>
            </a:rPr>
            <a:t>Interacting with others allows us to form personal bonds, test assumptions, and build trust. </a:t>
          </a:r>
        </a:p>
      </dgm:t>
    </dgm:pt>
    <dgm:pt modelId="{F355F82E-2DFD-4F34-9448-6A3D2987F7B6}" type="parTrans" cxnId="{48A5B3D0-E3F0-4AD2-9E57-4B5C7B181BE5}">
      <dgm:prSet/>
      <dgm:spPr/>
      <dgm:t>
        <a:bodyPr/>
        <a:lstStyle/>
        <a:p>
          <a:endParaRPr lang="en-US"/>
        </a:p>
      </dgm:t>
    </dgm:pt>
    <dgm:pt modelId="{DB4BBD4B-BBA1-411A-A284-AD0344A640E3}" type="sibTrans" cxnId="{48A5B3D0-E3F0-4AD2-9E57-4B5C7B181BE5}">
      <dgm:prSet/>
      <dgm:spPr/>
      <dgm:t>
        <a:bodyPr/>
        <a:lstStyle/>
        <a:p>
          <a:endParaRPr lang="en-US"/>
        </a:p>
      </dgm:t>
    </dgm:pt>
    <dgm:pt modelId="{4BA6D16C-28F3-4567-AFFD-75A869F81D0A}">
      <dgm:prSet/>
      <dgm:spPr/>
      <dgm:t>
        <a:bodyPr/>
        <a:lstStyle/>
        <a:p>
          <a:pPr>
            <a:lnSpc>
              <a:spcPct val="100000"/>
            </a:lnSpc>
          </a:pPr>
          <a:r>
            <a:rPr lang="en-US" dirty="0">
              <a:solidFill>
                <a:schemeClr val="accent1">
                  <a:lumMod val="50000"/>
                </a:schemeClr>
              </a:solidFill>
            </a:rPr>
            <a:t>Improved trust cultivates honesty and openness at work. </a:t>
          </a:r>
        </a:p>
      </dgm:t>
    </dgm:pt>
    <dgm:pt modelId="{AD9146FE-02B6-49DF-9EF1-EC2536B7024A}" type="parTrans" cxnId="{EEE050BA-DFB0-401B-B694-F1E26531D4CE}">
      <dgm:prSet/>
      <dgm:spPr/>
      <dgm:t>
        <a:bodyPr/>
        <a:lstStyle/>
        <a:p>
          <a:endParaRPr lang="en-US"/>
        </a:p>
      </dgm:t>
    </dgm:pt>
    <dgm:pt modelId="{D0F8F4CC-459A-4ABD-AE40-2B9845983996}" type="sibTrans" cxnId="{EEE050BA-DFB0-401B-B694-F1E26531D4CE}">
      <dgm:prSet/>
      <dgm:spPr/>
      <dgm:t>
        <a:bodyPr/>
        <a:lstStyle/>
        <a:p>
          <a:endParaRPr lang="en-US"/>
        </a:p>
      </dgm:t>
    </dgm:pt>
    <dgm:pt modelId="{408B19D6-D4F1-49B5-855D-16E004A92AC1}">
      <dgm:prSet/>
      <dgm:spPr/>
      <dgm:t>
        <a:bodyPr/>
        <a:lstStyle/>
        <a:p>
          <a:pPr>
            <a:lnSpc>
              <a:spcPct val="100000"/>
            </a:lnSpc>
          </a:pPr>
          <a:r>
            <a:rPr lang="en-US" dirty="0">
              <a:solidFill>
                <a:schemeClr val="accent1">
                  <a:lumMod val="50000"/>
                </a:schemeClr>
              </a:solidFill>
            </a:rPr>
            <a:t>Honesty and openness facilitates </a:t>
          </a:r>
          <a:r>
            <a:rPr lang="en-US" b="1" u="sng" dirty="0">
              <a:solidFill>
                <a:schemeClr val="accent1">
                  <a:lumMod val="50000"/>
                </a:schemeClr>
              </a:solidFill>
            </a:rPr>
            <a:t>accountability</a:t>
          </a:r>
          <a:r>
            <a:rPr lang="en-US" dirty="0">
              <a:solidFill>
                <a:schemeClr val="accent1">
                  <a:lumMod val="50000"/>
                </a:schemeClr>
              </a:solidFill>
            </a:rPr>
            <a:t>. </a:t>
          </a:r>
        </a:p>
      </dgm:t>
    </dgm:pt>
    <dgm:pt modelId="{7C43E185-0860-4C3C-890A-BC380833C1DD}" type="parTrans" cxnId="{6E8966C7-A7C1-4782-A4B8-70BAD1FDD0D7}">
      <dgm:prSet/>
      <dgm:spPr/>
      <dgm:t>
        <a:bodyPr/>
        <a:lstStyle/>
        <a:p>
          <a:endParaRPr lang="en-US"/>
        </a:p>
      </dgm:t>
    </dgm:pt>
    <dgm:pt modelId="{F3364F38-3E44-40D6-A1F8-97378EBFA3AF}" type="sibTrans" cxnId="{6E8966C7-A7C1-4782-A4B8-70BAD1FDD0D7}">
      <dgm:prSet/>
      <dgm:spPr/>
      <dgm:t>
        <a:bodyPr/>
        <a:lstStyle/>
        <a:p>
          <a:endParaRPr lang="en-US"/>
        </a:p>
      </dgm:t>
    </dgm:pt>
    <dgm:pt modelId="{D7918174-3A6E-4269-ACAB-97A3923B6A56}" type="pres">
      <dgm:prSet presAssocID="{84729358-B245-4824-8AFC-A06EF6A43C8F}" presName="root" presStyleCnt="0">
        <dgm:presLayoutVars>
          <dgm:dir/>
          <dgm:resizeHandles val="exact"/>
        </dgm:presLayoutVars>
      </dgm:prSet>
      <dgm:spPr/>
    </dgm:pt>
    <dgm:pt modelId="{E9EA6F20-5637-4757-B1A9-B50A57FC9BCF}" type="pres">
      <dgm:prSet presAssocID="{D16B5682-53B5-4052-BCE0-19BBCF53E08E}" presName="compNode" presStyleCnt="0"/>
      <dgm:spPr/>
    </dgm:pt>
    <dgm:pt modelId="{975D0E74-521F-4243-9F93-A47A68830283}" type="pres">
      <dgm:prSet presAssocID="{D16B5682-53B5-4052-BCE0-19BBCF53E08E}" presName="bgRect" presStyleLbl="bgShp" presStyleIdx="0" presStyleCnt="3"/>
      <dgm:spPr/>
    </dgm:pt>
    <dgm:pt modelId="{1CD91E84-247B-4E79-8317-BB4378B5C859}" type="pres">
      <dgm:prSet presAssocID="{D16B5682-53B5-4052-BCE0-19BBCF53E08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20A59010-FE0F-4B3B-914A-BD21953FF932}" type="pres">
      <dgm:prSet presAssocID="{D16B5682-53B5-4052-BCE0-19BBCF53E08E}" presName="spaceRect" presStyleCnt="0"/>
      <dgm:spPr/>
    </dgm:pt>
    <dgm:pt modelId="{033F32D3-2E5D-49A1-B331-0DD54561E88E}" type="pres">
      <dgm:prSet presAssocID="{D16B5682-53B5-4052-BCE0-19BBCF53E08E}" presName="parTx" presStyleLbl="revTx" presStyleIdx="0" presStyleCnt="3">
        <dgm:presLayoutVars>
          <dgm:chMax val="0"/>
          <dgm:chPref val="0"/>
        </dgm:presLayoutVars>
      </dgm:prSet>
      <dgm:spPr/>
    </dgm:pt>
    <dgm:pt modelId="{48C6600D-7AB6-4A08-88B6-CA77555AED80}" type="pres">
      <dgm:prSet presAssocID="{DB4BBD4B-BBA1-411A-A284-AD0344A640E3}" presName="sibTrans" presStyleCnt="0"/>
      <dgm:spPr/>
    </dgm:pt>
    <dgm:pt modelId="{C3E34E7A-C103-4776-9A3C-43AE0834F7EF}" type="pres">
      <dgm:prSet presAssocID="{4BA6D16C-28F3-4567-AFFD-75A869F81D0A}" presName="compNode" presStyleCnt="0"/>
      <dgm:spPr/>
    </dgm:pt>
    <dgm:pt modelId="{D9BCA01C-2FC5-40A2-93BE-A61D02890963}" type="pres">
      <dgm:prSet presAssocID="{4BA6D16C-28F3-4567-AFFD-75A869F81D0A}" presName="bgRect" presStyleLbl="bgShp" presStyleIdx="1" presStyleCnt="3"/>
      <dgm:spPr/>
    </dgm:pt>
    <dgm:pt modelId="{AEE8FB84-3276-4AE7-9363-F3F399A7094C}" type="pres">
      <dgm:prSet presAssocID="{4BA6D16C-28F3-4567-AFFD-75A869F81D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C973C279-8494-458D-AED9-2D821615B910}" type="pres">
      <dgm:prSet presAssocID="{4BA6D16C-28F3-4567-AFFD-75A869F81D0A}" presName="spaceRect" presStyleCnt="0"/>
      <dgm:spPr/>
    </dgm:pt>
    <dgm:pt modelId="{C43BD4FF-1730-49E6-AF8E-A5B5624CF366}" type="pres">
      <dgm:prSet presAssocID="{4BA6D16C-28F3-4567-AFFD-75A869F81D0A}" presName="parTx" presStyleLbl="revTx" presStyleIdx="1" presStyleCnt="3">
        <dgm:presLayoutVars>
          <dgm:chMax val="0"/>
          <dgm:chPref val="0"/>
        </dgm:presLayoutVars>
      </dgm:prSet>
      <dgm:spPr/>
    </dgm:pt>
    <dgm:pt modelId="{272A2CE0-1246-4CC2-B7DF-31CD0A529337}" type="pres">
      <dgm:prSet presAssocID="{D0F8F4CC-459A-4ABD-AE40-2B9845983996}" presName="sibTrans" presStyleCnt="0"/>
      <dgm:spPr/>
    </dgm:pt>
    <dgm:pt modelId="{8BB14AB2-6EBE-4266-A29E-491258BD5246}" type="pres">
      <dgm:prSet presAssocID="{408B19D6-D4F1-49B5-855D-16E004A92AC1}" presName="compNode" presStyleCnt="0"/>
      <dgm:spPr/>
    </dgm:pt>
    <dgm:pt modelId="{3365C99E-7DD3-4BE7-A3C7-D8A2F9B9AC7E}" type="pres">
      <dgm:prSet presAssocID="{408B19D6-D4F1-49B5-855D-16E004A92AC1}" presName="bgRect" presStyleLbl="bgShp" presStyleIdx="2" presStyleCnt="3"/>
      <dgm:spPr/>
    </dgm:pt>
    <dgm:pt modelId="{A31B9425-A23D-49E2-A694-85F4904548D2}" type="pres">
      <dgm:prSet presAssocID="{408B19D6-D4F1-49B5-855D-16E004A92A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DFE250AE-038A-49A1-9020-E20242154E26}" type="pres">
      <dgm:prSet presAssocID="{408B19D6-D4F1-49B5-855D-16E004A92AC1}" presName="spaceRect" presStyleCnt="0"/>
      <dgm:spPr/>
    </dgm:pt>
    <dgm:pt modelId="{BBCD5324-5381-4DC5-91D2-CA6A58B84040}" type="pres">
      <dgm:prSet presAssocID="{408B19D6-D4F1-49B5-855D-16E004A92AC1}" presName="parTx" presStyleLbl="revTx" presStyleIdx="2" presStyleCnt="3">
        <dgm:presLayoutVars>
          <dgm:chMax val="0"/>
          <dgm:chPref val="0"/>
        </dgm:presLayoutVars>
      </dgm:prSet>
      <dgm:spPr/>
    </dgm:pt>
  </dgm:ptLst>
  <dgm:cxnLst>
    <dgm:cxn modelId="{AF8C1A4D-8CC4-44C3-8729-38BEF4242F73}" type="presOf" srcId="{4BA6D16C-28F3-4567-AFFD-75A869F81D0A}" destId="{C43BD4FF-1730-49E6-AF8E-A5B5624CF366}" srcOrd="0" destOrd="0" presId="urn:microsoft.com/office/officeart/2018/2/layout/IconVerticalSolidList"/>
    <dgm:cxn modelId="{C6398E8B-40A8-4FF9-832F-2CAB69376F66}" type="presOf" srcId="{408B19D6-D4F1-49B5-855D-16E004A92AC1}" destId="{BBCD5324-5381-4DC5-91D2-CA6A58B84040}" srcOrd="0" destOrd="0" presId="urn:microsoft.com/office/officeart/2018/2/layout/IconVerticalSolidList"/>
    <dgm:cxn modelId="{8C71EA8C-A425-423C-A854-ECAD486484D3}" type="presOf" srcId="{D16B5682-53B5-4052-BCE0-19BBCF53E08E}" destId="{033F32D3-2E5D-49A1-B331-0DD54561E88E}" srcOrd="0" destOrd="0" presId="urn:microsoft.com/office/officeart/2018/2/layout/IconVerticalSolidList"/>
    <dgm:cxn modelId="{EEE050BA-DFB0-401B-B694-F1E26531D4CE}" srcId="{84729358-B245-4824-8AFC-A06EF6A43C8F}" destId="{4BA6D16C-28F3-4567-AFFD-75A869F81D0A}" srcOrd="1" destOrd="0" parTransId="{AD9146FE-02B6-49DF-9EF1-EC2536B7024A}" sibTransId="{D0F8F4CC-459A-4ABD-AE40-2B9845983996}"/>
    <dgm:cxn modelId="{6E8966C7-A7C1-4782-A4B8-70BAD1FDD0D7}" srcId="{84729358-B245-4824-8AFC-A06EF6A43C8F}" destId="{408B19D6-D4F1-49B5-855D-16E004A92AC1}" srcOrd="2" destOrd="0" parTransId="{7C43E185-0860-4C3C-890A-BC380833C1DD}" sibTransId="{F3364F38-3E44-40D6-A1F8-97378EBFA3AF}"/>
    <dgm:cxn modelId="{48A5B3D0-E3F0-4AD2-9E57-4B5C7B181BE5}" srcId="{84729358-B245-4824-8AFC-A06EF6A43C8F}" destId="{D16B5682-53B5-4052-BCE0-19BBCF53E08E}" srcOrd="0" destOrd="0" parTransId="{F355F82E-2DFD-4F34-9448-6A3D2987F7B6}" sibTransId="{DB4BBD4B-BBA1-411A-A284-AD0344A640E3}"/>
    <dgm:cxn modelId="{1AF147ED-1055-4DF3-BAE1-969B963C78C0}" type="presOf" srcId="{84729358-B245-4824-8AFC-A06EF6A43C8F}" destId="{D7918174-3A6E-4269-ACAB-97A3923B6A56}" srcOrd="0" destOrd="0" presId="urn:microsoft.com/office/officeart/2018/2/layout/IconVerticalSolidList"/>
    <dgm:cxn modelId="{74E1B907-CFB7-4582-A87A-1095C1B7A510}" type="presParOf" srcId="{D7918174-3A6E-4269-ACAB-97A3923B6A56}" destId="{E9EA6F20-5637-4757-B1A9-B50A57FC9BCF}" srcOrd="0" destOrd="0" presId="urn:microsoft.com/office/officeart/2018/2/layout/IconVerticalSolidList"/>
    <dgm:cxn modelId="{735B3ADD-53C6-4D25-B653-5B2220847FF9}" type="presParOf" srcId="{E9EA6F20-5637-4757-B1A9-B50A57FC9BCF}" destId="{975D0E74-521F-4243-9F93-A47A68830283}" srcOrd="0" destOrd="0" presId="urn:microsoft.com/office/officeart/2018/2/layout/IconVerticalSolidList"/>
    <dgm:cxn modelId="{CF4F97F2-97D0-4A79-915E-38F7D64A0470}" type="presParOf" srcId="{E9EA6F20-5637-4757-B1A9-B50A57FC9BCF}" destId="{1CD91E84-247B-4E79-8317-BB4378B5C859}" srcOrd="1" destOrd="0" presId="urn:microsoft.com/office/officeart/2018/2/layout/IconVerticalSolidList"/>
    <dgm:cxn modelId="{7FB22E57-B88F-492F-A977-E08977CFF4E6}" type="presParOf" srcId="{E9EA6F20-5637-4757-B1A9-B50A57FC9BCF}" destId="{20A59010-FE0F-4B3B-914A-BD21953FF932}" srcOrd="2" destOrd="0" presId="urn:microsoft.com/office/officeart/2018/2/layout/IconVerticalSolidList"/>
    <dgm:cxn modelId="{54D821B6-154C-456D-9D26-A0224A6820E7}" type="presParOf" srcId="{E9EA6F20-5637-4757-B1A9-B50A57FC9BCF}" destId="{033F32D3-2E5D-49A1-B331-0DD54561E88E}" srcOrd="3" destOrd="0" presId="urn:microsoft.com/office/officeart/2018/2/layout/IconVerticalSolidList"/>
    <dgm:cxn modelId="{2A958A83-DA56-43B5-B50C-B94D458782AF}" type="presParOf" srcId="{D7918174-3A6E-4269-ACAB-97A3923B6A56}" destId="{48C6600D-7AB6-4A08-88B6-CA77555AED80}" srcOrd="1" destOrd="0" presId="urn:microsoft.com/office/officeart/2018/2/layout/IconVerticalSolidList"/>
    <dgm:cxn modelId="{A4504BDB-7478-4F9E-A115-99BDFF2C8F73}" type="presParOf" srcId="{D7918174-3A6E-4269-ACAB-97A3923B6A56}" destId="{C3E34E7A-C103-4776-9A3C-43AE0834F7EF}" srcOrd="2" destOrd="0" presId="urn:microsoft.com/office/officeart/2018/2/layout/IconVerticalSolidList"/>
    <dgm:cxn modelId="{CE699DF0-D1F0-47B6-AA01-C979AE52D002}" type="presParOf" srcId="{C3E34E7A-C103-4776-9A3C-43AE0834F7EF}" destId="{D9BCA01C-2FC5-40A2-93BE-A61D02890963}" srcOrd="0" destOrd="0" presId="urn:microsoft.com/office/officeart/2018/2/layout/IconVerticalSolidList"/>
    <dgm:cxn modelId="{0A14818B-3269-4248-896E-AB163A425428}" type="presParOf" srcId="{C3E34E7A-C103-4776-9A3C-43AE0834F7EF}" destId="{AEE8FB84-3276-4AE7-9363-F3F399A7094C}" srcOrd="1" destOrd="0" presId="urn:microsoft.com/office/officeart/2018/2/layout/IconVerticalSolidList"/>
    <dgm:cxn modelId="{85D317D4-9CB9-4220-83B8-111E19A4EF38}" type="presParOf" srcId="{C3E34E7A-C103-4776-9A3C-43AE0834F7EF}" destId="{C973C279-8494-458D-AED9-2D821615B910}" srcOrd="2" destOrd="0" presId="urn:microsoft.com/office/officeart/2018/2/layout/IconVerticalSolidList"/>
    <dgm:cxn modelId="{AE34508D-8519-4E89-86CB-A82A8E6DBC17}" type="presParOf" srcId="{C3E34E7A-C103-4776-9A3C-43AE0834F7EF}" destId="{C43BD4FF-1730-49E6-AF8E-A5B5624CF366}" srcOrd="3" destOrd="0" presId="urn:microsoft.com/office/officeart/2018/2/layout/IconVerticalSolidList"/>
    <dgm:cxn modelId="{CAAC690E-0216-4CDF-A881-33E45308AE94}" type="presParOf" srcId="{D7918174-3A6E-4269-ACAB-97A3923B6A56}" destId="{272A2CE0-1246-4CC2-B7DF-31CD0A529337}" srcOrd="3" destOrd="0" presId="urn:microsoft.com/office/officeart/2018/2/layout/IconVerticalSolidList"/>
    <dgm:cxn modelId="{A79E91D5-298B-4EB6-9D97-D03A78D25DD9}" type="presParOf" srcId="{D7918174-3A6E-4269-ACAB-97A3923B6A56}" destId="{8BB14AB2-6EBE-4266-A29E-491258BD5246}" srcOrd="4" destOrd="0" presId="urn:microsoft.com/office/officeart/2018/2/layout/IconVerticalSolidList"/>
    <dgm:cxn modelId="{146DD540-DFE6-4A11-BCAC-229278B7C330}" type="presParOf" srcId="{8BB14AB2-6EBE-4266-A29E-491258BD5246}" destId="{3365C99E-7DD3-4BE7-A3C7-D8A2F9B9AC7E}" srcOrd="0" destOrd="0" presId="urn:microsoft.com/office/officeart/2018/2/layout/IconVerticalSolidList"/>
    <dgm:cxn modelId="{11E5986C-845C-4E7B-B7C2-DF4441A19F27}" type="presParOf" srcId="{8BB14AB2-6EBE-4266-A29E-491258BD5246}" destId="{A31B9425-A23D-49E2-A694-85F4904548D2}" srcOrd="1" destOrd="0" presId="urn:microsoft.com/office/officeart/2018/2/layout/IconVerticalSolidList"/>
    <dgm:cxn modelId="{12E9E6FD-B0BF-402A-BF29-C79CA945FA2C}" type="presParOf" srcId="{8BB14AB2-6EBE-4266-A29E-491258BD5246}" destId="{DFE250AE-038A-49A1-9020-E20242154E26}" srcOrd="2" destOrd="0" presId="urn:microsoft.com/office/officeart/2018/2/layout/IconVerticalSolidList"/>
    <dgm:cxn modelId="{8EF958A9-CE67-4972-8490-8F083B0F1C2F}" type="presParOf" srcId="{8BB14AB2-6EBE-4266-A29E-491258BD5246}" destId="{BBCD5324-5381-4DC5-91D2-CA6A58B840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8F7729-B759-4872-9D7A-49135E15B507}"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43C8C143-D1C0-41F7-BAC8-E828B40AAD2E}">
      <dgm:prSet custT="1"/>
      <dgm:spPr/>
      <dgm:t>
        <a:bodyPr/>
        <a:lstStyle/>
        <a:p>
          <a:pPr>
            <a:lnSpc>
              <a:spcPct val="100000"/>
            </a:lnSpc>
          </a:pPr>
          <a:r>
            <a:rPr lang="en-US" sz="2000" b="1" dirty="0">
              <a:solidFill>
                <a:schemeClr val="accent2">
                  <a:lumMod val="50000"/>
                </a:schemeClr>
              </a:solidFill>
            </a:rPr>
            <a:t>Regular 1:1’s with supervisor/leadership </a:t>
          </a:r>
        </a:p>
      </dgm:t>
    </dgm:pt>
    <dgm:pt modelId="{F60C748E-F908-4BE5-BB4F-AFE2C03F3621}" type="parTrans" cxnId="{A60FF528-BA88-4006-A77D-35ADB8AAADA5}">
      <dgm:prSet/>
      <dgm:spPr/>
      <dgm:t>
        <a:bodyPr/>
        <a:lstStyle/>
        <a:p>
          <a:endParaRPr lang="en-US"/>
        </a:p>
      </dgm:t>
    </dgm:pt>
    <dgm:pt modelId="{DDFBC1A3-F5A6-4FD3-BF6D-6A30E30BCEC0}" type="sibTrans" cxnId="{A60FF528-BA88-4006-A77D-35ADB8AAADA5}">
      <dgm:prSet/>
      <dgm:spPr/>
      <dgm:t>
        <a:bodyPr/>
        <a:lstStyle/>
        <a:p>
          <a:endParaRPr lang="en-US"/>
        </a:p>
      </dgm:t>
    </dgm:pt>
    <dgm:pt modelId="{CA822C52-6D17-4EDD-9E6A-3609D433887B}">
      <dgm:prSet custT="1"/>
      <dgm:spPr/>
      <dgm:t>
        <a:bodyPr/>
        <a:lstStyle/>
        <a:p>
          <a:pPr>
            <a:lnSpc>
              <a:spcPct val="100000"/>
            </a:lnSpc>
          </a:pPr>
          <a:r>
            <a:rPr lang="en-US" sz="2000" b="1" dirty="0">
              <a:solidFill>
                <a:schemeClr val="bg2">
                  <a:lumMod val="90000"/>
                  <a:lumOff val="10000"/>
                </a:schemeClr>
              </a:solidFill>
            </a:rPr>
            <a:t>A realistic cadence for surveys and employee feedback </a:t>
          </a:r>
        </a:p>
      </dgm:t>
    </dgm:pt>
    <dgm:pt modelId="{241D9A52-447B-4FFF-AA63-57C5A0285CD7}" type="parTrans" cxnId="{B2F0804F-6414-4904-8B7B-15B8932CAA41}">
      <dgm:prSet/>
      <dgm:spPr/>
      <dgm:t>
        <a:bodyPr/>
        <a:lstStyle/>
        <a:p>
          <a:endParaRPr lang="en-US"/>
        </a:p>
      </dgm:t>
    </dgm:pt>
    <dgm:pt modelId="{758A7B75-7840-490B-9118-0325CC7A095C}" type="sibTrans" cxnId="{B2F0804F-6414-4904-8B7B-15B8932CAA41}">
      <dgm:prSet/>
      <dgm:spPr/>
      <dgm:t>
        <a:bodyPr/>
        <a:lstStyle/>
        <a:p>
          <a:endParaRPr lang="en-US"/>
        </a:p>
      </dgm:t>
    </dgm:pt>
    <dgm:pt modelId="{6A56D39B-0AED-4E21-A8EF-153293625B38}">
      <dgm:prSet custT="1"/>
      <dgm:spPr/>
      <dgm:t>
        <a:bodyPr/>
        <a:lstStyle/>
        <a:p>
          <a:pPr>
            <a:lnSpc>
              <a:spcPct val="100000"/>
            </a:lnSpc>
          </a:pPr>
          <a:r>
            <a:rPr lang="en-US" sz="2000" b="1" dirty="0">
              <a:solidFill>
                <a:schemeClr val="accent1">
                  <a:lumMod val="75000"/>
                </a:schemeClr>
              </a:solidFill>
            </a:rPr>
            <a:t>Team meetings that are productive </a:t>
          </a:r>
        </a:p>
      </dgm:t>
    </dgm:pt>
    <dgm:pt modelId="{60DD8B96-23A7-48B0-98AC-6D2B8042A678}" type="parTrans" cxnId="{7C762A0F-FE71-466C-9262-24EA58153232}">
      <dgm:prSet/>
      <dgm:spPr/>
      <dgm:t>
        <a:bodyPr/>
        <a:lstStyle/>
        <a:p>
          <a:endParaRPr lang="en-US"/>
        </a:p>
      </dgm:t>
    </dgm:pt>
    <dgm:pt modelId="{A3224F74-7156-4056-9133-8849DBADD2A0}" type="sibTrans" cxnId="{7C762A0F-FE71-466C-9262-24EA58153232}">
      <dgm:prSet/>
      <dgm:spPr/>
      <dgm:t>
        <a:bodyPr/>
        <a:lstStyle/>
        <a:p>
          <a:endParaRPr lang="en-US"/>
        </a:p>
      </dgm:t>
    </dgm:pt>
    <dgm:pt modelId="{27B8FEC5-F3FF-4E26-8D53-F77F0FA63760}">
      <dgm:prSet custT="1"/>
      <dgm:spPr/>
      <dgm:t>
        <a:bodyPr/>
        <a:lstStyle/>
        <a:p>
          <a:pPr>
            <a:lnSpc>
              <a:spcPct val="100000"/>
            </a:lnSpc>
          </a:pPr>
          <a:r>
            <a:rPr lang="en-US" sz="2000" b="1" dirty="0">
              <a:solidFill>
                <a:schemeClr val="accent4">
                  <a:lumMod val="50000"/>
                </a:schemeClr>
              </a:solidFill>
            </a:rPr>
            <a:t>Open Office Hours </a:t>
          </a:r>
        </a:p>
      </dgm:t>
    </dgm:pt>
    <dgm:pt modelId="{C236D1CF-42E3-41B5-98AD-5B904B035265}" type="parTrans" cxnId="{CDF53C36-FF7B-4640-B972-1E7391CF0A18}">
      <dgm:prSet/>
      <dgm:spPr/>
      <dgm:t>
        <a:bodyPr/>
        <a:lstStyle/>
        <a:p>
          <a:endParaRPr lang="en-US"/>
        </a:p>
      </dgm:t>
    </dgm:pt>
    <dgm:pt modelId="{B35CB883-CCD0-4685-B221-8DF236560296}" type="sibTrans" cxnId="{CDF53C36-FF7B-4640-B972-1E7391CF0A18}">
      <dgm:prSet/>
      <dgm:spPr/>
      <dgm:t>
        <a:bodyPr/>
        <a:lstStyle/>
        <a:p>
          <a:endParaRPr lang="en-US"/>
        </a:p>
      </dgm:t>
    </dgm:pt>
    <dgm:pt modelId="{37B3A5FB-8DD4-4928-B2AD-1360E2C58419}">
      <dgm:prSet custT="1"/>
      <dgm:spPr/>
      <dgm:t>
        <a:bodyPr/>
        <a:lstStyle/>
        <a:p>
          <a:pPr>
            <a:lnSpc>
              <a:spcPct val="100000"/>
            </a:lnSpc>
          </a:pPr>
          <a:r>
            <a:rPr lang="en-US" sz="2000" b="1" dirty="0">
              <a:solidFill>
                <a:schemeClr val="accent6">
                  <a:lumMod val="50000"/>
                </a:schemeClr>
              </a:solidFill>
            </a:rPr>
            <a:t>Easy access to leaders outside my “chain of command”</a:t>
          </a:r>
        </a:p>
      </dgm:t>
    </dgm:pt>
    <dgm:pt modelId="{1F29298D-7317-4E49-906D-35D433A6DFB8}" type="parTrans" cxnId="{90B51443-C5DB-4D96-B80E-B69BD9D6A1A0}">
      <dgm:prSet/>
      <dgm:spPr/>
      <dgm:t>
        <a:bodyPr/>
        <a:lstStyle/>
        <a:p>
          <a:endParaRPr lang="en-US"/>
        </a:p>
      </dgm:t>
    </dgm:pt>
    <dgm:pt modelId="{1A16C6A6-85F9-4E84-8778-7D455EECF288}" type="sibTrans" cxnId="{90B51443-C5DB-4D96-B80E-B69BD9D6A1A0}">
      <dgm:prSet/>
      <dgm:spPr/>
      <dgm:t>
        <a:bodyPr/>
        <a:lstStyle/>
        <a:p>
          <a:endParaRPr lang="en-US"/>
        </a:p>
      </dgm:t>
    </dgm:pt>
    <dgm:pt modelId="{5FA66761-BEC1-4866-ADBB-AE727899331D}">
      <dgm:prSet custT="1"/>
      <dgm:spPr/>
      <dgm:t>
        <a:bodyPr/>
        <a:lstStyle/>
        <a:p>
          <a:pPr>
            <a:lnSpc>
              <a:spcPct val="100000"/>
            </a:lnSpc>
          </a:pPr>
          <a:r>
            <a:rPr lang="en-US" sz="2000" b="1" dirty="0">
              <a:solidFill>
                <a:schemeClr val="accent6">
                  <a:lumMod val="75000"/>
                </a:schemeClr>
              </a:solidFill>
            </a:rPr>
            <a:t>Social Interaction &amp; FUN</a:t>
          </a:r>
        </a:p>
      </dgm:t>
    </dgm:pt>
    <dgm:pt modelId="{22B50587-D6E0-47D4-8F9C-27D59E74CA2C}" type="parTrans" cxnId="{0CF133DD-D9DB-4EE5-AF0A-05D4BA2FBE78}">
      <dgm:prSet/>
      <dgm:spPr/>
      <dgm:t>
        <a:bodyPr/>
        <a:lstStyle/>
        <a:p>
          <a:endParaRPr lang="en-US"/>
        </a:p>
      </dgm:t>
    </dgm:pt>
    <dgm:pt modelId="{33CB9006-BAE8-48B3-98D7-986C90211F29}" type="sibTrans" cxnId="{0CF133DD-D9DB-4EE5-AF0A-05D4BA2FBE78}">
      <dgm:prSet/>
      <dgm:spPr/>
      <dgm:t>
        <a:bodyPr/>
        <a:lstStyle/>
        <a:p>
          <a:endParaRPr lang="en-US"/>
        </a:p>
      </dgm:t>
    </dgm:pt>
    <dgm:pt modelId="{4A315A0E-B2E1-4489-B525-0B6946377B7F}" type="pres">
      <dgm:prSet presAssocID="{0D8F7729-B759-4872-9D7A-49135E15B507}" presName="root" presStyleCnt="0">
        <dgm:presLayoutVars>
          <dgm:dir/>
          <dgm:resizeHandles val="exact"/>
        </dgm:presLayoutVars>
      </dgm:prSet>
      <dgm:spPr/>
    </dgm:pt>
    <dgm:pt modelId="{BAA50402-557E-47E3-841C-FAA5DA45FB5C}" type="pres">
      <dgm:prSet presAssocID="{43C8C143-D1C0-41F7-BAC8-E828B40AAD2E}" presName="compNode" presStyleCnt="0"/>
      <dgm:spPr/>
    </dgm:pt>
    <dgm:pt modelId="{4B4C98C7-FDE0-4794-8A07-D2B4EAE22053}" type="pres">
      <dgm:prSet presAssocID="{43C8C143-D1C0-41F7-BAC8-E828B40AAD2E}" presName="bgRect" presStyleLbl="bgShp" presStyleIdx="0" presStyleCnt="6"/>
      <dgm:spPr/>
    </dgm:pt>
    <dgm:pt modelId="{00170298-9CAF-4E2C-90BB-1BB687A8D97C}" type="pres">
      <dgm:prSet presAssocID="{43C8C143-D1C0-41F7-BAC8-E828B40AAD2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3E734F0A-9641-4003-9D6C-757DFE4389B5}" type="pres">
      <dgm:prSet presAssocID="{43C8C143-D1C0-41F7-BAC8-E828B40AAD2E}" presName="spaceRect" presStyleCnt="0"/>
      <dgm:spPr/>
    </dgm:pt>
    <dgm:pt modelId="{AD8F886D-40FB-4FF0-BFC1-B9155B6D94E3}" type="pres">
      <dgm:prSet presAssocID="{43C8C143-D1C0-41F7-BAC8-E828B40AAD2E}" presName="parTx" presStyleLbl="revTx" presStyleIdx="0" presStyleCnt="6">
        <dgm:presLayoutVars>
          <dgm:chMax val="0"/>
          <dgm:chPref val="0"/>
        </dgm:presLayoutVars>
      </dgm:prSet>
      <dgm:spPr/>
    </dgm:pt>
    <dgm:pt modelId="{36743F6D-0615-494C-8502-AD93149D8224}" type="pres">
      <dgm:prSet presAssocID="{DDFBC1A3-F5A6-4FD3-BF6D-6A30E30BCEC0}" presName="sibTrans" presStyleCnt="0"/>
      <dgm:spPr/>
    </dgm:pt>
    <dgm:pt modelId="{F02FBD0E-118C-4770-AA2C-E517A601D024}" type="pres">
      <dgm:prSet presAssocID="{CA822C52-6D17-4EDD-9E6A-3609D433887B}" presName="compNode" presStyleCnt="0"/>
      <dgm:spPr/>
    </dgm:pt>
    <dgm:pt modelId="{B84CE8C7-E874-462E-8FF9-D3E98B6D698B}" type="pres">
      <dgm:prSet presAssocID="{CA822C52-6D17-4EDD-9E6A-3609D433887B}" presName="bgRect" presStyleLbl="bgShp" presStyleIdx="1" presStyleCnt="6"/>
      <dgm:spPr/>
    </dgm:pt>
    <dgm:pt modelId="{8D2146E9-B97F-4C13-A8FB-C38F93EC64E1}" type="pres">
      <dgm:prSet presAssocID="{CA822C52-6D17-4EDD-9E6A-3609D433887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1FC41B6E-49BF-4FC6-BB20-69C414F7FF4B}" type="pres">
      <dgm:prSet presAssocID="{CA822C52-6D17-4EDD-9E6A-3609D433887B}" presName="spaceRect" presStyleCnt="0"/>
      <dgm:spPr/>
    </dgm:pt>
    <dgm:pt modelId="{CF76BF95-FF8D-460D-82CF-29B1D3A8E7A5}" type="pres">
      <dgm:prSet presAssocID="{CA822C52-6D17-4EDD-9E6A-3609D433887B}" presName="parTx" presStyleLbl="revTx" presStyleIdx="1" presStyleCnt="6">
        <dgm:presLayoutVars>
          <dgm:chMax val="0"/>
          <dgm:chPref val="0"/>
        </dgm:presLayoutVars>
      </dgm:prSet>
      <dgm:spPr/>
    </dgm:pt>
    <dgm:pt modelId="{69820B06-CCDE-42BF-9972-82F9127E3537}" type="pres">
      <dgm:prSet presAssocID="{758A7B75-7840-490B-9118-0325CC7A095C}" presName="sibTrans" presStyleCnt="0"/>
      <dgm:spPr/>
    </dgm:pt>
    <dgm:pt modelId="{B2E8FE49-44F4-42BE-A1F4-0492E7EDFAD1}" type="pres">
      <dgm:prSet presAssocID="{6A56D39B-0AED-4E21-A8EF-153293625B38}" presName="compNode" presStyleCnt="0"/>
      <dgm:spPr/>
    </dgm:pt>
    <dgm:pt modelId="{03AC41C7-0BF5-434A-A1C3-39F4858F1A74}" type="pres">
      <dgm:prSet presAssocID="{6A56D39B-0AED-4E21-A8EF-153293625B38}" presName="bgRect" presStyleLbl="bgShp" presStyleIdx="2" presStyleCnt="6"/>
      <dgm:spPr/>
    </dgm:pt>
    <dgm:pt modelId="{21D93788-A73E-408A-A7B6-9DD65ADE70B5}" type="pres">
      <dgm:prSet presAssocID="{6A56D39B-0AED-4E21-A8EF-153293625B3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FCF729FA-5940-4BF9-997E-62B2F252E3D7}" type="pres">
      <dgm:prSet presAssocID="{6A56D39B-0AED-4E21-A8EF-153293625B38}" presName="spaceRect" presStyleCnt="0"/>
      <dgm:spPr/>
    </dgm:pt>
    <dgm:pt modelId="{6A797B1E-323E-4BA3-8E6C-413189B52C9F}" type="pres">
      <dgm:prSet presAssocID="{6A56D39B-0AED-4E21-A8EF-153293625B38}" presName="parTx" presStyleLbl="revTx" presStyleIdx="2" presStyleCnt="6">
        <dgm:presLayoutVars>
          <dgm:chMax val="0"/>
          <dgm:chPref val="0"/>
        </dgm:presLayoutVars>
      </dgm:prSet>
      <dgm:spPr/>
    </dgm:pt>
    <dgm:pt modelId="{5EA220A5-9F85-4497-AB98-A38C894944C0}" type="pres">
      <dgm:prSet presAssocID="{A3224F74-7156-4056-9133-8849DBADD2A0}" presName="sibTrans" presStyleCnt="0"/>
      <dgm:spPr/>
    </dgm:pt>
    <dgm:pt modelId="{C5F381F6-218A-4CAC-9AEE-700283568F3F}" type="pres">
      <dgm:prSet presAssocID="{27B8FEC5-F3FF-4E26-8D53-F77F0FA63760}" presName="compNode" presStyleCnt="0"/>
      <dgm:spPr/>
    </dgm:pt>
    <dgm:pt modelId="{A91598E2-90E6-448B-B2D2-EE2B715524A3}" type="pres">
      <dgm:prSet presAssocID="{27B8FEC5-F3FF-4E26-8D53-F77F0FA63760}" presName="bgRect" presStyleLbl="bgShp" presStyleIdx="3" presStyleCnt="6"/>
      <dgm:spPr/>
    </dgm:pt>
    <dgm:pt modelId="{662EE078-B98A-4399-A546-C534BA7B6DCB}" type="pres">
      <dgm:prSet presAssocID="{27B8FEC5-F3FF-4E26-8D53-F77F0FA6376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ock"/>
        </a:ext>
      </dgm:extLst>
    </dgm:pt>
    <dgm:pt modelId="{B6E786EF-3ECF-4F4E-ADDE-D4768B602CCD}" type="pres">
      <dgm:prSet presAssocID="{27B8FEC5-F3FF-4E26-8D53-F77F0FA63760}" presName="spaceRect" presStyleCnt="0"/>
      <dgm:spPr/>
    </dgm:pt>
    <dgm:pt modelId="{64755D6E-45D2-4DA5-BED5-81852C50E379}" type="pres">
      <dgm:prSet presAssocID="{27B8FEC5-F3FF-4E26-8D53-F77F0FA63760}" presName="parTx" presStyleLbl="revTx" presStyleIdx="3" presStyleCnt="6">
        <dgm:presLayoutVars>
          <dgm:chMax val="0"/>
          <dgm:chPref val="0"/>
        </dgm:presLayoutVars>
      </dgm:prSet>
      <dgm:spPr/>
    </dgm:pt>
    <dgm:pt modelId="{4F57B62F-AB0F-4A67-A5AF-A9D0651D5FA5}" type="pres">
      <dgm:prSet presAssocID="{B35CB883-CCD0-4685-B221-8DF236560296}" presName="sibTrans" presStyleCnt="0"/>
      <dgm:spPr/>
    </dgm:pt>
    <dgm:pt modelId="{1F61D162-EF6B-463F-A57D-D79731AC8182}" type="pres">
      <dgm:prSet presAssocID="{37B3A5FB-8DD4-4928-B2AD-1360E2C58419}" presName="compNode" presStyleCnt="0"/>
      <dgm:spPr/>
    </dgm:pt>
    <dgm:pt modelId="{CB24C0F7-97E1-4943-B077-4AF63FEFABA0}" type="pres">
      <dgm:prSet presAssocID="{37B3A5FB-8DD4-4928-B2AD-1360E2C58419}" presName="bgRect" presStyleLbl="bgShp" presStyleIdx="4" presStyleCnt="6"/>
      <dgm:spPr/>
    </dgm:pt>
    <dgm:pt modelId="{1A30584D-2C7D-4149-9047-044CFC65DA3B}" type="pres">
      <dgm:prSet presAssocID="{37B3A5FB-8DD4-4928-B2AD-1360E2C5841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ycle with People"/>
        </a:ext>
      </dgm:extLst>
    </dgm:pt>
    <dgm:pt modelId="{F4FA1AA9-D018-4CFD-879F-5B6402FC85BE}" type="pres">
      <dgm:prSet presAssocID="{37B3A5FB-8DD4-4928-B2AD-1360E2C58419}" presName="spaceRect" presStyleCnt="0"/>
      <dgm:spPr/>
    </dgm:pt>
    <dgm:pt modelId="{92C150D3-A880-40F4-B5D4-39C23E55EA98}" type="pres">
      <dgm:prSet presAssocID="{37B3A5FB-8DD4-4928-B2AD-1360E2C58419}" presName="parTx" presStyleLbl="revTx" presStyleIdx="4" presStyleCnt="6">
        <dgm:presLayoutVars>
          <dgm:chMax val="0"/>
          <dgm:chPref val="0"/>
        </dgm:presLayoutVars>
      </dgm:prSet>
      <dgm:spPr/>
    </dgm:pt>
    <dgm:pt modelId="{C896C803-26D0-4469-BB6C-014989E3FFFD}" type="pres">
      <dgm:prSet presAssocID="{1A16C6A6-85F9-4E84-8778-7D455EECF288}" presName="sibTrans" presStyleCnt="0"/>
      <dgm:spPr/>
    </dgm:pt>
    <dgm:pt modelId="{95B45074-2531-4B54-B616-FB3C83DAC488}" type="pres">
      <dgm:prSet presAssocID="{5FA66761-BEC1-4866-ADBB-AE727899331D}" presName="compNode" presStyleCnt="0"/>
      <dgm:spPr/>
    </dgm:pt>
    <dgm:pt modelId="{1A915183-3DAE-44C2-9B01-A139679070E3}" type="pres">
      <dgm:prSet presAssocID="{5FA66761-BEC1-4866-ADBB-AE727899331D}" presName="bgRect" presStyleLbl="bgShp" presStyleIdx="5" presStyleCnt="6"/>
      <dgm:spPr/>
    </dgm:pt>
    <dgm:pt modelId="{092F20E0-DDA4-48DD-A722-5057C9C0BE4A}" type="pres">
      <dgm:prSet presAssocID="{5FA66761-BEC1-4866-ADBB-AE727899331D}"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Fireworks with solid fill"/>
        </a:ext>
      </dgm:extLst>
    </dgm:pt>
    <dgm:pt modelId="{B5208094-1208-4FF6-818E-3A825F5DC86E}" type="pres">
      <dgm:prSet presAssocID="{5FA66761-BEC1-4866-ADBB-AE727899331D}" presName="spaceRect" presStyleCnt="0"/>
      <dgm:spPr/>
    </dgm:pt>
    <dgm:pt modelId="{883EAEBD-B653-42A2-938B-AA95DCEC3107}" type="pres">
      <dgm:prSet presAssocID="{5FA66761-BEC1-4866-ADBB-AE727899331D}" presName="parTx" presStyleLbl="revTx" presStyleIdx="5" presStyleCnt="6">
        <dgm:presLayoutVars>
          <dgm:chMax val="0"/>
          <dgm:chPref val="0"/>
        </dgm:presLayoutVars>
      </dgm:prSet>
      <dgm:spPr/>
    </dgm:pt>
  </dgm:ptLst>
  <dgm:cxnLst>
    <dgm:cxn modelId="{7C762A0F-FE71-466C-9262-24EA58153232}" srcId="{0D8F7729-B759-4872-9D7A-49135E15B507}" destId="{6A56D39B-0AED-4E21-A8EF-153293625B38}" srcOrd="2" destOrd="0" parTransId="{60DD8B96-23A7-48B0-98AC-6D2B8042A678}" sibTransId="{A3224F74-7156-4056-9133-8849DBADD2A0}"/>
    <dgm:cxn modelId="{A60FF528-BA88-4006-A77D-35ADB8AAADA5}" srcId="{0D8F7729-B759-4872-9D7A-49135E15B507}" destId="{43C8C143-D1C0-41F7-BAC8-E828B40AAD2E}" srcOrd="0" destOrd="0" parTransId="{F60C748E-F908-4BE5-BB4F-AFE2C03F3621}" sibTransId="{DDFBC1A3-F5A6-4FD3-BF6D-6A30E30BCEC0}"/>
    <dgm:cxn modelId="{CDF53C36-FF7B-4640-B972-1E7391CF0A18}" srcId="{0D8F7729-B759-4872-9D7A-49135E15B507}" destId="{27B8FEC5-F3FF-4E26-8D53-F77F0FA63760}" srcOrd="3" destOrd="0" parTransId="{C236D1CF-42E3-41B5-98AD-5B904B035265}" sibTransId="{B35CB883-CCD0-4685-B221-8DF236560296}"/>
    <dgm:cxn modelId="{90B51443-C5DB-4D96-B80E-B69BD9D6A1A0}" srcId="{0D8F7729-B759-4872-9D7A-49135E15B507}" destId="{37B3A5FB-8DD4-4928-B2AD-1360E2C58419}" srcOrd="4" destOrd="0" parTransId="{1F29298D-7317-4E49-906D-35D433A6DFB8}" sibTransId="{1A16C6A6-85F9-4E84-8778-7D455EECF288}"/>
    <dgm:cxn modelId="{B2F0804F-6414-4904-8B7B-15B8932CAA41}" srcId="{0D8F7729-B759-4872-9D7A-49135E15B507}" destId="{CA822C52-6D17-4EDD-9E6A-3609D433887B}" srcOrd="1" destOrd="0" parTransId="{241D9A52-447B-4FFF-AA63-57C5A0285CD7}" sibTransId="{758A7B75-7840-490B-9118-0325CC7A095C}"/>
    <dgm:cxn modelId="{BE1E0B7E-AA4F-457F-B6A7-8F9ABBDF9E54}" type="presOf" srcId="{6A56D39B-0AED-4E21-A8EF-153293625B38}" destId="{6A797B1E-323E-4BA3-8E6C-413189B52C9F}" srcOrd="0" destOrd="0" presId="urn:microsoft.com/office/officeart/2018/2/layout/IconVerticalSolidList"/>
    <dgm:cxn modelId="{80688B9D-3E79-491E-BCFB-7E9AF679B7BD}" type="presOf" srcId="{5FA66761-BEC1-4866-ADBB-AE727899331D}" destId="{883EAEBD-B653-42A2-938B-AA95DCEC3107}" srcOrd="0" destOrd="0" presId="urn:microsoft.com/office/officeart/2018/2/layout/IconVerticalSolidList"/>
    <dgm:cxn modelId="{DD488AA9-2204-4641-B77B-B090E9E7BABB}" type="presOf" srcId="{CA822C52-6D17-4EDD-9E6A-3609D433887B}" destId="{CF76BF95-FF8D-460D-82CF-29B1D3A8E7A5}" srcOrd="0" destOrd="0" presId="urn:microsoft.com/office/officeart/2018/2/layout/IconVerticalSolidList"/>
    <dgm:cxn modelId="{B6A693B5-2933-4D08-A6C0-F9204E723260}" type="presOf" srcId="{0D8F7729-B759-4872-9D7A-49135E15B507}" destId="{4A315A0E-B2E1-4489-B525-0B6946377B7F}" srcOrd="0" destOrd="0" presId="urn:microsoft.com/office/officeart/2018/2/layout/IconVerticalSolidList"/>
    <dgm:cxn modelId="{788034C1-820B-4771-A1BD-80B68C68857F}" type="presOf" srcId="{37B3A5FB-8DD4-4928-B2AD-1360E2C58419}" destId="{92C150D3-A880-40F4-B5D4-39C23E55EA98}" srcOrd="0" destOrd="0" presId="urn:microsoft.com/office/officeart/2018/2/layout/IconVerticalSolidList"/>
    <dgm:cxn modelId="{D085C5DB-B9D1-4709-B1CC-18352D6741CD}" type="presOf" srcId="{27B8FEC5-F3FF-4E26-8D53-F77F0FA63760}" destId="{64755D6E-45D2-4DA5-BED5-81852C50E379}" srcOrd="0" destOrd="0" presId="urn:microsoft.com/office/officeart/2018/2/layout/IconVerticalSolidList"/>
    <dgm:cxn modelId="{0CF133DD-D9DB-4EE5-AF0A-05D4BA2FBE78}" srcId="{0D8F7729-B759-4872-9D7A-49135E15B507}" destId="{5FA66761-BEC1-4866-ADBB-AE727899331D}" srcOrd="5" destOrd="0" parTransId="{22B50587-D6E0-47D4-8F9C-27D59E74CA2C}" sibTransId="{33CB9006-BAE8-48B3-98D7-986C90211F29}"/>
    <dgm:cxn modelId="{4A466DFB-F8A6-4C9B-A822-A574C574C041}" type="presOf" srcId="{43C8C143-D1C0-41F7-BAC8-E828B40AAD2E}" destId="{AD8F886D-40FB-4FF0-BFC1-B9155B6D94E3}" srcOrd="0" destOrd="0" presId="urn:microsoft.com/office/officeart/2018/2/layout/IconVerticalSolidList"/>
    <dgm:cxn modelId="{8B9D81E4-6A52-4628-B0F9-8DB21E9A1D71}" type="presParOf" srcId="{4A315A0E-B2E1-4489-B525-0B6946377B7F}" destId="{BAA50402-557E-47E3-841C-FAA5DA45FB5C}" srcOrd="0" destOrd="0" presId="urn:microsoft.com/office/officeart/2018/2/layout/IconVerticalSolidList"/>
    <dgm:cxn modelId="{00E85977-91AD-41EC-90A9-AC6CA8EE3196}" type="presParOf" srcId="{BAA50402-557E-47E3-841C-FAA5DA45FB5C}" destId="{4B4C98C7-FDE0-4794-8A07-D2B4EAE22053}" srcOrd="0" destOrd="0" presId="urn:microsoft.com/office/officeart/2018/2/layout/IconVerticalSolidList"/>
    <dgm:cxn modelId="{242A7D94-3FC6-465A-AA28-EBEEB10A61B8}" type="presParOf" srcId="{BAA50402-557E-47E3-841C-FAA5DA45FB5C}" destId="{00170298-9CAF-4E2C-90BB-1BB687A8D97C}" srcOrd="1" destOrd="0" presId="urn:microsoft.com/office/officeart/2018/2/layout/IconVerticalSolidList"/>
    <dgm:cxn modelId="{50926D9B-9285-4317-A736-ABB57C9A3A76}" type="presParOf" srcId="{BAA50402-557E-47E3-841C-FAA5DA45FB5C}" destId="{3E734F0A-9641-4003-9D6C-757DFE4389B5}" srcOrd="2" destOrd="0" presId="urn:microsoft.com/office/officeart/2018/2/layout/IconVerticalSolidList"/>
    <dgm:cxn modelId="{D01226D8-C5F7-4F84-B10C-9FC216D0B6B7}" type="presParOf" srcId="{BAA50402-557E-47E3-841C-FAA5DA45FB5C}" destId="{AD8F886D-40FB-4FF0-BFC1-B9155B6D94E3}" srcOrd="3" destOrd="0" presId="urn:microsoft.com/office/officeart/2018/2/layout/IconVerticalSolidList"/>
    <dgm:cxn modelId="{EF56FFD8-A820-43E9-9C7A-9E188B4FB8C9}" type="presParOf" srcId="{4A315A0E-B2E1-4489-B525-0B6946377B7F}" destId="{36743F6D-0615-494C-8502-AD93149D8224}" srcOrd="1" destOrd="0" presId="urn:microsoft.com/office/officeart/2018/2/layout/IconVerticalSolidList"/>
    <dgm:cxn modelId="{62BFB88E-568E-41D0-BD37-C6F7F6392A19}" type="presParOf" srcId="{4A315A0E-B2E1-4489-B525-0B6946377B7F}" destId="{F02FBD0E-118C-4770-AA2C-E517A601D024}" srcOrd="2" destOrd="0" presId="urn:microsoft.com/office/officeart/2018/2/layout/IconVerticalSolidList"/>
    <dgm:cxn modelId="{F2480B02-54E1-4A48-8E80-FCD61E97EAE8}" type="presParOf" srcId="{F02FBD0E-118C-4770-AA2C-E517A601D024}" destId="{B84CE8C7-E874-462E-8FF9-D3E98B6D698B}" srcOrd="0" destOrd="0" presId="urn:microsoft.com/office/officeart/2018/2/layout/IconVerticalSolidList"/>
    <dgm:cxn modelId="{5E5AF9D1-5C0E-48B8-BA6B-9F83337ED0F5}" type="presParOf" srcId="{F02FBD0E-118C-4770-AA2C-E517A601D024}" destId="{8D2146E9-B97F-4C13-A8FB-C38F93EC64E1}" srcOrd="1" destOrd="0" presId="urn:microsoft.com/office/officeart/2018/2/layout/IconVerticalSolidList"/>
    <dgm:cxn modelId="{BC8E011F-D71A-49F8-A229-620A9BD031DA}" type="presParOf" srcId="{F02FBD0E-118C-4770-AA2C-E517A601D024}" destId="{1FC41B6E-49BF-4FC6-BB20-69C414F7FF4B}" srcOrd="2" destOrd="0" presId="urn:microsoft.com/office/officeart/2018/2/layout/IconVerticalSolidList"/>
    <dgm:cxn modelId="{995C3D99-81B3-42DD-9EB5-AD681754BB52}" type="presParOf" srcId="{F02FBD0E-118C-4770-AA2C-E517A601D024}" destId="{CF76BF95-FF8D-460D-82CF-29B1D3A8E7A5}" srcOrd="3" destOrd="0" presId="urn:microsoft.com/office/officeart/2018/2/layout/IconVerticalSolidList"/>
    <dgm:cxn modelId="{1125BFEA-52C2-4AAC-AD0B-3E75A8EE6310}" type="presParOf" srcId="{4A315A0E-B2E1-4489-B525-0B6946377B7F}" destId="{69820B06-CCDE-42BF-9972-82F9127E3537}" srcOrd="3" destOrd="0" presId="urn:microsoft.com/office/officeart/2018/2/layout/IconVerticalSolidList"/>
    <dgm:cxn modelId="{08E36BDB-3AD3-474C-BFA0-054E4B8258CD}" type="presParOf" srcId="{4A315A0E-B2E1-4489-B525-0B6946377B7F}" destId="{B2E8FE49-44F4-42BE-A1F4-0492E7EDFAD1}" srcOrd="4" destOrd="0" presId="urn:microsoft.com/office/officeart/2018/2/layout/IconVerticalSolidList"/>
    <dgm:cxn modelId="{3189902F-5339-4EAA-BA1F-F0EE4C69C436}" type="presParOf" srcId="{B2E8FE49-44F4-42BE-A1F4-0492E7EDFAD1}" destId="{03AC41C7-0BF5-434A-A1C3-39F4858F1A74}" srcOrd="0" destOrd="0" presId="urn:microsoft.com/office/officeart/2018/2/layout/IconVerticalSolidList"/>
    <dgm:cxn modelId="{3204304A-B301-467A-936E-9BD46DB22321}" type="presParOf" srcId="{B2E8FE49-44F4-42BE-A1F4-0492E7EDFAD1}" destId="{21D93788-A73E-408A-A7B6-9DD65ADE70B5}" srcOrd="1" destOrd="0" presId="urn:microsoft.com/office/officeart/2018/2/layout/IconVerticalSolidList"/>
    <dgm:cxn modelId="{6FFE36A1-58E3-4BBB-9638-09AA6B885B8B}" type="presParOf" srcId="{B2E8FE49-44F4-42BE-A1F4-0492E7EDFAD1}" destId="{FCF729FA-5940-4BF9-997E-62B2F252E3D7}" srcOrd="2" destOrd="0" presId="urn:microsoft.com/office/officeart/2018/2/layout/IconVerticalSolidList"/>
    <dgm:cxn modelId="{3192D6B0-3221-467B-8D28-21F571FF05E5}" type="presParOf" srcId="{B2E8FE49-44F4-42BE-A1F4-0492E7EDFAD1}" destId="{6A797B1E-323E-4BA3-8E6C-413189B52C9F}" srcOrd="3" destOrd="0" presId="urn:microsoft.com/office/officeart/2018/2/layout/IconVerticalSolidList"/>
    <dgm:cxn modelId="{8F7140AC-B274-4281-A5DB-66FB2E02D67E}" type="presParOf" srcId="{4A315A0E-B2E1-4489-B525-0B6946377B7F}" destId="{5EA220A5-9F85-4497-AB98-A38C894944C0}" srcOrd="5" destOrd="0" presId="urn:microsoft.com/office/officeart/2018/2/layout/IconVerticalSolidList"/>
    <dgm:cxn modelId="{8CE394E8-8A77-4E05-925B-10C3410CC229}" type="presParOf" srcId="{4A315A0E-B2E1-4489-B525-0B6946377B7F}" destId="{C5F381F6-218A-4CAC-9AEE-700283568F3F}" srcOrd="6" destOrd="0" presId="urn:microsoft.com/office/officeart/2018/2/layout/IconVerticalSolidList"/>
    <dgm:cxn modelId="{50474583-7073-466A-BA43-9382D1F8BBE6}" type="presParOf" srcId="{C5F381F6-218A-4CAC-9AEE-700283568F3F}" destId="{A91598E2-90E6-448B-B2D2-EE2B715524A3}" srcOrd="0" destOrd="0" presId="urn:microsoft.com/office/officeart/2018/2/layout/IconVerticalSolidList"/>
    <dgm:cxn modelId="{97E09CC4-7D88-4A98-9127-E83497247017}" type="presParOf" srcId="{C5F381F6-218A-4CAC-9AEE-700283568F3F}" destId="{662EE078-B98A-4399-A546-C534BA7B6DCB}" srcOrd="1" destOrd="0" presId="urn:microsoft.com/office/officeart/2018/2/layout/IconVerticalSolidList"/>
    <dgm:cxn modelId="{3DDEBCBE-3D39-43AF-9254-33ACC75B786B}" type="presParOf" srcId="{C5F381F6-218A-4CAC-9AEE-700283568F3F}" destId="{B6E786EF-3ECF-4F4E-ADDE-D4768B602CCD}" srcOrd="2" destOrd="0" presId="urn:microsoft.com/office/officeart/2018/2/layout/IconVerticalSolidList"/>
    <dgm:cxn modelId="{F0473E5A-0B05-4A18-B78B-6B7287725951}" type="presParOf" srcId="{C5F381F6-218A-4CAC-9AEE-700283568F3F}" destId="{64755D6E-45D2-4DA5-BED5-81852C50E379}" srcOrd="3" destOrd="0" presId="urn:microsoft.com/office/officeart/2018/2/layout/IconVerticalSolidList"/>
    <dgm:cxn modelId="{5C3A4291-A295-4F0C-85F3-24447469FA5A}" type="presParOf" srcId="{4A315A0E-B2E1-4489-B525-0B6946377B7F}" destId="{4F57B62F-AB0F-4A67-A5AF-A9D0651D5FA5}" srcOrd="7" destOrd="0" presId="urn:microsoft.com/office/officeart/2018/2/layout/IconVerticalSolidList"/>
    <dgm:cxn modelId="{36D2B4A4-3E11-4978-8F98-09BB4C29E8A5}" type="presParOf" srcId="{4A315A0E-B2E1-4489-B525-0B6946377B7F}" destId="{1F61D162-EF6B-463F-A57D-D79731AC8182}" srcOrd="8" destOrd="0" presId="urn:microsoft.com/office/officeart/2018/2/layout/IconVerticalSolidList"/>
    <dgm:cxn modelId="{A75F4212-7B78-4795-A4D9-05BDCAD6145C}" type="presParOf" srcId="{1F61D162-EF6B-463F-A57D-D79731AC8182}" destId="{CB24C0F7-97E1-4943-B077-4AF63FEFABA0}" srcOrd="0" destOrd="0" presId="urn:microsoft.com/office/officeart/2018/2/layout/IconVerticalSolidList"/>
    <dgm:cxn modelId="{C07A3BD8-6182-4E58-AB40-5D32BF6D57AB}" type="presParOf" srcId="{1F61D162-EF6B-463F-A57D-D79731AC8182}" destId="{1A30584D-2C7D-4149-9047-044CFC65DA3B}" srcOrd="1" destOrd="0" presId="urn:microsoft.com/office/officeart/2018/2/layout/IconVerticalSolidList"/>
    <dgm:cxn modelId="{F6D2871B-50E1-4B56-9566-61E2E68C95CB}" type="presParOf" srcId="{1F61D162-EF6B-463F-A57D-D79731AC8182}" destId="{F4FA1AA9-D018-4CFD-879F-5B6402FC85BE}" srcOrd="2" destOrd="0" presId="urn:microsoft.com/office/officeart/2018/2/layout/IconVerticalSolidList"/>
    <dgm:cxn modelId="{F7328565-7027-4555-A0B7-608AD1F4DC90}" type="presParOf" srcId="{1F61D162-EF6B-463F-A57D-D79731AC8182}" destId="{92C150D3-A880-40F4-B5D4-39C23E55EA98}" srcOrd="3" destOrd="0" presId="urn:microsoft.com/office/officeart/2018/2/layout/IconVerticalSolidList"/>
    <dgm:cxn modelId="{035C642E-5941-409C-A804-076EFAEF6BAA}" type="presParOf" srcId="{4A315A0E-B2E1-4489-B525-0B6946377B7F}" destId="{C896C803-26D0-4469-BB6C-014989E3FFFD}" srcOrd="9" destOrd="0" presId="urn:microsoft.com/office/officeart/2018/2/layout/IconVerticalSolidList"/>
    <dgm:cxn modelId="{272A0523-7F56-4909-877C-745A77E15B92}" type="presParOf" srcId="{4A315A0E-B2E1-4489-B525-0B6946377B7F}" destId="{95B45074-2531-4B54-B616-FB3C83DAC488}" srcOrd="10" destOrd="0" presId="urn:microsoft.com/office/officeart/2018/2/layout/IconVerticalSolidList"/>
    <dgm:cxn modelId="{BE3C5421-E56E-4D1D-BE75-39A498F36478}" type="presParOf" srcId="{95B45074-2531-4B54-B616-FB3C83DAC488}" destId="{1A915183-3DAE-44C2-9B01-A139679070E3}" srcOrd="0" destOrd="0" presId="urn:microsoft.com/office/officeart/2018/2/layout/IconVerticalSolidList"/>
    <dgm:cxn modelId="{7C95F326-299B-4F55-9A88-621A3B72F4B5}" type="presParOf" srcId="{95B45074-2531-4B54-B616-FB3C83DAC488}" destId="{092F20E0-DDA4-48DD-A722-5057C9C0BE4A}" srcOrd="1" destOrd="0" presId="urn:microsoft.com/office/officeart/2018/2/layout/IconVerticalSolidList"/>
    <dgm:cxn modelId="{1C00AACE-0B29-4F1F-96E3-DA9F0F10A26B}" type="presParOf" srcId="{95B45074-2531-4B54-B616-FB3C83DAC488}" destId="{B5208094-1208-4FF6-818E-3A825F5DC86E}" srcOrd="2" destOrd="0" presId="urn:microsoft.com/office/officeart/2018/2/layout/IconVerticalSolidList"/>
    <dgm:cxn modelId="{840F0E55-8038-470E-8A46-EEF56DABC67F}" type="presParOf" srcId="{95B45074-2531-4B54-B616-FB3C83DAC488}" destId="{883EAEBD-B653-42A2-938B-AA95DCEC310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8E0AA-6BDB-43ED-A274-2C8C2EAE2AB3}">
      <dsp:nvSpPr>
        <dsp:cNvPr id="0" name=""/>
        <dsp:cNvSpPr/>
      </dsp:nvSpPr>
      <dsp:spPr>
        <a:xfrm>
          <a:off x="0" y="476"/>
          <a:ext cx="10427840" cy="11149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3A1EC-32D4-46D2-BBF5-F8D893CB393D}">
      <dsp:nvSpPr>
        <dsp:cNvPr id="0" name=""/>
        <dsp:cNvSpPr/>
      </dsp:nvSpPr>
      <dsp:spPr>
        <a:xfrm>
          <a:off x="337274" y="251341"/>
          <a:ext cx="613225" cy="613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99A9C-38CB-4CC4-B237-7CFA363B5DCB}">
      <dsp:nvSpPr>
        <dsp:cNvPr id="0" name=""/>
        <dsp:cNvSpPr/>
      </dsp:nvSpPr>
      <dsp:spPr>
        <a:xfrm>
          <a:off x="1287773" y="476"/>
          <a:ext cx="9140067" cy="111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9" tIns="117999" rIns="117999" bIns="117999" numCol="1" spcCol="1270" anchor="ctr" anchorCtr="0">
          <a:noAutofit/>
        </a:bodyPr>
        <a:lstStyle/>
        <a:p>
          <a:pPr marL="0" lvl="0" indent="0" algn="l" defTabSz="1600200">
            <a:lnSpc>
              <a:spcPct val="100000"/>
            </a:lnSpc>
            <a:spcBef>
              <a:spcPct val="0"/>
            </a:spcBef>
            <a:spcAft>
              <a:spcPct val="35000"/>
            </a:spcAft>
            <a:buNone/>
          </a:pPr>
          <a:r>
            <a:rPr lang="en-US" sz="3600" b="1" kern="1200" dirty="0">
              <a:solidFill>
                <a:schemeClr val="accent1">
                  <a:lumMod val="75000"/>
                </a:schemeClr>
              </a:solidFill>
            </a:rPr>
            <a:t>Increased Employee Engagement </a:t>
          </a:r>
        </a:p>
      </dsp:txBody>
      <dsp:txXfrm>
        <a:off x="1287773" y="476"/>
        <a:ext cx="9140067" cy="1114955"/>
      </dsp:txXfrm>
    </dsp:sp>
    <dsp:sp modelId="{2651E8EC-0A69-4E32-BB0F-6EEFF09D1C1A}">
      <dsp:nvSpPr>
        <dsp:cNvPr id="0" name=""/>
        <dsp:cNvSpPr/>
      </dsp:nvSpPr>
      <dsp:spPr>
        <a:xfrm>
          <a:off x="0" y="1394171"/>
          <a:ext cx="10427840" cy="11149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C31AD-E87A-4920-AE3C-5A23FD6DE668}">
      <dsp:nvSpPr>
        <dsp:cNvPr id="0" name=""/>
        <dsp:cNvSpPr/>
      </dsp:nvSpPr>
      <dsp:spPr>
        <a:xfrm>
          <a:off x="337274" y="1645036"/>
          <a:ext cx="613225" cy="613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895B6-23A1-4077-8EB5-8B814BEA5EEE}">
      <dsp:nvSpPr>
        <dsp:cNvPr id="0" name=""/>
        <dsp:cNvSpPr/>
      </dsp:nvSpPr>
      <dsp:spPr>
        <a:xfrm>
          <a:off x="1287773" y="1394171"/>
          <a:ext cx="9140067" cy="111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9" tIns="117999" rIns="117999" bIns="117999"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accent1">
                  <a:lumMod val="75000"/>
                </a:schemeClr>
              </a:solidFill>
            </a:rPr>
            <a:t>- How much? Engaged employees are ~20% more productive (Gallup)</a:t>
          </a:r>
        </a:p>
      </dsp:txBody>
      <dsp:txXfrm>
        <a:off x="1287773" y="1394171"/>
        <a:ext cx="9140067" cy="1114955"/>
      </dsp:txXfrm>
    </dsp:sp>
    <dsp:sp modelId="{809F6CA1-51BE-46DD-B5CA-5CA0200A3C9D}">
      <dsp:nvSpPr>
        <dsp:cNvPr id="0" name=""/>
        <dsp:cNvSpPr/>
      </dsp:nvSpPr>
      <dsp:spPr>
        <a:xfrm>
          <a:off x="0" y="2787865"/>
          <a:ext cx="10427840" cy="11149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6DDA93-4FB2-4BB9-8A85-D2C2FCA0E2AB}">
      <dsp:nvSpPr>
        <dsp:cNvPr id="0" name=""/>
        <dsp:cNvSpPr/>
      </dsp:nvSpPr>
      <dsp:spPr>
        <a:xfrm>
          <a:off x="337274" y="3038730"/>
          <a:ext cx="613225" cy="613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65804-754F-47F5-95C9-818851D9E7B4}">
      <dsp:nvSpPr>
        <dsp:cNvPr id="0" name=""/>
        <dsp:cNvSpPr/>
      </dsp:nvSpPr>
      <dsp:spPr>
        <a:xfrm>
          <a:off x="1287773" y="2787865"/>
          <a:ext cx="9140067" cy="111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9" tIns="117999" rIns="117999" bIns="117999"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accent1">
                  <a:lumMod val="75000"/>
                </a:schemeClr>
              </a:solidFill>
            </a:rPr>
            <a:t>- Why?! Stronger connection unlocks discretionary effort (HBR)</a:t>
          </a:r>
        </a:p>
      </dsp:txBody>
      <dsp:txXfrm>
        <a:off x="1287773" y="2787865"/>
        <a:ext cx="9140067" cy="1114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29039-E8D8-43F4-8462-97A4E7495E15}">
      <dsp:nvSpPr>
        <dsp:cNvPr id="0" name=""/>
        <dsp:cNvSpPr/>
      </dsp:nvSpPr>
      <dsp:spPr>
        <a:xfrm>
          <a:off x="576138" y="554312"/>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EF6EBA-E8E9-4EAC-9B13-9699CAD241F8}">
      <dsp:nvSpPr>
        <dsp:cNvPr id="0" name=""/>
        <dsp:cNvSpPr/>
      </dsp:nvSpPr>
      <dsp:spPr>
        <a:xfrm>
          <a:off x="744369" y="87354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452349-BD61-4427-981B-4A34176C6473}">
      <dsp:nvSpPr>
        <dsp:cNvPr id="0" name=""/>
        <dsp:cNvSpPr/>
      </dsp:nvSpPr>
      <dsp:spPr>
        <a:xfrm>
          <a:off x="185917" y="2197222"/>
          <a:ext cx="1800000" cy="14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lumMod val="50000"/>
                </a:schemeClr>
              </a:solidFill>
            </a:rPr>
            <a:t>Higher job satisfaction</a:t>
          </a:r>
        </a:p>
      </dsp:txBody>
      <dsp:txXfrm>
        <a:off x="185917" y="2197222"/>
        <a:ext cx="1800000" cy="1455468"/>
      </dsp:txXfrm>
    </dsp:sp>
    <dsp:sp modelId="{7AD1A860-D0C4-4B98-98E1-0DD693A7276F}">
      <dsp:nvSpPr>
        <dsp:cNvPr id="0" name=""/>
        <dsp:cNvSpPr/>
      </dsp:nvSpPr>
      <dsp:spPr>
        <a:xfrm>
          <a:off x="2663139" y="554312"/>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78E97-780B-4A27-8AE5-0A505407E151}">
      <dsp:nvSpPr>
        <dsp:cNvPr id="0" name=""/>
        <dsp:cNvSpPr/>
      </dsp:nvSpPr>
      <dsp:spPr>
        <a:xfrm>
          <a:off x="2880304" y="918382"/>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574A4-8487-477E-8756-32F89672F680}">
      <dsp:nvSpPr>
        <dsp:cNvPr id="0" name=""/>
        <dsp:cNvSpPr/>
      </dsp:nvSpPr>
      <dsp:spPr>
        <a:xfrm>
          <a:off x="2317729" y="2389795"/>
          <a:ext cx="1800000" cy="14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lumMod val="50000"/>
                </a:schemeClr>
              </a:solidFill>
            </a:rPr>
            <a:t>Reduced turnover </a:t>
          </a:r>
        </a:p>
      </dsp:txBody>
      <dsp:txXfrm>
        <a:off x="2317729" y="2389795"/>
        <a:ext cx="1800000" cy="1455468"/>
      </dsp:txXfrm>
    </dsp:sp>
    <dsp:sp modelId="{12844811-8C44-4C90-976F-BA1EE3A544AF}">
      <dsp:nvSpPr>
        <dsp:cNvPr id="0" name=""/>
        <dsp:cNvSpPr/>
      </dsp:nvSpPr>
      <dsp:spPr>
        <a:xfrm>
          <a:off x="4789437" y="497461"/>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B11A43-86F2-4250-9529-5833DC29AAD9}">
      <dsp:nvSpPr>
        <dsp:cNvPr id="0" name=""/>
        <dsp:cNvSpPr/>
      </dsp:nvSpPr>
      <dsp:spPr>
        <a:xfrm>
          <a:off x="4978200" y="88994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A90744-0D9A-4232-844A-E09CBD84050D}">
      <dsp:nvSpPr>
        <dsp:cNvPr id="0" name=""/>
        <dsp:cNvSpPr/>
      </dsp:nvSpPr>
      <dsp:spPr>
        <a:xfrm>
          <a:off x="4387892" y="2207294"/>
          <a:ext cx="1800000" cy="220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lumMod val="50000"/>
                </a:schemeClr>
              </a:solidFill>
            </a:rPr>
            <a:t>Positive culture assists in attracting top talent </a:t>
          </a:r>
        </a:p>
      </dsp:txBody>
      <dsp:txXfrm>
        <a:off x="4387892" y="2207294"/>
        <a:ext cx="1800000" cy="2202619"/>
      </dsp:txXfrm>
    </dsp:sp>
    <dsp:sp modelId="{2127F15F-DD6F-498E-8592-AC5A30C44A28}">
      <dsp:nvSpPr>
        <dsp:cNvPr id="0" name=""/>
        <dsp:cNvSpPr/>
      </dsp:nvSpPr>
      <dsp:spPr>
        <a:xfrm>
          <a:off x="6904328" y="616151"/>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A8717C-879D-4A61-A18C-22AD21978D4A}">
      <dsp:nvSpPr>
        <dsp:cNvPr id="0" name=""/>
        <dsp:cNvSpPr/>
      </dsp:nvSpPr>
      <dsp:spPr>
        <a:xfrm>
          <a:off x="7143940" y="99156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5545ED-A32A-41F8-AF29-931384C5D0A2}">
      <dsp:nvSpPr>
        <dsp:cNvPr id="0" name=""/>
        <dsp:cNvSpPr/>
      </dsp:nvSpPr>
      <dsp:spPr>
        <a:xfrm>
          <a:off x="6547730" y="2197921"/>
          <a:ext cx="1800000" cy="2211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lumMod val="50000"/>
                </a:schemeClr>
              </a:solidFill>
            </a:rPr>
            <a:t>resilience; employees help one another cope with difficult times </a:t>
          </a:r>
        </a:p>
      </dsp:txBody>
      <dsp:txXfrm>
        <a:off x="6547730" y="2197921"/>
        <a:ext cx="1800000" cy="2211992"/>
      </dsp:txXfrm>
    </dsp:sp>
    <dsp:sp modelId="{E248A48F-B38C-4987-A560-2C9B8D03AE5E}">
      <dsp:nvSpPr>
        <dsp:cNvPr id="0" name=""/>
        <dsp:cNvSpPr/>
      </dsp:nvSpPr>
      <dsp:spPr>
        <a:xfrm>
          <a:off x="8907255" y="600153"/>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609D3-E28C-4A3F-9CDA-70E73620339B}">
      <dsp:nvSpPr>
        <dsp:cNvPr id="0" name=""/>
        <dsp:cNvSpPr/>
      </dsp:nvSpPr>
      <dsp:spPr>
        <a:xfrm>
          <a:off x="9142346" y="901561"/>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48C47-88C1-459B-B43B-2BB3A9F09AE9}">
      <dsp:nvSpPr>
        <dsp:cNvPr id="0" name=""/>
        <dsp:cNvSpPr/>
      </dsp:nvSpPr>
      <dsp:spPr>
        <a:xfrm>
          <a:off x="8645918" y="2197222"/>
          <a:ext cx="1800000" cy="14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lumMod val="50000"/>
                </a:schemeClr>
              </a:solidFill>
            </a:rPr>
            <a:t>Efforts to collaborate are more effective. </a:t>
          </a:r>
        </a:p>
        <a:p>
          <a:pPr marL="0" lvl="0" indent="0" algn="ctr" defTabSz="711200">
            <a:lnSpc>
              <a:spcPct val="100000"/>
            </a:lnSpc>
            <a:spcBef>
              <a:spcPct val="0"/>
            </a:spcBef>
            <a:spcAft>
              <a:spcPct val="35000"/>
            </a:spcAft>
            <a:buNone/>
            <a:defRPr cap="all"/>
          </a:pPr>
          <a:r>
            <a:rPr lang="en-US" sz="1600" b="1" kern="1200" dirty="0">
              <a:solidFill>
                <a:schemeClr val="accent1">
                  <a:lumMod val="50000"/>
                </a:schemeClr>
              </a:solidFill>
            </a:rPr>
            <a:t>Higher Customer Satisfaction </a:t>
          </a:r>
        </a:p>
      </dsp:txBody>
      <dsp:txXfrm>
        <a:off x="8645918" y="2197222"/>
        <a:ext cx="1800000" cy="1455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D0E74-521F-4243-9F93-A47A68830283}">
      <dsp:nvSpPr>
        <dsp:cNvPr id="0" name=""/>
        <dsp:cNvSpPr/>
      </dsp:nvSpPr>
      <dsp:spPr>
        <a:xfrm>
          <a:off x="0" y="476"/>
          <a:ext cx="10427840" cy="11149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91E84-247B-4E79-8317-BB4378B5C859}">
      <dsp:nvSpPr>
        <dsp:cNvPr id="0" name=""/>
        <dsp:cNvSpPr/>
      </dsp:nvSpPr>
      <dsp:spPr>
        <a:xfrm>
          <a:off x="337274" y="251341"/>
          <a:ext cx="613225" cy="613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F32D3-2E5D-49A1-B331-0DD54561E88E}">
      <dsp:nvSpPr>
        <dsp:cNvPr id="0" name=""/>
        <dsp:cNvSpPr/>
      </dsp:nvSpPr>
      <dsp:spPr>
        <a:xfrm>
          <a:off x="1287773" y="476"/>
          <a:ext cx="9140067" cy="111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9" tIns="117999" rIns="117999" bIns="117999"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accent1">
                  <a:lumMod val="50000"/>
                </a:schemeClr>
              </a:solidFill>
            </a:rPr>
            <a:t>Interacting with others allows us to form personal bonds, test assumptions, and build trust. </a:t>
          </a:r>
        </a:p>
      </dsp:txBody>
      <dsp:txXfrm>
        <a:off x="1287773" y="476"/>
        <a:ext cx="9140067" cy="1114955"/>
      </dsp:txXfrm>
    </dsp:sp>
    <dsp:sp modelId="{D9BCA01C-2FC5-40A2-93BE-A61D02890963}">
      <dsp:nvSpPr>
        <dsp:cNvPr id="0" name=""/>
        <dsp:cNvSpPr/>
      </dsp:nvSpPr>
      <dsp:spPr>
        <a:xfrm>
          <a:off x="0" y="1394171"/>
          <a:ext cx="10427840" cy="11149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8FB84-3276-4AE7-9363-F3F399A7094C}">
      <dsp:nvSpPr>
        <dsp:cNvPr id="0" name=""/>
        <dsp:cNvSpPr/>
      </dsp:nvSpPr>
      <dsp:spPr>
        <a:xfrm>
          <a:off x="337274" y="1645036"/>
          <a:ext cx="613225" cy="613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3BD4FF-1730-49E6-AF8E-A5B5624CF366}">
      <dsp:nvSpPr>
        <dsp:cNvPr id="0" name=""/>
        <dsp:cNvSpPr/>
      </dsp:nvSpPr>
      <dsp:spPr>
        <a:xfrm>
          <a:off x="1287773" y="1394171"/>
          <a:ext cx="9140067" cy="111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9" tIns="117999" rIns="117999" bIns="117999"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accent1">
                  <a:lumMod val="50000"/>
                </a:schemeClr>
              </a:solidFill>
            </a:rPr>
            <a:t>Improved trust cultivates honesty and openness at work. </a:t>
          </a:r>
        </a:p>
      </dsp:txBody>
      <dsp:txXfrm>
        <a:off x="1287773" y="1394171"/>
        <a:ext cx="9140067" cy="1114955"/>
      </dsp:txXfrm>
    </dsp:sp>
    <dsp:sp modelId="{3365C99E-7DD3-4BE7-A3C7-D8A2F9B9AC7E}">
      <dsp:nvSpPr>
        <dsp:cNvPr id="0" name=""/>
        <dsp:cNvSpPr/>
      </dsp:nvSpPr>
      <dsp:spPr>
        <a:xfrm>
          <a:off x="0" y="2787865"/>
          <a:ext cx="10427840" cy="11149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1B9425-A23D-49E2-A694-85F4904548D2}">
      <dsp:nvSpPr>
        <dsp:cNvPr id="0" name=""/>
        <dsp:cNvSpPr/>
      </dsp:nvSpPr>
      <dsp:spPr>
        <a:xfrm>
          <a:off x="337274" y="3038730"/>
          <a:ext cx="613225" cy="613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D5324-5381-4DC5-91D2-CA6A58B84040}">
      <dsp:nvSpPr>
        <dsp:cNvPr id="0" name=""/>
        <dsp:cNvSpPr/>
      </dsp:nvSpPr>
      <dsp:spPr>
        <a:xfrm>
          <a:off x="1287773" y="2787865"/>
          <a:ext cx="9140067" cy="111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9" tIns="117999" rIns="117999" bIns="117999"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accent1">
                  <a:lumMod val="50000"/>
                </a:schemeClr>
              </a:solidFill>
            </a:rPr>
            <a:t>Honesty and openness facilitates </a:t>
          </a:r>
          <a:r>
            <a:rPr lang="en-US" sz="2500" b="1" u="sng" kern="1200" dirty="0">
              <a:solidFill>
                <a:schemeClr val="accent1">
                  <a:lumMod val="50000"/>
                </a:schemeClr>
              </a:solidFill>
            </a:rPr>
            <a:t>accountability</a:t>
          </a:r>
          <a:r>
            <a:rPr lang="en-US" sz="2500" kern="1200" dirty="0">
              <a:solidFill>
                <a:schemeClr val="accent1">
                  <a:lumMod val="50000"/>
                </a:schemeClr>
              </a:solidFill>
            </a:rPr>
            <a:t>. </a:t>
          </a:r>
        </a:p>
      </dsp:txBody>
      <dsp:txXfrm>
        <a:off x="1287773" y="2787865"/>
        <a:ext cx="9140067" cy="11149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C98C7-FDE0-4794-8A07-D2B4EAE22053}">
      <dsp:nvSpPr>
        <dsp:cNvPr id="0" name=""/>
        <dsp:cNvSpPr/>
      </dsp:nvSpPr>
      <dsp:spPr>
        <a:xfrm>
          <a:off x="0" y="2109"/>
          <a:ext cx="8077186" cy="8989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70298-9CAF-4E2C-90BB-1BB687A8D97C}">
      <dsp:nvSpPr>
        <dsp:cNvPr id="0" name=""/>
        <dsp:cNvSpPr/>
      </dsp:nvSpPr>
      <dsp:spPr>
        <a:xfrm>
          <a:off x="271925" y="204368"/>
          <a:ext cx="494410" cy="494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F886D-40FB-4FF0-BFC1-B9155B6D94E3}">
      <dsp:nvSpPr>
        <dsp:cNvPr id="0" name=""/>
        <dsp:cNvSpPr/>
      </dsp:nvSpPr>
      <dsp:spPr>
        <a:xfrm>
          <a:off x="1038262" y="2109"/>
          <a:ext cx="7038923" cy="89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37" tIns="95137" rIns="95137" bIns="95137"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accent2">
                  <a:lumMod val="50000"/>
                </a:schemeClr>
              </a:solidFill>
            </a:rPr>
            <a:t>Regular 1:1’s with supervisor/leadership </a:t>
          </a:r>
        </a:p>
      </dsp:txBody>
      <dsp:txXfrm>
        <a:off x="1038262" y="2109"/>
        <a:ext cx="7038923" cy="898928"/>
      </dsp:txXfrm>
    </dsp:sp>
    <dsp:sp modelId="{B84CE8C7-E874-462E-8FF9-D3E98B6D698B}">
      <dsp:nvSpPr>
        <dsp:cNvPr id="0" name=""/>
        <dsp:cNvSpPr/>
      </dsp:nvSpPr>
      <dsp:spPr>
        <a:xfrm>
          <a:off x="0" y="1125770"/>
          <a:ext cx="8077186" cy="8989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146E9-B97F-4C13-A8FB-C38F93EC64E1}">
      <dsp:nvSpPr>
        <dsp:cNvPr id="0" name=""/>
        <dsp:cNvSpPr/>
      </dsp:nvSpPr>
      <dsp:spPr>
        <a:xfrm>
          <a:off x="271925" y="1328028"/>
          <a:ext cx="494410" cy="494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6BF95-FF8D-460D-82CF-29B1D3A8E7A5}">
      <dsp:nvSpPr>
        <dsp:cNvPr id="0" name=""/>
        <dsp:cNvSpPr/>
      </dsp:nvSpPr>
      <dsp:spPr>
        <a:xfrm>
          <a:off x="1038262" y="1125770"/>
          <a:ext cx="7038923" cy="89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37" tIns="95137" rIns="95137" bIns="95137"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2">
                  <a:lumMod val="90000"/>
                  <a:lumOff val="10000"/>
                </a:schemeClr>
              </a:solidFill>
            </a:rPr>
            <a:t>A realistic cadence for surveys and employee feedback </a:t>
          </a:r>
        </a:p>
      </dsp:txBody>
      <dsp:txXfrm>
        <a:off x="1038262" y="1125770"/>
        <a:ext cx="7038923" cy="898928"/>
      </dsp:txXfrm>
    </dsp:sp>
    <dsp:sp modelId="{03AC41C7-0BF5-434A-A1C3-39F4858F1A74}">
      <dsp:nvSpPr>
        <dsp:cNvPr id="0" name=""/>
        <dsp:cNvSpPr/>
      </dsp:nvSpPr>
      <dsp:spPr>
        <a:xfrm>
          <a:off x="0" y="2249430"/>
          <a:ext cx="8077186" cy="8989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93788-A73E-408A-A7B6-9DD65ADE70B5}">
      <dsp:nvSpPr>
        <dsp:cNvPr id="0" name=""/>
        <dsp:cNvSpPr/>
      </dsp:nvSpPr>
      <dsp:spPr>
        <a:xfrm>
          <a:off x="271925" y="2451689"/>
          <a:ext cx="494410" cy="494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97B1E-323E-4BA3-8E6C-413189B52C9F}">
      <dsp:nvSpPr>
        <dsp:cNvPr id="0" name=""/>
        <dsp:cNvSpPr/>
      </dsp:nvSpPr>
      <dsp:spPr>
        <a:xfrm>
          <a:off x="1038262" y="2249430"/>
          <a:ext cx="7038923" cy="89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37" tIns="95137" rIns="95137" bIns="95137"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accent1">
                  <a:lumMod val="75000"/>
                </a:schemeClr>
              </a:solidFill>
            </a:rPr>
            <a:t>Team meetings that are productive </a:t>
          </a:r>
        </a:p>
      </dsp:txBody>
      <dsp:txXfrm>
        <a:off x="1038262" y="2249430"/>
        <a:ext cx="7038923" cy="898928"/>
      </dsp:txXfrm>
    </dsp:sp>
    <dsp:sp modelId="{A91598E2-90E6-448B-B2D2-EE2B715524A3}">
      <dsp:nvSpPr>
        <dsp:cNvPr id="0" name=""/>
        <dsp:cNvSpPr/>
      </dsp:nvSpPr>
      <dsp:spPr>
        <a:xfrm>
          <a:off x="0" y="3373091"/>
          <a:ext cx="8077186" cy="8989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EE078-B98A-4399-A546-C534BA7B6DCB}">
      <dsp:nvSpPr>
        <dsp:cNvPr id="0" name=""/>
        <dsp:cNvSpPr/>
      </dsp:nvSpPr>
      <dsp:spPr>
        <a:xfrm>
          <a:off x="271925" y="3575349"/>
          <a:ext cx="494410" cy="494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55D6E-45D2-4DA5-BED5-81852C50E379}">
      <dsp:nvSpPr>
        <dsp:cNvPr id="0" name=""/>
        <dsp:cNvSpPr/>
      </dsp:nvSpPr>
      <dsp:spPr>
        <a:xfrm>
          <a:off x="1038262" y="3373091"/>
          <a:ext cx="7038923" cy="89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37" tIns="95137" rIns="95137" bIns="95137"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accent4">
                  <a:lumMod val="50000"/>
                </a:schemeClr>
              </a:solidFill>
            </a:rPr>
            <a:t>Open Office Hours </a:t>
          </a:r>
        </a:p>
      </dsp:txBody>
      <dsp:txXfrm>
        <a:off x="1038262" y="3373091"/>
        <a:ext cx="7038923" cy="898928"/>
      </dsp:txXfrm>
    </dsp:sp>
    <dsp:sp modelId="{CB24C0F7-97E1-4943-B077-4AF63FEFABA0}">
      <dsp:nvSpPr>
        <dsp:cNvPr id="0" name=""/>
        <dsp:cNvSpPr/>
      </dsp:nvSpPr>
      <dsp:spPr>
        <a:xfrm>
          <a:off x="0" y="4496751"/>
          <a:ext cx="8077186" cy="8989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30584D-2C7D-4149-9047-044CFC65DA3B}">
      <dsp:nvSpPr>
        <dsp:cNvPr id="0" name=""/>
        <dsp:cNvSpPr/>
      </dsp:nvSpPr>
      <dsp:spPr>
        <a:xfrm>
          <a:off x="271925" y="4699010"/>
          <a:ext cx="494410" cy="4944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C150D3-A880-40F4-B5D4-39C23E55EA98}">
      <dsp:nvSpPr>
        <dsp:cNvPr id="0" name=""/>
        <dsp:cNvSpPr/>
      </dsp:nvSpPr>
      <dsp:spPr>
        <a:xfrm>
          <a:off x="1038262" y="4496751"/>
          <a:ext cx="7038923" cy="89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37" tIns="95137" rIns="95137" bIns="95137"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accent6">
                  <a:lumMod val="50000"/>
                </a:schemeClr>
              </a:solidFill>
            </a:rPr>
            <a:t>Easy access to leaders outside my “chain of command”</a:t>
          </a:r>
        </a:p>
      </dsp:txBody>
      <dsp:txXfrm>
        <a:off x="1038262" y="4496751"/>
        <a:ext cx="7038923" cy="898928"/>
      </dsp:txXfrm>
    </dsp:sp>
    <dsp:sp modelId="{1A915183-3DAE-44C2-9B01-A139679070E3}">
      <dsp:nvSpPr>
        <dsp:cNvPr id="0" name=""/>
        <dsp:cNvSpPr/>
      </dsp:nvSpPr>
      <dsp:spPr>
        <a:xfrm>
          <a:off x="0" y="5620412"/>
          <a:ext cx="8077186" cy="8989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2F20E0-DDA4-48DD-A722-5057C9C0BE4A}">
      <dsp:nvSpPr>
        <dsp:cNvPr id="0" name=""/>
        <dsp:cNvSpPr/>
      </dsp:nvSpPr>
      <dsp:spPr>
        <a:xfrm>
          <a:off x="271925" y="5822670"/>
          <a:ext cx="494410" cy="49441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3EAEBD-B653-42A2-938B-AA95DCEC3107}">
      <dsp:nvSpPr>
        <dsp:cNvPr id="0" name=""/>
        <dsp:cNvSpPr/>
      </dsp:nvSpPr>
      <dsp:spPr>
        <a:xfrm>
          <a:off x="1038262" y="5620412"/>
          <a:ext cx="7038923" cy="89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37" tIns="95137" rIns="95137" bIns="95137"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accent6">
                  <a:lumMod val="75000"/>
                </a:schemeClr>
              </a:solidFill>
            </a:rPr>
            <a:t>Social Interaction &amp; FUN</a:t>
          </a:r>
        </a:p>
      </dsp:txBody>
      <dsp:txXfrm>
        <a:off x="1038262" y="5620412"/>
        <a:ext cx="7038923" cy="8989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6B853-909C-46C3-953D-54DFCEE09497}"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54492-F892-4414-BBD1-B0E98D7C3B79}" type="slidenum">
              <a:rPr lang="en-US" smtClean="0"/>
              <a:t>‹#›</a:t>
            </a:fld>
            <a:endParaRPr lang="en-US"/>
          </a:p>
        </p:txBody>
      </p:sp>
    </p:spTree>
    <p:extLst>
      <p:ext uri="{BB962C8B-B14F-4D97-AF65-F5344CB8AC3E}">
        <p14:creationId xmlns:p14="http://schemas.microsoft.com/office/powerpoint/2010/main" val="4178395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15</a:t>
            </a:fld>
            <a:endParaRPr lang="en-US"/>
          </a:p>
        </p:txBody>
      </p:sp>
    </p:spTree>
    <p:extLst>
      <p:ext uri="{BB962C8B-B14F-4D97-AF65-F5344CB8AC3E}">
        <p14:creationId xmlns:p14="http://schemas.microsoft.com/office/powerpoint/2010/main" val="350920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17</a:t>
            </a:fld>
            <a:endParaRPr lang="en-US"/>
          </a:p>
        </p:txBody>
      </p:sp>
    </p:spTree>
    <p:extLst>
      <p:ext uri="{BB962C8B-B14F-4D97-AF65-F5344CB8AC3E}">
        <p14:creationId xmlns:p14="http://schemas.microsoft.com/office/powerpoint/2010/main" val="274156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22</a:t>
            </a:fld>
            <a:endParaRPr lang="en-US"/>
          </a:p>
        </p:txBody>
      </p:sp>
    </p:spTree>
    <p:extLst>
      <p:ext uri="{BB962C8B-B14F-4D97-AF65-F5344CB8AC3E}">
        <p14:creationId xmlns:p14="http://schemas.microsoft.com/office/powerpoint/2010/main" val="3339788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27</a:t>
            </a:fld>
            <a:endParaRPr lang="en-US"/>
          </a:p>
        </p:txBody>
      </p:sp>
    </p:spTree>
    <p:extLst>
      <p:ext uri="{BB962C8B-B14F-4D97-AF65-F5344CB8AC3E}">
        <p14:creationId xmlns:p14="http://schemas.microsoft.com/office/powerpoint/2010/main" val="251706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Workplace inclusion is </a:t>
            </a:r>
            <a:r>
              <a:rPr lang="en-US" dirty="0"/>
              <a:t>an environment (not an idea!!!!!!!!) where all employees feel valued and supported, regardless of </a:t>
            </a:r>
            <a:r>
              <a:rPr lang="en-US" dirty="0">
                <a:solidFill>
                  <a:schemeClr val="accent4">
                    <a:lumMod val="50000"/>
                  </a:schemeClr>
                </a:solidFill>
              </a:rPr>
              <a:t>their</a:t>
            </a:r>
            <a:r>
              <a:rPr lang="en-US" dirty="0"/>
              <a:t> background or identity</a:t>
            </a:r>
            <a:r>
              <a:rPr lang="en-US" b="0" i="0" dirty="0">
                <a:solidFill>
                  <a:srgbClr val="001D35"/>
                </a:solidFill>
                <a:effectLst/>
                <a:latin typeface="Google Sans"/>
              </a:rPr>
              <a:t>.</a:t>
            </a:r>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28</a:t>
            </a:fld>
            <a:endParaRPr lang="en-US"/>
          </a:p>
        </p:txBody>
      </p:sp>
    </p:spTree>
    <p:extLst>
      <p:ext uri="{BB962C8B-B14F-4D97-AF65-F5344CB8AC3E}">
        <p14:creationId xmlns:p14="http://schemas.microsoft.com/office/powerpoint/2010/main" val="2720479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29</a:t>
            </a:fld>
            <a:endParaRPr lang="en-US"/>
          </a:p>
        </p:txBody>
      </p:sp>
    </p:spTree>
    <p:extLst>
      <p:ext uri="{BB962C8B-B14F-4D97-AF65-F5344CB8AC3E}">
        <p14:creationId xmlns:p14="http://schemas.microsoft.com/office/powerpoint/2010/main" val="3981261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BEWARE … </a:t>
            </a:r>
            <a:r>
              <a:rPr lang="en-US" dirty="0" err="1"/>
              <a:t>bc</a:t>
            </a:r>
            <a:r>
              <a:rPr lang="en-US" dirty="0"/>
              <a:t> it is a way to connect but the connection is often underutilized. </a:t>
            </a:r>
          </a:p>
        </p:txBody>
      </p:sp>
      <p:sp>
        <p:nvSpPr>
          <p:cNvPr id="4" name="Slide Number Placeholder 3"/>
          <p:cNvSpPr>
            <a:spLocks noGrp="1"/>
          </p:cNvSpPr>
          <p:nvPr>
            <p:ph type="sldNum" sz="quarter" idx="5"/>
          </p:nvPr>
        </p:nvSpPr>
        <p:spPr/>
        <p:txBody>
          <a:bodyPr/>
          <a:lstStyle/>
          <a:p>
            <a:fld id="{A8754492-F892-4414-BBD1-B0E98D7C3B79}" type="slidenum">
              <a:rPr lang="en-US" smtClean="0"/>
              <a:t>34</a:t>
            </a:fld>
            <a:endParaRPr lang="en-US"/>
          </a:p>
        </p:txBody>
      </p:sp>
    </p:spTree>
    <p:extLst>
      <p:ext uri="{BB962C8B-B14F-4D97-AF65-F5344CB8AC3E}">
        <p14:creationId xmlns:p14="http://schemas.microsoft.com/office/powerpoint/2010/main" val="182597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bother recreating the wheel here… Get focused and use what works (if that is your style) </a:t>
            </a:r>
          </a:p>
        </p:txBody>
      </p:sp>
      <p:sp>
        <p:nvSpPr>
          <p:cNvPr id="4" name="Slide Number Placeholder 3"/>
          <p:cNvSpPr>
            <a:spLocks noGrp="1"/>
          </p:cNvSpPr>
          <p:nvPr>
            <p:ph type="sldNum" sz="quarter" idx="5"/>
          </p:nvPr>
        </p:nvSpPr>
        <p:spPr/>
        <p:txBody>
          <a:bodyPr/>
          <a:lstStyle/>
          <a:p>
            <a:fld id="{A8754492-F892-4414-BBD1-B0E98D7C3B79}" type="slidenum">
              <a:rPr lang="en-US" smtClean="0"/>
              <a:t>35</a:t>
            </a:fld>
            <a:endParaRPr lang="en-US"/>
          </a:p>
        </p:txBody>
      </p:sp>
    </p:spTree>
    <p:extLst>
      <p:ext uri="{BB962C8B-B14F-4D97-AF65-F5344CB8AC3E}">
        <p14:creationId xmlns:p14="http://schemas.microsoft.com/office/powerpoint/2010/main" val="3131136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36</a:t>
            </a:fld>
            <a:endParaRPr lang="en-US"/>
          </a:p>
        </p:txBody>
      </p:sp>
    </p:spTree>
    <p:extLst>
      <p:ext uri="{BB962C8B-B14F-4D97-AF65-F5344CB8AC3E}">
        <p14:creationId xmlns:p14="http://schemas.microsoft.com/office/powerpoint/2010/main" val="3972234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41</a:t>
            </a:fld>
            <a:endParaRPr lang="en-US"/>
          </a:p>
        </p:txBody>
      </p:sp>
    </p:spTree>
    <p:extLst>
      <p:ext uri="{BB962C8B-B14F-4D97-AF65-F5344CB8AC3E}">
        <p14:creationId xmlns:p14="http://schemas.microsoft.com/office/powerpoint/2010/main" val="173051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2</a:t>
            </a:fld>
            <a:endParaRPr lang="en-US"/>
          </a:p>
        </p:txBody>
      </p:sp>
    </p:spTree>
    <p:extLst>
      <p:ext uri="{BB962C8B-B14F-4D97-AF65-F5344CB8AC3E}">
        <p14:creationId xmlns:p14="http://schemas.microsoft.com/office/powerpoint/2010/main" val="3775846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Connection at work is about something much, much bigger than each of us or one of us. </a:t>
            </a:r>
          </a:p>
          <a:p>
            <a:endParaRPr lang="en-US" b="0" i="0" dirty="0">
              <a:solidFill>
                <a:srgbClr val="001D35"/>
              </a:solidFill>
              <a:effectLst/>
              <a:latin typeface="Google Sans"/>
            </a:endParaRPr>
          </a:p>
          <a:p>
            <a:r>
              <a:rPr lang="en-US" b="0" i="0" dirty="0">
                <a:solidFill>
                  <a:srgbClr val="001D35"/>
                </a:solidFill>
                <a:effectLst/>
                <a:latin typeface="Google Sans"/>
              </a:rPr>
              <a:t>So, to end our time today, I want to share a bit about Ubuntu. </a:t>
            </a:r>
          </a:p>
          <a:p>
            <a:endParaRPr lang="en-US" b="0" i="0" dirty="0">
              <a:solidFill>
                <a:srgbClr val="001D35"/>
              </a:solidFill>
              <a:effectLst/>
              <a:latin typeface="Google Sans"/>
            </a:endParaRPr>
          </a:p>
          <a:p>
            <a:r>
              <a:rPr lang="en-US" b="0" i="0" dirty="0">
                <a:solidFill>
                  <a:srgbClr val="001D35"/>
                </a:solidFill>
                <a:effectLst/>
                <a:latin typeface="Google Sans"/>
              </a:rPr>
              <a:t>Ubuntu is an African philosophy that emphasizes the importance of </a:t>
            </a:r>
            <a:r>
              <a:rPr lang="en-US" b="0" i="0" u="sng" dirty="0">
                <a:solidFill>
                  <a:srgbClr val="001D35"/>
                </a:solidFill>
                <a:effectLst/>
                <a:latin typeface="Google Sans"/>
              </a:rPr>
              <a:t>community</a:t>
            </a:r>
            <a:r>
              <a:rPr lang="en-US" b="0" i="0" dirty="0">
                <a:solidFill>
                  <a:srgbClr val="001D35"/>
                </a:solidFill>
                <a:effectLst/>
                <a:latin typeface="Google Sans"/>
              </a:rPr>
              <a:t> and </a:t>
            </a:r>
            <a:r>
              <a:rPr lang="en-US" b="0" i="0" u="sng" dirty="0">
                <a:solidFill>
                  <a:srgbClr val="001D35"/>
                </a:solidFill>
                <a:effectLst/>
                <a:latin typeface="Google Sans"/>
              </a:rPr>
              <a:t>shared humanity </a:t>
            </a:r>
            <a:r>
              <a:rPr lang="en-US" b="0" i="0" dirty="0">
                <a:solidFill>
                  <a:srgbClr val="001D35"/>
                </a:solidFill>
                <a:effectLst/>
                <a:latin typeface="Google Sans"/>
              </a:rPr>
              <a:t>over individualism. </a:t>
            </a:r>
          </a:p>
          <a:p>
            <a:endParaRPr lang="en-US" b="0" i="0" dirty="0">
              <a:solidFill>
                <a:srgbClr val="001D35"/>
              </a:solidFill>
              <a:effectLst/>
              <a:latin typeface="Google Sans"/>
            </a:endParaRPr>
          </a:p>
          <a:p>
            <a:r>
              <a:rPr lang="en-US" b="0" i="0" dirty="0">
                <a:solidFill>
                  <a:srgbClr val="001D35"/>
                </a:solidFill>
                <a:effectLst/>
                <a:latin typeface="Google Sans"/>
              </a:rPr>
              <a:t>At WORK: </a:t>
            </a:r>
          </a:p>
          <a:p>
            <a:r>
              <a:rPr lang="en-US" b="0" i="0" dirty="0">
                <a:solidFill>
                  <a:srgbClr val="001D35"/>
                </a:solidFill>
                <a:effectLst/>
                <a:latin typeface="Google Sans"/>
              </a:rPr>
              <a:t>I am because my team is. </a:t>
            </a:r>
          </a:p>
          <a:p>
            <a:r>
              <a:rPr lang="en-US" b="0" i="0" dirty="0">
                <a:solidFill>
                  <a:srgbClr val="001D35"/>
                </a:solidFill>
                <a:effectLst/>
                <a:latin typeface="Google Sans"/>
              </a:rPr>
              <a:t>We are because our clients are. </a:t>
            </a:r>
          </a:p>
          <a:p>
            <a:r>
              <a:rPr lang="en-US" b="0" i="0" dirty="0">
                <a:solidFill>
                  <a:srgbClr val="001D35"/>
                </a:solidFill>
                <a:effectLst/>
                <a:latin typeface="Google Sans"/>
              </a:rPr>
              <a:t>We are because our community is. </a:t>
            </a:r>
          </a:p>
          <a:p>
            <a:endParaRPr lang="en-US" b="0" i="0" dirty="0">
              <a:solidFill>
                <a:srgbClr val="001D35"/>
              </a:solidFill>
              <a:effectLst/>
              <a:latin typeface="Google Sans"/>
            </a:endParaRPr>
          </a:p>
          <a:p>
            <a:endParaRPr lang="en-US" b="0" i="0" dirty="0">
              <a:solidFill>
                <a:srgbClr val="001D35"/>
              </a:solidFill>
              <a:effectLst/>
              <a:latin typeface="Google Sans"/>
            </a:endParaRPr>
          </a:p>
          <a:p>
            <a:r>
              <a:rPr lang="en-US" b="0" i="0" dirty="0">
                <a:solidFill>
                  <a:srgbClr val="001D35"/>
                </a:solidFill>
                <a:effectLst/>
                <a:latin typeface="Google Sans"/>
              </a:rPr>
              <a:t>The word Ubuntu comes from the Nguni (isiZulu) aphorism </a:t>
            </a:r>
            <a:r>
              <a:rPr lang="en-US" b="0" i="0" dirty="0" err="1">
                <a:solidFill>
                  <a:srgbClr val="001D35"/>
                </a:solidFill>
                <a:effectLst/>
                <a:latin typeface="Google Sans"/>
              </a:rPr>
              <a:t>Umuntu</a:t>
            </a:r>
            <a:r>
              <a:rPr lang="en-US" b="0" i="0" dirty="0">
                <a:solidFill>
                  <a:srgbClr val="001D35"/>
                </a:solidFill>
                <a:effectLst/>
                <a:latin typeface="Google Sans"/>
              </a:rPr>
              <a:t> </a:t>
            </a:r>
            <a:r>
              <a:rPr lang="en-US" b="0" i="0" dirty="0" err="1">
                <a:solidFill>
                  <a:srgbClr val="001D35"/>
                </a:solidFill>
                <a:effectLst/>
                <a:latin typeface="Google Sans"/>
              </a:rPr>
              <a:t>Ngumuntu</a:t>
            </a:r>
            <a:r>
              <a:rPr lang="en-US" b="0" i="0" dirty="0">
                <a:solidFill>
                  <a:srgbClr val="001D35"/>
                </a:solidFill>
                <a:effectLst/>
                <a:latin typeface="Google Sans"/>
              </a:rPr>
              <a:t> </a:t>
            </a:r>
            <a:r>
              <a:rPr lang="en-US" b="0" i="0" dirty="0" err="1">
                <a:solidFill>
                  <a:srgbClr val="001D35"/>
                </a:solidFill>
                <a:effectLst/>
                <a:latin typeface="Google Sans"/>
              </a:rPr>
              <a:t>Ngabantu</a:t>
            </a:r>
            <a:r>
              <a:rPr lang="en-US" b="0" i="0" dirty="0">
                <a:solidFill>
                  <a:srgbClr val="001D35"/>
                </a:solidFill>
                <a:effectLst/>
                <a:latin typeface="Google Sans"/>
              </a:rPr>
              <a:t>, which translates to "a person is a person because of or through others". </a:t>
            </a:r>
          </a:p>
          <a:p>
            <a:endParaRPr lang="en-US" b="0" i="0" dirty="0">
              <a:solidFill>
                <a:srgbClr val="001D35"/>
              </a:solidFill>
              <a:effectLst/>
              <a:latin typeface="Google Sans"/>
            </a:endParaRPr>
          </a:p>
          <a:p>
            <a:r>
              <a:rPr lang="en-US" b="0" i="0" dirty="0">
                <a:solidFill>
                  <a:srgbClr val="001D35"/>
                </a:solidFill>
                <a:effectLst/>
                <a:latin typeface="Google Sans"/>
              </a:rPr>
              <a:t>Ubuntu can be described as a humanism that values proper behavior towards others and nature, and the capacity to express compassion, dignity, reciprocity, and mutuality. </a:t>
            </a:r>
          </a:p>
          <a:p>
            <a:endParaRPr lang="en-US" b="0" i="0" dirty="0">
              <a:solidFill>
                <a:srgbClr val="001D35"/>
              </a:solidFill>
              <a:effectLst/>
              <a:latin typeface="Google Sans"/>
            </a:endParaRPr>
          </a:p>
          <a:p>
            <a:r>
              <a:rPr lang="en-US" b="1" i="0" dirty="0">
                <a:solidFill>
                  <a:srgbClr val="001D35"/>
                </a:solidFill>
                <a:effectLst/>
                <a:latin typeface="Google Sans"/>
              </a:rPr>
              <a:t>It's often seen as a counterweight to the culture of individualism in the modern world.</a:t>
            </a:r>
            <a:endParaRPr lang="en-US" b="1" dirty="0"/>
          </a:p>
        </p:txBody>
      </p:sp>
      <p:sp>
        <p:nvSpPr>
          <p:cNvPr id="4" name="Slide Number Placeholder 3"/>
          <p:cNvSpPr>
            <a:spLocks noGrp="1"/>
          </p:cNvSpPr>
          <p:nvPr>
            <p:ph type="sldNum" sz="quarter" idx="5"/>
          </p:nvPr>
        </p:nvSpPr>
        <p:spPr/>
        <p:txBody>
          <a:bodyPr/>
          <a:lstStyle/>
          <a:p>
            <a:fld id="{A8754492-F892-4414-BBD1-B0E98D7C3B79}" type="slidenum">
              <a:rPr lang="en-US" smtClean="0"/>
              <a:t>42</a:t>
            </a:fld>
            <a:endParaRPr lang="en-US"/>
          </a:p>
        </p:txBody>
      </p:sp>
    </p:spTree>
    <p:extLst>
      <p:ext uri="{BB962C8B-B14F-4D97-AF65-F5344CB8AC3E}">
        <p14:creationId xmlns:p14="http://schemas.microsoft.com/office/powerpoint/2010/main" val="361666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and growing through Ubuntu – BBC </a:t>
            </a:r>
          </a:p>
          <a:p>
            <a:endParaRPr lang="en-US" dirty="0"/>
          </a:p>
          <a:p>
            <a:r>
              <a:rPr lang="en-US" dirty="0"/>
              <a:t>https://youtu.be/7UojwMiRpNM?si=nEnRaCr7D4Yuxnla </a:t>
            </a:r>
          </a:p>
          <a:p>
            <a:endParaRPr lang="en-US" dirty="0"/>
          </a:p>
          <a:p>
            <a:r>
              <a:rPr lang="en-US" dirty="0"/>
              <a:t>Responsibility to our communities, the vulnerable, and the world around us. </a:t>
            </a:r>
          </a:p>
          <a:p>
            <a:endParaRPr lang="en-US" dirty="0"/>
          </a:p>
          <a:p>
            <a:r>
              <a:rPr lang="en-US" dirty="0"/>
              <a:t>We are cocreators of the world. We are interdependent. </a:t>
            </a:r>
          </a:p>
          <a:p>
            <a:endParaRPr lang="en-US" dirty="0"/>
          </a:p>
          <a:p>
            <a:r>
              <a:rPr lang="en-US" dirty="0"/>
              <a:t>Individuality (free to be self) and Individualism (self-</a:t>
            </a:r>
            <a:r>
              <a:rPr lang="en-US" dirty="0" err="1"/>
              <a:t>referencial</a:t>
            </a:r>
            <a:r>
              <a:rPr lang="en-US" dirty="0"/>
              <a:t>, about me </a:t>
            </a:r>
            <a:r>
              <a:rPr lang="en-US" dirty="0" err="1"/>
              <a:t>me</a:t>
            </a:r>
            <a:r>
              <a:rPr lang="en-US" dirty="0"/>
              <a:t> </a:t>
            </a:r>
            <a:r>
              <a:rPr lang="en-US" dirty="0" err="1"/>
              <a:t>me</a:t>
            </a:r>
            <a:r>
              <a:rPr lang="en-US" dirty="0"/>
              <a:t> all of the time) </a:t>
            </a:r>
          </a:p>
          <a:p>
            <a:endParaRPr lang="en-US" dirty="0"/>
          </a:p>
          <a:p>
            <a:r>
              <a:rPr lang="en-US" b="1" dirty="0"/>
              <a:t>The workplace community moderates Individuality versus Individualism </a:t>
            </a:r>
          </a:p>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43</a:t>
            </a:fld>
            <a:endParaRPr lang="en-US"/>
          </a:p>
        </p:txBody>
      </p:sp>
    </p:spTree>
    <p:extLst>
      <p:ext uri="{BB962C8B-B14F-4D97-AF65-F5344CB8AC3E}">
        <p14:creationId xmlns:p14="http://schemas.microsoft.com/office/powerpoint/2010/main" val="1396339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5438CF-C668-40D5-9DC0-8D5DFC4484F5}" type="slidenum">
              <a:rPr lang="en-US" smtClean="0"/>
              <a:t>44</a:t>
            </a:fld>
            <a:endParaRPr lang="en-US"/>
          </a:p>
        </p:txBody>
      </p:sp>
    </p:spTree>
    <p:extLst>
      <p:ext uri="{BB962C8B-B14F-4D97-AF65-F5344CB8AC3E}">
        <p14:creationId xmlns:p14="http://schemas.microsoft.com/office/powerpoint/2010/main" val="1187079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438CF-C668-40D5-9DC0-8D5DFC4484F5}" type="slidenum">
              <a:rPr lang="en-US" smtClean="0"/>
              <a:t>45</a:t>
            </a:fld>
            <a:endParaRPr lang="en-US"/>
          </a:p>
        </p:txBody>
      </p:sp>
    </p:spTree>
    <p:extLst>
      <p:ext uri="{BB962C8B-B14F-4D97-AF65-F5344CB8AC3E}">
        <p14:creationId xmlns:p14="http://schemas.microsoft.com/office/powerpoint/2010/main" val="3163758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4</a:t>
            </a:fld>
            <a:endParaRPr lang="en-US"/>
          </a:p>
        </p:txBody>
      </p:sp>
    </p:spTree>
    <p:extLst>
      <p:ext uri="{BB962C8B-B14F-4D97-AF65-F5344CB8AC3E}">
        <p14:creationId xmlns:p14="http://schemas.microsoft.com/office/powerpoint/2010/main" val="303670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through stories </a:t>
            </a:r>
          </a:p>
        </p:txBody>
      </p:sp>
      <p:sp>
        <p:nvSpPr>
          <p:cNvPr id="4" name="Slide Number Placeholder 3"/>
          <p:cNvSpPr>
            <a:spLocks noGrp="1"/>
          </p:cNvSpPr>
          <p:nvPr>
            <p:ph type="sldNum" sz="quarter" idx="5"/>
          </p:nvPr>
        </p:nvSpPr>
        <p:spPr/>
        <p:txBody>
          <a:bodyPr/>
          <a:lstStyle/>
          <a:p>
            <a:fld id="{A8754492-F892-4414-BBD1-B0E98D7C3B79}" type="slidenum">
              <a:rPr lang="en-US" smtClean="0"/>
              <a:t>5</a:t>
            </a:fld>
            <a:endParaRPr lang="en-US"/>
          </a:p>
        </p:txBody>
      </p:sp>
    </p:spTree>
    <p:extLst>
      <p:ext uri="{BB962C8B-B14F-4D97-AF65-F5344CB8AC3E}">
        <p14:creationId xmlns:p14="http://schemas.microsoft.com/office/powerpoint/2010/main" val="1484709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6</a:t>
            </a:fld>
            <a:endParaRPr lang="en-US"/>
          </a:p>
        </p:txBody>
      </p:sp>
    </p:spTree>
    <p:extLst>
      <p:ext uri="{BB962C8B-B14F-4D97-AF65-F5344CB8AC3E}">
        <p14:creationId xmlns:p14="http://schemas.microsoft.com/office/powerpoint/2010/main" val="3314962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Synergy is what is created when people work together to create something valuable, and it's based on the idea that working as a team is more effective than working alone. Effective connections and communication are key to building synergy.</a:t>
            </a:r>
            <a:endParaRPr lang="en-US" dirty="0"/>
          </a:p>
        </p:txBody>
      </p:sp>
      <p:sp>
        <p:nvSpPr>
          <p:cNvPr id="4" name="Slide Number Placeholder 3"/>
          <p:cNvSpPr>
            <a:spLocks noGrp="1"/>
          </p:cNvSpPr>
          <p:nvPr>
            <p:ph type="sldNum" sz="quarter" idx="5"/>
          </p:nvPr>
        </p:nvSpPr>
        <p:spPr/>
        <p:txBody>
          <a:bodyPr/>
          <a:lstStyle/>
          <a:p>
            <a:fld id="{A8754492-F892-4414-BBD1-B0E98D7C3B79}" type="slidenum">
              <a:rPr lang="en-US" smtClean="0"/>
              <a:t>8</a:t>
            </a:fld>
            <a:endParaRPr lang="en-US"/>
          </a:p>
        </p:txBody>
      </p:sp>
    </p:spTree>
    <p:extLst>
      <p:ext uri="{BB962C8B-B14F-4D97-AF65-F5344CB8AC3E}">
        <p14:creationId xmlns:p14="http://schemas.microsoft.com/office/powerpoint/2010/main" val="2636709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more work with the SAME labor cost. </a:t>
            </a:r>
            <a:r>
              <a:rPr lang="en-US" dirty="0" err="1"/>
              <a:t>Ummmm</a:t>
            </a:r>
            <a:r>
              <a:rPr lang="en-US" dirty="0"/>
              <a:t>. That’s a solid enough bottom-line impact to just dive right in!</a:t>
            </a:r>
          </a:p>
        </p:txBody>
      </p:sp>
      <p:sp>
        <p:nvSpPr>
          <p:cNvPr id="4" name="Slide Number Placeholder 3"/>
          <p:cNvSpPr>
            <a:spLocks noGrp="1"/>
          </p:cNvSpPr>
          <p:nvPr>
            <p:ph type="sldNum" sz="quarter" idx="5"/>
          </p:nvPr>
        </p:nvSpPr>
        <p:spPr/>
        <p:txBody>
          <a:bodyPr/>
          <a:lstStyle/>
          <a:p>
            <a:fld id="{A8754492-F892-4414-BBD1-B0E98D7C3B79}" type="slidenum">
              <a:rPr lang="en-US" smtClean="0"/>
              <a:t>11</a:t>
            </a:fld>
            <a:endParaRPr lang="en-US"/>
          </a:p>
        </p:txBody>
      </p:sp>
    </p:spTree>
    <p:extLst>
      <p:ext uri="{BB962C8B-B14F-4D97-AF65-F5344CB8AC3E}">
        <p14:creationId xmlns:p14="http://schemas.microsoft.com/office/powerpoint/2010/main" val="824765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recent Gallup Report on Engagement estimates that organizations with high engagement enjoy a reduction in turnover of close to 60%.  That is HUGE. </a:t>
            </a:r>
          </a:p>
          <a:p>
            <a:endParaRPr lang="en-US" dirty="0"/>
          </a:p>
          <a:p>
            <a:r>
              <a:rPr lang="en-US" dirty="0"/>
              <a:t>42% of Turnover is Preventable but often IGNORED by business leaders. </a:t>
            </a:r>
          </a:p>
          <a:p>
            <a:endParaRPr lang="en-US" dirty="0"/>
          </a:p>
          <a:p>
            <a:r>
              <a:rPr lang="en-US" dirty="0"/>
              <a:t>When adding direct and indirect costs … The bottom line, out the door cost to replace an employee ranges from one-half to two times their annual salary/earnings. </a:t>
            </a:r>
          </a:p>
        </p:txBody>
      </p:sp>
      <p:sp>
        <p:nvSpPr>
          <p:cNvPr id="4" name="Slide Number Placeholder 3"/>
          <p:cNvSpPr>
            <a:spLocks noGrp="1"/>
          </p:cNvSpPr>
          <p:nvPr>
            <p:ph type="sldNum" sz="quarter" idx="5"/>
          </p:nvPr>
        </p:nvSpPr>
        <p:spPr/>
        <p:txBody>
          <a:bodyPr/>
          <a:lstStyle/>
          <a:p>
            <a:fld id="{A8754492-F892-4414-BBD1-B0E98D7C3B79}" type="slidenum">
              <a:rPr lang="en-US" smtClean="0"/>
              <a:t>13</a:t>
            </a:fld>
            <a:endParaRPr lang="en-US"/>
          </a:p>
        </p:txBody>
      </p:sp>
    </p:spTree>
    <p:extLst>
      <p:ext uri="{BB962C8B-B14F-4D97-AF65-F5344CB8AC3E}">
        <p14:creationId xmlns:p14="http://schemas.microsoft.com/office/powerpoint/2010/main" val="163656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10% increase in client satisfaction means more repeat sales, new clients, successful referrals, and profits! </a:t>
            </a:r>
          </a:p>
        </p:txBody>
      </p:sp>
      <p:sp>
        <p:nvSpPr>
          <p:cNvPr id="4" name="Slide Number Placeholder 3"/>
          <p:cNvSpPr>
            <a:spLocks noGrp="1"/>
          </p:cNvSpPr>
          <p:nvPr>
            <p:ph type="sldNum" sz="quarter" idx="5"/>
          </p:nvPr>
        </p:nvSpPr>
        <p:spPr/>
        <p:txBody>
          <a:bodyPr/>
          <a:lstStyle/>
          <a:p>
            <a:fld id="{A8754492-F892-4414-BBD1-B0E98D7C3B79}" type="slidenum">
              <a:rPr lang="en-US" smtClean="0"/>
              <a:t>14</a:t>
            </a:fld>
            <a:endParaRPr lang="en-US"/>
          </a:p>
        </p:txBody>
      </p:sp>
    </p:spTree>
    <p:extLst>
      <p:ext uri="{BB962C8B-B14F-4D97-AF65-F5344CB8AC3E}">
        <p14:creationId xmlns:p14="http://schemas.microsoft.com/office/powerpoint/2010/main" val="3954573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74DCD383-F199-4F30-A48E-B04713392584}" type="datetime1">
              <a:rPr lang="en-US" smtClean="0"/>
              <a:t>9/7/2024</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r>
              <a:rPr lang="en-US"/>
              <a:t>© 2024 HR Answers LLC </a:t>
            </a:r>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534079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40F409E1-440F-482E-B08D-253CA1492BE3}" type="datetime1">
              <a:rPr lang="en-US" smtClean="0"/>
              <a:t>9/7/2024</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r>
              <a:rPr lang="en-US"/>
              <a:t>© 2024 HR Answers LLC </a:t>
            </a:r>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92859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2C813F17-726B-4A15-B30D-62B7021F5DEA}" type="datetime1">
              <a:rPr lang="en-US" smtClean="0"/>
              <a:t>9/7/2024</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r>
              <a:rPr lang="en-US"/>
              <a:t>© 2024 HR Answers LLC </a:t>
            </a:r>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59831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C71F0336-8377-4320-A65D-F8E0931C54D2}" type="datetime1">
              <a:rPr lang="en-US" smtClean="0"/>
              <a:t>9/7/2024</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r>
              <a:rPr lang="en-US"/>
              <a:t>© 2024 HR Answers LLC </a:t>
            </a:r>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21794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5F1F0CEF-D8F8-43CE-946B-3DE0F3B37A2B}" type="datetime1">
              <a:rPr lang="en-US" smtClean="0"/>
              <a:t>9/7/2024</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r>
              <a:rPr lang="en-US"/>
              <a:t>© 2024 HR Answers LLC </a:t>
            </a:r>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90397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2468F030-6621-4B81-8D57-BDE1831DC696}" type="datetime1">
              <a:rPr lang="en-US" smtClean="0"/>
              <a:t>9/7/2024</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r>
              <a:rPr lang="en-US"/>
              <a:t>© 2024 HR Answers LLC </a:t>
            </a:r>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13565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188CBB7E-95F0-4131-B03D-02F0CD6B611C}" type="datetime1">
              <a:rPr lang="en-US" smtClean="0"/>
              <a:t>9/7/2024</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r>
              <a:rPr lang="en-US"/>
              <a:t>© 2024 HR Answers LLC </a:t>
            </a:r>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046931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6FB43E41-26F7-4AA7-AA31-A58FFC0F7A1C}" type="datetime1">
              <a:rPr lang="en-US" smtClean="0"/>
              <a:t>9/7/2024</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r>
              <a:rPr lang="en-US"/>
              <a:t>© 2024 HR Answers LLC </a:t>
            </a:r>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20576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E90993D7-8B37-417B-AAE6-10B62413FF79}" type="datetime1">
              <a:rPr lang="en-US" smtClean="0"/>
              <a:t>9/7/2024</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r>
              <a:rPr lang="en-US"/>
              <a:t>© 2024 HR Answers LLC </a:t>
            </a:r>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128836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414E1E71-95A9-4F60-AE1A-1237FA481D3B}" type="datetime1">
              <a:rPr lang="en-US" smtClean="0"/>
              <a:t>9/7/2024</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r>
              <a:rPr lang="en-US"/>
              <a:t>© 2024 HR Answers LLC </a:t>
            </a:r>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05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7DF9712E-4FC3-4E29-BAFE-BEF14A80F2A5}" type="datetime1">
              <a:rPr lang="en-US" smtClean="0"/>
              <a:t>9/7/2024</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r>
              <a:rPr lang="en-US"/>
              <a:t>© 2024 HR Answers LLC </a:t>
            </a:r>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73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873BA702-F2F4-4C33-B4E1-14C0A0F309B2}" type="datetime1">
              <a:rPr lang="en-US" smtClean="0"/>
              <a:t>9/7/2024</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r>
              <a:rPr lang="en-US"/>
              <a:t>© 2024 HR Answers LLC </a:t>
            </a:r>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9210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hranswers.org/contact-u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hyperlink" Target="https://www.hranswers.org/contact-us/"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hranswers.org/contact-us/"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3.xml"/><Relationship Id="rId7" Type="http://schemas.openxmlformats.org/officeDocument/2006/relationships/hyperlink" Target="https://www.hranswers.org/contact-us/"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4.xml"/><Relationship Id="rId7" Type="http://schemas.openxmlformats.org/officeDocument/2006/relationships/hyperlink" Target="https://www.hranswers.org/contact-us/"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hranswers.org/contact-us/" TargetMode="External"/><Relationship Id="rId4" Type="http://schemas.openxmlformats.org/officeDocument/2006/relationships/image" Target="../media/image65.sv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hranswers.org/contact-us/" TargetMode="External"/><Relationship Id="rId4" Type="http://schemas.openxmlformats.org/officeDocument/2006/relationships/image" Target="../media/image67.svg"/></Relationships>
</file>

<file path=ppt/slides/_rels/slide37.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hyperlink" Target="https://www.hranswers.org/product/kolbe-a-index-private-interpretation-with-niki-ramirez-certified-consultan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2.png"/><Relationship Id="rId4" Type="http://schemas.openxmlformats.org/officeDocument/2006/relationships/hyperlink" Target="https://www.hranswers.org/contact-u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nramirez@hranswers.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6.pn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ranswers.org/contact-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hranswers.org/contact-us/" TargetMode="External"/><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62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CBA528-C2EF-AF26-023F-61B5B4D3E23B}"/>
              </a:ext>
            </a:extLst>
          </p:cNvPr>
          <p:cNvSpPr>
            <a:spLocks noGrp="1"/>
          </p:cNvSpPr>
          <p:nvPr>
            <p:ph type="title"/>
          </p:nvPr>
        </p:nvSpPr>
        <p:spPr>
          <a:xfrm>
            <a:off x="6722707" y="895440"/>
            <a:ext cx="4554894" cy="2166415"/>
          </a:xfrm>
        </p:spPr>
        <p:txBody>
          <a:bodyPr>
            <a:normAutofit/>
          </a:bodyPr>
          <a:lstStyle/>
          <a:p>
            <a:r>
              <a:rPr lang="en-US" dirty="0">
                <a:solidFill>
                  <a:schemeClr val="accent1">
                    <a:lumMod val="50000"/>
                  </a:schemeClr>
                </a:solidFill>
              </a:rPr>
              <a:t>Let’s cut to the chase!</a:t>
            </a:r>
          </a:p>
        </p:txBody>
      </p:sp>
      <p:pic>
        <p:nvPicPr>
          <p:cNvPr id="7" name="Graphic 6" descr="Head with Gears">
            <a:extLst>
              <a:ext uri="{FF2B5EF4-FFF2-40B4-BE49-F238E27FC236}">
                <a16:creationId xmlns:a16="http://schemas.microsoft.com/office/drawing/2014/main" id="{6894E2D4-53D4-A6BA-CE05-633A9E8732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500" y="895565"/>
            <a:ext cx="5143499" cy="5143499"/>
          </a:xfrm>
          <a:prstGeom prst="rect">
            <a:avLst/>
          </a:prstGeom>
        </p:spPr>
      </p:pic>
      <p:cxnSp>
        <p:nvCxnSpPr>
          <p:cNvPr id="12"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6765" y="3429000"/>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7134822-BE2D-9030-25B7-7CA149E05D54}"/>
              </a:ext>
            </a:extLst>
          </p:cNvPr>
          <p:cNvSpPr>
            <a:spLocks noGrp="1"/>
          </p:cNvSpPr>
          <p:nvPr>
            <p:ph idx="1"/>
          </p:nvPr>
        </p:nvSpPr>
        <p:spPr>
          <a:xfrm>
            <a:off x="7421505" y="3561196"/>
            <a:ext cx="3754495" cy="2262181"/>
          </a:xfrm>
        </p:spPr>
        <p:txBody>
          <a:bodyPr anchor="b">
            <a:normAutofit/>
          </a:bodyPr>
          <a:lstStyle/>
          <a:p>
            <a:pPr marL="0" indent="0">
              <a:buNone/>
            </a:pPr>
            <a:r>
              <a:rPr lang="en-US" b="1" u="sng" dirty="0">
                <a:solidFill>
                  <a:schemeClr val="accent1">
                    <a:lumMod val="50000"/>
                  </a:schemeClr>
                </a:solidFill>
              </a:rPr>
              <a:t>Think About It: </a:t>
            </a:r>
            <a:r>
              <a:rPr lang="en-US" dirty="0">
                <a:solidFill>
                  <a:schemeClr val="accent1">
                    <a:lumMod val="50000"/>
                  </a:schemeClr>
                </a:solidFill>
              </a:rPr>
              <a:t>With these definitions in mind, what do you think the benefits of workplace connection are? </a:t>
            </a:r>
          </a:p>
          <a:p>
            <a:pPr marL="0" indent="0">
              <a:buNone/>
            </a:pPr>
            <a:r>
              <a:rPr lang="en-US" dirty="0">
                <a:solidFill>
                  <a:schemeClr val="accent1">
                    <a:lumMod val="50000"/>
                  </a:schemeClr>
                </a:solidFill>
              </a:rPr>
              <a:t>Now, </a:t>
            </a:r>
            <a:r>
              <a:rPr lang="en-US" u="sng" dirty="0">
                <a:solidFill>
                  <a:schemeClr val="accent1">
                    <a:lumMod val="50000"/>
                  </a:schemeClr>
                </a:solidFill>
              </a:rPr>
              <a:t>SHARE</a:t>
            </a:r>
            <a:r>
              <a:rPr lang="en-US" dirty="0">
                <a:solidFill>
                  <a:schemeClr val="accent1">
                    <a:lumMod val="50000"/>
                  </a:schemeClr>
                </a:solidFill>
              </a:rPr>
              <a:t>!</a:t>
            </a:r>
          </a:p>
        </p:txBody>
      </p:sp>
      <p:pic>
        <p:nvPicPr>
          <p:cNvPr id="4" name="Picture 3">
            <a:hlinkClick r:id="rId4"/>
            <a:extLst>
              <a:ext uri="{FF2B5EF4-FFF2-40B4-BE49-F238E27FC236}">
                <a16:creationId xmlns:a16="http://schemas.microsoft.com/office/drawing/2014/main" id="{25E4F4E1-4AD0-FF19-A8E6-9B9039650F9D}"/>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5" name="Footer Placeholder 4">
            <a:extLst>
              <a:ext uri="{FF2B5EF4-FFF2-40B4-BE49-F238E27FC236}">
                <a16:creationId xmlns:a16="http://schemas.microsoft.com/office/drawing/2014/main" id="{38894AC3-9268-7550-86CF-4516EB37E77E}"/>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4219098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53742-501F-C1CE-E260-5D1ACC169B2C}"/>
              </a:ext>
            </a:extLst>
          </p:cNvPr>
          <p:cNvSpPr>
            <a:spLocks noGrp="1"/>
          </p:cNvSpPr>
          <p:nvPr>
            <p:ph type="title"/>
          </p:nvPr>
        </p:nvSpPr>
        <p:spPr/>
        <p:txBody>
          <a:bodyPr>
            <a:normAutofit fontScale="90000"/>
          </a:bodyPr>
          <a:lstStyle/>
          <a:p>
            <a:r>
              <a:rPr lang="en-US" sz="6000" b="1" dirty="0">
                <a:solidFill>
                  <a:schemeClr val="accent1">
                    <a:lumMod val="75000"/>
                  </a:schemeClr>
                </a:solidFill>
              </a:rPr>
              <a:t>#1 Benefit of Genuine Connection: </a:t>
            </a:r>
          </a:p>
        </p:txBody>
      </p:sp>
      <p:graphicFrame>
        <p:nvGraphicFramePr>
          <p:cNvPr id="7" name="Content Placeholder 4">
            <a:extLst>
              <a:ext uri="{FF2B5EF4-FFF2-40B4-BE49-F238E27FC236}">
                <a16:creationId xmlns:a16="http://schemas.microsoft.com/office/drawing/2014/main" id="{785270A7-C1E7-5FAE-D8E2-CB058B9DE24B}"/>
              </a:ext>
            </a:extLst>
          </p:cNvPr>
          <p:cNvGraphicFramePr>
            <a:graphicFrameLocks noGrp="1"/>
          </p:cNvGraphicFramePr>
          <p:nvPr>
            <p:ph idx="1"/>
            <p:extLst>
              <p:ext uri="{D42A27DB-BD31-4B8C-83A1-F6EECF244321}">
                <p14:modId xmlns:p14="http://schemas.microsoft.com/office/powerpoint/2010/main" val="1327388377"/>
              </p:ext>
            </p:extLst>
          </p:nvPr>
        </p:nvGraphicFramePr>
        <p:xfrm>
          <a:off x="849758" y="2065984"/>
          <a:ext cx="10427841" cy="3903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hlinkClick r:id="rId8"/>
            <a:extLst>
              <a:ext uri="{FF2B5EF4-FFF2-40B4-BE49-F238E27FC236}">
                <a16:creationId xmlns:a16="http://schemas.microsoft.com/office/drawing/2014/main" id="{38402993-C49F-97D2-35BC-9754E4189035}"/>
              </a:ext>
            </a:extLst>
          </p:cNvPr>
          <p:cNvPicPr>
            <a:picLocks noChangeAspect="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148521" y="5916194"/>
            <a:ext cx="2402129" cy="849676"/>
          </a:xfrm>
          <a:prstGeom prst="rect">
            <a:avLst/>
          </a:prstGeom>
        </p:spPr>
      </p:pic>
      <p:sp>
        <p:nvSpPr>
          <p:cNvPr id="3" name="Footer Placeholder 2">
            <a:extLst>
              <a:ext uri="{FF2B5EF4-FFF2-40B4-BE49-F238E27FC236}">
                <a16:creationId xmlns:a16="http://schemas.microsoft.com/office/drawing/2014/main" id="{40D2D6E2-C5BA-3D7A-0EFA-1D6B40349B4B}"/>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198098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63554-8A33-35D5-8860-88EDA1E29D37}"/>
              </a:ext>
            </a:extLst>
          </p:cNvPr>
          <p:cNvSpPr>
            <a:spLocks noGrp="1"/>
          </p:cNvSpPr>
          <p:nvPr>
            <p:ph type="title"/>
          </p:nvPr>
        </p:nvSpPr>
        <p:spPr>
          <a:xfrm>
            <a:off x="927317" y="611209"/>
            <a:ext cx="10337365" cy="778472"/>
          </a:xfrm>
        </p:spPr>
        <p:txBody>
          <a:bodyPr anchor="b">
            <a:normAutofit/>
          </a:bodyPr>
          <a:lstStyle/>
          <a:p>
            <a:pPr>
              <a:lnSpc>
                <a:spcPct val="90000"/>
              </a:lnSpc>
            </a:pPr>
            <a:r>
              <a:rPr lang="en-US" sz="3200" b="1" dirty="0">
                <a:solidFill>
                  <a:schemeClr val="accent1">
                    <a:lumMod val="50000"/>
                  </a:schemeClr>
                </a:solidFill>
              </a:rPr>
              <a:t>Additional Workplace Benefits of Strong Connections:</a:t>
            </a:r>
          </a:p>
        </p:txBody>
      </p:sp>
      <p:cxnSp>
        <p:nvCxnSpPr>
          <p:cNvPr id="18" name="Straight Connector 17">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6400" y="2589817"/>
            <a:ext cx="0" cy="3468083"/>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66482D6-C7F7-1945-6D44-B6B8EF4BCAC0}"/>
              </a:ext>
            </a:extLst>
          </p:cNvPr>
          <p:cNvGraphicFramePr>
            <a:graphicFrameLocks noGrp="1"/>
          </p:cNvGraphicFramePr>
          <p:nvPr>
            <p:ph idx="1"/>
            <p:extLst>
              <p:ext uri="{D42A27DB-BD31-4B8C-83A1-F6EECF244321}">
                <p14:modId xmlns:p14="http://schemas.microsoft.com/office/powerpoint/2010/main" val="1409005666"/>
              </p:ext>
            </p:extLst>
          </p:nvPr>
        </p:nvGraphicFramePr>
        <p:xfrm>
          <a:off x="862740" y="1647986"/>
          <a:ext cx="10631836" cy="440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hlinkClick r:id="rId7"/>
            <a:extLst>
              <a:ext uri="{FF2B5EF4-FFF2-40B4-BE49-F238E27FC236}">
                <a16:creationId xmlns:a16="http://schemas.microsoft.com/office/drawing/2014/main" id="{FBCD80CD-6703-0D80-DF28-A2F2B43226D0}"/>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128471" y="5397115"/>
            <a:ext cx="2402129" cy="849676"/>
          </a:xfrm>
          <a:prstGeom prst="rect">
            <a:avLst/>
          </a:prstGeom>
        </p:spPr>
      </p:pic>
      <p:sp>
        <p:nvSpPr>
          <p:cNvPr id="4" name="Footer Placeholder 3">
            <a:extLst>
              <a:ext uri="{FF2B5EF4-FFF2-40B4-BE49-F238E27FC236}">
                <a16:creationId xmlns:a16="http://schemas.microsoft.com/office/drawing/2014/main" id="{2BBD2770-B1C1-C1B0-A43A-2118D1BE612E}"/>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223694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EC847-1033-5991-6B3F-C77FCF122DC2}"/>
              </a:ext>
            </a:extLst>
          </p:cNvPr>
          <p:cNvSpPr>
            <a:spLocks noGrp="1"/>
          </p:cNvSpPr>
          <p:nvPr>
            <p:ph type="title"/>
          </p:nvPr>
        </p:nvSpPr>
        <p:spPr>
          <a:xfrm>
            <a:off x="5152238" y="895440"/>
            <a:ext cx="6125361" cy="1560083"/>
          </a:xfrm>
        </p:spPr>
        <p:txBody>
          <a:bodyPr>
            <a:normAutofit/>
          </a:bodyPr>
          <a:lstStyle/>
          <a:p>
            <a:r>
              <a:rPr lang="en-US" dirty="0">
                <a:solidFill>
                  <a:schemeClr val="accent1">
                    <a:lumMod val="50000"/>
                  </a:schemeClr>
                </a:solidFill>
              </a:rPr>
              <a:t>42% of Turnover is Preventable </a:t>
            </a:r>
          </a:p>
        </p:txBody>
      </p:sp>
      <p:pic>
        <p:nvPicPr>
          <p:cNvPr id="5" name="Picture 4" descr="A person covering her face with her hands&#10;&#10;Description automatically generated">
            <a:extLst>
              <a:ext uri="{FF2B5EF4-FFF2-40B4-BE49-F238E27FC236}">
                <a16:creationId xmlns:a16="http://schemas.microsoft.com/office/drawing/2014/main" id="{264B92C4-1149-39D9-3639-A15845BF571E}"/>
              </a:ext>
            </a:extLst>
          </p:cNvPr>
          <p:cNvPicPr>
            <a:picLocks noChangeAspect="1"/>
          </p:cNvPicPr>
          <p:nvPr/>
        </p:nvPicPr>
        <p:blipFill>
          <a:blip r:embed="rId3">
            <a:extLst>
              <a:ext uri="{28A0092B-C50C-407E-A947-70E740481C1C}">
                <a14:useLocalDpi xmlns:a14="http://schemas.microsoft.com/office/drawing/2010/main" val="0"/>
              </a:ext>
            </a:extLst>
          </a:blip>
          <a:srcRect l="17095" r="18193" b="1"/>
          <a:stretch/>
        </p:blipFill>
        <p:spPr>
          <a:xfrm>
            <a:off x="1" y="-16591"/>
            <a:ext cx="4610100" cy="6874591"/>
          </a:xfrm>
          <a:prstGeom prst="rect">
            <a:avLst/>
          </a:prstGeom>
        </p:spPr>
      </p:pic>
      <p:cxnSp>
        <p:nvCxnSpPr>
          <p:cNvPr id="12"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F09775-7C79-D67F-F7A9-38D6C468E5BD}"/>
              </a:ext>
            </a:extLst>
          </p:cNvPr>
          <p:cNvSpPr>
            <a:spLocks noGrp="1"/>
          </p:cNvSpPr>
          <p:nvPr>
            <p:ph idx="1"/>
          </p:nvPr>
        </p:nvSpPr>
        <p:spPr>
          <a:xfrm>
            <a:off x="5974717" y="2753546"/>
            <a:ext cx="5302882" cy="3304782"/>
          </a:xfrm>
        </p:spPr>
        <p:txBody>
          <a:bodyPr anchor="t">
            <a:normAutofit/>
          </a:bodyPr>
          <a:lstStyle/>
          <a:p>
            <a:pPr marL="0" indent="0">
              <a:buNone/>
            </a:pPr>
            <a:r>
              <a:rPr lang="en-US" sz="2800" dirty="0">
                <a:solidFill>
                  <a:schemeClr val="accent1">
                    <a:lumMod val="50000"/>
                  </a:schemeClr>
                </a:solidFill>
              </a:rPr>
              <a:t>The signs and symptoms are often ignored by business leaders (Gallup).  </a:t>
            </a:r>
          </a:p>
          <a:p>
            <a:pPr marL="0" indent="0">
              <a:buNone/>
            </a:pPr>
            <a:endParaRPr lang="en-US" sz="2400" dirty="0">
              <a:solidFill>
                <a:schemeClr val="accent1">
                  <a:lumMod val="50000"/>
                </a:schemeClr>
              </a:solidFill>
            </a:endParaRPr>
          </a:p>
          <a:p>
            <a:pPr marL="0" indent="0">
              <a:buNone/>
            </a:pPr>
            <a:r>
              <a:rPr lang="en-US" dirty="0">
                <a:solidFill>
                  <a:schemeClr val="accent2">
                    <a:lumMod val="50000"/>
                  </a:schemeClr>
                </a:solidFill>
              </a:rPr>
              <a:t>[Full-time employee, making minimum wage costs ~ $14,000+ to replace] </a:t>
            </a:r>
          </a:p>
        </p:txBody>
      </p:sp>
      <p:pic>
        <p:nvPicPr>
          <p:cNvPr id="4" name="Picture 3">
            <a:hlinkClick r:id="rId4"/>
            <a:extLst>
              <a:ext uri="{FF2B5EF4-FFF2-40B4-BE49-F238E27FC236}">
                <a16:creationId xmlns:a16="http://schemas.microsoft.com/office/drawing/2014/main" id="{EF397196-3DD5-1058-3116-84788F36D207}"/>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31121" y="172579"/>
            <a:ext cx="2402129" cy="849676"/>
          </a:xfrm>
          <a:prstGeom prst="rect">
            <a:avLst/>
          </a:prstGeom>
        </p:spPr>
      </p:pic>
      <p:sp>
        <p:nvSpPr>
          <p:cNvPr id="6" name="Footer Placeholder 5">
            <a:extLst>
              <a:ext uri="{FF2B5EF4-FFF2-40B4-BE49-F238E27FC236}">
                <a16:creationId xmlns:a16="http://schemas.microsoft.com/office/drawing/2014/main" id="{5291EE6B-9070-F3EC-5E92-DF815331087E}"/>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388811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rson holding smiling emoji">
            <a:extLst>
              <a:ext uri="{FF2B5EF4-FFF2-40B4-BE49-F238E27FC236}">
                <a16:creationId xmlns:a16="http://schemas.microsoft.com/office/drawing/2014/main" id="{4A19FC0B-8DA6-3CE3-EE21-1F3222B1C13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5"/>
          <a:stretch/>
        </p:blipFill>
        <p:spPr>
          <a:xfrm>
            <a:off x="20" y="1"/>
            <a:ext cx="12188932" cy="6857999"/>
          </a:xfrm>
          <a:prstGeom prst="rect">
            <a:avLst/>
          </a:prstGeom>
        </p:spPr>
      </p:pic>
      <p:sp>
        <p:nvSpPr>
          <p:cNvPr id="14" name="Rectangle 13">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D5A91-08EA-B57A-319A-E6483637C708}"/>
              </a:ext>
            </a:extLst>
          </p:cNvPr>
          <p:cNvSpPr>
            <a:spLocks noGrp="1"/>
          </p:cNvSpPr>
          <p:nvPr>
            <p:ph type="title"/>
          </p:nvPr>
        </p:nvSpPr>
        <p:spPr>
          <a:xfrm>
            <a:off x="952500" y="598393"/>
            <a:ext cx="9028408" cy="1192455"/>
          </a:xfrm>
        </p:spPr>
        <p:txBody>
          <a:bodyPr vert="horz" lIns="91440" tIns="45720" rIns="91440" bIns="45720" rtlCol="0" anchor="t">
            <a:normAutofit/>
          </a:bodyPr>
          <a:lstStyle/>
          <a:p>
            <a:pPr>
              <a:lnSpc>
                <a:spcPct val="90000"/>
              </a:lnSpc>
            </a:pPr>
            <a:r>
              <a:rPr lang="en-US" sz="3400" b="1" dirty="0">
                <a:solidFill>
                  <a:srgbClr val="FFFFFF"/>
                </a:solidFill>
              </a:rPr>
              <a:t>Connection &amp; Engagement Lead to 10% Increase in Customer Satisfaction (Gallup) </a:t>
            </a:r>
          </a:p>
        </p:txBody>
      </p:sp>
      <p:sp>
        <p:nvSpPr>
          <p:cNvPr id="16" name="Rectangle 15">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4"/>
            <a:extLst>
              <a:ext uri="{FF2B5EF4-FFF2-40B4-BE49-F238E27FC236}">
                <a16:creationId xmlns:a16="http://schemas.microsoft.com/office/drawing/2014/main" id="{50BC5961-AABB-CD24-FC96-167B6FDC8AF4}"/>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73480357-1CC7-1A42-DC4B-65A021DC9DB3}"/>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1351515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7" name="Picture 6" descr="People at a bar">
            <a:extLst>
              <a:ext uri="{FF2B5EF4-FFF2-40B4-BE49-F238E27FC236}">
                <a16:creationId xmlns:a16="http://schemas.microsoft.com/office/drawing/2014/main" id="{3FDEC0FF-EEE0-6839-0B6C-51D1321F4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6" y="-60828"/>
            <a:ext cx="10711547" cy="7099641"/>
          </a:xfrm>
          <a:prstGeom prst="rect">
            <a:avLst/>
          </a:prstGeom>
        </p:spPr>
      </p:pic>
      <p:sp>
        <p:nvSpPr>
          <p:cNvPr id="2" name="Title 1">
            <a:extLst>
              <a:ext uri="{FF2B5EF4-FFF2-40B4-BE49-F238E27FC236}">
                <a16:creationId xmlns:a16="http://schemas.microsoft.com/office/drawing/2014/main" id="{D1738443-61EB-B67F-6F76-8A9B2074F3B4}"/>
              </a:ext>
            </a:extLst>
          </p:cNvPr>
          <p:cNvSpPr>
            <a:spLocks noGrp="1"/>
          </p:cNvSpPr>
          <p:nvPr>
            <p:ph type="title"/>
          </p:nvPr>
        </p:nvSpPr>
        <p:spPr>
          <a:xfrm>
            <a:off x="3001581" y="3429000"/>
            <a:ext cx="7909150" cy="1086056"/>
          </a:xfrm>
        </p:spPr>
        <p:txBody>
          <a:bodyPr>
            <a:normAutofit fontScale="90000"/>
          </a:bodyPr>
          <a:lstStyle/>
          <a:p>
            <a:pPr algn="ctr"/>
            <a:r>
              <a:rPr lang="en-US" sz="4800" b="1" dirty="0">
                <a:solidFill>
                  <a:schemeClr val="accent1">
                    <a:lumMod val="50000"/>
                  </a:schemeClr>
                </a:solidFill>
              </a:rPr>
              <a:t>Social Connection at Work is Key </a:t>
            </a:r>
          </a:p>
        </p:txBody>
      </p:sp>
      <p:sp>
        <p:nvSpPr>
          <p:cNvPr id="3" name="Content Placeholder 2">
            <a:extLst>
              <a:ext uri="{FF2B5EF4-FFF2-40B4-BE49-F238E27FC236}">
                <a16:creationId xmlns:a16="http://schemas.microsoft.com/office/drawing/2014/main" id="{22A25453-B845-4B75-D724-A7D8AA8E4608}"/>
              </a:ext>
            </a:extLst>
          </p:cNvPr>
          <p:cNvSpPr>
            <a:spLocks noGrp="1"/>
          </p:cNvSpPr>
          <p:nvPr>
            <p:ph idx="1"/>
          </p:nvPr>
        </p:nvSpPr>
        <p:spPr>
          <a:xfrm>
            <a:off x="3208149" y="4545408"/>
            <a:ext cx="7496014" cy="1451676"/>
          </a:xfrm>
          <a:solidFill>
            <a:schemeClr val="bg2">
              <a:lumMod val="10000"/>
              <a:lumOff val="90000"/>
            </a:schemeClr>
          </a:solidFill>
        </p:spPr>
        <p:txBody>
          <a:bodyPr>
            <a:normAutofit lnSpcReduction="10000"/>
          </a:bodyPr>
          <a:lstStyle/>
          <a:p>
            <a:pPr marL="0" indent="0" algn="ctr">
              <a:buNone/>
            </a:pPr>
            <a:r>
              <a:rPr lang="en-US" sz="2800" b="1" u="sng" dirty="0">
                <a:solidFill>
                  <a:schemeClr val="accent1">
                    <a:lumMod val="50000"/>
                  </a:schemeClr>
                </a:solidFill>
              </a:rPr>
              <a:t>Why</a:t>
            </a:r>
            <a:r>
              <a:rPr lang="en-US" sz="2800" b="1" dirty="0">
                <a:solidFill>
                  <a:schemeClr val="accent1">
                    <a:lumMod val="50000"/>
                  </a:schemeClr>
                </a:solidFill>
              </a:rPr>
              <a:t>? </a:t>
            </a:r>
            <a:r>
              <a:rPr lang="en-US" sz="2400" b="1" dirty="0">
                <a:solidFill>
                  <a:schemeClr val="accent1">
                    <a:lumMod val="50000"/>
                  </a:schemeClr>
                </a:solidFill>
              </a:rPr>
              <a:t>A study out of Stanford University highlighted that social connections are critical to lower stress and anxiety.</a:t>
            </a:r>
          </a:p>
        </p:txBody>
      </p:sp>
      <p:pic>
        <p:nvPicPr>
          <p:cNvPr id="4" name="Picture 3">
            <a:hlinkClick r:id="rId4"/>
            <a:extLst>
              <a:ext uri="{FF2B5EF4-FFF2-40B4-BE49-F238E27FC236}">
                <a16:creationId xmlns:a16="http://schemas.microsoft.com/office/drawing/2014/main" id="{4866341D-0205-A932-ABF4-D8DA1FA3B369}"/>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9721" y="5147408"/>
            <a:ext cx="2402129" cy="849676"/>
          </a:xfrm>
          <a:prstGeom prst="rect">
            <a:avLst/>
          </a:prstGeom>
        </p:spPr>
      </p:pic>
      <p:sp>
        <p:nvSpPr>
          <p:cNvPr id="5" name="Footer Placeholder 4">
            <a:extLst>
              <a:ext uri="{FF2B5EF4-FFF2-40B4-BE49-F238E27FC236}">
                <a16:creationId xmlns:a16="http://schemas.microsoft.com/office/drawing/2014/main" id="{240C5969-A506-1B8D-2BC3-453ABDD1B49E}"/>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420855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EC911-EEC6-BEE6-6B43-9185BFE95D25}"/>
              </a:ext>
            </a:extLst>
          </p:cNvPr>
          <p:cNvSpPr>
            <a:spLocks noGrp="1"/>
          </p:cNvSpPr>
          <p:nvPr>
            <p:ph type="title"/>
          </p:nvPr>
        </p:nvSpPr>
        <p:spPr>
          <a:xfrm>
            <a:off x="764593" y="895440"/>
            <a:ext cx="4569407" cy="1560083"/>
          </a:xfrm>
        </p:spPr>
        <p:txBody>
          <a:bodyPr>
            <a:normAutofit/>
          </a:bodyPr>
          <a:lstStyle/>
          <a:p>
            <a:r>
              <a:rPr lang="en-US" dirty="0">
                <a:solidFill>
                  <a:schemeClr val="accent1">
                    <a:lumMod val="50000"/>
                  </a:schemeClr>
                </a:solidFill>
              </a:rPr>
              <a:t>Social Connection Bottom Line$</a:t>
            </a:r>
          </a:p>
        </p:txBody>
      </p:sp>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24A116-27FC-4D1C-2513-B5C2B47D4A10}"/>
              </a:ext>
            </a:extLst>
          </p:cNvPr>
          <p:cNvSpPr>
            <a:spLocks noGrp="1"/>
          </p:cNvSpPr>
          <p:nvPr>
            <p:ph idx="1"/>
          </p:nvPr>
        </p:nvSpPr>
        <p:spPr>
          <a:xfrm>
            <a:off x="1214040" y="2753546"/>
            <a:ext cx="4411844" cy="2949830"/>
          </a:xfrm>
        </p:spPr>
        <p:txBody>
          <a:bodyPr anchor="t">
            <a:normAutofit fontScale="92500" lnSpcReduction="20000"/>
          </a:bodyPr>
          <a:lstStyle/>
          <a:p>
            <a:pPr marL="0" indent="0">
              <a:buNone/>
            </a:pPr>
            <a:r>
              <a:rPr lang="en-US" sz="2600" dirty="0">
                <a:solidFill>
                  <a:schemeClr val="accent1">
                    <a:lumMod val="50000"/>
                  </a:schemeClr>
                </a:solidFill>
              </a:rPr>
              <a:t>Engaged, connected employees have 41% lower absenteeism (Gallup).</a:t>
            </a:r>
          </a:p>
          <a:p>
            <a:r>
              <a:rPr lang="en-US" sz="2400" dirty="0">
                <a:solidFill>
                  <a:schemeClr val="accent2">
                    <a:lumMod val="50000"/>
                  </a:schemeClr>
                </a:solidFill>
              </a:rPr>
              <a:t>Savings: Less overtime payout + PTO/sick leave. </a:t>
            </a:r>
          </a:p>
          <a:p>
            <a:r>
              <a:rPr lang="en-US" sz="2400" dirty="0">
                <a:solidFill>
                  <a:schemeClr val="accent2">
                    <a:lumMod val="50000"/>
                  </a:schemeClr>
                </a:solidFill>
              </a:rPr>
              <a:t>Increased earning potential via  efficiency and effective workflows</a:t>
            </a:r>
          </a:p>
        </p:txBody>
      </p:sp>
      <p:pic>
        <p:nvPicPr>
          <p:cNvPr id="5" name="Picture 4" descr="3D rendering of game pieces tied together with a rope">
            <a:extLst>
              <a:ext uri="{FF2B5EF4-FFF2-40B4-BE49-F238E27FC236}">
                <a16:creationId xmlns:a16="http://schemas.microsoft.com/office/drawing/2014/main" id="{DED062B2-88BB-DDA8-5EEA-B73FD3372EBF}"/>
              </a:ext>
            </a:extLst>
          </p:cNvPr>
          <p:cNvPicPr>
            <a:picLocks noChangeAspect="1"/>
          </p:cNvPicPr>
          <p:nvPr/>
        </p:nvPicPr>
        <p:blipFill>
          <a:blip r:embed="rId2"/>
          <a:srcRect l="3601" r="29772" b="-1"/>
          <a:stretch/>
        </p:blipFill>
        <p:spPr>
          <a:xfrm>
            <a:off x="6096000" y="-16591"/>
            <a:ext cx="6107073" cy="6874591"/>
          </a:xfrm>
          <a:prstGeom prst="rect">
            <a:avLst/>
          </a:prstGeom>
        </p:spPr>
      </p:pic>
      <p:pic>
        <p:nvPicPr>
          <p:cNvPr id="4" name="Picture 3">
            <a:hlinkClick r:id="rId3"/>
            <a:extLst>
              <a:ext uri="{FF2B5EF4-FFF2-40B4-BE49-F238E27FC236}">
                <a16:creationId xmlns:a16="http://schemas.microsoft.com/office/drawing/2014/main" id="{15B5A82C-DA79-F309-F450-5CE0A19AA8E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054E79C2-5BE2-83DD-41C7-1F6A10B5E6A2}"/>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1401357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7C5B-33C3-0607-BF80-16716F6D66D9}"/>
              </a:ext>
            </a:extLst>
          </p:cNvPr>
          <p:cNvSpPr>
            <a:spLocks noGrp="1"/>
          </p:cNvSpPr>
          <p:nvPr>
            <p:ph type="title"/>
          </p:nvPr>
        </p:nvSpPr>
        <p:spPr>
          <a:xfrm>
            <a:off x="849760" y="476250"/>
            <a:ext cx="5925690" cy="1486108"/>
          </a:xfrm>
        </p:spPr>
        <p:txBody>
          <a:bodyPr>
            <a:normAutofit/>
          </a:bodyPr>
          <a:lstStyle/>
          <a:p>
            <a:r>
              <a:rPr lang="en-US" b="1" u="sng" dirty="0">
                <a:solidFill>
                  <a:schemeClr val="accent4">
                    <a:lumMod val="20000"/>
                    <a:lumOff val="80000"/>
                  </a:schemeClr>
                </a:solidFill>
              </a:rPr>
              <a:t>Quality Time</a:t>
            </a:r>
            <a:r>
              <a:rPr lang="en-US" b="1" dirty="0">
                <a:solidFill>
                  <a:schemeClr val="accent4">
                    <a:lumMod val="20000"/>
                    <a:lumOff val="80000"/>
                  </a:schemeClr>
                </a:solidFill>
              </a:rPr>
              <a:t> </a:t>
            </a:r>
            <a:r>
              <a:rPr lang="en-US" dirty="0">
                <a:solidFill>
                  <a:schemeClr val="accent4">
                    <a:lumMod val="20000"/>
                    <a:lumOff val="80000"/>
                  </a:schemeClr>
                </a:solidFill>
              </a:rPr>
              <a:t>Builds </a:t>
            </a:r>
            <a:br>
              <a:rPr lang="en-US" dirty="0">
                <a:solidFill>
                  <a:schemeClr val="accent4">
                    <a:lumMod val="20000"/>
                    <a:lumOff val="80000"/>
                  </a:schemeClr>
                </a:solidFill>
              </a:rPr>
            </a:br>
            <a:r>
              <a:rPr lang="en-US" dirty="0">
                <a:solidFill>
                  <a:schemeClr val="accent4">
                    <a:lumMod val="20000"/>
                    <a:lumOff val="80000"/>
                  </a:schemeClr>
                </a:solidFill>
              </a:rPr>
              <a:t>Social Connection </a:t>
            </a:r>
          </a:p>
        </p:txBody>
      </p:sp>
      <p:sp>
        <p:nvSpPr>
          <p:cNvPr id="3" name="Content Placeholder 2">
            <a:extLst>
              <a:ext uri="{FF2B5EF4-FFF2-40B4-BE49-F238E27FC236}">
                <a16:creationId xmlns:a16="http://schemas.microsoft.com/office/drawing/2014/main" id="{1CD94239-997D-8988-4877-DF8EB8412D4E}"/>
              </a:ext>
            </a:extLst>
          </p:cNvPr>
          <p:cNvSpPr>
            <a:spLocks noGrp="1"/>
          </p:cNvSpPr>
          <p:nvPr>
            <p:ph idx="1"/>
          </p:nvPr>
        </p:nvSpPr>
        <p:spPr>
          <a:xfrm>
            <a:off x="849759" y="2065984"/>
            <a:ext cx="4814442" cy="3903298"/>
          </a:xfrm>
        </p:spPr>
        <p:txBody>
          <a:bodyPr>
            <a:normAutofit/>
          </a:bodyPr>
          <a:lstStyle/>
          <a:p>
            <a:r>
              <a:rPr lang="en-US" sz="2400" dirty="0"/>
              <a:t>Have fun and play together (World Rock Paper Scissors Day) </a:t>
            </a:r>
          </a:p>
          <a:p>
            <a:r>
              <a:rPr lang="en-US" sz="2400" dirty="0"/>
              <a:t>Listen to music </a:t>
            </a:r>
            <a:br>
              <a:rPr lang="en-US" sz="2400" dirty="0"/>
            </a:br>
            <a:r>
              <a:rPr lang="en-US" sz="2400" dirty="0"/>
              <a:t>(shared Spotify list) </a:t>
            </a:r>
          </a:p>
          <a:p>
            <a:r>
              <a:rPr lang="en-US" sz="2400" dirty="0"/>
              <a:t>Do/make art together</a:t>
            </a:r>
          </a:p>
          <a:p>
            <a:r>
              <a:rPr lang="en-US" sz="2400" dirty="0"/>
              <a:t>Sharing stories (Tea Time) </a:t>
            </a:r>
          </a:p>
          <a:p>
            <a:r>
              <a:rPr lang="en-US" sz="2400" dirty="0"/>
              <a:t>Volunteer together </a:t>
            </a:r>
          </a:p>
        </p:txBody>
      </p:sp>
      <p:pic>
        <p:nvPicPr>
          <p:cNvPr id="5" name="Picture 4">
            <a:extLst>
              <a:ext uri="{FF2B5EF4-FFF2-40B4-BE49-F238E27FC236}">
                <a16:creationId xmlns:a16="http://schemas.microsoft.com/office/drawing/2014/main" id="{431E7214-73EC-62DF-3AAC-8A690FEC778B}"/>
              </a:ext>
            </a:extLst>
          </p:cNvPr>
          <p:cNvPicPr>
            <a:picLocks noChangeAspect="1"/>
          </p:cNvPicPr>
          <p:nvPr/>
        </p:nvPicPr>
        <p:blipFill>
          <a:blip r:embed="rId3">
            <a:extLst>
              <a:ext uri="{28A0092B-C50C-407E-A947-70E740481C1C}">
                <a14:useLocalDpi xmlns:a14="http://schemas.microsoft.com/office/drawing/2010/main" val="0"/>
              </a:ext>
            </a:extLst>
          </a:blip>
          <a:srcRect t="1" b="-2"/>
          <a:stretch/>
        </p:blipFill>
        <p:spPr>
          <a:xfrm>
            <a:off x="7048500" y="0"/>
            <a:ext cx="5143500" cy="6858000"/>
          </a:xfrm>
          <a:prstGeom prst="rect">
            <a:avLst/>
          </a:prstGeom>
        </p:spPr>
      </p:pic>
      <p:pic>
        <p:nvPicPr>
          <p:cNvPr id="6" name="Picture 5">
            <a:hlinkClick r:id="rId4"/>
            <a:extLst>
              <a:ext uri="{FF2B5EF4-FFF2-40B4-BE49-F238E27FC236}">
                <a16:creationId xmlns:a16="http://schemas.microsoft.com/office/drawing/2014/main" id="{DAB9C05F-2DDC-65C8-09E9-CD271E39267A}"/>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3273A610-D3A6-BC4D-0323-3004933C34DB}"/>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110459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25131-F8C6-5BD1-7B3D-D765E7B13A54}"/>
              </a:ext>
            </a:extLst>
          </p:cNvPr>
          <p:cNvSpPr>
            <a:spLocks noGrp="1"/>
          </p:cNvSpPr>
          <p:nvPr>
            <p:ph type="title"/>
          </p:nvPr>
        </p:nvSpPr>
        <p:spPr>
          <a:xfrm>
            <a:off x="882079" y="203201"/>
            <a:ext cx="10427840" cy="1086056"/>
          </a:xfrm>
        </p:spPr>
        <p:txBody>
          <a:bodyPr/>
          <a:lstStyle/>
          <a:p>
            <a:pPr algn="ctr"/>
            <a:r>
              <a:rPr lang="en-US" dirty="0"/>
              <a:t>Example: An Invitation to Connect </a:t>
            </a:r>
          </a:p>
        </p:txBody>
      </p:sp>
      <p:pic>
        <p:nvPicPr>
          <p:cNvPr id="9" name="Content Placeholder 8" descr="A screenshot of a computer&#10;&#10;Description automatically generated">
            <a:extLst>
              <a:ext uri="{FF2B5EF4-FFF2-40B4-BE49-F238E27FC236}">
                <a16:creationId xmlns:a16="http://schemas.microsoft.com/office/drawing/2014/main" id="{04268A4D-0C8B-D434-C62E-AC10E1B853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005" y="1538720"/>
            <a:ext cx="11799989" cy="5116079"/>
          </a:xfrm>
        </p:spPr>
      </p:pic>
      <p:pic>
        <p:nvPicPr>
          <p:cNvPr id="10" name="Picture 9">
            <a:hlinkClick r:id="rId3"/>
            <a:extLst>
              <a:ext uri="{FF2B5EF4-FFF2-40B4-BE49-F238E27FC236}">
                <a16:creationId xmlns:a16="http://schemas.microsoft.com/office/drawing/2014/main" id="{E5003078-8849-EA67-825E-17C38AD9F287}"/>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907790" y="2747544"/>
            <a:ext cx="2402129" cy="849676"/>
          </a:xfrm>
          <a:prstGeom prst="rect">
            <a:avLst/>
          </a:prstGeom>
        </p:spPr>
      </p:pic>
      <p:sp>
        <p:nvSpPr>
          <p:cNvPr id="3" name="Footer Placeholder 2">
            <a:extLst>
              <a:ext uri="{FF2B5EF4-FFF2-40B4-BE49-F238E27FC236}">
                <a16:creationId xmlns:a16="http://schemas.microsoft.com/office/drawing/2014/main" id="{094BF51C-91F9-9F60-B1E7-22F04C0A22E7}"/>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162964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741A-7ABC-B68F-B1AE-83D4F6B1F7F3}"/>
              </a:ext>
            </a:extLst>
          </p:cNvPr>
          <p:cNvSpPr>
            <a:spLocks noGrp="1"/>
          </p:cNvSpPr>
          <p:nvPr>
            <p:ph type="title"/>
          </p:nvPr>
        </p:nvSpPr>
        <p:spPr>
          <a:xfrm>
            <a:off x="882080" y="381000"/>
            <a:ext cx="10427840" cy="1314658"/>
          </a:xfrm>
        </p:spPr>
        <p:txBody>
          <a:bodyPr>
            <a:normAutofit fontScale="90000"/>
          </a:bodyPr>
          <a:lstStyle/>
          <a:p>
            <a:pPr algn="ctr"/>
            <a:r>
              <a:rPr lang="en-US" dirty="0">
                <a:solidFill>
                  <a:schemeClr val="bg2">
                    <a:lumMod val="10000"/>
                    <a:lumOff val="90000"/>
                  </a:schemeClr>
                </a:solidFill>
              </a:rPr>
              <a:t>What is a song that gets you energized? </a:t>
            </a:r>
            <a:br>
              <a:rPr lang="en-US" dirty="0">
                <a:solidFill>
                  <a:schemeClr val="bg2">
                    <a:lumMod val="10000"/>
                    <a:lumOff val="90000"/>
                  </a:schemeClr>
                </a:solidFill>
              </a:rPr>
            </a:br>
            <a:r>
              <a:rPr lang="en-US" dirty="0">
                <a:solidFill>
                  <a:schemeClr val="bg2">
                    <a:lumMod val="10000"/>
                    <a:lumOff val="90000"/>
                  </a:schemeClr>
                </a:solidFill>
              </a:rPr>
              <a:t>Add to Our Collective Spotify List</a:t>
            </a:r>
          </a:p>
        </p:txBody>
      </p:sp>
      <p:pic>
        <p:nvPicPr>
          <p:cNvPr id="6" name="Picture 5">
            <a:hlinkClick r:id="rId2"/>
            <a:extLst>
              <a:ext uri="{FF2B5EF4-FFF2-40B4-BE49-F238E27FC236}">
                <a16:creationId xmlns:a16="http://schemas.microsoft.com/office/drawing/2014/main" id="{E6B6C99F-9CF9-A790-60EF-4ECA9B3604E1}"/>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021521" y="5141494"/>
            <a:ext cx="2402129" cy="849676"/>
          </a:xfrm>
          <a:prstGeom prst="rect">
            <a:avLst/>
          </a:prstGeom>
        </p:spPr>
      </p:pic>
      <p:pic>
        <p:nvPicPr>
          <p:cNvPr id="8" name="Content Placeholder 7" descr="A qr code with orange squares&#10;&#10;Description automatically generated">
            <a:extLst>
              <a:ext uri="{FF2B5EF4-FFF2-40B4-BE49-F238E27FC236}">
                <a16:creationId xmlns:a16="http://schemas.microsoft.com/office/drawing/2014/main" id="{C6312004-6857-1F59-7CFB-3D880AB7993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94544" y="1820820"/>
            <a:ext cx="4791153" cy="4791153"/>
          </a:xfrm>
        </p:spPr>
      </p:pic>
      <p:sp>
        <p:nvSpPr>
          <p:cNvPr id="9" name="Footer Placeholder 8">
            <a:extLst>
              <a:ext uri="{FF2B5EF4-FFF2-40B4-BE49-F238E27FC236}">
                <a16:creationId xmlns:a16="http://schemas.microsoft.com/office/drawing/2014/main" id="{2A8E5E3A-475B-DE32-A405-CE3A1A010195}"/>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354110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riangular abstract background">
            <a:extLst>
              <a:ext uri="{FF2B5EF4-FFF2-40B4-BE49-F238E27FC236}">
                <a16:creationId xmlns:a16="http://schemas.microsoft.com/office/drawing/2014/main" id="{20DFA30E-F26E-0B8F-622E-4DB4E0E40FBE}"/>
              </a:ext>
            </a:extLst>
          </p:cNvPr>
          <p:cNvPicPr>
            <a:picLocks noChangeAspect="1"/>
          </p:cNvPicPr>
          <p:nvPr/>
        </p:nvPicPr>
        <p:blipFill>
          <a:blip r:embed="rId3"/>
          <a:srcRect t="15730"/>
          <a:stretch/>
        </p:blipFill>
        <p:spPr>
          <a:xfrm>
            <a:off x="-5" y="10"/>
            <a:ext cx="12191999" cy="6857989"/>
          </a:xfrm>
          <a:prstGeom prst="rect">
            <a:avLst/>
          </a:prstGeom>
        </p:spPr>
      </p:pic>
      <p:sp>
        <p:nvSpPr>
          <p:cNvPr id="26" name="Rectangle 25">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956B2-3DA1-683A-C3D0-9C732F7625BE}"/>
              </a:ext>
            </a:extLst>
          </p:cNvPr>
          <p:cNvSpPr>
            <a:spLocks noGrp="1"/>
          </p:cNvSpPr>
          <p:nvPr>
            <p:ph type="ctrTitle"/>
          </p:nvPr>
        </p:nvSpPr>
        <p:spPr>
          <a:xfrm>
            <a:off x="893678" y="1956886"/>
            <a:ext cx="10447724" cy="2119538"/>
          </a:xfrm>
        </p:spPr>
        <p:txBody>
          <a:bodyPr anchor="b">
            <a:noAutofit/>
          </a:bodyPr>
          <a:lstStyle/>
          <a:p>
            <a:pPr algn="ctr">
              <a:lnSpc>
                <a:spcPct val="90000"/>
              </a:lnSpc>
            </a:pPr>
            <a:r>
              <a:rPr lang="en-US" sz="6600" b="1" dirty="0">
                <a:solidFill>
                  <a:srgbClr val="FFFFFF"/>
                </a:solidFill>
              </a:rPr>
              <a:t>Cultivating Connections to Improve the Workplace </a:t>
            </a:r>
          </a:p>
        </p:txBody>
      </p:sp>
      <p:sp>
        <p:nvSpPr>
          <p:cNvPr id="3" name="Subtitle 2">
            <a:extLst>
              <a:ext uri="{FF2B5EF4-FFF2-40B4-BE49-F238E27FC236}">
                <a16:creationId xmlns:a16="http://schemas.microsoft.com/office/drawing/2014/main" id="{C68A91BA-D6FE-38E4-CD61-9E138C46C769}"/>
              </a:ext>
            </a:extLst>
          </p:cNvPr>
          <p:cNvSpPr>
            <a:spLocks noGrp="1"/>
          </p:cNvSpPr>
          <p:nvPr>
            <p:ph type="subTitle" idx="1"/>
          </p:nvPr>
        </p:nvSpPr>
        <p:spPr>
          <a:xfrm>
            <a:off x="2930373" y="4329548"/>
            <a:ext cx="6331239" cy="464358"/>
          </a:xfrm>
        </p:spPr>
        <p:txBody>
          <a:bodyPr anchor="ctr">
            <a:normAutofit fontScale="92500" lnSpcReduction="10000"/>
          </a:bodyPr>
          <a:lstStyle/>
          <a:p>
            <a:pPr algn="ctr"/>
            <a:r>
              <a:rPr lang="en-US" sz="2400" b="1" dirty="0">
                <a:solidFill>
                  <a:schemeClr val="accent1">
                    <a:lumMod val="20000"/>
                    <a:lumOff val="80000"/>
                  </a:schemeClr>
                </a:solidFill>
              </a:rPr>
              <a:t>(And the business bottom line)</a:t>
            </a:r>
          </a:p>
        </p:txBody>
      </p:sp>
      <p:cxnSp>
        <p:nvCxnSpPr>
          <p:cNvPr id="28" name="Straight Connector 27">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5EC7871A-CB6D-9821-A3A9-C51707CC34C3}"/>
              </a:ext>
            </a:extLst>
          </p:cNvPr>
          <p:cNvSpPr txBox="1">
            <a:spLocks/>
          </p:cNvSpPr>
          <p:nvPr/>
        </p:nvSpPr>
        <p:spPr>
          <a:xfrm>
            <a:off x="2277307" y="5416582"/>
            <a:ext cx="7680466" cy="910146"/>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70000"/>
              <a:buFont typeface="Arial" panose="020B0604020202020204" pitchFamily="34" charset="0"/>
              <a:buNone/>
              <a:defRPr sz="1800" kern="1200" cap="all" spc="300"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70000"/>
              <a:buFontTx/>
              <a:buNone/>
              <a:defRPr sz="2000" i="1" kern="1200">
                <a:solidFill>
                  <a:schemeClr val="tx2"/>
                </a:solidFill>
                <a:latin typeface="+mn-lt"/>
                <a:ea typeface="+mn-ea"/>
                <a:cs typeface="+mn-cs"/>
              </a:defRPr>
            </a:lvl2pPr>
            <a:lvl3pPr marL="914400" indent="0" algn="ctr" defTabSz="914400" rtl="0" eaLnBrk="1" latinLnBrk="0" hangingPunct="1">
              <a:lnSpc>
                <a:spcPct val="120000"/>
              </a:lnSpc>
              <a:spcBef>
                <a:spcPts val="500"/>
              </a:spcBef>
              <a:buSzPct val="7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1828800" indent="0" algn="ctr" defTabSz="914400" rtl="0" eaLnBrk="1" latinLnBrk="0" hangingPunct="1">
              <a:lnSpc>
                <a:spcPct val="120000"/>
              </a:lnSpc>
              <a:spcBef>
                <a:spcPts val="500"/>
              </a:spcBef>
              <a:buSzPct val="7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1" dirty="0">
                <a:solidFill>
                  <a:srgbClr val="FFFFFF"/>
                </a:solidFill>
              </a:rPr>
              <a:t>Presented by Niki Ramirez </a:t>
            </a:r>
            <a:br>
              <a:rPr lang="en-US" sz="1600" b="1" dirty="0">
                <a:solidFill>
                  <a:srgbClr val="FFFFFF"/>
                </a:solidFill>
              </a:rPr>
            </a:br>
            <a:r>
              <a:rPr lang="en-US" sz="1600" b="1" dirty="0">
                <a:solidFill>
                  <a:srgbClr val="FFFFFF"/>
                </a:solidFill>
              </a:rPr>
              <a:t>for the NNAHRA Annual Conference 2024</a:t>
            </a:r>
          </a:p>
        </p:txBody>
      </p:sp>
      <p:pic>
        <p:nvPicPr>
          <p:cNvPr id="8" name="Picture 7" descr="A qr code with a white background&#10;&#10;Description automatically generated">
            <a:extLst>
              <a:ext uri="{FF2B5EF4-FFF2-40B4-BE49-F238E27FC236}">
                <a16:creationId xmlns:a16="http://schemas.microsoft.com/office/drawing/2014/main" id="{AA4504FA-F3CE-3EA6-743D-64FA1FC57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3294" y="4224568"/>
            <a:ext cx="2366456" cy="2366456"/>
          </a:xfrm>
          <a:prstGeom prst="rect">
            <a:avLst/>
          </a:prstGeom>
        </p:spPr>
      </p:pic>
      <p:sp>
        <p:nvSpPr>
          <p:cNvPr id="5" name="Footer Placeholder 4">
            <a:extLst>
              <a:ext uri="{FF2B5EF4-FFF2-40B4-BE49-F238E27FC236}">
                <a16:creationId xmlns:a16="http://schemas.microsoft.com/office/drawing/2014/main" id="{EF2C984C-8828-70FC-F9D4-BCB21A869FBC}"/>
              </a:ext>
            </a:extLst>
          </p:cNvPr>
          <p:cNvSpPr>
            <a:spLocks noGrp="1"/>
          </p:cNvSpPr>
          <p:nvPr>
            <p:ph type="ftr" sz="quarter" idx="11"/>
          </p:nvPr>
        </p:nvSpPr>
        <p:spPr/>
        <p:txBody>
          <a:bodyPr/>
          <a:lstStyle/>
          <a:p>
            <a:r>
              <a:rPr lang="en-US"/>
              <a:t>© 2024 HR Answers LLC </a:t>
            </a:r>
          </a:p>
        </p:txBody>
      </p:sp>
      <p:pic>
        <p:nvPicPr>
          <p:cNvPr id="6" name="Picture 5">
            <a:extLst>
              <a:ext uri="{FF2B5EF4-FFF2-40B4-BE49-F238E27FC236}">
                <a16:creationId xmlns:a16="http://schemas.microsoft.com/office/drawing/2014/main" id="{66549FD1-B7A3-3009-1DC2-E511728A23A7}"/>
              </a:ext>
            </a:extLst>
          </p:cNvPr>
          <p:cNvPicPr>
            <a:picLocks noChangeAspect="1"/>
          </p:cNvPicPr>
          <p:nvPr/>
        </p:nvPicPr>
        <p:blipFill>
          <a:blip r:embed="rId5"/>
          <a:stretch>
            <a:fillRect/>
          </a:stretch>
        </p:blipFill>
        <p:spPr>
          <a:xfrm>
            <a:off x="512443" y="4418044"/>
            <a:ext cx="1899777" cy="1724027"/>
          </a:xfrm>
          <a:prstGeom prst="rect">
            <a:avLst/>
          </a:prstGeom>
        </p:spPr>
      </p:pic>
    </p:spTree>
    <p:extLst>
      <p:ext uri="{BB962C8B-B14F-4D97-AF65-F5344CB8AC3E}">
        <p14:creationId xmlns:p14="http://schemas.microsoft.com/office/powerpoint/2010/main" val="35071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Man tending garden">
            <a:extLst>
              <a:ext uri="{FF2B5EF4-FFF2-40B4-BE49-F238E27FC236}">
                <a16:creationId xmlns:a16="http://schemas.microsoft.com/office/drawing/2014/main" id="{105A079F-C8D0-75C1-359A-B261486F9F8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042" b="11689"/>
          <a:stretch/>
        </p:blipFill>
        <p:spPr>
          <a:xfrm>
            <a:off x="20" y="1"/>
            <a:ext cx="12191979" cy="6858000"/>
          </a:xfrm>
          <a:prstGeom prst="rect">
            <a:avLst/>
          </a:prstGeom>
        </p:spPr>
      </p:pic>
      <p:sp>
        <p:nvSpPr>
          <p:cNvPr id="25" name="Rectangle 24">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FB1B9-CB31-CB74-2505-DA137B46410F}"/>
              </a:ext>
            </a:extLst>
          </p:cNvPr>
          <p:cNvSpPr>
            <a:spLocks noGrp="1"/>
          </p:cNvSpPr>
          <p:nvPr>
            <p:ph type="title"/>
          </p:nvPr>
        </p:nvSpPr>
        <p:spPr>
          <a:xfrm>
            <a:off x="829876" y="3429000"/>
            <a:ext cx="10447724" cy="1856529"/>
          </a:xfrm>
        </p:spPr>
        <p:txBody>
          <a:bodyPr vert="horz" lIns="91440" tIns="45720" rIns="91440" bIns="45720" rtlCol="0" anchor="b">
            <a:normAutofit/>
          </a:bodyPr>
          <a:lstStyle/>
          <a:p>
            <a:pPr algn="r"/>
            <a:r>
              <a:rPr lang="en-US" b="1" dirty="0">
                <a:solidFill>
                  <a:srgbClr val="FFFFFF"/>
                </a:solidFill>
              </a:rPr>
              <a:t>Creating the Right </a:t>
            </a:r>
            <a:br>
              <a:rPr lang="en-US" b="1" dirty="0">
                <a:solidFill>
                  <a:srgbClr val="FFFFFF"/>
                </a:solidFill>
              </a:rPr>
            </a:br>
            <a:r>
              <a:rPr lang="en-US" b="1" dirty="0">
                <a:solidFill>
                  <a:srgbClr val="FFFFFF"/>
                </a:solidFill>
              </a:rPr>
              <a:t>Conditions for Connection</a:t>
            </a:r>
          </a:p>
        </p:txBody>
      </p:sp>
      <p:cxnSp>
        <p:nvCxnSpPr>
          <p:cNvPr id="27" name="Straight Connector 26">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3"/>
            <a:extLst>
              <a:ext uri="{FF2B5EF4-FFF2-40B4-BE49-F238E27FC236}">
                <a16:creationId xmlns:a16="http://schemas.microsoft.com/office/drawing/2014/main" id="{AB486769-8C1F-E4C5-4012-E67BD191DA23}"/>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5073B323-7A3C-9B25-CEF1-02691C9E9F7B}"/>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9782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and speech bubbles">
            <a:extLst>
              <a:ext uri="{FF2B5EF4-FFF2-40B4-BE49-F238E27FC236}">
                <a16:creationId xmlns:a16="http://schemas.microsoft.com/office/drawing/2014/main" id="{0ED12565-2E28-313A-ADD8-34F39E184B17}"/>
              </a:ext>
            </a:extLst>
          </p:cNvPr>
          <p:cNvPicPr>
            <a:picLocks noChangeAspect="1"/>
          </p:cNvPicPr>
          <p:nvPr/>
        </p:nvPicPr>
        <p:blipFill>
          <a:blip r:embed="rId2">
            <a:extLst>
              <a:ext uri="{28A0092B-C50C-407E-A947-70E740481C1C}">
                <a14:useLocalDpi xmlns:a14="http://schemas.microsoft.com/office/drawing/2010/main" val="0"/>
              </a:ext>
            </a:extLst>
          </a:blip>
          <a:srcRect t="26630" b="17120"/>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F3B35-EE58-563D-49E5-5BB6FBBCFF83}"/>
              </a:ext>
            </a:extLst>
          </p:cNvPr>
          <p:cNvSpPr>
            <a:spLocks noGrp="1"/>
          </p:cNvSpPr>
          <p:nvPr>
            <p:ph type="title"/>
          </p:nvPr>
        </p:nvSpPr>
        <p:spPr>
          <a:xfrm>
            <a:off x="829876" y="206644"/>
            <a:ext cx="10447724" cy="1464263"/>
          </a:xfrm>
        </p:spPr>
        <p:txBody>
          <a:bodyPr vert="horz" lIns="91440" tIns="45720" rIns="91440" bIns="45720" rtlCol="0" anchor="b">
            <a:noAutofit/>
          </a:bodyPr>
          <a:lstStyle/>
          <a:p>
            <a:pPr algn="r">
              <a:lnSpc>
                <a:spcPct val="90000"/>
              </a:lnSpc>
            </a:pPr>
            <a:r>
              <a:rPr lang="en-US" b="1" dirty="0">
                <a:solidFill>
                  <a:srgbClr val="FFFFFF"/>
                </a:solidFill>
              </a:rPr>
              <a:t>The Role of Communication in </a:t>
            </a:r>
            <a:br>
              <a:rPr lang="en-US" b="1" dirty="0">
                <a:solidFill>
                  <a:srgbClr val="FFFFFF"/>
                </a:solidFill>
              </a:rPr>
            </a:br>
            <a:r>
              <a:rPr lang="en-US" b="1" dirty="0">
                <a:solidFill>
                  <a:srgbClr val="FFFFFF"/>
                </a:solidFill>
              </a:rPr>
              <a:t>Human Connection</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3"/>
            <a:extLst>
              <a:ext uri="{FF2B5EF4-FFF2-40B4-BE49-F238E27FC236}">
                <a16:creationId xmlns:a16="http://schemas.microsoft.com/office/drawing/2014/main" id="{11871831-5345-2723-453C-DB0605326D5D}"/>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192971" y="5801680"/>
            <a:ext cx="2402129" cy="849676"/>
          </a:xfrm>
          <a:prstGeom prst="rect">
            <a:avLst/>
          </a:prstGeom>
        </p:spPr>
      </p:pic>
      <p:sp>
        <p:nvSpPr>
          <p:cNvPr id="4" name="Footer Placeholder 3">
            <a:extLst>
              <a:ext uri="{FF2B5EF4-FFF2-40B4-BE49-F238E27FC236}">
                <a16:creationId xmlns:a16="http://schemas.microsoft.com/office/drawing/2014/main" id="{989A8B91-B648-66D7-1C44-A60B812BFACE}"/>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16391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F72D-A0DC-AF64-1201-012F69C27DAC}"/>
              </a:ext>
            </a:extLst>
          </p:cNvPr>
          <p:cNvSpPr>
            <a:spLocks noGrp="1"/>
          </p:cNvSpPr>
          <p:nvPr>
            <p:ph type="title"/>
          </p:nvPr>
        </p:nvSpPr>
        <p:spPr>
          <a:xfrm>
            <a:off x="882080" y="478511"/>
            <a:ext cx="4302889" cy="1469109"/>
          </a:xfrm>
        </p:spPr>
        <p:txBody>
          <a:bodyPr>
            <a:normAutofit/>
          </a:bodyPr>
          <a:lstStyle/>
          <a:p>
            <a:r>
              <a:rPr lang="en-US" b="1" dirty="0">
                <a:solidFill>
                  <a:schemeClr val="accent1">
                    <a:lumMod val="50000"/>
                  </a:schemeClr>
                </a:solidFill>
              </a:rPr>
              <a:t>Communication is the Fuel</a:t>
            </a:r>
          </a:p>
        </p:txBody>
      </p:sp>
      <p:sp>
        <p:nvSpPr>
          <p:cNvPr id="4" name="Title 1">
            <a:extLst>
              <a:ext uri="{FF2B5EF4-FFF2-40B4-BE49-F238E27FC236}">
                <a16:creationId xmlns:a16="http://schemas.microsoft.com/office/drawing/2014/main" id="{DA7BB9AA-10CB-1941-284C-1381F8FA96B8}"/>
              </a:ext>
            </a:extLst>
          </p:cNvPr>
          <p:cNvSpPr txBox="1">
            <a:spLocks/>
          </p:cNvSpPr>
          <p:nvPr/>
        </p:nvSpPr>
        <p:spPr>
          <a:xfrm>
            <a:off x="834261" y="2081347"/>
            <a:ext cx="4302889" cy="1469109"/>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b="1" dirty="0">
                <a:solidFill>
                  <a:schemeClr val="accent1">
                    <a:lumMod val="50000"/>
                  </a:schemeClr>
                </a:solidFill>
              </a:rPr>
              <a:t>Care is the Spark</a:t>
            </a:r>
          </a:p>
        </p:txBody>
      </p:sp>
      <p:sp>
        <p:nvSpPr>
          <p:cNvPr id="5" name="Title 1">
            <a:extLst>
              <a:ext uri="{FF2B5EF4-FFF2-40B4-BE49-F238E27FC236}">
                <a16:creationId xmlns:a16="http://schemas.microsoft.com/office/drawing/2014/main" id="{D1D476E4-BAA7-6698-EA29-5D3C52C1ABA2}"/>
              </a:ext>
            </a:extLst>
          </p:cNvPr>
          <p:cNvSpPr txBox="1">
            <a:spLocks/>
          </p:cNvSpPr>
          <p:nvPr/>
        </p:nvSpPr>
        <p:spPr>
          <a:xfrm>
            <a:off x="986661" y="4319184"/>
            <a:ext cx="4252089" cy="1469109"/>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br>
              <a:rPr lang="en-US" b="1" dirty="0">
                <a:solidFill>
                  <a:schemeClr val="accent1">
                    <a:lumMod val="50000"/>
                  </a:schemeClr>
                </a:solidFill>
              </a:rPr>
            </a:br>
            <a:r>
              <a:rPr lang="en-US" b="1" dirty="0">
                <a:solidFill>
                  <a:schemeClr val="accent1">
                    <a:lumMod val="50000"/>
                  </a:schemeClr>
                </a:solidFill>
              </a:rPr>
              <a:t>Connection is the Result</a:t>
            </a:r>
          </a:p>
        </p:txBody>
      </p:sp>
      <p:pic>
        <p:nvPicPr>
          <p:cNvPr id="6" name="Picture 5" descr="Heart symbol made of flames">
            <a:extLst>
              <a:ext uri="{FF2B5EF4-FFF2-40B4-BE49-F238E27FC236}">
                <a16:creationId xmlns:a16="http://schemas.microsoft.com/office/drawing/2014/main" id="{380C1D72-70F8-16F2-120B-6DB53003D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7" name="Picture 6">
            <a:hlinkClick r:id="rId4"/>
            <a:extLst>
              <a:ext uri="{FF2B5EF4-FFF2-40B4-BE49-F238E27FC236}">
                <a16:creationId xmlns:a16="http://schemas.microsoft.com/office/drawing/2014/main" id="{E77481E8-F3F9-2B51-ECEF-6CBB076EA689}"/>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02799" y="5289803"/>
            <a:ext cx="2402129" cy="849676"/>
          </a:xfrm>
          <a:prstGeom prst="rect">
            <a:avLst/>
          </a:prstGeom>
        </p:spPr>
      </p:pic>
      <p:sp>
        <p:nvSpPr>
          <p:cNvPr id="3" name="Footer Placeholder 2">
            <a:extLst>
              <a:ext uri="{FF2B5EF4-FFF2-40B4-BE49-F238E27FC236}">
                <a16:creationId xmlns:a16="http://schemas.microsoft.com/office/drawing/2014/main" id="{6E65D193-0822-CDF4-01F4-DF71AC6AD63B}"/>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3746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06C4E0-09AD-5120-DF1F-2564D911286A}"/>
              </a:ext>
            </a:extLst>
          </p:cNvPr>
          <p:cNvSpPr>
            <a:spLocks noGrp="1"/>
          </p:cNvSpPr>
          <p:nvPr>
            <p:ph type="title"/>
          </p:nvPr>
        </p:nvSpPr>
        <p:spPr>
          <a:xfrm>
            <a:off x="7122905" y="1262585"/>
            <a:ext cx="4554894" cy="2166415"/>
          </a:xfrm>
        </p:spPr>
        <p:txBody>
          <a:bodyPr>
            <a:normAutofit/>
          </a:bodyPr>
          <a:lstStyle/>
          <a:p>
            <a:r>
              <a:rPr lang="en-US" dirty="0">
                <a:solidFill>
                  <a:schemeClr val="accent1">
                    <a:lumMod val="20000"/>
                    <a:lumOff val="80000"/>
                  </a:schemeClr>
                </a:solidFill>
              </a:rPr>
              <a:t>Connection Requires ACTION. </a:t>
            </a:r>
          </a:p>
        </p:txBody>
      </p:sp>
      <p:pic>
        <p:nvPicPr>
          <p:cNvPr id="5" name="Picture 4" descr="People in office">
            <a:extLst>
              <a:ext uri="{FF2B5EF4-FFF2-40B4-BE49-F238E27FC236}">
                <a16:creationId xmlns:a16="http://schemas.microsoft.com/office/drawing/2014/main" id="{77BE443D-A554-7D63-98D1-73D85B332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750672"/>
            <a:ext cx="5143499" cy="3433285"/>
          </a:xfrm>
          <a:prstGeom prst="rect">
            <a:avLst/>
          </a:prstGeom>
        </p:spPr>
      </p:pic>
      <p:cxnSp>
        <p:nvCxnSpPr>
          <p:cNvPr id="12"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6765" y="3429000"/>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8DD3A5-C834-0812-98A2-8D52035BC528}"/>
              </a:ext>
            </a:extLst>
          </p:cNvPr>
          <p:cNvSpPr>
            <a:spLocks noGrp="1"/>
          </p:cNvSpPr>
          <p:nvPr>
            <p:ph idx="1"/>
          </p:nvPr>
        </p:nvSpPr>
        <p:spPr>
          <a:xfrm>
            <a:off x="7523105" y="3429000"/>
            <a:ext cx="3754495" cy="2710139"/>
          </a:xfrm>
        </p:spPr>
        <p:txBody>
          <a:bodyPr anchor="b">
            <a:normAutofit/>
          </a:bodyPr>
          <a:lstStyle/>
          <a:p>
            <a:pPr marL="0" indent="0">
              <a:buNone/>
            </a:pPr>
            <a:r>
              <a:rPr lang="en-US" dirty="0"/>
              <a:t>We rely on </a:t>
            </a:r>
            <a:r>
              <a:rPr lang="en-US" b="1" u="sng" dirty="0">
                <a:solidFill>
                  <a:schemeClr val="accent3">
                    <a:lumMod val="20000"/>
                    <a:lumOff val="80000"/>
                  </a:schemeClr>
                </a:solidFill>
              </a:rPr>
              <a:t>interactions with others</a:t>
            </a:r>
            <a:r>
              <a:rPr lang="en-US" dirty="0"/>
              <a:t> to fulfill our need for connection and belonging. (WebMD)</a:t>
            </a:r>
          </a:p>
          <a:p>
            <a:endParaRPr lang="en-US" dirty="0"/>
          </a:p>
        </p:txBody>
      </p:sp>
      <p:pic>
        <p:nvPicPr>
          <p:cNvPr id="4" name="Picture 3">
            <a:hlinkClick r:id="rId3"/>
            <a:extLst>
              <a:ext uri="{FF2B5EF4-FFF2-40B4-BE49-F238E27FC236}">
                <a16:creationId xmlns:a16="http://schemas.microsoft.com/office/drawing/2014/main" id="{755706D3-CF02-AF29-612A-B004D3B50092}"/>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31914CD2-5B75-8442-1EE5-72FAAB2B09FF}"/>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1426205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661C-B4AE-9016-1067-B21BA3A34F50}"/>
              </a:ext>
            </a:extLst>
          </p:cNvPr>
          <p:cNvSpPr>
            <a:spLocks noGrp="1"/>
          </p:cNvSpPr>
          <p:nvPr>
            <p:ph type="title"/>
          </p:nvPr>
        </p:nvSpPr>
        <p:spPr>
          <a:xfrm>
            <a:off x="849759" y="577852"/>
            <a:ext cx="10427840" cy="1086056"/>
          </a:xfrm>
        </p:spPr>
        <p:txBody>
          <a:bodyPr/>
          <a:lstStyle/>
          <a:p>
            <a:r>
              <a:rPr lang="en-US" b="1" dirty="0">
                <a:solidFill>
                  <a:schemeClr val="accent1">
                    <a:lumMod val="50000"/>
                  </a:schemeClr>
                </a:solidFill>
              </a:rPr>
              <a:t>Connection Fosters Belonging </a:t>
            </a:r>
          </a:p>
        </p:txBody>
      </p:sp>
      <p:graphicFrame>
        <p:nvGraphicFramePr>
          <p:cNvPr id="5" name="Content Placeholder 2">
            <a:extLst>
              <a:ext uri="{FF2B5EF4-FFF2-40B4-BE49-F238E27FC236}">
                <a16:creationId xmlns:a16="http://schemas.microsoft.com/office/drawing/2014/main" id="{F39AF75E-403B-F112-DADE-91F9D862D845}"/>
              </a:ext>
            </a:extLst>
          </p:cNvPr>
          <p:cNvGraphicFramePr>
            <a:graphicFrameLocks noGrp="1"/>
          </p:cNvGraphicFramePr>
          <p:nvPr>
            <p:ph idx="1"/>
            <p:extLst>
              <p:ext uri="{D42A27DB-BD31-4B8C-83A1-F6EECF244321}">
                <p14:modId xmlns:p14="http://schemas.microsoft.com/office/powerpoint/2010/main" val="1481072877"/>
              </p:ext>
            </p:extLst>
          </p:nvPr>
        </p:nvGraphicFramePr>
        <p:xfrm>
          <a:off x="849758" y="2065984"/>
          <a:ext cx="10427841" cy="3903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hlinkClick r:id="rId7"/>
            <a:extLst>
              <a:ext uri="{FF2B5EF4-FFF2-40B4-BE49-F238E27FC236}">
                <a16:creationId xmlns:a16="http://schemas.microsoft.com/office/drawing/2014/main" id="{469D1E18-F978-0DF4-BB1E-543EBDC9E362}"/>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A773724E-6DAF-D15E-C3AB-ECF47259BA31}"/>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507159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heart">
            <a:extLst>
              <a:ext uri="{FF2B5EF4-FFF2-40B4-BE49-F238E27FC236}">
                <a16:creationId xmlns:a16="http://schemas.microsoft.com/office/drawing/2014/main" id="{17AEEFD3-4D80-3F8C-09FC-9E12EEEADE9E}"/>
              </a:ext>
            </a:extLst>
          </p:cNvPr>
          <p:cNvPicPr>
            <a:picLocks noChangeAspect="1"/>
          </p:cNvPicPr>
          <p:nvPr/>
        </p:nvPicPr>
        <p:blipFill>
          <a:blip r:embed="rId2">
            <a:extLst>
              <a:ext uri="{28A0092B-C50C-407E-A947-70E740481C1C}">
                <a14:useLocalDpi xmlns:a14="http://schemas.microsoft.com/office/drawing/2010/main" val="0"/>
              </a:ext>
            </a:extLst>
          </a:blip>
          <a:srcRect t="7498" b="8232"/>
          <a:stretch/>
        </p:blipFill>
        <p:spPr>
          <a:xfrm>
            <a:off x="20" y="10"/>
            <a:ext cx="12191979" cy="6857989"/>
          </a:xfrm>
          <a:prstGeom prst="rect">
            <a:avLst/>
          </a:prstGeom>
        </p:spPr>
      </p:pic>
      <p:sp>
        <p:nvSpPr>
          <p:cNvPr id="14" name="Rectangle 13">
            <a:extLst>
              <a:ext uri="{FF2B5EF4-FFF2-40B4-BE49-F238E27FC236}">
                <a16:creationId xmlns:a16="http://schemas.microsoft.com/office/drawing/2014/main" id="{3E12DCC6-BC83-4B12-995C-FEA0244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912BF-F91A-1206-7C92-0692DB9E2E24}"/>
              </a:ext>
            </a:extLst>
          </p:cNvPr>
          <p:cNvSpPr>
            <a:spLocks noGrp="1"/>
          </p:cNvSpPr>
          <p:nvPr>
            <p:ph type="title"/>
          </p:nvPr>
        </p:nvSpPr>
        <p:spPr>
          <a:xfrm>
            <a:off x="6489799" y="3351291"/>
            <a:ext cx="5291275" cy="2485479"/>
          </a:xfrm>
        </p:spPr>
        <p:txBody>
          <a:bodyPr vert="horz" lIns="91440" tIns="45720" rIns="91440" bIns="45720" rtlCol="0" anchor="b">
            <a:normAutofit/>
          </a:bodyPr>
          <a:lstStyle/>
          <a:p>
            <a:r>
              <a:rPr lang="en-US" sz="4800" dirty="0">
                <a:solidFill>
                  <a:srgbClr val="FFFFFF"/>
                </a:solidFill>
              </a:rPr>
              <a:t>Social Connection &amp; Psychological Safety</a:t>
            </a:r>
          </a:p>
        </p:txBody>
      </p:sp>
      <p:cxnSp>
        <p:nvCxnSpPr>
          <p:cNvPr id="16" name="Straight Connector 15">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3"/>
            <a:extLst>
              <a:ext uri="{FF2B5EF4-FFF2-40B4-BE49-F238E27FC236}">
                <a16:creationId xmlns:a16="http://schemas.microsoft.com/office/drawing/2014/main" id="{847C681B-7E3D-F25C-565B-4C6E64C19D00}"/>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D525A1EF-DA46-3F04-C4C5-A7667BC431E8}"/>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6475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eet hanging by yellow wall">
            <a:extLst>
              <a:ext uri="{FF2B5EF4-FFF2-40B4-BE49-F238E27FC236}">
                <a16:creationId xmlns:a16="http://schemas.microsoft.com/office/drawing/2014/main" id="{4F79DE24-159F-A069-3921-A3EBD61FD1F9}"/>
              </a:ext>
            </a:extLst>
          </p:cNvPr>
          <p:cNvPicPr>
            <a:picLocks noChangeAspect="1"/>
          </p:cNvPicPr>
          <p:nvPr/>
        </p:nvPicPr>
        <p:blipFill>
          <a:blip r:embed="rId2">
            <a:extLst>
              <a:ext uri="{28A0092B-C50C-407E-A947-70E740481C1C}">
                <a14:useLocalDpi xmlns:a14="http://schemas.microsoft.com/office/drawing/2010/main" val="0"/>
              </a:ext>
            </a:extLst>
          </a:blip>
          <a:srcRect t="1412" b="14319"/>
          <a:stretch/>
        </p:blipFill>
        <p:spPr>
          <a:xfrm>
            <a:off x="20" y="10"/>
            <a:ext cx="12191979" cy="6857989"/>
          </a:xfrm>
          <a:prstGeom prst="rect">
            <a:avLst/>
          </a:prstGeom>
        </p:spPr>
      </p:pic>
      <p:sp>
        <p:nvSpPr>
          <p:cNvPr id="18" name="Rectangle 17">
            <a:extLst>
              <a:ext uri="{FF2B5EF4-FFF2-40B4-BE49-F238E27FC236}">
                <a16:creationId xmlns:a16="http://schemas.microsoft.com/office/drawing/2014/main" id="{3E12DCC6-BC83-4B12-995C-FEA0244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9B2DC-25BB-C257-AA75-EE8D09FE4642}"/>
              </a:ext>
            </a:extLst>
          </p:cNvPr>
          <p:cNvSpPr>
            <a:spLocks noGrp="1"/>
          </p:cNvSpPr>
          <p:nvPr>
            <p:ph type="title"/>
          </p:nvPr>
        </p:nvSpPr>
        <p:spPr>
          <a:xfrm>
            <a:off x="1246630" y="3521772"/>
            <a:ext cx="4074879" cy="2485479"/>
          </a:xfrm>
        </p:spPr>
        <p:txBody>
          <a:bodyPr vert="horz" lIns="91440" tIns="45720" rIns="91440" bIns="45720" rtlCol="0" anchor="b">
            <a:normAutofit/>
          </a:bodyPr>
          <a:lstStyle/>
          <a:p>
            <a:r>
              <a:rPr lang="en-US" sz="4800" b="1" dirty="0">
                <a:solidFill>
                  <a:srgbClr val="FFFFFF"/>
                </a:solidFill>
              </a:rPr>
              <a:t>Give me permission to be ME!</a:t>
            </a:r>
          </a:p>
        </p:txBody>
      </p:sp>
      <p:cxnSp>
        <p:nvCxnSpPr>
          <p:cNvPr id="20" name="Straight Connector 19">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3"/>
            <a:extLst>
              <a:ext uri="{FF2B5EF4-FFF2-40B4-BE49-F238E27FC236}">
                <a16:creationId xmlns:a16="http://schemas.microsoft.com/office/drawing/2014/main" id="{DF945434-9EB1-7781-12F5-95C61C3BB4AC}"/>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12122" y="5059801"/>
            <a:ext cx="2402129" cy="849676"/>
          </a:xfrm>
          <a:prstGeom prst="rect">
            <a:avLst/>
          </a:prstGeom>
        </p:spPr>
      </p:pic>
      <p:sp>
        <p:nvSpPr>
          <p:cNvPr id="4" name="Footer Placeholder 3">
            <a:extLst>
              <a:ext uri="{FF2B5EF4-FFF2-40B4-BE49-F238E27FC236}">
                <a16:creationId xmlns:a16="http://schemas.microsoft.com/office/drawing/2014/main" id="{E602617D-F3CD-84E5-E1FD-5522B2277B7D}"/>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1750461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CE703B-177A-4A03-827E-692635A35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F80C8-2E6E-E08D-7CB1-51428F86B9BE}"/>
              </a:ext>
            </a:extLst>
          </p:cNvPr>
          <p:cNvSpPr>
            <a:spLocks noGrp="1"/>
          </p:cNvSpPr>
          <p:nvPr>
            <p:ph type="title"/>
          </p:nvPr>
        </p:nvSpPr>
        <p:spPr>
          <a:xfrm>
            <a:off x="952500" y="3958297"/>
            <a:ext cx="4085665" cy="2195027"/>
          </a:xfrm>
        </p:spPr>
        <p:txBody>
          <a:bodyPr anchor="ctr">
            <a:normAutofit/>
          </a:bodyPr>
          <a:lstStyle/>
          <a:p>
            <a:pPr>
              <a:lnSpc>
                <a:spcPct val="90000"/>
              </a:lnSpc>
            </a:pPr>
            <a:r>
              <a:rPr lang="en-US" sz="2800" dirty="0">
                <a:solidFill>
                  <a:schemeClr val="accent1">
                    <a:lumMod val="50000"/>
                  </a:schemeClr>
                </a:solidFill>
              </a:rPr>
              <a:t>Q) What is the best way for leaders to give permission for employees to be themselves at work?</a:t>
            </a:r>
          </a:p>
        </p:txBody>
      </p:sp>
      <p:pic>
        <p:nvPicPr>
          <p:cNvPr id="5" name="Picture 4" descr="Sea of white umbrellas with one blue one in the crowd">
            <a:extLst>
              <a:ext uri="{FF2B5EF4-FFF2-40B4-BE49-F238E27FC236}">
                <a16:creationId xmlns:a16="http://schemas.microsoft.com/office/drawing/2014/main" id="{AF626423-A42C-A889-09FF-E343EA6E9F91}"/>
              </a:ext>
            </a:extLst>
          </p:cNvPr>
          <p:cNvPicPr>
            <a:picLocks noChangeAspect="1"/>
          </p:cNvPicPr>
          <p:nvPr/>
        </p:nvPicPr>
        <p:blipFill>
          <a:blip r:embed="rId3">
            <a:extLst>
              <a:ext uri="{28A0092B-C50C-407E-A947-70E740481C1C}">
                <a14:useLocalDpi xmlns:a14="http://schemas.microsoft.com/office/drawing/2010/main" val="0"/>
              </a:ext>
            </a:extLst>
          </a:blip>
          <a:srcRect t="13200" b="37673"/>
          <a:stretch/>
        </p:blipFill>
        <p:spPr>
          <a:xfrm>
            <a:off x="20" y="10"/>
            <a:ext cx="12191979" cy="3428990"/>
          </a:xfrm>
          <a:prstGeom prst="rect">
            <a:avLst/>
          </a:prstGeom>
        </p:spPr>
      </p:pic>
      <p:cxnSp>
        <p:nvCxnSpPr>
          <p:cNvPr id="12" name="Straight Connector 11">
            <a:extLst>
              <a:ext uri="{FF2B5EF4-FFF2-40B4-BE49-F238E27FC236}">
                <a16:creationId xmlns:a16="http://schemas.microsoft.com/office/drawing/2014/main" id="{D8C0D56F-4A65-48B9-843D-F9D262C354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4244223"/>
            <a:ext cx="0" cy="1623177"/>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91D68B-948F-7E0B-02FE-18F318411721}"/>
              </a:ext>
            </a:extLst>
          </p:cNvPr>
          <p:cNvSpPr>
            <a:spLocks noGrp="1"/>
          </p:cNvSpPr>
          <p:nvPr>
            <p:ph idx="1"/>
          </p:nvPr>
        </p:nvSpPr>
        <p:spPr>
          <a:xfrm>
            <a:off x="5970505" y="3958297"/>
            <a:ext cx="4883021" cy="2195027"/>
          </a:xfrm>
        </p:spPr>
        <p:txBody>
          <a:bodyPr anchor="ctr">
            <a:normAutofit/>
          </a:bodyPr>
          <a:lstStyle/>
          <a:p>
            <a:pPr marL="0" indent="0">
              <a:buNone/>
            </a:pPr>
            <a:r>
              <a:rPr lang="en-US" u="sng" dirty="0">
                <a:solidFill>
                  <a:schemeClr val="accent1">
                    <a:lumMod val="50000"/>
                  </a:schemeClr>
                </a:solidFill>
              </a:rPr>
              <a:t>Answers Include: </a:t>
            </a:r>
          </a:p>
          <a:p>
            <a:pPr>
              <a:buFont typeface="Wingdings" panose="05000000000000000000" pitchFamily="2" charset="2"/>
              <a:buChar char="ü"/>
            </a:pPr>
            <a:r>
              <a:rPr lang="en-US" dirty="0">
                <a:solidFill>
                  <a:schemeClr val="accent1">
                    <a:lumMod val="50000"/>
                  </a:schemeClr>
                </a:solidFill>
              </a:rPr>
              <a:t>Lead by example.  </a:t>
            </a:r>
          </a:p>
          <a:p>
            <a:pPr>
              <a:buFont typeface="Wingdings" panose="05000000000000000000" pitchFamily="2" charset="2"/>
              <a:buChar char="ü"/>
            </a:pPr>
            <a:r>
              <a:rPr lang="en-US" dirty="0">
                <a:solidFill>
                  <a:schemeClr val="accent1">
                    <a:lumMod val="50000"/>
                  </a:schemeClr>
                </a:solidFill>
              </a:rPr>
              <a:t>Show people it is ok to be yourself. </a:t>
            </a:r>
          </a:p>
          <a:p>
            <a:pPr>
              <a:buFont typeface="Wingdings" panose="05000000000000000000" pitchFamily="2" charset="2"/>
              <a:buChar char="ü"/>
            </a:pPr>
            <a:r>
              <a:rPr lang="en-US" dirty="0">
                <a:solidFill>
                  <a:schemeClr val="accent1">
                    <a:lumMod val="50000"/>
                  </a:schemeClr>
                </a:solidFill>
              </a:rPr>
              <a:t>Champion differences. </a:t>
            </a:r>
          </a:p>
        </p:txBody>
      </p:sp>
      <p:pic>
        <p:nvPicPr>
          <p:cNvPr id="4" name="Picture 3">
            <a:hlinkClick r:id="rId4"/>
            <a:extLst>
              <a:ext uri="{FF2B5EF4-FFF2-40B4-BE49-F238E27FC236}">
                <a16:creationId xmlns:a16="http://schemas.microsoft.com/office/drawing/2014/main" id="{954F2803-2271-75F8-6A72-11376A2C2841}"/>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5CCC767B-2A44-98A9-879D-2418465CF5B2}"/>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235392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29DB-A5C4-8F87-49EF-872C673E35CE}"/>
              </a:ext>
            </a:extLst>
          </p:cNvPr>
          <p:cNvSpPr>
            <a:spLocks noGrp="1"/>
          </p:cNvSpPr>
          <p:nvPr>
            <p:ph type="title"/>
          </p:nvPr>
        </p:nvSpPr>
        <p:spPr>
          <a:xfrm>
            <a:off x="811660" y="565152"/>
            <a:ext cx="10427840" cy="1086056"/>
          </a:xfrm>
        </p:spPr>
        <p:txBody>
          <a:bodyPr>
            <a:normAutofit/>
          </a:bodyPr>
          <a:lstStyle/>
          <a:p>
            <a:r>
              <a:rPr lang="en-US" sz="5400" b="1" dirty="0"/>
              <a:t>Inclusion: Let’s Get Personal </a:t>
            </a:r>
          </a:p>
        </p:txBody>
      </p:sp>
      <p:pic>
        <p:nvPicPr>
          <p:cNvPr id="5" name="Content Placeholder 4" descr="A group of women holding up a piece of paper&#10;&#10;Description automatically generated">
            <a:extLst>
              <a:ext uri="{FF2B5EF4-FFF2-40B4-BE49-F238E27FC236}">
                <a16:creationId xmlns:a16="http://schemas.microsoft.com/office/drawing/2014/main" id="{1E9D37A1-E778-C080-177F-CD905BDF9D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9924" y="1879394"/>
            <a:ext cx="8249576" cy="4225572"/>
          </a:xfrm>
        </p:spPr>
      </p:pic>
      <p:pic>
        <p:nvPicPr>
          <p:cNvPr id="3" name="Picture 2">
            <a:hlinkClick r:id="rId4"/>
            <a:extLst>
              <a:ext uri="{FF2B5EF4-FFF2-40B4-BE49-F238E27FC236}">
                <a16:creationId xmlns:a16="http://schemas.microsoft.com/office/drawing/2014/main" id="{DDBE156B-60F1-984A-4368-127DAD6840B5}"/>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ED851527-0EC3-94D0-B188-0E4EE876EDD3}"/>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4179866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C91BB0-083F-EC21-1062-5CF0191DBE3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8089" t="-1373" r="-8089" b="40471"/>
          <a:stretch/>
        </p:blipFill>
        <p:spPr>
          <a:xfrm>
            <a:off x="3486150" y="541996"/>
            <a:ext cx="8642349" cy="5774007"/>
          </a:xfrm>
        </p:spPr>
      </p:pic>
      <p:sp>
        <p:nvSpPr>
          <p:cNvPr id="2" name="Title 1">
            <a:extLst>
              <a:ext uri="{FF2B5EF4-FFF2-40B4-BE49-F238E27FC236}">
                <a16:creationId xmlns:a16="http://schemas.microsoft.com/office/drawing/2014/main" id="{0885A337-91ED-C16C-253A-4591F68BB592}"/>
              </a:ext>
            </a:extLst>
          </p:cNvPr>
          <p:cNvSpPr>
            <a:spLocks noGrp="1"/>
          </p:cNvSpPr>
          <p:nvPr>
            <p:ph type="title"/>
          </p:nvPr>
        </p:nvSpPr>
        <p:spPr>
          <a:xfrm>
            <a:off x="654050" y="3225800"/>
            <a:ext cx="6146800" cy="1705077"/>
          </a:xfrm>
          <a:solidFill>
            <a:schemeClr val="accent5">
              <a:lumMod val="20000"/>
              <a:lumOff val="80000"/>
            </a:schemeClr>
          </a:solidFill>
        </p:spPr>
        <p:txBody>
          <a:bodyPr>
            <a:normAutofit fontScale="90000"/>
          </a:bodyPr>
          <a:lstStyle/>
          <a:p>
            <a:pPr algn="ctr"/>
            <a:r>
              <a:rPr lang="en-US" sz="3100" dirty="0">
                <a:solidFill>
                  <a:schemeClr val="accent4">
                    <a:lumMod val="50000"/>
                  </a:schemeClr>
                </a:solidFill>
              </a:rPr>
              <a:t>Meet/Connect with </a:t>
            </a:r>
            <a:br>
              <a:rPr lang="en-US" sz="4000" dirty="0">
                <a:solidFill>
                  <a:schemeClr val="accent4">
                    <a:lumMod val="50000"/>
                  </a:schemeClr>
                </a:solidFill>
              </a:rPr>
            </a:br>
            <a:r>
              <a:rPr lang="en-US" sz="4000" dirty="0">
                <a:solidFill>
                  <a:schemeClr val="accent4">
                    <a:lumMod val="50000"/>
                  </a:schemeClr>
                </a:solidFill>
              </a:rPr>
              <a:t>Elena Joy Thurston, </a:t>
            </a:r>
            <a:br>
              <a:rPr lang="en-US" sz="4000" dirty="0">
                <a:solidFill>
                  <a:schemeClr val="accent4">
                    <a:lumMod val="50000"/>
                  </a:schemeClr>
                </a:solidFill>
              </a:rPr>
            </a:br>
            <a:r>
              <a:rPr lang="en-US" sz="3600" dirty="0">
                <a:solidFill>
                  <a:schemeClr val="accent4">
                    <a:lumMod val="50000"/>
                  </a:schemeClr>
                </a:solidFill>
              </a:rPr>
              <a:t>Amazing </a:t>
            </a:r>
            <a:r>
              <a:rPr lang="en-US" sz="3100" dirty="0">
                <a:solidFill>
                  <a:schemeClr val="accent4">
                    <a:lumMod val="50000"/>
                  </a:schemeClr>
                </a:solidFill>
              </a:rPr>
              <a:t>Workshop Leader &amp; Coach</a:t>
            </a:r>
            <a:endParaRPr lang="en-US" sz="4000" dirty="0">
              <a:solidFill>
                <a:schemeClr val="accent4">
                  <a:lumMod val="50000"/>
                </a:schemeClr>
              </a:solidFill>
            </a:endParaRPr>
          </a:p>
        </p:txBody>
      </p:sp>
      <p:sp>
        <p:nvSpPr>
          <p:cNvPr id="3" name="Footer Placeholder 2">
            <a:extLst>
              <a:ext uri="{FF2B5EF4-FFF2-40B4-BE49-F238E27FC236}">
                <a16:creationId xmlns:a16="http://schemas.microsoft.com/office/drawing/2014/main" id="{7B48A0C4-1741-CB2F-7255-EEAFC023D7AB}"/>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70664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1052CB5-211C-B5F0-F7FA-C08DA7A03C1E}"/>
              </a:ext>
            </a:extLst>
          </p:cNvPr>
          <p:cNvSpPr>
            <a:spLocks noGrp="1"/>
          </p:cNvSpPr>
          <p:nvPr>
            <p:ph type="title"/>
          </p:nvPr>
        </p:nvSpPr>
        <p:spPr>
          <a:xfrm>
            <a:off x="5215738" y="463640"/>
            <a:ext cx="6125361" cy="1560083"/>
          </a:xfrm>
        </p:spPr>
        <p:txBody>
          <a:bodyPr>
            <a:normAutofit/>
          </a:bodyPr>
          <a:lstStyle/>
          <a:p>
            <a:r>
              <a:rPr lang="en-US" b="1" dirty="0">
                <a:solidFill>
                  <a:schemeClr val="accent1">
                    <a:lumMod val="40000"/>
                    <a:lumOff val="60000"/>
                  </a:schemeClr>
                </a:solidFill>
              </a:rPr>
              <a:t>What We’ll </a:t>
            </a:r>
            <a:br>
              <a:rPr lang="en-US" b="1" dirty="0">
                <a:solidFill>
                  <a:schemeClr val="accent1">
                    <a:lumMod val="40000"/>
                    <a:lumOff val="60000"/>
                  </a:schemeClr>
                </a:solidFill>
              </a:rPr>
            </a:br>
            <a:r>
              <a:rPr lang="en-US" b="1" dirty="0">
                <a:solidFill>
                  <a:schemeClr val="accent1">
                    <a:lumMod val="40000"/>
                    <a:lumOff val="60000"/>
                  </a:schemeClr>
                </a:solidFill>
              </a:rPr>
              <a:t>Cover Today:</a:t>
            </a:r>
          </a:p>
        </p:txBody>
      </p:sp>
      <p:pic>
        <p:nvPicPr>
          <p:cNvPr id="7" name="Picture 6" descr="Time compass on hand">
            <a:extLst>
              <a:ext uri="{FF2B5EF4-FFF2-40B4-BE49-F238E27FC236}">
                <a16:creationId xmlns:a16="http://schemas.microsoft.com/office/drawing/2014/main" id="{4BD2FA7D-C028-E57B-2275-884D2F2C06BC}"/>
              </a:ext>
            </a:extLst>
          </p:cNvPr>
          <p:cNvPicPr>
            <a:picLocks noChangeAspect="1"/>
          </p:cNvPicPr>
          <p:nvPr/>
        </p:nvPicPr>
        <p:blipFill>
          <a:blip r:embed="rId2"/>
          <a:srcRect l="21118" r="34287" b="-1"/>
          <a:stretch/>
        </p:blipFill>
        <p:spPr>
          <a:xfrm>
            <a:off x="1" y="-16591"/>
            <a:ext cx="4610100" cy="6874591"/>
          </a:xfrm>
          <a:prstGeom prst="rect">
            <a:avLst/>
          </a:prstGeom>
        </p:spPr>
      </p:pic>
      <p:cxnSp>
        <p:nvCxnSpPr>
          <p:cNvPr id="20" name="Straight Connector 19">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DE27D04-2200-0904-9B81-BD0D21FCE6D9}"/>
              </a:ext>
            </a:extLst>
          </p:cNvPr>
          <p:cNvSpPr>
            <a:spLocks noGrp="1"/>
          </p:cNvSpPr>
          <p:nvPr>
            <p:ph idx="1"/>
          </p:nvPr>
        </p:nvSpPr>
        <p:spPr>
          <a:xfrm>
            <a:off x="5672970" y="2508160"/>
            <a:ext cx="6049129" cy="3886200"/>
          </a:xfrm>
        </p:spPr>
        <p:txBody>
          <a:bodyPr anchor="t">
            <a:normAutofit/>
          </a:bodyPr>
          <a:lstStyle/>
          <a:p>
            <a:pPr>
              <a:lnSpc>
                <a:spcPct val="110000"/>
              </a:lnSpc>
            </a:pPr>
            <a:r>
              <a:rPr lang="en-US" sz="1800" dirty="0"/>
              <a:t>What do Connection &amp; Connectedness mean at work?</a:t>
            </a:r>
          </a:p>
          <a:p>
            <a:pPr>
              <a:lnSpc>
                <a:spcPct val="110000"/>
              </a:lnSpc>
            </a:pPr>
            <a:r>
              <a:rPr lang="en-US" sz="1800" dirty="0"/>
              <a:t>What are the benefits of cultivating a deeply connected workplace culture? </a:t>
            </a:r>
          </a:p>
          <a:p>
            <a:pPr>
              <a:lnSpc>
                <a:spcPct val="110000"/>
              </a:lnSpc>
            </a:pPr>
            <a:r>
              <a:rPr lang="en-US" sz="1800" dirty="0"/>
              <a:t>What is the role of communication in social connection at work? </a:t>
            </a:r>
          </a:p>
          <a:p>
            <a:pPr>
              <a:lnSpc>
                <a:spcPct val="110000"/>
              </a:lnSpc>
            </a:pPr>
            <a:r>
              <a:rPr lang="en-US" sz="1800" dirty="0"/>
              <a:t>How does connection facilitate Inclusion, Belonging, and Psychological Safety at work? </a:t>
            </a:r>
          </a:p>
          <a:p>
            <a:pPr>
              <a:lnSpc>
                <a:spcPct val="110000"/>
              </a:lnSpc>
            </a:pPr>
            <a:r>
              <a:rPr lang="en-US" sz="1800" dirty="0"/>
              <a:t>What questions should I be asking to gauge connection in my workplace? </a:t>
            </a:r>
          </a:p>
          <a:p>
            <a:pPr>
              <a:lnSpc>
                <a:spcPct val="110000"/>
              </a:lnSpc>
            </a:pPr>
            <a:r>
              <a:rPr lang="en-US" sz="1800" dirty="0"/>
              <a:t>What does HR need to do to lay the groundwork? </a:t>
            </a:r>
          </a:p>
        </p:txBody>
      </p:sp>
      <p:pic>
        <p:nvPicPr>
          <p:cNvPr id="2" name="Picture 1" descr="A qr code with a white background&#10;&#10;Description automatically generated">
            <a:extLst>
              <a:ext uri="{FF2B5EF4-FFF2-40B4-BE49-F238E27FC236}">
                <a16:creationId xmlns:a16="http://schemas.microsoft.com/office/drawing/2014/main" id="{CB5CAB8F-F365-5EA9-02E3-2426CA051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5282" y="233712"/>
            <a:ext cx="2040736" cy="2040736"/>
          </a:xfrm>
          <a:prstGeom prst="rect">
            <a:avLst/>
          </a:prstGeom>
        </p:spPr>
      </p:pic>
      <p:sp>
        <p:nvSpPr>
          <p:cNvPr id="3" name="Footer Placeholder 2">
            <a:extLst>
              <a:ext uri="{FF2B5EF4-FFF2-40B4-BE49-F238E27FC236}">
                <a16:creationId xmlns:a16="http://schemas.microsoft.com/office/drawing/2014/main" id="{FBB019CB-DB85-41E6-CD6B-DCE378DE59CD}"/>
              </a:ext>
            </a:extLst>
          </p:cNvPr>
          <p:cNvSpPr>
            <a:spLocks noGrp="1"/>
          </p:cNvSpPr>
          <p:nvPr>
            <p:ph type="ftr" sz="quarter" idx="11"/>
          </p:nvPr>
        </p:nvSpPr>
        <p:spPr/>
        <p:txBody>
          <a:bodyPr/>
          <a:lstStyle/>
          <a:p>
            <a:r>
              <a:rPr lang="en-US"/>
              <a:t>© 2024 HR Answers LLC </a:t>
            </a:r>
          </a:p>
        </p:txBody>
      </p:sp>
      <p:pic>
        <p:nvPicPr>
          <p:cNvPr id="6" name="Picture 5">
            <a:extLst>
              <a:ext uri="{FF2B5EF4-FFF2-40B4-BE49-F238E27FC236}">
                <a16:creationId xmlns:a16="http://schemas.microsoft.com/office/drawing/2014/main" id="{1DA90E0E-DF85-794B-6BA7-4F32A4FA127D}"/>
              </a:ext>
            </a:extLst>
          </p:cNvPr>
          <p:cNvPicPr>
            <a:picLocks noChangeAspect="1"/>
          </p:cNvPicPr>
          <p:nvPr/>
        </p:nvPicPr>
        <p:blipFill>
          <a:blip r:embed="rId4"/>
          <a:stretch>
            <a:fillRect/>
          </a:stretch>
        </p:blipFill>
        <p:spPr>
          <a:xfrm>
            <a:off x="495455" y="202361"/>
            <a:ext cx="1383912" cy="1255885"/>
          </a:xfrm>
          <a:prstGeom prst="rect">
            <a:avLst/>
          </a:prstGeom>
        </p:spPr>
      </p:pic>
    </p:spTree>
    <p:extLst>
      <p:ext uri="{BB962C8B-B14F-4D97-AF65-F5344CB8AC3E}">
        <p14:creationId xmlns:p14="http://schemas.microsoft.com/office/powerpoint/2010/main" val="3710714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puzzle pieces">
            <a:extLst>
              <a:ext uri="{FF2B5EF4-FFF2-40B4-BE49-F238E27FC236}">
                <a16:creationId xmlns:a16="http://schemas.microsoft.com/office/drawing/2014/main" id="{FBA55965-8E47-EBA5-0602-9FE38208C5E3}"/>
              </a:ext>
            </a:extLst>
          </p:cNvPr>
          <p:cNvPicPr>
            <a:picLocks noChangeAspect="1"/>
          </p:cNvPicPr>
          <p:nvPr/>
        </p:nvPicPr>
        <p:blipFill>
          <a:blip r:embed="rId2">
            <a:extLst>
              <a:ext uri="{28A0092B-C50C-407E-A947-70E740481C1C}">
                <a14:useLocalDpi xmlns:a14="http://schemas.microsoft.com/office/drawing/2010/main" val="0"/>
              </a:ext>
            </a:extLst>
          </a:blip>
          <a:srcRect t="11564" b="10581"/>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CCE83-D921-11E8-CAB6-5870E7FD458B}"/>
              </a:ext>
            </a:extLst>
          </p:cNvPr>
          <p:cNvSpPr>
            <a:spLocks noGrp="1"/>
          </p:cNvSpPr>
          <p:nvPr>
            <p:ph type="title"/>
          </p:nvPr>
        </p:nvSpPr>
        <p:spPr>
          <a:xfrm>
            <a:off x="829876" y="3429000"/>
            <a:ext cx="10447724" cy="1856529"/>
          </a:xfrm>
        </p:spPr>
        <p:txBody>
          <a:bodyPr vert="horz" lIns="91440" tIns="45720" rIns="91440" bIns="45720" rtlCol="0" anchor="b">
            <a:normAutofit/>
          </a:bodyPr>
          <a:lstStyle/>
          <a:p>
            <a:pPr algn="ctr"/>
            <a:r>
              <a:rPr lang="en-US" sz="5400" b="1" dirty="0">
                <a:solidFill>
                  <a:srgbClr val="FFFFFF"/>
                </a:solidFill>
              </a:rPr>
              <a:t>Connection &amp; Psychological Safety Facilitate </a:t>
            </a:r>
            <a:r>
              <a:rPr lang="en-US" sz="5400" b="1" u="sng" dirty="0">
                <a:solidFill>
                  <a:srgbClr val="FFFFFF"/>
                </a:solidFill>
              </a:rPr>
              <a:t>Inclusion</a:t>
            </a:r>
            <a:r>
              <a:rPr lang="en-US" sz="5400" b="1" dirty="0">
                <a:solidFill>
                  <a:srgbClr val="FFFFFF"/>
                </a:solidFill>
              </a:rPr>
              <a:t> </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3"/>
            <a:extLst>
              <a:ext uri="{FF2B5EF4-FFF2-40B4-BE49-F238E27FC236}">
                <a16:creationId xmlns:a16="http://schemas.microsoft.com/office/drawing/2014/main" id="{A4136ED2-0A41-6644-D55A-DB8340A1755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A21272A4-F11C-D118-0222-25EBAB3E0DF3}"/>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2769511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5" name="Picture 4" descr="People doing teamwork illustration">
            <a:extLst>
              <a:ext uri="{FF2B5EF4-FFF2-40B4-BE49-F238E27FC236}">
                <a16:creationId xmlns:a16="http://schemas.microsoft.com/office/drawing/2014/main" id="{AF761029-0274-60E8-99D0-B1DA39E7A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57" y="0"/>
            <a:ext cx="10854285" cy="6858000"/>
          </a:xfrm>
          <a:prstGeom prst="rect">
            <a:avLst/>
          </a:prstGeom>
        </p:spPr>
      </p:pic>
      <p:sp>
        <p:nvSpPr>
          <p:cNvPr id="2" name="Title 1">
            <a:extLst>
              <a:ext uri="{FF2B5EF4-FFF2-40B4-BE49-F238E27FC236}">
                <a16:creationId xmlns:a16="http://schemas.microsoft.com/office/drawing/2014/main" id="{A2E7ADF3-B6BB-34C0-98D8-F6051FE00235}"/>
              </a:ext>
            </a:extLst>
          </p:cNvPr>
          <p:cNvSpPr>
            <a:spLocks noGrp="1"/>
          </p:cNvSpPr>
          <p:nvPr>
            <p:ph type="title"/>
          </p:nvPr>
        </p:nvSpPr>
        <p:spPr>
          <a:xfrm>
            <a:off x="994411" y="2784529"/>
            <a:ext cx="4724464" cy="1352758"/>
          </a:xfrm>
          <a:solidFill>
            <a:schemeClr val="accent4">
              <a:lumMod val="20000"/>
              <a:lumOff val="80000"/>
            </a:schemeClr>
          </a:solidFill>
        </p:spPr>
        <p:txBody>
          <a:bodyPr>
            <a:normAutofit fontScale="90000"/>
          </a:bodyPr>
          <a:lstStyle/>
          <a:p>
            <a:pPr algn="ctr"/>
            <a:r>
              <a:rPr lang="en-US" sz="4800" dirty="0">
                <a:solidFill>
                  <a:schemeClr val="bg2">
                    <a:lumMod val="90000"/>
                    <a:lumOff val="10000"/>
                  </a:schemeClr>
                </a:solidFill>
              </a:rPr>
              <a:t>Inclusion through </a:t>
            </a:r>
            <a:br>
              <a:rPr lang="en-US" sz="4800" dirty="0">
                <a:solidFill>
                  <a:schemeClr val="bg2">
                    <a:lumMod val="90000"/>
                    <a:lumOff val="10000"/>
                  </a:schemeClr>
                </a:solidFill>
              </a:rPr>
            </a:br>
            <a:r>
              <a:rPr lang="en-US" sz="4800" dirty="0">
                <a:solidFill>
                  <a:schemeClr val="bg2">
                    <a:lumMod val="90000"/>
                    <a:lumOff val="10000"/>
                  </a:schemeClr>
                </a:solidFill>
              </a:rPr>
              <a:t>Connection </a:t>
            </a:r>
          </a:p>
        </p:txBody>
      </p:sp>
      <p:sp>
        <p:nvSpPr>
          <p:cNvPr id="3" name="Content Placeholder 2">
            <a:extLst>
              <a:ext uri="{FF2B5EF4-FFF2-40B4-BE49-F238E27FC236}">
                <a16:creationId xmlns:a16="http://schemas.microsoft.com/office/drawing/2014/main" id="{354BEB4F-FF03-E252-93C5-97D77E167C6F}"/>
              </a:ext>
            </a:extLst>
          </p:cNvPr>
          <p:cNvSpPr>
            <a:spLocks noGrp="1"/>
          </p:cNvSpPr>
          <p:nvPr>
            <p:ph idx="1"/>
          </p:nvPr>
        </p:nvSpPr>
        <p:spPr>
          <a:xfrm>
            <a:off x="1118396" y="4396353"/>
            <a:ext cx="4667639" cy="2099872"/>
          </a:xfrm>
          <a:solidFill>
            <a:schemeClr val="accent3">
              <a:lumMod val="20000"/>
              <a:lumOff val="80000"/>
            </a:schemeClr>
          </a:solidFill>
        </p:spPr>
        <p:txBody>
          <a:bodyPr>
            <a:normAutofit lnSpcReduction="10000"/>
          </a:bodyPr>
          <a:lstStyle/>
          <a:p>
            <a:pPr>
              <a:buFont typeface="Wingdings" panose="05000000000000000000" pitchFamily="2" charset="2"/>
              <a:buChar char="q"/>
            </a:pPr>
            <a:r>
              <a:rPr lang="en-US" sz="2400" dirty="0">
                <a:solidFill>
                  <a:schemeClr val="accent1">
                    <a:lumMod val="50000"/>
                  </a:schemeClr>
                </a:solidFill>
              </a:rPr>
              <a:t> Your ideas are welcome </a:t>
            </a:r>
          </a:p>
          <a:p>
            <a:pPr>
              <a:buFont typeface="Wingdings" panose="05000000000000000000" pitchFamily="2" charset="2"/>
              <a:buChar char="q"/>
            </a:pPr>
            <a:r>
              <a:rPr lang="en-US" sz="2400" dirty="0">
                <a:solidFill>
                  <a:schemeClr val="accent1">
                    <a:lumMod val="50000"/>
                  </a:schemeClr>
                </a:solidFill>
              </a:rPr>
              <a:t> Your questions are valid </a:t>
            </a:r>
          </a:p>
          <a:p>
            <a:pPr>
              <a:buFont typeface="Wingdings" panose="05000000000000000000" pitchFamily="2" charset="2"/>
              <a:buChar char="q"/>
            </a:pPr>
            <a:r>
              <a:rPr lang="en-US" sz="2400" dirty="0">
                <a:solidFill>
                  <a:schemeClr val="accent1">
                    <a:lumMod val="50000"/>
                  </a:schemeClr>
                </a:solidFill>
              </a:rPr>
              <a:t> I trust you</a:t>
            </a:r>
          </a:p>
          <a:p>
            <a:pPr>
              <a:buFont typeface="Wingdings" panose="05000000000000000000" pitchFamily="2" charset="2"/>
              <a:buChar char="q"/>
            </a:pPr>
            <a:r>
              <a:rPr lang="en-US" sz="2400" dirty="0">
                <a:solidFill>
                  <a:schemeClr val="accent1">
                    <a:lumMod val="50000"/>
                  </a:schemeClr>
                </a:solidFill>
              </a:rPr>
              <a:t> Let’s do it your way</a:t>
            </a:r>
          </a:p>
        </p:txBody>
      </p:sp>
      <p:sp>
        <p:nvSpPr>
          <p:cNvPr id="4" name="Footer Placeholder 3">
            <a:extLst>
              <a:ext uri="{FF2B5EF4-FFF2-40B4-BE49-F238E27FC236}">
                <a16:creationId xmlns:a16="http://schemas.microsoft.com/office/drawing/2014/main" id="{20DB9087-433E-5813-42F7-5EF8856642F2}"/>
              </a:ext>
            </a:extLst>
          </p:cNvPr>
          <p:cNvSpPr>
            <a:spLocks noGrp="1"/>
          </p:cNvSpPr>
          <p:nvPr>
            <p:ph type="ftr" sz="quarter" idx="11"/>
          </p:nvPr>
        </p:nvSpPr>
        <p:spPr/>
        <p:txBody>
          <a:bodyPr/>
          <a:lstStyle/>
          <a:p>
            <a:r>
              <a:rPr lang="en-US"/>
              <a:t>© 2024 HR Answers LLC </a:t>
            </a:r>
          </a:p>
        </p:txBody>
      </p:sp>
      <p:pic>
        <p:nvPicPr>
          <p:cNvPr id="6" name="Picture 5">
            <a:hlinkClick r:id="rId3"/>
            <a:extLst>
              <a:ext uri="{FF2B5EF4-FFF2-40B4-BE49-F238E27FC236}">
                <a16:creationId xmlns:a16="http://schemas.microsoft.com/office/drawing/2014/main" id="{A916A59F-68EB-07FF-C649-B650B4FEF4A4}"/>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284493" y="336336"/>
            <a:ext cx="2402129" cy="849676"/>
          </a:xfrm>
          <a:prstGeom prst="rect">
            <a:avLst/>
          </a:prstGeom>
        </p:spPr>
      </p:pic>
    </p:spTree>
    <p:extLst>
      <p:ext uri="{BB962C8B-B14F-4D97-AF65-F5344CB8AC3E}">
        <p14:creationId xmlns:p14="http://schemas.microsoft.com/office/powerpoint/2010/main" val="15364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laptops illustration">
            <a:extLst>
              <a:ext uri="{FF2B5EF4-FFF2-40B4-BE49-F238E27FC236}">
                <a16:creationId xmlns:a16="http://schemas.microsoft.com/office/drawing/2014/main" id="{270BC080-67E8-4299-B61B-8F835D7EC9A5}"/>
              </a:ext>
            </a:extLst>
          </p:cNvPr>
          <p:cNvPicPr>
            <a:picLocks noChangeAspect="1"/>
          </p:cNvPicPr>
          <p:nvPr/>
        </p:nvPicPr>
        <p:blipFill>
          <a:blip r:embed="rId2">
            <a:extLst>
              <a:ext uri="{28A0092B-C50C-407E-A947-70E740481C1C}">
                <a14:useLocalDpi xmlns:a14="http://schemas.microsoft.com/office/drawing/2010/main" val="0"/>
              </a:ext>
            </a:extLst>
          </a:blip>
          <a:srcRect t="7650" b="8081"/>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24E7A-54B9-A139-6519-32C450BDE495}"/>
              </a:ext>
            </a:extLst>
          </p:cNvPr>
          <p:cNvSpPr>
            <a:spLocks noGrp="1"/>
          </p:cNvSpPr>
          <p:nvPr>
            <p:ph type="title"/>
          </p:nvPr>
        </p:nvSpPr>
        <p:spPr>
          <a:xfrm>
            <a:off x="829876" y="3429000"/>
            <a:ext cx="10447724" cy="1856529"/>
          </a:xfrm>
        </p:spPr>
        <p:txBody>
          <a:bodyPr vert="horz" lIns="91440" tIns="45720" rIns="91440" bIns="45720" rtlCol="0" anchor="b">
            <a:noAutofit/>
          </a:bodyPr>
          <a:lstStyle/>
          <a:p>
            <a:pPr algn="ctr"/>
            <a:r>
              <a:rPr lang="en-US" b="1" dirty="0">
                <a:solidFill>
                  <a:srgbClr val="FFFFFF"/>
                </a:solidFill>
              </a:rPr>
              <a:t>Organizational Communication Strategies that Foster Connection at Work </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1DF56A3-9086-DF9C-B8B6-51644940B4ED}"/>
              </a:ext>
            </a:extLst>
          </p:cNvPr>
          <p:cNvSpPr>
            <a:spLocks noGrp="1"/>
          </p:cNvSpPr>
          <p:nvPr>
            <p:ph type="ftr" sz="quarter" idx="11"/>
          </p:nvPr>
        </p:nvSpPr>
        <p:spPr/>
        <p:txBody>
          <a:bodyPr/>
          <a:lstStyle/>
          <a:p>
            <a:r>
              <a:rPr lang="en-US"/>
              <a:t>© 2024 HR Answers LLC </a:t>
            </a:r>
          </a:p>
        </p:txBody>
      </p:sp>
      <p:pic>
        <p:nvPicPr>
          <p:cNvPr id="4" name="Picture 3">
            <a:hlinkClick r:id="rId3"/>
            <a:extLst>
              <a:ext uri="{FF2B5EF4-FFF2-40B4-BE49-F238E27FC236}">
                <a16:creationId xmlns:a16="http://schemas.microsoft.com/office/drawing/2014/main" id="{44FF5AB2-9275-3B6F-B02E-FFB8F32FAF15}"/>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Tree>
    <p:extLst>
      <p:ext uri="{BB962C8B-B14F-4D97-AF65-F5344CB8AC3E}">
        <p14:creationId xmlns:p14="http://schemas.microsoft.com/office/powerpoint/2010/main" val="20048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49AF8-B95E-A6C6-878C-8C6E7DC11CA6}"/>
              </a:ext>
            </a:extLst>
          </p:cNvPr>
          <p:cNvSpPr>
            <a:spLocks noGrp="1"/>
          </p:cNvSpPr>
          <p:nvPr>
            <p:ph type="title"/>
          </p:nvPr>
        </p:nvSpPr>
        <p:spPr>
          <a:xfrm>
            <a:off x="241360" y="1886858"/>
            <a:ext cx="3405579" cy="2190192"/>
          </a:xfrm>
        </p:spPr>
        <p:txBody>
          <a:bodyPr anchor="t">
            <a:normAutofit/>
          </a:bodyPr>
          <a:lstStyle/>
          <a:p>
            <a:pPr algn="r"/>
            <a:r>
              <a:rPr lang="en-US" b="1" dirty="0">
                <a:solidFill>
                  <a:schemeClr val="accent1">
                    <a:lumMod val="50000"/>
                  </a:schemeClr>
                </a:solidFill>
              </a:rPr>
              <a:t>A Culture of Connection Includes: </a:t>
            </a:r>
          </a:p>
        </p:txBody>
      </p:sp>
      <p:cxnSp>
        <p:nvCxnSpPr>
          <p:cNvPr id="11" name="Straight Connector 10">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8298" y="0"/>
            <a:ext cx="0" cy="342900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4D4482F-4B19-286E-ED57-766265701B8A}"/>
              </a:ext>
            </a:extLst>
          </p:cNvPr>
          <p:cNvGraphicFramePr>
            <a:graphicFrameLocks noGrp="1"/>
          </p:cNvGraphicFramePr>
          <p:nvPr>
            <p:ph idx="1"/>
            <p:extLst>
              <p:ext uri="{D42A27DB-BD31-4B8C-83A1-F6EECF244321}">
                <p14:modId xmlns:p14="http://schemas.microsoft.com/office/powerpoint/2010/main" val="3861535580"/>
              </p:ext>
            </p:extLst>
          </p:nvPr>
        </p:nvGraphicFramePr>
        <p:xfrm>
          <a:off x="4019563" y="184150"/>
          <a:ext cx="8077186" cy="652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2448F690-D421-C52E-F688-E4523A886B84}"/>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pic>
        <p:nvPicPr>
          <p:cNvPr id="4" name="Picture 3">
            <a:hlinkClick r:id="rId7"/>
            <a:extLst>
              <a:ext uri="{FF2B5EF4-FFF2-40B4-BE49-F238E27FC236}">
                <a16:creationId xmlns:a16="http://schemas.microsoft.com/office/drawing/2014/main" id="{C680A190-4E84-8131-3D72-3721F54BC2A9}"/>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04654" y="518591"/>
            <a:ext cx="2402129" cy="849676"/>
          </a:xfrm>
          <a:prstGeom prst="rect">
            <a:avLst/>
          </a:prstGeom>
        </p:spPr>
      </p:pic>
    </p:spTree>
    <p:extLst>
      <p:ext uri="{BB962C8B-B14F-4D97-AF65-F5344CB8AC3E}">
        <p14:creationId xmlns:p14="http://schemas.microsoft.com/office/powerpoint/2010/main" val="652616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dialogue boxes">
            <a:extLst>
              <a:ext uri="{FF2B5EF4-FFF2-40B4-BE49-F238E27FC236}">
                <a16:creationId xmlns:a16="http://schemas.microsoft.com/office/drawing/2014/main" id="{9FBD5C60-094A-DBD0-FCB6-52168AB3D4D1}"/>
              </a:ext>
            </a:extLst>
          </p:cNvPr>
          <p:cNvPicPr>
            <a:picLocks noChangeAspect="1"/>
          </p:cNvPicPr>
          <p:nvPr/>
        </p:nvPicPr>
        <p:blipFill>
          <a:blip r:embed="rId3"/>
          <a:srcRect t="17104" r="-1" b="15311"/>
          <a:stretch/>
        </p:blipFill>
        <p:spPr>
          <a:xfrm>
            <a:off x="20" y="1"/>
            <a:ext cx="12188932" cy="6857999"/>
          </a:xfrm>
          <a:prstGeom prst="rect">
            <a:avLst/>
          </a:prstGeom>
        </p:spPr>
      </p:pic>
      <p:sp>
        <p:nvSpPr>
          <p:cNvPr id="13" name="Rectangle 12">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FB4BB-F1EC-D2F5-FCDA-60269E7A537B}"/>
              </a:ext>
            </a:extLst>
          </p:cNvPr>
          <p:cNvSpPr>
            <a:spLocks noGrp="1"/>
          </p:cNvSpPr>
          <p:nvPr>
            <p:ph type="title"/>
          </p:nvPr>
        </p:nvSpPr>
        <p:spPr>
          <a:xfrm>
            <a:off x="863600" y="721808"/>
            <a:ext cx="9950450" cy="1192455"/>
          </a:xfrm>
        </p:spPr>
        <p:txBody>
          <a:bodyPr vert="horz" lIns="91440" tIns="45720" rIns="91440" bIns="45720" rtlCol="0" anchor="t">
            <a:normAutofit/>
          </a:bodyPr>
          <a:lstStyle/>
          <a:p>
            <a:pPr>
              <a:lnSpc>
                <a:spcPct val="90000"/>
              </a:lnSpc>
            </a:pPr>
            <a:r>
              <a:rPr lang="en-US" b="1" dirty="0">
                <a:solidFill>
                  <a:srgbClr val="FFFFFF"/>
                </a:solidFill>
              </a:rPr>
              <a:t>Surveys as a Form of Communication </a:t>
            </a:r>
          </a:p>
        </p:txBody>
      </p:sp>
      <p:sp>
        <p:nvSpPr>
          <p:cNvPr id="15" name="Rectangle 14">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4"/>
            <a:extLst>
              <a:ext uri="{FF2B5EF4-FFF2-40B4-BE49-F238E27FC236}">
                <a16:creationId xmlns:a16="http://schemas.microsoft.com/office/drawing/2014/main" id="{45CC41B1-4370-D1A2-DD91-7FE9AEACC2B6}"/>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221171" y="2218177"/>
            <a:ext cx="2402129" cy="849676"/>
          </a:xfrm>
          <a:prstGeom prst="rect">
            <a:avLst/>
          </a:prstGeom>
        </p:spPr>
      </p:pic>
      <p:sp>
        <p:nvSpPr>
          <p:cNvPr id="4" name="Footer Placeholder 3">
            <a:extLst>
              <a:ext uri="{FF2B5EF4-FFF2-40B4-BE49-F238E27FC236}">
                <a16:creationId xmlns:a16="http://schemas.microsoft.com/office/drawing/2014/main" id="{1079099E-ABB6-15EA-B3B1-2E916DD7B048}"/>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1016794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E513-FA41-C32E-7598-1E4A103B864E}"/>
              </a:ext>
            </a:extLst>
          </p:cNvPr>
          <p:cNvSpPr>
            <a:spLocks noGrp="1"/>
          </p:cNvSpPr>
          <p:nvPr>
            <p:ph type="title"/>
          </p:nvPr>
        </p:nvSpPr>
        <p:spPr/>
        <p:txBody>
          <a:bodyPr/>
          <a:lstStyle/>
          <a:p>
            <a:r>
              <a:rPr lang="en-US" b="1" dirty="0">
                <a:solidFill>
                  <a:schemeClr val="accent1">
                    <a:lumMod val="50000"/>
                  </a:schemeClr>
                </a:solidFill>
              </a:rPr>
              <a:t>Speaking of Surveys … Gallup’s Q12 </a:t>
            </a:r>
          </a:p>
        </p:txBody>
      </p:sp>
      <p:sp>
        <p:nvSpPr>
          <p:cNvPr id="3" name="Content Placeholder 2">
            <a:extLst>
              <a:ext uri="{FF2B5EF4-FFF2-40B4-BE49-F238E27FC236}">
                <a16:creationId xmlns:a16="http://schemas.microsoft.com/office/drawing/2014/main" id="{583B200F-91AD-C183-DCC4-5D8799E5C37E}"/>
              </a:ext>
            </a:extLst>
          </p:cNvPr>
          <p:cNvSpPr>
            <a:spLocks noGrp="1"/>
          </p:cNvSpPr>
          <p:nvPr>
            <p:ph idx="1"/>
          </p:nvPr>
        </p:nvSpPr>
        <p:spPr>
          <a:xfrm>
            <a:off x="849759" y="2443566"/>
            <a:ext cx="7168032" cy="3525716"/>
          </a:xfrm>
        </p:spPr>
        <p:txBody>
          <a:bodyPr/>
          <a:lstStyle/>
          <a:p>
            <a:pPr>
              <a:buFont typeface="Wingdings" panose="05000000000000000000" pitchFamily="2" charset="2"/>
              <a:buChar char="ü"/>
            </a:pPr>
            <a:r>
              <a:rPr lang="en-US" dirty="0">
                <a:solidFill>
                  <a:schemeClr val="accent1">
                    <a:lumMod val="50000"/>
                  </a:schemeClr>
                </a:solidFill>
              </a:rPr>
              <a:t>(Number 5) 	My supervisor or someone at work seems to care about me as a person. </a:t>
            </a:r>
          </a:p>
          <a:p>
            <a:pPr>
              <a:buFont typeface="Wingdings" panose="05000000000000000000" pitchFamily="2" charset="2"/>
              <a:buChar char="ü"/>
            </a:pPr>
            <a:r>
              <a:rPr lang="en-US" dirty="0">
                <a:solidFill>
                  <a:schemeClr val="accent1">
                    <a:lumMod val="50000"/>
                  </a:schemeClr>
                </a:solidFill>
              </a:rPr>
              <a:t>(Number 8)	The mission or purpose of my company makes me feel that my job is important. </a:t>
            </a:r>
          </a:p>
          <a:p>
            <a:pPr>
              <a:buFont typeface="Wingdings" panose="05000000000000000000" pitchFamily="2" charset="2"/>
              <a:buChar char="ü"/>
            </a:pPr>
            <a:r>
              <a:rPr lang="en-US" dirty="0">
                <a:solidFill>
                  <a:schemeClr val="accent1">
                    <a:lumMod val="50000"/>
                  </a:schemeClr>
                </a:solidFill>
              </a:rPr>
              <a:t>(Number 10)	I have a best friend at work. </a:t>
            </a:r>
          </a:p>
          <a:p>
            <a:pPr>
              <a:buFont typeface="Wingdings" panose="05000000000000000000" pitchFamily="2" charset="2"/>
              <a:buChar char="ü"/>
            </a:pPr>
            <a:r>
              <a:rPr lang="en-US" dirty="0">
                <a:solidFill>
                  <a:schemeClr val="accent1">
                    <a:lumMod val="50000"/>
                  </a:schemeClr>
                </a:solidFill>
              </a:rPr>
              <a:t>(Number 11) 	In the last 6 months, someone at work has talked to me about my progress. </a:t>
            </a:r>
          </a:p>
        </p:txBody>
      </p:sp>
      <p:pic>
        <p:nvPicPr>
          <p:cNvPr id="5" name="Graphic 4" descr="Clipboard with solid fill">
            <a:extLst>
              <a:ext uri="{FF2B5EF4-FFF2-40B4-BE49-F238E27FC236}">
                <a16:creationId xmlns:a16="http://schemas.microsoft.com/office/drawing/2014/main" id="{51FF26C9-99D3-05A7-7FA5-5A7076AE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1634" y="2443566"/>
            <a:ext cx="2595966" cy="2595966"/>
          </a:xfrm>
          <a:prstGeom prst="rect">
            <a:avLst/>
          </a:prstGeom>
        </p:spPr>
      </p:pic>
      <p:pic>
        <p:nvPicPr>
          <p:cNvPr id="4" name="Picture 3">
            <a:hlinkClick r:id="rId5"/>
            <a:extLst>
              <a:ext uri="{FF2B5EF4-FFF2-40B4-BE49-F238E27FC236}">
                <a16:creationId xmlns:a16="http://schemas.microsoft.com/office/drawing/2014/main" id="{BC061A91-D7C5-994A-A46B-C86C2803F0E3}"/>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A693B12E-0C7F-913F-901C-16B0030AE830}"/>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32873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BEADF-53CB-7673-F599-0CE2F4E70E10}"/>
              </a:ext>
            </a:extLst>
          </p:cNvPr>
          <p:cNvSpPr>
            <a:spLocks noGrp="1"/>
          </p:cNvSpPr>
          <p:nvPr>
            <p:ph type="title"/>
          </p:nvPr>
        </p:nvSpPr>
        <p:spPr>
          <a:xfrm>
            <a:off x="829876" y="1506072"/>
            <a:ext cx="4979254" cy="3779457"/>
          </a:xfrm>
        </p:spPr>
        <p:txBody>
          <a:bodyPr vert="horz" lIns="91440" tIns="45720" rIns="91440" bIns="45720" rtlCol="0" anchor="b">
            <a:normAutofit/>
          </a:bodyPr>
          <a:lstStyle/>
          <a:p>
            <a:r>
              <a:rPr lang="en-US" sz="5400" b="1" dirty="0">
                <a:solidFill>
                  <a:schemeClr val="accent1">
                    <a:lumMod val="50000"/>
                  </a:schemeClr>
                </a:solidFill>
              </a:rPr>
              <a:t>HR Department Homework </a:t>
            </a:r>
          </a:p>
        </p:txBody>
      </p:sp>
      <p:pic>
        <p:nvPicPr>
          <p:cNvPr id="7" name="Graphic 6" descr="Books">
            <a:extLst>
              <a:ext uri="{FF2B5EF4-FFF2-40B4-BE49-F238E27FC236}">
                <a16:creationId xmlns:a16="http://schemas.microsoft.com/office/drawing/2014/main" id="{B329944E-5803-9009-2E24-665D1A4A8F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3399" y="876308"/>
            <a:ext cx="4304764" cy="4304764"/>
          </a:xfrm>
          <a:prstGeom prst="rect">
            <a:avLst/>
          </a:prstGeom>
        </p:spPr>
      </p:pic>
      <p:cxnSp>
        <p:nvCxnSpPr>
          <p:cNvPr id="14" name="Straight Connector 1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5"/>
            <a:extLst>
              <a:ext uri="{FF2B5EF4-FFF2-40B4-BE49-F238E27FC236}">
                <a16:creationId xmlns:a16="http://schemas.microsoft.com/office/drawing/2014/main" id="{542BB46B-57B2-933E-02A7-88C3C20B29A0}"/>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853121" y="1566444"/>
            <a:ext cx="2402129" cy="849676"/>
          </a:xfrm>
          <a:prstGeom prst="rect">
            <a:avLst/>
          </a:prstGeom>
        </p:spPr>
      </p:pic>
      <p:sp>
        <p:nvSpPr>
          <p:cNvPr id="4" name="Footer Placeholder 3">
            <a:extLst>
              <a:ext uri="{FF2B5EF4-FFF2-40B4-BE49-F238E27FC236}">
                <a16:creationId xmlns:a16="http://schemas.microsoft.com/office/drawing/2014/main" id="{90D78216-D36A-C237-DF54-FDE740E93C12}"/>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2841261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D124-8E21-1AC6-E1EE-EF91C06CD42E}"/>
              </a:ext>
            </a:extLst>
          </p:cNvPr>
          <p:cNvSpPr>
            <a:spLocks noGrp="1"/>
          </p:cNvSpPr>
          <p:nvPr>
            <p:ph type="title"/>
          </p:nvPr>
        </p:nvSpPr>
        <p:spPr>
          <a:xfrm>
            <a:off x="849759" y="785092"/>
            <a:ext cx="10427840" cy="1086056"/>
          </a:xfrm>
        </p:spPr>
        <p:txBody>
          <a:bodyPr>
            <a:normAutofit/>
          </a:bodyPr>
          <a:lstStyle/>
          <a:p>
            <a:r>
              <a:rPr lang="en-US" sz="4800" dirty="0">
                <a:solidFill>
                  <a:schemeClr val="accent1">
                    <a:lumMod val="50000"/>
                  </a:schemeClr>
                </a:solidFill>
              </a:rPr>
              <a:t>HR Department Homework</a:t>
            </a:r>
          </a:p>
        </p:txBody>
      </p:sp>
      <p:sp>
        <p:nvSpPr>
          <p:cNvPr id="3" name="Content Placeholder 2">
            <a:extLst>
              <a:ext uri="{FF2B5EF4-FFF2-40B4-BE49-F238E27FC236}">
                <a16:creationId xmlns:a16="http://schemas.microsoft.com/office/drawing/2014/main" id="{4DFF89AD-3C07-7CCE-F46D-F39C29C38D2D}"/>
              </a:ext>
            </a:extLst>
          </p:cNvPr>
          <p:cNvSpPr>
            <a:spLocks noGrp="1"/>
          </p:cNvSpPr>
          <p:nvPr>
            <p:ph idx="1"/>
          </p:nvPr>
        </p:nvSpPr>
        <p:spPr>
          <a:xfrm>
            <a:off x="849759" y="2065984"/>
            <a:ext cx="5762852" cy="3903298"/>
          </a:xfrm>
        </p:spPr>
        <p:txBody>
          <a:bodyPr>
            <a:normAutofit/>
          </a:bodyPr>
          <a:lstStyle/>
          <a:p>
            <a:pPr marL="0" indent="0">
              <a:buNone/>
            </a:pPr>
            <a:r>
              <a:rPr lang="en-US" sz="3200" b="1" dirty="0">
                <a:solidFill>
                  <a:schemeClr val="accent4">
                    <a:lumMod val="50000"/>
                  </a:schemeClr>
                </a:solidFill>
              </a:rPr>
              <a:t>Review opportunities to connect through: </a:t>
            </a:r>
          </a:p>
          <a:p>
            <a:r>
              <a:rPr lang="en-US" sz="2800" dirty="0">
                <a:solidFill>
                  <a:schemeClr val="accent1">
                    <a:lumMod val="50000"/>
                  </a:schemeClr>
                </a:solidFill>
              </a:rPr>
              <a:t>Individual Feedback (surveys, interviews, informal sharing, etc.)</a:t>
            </a:r>
          </a:p>
          <a:p>
            <a:r>
              <a:rPr lang="en-US" sz="2800" dirty="0">
                <a:solidFill>
                  <a:schemeClr val="accent1">
                    <a:lumMod val="50000"/>
                  </a:schemeClr>
                </a:solidFill>
              </a:rPr>
              <a:t>Mentorship </a:t>
            </a:r>
          </a:p>
          <a:p>
            <a:r>
              <a:rPr lang="en-US" sz="2800" dirty="0">
                <a:solidFill>
                  <a:schemeClr val="accent1">
                    <a:lumMod val="50000"/>
                  </a:schemeClr>
                </a:solidFill>
              </a:rPr>
              <a:t>Social Interaction and Fun </a:t>
            </a:r>
          </a:p>
        </p:txBody>
      </p:sp>
      <p:pic>
        <p:nvPicPr>
          <p:cNvPr id="5" name="Picture 4" descr="Glasses on top of a book">
            <a:extLst>
              <a:ext uri="{FF2B5EF4-FFF2-40B4-BE49-F238E27FC236}">
                <a16:creationId xmlns:a16="http://schemas.microsoft.com/office/drawing/2014/main" id="{E445ECF0-CE3A-14E1-4EA1-4246AD6BA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172" y="2588372"/>
            <a:ext cx="4435716" cy="2936929"/>
          </a:xfrm>
          <a:prstGeom prst="rect">
            <a:avLst/>
          </a:prstGeom>
          <a:ln>
            <a:noFill/>
          </a:ln>
          <a:effectLst>
            <a:softEdge rad="112500"/>
          </a:effectLst>
        </p:spPr>
      </p:pic>
      <p:pic>
        <p:nvPicPr>
          <p:cNvPr id="4" name="Picture 3">
            <a:hlinkClick r:id="rId3"/>
            <a:extLst>
              <a:ext uri="{FF2B5EF4-FFF2-40B4-BE49-F238E27FC236}">
                <a16:creationId xmlns:a16="http://schemas.microsoft.com/office/drawing/2014/main" id="{2D6149ED-1C48-F2A0-B293-CE58257BF58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71B9FD85-9F8C-A5FD-FFFB-D5CFC28B0C78}"/>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549454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D124-8E21-1AC6-E1EE-EF91C06CD42E}"/>
              </a:ext>
            </a:extLst>
          </p:cNvPr>
          <p:cNvSpPr>
            <a:spLocks noGrp="1"/>
          </p:cNvSpPr>
          <p:nvPr>
            <p:ph type="title"/>
          </p:nvPr>
        </p:nvSpPr>
        <p:spPr>
          <a:xfrm>
            <a:off x="849759" y="785092"/>
            <a:ext cx="10427840" cy="1086056"/>
          </a:xfrm>
        </p:spPr>
        <p:txBody>
          <a:bodyPr>
            <a:normAutofit/>
          </a:bodyPr>
          <a:lstStyle/>
          <a:p>
            <a:r>
              <a:rPr lang="en-US" sz="4800" dirty="0">
                <a:solidFill>
                  <a:schemeClr val="accent1">
                    <a:lumMod val="50000"/>
                  </a:schemeClr>
                </a:solidFill>
              </a:rPr>
              <a:t>HR Department Homework</a:t>
            </a:r>
          </a:p>
        </p:txBody>
      </p:sp>
      <p:sp>
        <p:nvSpPr>
          <p:cNvPr id="3" name="Content Placeholder 2">
            <a:extLst>
              <a:ext uri="{FF2B5EF4-FFF2-40B4-BE49-F238E27FC236}">
                <a16:creationId xmlns:a16="http://schemas.microsoft.com/office/drawing/2014/main" id="{4DFF89AD-3C07-7CCE-F46D-F39C29C38D2D}"/>
              </a:ext>
            </a:extLst>
          </p:cNvPr>
          <p:cNvSpPr>
            <a:spLocks noGrp="1"/>
          </p:cNvSpPr>
          <p:nvPr>
            <p:ph idx="1"/>
          </p:nvPr>
        </p:nvSpPr>
        <p:spPr>
          <a:xfrm>
            <a:off x="849759" y="2065984"/>
            <a:ext cx="5778350" cy="3903298"/>
          </a:xfrm>
        </p:spPr>
        <p:txBody>
          <a:bodyPr>
            <a:normAutofit/>
          </a:bodyPr>
          <a:lstStyle/>
          <a:p>
            <a:pPr marL="0" indent="0">
              <a:buNone/>
            </a:pPr>
            <a:r>
              <a:rPr lang="en-US" sz="3200" b="1" dirty="0">
                <a:solidFill>
                  <a:schemeClr val="accent4">
                    <a:lumMod val="50000"/>
                  </a:schemeClr>
                </a:solidFill>
              </a:rPr>
              <a:t>Job Description Revision: </a:t>
            </a:r>
          </a:p>
          <a:p>
            <a:r>
              <a:rPr lang="en-US" sz="2800" i="1" u="sng" dirty="0">
                <a:solidFill>
                  <a:schemeClr val="accent1">
                    <a:lumMod val="50000"/>
                  </a:schemeClr>
                </a:solidFill>
              </a:rPr>
              <a:t>Required ability</a:t>
            </a:r>
            <a:r>
              <a:rPr lang="en-US" sz="2800" dirty="0">
                <a:solidFill>
                  <a:schemeClr val="accent1">
                    <a:lumMod val="50000"/>
                  </a:schemeClr>
                </a:solidFill>
              </a:rPr>
              <a:t>: Establish and maintain effective working relationships with team members and other stakeholders. </a:t>
            </a:r>
          </a:p>
        </p:txBody>
      </p:sp>
      <p:pic>
        <p:nvPicPr>
          <p:cNvPr id="6" name="Picture 5" descr="Smiling woman using laptop">
            <a:extLst>
              <a:ext uri="{FF2B5EF4-FFF2-40B4-BE49-F238E27FC236}">
                <a16:creationId xmlns:a16="http://schemas.microsoft.com/office/drawing/2014/main" id="{486024B9-8F60-2F36-758B-D82A7DB49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467" y="2867187"/>
            <a:ext cx="4506132" cy="3004088"/>
          </a:xfrm>
          <a:prstGeom prst="rect">
            <a:avLst/>
          </a:prstGeom>
          <a:ln>
            <a:noFill/>
          </a:ln>
          <a:effectLst>
            <a:softEdge rad="112500"/>
          </a:effectLst>
        </p:spPr>
      </p:pic>
      <p:pic>
        <p:nvPicPr>
          <p:cNvPr id="4" name="Picture 3">
            <a:hlinkClick r:id="rId3"/>
            <a:extLst>
              <a:ext uri="{FF2B5EF4-FFF2-40B4-BE49-F238E27FC236}">
                <a16:creationId xmlns:a16="http://schemas.microsoft.com/office/drawing/2014/main" id="{665DA752-211F-CA16-2AE9-FD291CD814F8}"/>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5" name="Footer Placeholder 4">
            <a:extLst>
              <a:ext uri="{FF2B5EF4-FFF2-40B4-BE49-F238E27FC236}">
                <a16:creationId xmlns:a16="http://schemas.microsoft.com/office/drawing/2014/main" id="{36CA804E-36C6-8D08-CD94-99EF0A90FF33}"/>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2868109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D124-8E21-1AC6-E1EE-EF91C06CD42E}"/>
              </a:ext>
            </a:extLst>
          </p:cNvPr>
          <p:cNvSpPr>
            <a:spLocks noGrp="1"/>
          </p:cNvSpPr>
          <p:nvPr>
            <p:ph type="title"/>
          </p:nvPr>
        </p:nvSpPr>
        <p:spPr>
          <a:xfrm>
            <a:off x="849759" y="785092"/>
            <a:ext cx="10427840" cy="1086056"/>
          </a:xfrm>
        </p:spPr>
        <p:txBody>
          <a:bodyPr>
            <a:normAutofit/>
          </a:bodyPr>
          <a:lstStyle/>
          <a:p>
            <a:r>
              <a:rPr lang="en-US" sz="4800" dirty="0">
                <a:solidFill>
                  <a:schemeClr val="accent1">
                    <a:lumMod val="50000"/>
                  </a:schemeClr>
                </a:solidFill>
              </a:rPr>
              <a:t>HR Department Homework</a:t>
            </a:r>
          </a:p>
        </p:txBody>
      </p:sp>
      <p:sp>
        <p:nvSpPr>
          <p:cNvPr id="3" name="Content Placeholder 2">
            <a:extLst>
              <a:ext uri="{FF2B5EF4-FFF2-40B4-BE49-F238E27FC236}">
                <a16:creationId xmlns:a16="http://schemas.microsoft.com/office/drawing/2014/main" id="{4DFF89AD-3C07-7CCE-F46D-F39C29C38D2D}"/>
              </a:ext>
            </a:extLst>
          </p:cNvPr>
          <p:cNvSpPr>
            <a:spLocks noGrp="1"/>
          </p:cNvSpPr>
          <p:nvPr>
            <p:ph idx="1"/>
          </p:nvPr>
        </p:nvSpPr>
        <p:spPr>
          <a:xfrm>
            <a:off x="849759" y="2065984"/>
            <a:ext cx="5778350" cy="3903298"/>
          </a:xfrm>
        </p:spPr>
        <p:txBody>
          <a:bodyPr>
            <a:normAutofit/>
          </a:bodyPr>
          <a:lstStyle/>
          <a:p>
            <a:pPr marL="0" indent="0">
              <a:buNone/>
            </a:pPr>
            <a:r>
              <a:rPr lang="en-US" sz="3200" b="1" dirty="0">
                <a:solidFill>
                  <a:schemeClr val="accent4">
                    <a:lumMod val="50000"/>
                  </a:schemeClr>
                </a:solidFill>
              </a:rPr>
              <a:t>Review Policies &amp; Procedures: </a:t>
            </a:r>
          </a:p>
          <a:p>
            <a:r>
              <a:rPr lang="en-US" sz="2800" dirty="0">
                <a:solidFill>
                  <a:schemeClr val="accent1">
                    <a:lumMod val="50000"/>
                  </a:schemeClr>
                </a:solidFill>
              </a:rPr>
              <a:t>Performance Evaluations. </a:t>
            </a:r>
          </a:p>
          <a:p>
            <a:r>
              <a:rPr lang="en-US" sz="2800" dirty="0">
                <a:solidFill>
                  <a:schemeClr val="accent1">
                    <a:lumMod val="50000"/>
                  </a:schemeClr>
                </a:solidFill>
              </a:rPr>
              <a:t>Employee Growth &amp; Development. </a:t>
            </a:r>
          </a:p>
          <a:p>
            <a:r>
              <a:rPr lang="en-US" sz="2800" dirty="0">
                <a:solidFill>
                  <a:schemeClr val="accent1">
                    <a:lumMod val="50000"/>
                  </a:schemeClr>
                </a:solidFill>
              </a:rPr>
              <a:t>Code of Conduct. </a:t>
            </a:r>
          </a:p>
          <a:p>
            <a:r>
              <a:rPr lang="en-US" sz="2800" dirty="0">
                <a:solidFill>
                  <a:schemeClr val="accent1">
                    <a:lumMod val="50000"/>
                  </a:schemeClr>
                </a:solidFill>
              </a:rPr>
              <a:t>Non-Discrimination/Non-Harassment</a:t>
            </a:r>
          </a:p>
        </p:txBody>
      </p:sp>
      <p:pic>
        <p:nvPicPr>
          <p:cNvPr id="6" name="Picture 5" descr="Close up of checklist">
            <a:extLst>
              <a:ext uri="{FF2B5EF4-FFF2-40B4-BE49-F238E27FC236}">
                <a16:creationId xmlns:a16="http://schemas.microsoft.com/office/drawing/2014/main" id="{486024B9-8F60-2F36-758B-D82A7DB490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1467" y="2867187"/>
            <a:ext cx="4506132" cy="3004088"/>
          </a:xfrm>
          <a:prstGeom prst="rect">
            <a:avLst/>
          </a:prstGeom>
          <a:ln>
            <a:noFill/>
          </a:ln>
          <a:effectLst>
            <a:softEdge rad="112500"/>
          </a:effectLst>
        </p:spPr>
      </p:pic>
      <p:pic>
        <p:nvPicPr>
          <p:cNvPr id="4" name="Picture 3">
            <a:hlinkClick r:id="rId3"/>
            <a:extLst>
              <a:ext uri="{FF2B5EF4-FFF2-40B4-BE49-F238E27FC236}">
                <a16:creationId xmlns:a16="http://schemas.microsoft.com/office/drawing/2014/main" id="{853F6A74-055D-DCAD-D678-E8FBDF90292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5" name="Footer Placeholder 4">
            <a:extLst>
              <a:ext uri="{FF2B5EF4-FFF2-40B4-BE49-F238E27FC236}">
                <a16:creationId xmlns:a16="http://schemas.microsoft.com/office/drawing/2014/main" id="{E0A759A8-7FFE-5D7A-4B3D-66D707B9AC3F}"/>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105962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workers walking in city">
            <a:extLst>
              <a:ext uri="{FF2B5EF4-FFF2-40B4-BE49-F238E27FC236}">
                <a16:creationId xmlns:a16="http://schemas.microsoft.com/office/drawing/2014/main" id="{898FA1E2-CC63-BDDB-B073-17926156C547}"/>
              </a:ext>
            </a:extLst>
          </p:cNvPr>
          <p:cNvPicPr>
            <a:picLocks noChangeAspect="1"/>
          </p:cNvPicPr>
          <p:nvPr/>
        </p:nvPicPr>
        <p:blipFill>
          <a:blip r:embed="rId3">
            <a:extLst>
              <a:ext uri="{28A0092B-C50C-407E-A947-70E740481C1C}">
                <a14:useLocalDpi xmlns:a14="http://schemas.microsoft.com/office/drawing/2010/main" val="0"/>
              </a:ext>
            </a:extLst>
          </a:blip>
          <a:srcRect t="5245" b="10485"/>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89178-FFE3-BBCA-2BAC-F0487DB4D0D5}"/>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b="1" dirty="0">
                <a:solidFill>
                  <a:schemeClr val="accent1">
                    <a:lumMod val="20000"/>
                    <a:lumOff val="80000"/>
                  </a:schemeClr>
                </a:solidFill>
              </a:rPr>
              <a:t>Connection: A Workplace Definition</a:t>
            </a:r>
          </a:p>
        </p:txBody>
      </p:sp>
      <p:sp>
        <p:nvSpPr>
          <p:cNvPr id="3" name="Content Placeholder 2">
            <a:extLst>
              <a:ext uri="{FF2B5EF4-FFF2-40B4-BE49-F238E27FC236}">
                <a16:creationId xmlns:a16="http://schemas.microsoft.com/office/drawing/2014/main" id="{9803E879-9128-7AC8-2909-AFAA37CDD2A4}"/>
              </a:ext>
            </a:extLst>
          </p:cNvPr>
          <p:cNvSpPr>
            <a:spLocks noGrp="1"/>
          </p:cNvSpPr>
          <p:nvPr>
            <p:ph idx="1"/>
          </p:nvPr>
        </p:nvSpPr>
        <p:spPr>
          <a:xfrm>
            <a:off x="978042" y="5727781"/>
            <a:ext cx="10381316" cy="610121"/>
          </a:xfrm>
        </p:spPr>
        <p:txBody>
          <a:bodyPr vert="horz" lIns="91440" tIns="45720" rIns="91440" bIns="45720" rtlCol="0" anchor="ctr">
            <a:normAutofit lnSpcReduction="10000"/>
          </a:bodyPr>
          <a:lstStyle/>
          <a:p>
            <a:pPr marL="0" indent="0" algn="ctr">
              <a:lnSpc>
                <a:spcPct val="110000"/>
              </a:lnSpc>
              <a:buNone/>
            </a:pPr>
            <a:r>
              <a:rPr lang="en-US" sz="1600" b="1" cap="all" spc="300" dirty="0">
                <a:solidFill>
                  <a:srgbClr val="FFFFFF"/>
                </a:solidFill>
              </a:rPr>
              <a:t>The bonds we form with others at work that allow us to build trust, feel seen and valued. </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6EF9BD1-9DE4-AF72-C7AC-14609CFAE055}"/>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268879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D124-8E21-1AC6-E1EE-EF91C06CD42E}"/>
              </a:ext>
            </a:extLst>
          </p:cNvPr>
          <p:cNvSpPr>
            <a:spLocks noGrp="1"/>
          </p:cNvSpPr>
          <p:nvPr>
            <p:ph type="title"/>
          </p:nvPr>
        </p:nvSpPr>
        <p:spPr>
          <a:xfrm>
            <a:off x="849759" y="785092"/>
            <a:ext cx="10427840" cy="1086056"/>
          </a:xfrm>
        </p:spPr>
        <p:txBody>
          <a:bodyPr>
            <a:normAutofit/>
          </a:bodyPr>
          <a:lstStyle/>
          <a:p>
            <a:r>
              <a:rPr lang="en-US" sz="4800" dirty="0">
                <a:solidFill>
                  <a:schemeClr val="accent1">
                    <a:lumMod val="50000"/>
                  </a:schemeClr>
                </a:solidFill>
              </a:rPr>
              <a:t>HR Department Homework</a:t>
            </a:r>
          </a:p>
        </p:txBody>
      </p:sp>
      <p:pic>
        <p:nvPicPr>
          <p:cNvPr id="6" name="Picture 5" descr="Person giving presentation">
            <a:extLst>
              <a:ext uri="{FF2B5EF4-FFF2-40B4-BE49-F238E27FC236}">
                <a16:creationId xmlns:a16="http://schemas.microsoft.com/office/drawing/2014/main" id="{486024B9-8F60-2F36-758B-D82A7DB490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02057" y="2745673"/>
            <a:ext cx="3891491" cy="2595509"/>
          </a:xfrm>
          <a:prstGeom prst="rect">
            <a:avLst/>
          </a:prstGeom>
          <a:ln>
            <a:noFill/>
          </a:ln>
          <a:effectLst>
            <a:softEdge rad="112500"/>
          </a:effectLst>
        </p:spPr>
      </p:pic>
      <p:sp>
        <p:nvSpPr>
          <p:cNvPr id="3" name="Content Placeholder 2">
            <a:extLst>
              <a:ext uri="{FF2B5EF4-FFF2-40B4-BE49-F238E27FC236}">
                <a16:creationId xmlns:a16="http://schemas.microsoft.com/office/drawing/2014/main" id="{4DFF89AD-3C07-7CCE-F46D-F39C29C38D2D}"/>
              </a:ext>
            </a:extLst>
          </p:cNvPr>
          <p:cNvSpPr>
            <a:spLocks noGrp="1"/>
          </p:cNvSpPr>
          <p:nvPr>
            <p:ph idx="1"/>
          </p:nvPr>
        </p:nvSpPr>
        <p:spPr>
          <a:xfrm>
            <a:off x="849758" y="2065983"/>
            <a:ext cx="7281686" cy="4086843"/>
          </a:xfrm>
        </p:spPr>
        <p:txBody>
          <a:bodyPr>
            <a:normAutofit fontScale="92500" lnSpcReduction="20000"/>
          </a:bodyPr>
          <a:lstStyle/>
          <a:p>
            <a:pPr marL="0" indent="0">
              <a:buNone/>
            </a:pPr>
            <a:r>
              <a:rPr lang="en-US" sz="3200" b="1" dirty="0">
                <a:solidFill>
                  <a:schemeClr val="accent4">
                    <a:lumMod val="50000"/>
                  </a:schemeClr>
                </a:solidFill>
              </a:rPr>
              <a:t>Provide Training to Normalize Concepts : </a:t>
            </a:r>
          </a:p>
          <a:p>
            <a:r>
              <a:rPr lang="en-US" sz="2800" dirty="0">
                <a:solidFill>
                  <a:schemeClr val="accent1">
                    <a:lumMod val="50000"/>
                  </a:schemeClr>
                </a:solidFill>
              </a:rPr>
              <a:t>Non-Discrimination/Non-Harassment </a:t>
            </a:r>
          </a:p>
          <a:p>
            <a:r>
              <a:rPr lang="en-US" sz="2800" dirty="0">
                <a:solidFill>
                  <a:schemeClr val="accent1">
                    <a:lumMod val="50000"/>
                  </a:schemeClr>
                </a:solidFill>
              </a:rPr>
              <a:t>Instincts Based Leadership </a:t>
            </a:r>
          </a:p>
          <a:p>
            <a:r>
              <a:rPr lang="en-US" sz="2800" dirty="0">
                <a:solidFill>
                  <a:schemeClr val="accent1">
                    <a:lumMod val="50000"/>
                  </a:schemeClr>
                </a:solidFill>
              </a:rPr>
              <a:t>Emotional Intelligence at Work</a:t>
            </a:r>
          </a:p>
          <a:p>
            <a:r>
              <a:rPr lang="en-US" sz="2800" dirty="0">
                <a:solidFill>
                  <a:schemeClr val="accent1">
                    <a:lumMod val="50000"/>
                  </a:schemeClr>
                </a:solidFill>
              </a:rPr>
              <a:t>Workplace Essentials: Critical Communication, Collaboration &amp; Conflict Resolution Skills</a:t>
            </a:r>
          </a:p>
          <a:p>
            <a:r>
              <a:rPr lang="en-US" sz="2800" dirty="0">
                <a:solidFill>
                  <a:schemeClr val="accent1">
                    <a:lumMod val="50000"/>
                  </a:schemeClr>
                </a:solidFill>
              </a:rPr>
              <a:t>4 Keys to Being a Great Team Member </a:t>
            </a:r>
          </a:p>
          <a:p>
            <a:r>
              <a:rPr lang="en-US" sz="2800" dirty="0">
                <a:solidFill>
                  <a:schemeClr val="accent1">
                    <a:lumMod val="50000"/>
                  </a:schemeClr>
                </a:solidFill>
              </a:rPr>
              <a:t>Navigating Stress &amp; Negativity at Work</a:t>
            </a:r>
          </a:p>
        </p:txBody>
      </p:sp>
      <p:pic>
        <p:nvPicPr>
          <p:cNvPr id="4" name="Picture 3">
            <a:hlinkClick r:id="rId3"/>
            <a:extLst>
              <a:ext uri="{FF2B5EF4-FFF2-40B4-BE49-F238E27FC236}">
                <a16:creationId xmlns:a16="http://schemas.microsoft.com/office/drawing/2014/main" id="{5BA7106F-FA2B-AD23-2F5A-A8A21C9DCC16}"/>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5" name="Footer Placeholder 4">
            <a:extLst>
              <a:ext uri="{FF2B5EF4-FFF2-40B4-BE49-F238E27FC236}">
                <a16:creationId xmlns:a16="http://schemas.microsoft.com/office/drawing/2014/main" id="{58A0BDCB-7B97-716C-41BD-0E9CF4C3B64B}"/>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322137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D124-8E21-1AC6-E1EE-EF91C06CD42E}"/>
              </a:ext>
            </a:extLst>
          </p:cNvPr>
          <p:cNvSpPr>
            <a:spLocks noGrp="1"/>
          </p:cNvSpPr>
          <p:nvPr>
            <p:ph type="title"/>
          </p:nvPr>
        </p:nvSpPr>
        <p:spPr>
          <a:xfrm>
            <a:off x="849759" y="785092"/>
            <a:ext cx="10427840" cy="1086056"/>
          </a:xfrm>
        </p:spPr>
        <p:txBody>
          <a:bodyPr>
            <a:normAutofit/>
          </a:bodyPr>
          <a:lstStyle/>
          <a:p>
            <a:r>
              <a:rPr lang="en-US" sz="4800" dirty="0">
                <a:solidFill>
                  <a:schemeClr val="accent1">
                    <a:lumMod val="50000"/>
                  </a:schemeClr>
                </a:solidFill>
              </a:rPr>
              <a:t>HR Department Homework</a:t>
            </a:r>
          </a:p>
        </p:txBody>
      </p:sp>
      <p:sp>
        <p:nvSpPr>
          <p:cNvPr id="3" name="Content Placeholder 2">
            <a:extLst>
              <a:ext uri="{FF2B5EF4-FFF2-40B4-BE49-F238E27FC236}">
                <a16:creationId xmlns:a16="http://schemas.microsoft.com/office/drawing/2014/main" id="{4DFF89AD-3C07-7CCE-F46D-F39C29C38D2D}"/>
              </a:ext>
            </a:extLst>
          </p:cNvPr>
          <p:cNvSpPr>
            <a:spLocks noGrp="1"/>
          </p:cNvSpPr>
          <p:nvPr>
            <p:ph idx="1"/>
          </p:nvPr>
        </p:nvSpPr>
        <p:spPr>
          <a:xfrm>
            <a:off x="849758" y="2065983"/>
            <a:ext cx="6395592" cy="4086843"/>
          </a:xfrm>
        </p:spPr>
        <p:txBody>
          <a:bodyPr>
            <a:normAutofit fontScale="85000" lnSpcReduction="10000"/>
          </a:bodyPr>
          <a:lstStyle/>
          <a:p>
            <a:pPr marL="0" indent="0">
              <a:buNone/>
            </a:pPr>
            <a:r>
              <a:rPr lang="en-US" sz="3200" b="1" dirty="0">
                <a:solidFill>
                  <a:schemeClr val="accent4">
                    <a:lumMod val="50000"/>
                  </a:schemeClr>
                </a:solidFill>
              </a:rPr>
              <a:t>The workplace is about doing. </a:t>
            </a:r>
            <a:br>
              <a:rPr lang="en-US" sz="3200" b="1" dirty="0">
                <a:solidFill>
                  <a:schemeClr val="accent4">
                    <a:lumMod val="50000"/>
                  </a:schemeClr>
                </a:solidFill>
              </a:rPr>
            </a:br>
            <a:r>
              <a:rPr lang="en-US" sz="3200" b="1" dirty="0">
                <a:solidFill>
                  <a:schemeClr val="accent4">
                    <a:lumMod val="50000"/>
                  </a:schemeClr>
                </a:solidFill>
              </a:rPr>
              <a:t>Connect via How People </a:t>
            </a:r>
            <a:r>
              <a:rPr lang="en-US" sz="3200" b="1" u="sng" dirty="0">
                <a:solidFill>
                  <a:schemeClr val="accent4">
                    <a:lumMod val="50000"/>
                  </a:schemeClr>
                </a:solidFill>
              </a:rPr>
              <a:t>Get things Done</a:t>
            </a:r>
            <a:r>
              <a:rPr lang="en-US" sz="3200" b="1" dirty="0">
                <a:solidFill>
                  <a:schemeClr val="accent4">
                    <a:lumMod val="50000"/>
                  </a:schemeClr>
                </a:solidFill>
              </a:rPr>
              <a:t>: </a:t>
            </a:r>
          </a:p>
          <a:p>
            <a:r>
              <a:rPr lang="en-US" sz="2800" dirty="0">
                <a:solidFill>
                  <a:schemeClr val="accent1">
                    <a:lumMod val="50000"/>
                  </a:schemeClr>
                </a:solidFill>
              </a:rPr>
              <a:t>Incorporate the use of assessments at the time of hire (</a:t>
            </a:r>
            <a:r>
              <a:rPr lang="en-US" sz="2800" dirty="0">
                <a:solidFill>
                  <a:schemeClr val="accent1">
                    <a:lumMod val="50000"/>
                  </a:schemeClr>
                </a:solidFill>
                <a:hlinkClick r:id="rId3"/>
              </a:rPr>
              <a:t>Kolbe A</a:t>
            </a:r>
            <a:r>
              <a:rPr lang="en-US" sz="2800" dirty="0">
                <a:solidFill>
                  <a:schemeClr val="accent1">
                    <a:lumMod val="50000"/>
                  </a:schemeClr>
                </a:solidFill>
              </a:rPr>
              <a:t>) and throughout employment</a:t>
            </a:r>
          </a:p>
          <a:p>
            <a:pPr marL="0" indent="0">
              <a:buNone/>
            </a:pPr>
            <a:r>
              <a:rPr lang="en-US" sz="3200" b="1" dirty="0">
                <a:solidFill>
                  <a:schemeClr val="accent4">
                    <a:lumMod val="50000"/>
                  </a:schemeClr>
                </a:solidFill>
              </a:rPr>
              <a:t>Help People Open Up and Share: </a:t>
            </a:r>
          </a:p>
          <a:p>
            <a:r>
              <a:rPr lang="en-US" sz="2800" dirty="0">
                <a:solidFill>
                  <a:schemeClr val="accent1">
                    <a:lumMod val="50000"/>
                  </a:schemeClr>
                </a:solidFill>
              </a:rPr>
              <a:t>Integrate assessments on-going, especially as teams change (Kolbe, Strengths Finder, DISC, etc. </a:t>
            </a:r>
          </a:p>
          <a:p>
            <a:endParaRPr lang="en-US" sz="2800" dirty="0">
              <a:solidFill>
                <a:schemeClr val="accent1">
                  <a:lumMod val="50000"/>
                </a:schemeClr>
              </a:solidFill>
            </a:endParaRPr>
          </a:p>
        </p:txBody>
      </p:sp>
      <p:pic>
        <p:nvPicPr>
          <p:cNvPr id="5" name="Picture 4" descr="A diagram of a diagram&#10;&#10;Description automatically generated with medium confidence">
            <a:hlinkClick r:id="rId4"/>
            <a:extLst>
              <a:ext uri="{FF2B5EF4-FFF2-40B4-BE49-F238E27FC236}">
                <a16:creationId xmlns:a16="http://schemas.microsoft.com/office/drawing/2014/main" id="{C2C32B1C-68D1-FF6E-7ED8-75DA8174C2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986" y="2178062"/>
            <a:ext cx="4493432" cy="3536098"/>
          </a:xfrm>
          <a:prstGeom prst="rect">
            <a:avLst/>
          </a:prstGeom>
        </p:spPr>
      </p:pic>
      <p:pic>
        <p:nvPicPr>
          <p:cNvPr id="4" name="Picture 3">
            <a:hlinkClick r:id="rId4"/>
            <a:extLst>
              <a:ext uri="{FF2B5EF4-FFF2-40B4-BE49-F238E27FC236}">
                <a16:creationId xmlns:a16="http://schemas.microsoft.com/office/drawing/2014/main" id="{74F1B270-2352-04C5-63C5-F28B7F388DEF}"/>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1BD95587-462C-4C14-EE62-629180660FA9}"/>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2893563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beach and trees">
            <a:extLst>
              <a:ext uri="{FF2B5EF4-FFF2-40B4-BE49-F238E27FC236}">
                <a16:creationId xmlns:a16="http://schemas.microsoft.com/office/drawing/2014/main" id="{B0987CC0-5D77-07A1-2B21-8BF0D89DACD7}"/>
              </a:ext>
            </a:extLst>
          </p:cNvPr>
          <p:cNvPicPr>
            <a:picLocks noChangeAspect="1"/>
          </p:cNvPicPr>
          <p:nvPr/>
        </p:nvPicPr>
        <p:blipFill>
          <a:blip r:embed="rId3"/>
          <a:srcRect r="25"/>
          <a:stretch/>
        </p:blipFill>
        <p:spPr>
          <a:xfrm>
            <a:off x="20" y="1"/>
            <a:ext cx="12188932" cy="6857999"/>
          </a:xfrm>
          <a:prstGeom prst="rect">
            <a:avLst/>
          </a:prstGeom>
        </p:spPr>
      </p:pic>
      <p:sp>
        <p:nvSpPr>
          <p:cNvPr id="13" name="Rectangle 12">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151AA-A407-5588-F181-3F77A879C8CA}"/>
              </a:ext>
            </a:extLst>
          </p:cNvPr>
          <p:cNvSpPr>
            <a:spLocks noGrp="1"/>
          </p:cNvSpPr>
          <p:nvPr>
            <p:ph type="title"/>
          </p:nvPr>
        </p:nvSpPr>
        <p:spPr>
          <a:xfrm>
            <a:off x="952500" y="598393"/>
            <a:ext cx="6855490" cy="1192455"/>
          </a:xfrm>
        </p:spPr>
        <p:txBody>
          <a:bodyPr vert="horz" lIns="91440" tIns="45720" rIns="91440" bIns="45720" rtlCol="0" anchor="t">
            <a:normAutofit/>
          </a:bodyPr>
          <a:lstStyle/>
          <a:p>
            <a:r>
              <a:rPr lang="en-US" sz="6600" b="1" dirty="0">
                <a:solidFill>
                  <a:srgbClr val="FFFFFF"/>
                </a:solidFill>
              </a:rPr>
              <a:t>UBUNTU</a:t>
            </a:r>
          </a:p>
        </p:txBody>
      </p:sp>
      <p:sp>
        <p:nvSpPr>
          <p:cNvPr id="15" name="Rectangle 14">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1CF0DB-A4D1-96D6-6D5F-CC75EEF99764}"/>
              </a:ext>
            </a:extLst>
          </p:cNvPr>
          <p:cNvSpPr>
            <a:spLocks noGrp="1"/>
          </p:cNvSpPr>
          <p:nvPr>
            <p:ph idx="1"/>
          </p:nvPr>
        </p:nvSpPr>
        <p:spPr>
          <a:xfrm>
            <a:off x="952500" y="5661214"/>
            <a:ext cx="9563100" cy="461867"/>
          </a:xfrm>
        </p:spPr>
        <p:txBody>
          <a:bodyPr vert="horz" lIns="91440" tIns="45720" rIns="91440" bIns="45720" rtlCol="0" anchor="t">
            <a:normAutofit/>
          </a:bodyPr>
          <a:lstStyle/>
          <a:p>
            <a:pPr marL="0" indent="0">
              <a:buNone/>
            </a:pPr>
            <a:r>
              <a:rPr lang="en-US" sz="1800" cap="all" spc="300">
                <a:solidFill>
                  <a:srgbClr val="FFFFFF"/>
                </a:solidFill>
              </a:rPr>
              <a:t>I am because we are</a:t>
            </a:r>
          </a:p>
        </p:txBody>
      </p:sp>
      <p:cxnSp>
        <p:nvCxnSpPr>
          <p:cNvPr id="17" name="Straight Connector 16">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extLst>
              <a:ext uri="{FF2B5EF4-FFF2-40B4-BE49-F238E27FC236}">
                <a16:creationId xmlns:a16="http://schemas.microsoft.com/office/drawing/2014/main" id="{30E2951E-6AB8-ABE0-A685-4EC925B66216}"/>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002471" y="448844"/>
            <a:ext cx="2402129" cy="849676"/>
          </a:xfrm>
          <a:prstGeom prst="rect">
            <a:avLst/>
          </a:prstGeom>
        </p:spPr>
      </p:pic>
      <p:sp>
        <p:nvSpPr>
          <p:cNvPr id="4" name="Footer Placeholder 3">
            <a:extLst>
              <a:ext uri="{FF2B5EF4-FFF2-40B4-BE49-F238E27FC236}">
                <a16:creationId xmlns:a16="http://schemas.microsoft.com/office/drawing/2014/main" id="{182C3AEC-D886-6A0A-2BF5-BD2C5687CBF5}"/>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35858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A7859-4953-41F1-9547-685C01C9352B}"/>
              </a:ext>
            </a:extLst>
          </p:cNvPr>
          <p:cNvSpPr>
            <a:spLocks noGrp="1"/>
          </p:cNvSpPr>
          <p:nvPr>
            <p:ph type="title"/>
          </p:nvPr>
        </p:nvSpPr>
        <p:spPr>
          <a:xfrm>
            <a:off x="764593" y="895441"/>
            <a:ext cx="4569407" cy="1352460"/>
          </a:xfrm>
        </p:spPr>
        <p:txBody>
          <a:bodyPr>
            <a:normAutofit/>
          </a:bodyPr>
          <a:lstStyle/>
          <a:p>
            <a:r>
              <a:rPr lang="en-US" b="1" dirty="0">
                <a:solidFill>
                  <a:schemeClr val="accent4">
                    <a:lumMod val="50000"/>
                  </a:schemeClr>
                </a:solidFill>
              </a:rPr>
              <a:t>Ubuntu at Work:</a:t>
            </a:r>
          </a:p>
        </p:txBody>
      </p:sp>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B6D01B-1150-C714-FE58-E30B41EE61A1}"/>
              </a:ext>
            </a:extLst>
          </p:cNvPr>
          <p:cNvSpPr>
            <a:spLocks noGrp="1"/>
          </p:cNvSpPr>
          <p:nvPr>
            <p:ph idx="1"/>
          </p:nvPr>
        </p:nvSpPr>
        <p:spPr>
          <a:xfrm>
            <a:off x="1239547" y="2763699"/>
            <a:ext cx="4569406" cy="3402555"/>
          </a:xfrm>
        </p:spPr>
        <p:txBody>
          <a:bodyPr anchor="t">
            <a:normAutofit fontScale="92500" lnSpcReduction="20000"/>
          </a:bodyPr>
          <a:lstStyle/>
          <a:p>
            <a:r>
              <a:rPr lang="en-US" sz="2800" dirty="0">
                <a:solidFill>
                  <a:schemeClr val="accent2">
                    <a:lumMod val="50000"/>
                  </a:schemeClr>
                </a:solidFill>
              </a:rPr>
              <a:t>I am because my team is. </a:t>
            </a:r>
          </a:p>
          <a:p>
            <a:r>
              <a:rPr lang="en-US" sz="2800" dirty="0">
                <a:solidFill>
                  <a:schemeClr val="accent2">
                    <a:lumMod val="50000"/>
                  </a:schemeClr>
                </a:solidFill>
              </a:rPr>
              <a:t>We are because our clients are. </a:t>
            </a:r>
          </a:p>
          <a:p>
            <a:r>
              <a:rPr lang="en-US" sz="2800" dirty="0">
                <a:solidFill>
                  <a:schemeClr val="accent2">
                    <a:lumMod val="50000"/>
                  </a:schemeClr>
                </a:solidFill>
              </a:rPr>
              <a:t>We are because our community is. </a:t>
            </a:r>
          </a:p>
          <a:p>
            <a:r>
              <a:rPr lang="en-US" sz="2800" dirty="0">
                <a:solidFill>
                  <a:schemeClr val="accent2">
                    <a:lumMod val="50000"/>
                  </a:schemeClr>
                </a:solidFill>
              </a:rPr>
              <a:t>We are cocreators. </a:t>
            </a:r>
          </a:p>
          <a:p>
            <a:r>
              <a:rPr lang="en-US" sz="2800" dirty="0">
                <a:solidFill>
                  <a:schemeClr val="accent2">
                    <a:lumMod val="50000"/>
                  </a:schemeClr>
                </a:solidFill>
              </a:rPr>
              <a:t>We are interdependent.</a:t>
            </a:r>
          </a:p>
        </p:txBody>
      </p:sp>
      <p:pic>
        <p:nvPicPr>
          <p:cNvPr id="5" name="Picture 4" descr="Hands holding each other's wrists and interlinked to form a circle">
            <a:extLst>
              <a:ext uri="{FF2B5EF4-FFF2-40B4-BE49-F238E27FC236}">
                <a16:creationId xmlns:a16="http://schemas.microsoft.com/office/drawing/2014/main" id="{64BFE5D4-AB3F-4334-0981-F2FE6BE5967C}"/>
              </a:ext>
            </a:extLst>
          </p:cNvPr>
          <p:cNvPicPr>
            <a:picLocks noChangeAspect="1"/>
          </p:cNvPicPr>
          <p:nvPr/>
        </p:nvPicPr>
        <p:blipFill>
          <a:blip r:embed="rId3"/>
          <a:srcRect l="22168" r="18536" b="2"/>
          <a:stretch/>
        </p:blipFill>
        <p:spPr>
          <a:xfrm>
            <a:off x="6096000" y="-16591"/>
            <a:ext cx="6107073" cy="6874591"/>
          </a:xfrm>
          <a:prstGeom prst="rect">
            <a:avLst/>
          </a:prstGeom>
        </p:spPr>
      </p:pic>
      <p:pic>
        <p:nvPicPr>
          <p:cNvPr id="4" name="Picture 3">
            <a:hlinkClick r:id="rId4"/>
            <a:extLst>
              <a:ext uri="{FF2B5EF4-FFF2-40B4-BE49-F238E27FC236}">
                <a16:creationId xmlns:a16="http://schemas.microsoft.com/office/drawing/2014/main" id="{8A56FEDE-C254-27A4-0018-2777BC9925DF}"/>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59452C0E-28A0-100F-1877-B8256A5D1314}"/>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1364141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C97D0-FB93-445B-A713-7B393C93BAAD}"/>
              </a:ext>
            </a:extLst>
          </p:cNvPr>
          <p:cNvSpPr>
            <a:spLocks noGrp="1"/>
          </p:cNvSpPr>
          <p:nvPr>
            <p:ph type="title"/>
          </p:nvPr>
        </p:nvSpPr>
        <p:spPr>
          <a:xfrm>
            <a:off x="1292638" y="463550"/>
            <a:ext cx="6486939" cy="2334744"/>
          </a:xfrm>
        </p:spPr>
        <p:txBody>
          <a:bodyPr>
            <a:normAutofit/>
          </a:bodyPr>
          <a:lstStyle/>
          <a:p>
            <a:r>
              <a:rPr lang="en-US" sz="4200" b="1" dirty="0"/>
              <a:t>There is more to cover. </a:t>
            </a:r>
            <a:br>
              <a:rPr lang="en-US" sz="4200" b="1" dirty="0"/>
            </a:br>
            <a:r>
              <a:rPr lang="en-US" sz="4200" b="1" dirty="0"/>
              <a:t>Let’s Keep The </a:t>
            </a:r>
            <a:br>
              <a:rPr lang="en-US" sz="4200" b="1" dirty="0"/>
            </a:br>
            <a:r>
              <a:rPr lang="en-US" sz="4200" b="1" dirty="0"/>
              <a:t>Conversation Going.</a:t>
            </a:r>
            <a:endParaRPr lang="en-US" sz="4200" b="1" i="1" dirty="0">
              <a:solidFill>
                <a:schemeClr val="bg2">
                  <a:lumMod val="10000"/>
                  <a:lumOff val="90000"/>
                </a:schemeClr>
              </a:solidFill>
            </a:endParaRPr>
          </a:p>
        </p:txBody>
      </p:sp>
      <p:sp>
        <p:nvSpPr>
          <p:cNvPr id="3" name="Content Placeholder 2">
            <a:extLst>
              <a:ext uri="{FF2B5EF4-FFF2-40B4-BE49-F238E27FC236}">
                <a16:creationId xmlns:a16="http://schemas.microsoft.com/office/drawing/2014/main" id="{999D5963-A481-4E1B-B074-25FCF2E5B636}"/>
              </a:ext>
            </a:extLst>
          </p:cNvPr>
          <p:cNvSpPr>
            <a:spLocks noGrp="1"/>
          </p:cNvSpPr>
          <p:nvPr>
            <p:ph idx="1"/>
          </p:nvPr>
        </p:nvSpPr>
        <p:spPr>
          <a:xfrm>
            <a:off x="1156674" y="3092450"/>
            <a:ext cx="6758866" cy="2741144"/>
          </a:xfrm>
        </p:spPr>
        <p:txBody>
          <a:bodyPr>
            <a:normAutofit/>
          </a:bodyPr>
          <a:lstStyle/>
          <a:p>
            <a:r>
              <a:rPr lang="en-US" sz="3200" dirty="0">
                <a:solidFill>
                  <a:schemeClr val="accent1">
                    <a:lumMod val="75000"/>
                  </a:schemeClr>
                </a:solidFill>
              </a:rPr>
              <a:t>Reach out to your facilitator: </a:t>
            </a:r>
            <a:br>
              <a:rPr lang="en-US" sz="3200" dirty="0"/>
            </a:br>
            <a:r>
              <a:rPr lang="en-US" sz="3200" dirty="0"/>
              <a:t>Niki Ramirez, </a:t>
            </a:r>
            <a:r>
              <a:rPr lang="en-US" sz="2400" dirty="0"/>
              <a:t>MBA/PHR</a:t>
            </a:r>
            <a:br>
              <a:rPr lang="en-US" sz="2400" dirty="0"/>
            </a:br>
            <a:r>
              <a:rPr lang="en-US" sz="2400" dirty="0"/>
              <a:t>Founder &amp; Principal Consultant</a:t>
            </a:r>
            <a:br>
              <a:rPr lang="en-US" sz="3200" dirty="0"/>
            </a:br>
            <a:r>
              <a:rPr lang="en-US" sz="2700" dirty="0"/>
              <a:t>call: (602) 715-1300</a:t>
            </a:r>
            <a:br>
              <a:rPr lang="en-US" sz="2700" dirty="0"/>
            </a:br>
            <a:r>
              <a:rPr lang="en-US" sz="2700" dirty="0"/>
              <a:t>email: </a:t>
            </a:r>
            <a:r>
              <a:rPr lang="en-US" sz="2700" dirty="0">
                <a:hlinkClick r:id="rId3"/>
              </a:rPr>
              <a:t>nramirez@hranswers.org</a:t>
            </a:r>
            <a:r>
              <a:rPr lang="en-US" sz="2700" dirty="0"/>
              <a:t> </a:t>
            </a:r>
          </a:p>
        </p:txBody>
      </p:sp>
      <p:sp>
        <p:nvSpPr>
          <p:cNvPr id="5" name="Footer Placeholder 4">
            <a:extLst>
              <a:ext uri="{FF2B5EF4-FFF2-40B4-BE49-F238E27FC236}">
                <a16:creationId xmlns:a16="http://schemas.microsoft.com/office/drawing/2014/main" id="{49C45E33-F8AE-492A-B985-75B08FDB6EE2}"/>
              </a:ext>
            </a:extLst>
          </p:cNvPr>
          <p:cNvSpPr>
            <a:spLocks noGrp="1"/>
          </p:cNvSpPr>
          <p:nvPr>
            <p:ph type="ftr" sz="quarter" idx="11"/>
          </p:nvPr>
        </p:nvSpPr>
        <p:spPr/>
        <p:txBody>
          <a:bodyPr/>
          <a:lstStyle/>
          <a:p>
            <a:r>
              <a:rPr lang="en-US"/>
              <a:t>© 2024 HR Answers LLC </a:t>
            </a:r>
            <a:endParaRPr lang="en-US" dirty="0"/>
          </a:p>
        </p:txBody>
      </p:sp>
      <p:pic>
        <p:nvPicPr>
          <p:cNvPr id="6" name="Picture 5">
            <a:extLst>
              <a:ext uri="{FF2B5EF4-FFF2-40B4-BE49-F238E27FC236}">
                <a16:creationId xmlns:a16="http://schemas.microsoft.com/office/drawing/2014/main" id="{5C3648DE-55A0-4A80-A336-A0639D43A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7675" y="337974"/>
            <a:ext cx="3166450" cy="3231540"/>
          </a:xfrm>
          <a:prstGeom prst="rect">
            <a:avLst/>
          </a:prstGeom>
          <a:ln>
            <a:noFill/>
          </a:ln>
          <a:effectLst>
            <a:softEdge rad="112500"/>
          </a:effectLst>
        </p:spPr>
      </p:pic>
      <p:pic>
        <p:nvPicPr>
          <p:cNvPr id="8" name="Picture 7" descr="A qr code with a white background&#10;&#10;Description automatically generated">
            <a:extLst>
              <a:ext uri="{FF2B5EF4-FFF2-40B4-BE49-F238E27FC236}">
                <a16:creationId xmlns:a16="http://schemas.microsoft.com/office/drawing/2014/main" id="{58568320-7190-9157-68E2-931F3B8D9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313" y="3890595"/>
            <a:ext cx="2629431" cy="2629431"/>
          </a:xfrm>
          <a:prstGeom prst="rect">
            <a:avLst/>
          </a:prstGeom>
        </p:spPr>
      </p:pic>
      <p:pic>
        <p:nvPicPr>
          <p:cNvPr id="4" name="Picture 3">
            <a:extLst>
              <a:ext uri="{FF2B5EF4-FFF2-40B4-BE49-F238E27FC236}">
                <a16:creationId xmlns:a16="http://schemas.microsoft.com/office/drawing/2014/main" id="{8F624D6C-24F2-CBDD-CFA2-6B7530C1D97E}"/>
              </a:ext>
            </a:extLst>
          </p:cNvPr>
          <p:cNvPicPr>
            <a:picLocks noChangeAspect="1"/>
          </p:cNvPicPr>
          <p:nvPr/>
        </p:nvPicPr>
        <p:blipFill>
          <a:blip r:embed="rId6"/>
          <a:stretch>
            <a:fillRect/>
          </a:stretch>
        </p:blipFill>
        <p:spPr>
          <a:xfrm>
            <a:off x="7081538" y="1643812"/>
            <a:ext cx="1899777" cy="1724027"/>
          </a:xfrm>
          <a:prstGeom prst="rect">
            <a:avLst/>
          </a:prstGeom>
        </p:spPr>
      </p:pic>
    </p:spTree>
    <p:extLst>
      <p:ext uri="{BB962C8B-B14F-4D97-AF65-F5344CB8AC3E}">
        <p14:creationId xmlns:p14="http://schemas.microsoft.com/office/powerpoint/2010/main" val="1923740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047" y="306670"/>
            <a:ext cx="7872603" cy="1320800"/>
          </a:xfrm>
        </p:spPr>
        <p:txBody>
          <a:bodyPr>
            <a:normAutofit/>
          </a:bodyPr>
          <a:lstStyle/>
          <a:p>
            <a:pPr>
              <a:lnSpc>
                <a:spcPct val="90000"/>
              </a:lnSpc>
            </a:pPr>
            <a:r>
              <a:rPr lang="en-US" sz="2800" dirty="0"/>
              <a:t>Your Facilitator: </a:t>
            </a:r>
            <a:br>
              <a:rPr lang="en-US" sz="2800" dirty="0"/>
            </a:br>
            <a:r>
              <a:rPr lang="en-US" sz="2800" dirty="0"/>
              <a:t>Niki Ramirez, MBA/PHR/SHRM-CP/THRP</a:t>
            </a:r>
            <a:endParaRPr lang="en-US" sz="2800" b="1" dirty="0"/>
          </a:p>
        </p:txBody>
      </p:sp>
      <p:pic>
        <p:nvPicPr>
          <p:cNvPr id="4" name="Picture 3"/>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3570" r="38237" b="9092"/>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a:scene3d>
            <a:camera prst="orthographicFront"/>
            <a:lightRig rig="contrasting" dir="t">
              <a:rot lat="0" lon="0" rev="3000000"/>
            </a:lightRig>
          </a:scene3d>
          <a:sp3d contourW="7620">
            <a:bevelT w="95250" h="31750"/>
            <a:contourClr>
              <a:srgbClr val="333333"/>
            </a:contourClr>
          </a:sp3d>
        </p:spPr>
      </p:pic>
      <p:sp>
        <p:nvSpPr>
          <p:cNvPr id="3" name="Content Placeholder 2"/>
          <p:cNvSpPr>
            <a:spLocks noGrp="1"/>
          </p:cNvSpPr>
          <p:nvPr>
            <p:ph idx="1"/>
          </p:nvPr>
        </p:nvSpPr>
        <p:spPr>
          <a:xfrm>
            <a:off x="2786047" y="1930401"/>
            <a:ext cx="8720153" cy="4110961"/>
          </a:xfrm>
        </p:spPr>
        <p:txBody>
          <a:bodyPr>
            <a:normAutofit lnSpcReduction="10000"/>
          </a:bodyPr>
          <a:lstStyle/>
          <a:p>
            <a:pPr>
              <a:lnSpc>
                <a:spcPct val="90000"/>
              </a:lnSpc>
            </a:pPr>
            <a:r>
              <a:rPr lang="en-US" sz="2000" dirty="0"/>
              <a:t>I’m a certified human resources consultant and the founder of HRAnswers.org. We focus on providing practical, impactful HR consultation to business leaders and HR professionals so that they can relax and focus on their goals. </a:t>
            </a:r>
          </a:p>
          <a:p>
            <a:pPr>
              <a:lnSpc>
                <a:spcPct val="90000"/>
              </a:lnSpc>
            </a:pPr>
            <a:r>
              <a:rPr lang="en-US" sz="2000" dirty="0"/>
              <a:t>We believe that professional human resources support isn’t only for big companies with huge budgets. HR support is something that every size business deserves! We’ve taken everything that we’ve learned in big-Company HR and design a process to help small businesses create HR programs that align with their business goals </a:t>
            </a:r>
            <a:r>
              <a:rPr lang="en-US" sz="2000" i="1" dirty="0"/>
              <a:t>and</a:t>
            </a:r>
            <a:r>
              <a:rPr lang="en-US" sz="2000" dirty="0"/>
              <a:t> organizational culture, to yield maximum results. </a:t>
            </a:r>
          </a:p>
          <a:p>
            <a:pPr>
              <a:lnSpc>
                <a:spcPct val="90000"/>
              </a:lnSpc>
            </a:pPr>
            <a:r>
              <a:rPr lang="en-US" sz="2000" dirty="0"/>
              <a:t>Our goal is to help our clients reduce business risk and dramatically improve the employee experience. Clients trust my expert team and I to work on a variety of complex HR projects like employee handbooks, job descriptions, performance plans, and sticky hiring and termination situations. </a:t>
            </a:r>
          </a:p>
        </p:txBody>
      </p:sp>
      <p:sp>
        <p:nvSpPr>
          <p:cNvPr id="5" name="Footer Placeholder 4">
            <a:extLst>
              <a:ext uri="{FF2B5EF4-FFF2-40B4-BE49-F238E27FC236}">
                <a16:creationId xmlns:a16="http://schemas.microsoft.com/office/drawing/2014/main" id="{1A22E677-84D0-48D8-B184-CEC07629D476}"/>
              </a:ext>
            </a:extLst>
          </p:cNvPr>
          <p:cNvSpPr>
            <a:spLocks noGrp="1"/>
          </p:cNvSpPr>
          <p:nvPr>
            <p:ph type="ftr" sz="quarter" idx="11"/>
          </p:nvPr>
        </p:nvSpPr>
        <p:spPr>
          <a:xfrm>
            <a:off x="2786048" y="6041362"/>
            <a:ext cx="3419516" cy="365125"/>
          </a:xfrm>
        </p:spPr>
        <p:txBody>
          <a:bodyPr>
            <a:normAutofit/>
          </a:bodyPr>
          <a:lstStyle/>
          <a:p>
            <a:pPr>
              <a:spcAft>
                <a:spcPts val="600"/>
              </a:spcAft>
            </a:pPr>
            <a:r>
              <a:rPr lang="en-US" dirty="0"/>
              <a:t>© 2024 HR Answers LLC </a:t>
            </a:r>
          </a:p>
        </p:txBody>
      </p:sp>
    </p:spTree>
    <p:extLst>
      <p:ext uri="{BB962C8B-B14F-4D97-AF65-F5344CB8AC3E}">
        <p14:creationId xmlns:p14="http://schemas.microsoft.com/office/powerpoint/2010/main" val="230920973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B901C-9E56-1C22-2EED-ACAC5D1E6F01}"/>
              </a:ext>
            </a:extLst>
          </p:cNvPr>
          <p:cNvSpPr>
            <a:spLocks noGrp="1"/>
          </p:cNvSpPr>
          <p:nvPr>
            <p:ph type="title"/>
          </p:nvPr>
        </p:nvSpPr>
        <p:spPr>
          <a:xfrm>
            <a:off x="5152238" y="895440"/>
            <a:ext cx="6125361" cy="1560083"/>
          </a:xfrm>
        </p:spPr>
        <p:txBody>
          <a:bodyPr>
            <a:normAutofit/>
          </a:bodyPr>
          <a:lstStyle/>
          <a:p>
            <a:r>
              <a:rPr lang="en-US" b="1" dirty="0">
                <a:solidFill>
                  <a:schemeClr val="accent4">
                    <a:lumMod val="50000"/>
                  </a:schemeClr>
                </a:solidFill>
              </a:rPr>
              <a:t>Activity: Look at this!!</a:t>
            </a:r>
          </a:p>
        </p:txBody>
      </p:sp>
      <p:pic>
        <p:nvPicPr>
          <p:cNvPr id="5" name="Picture 4" descr="Wall with travel photos">
            <a:extLst>
              <a:ext uri="{FF2B5EF4-FFF2-40B4-BE49-F238E27FC236}">
                <a16:creationId xmlns:a16="http://schemas.microsoft.com/office/drawing/2014/main" id="{DE703E9C-EBB7-A807-25E4-36BA3203A495}"/>
              </a:ext>
            </a:extLst>
          </p:cNvPr>
          <p:cNvPicPr>
            <a:picLocks noChangeAspect="1"/>
          </p:cNvPicPr>
          <p:nvPr/>
        </p:nvPicPr>
        <p:blipFill>
          <a:blip r:embed="rId3"/>
          <a:srcRect l="55236" r="2" b="2"/>
          <a:stretch/>
        </p:blipFill>
        <p:spPr>
          <a:xfrm>
            <a:off x="1" y="-16591"/>
            <a:ext cx="4610100" cy="6874591"/>
          </a:xfrm>
          <a:prstGeom prst="rect">
            <a:avLst/>
          </a:prstGeom>
        </p:spPr>
      </p:pic>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39E0C5-35CC-5A25-B9D7-A74702C07960}"/>
              </a:ext>
            </a:extLst>
          </p:cNvPr>
          <p:cNvSpPr>
            <a:spLocks noGrp="1"/>
          </p:cNvSpPr>
          <p:nvPr>
            <p:ph idx="1"/>
          </p:nvPr>
        </p:nvSpPr>
        <p:spPr>
          <a:xfrm>
            <a:off x="5974717" y="2753546"/>
            <a:ext cx="5302882" cy="3494854"/>
          </a:xfrm>
        </p:spPr>
        <p:txBody>
          <a:bodyPr anchor="t">
            <a:normAutofit lnSpcReduction="10000"/>
          </a:bodyPr>
          <a:lstStyle/>
          <a:p>
            <a:r>
              <a:rPr lang="en-US" sz="2400" dirty="0">
                <a:solidFill>
                  <a:schemeClr val="accent1">
                    <a:lumMod val="75000"/>
                  </a:schemeClr>
                </a:solidFill>
              </a:rPr>
              <a:t>Grab your phone. </a:t>
            </a:r>
          </a:p>
          <a:p>
            <a:r>
              <a:rPr lang="en-US" sz="2400" dirty="0">
                <a:solidFill>
                  <a:schemeClr val="accent1">
                    <a:lumMod val="75000"/>
                  </a:schemeClr>
                </a:solidFill>
              </a:rPr>
              <a:t>Open your photo album. </a:t>
            </a:r>
          </a:p>
          <a:p>
            <a:r>
              <a:rPr lang="en-US" sz="2400" dirty="0">
                <a:solidFill>
                  <a:schemeClr val="accent1">
                    <a:lumMod val="75000"/>
                  </a:schemeClr>
                </a:solidFill>
              </a:rPr>
              <a:t>Pick a photo that makes you HAPPY! </a:t>
            </a:r>
          </a:p>
          <a:p>
            <a:r>
              <a:rPr lang="en-US" sz="2400" dirty="0">
                <a:solidFill>
                  <a:schemeClr val="accent1">
                    <a:lumMod val="75000"/>
                  </a:schemeClr>
                </a:solidFill>
              </a:rPr>
              <a:t>For 1-Minute: Share with a neighbor: who is in the photo, what’s happening, why is it meaningful to you? </a:t>
            </a:r>
          </a:p>
        </p:txBody>
      </p:sp>
      <p:pic>
        <p:nvPicPr>
          <p:cNvPr id="4" name="Picture 3">
            <a:hlinkClick r:id="rId4"/>
            <a:extLst>
              <a:ext uri="{FF2B5EF4-FFF2-40B4-BE49-F238E27FC236}">
                <a16:creationId xmlns:a16="http://schemas.microsoft.com/office/drawing/2014/main" id="{F0254028-942B-39B7-DBC2-4C703219EB9B}"/>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6" name="Footer Placeholder 5">
            <a:extLst>
              <a:ext uri="{FF2B5EF4-FFF2-40B4-BE49-F238E27FC236}">
                <a16:creationId xmlns:a16="http://schemas.microsoft.com/office/drawing/2014/main" id="{8E09DFE0-860F-7BAF-0064-47736023C809}"/>
              </a:ext>
            </a:extLst>
          </p:cNvPr>
          <p:cNvSpPr>
            <a:spLocks noGrp="1"/>
          </p:cNvSpPr>
          <p:nvPr>
            <p:ph type="ftr" sz="quarter" idx="11"/>
          </p:nvPr>
        </p:nvSpPr>
        <p:spPr/>
        <p:txBody>
          <a:bodyPr/>
          <a:lstStyle/>
          <a:p>
            <a:r>
              <a:rPr lang="en-US" dirty="0">
                <a:solidFill>
                  <a:schemeClr val="accent3">
                    <a:lumMod val="75000"/>
                  </a:schemeClr>
                </a:solidFill>
              </a:rPr>
              <a:t>© 2024 HR Answers LLC </a:t>
            </a:r>
          </a:p>
        </p:txBody>
      </p:sp>
    </p:spTree>
    <p:extLst>
      <p:ext uri="{BB962C8B-B14F-4D97-AF65-F5344CB8AC3E}">
        <p14:creationId xmlns:p14="http://schemas.microsoft.com/office/powerpoint/2010/main" val="4073700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doing teamwork illustration">
            <a:extLst>
              <a:ext uri="{FF2B5EF4-FFF2-40B4-BE49-F238E27FC236}">
                <a16:creationId xmlns:a16="http://schemas.microsoft.com/office/drawing/2014/main" id="{4E9E40ED-E9DE-642F-3A77-FB09E4C14EA7}"/>
              </a:ext>
            </a:extLst>
          </p:cNvPr>
          <p:cNvPicPr>
            <a:picLocks noChangeAspect="1"/>
          </p:cNvPicPr>
          <p:nvPr/>
        </p:nvPicPr>
        <p:blipFill>
          <a:blip r:embed="rId3">
            <a:extLst>
              <a:ext uri="{28A0092B-C50C-407E-A947-70E740481C1C}">
                <a14:useLocalDpi xmlns:a14="http://schemas.microsoft.com/office/drawing/2010/main" val="0"/>
              </a:ext>
            </a:extLst>
          </a:blip>
          <a:srcRect b="11067"/>
          <a:stretch/>
        </p:blipFill>
        <p:spPr>
          <a:xfrm>
            <a:off x="20" y="10"/>
            <a:ext cx="12191979" cy="6857989"/>
          </a:xfrm>
          <a:prstGeom prst="rect">
            <a:avLst/>
          </a:prstGeom>
        </p:spPr>
      </p:pic>
      <p:sp>
        <p:nvSpPr>
          <p:cNvPr id="14" name="Rectangle 13">
            <a:extLst>
              <a:ext uri="{FF2B5EF4-FFF2-40B4-BE49-F238E27FC236}">
                <a16:creationId xmlns:a16="http://schemas.microsoft.com/office/drawing/2014/main" id="{3E12DCC6-BC83-4B12-995C-FEA0244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90B91-8880-4C23-CF31-2D514DE9723B}"/>
              </a:ext>
            </a:extLst>
          </p:cNvPr>
          <p:cNvSpPr>
            <a:spLocks noGrp="1"/>
          </p:cNvSpPr>
          <p:nvPr>
            <p:ph type="title"/>
          </p:nvPr>
        </p:nvSpPr>
        <p:spPr>
          <a:xfrm>
            <a:off x="858748" y="1161232"/>
            <a:ext cx="5291275" cy="2485479"/>
          </a:xfrm>
        </p:spPr>
        <p:txBody>
          <a:bodyPr vert="horz" lIns="91440" tIns="45720" rIns="91440" bIns="45720" rtlCol="0" anchor="b">
            <a:normAutofit/>
          </a:bodyPr>
          <a:lstStyle/>
          <a:p>
            <a:r>
              <a:rPr lang="en-US" sz="4800" b="1" dirty="0">
                <a:solidFill>
                  <a:srgbClr val="FFFFFF"/>
                </a:solidFill>
              </a:rPr>
              <a:t>In Psychology: Connectedness</a:t>
            </a:r>
          </a:p>
        </p:txBody>
      </p:sp>
      <p:sp>
        <p:nvSpPr>
          <p:cNvPr id="3" name="Content Placeholder 2">
            <a:extLst>
              <a:ext uri="{FF2B5EF4-FFF2-40B4-BE49-F238E27FC236}">
                <a16:creationId xmlns:a16="http://schemas.microsoft.com/office/drawing/2014/main" id="{8D4538E7-6281-2E84-81D0-4D1EB5EE4ED3}"/>
              </a:ext>
            </a:extLst>
          </p:cNvPr>
          <p:cNvSpPr>
            <a:spLocks noGrp="1"/>
          </p:cNvSpPr>
          <p:nvPr>
            <p:ph idx="1"/>
          </p:nvPr>
        </p:nvSpPr>
        <p:spPr>
          <a:xfrm>
            <a:off x="1222727" y="3713657"/>
            <a:ext cx="3694048" cy="2106009"/>
          </a:xfrm>
        </p:spPr>
        <p:txBody>
          <a:bodyPr vert="horz" lIns="91440" tIns="45720" rIns="91440" bIns="45720" rtlCol="0" anchor="b">
            <a:normAutofit fontScale="92500" lnSpcReduction="20000"/>
          </a:bodyPr>
          <a:lstStyle/>
          <a:p>
            <a:pPr marL="0" indent="0">
              <a:lnSpc>
                <a:spcPct val="110000"/>
              </a:lnSpc>
              <a:buNone/>
            </a:pPr>
            <a:r>
              <a:rPr lang="en-US" b="1" cap="all" spc="300" dirty="0">
                <a:solidFill>
                  <a:srgbClr val="FFFFFF"/>
                </a:solidFill>
              </a:rPr>
              <a:t>“The sense of belonging and relatedness that people experience in their interactions with others.”</a:t>
            </a:r>
          </a:p>
        </p:txBody>
      </p:sp>
      <p:cxnSp>
        <p:nvCxnSpPr>
          <p:cNvPr id="16" name="Straight Connector 15">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a:hlinkClick r:id="rId4"/>
            <a:extLst>
              <a:ext uri="{FF2B5EF4-FFF2-40B4-BE49-F238E27FC236}">
                <a16:creationId xmlns:a16="http://schemas.microsoft.com/office/drawing/2014/main" id="{874DB043-3BC7-DEF7-97BA-DD36409E68B5}"/>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418271" y="180439"/>
            <a:ext cx="2402129" cy="849676"/>
          </a:xfrm>
          <a:prstGeom prst="rect">
            <a:avLst/>
          </a:prstGeom>
        </p:spPr>
      </p:pic>
      <p:sp>
        <p:nvSpPr>
          <p:cNvPr id="6" name="Footer Placeholder 5">
            <a:extLst>
              <a:ext uri="{FF2B5EF4-FFF2-40B4-BE49-F238E27FC236}">
                <a16:creationId xmlns:a16="http://schemas.microsoft.com/office/drawing/2014/main" id="{062C7938-88C8-8E43-5F46-08A1F451A4B7}"/>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3669222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D14B-E40E-1B3A-E3AA-FB690BC454FD}"/>
              </a:ext>
            </a:extLst>
          </p:cNvPr>
          <p:cNvSpPr>
            <a:spLocks noGrp="1"/>
          </p:cNvSpPr>
          <p:nvPr>
            <p:ph type="title"/>
          </p:nvPr>
        </p:nvSpPr>
        <p:spPr>
          <a:xfrm>
            <a:off x="849759" y="457200"/>
            <a:ext cx="5525640" cy="1949658"/>
          </a:xfrm>
        </p:spPr>
        <p:txBody>
          <a:bodyPr>
            <a:normAutofit fontScale="90000"/>
          </a:bodyPr>
          <a:lstStyle/>
          <a:p>
            <a:r>
              <a:rPr lang="en-US" dirty="0">
                <a:solidFill>
                  <a:schemeClr val="accent1">
                    <a:lumMod val="40000"/>
                    <a:lumOff val="60000"/>
                  </a:schemeClr>
                </a:solidFill>
              </a:rPr>
              <a:t>Activity Idea: </a:t>
            </a:r>
            <a:br>
              <a:rPr lang="en-US" dirty="0"/>
            </a:br>
            <a:r>
              <a:rPr lang="en-US" dirty="0"/>
              <a:t>Unique &amp; Different, </a:t>
            </a:r>
            <a:br>
              <a:rPr lang="en-US" dirty="0"/>
            </a:br>
            <a:r>
              <a:rPr lang="en-US" dirty="0"/>
              <a:t>All at Once </a:t>
            </a:r>
          </a:p>
        </p:txBody>
      </p:sp>
      <p:sp>
        <p:nvSpPr>
          <p:cNvPr id="3" name="Content Placeholder 2">
            <a:extLst>
              <a:ext uri="{FF2B5EF4-FFF2-40B4-BE49-F238E27FC236}">
                <a16:creationId xmlns:a16="http://schemas.microsoft.com/office/drawing/2014/main" id="{45B90C51-1753-9A85-E597-D3935AE80ACB}"/>
              </a:ext>
            </a:extLst>
          </p:cNvPr>
          <p:cNvSpPr>
            <a:spLocks noGrp="1"/>
          </p:cNvSpPr>
          <p:nvPr>
            <p:ph idx="1"/>
          </p:nvPr>
        </p:nvSpPr>
        <p:spPr>
          <a:xfrm>
            <a:off x="849759" y="2635250"/>
            <a:ext cx="5335142" cy="3334032"/>
          </a:xfrm>
        </p:spPr>
        <p:txBody>
          <a:bodyPr/>
          <a:lstStyle/>
          <a:p>
            <a:r>
              <a:rPr lang="en-US" b="1" u="sng" dirty="0"/>
              <a:t>Part 1:</a:t>
            </a:r>
            <a:r>
              <a:rPr lang="en-US" b="1" dirty="0"/>
              <a:t> </a:t>
            </a:r>
            <a:r>
              <a:rPr lang="en-US" dirty="0"/>
              <a:t>Each participant creates their own unique flower. On each petal they list a unique thing about themselves. Share around the group. (Make flower, 5 mins; share 1-2 mins per person)</a:t>
            </a:r>
          </a:p>
          <a:p>
            <a:r>
              <a:rPr lang="en-US" b="1" u="sng" dirty="0"/>
              <a:t>Part 2:</a:t>
            </a:r>
            <a:r>
              <a:rPr lang="en-US" b="1" dirty="0"/>
              <a:t> </a:t>
            </a:r>
            <a:r>
              <a:rPr lang="en-US" dirty="0"/>
              <a:t>Then, make a team flower! Fill the petals with things that you all have in common. (10 mins) </a:t>
            </a:r>
          </a:p>
          <a:p>
            <a:endParaRPr lang="en-US" dirty="0"/>
          </a:p>
        </p:txBody>
      </p:sp>
      <p:pic>
        <p:nvPicPr>
          <p:cNvPr id="5" name="Picture 4" descr="A flower made of paper with writing on it&#10;&#10;Description automatically generated">
            <a:extLst>
              <a:ext uri="{FF2B5EF4-FFF2-40B4-BE49-F238E27FC236}">
                <a16:creationId xmlns:a16="http://schemas.microsoft.com/office/drawing/2014/main" id="{34564299-ABA1-7C34-64E1-C646E3C86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677333"/>
            <a:ext cx="5651500" cy="7535333"/>
          </a:xfrm>
          <a:prstGeom prst="rect">
            <a:avLst/>
          </a:prstGeom>
        </p:spPr>
      </p:pic>
      <p:pic>
        <p:nvPicPr>
          <p:cNvPr id="6" name="Picture 5">
            <a:hlinkClick r:id="rId3"/>
            <a:extLst>
              <a:ext uri="{FF2B5EF4-FFF2-40B4-BE49-F238E27FC236}">
                <a16:creationId xmlns:a16="http://schemas.microsoft.com/office/drawing/2014/main" id="{C1C9CA0D-6686-4D90-E927-443B1D202468}"/>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608771" y="5693944"/>
            <a:ext cx="2402129" cy="849676"/>
          </a:xfrm>
          <a:prstGeom prst="rect">
            <a:avLst/>
          </a:prstGeom>
        </p:spPr>
      </p:pic>
      <p:sp>
        <p:nvSpPr>
          <p:cNvPr id="4" name="Footer Placeholder 3">
            <a:extLst>
              <a:ext uri="{FF2B5EF4-FFF2-40B4-BE49-F238E27FC236}">
                <a16:creationId xmlns:a16="http://schemas.microsoft.com/office/drawing/2014/main" id="{659E1C25-4328-B9FC-058F-1AD02C023C77}"/>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245608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 up of nerve cell">
            <a:extLst>
              <a:ext uri="{FF2B5EF4-FFF2-40B4-BE49-F238E27FC236}">
                <a16:creationId xmlns:a16="http://schemas.microsoft.com/office/drawing/2014/main" id="{2937C780-585C-388A-D0B5-ED36FE9A2639}"/>
              </a:ext>
            </a:extLst>
          </p:cNvPr>
          <p:cNvPicPr>
            <a:picLocks noChangeAspect="1"/>
          </p:cNvPicPr>
          <p:nvPr/>
        </p:nvPicPr>
        <p:blipFill>
          <a:blip r:embed="rId3"/>
          <a:srcRect t="8525" r="-1" b="16455"/>
          <a:stretch/>
        </p:blipFill>
        <p:spPr>
          <a:xfrm>
            <a:off x="20" y="1"/>
            <a:ext cx="12188932" cy="6857999"/>
          </a:xfrm>
          <a:prstGeom prst="rect">
            <a:avLst/>
          </a:prstGeom>
        </p:spPr>
      </p:pic>
      <p:sp>
        <p:nvSpPr>
          <p:cNvPr id="27" name="Rectangle 26">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A1601E-64A5-318D-131B-CE4C2FE15D45}"/>
              </a:ext>
            </a:extLst>
          </p:cNvPr>
          <p:cNvSpPr>
            <a:spLocks noGrp="1"/>
          </p:cNvSpPr>
          <p:nvPr>
            <p:ph type="title"/>
          </p:nvPr>
        </p:nvSpPr>
        <p:spPr>
          <a:xfrm>
            <a:off x="603250" y="952872"/>
            <a:ext cx="8521700" cy="4222378"/>
          </a:xfrm>
        </p:spPr>
        <p:txBody>
          <a:bodyPr vert="horz" lIns="91440" tIns="45720" rIns="91440" bIns="45720" rtlCol="0" anchor="t">
            <a:noAutofit/>
          </a:bodyPr>
          <a:lstStyle/>
          <a:p>
            <a:r>
              <a:rPr lang="en-US" sz="4800" b="1" dirty="0">
                <a:solidFill>
                  <a:schemeClr val="accent1">
                    <a:lumMod val="40000"/>
                    <a:lumOff val="60000"/>
                  </a:schemeClr>
                </a:solidFill>
              </a:rPr>
              <a:t>POP QUIZ:  </a:t>
            </a:r>
            <a:br>
              <a:rPr lang="en-US" b="1" dirty="0">
                <a:solidFill>
                  <a:schemeClr val="accent1">
                    <a:lumMod val="20000"/>
                    <a:lumOff val="80000"/>
                  </a:schemeClr>
                </a:solidFill>
              </a:rPr>
            </a:br>
            <a:r>
              <a:rPr lang="en-US" b="1" dirty="0">
                <a:solidFill>
                  <a:schemeClr val="accent6">
                    <a:lumMod val="75000"/>
                  </a:schemeClr>
                </a:solidFill>
              </a:rPr>
              <a:t>What is it called when people work together and create something more valuable and larger than they could create on their own? </a:t>
            </a:r>
          </a:p>
        </p:txBody>
      </p:sp>
      <p:sp>
        <p:nvSpPr>
          <p:cNvPr id="28" name="Rectangle 27">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4"/>
            <a:extLst>
              <a:ext uri="{FF2B5EF4-FFF2-40B4-BE49-F238E27FC236}">
                <a16:creationId xmlns:a16="http://schemas.microsoft.com/office/drawing/2014/main" id="{3469DB3B-81BF-9CFF-D1F5-0672532824C5}"/>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243771" y="398044"/>
            <a:ext cx="2402129" cy="849676"/>
          </a:xfrm>
          <a:prstGeom prst="rect">
            <a:avLst/>
          </a:prstGeom>
        </p:spPr>
      </p:pic>
      <p:sp>
        <p:nvSpPr>
          <p:cNvPr id="4" name="Footer Placeholder 3">
            <a:extLst>
              <a:ext uri="{FF2B5EF4-FFF2-40B4-BE49-F238E27FC236}">
                <a16:creationId xmlns:a16="http://schemas.microsoft.com/office/drawing/2014/main" id="{84280B0C-9088-EDE6-4ADA-8EE9BD383C6D}"/>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355009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3D graphic chart">
            <a:extLst>
              <a:ext uri="{FF2B5EF4-FFF2-40B4-BE49-F238E27FC236}">
                <a16:creationId xmlns:a16="http://schemas.microsoft.com/office/drawing/2014/main" id="{4423F637-B633-31D2-5218-B2B7677B9D94}"/>
              </a:ext>
            </a:extLst>
          </p:cNvPr>
          <p:cNvPicPr>
            <a:picLocks noChangeAspect="1"/>
          </p:cNvPicPr>
          <p:nvPr/>
        </p:nvPicPr>
        <p:blipFill>
          <a:blip r:embed="rId2">
            <a:extLst>
              <a:ext uri="{28A0092B-C50C-407E-A947-70E740481C1C}">
                <a14:useLocalDpi xmlns:a14="http://schemas.microsoft.com/office/drawing/2010/main" val="0"/>
              </a:ext>
            </a:extLst>
          </a:blip>
          <a:srcRect t="25249"/>
          <a:stretch/>
        </p:blipFill>
        <p:spPr>
          <a:xfrm>
            <a:off x="20" y="10"/>
            <a:ext cx="12191979" cy="6857989"/>
          </a:xfrm>
          <a:prstGeom prst="rect">
            <a:avLst/>
          </a:prstGeom>
        </p:spPr>
      </p:pic>
      <p:sp>
        <p:nvSpPr>
          <p:cNvPr id="16" name="Rectangle 15">
            <a:extLst>
              <a:ext uri="{FF2B5EF4-FFF2-40B4-BE49-F238E27FC236}">
                <a16:creationId xmlns:a16="http://schemas.microsoft.com/office/drawing/2014/main" id="{3E12DCC6-BC83-4B12-995C-FEA0244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2FBDE84-0C8B-100A-3B4F-BA315D166224}"/>
              </a:ext>
            </a:extLst>
          </p:cNvPr>
          <p:cNvSpPr>
            <a:spLocks noGrp="1"/>
          </p:cNvSpPr>
          <p:nvPr>
            <p:ph type="title"/>
          </p:nvPr>
        </p:nvSpPr>
        <p:spPr>
          <a:xfrm>
            <a:off x="858748" y="1161232"/>
            <a:ext cx="5291275" cy="2485479"/>
          </a:xfrm>
        </p:spPr>
        <p:txBody>
          <a:bodyPr vert="horz" lIns="91440" tIns="45720" rIns="91440" bIns="45720" rtlCol="0" anchor="b">
            <a:normAutofit/>
          </a:bodyPr>
          <a:lstStyle/>
          <a:p>
            <a:r>
              <a:rPr lang="en-US" sz="4800">
                <a:solidFill>
                  <a:srgbClr val="FFFFFF"/>
                </a:solidFill>
              </a:rPr>
              <a:t>Benefits of Connection in the Workplace </a:t>
            </a:r>
          </a:p>
        </p:txBody>
      </p:sp>
      <p:sp>
        <p:nvSpPr>
          <p:cNvPr id="5" name="Text Placeholder 4">
            <a:extLst>
              <a:ext uri="{FF2B5EF4-FFF2-40B4-BE49-F238E27FC236}">
                <a16:creationId xmlns:a16="http://schemas.microsoft.com/office/drawing/2014/main" id="{9BD9BA9C-B132-67D9-9C9F-32DE55C5804D}"/>
              </a:ext>
            </a:extLst>
          </p:cNvPr>
          <p:cNvSpPr>
            <a:spLocks noGrp="1"/>
          </p:cNvSpPr>
          <p:nvPr>
            <p:ph type="body" idx="1"/>
          </p:nvPr>
        </p:nvSpPr>
        <p:spPr>
          <a:xfrm>
            <a:off x="1525897" y="4993240"/>
            <a:ext cx="3694048" cy="1137107"/>
          </a:xfrm>
        </p:spPr>
        <p:txBody>
          <a:bodyPr vert="horz" lIns="91440" tIns="45720" rIns="91440" bIns="45720" rtlCol="0" anchor="b">
            <a:normAutofit/>
          </a:bodyPr>
          <a:lstStyle/>
          <a:p>
            <a:endParaRPr lang="en-US" sz="1800" cap="all" spc="300">
              <a:solidFill>
                <a:srgbClr val="FFFFFF"/>
              </a:solidFill>
            </a:endParaRPr>
          </a:p>
        </p:txBody>
      </p:sp>
      <p:cxnSp>
        <p:nvCxnSpPr>
          <p:cNvPr id="18" name="Straight Connector 17">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hlinkClick r:id="rId3"/>
            <a:extLst>
              <a:ext uri="{FF2B5EF4-FFF2-40B4-BE49-F238E27FC236}">
                <a16:creationId xmlns:a16="http://schemas.microsoft.com/office/drawing/2014/main" id="{71FF3F65-60B4-8DB5-785E-5EFA5B4BAA9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027871" y="5341859"/>
            <a:ext cx="2402129" cy="849676"/>
          </a:xfrm>
          <a:prstGeom prst="rect">
            <a:avLst/>
          </a:prstGeom>
        </p:spPr>
      </p:pic>
      <p:sp>
        <p:nvSpPr>
          <p:cNvPr id="3" name="Footer Placeholder 2">
            <a:extLst>
              <a:ext uri="{FF2B5EF4-FFF2-40B4-BE49-F238E27FC236}">
                <a16:creationId xmlns:a16="http://schemas.microsoft.com/office/drawing/2014/main" id="{A4F0CC05-9A8A-AA12-BA74-FE1F3CBB1147}"/>
              </a:ext>
            </a:extLst>
          </p:cNvPr>
          <p:cNvSpPr>
            <a:spLocks noGrp="1"/>
          </p:cNvSpPr>
          <p:nvPr>
            <p:ph type="ftr" sz="quarter" idx="11"/>
          </p:nvPr>
        </p:nvSpPr>
        <p:spPr/>
        <p:txBody>
          <a:bodyPr/>
          <a:lstStyle/>
          <a:p>
            <a:r>
              <a:rPr lang="en-US"/>
              <a:t>© 2024 HR Answers LLC </a:t>
            </a:r>
          </a:p>
        </p:txBody>
      </p:sp>
    </p:spTree>
    <p:extLst>
      <p:ext uri="{BB962C8B-B14F-4D97-AF65-F5344CB8AC3E}">
        <p14:creationId xmlns:p14="http://schemas.microsoft.com/office/powerpoint/2010/main" val="3901009931"/>
      </p:ext>
    </p:extLst>
  </p:cSld>
  <p:clrMapOvr>
    <a:masterClrMapping/>
  </p:clrMapOvr>
</p:sld>
</file>

<file path=ppt/theme/theme1.xml><?xml version="1.0" encoding="utf-8"?>
<a:theme xmlns:a="http://schemas.openxmlformats.org/drawingml/2006/main" name="Vault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1697</TotalTime>
  <Words>2036</Words>
  <Application>Microsoft Office PowerPoint</Application>
  <PresentationFormat>Widescreen</PresentationFormat>
  <Paragraphs>249</Paragraphs>
  <Slides>45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AngsanaUPC</vt:lpstr>
      <vt:lpstr>Aptos</vt:lpstr>
      <vt:lpstr>Arial</vt:lpstr>
      <vt:lpstr>Georgia Pro Light</vt:lpstr>
      <vt:lpstr>Google Sans</vt:lpstr>
      <vt:lpstr>Wingdings</vt:lpstr>
      <vt:lpstr>VaultVTI</vt:lpstr>
      <vt:lpstr>           28th Annual Conference</vt:lpstr>
      <vt:lpstr>Cultivating Connections to Improve the Workplace </vt:lpstr>
      <vt:lpstr>What We’ll  Cover Today:</vt:lpstr>
      <vt:lpstr>Connection: A Workplace Definition</vt:lpstr>
      <vt:lpstr>Activity: Look at this!!</vt:lpstr>
      <vt:lpstr>In Psychology: Connectedness</vt:lpstr>
      <vt:lpstr>Activity Idea:  Unique &amp; Different,  All at Once </vt:lpstr>
      <vt:lpstr>POP QUIZ:   What is it called when people work together and create something more valuable and larger than they could create on their own? </vt:lpstr>
      <vt:lpstr>Benefits of Connection in the Workplace </vt:lpstr>
      <vt:lpstr>Let’s cut to the chase!</vt:lpstr>
      <vt:lpstr>#1 Benefit of Genuine Connection: </vt:lpstr>
      <vt:lpstr>Additional Workplace Benefits of Strong Connections:</vt:lpstr>
      <vt:lpstr>42% of Turnover is Preventable </vt:lpstr>
      <vt:lpstr>Connection &amp; Engagement Lead to 10% Increase in Customer Satisfaction (Gallup) </vt:lpstr>
      <vt:lpstr>Social Connection at Work is Key </vt:lpstr>
      <vt:lpstr>Social Connection Bottom Line$</vt:lpstr>
      <vt:lpstr>Quality Time Builds  Social Connection </vt:lpstr>
      <vt:lpstr>Example: An Invitation to Connect </vt:lpstr>
      <vt:lpstr>What is a song that gets you energized?  Add to Our Collective Spotify List</vt:lpstr>
      <vt:lpstr>Creating the Right  Conditions for Connection</vt:lpstr>
      <vt:lpstr>The Role of Communication in  Human Connection</vt:lpstr>
      <vt:lpstr>Communication is the Fuel</vt:lpstr>
      <vt:lpstr>Connection Requires ACTION. </vt:lpstr>
      <vt:lpstr>Connection Fosters Belonging </vt:lpstr>
      <vt:lpstr>Social Connection &amp; Psychological Safety</vt:lpstr>
      <vt:lpstr>Give me permission to be ME!</vt:lpstr>
      <vt:lpstr>Q) What is the best way for leaders to give permission for employees to be themselves at work?</vt:lpstr>
      <vt:lpstr>Inclusion: Let’s Get Personal </vt:lpstr>
      <vt:lpstr>Meet/Connect with  Elena Joy Thurston,  Amazing Workshop Leader &amp; Coach</vt:lpstr>
      <vt:lpstr>Connection &amp; Psychological Safety Facilitate Inclusion </vt:lpstr>
      <vt:lpstr>Inclusion through  Connection </vt:lpstr>
      <vt:lpstr>Organizational Communication Strategies that Foster Connection at Work </vt:lpstr>
      <vt:lpstr>A Culture of Connection Includes: </vt:lpstr>
      <vt:lpstr>Surveys as a Form of Communication </vt:lpstr>
      <vt:lpstr>Speaking of Surveys … Gallup’s Q12 </vt:lpstr>
      <vt:lpstr>HR Department Homework </vt:lpstr>
      <vt:lpstr>HR Department Homework</vt:lpstr>
      <vt:lpstr>HR Department Homework</vt:lpstr>
      <vt:lpstr>HR Department Homework</vt:lpstr>
      <vt:lpstr>HR Department Homework</vt:lpstr>
      <vt:lpstr>HR Department Homework</vt:lpstr>
      <vt:lpstr>UBUNTU</vt:lpstr>
      <vt:lpstr>Ubuntu at Work:</vt:lpstr>
      <vt:lpstr>There is more to cover.  Let’s Keep The  Conversation Going.</vt:lpstr>
      <vt:lpstr>Your Facilitator:  Niki Ramirez, MBA/PHR/SHRM-CP/THRP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Niki Ramirez</dc:creator>
  <cp:lastModifiedBy>Janet Borland</cp:lastModifiedBy>
  <cp:revision>4</cp:revision>
  <dcterms:created xsi:type="dcterms:W3CDTF">2024-08-27T01:48:23Z</dcterms:created>
  <dcterms:modified xsi:type="dcterms:W3CDTF">2024-09-07T16:37:20Z</dcterms:modified>
</cp:coreProperties>
</file>