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69"/>
  </p:notesMasterIdLst>
  <p:sldIdLst>
    <p:sldId id="256" r:id="rId2"/>
    <p:sldId id="279" r:id="rId3"/>
    <p:sldId id="289" r:id="rId4"/>
    <p:sldId id="286" r:id="rId5"/>
    <p:sldId id="341" r:id="rId6"/>
    <p:sldId id="292" r:id="rId7"/>
    <p:sldId id="290" r:id="rId8"/>
    <p:sldId id="294" r:id="rId9"/>
    <p:sldId id="353" r:id="rId10"/>
    <p:sldId id="332" r:id="rId11"/>
    <p:sldId id="305" r:id="rId12"/>
    <p:sldId id="336" r:id="rId13"/>
    <p:sldId id="306" r:id="rId14"/>
    <p:sldId id="351" r:id="rId15"/>
    <p:sldId id="307" r:id="rId16"/>
    <p:sldId id="308" r:id="rId17"/>
    <p:sldId id="309" r:id="rId18"/>
    <p:sldId id="311" r:id="rId19"/>
    <p:sldId id="335" r:id="rId20"/>
    <p:sldId id="326" r:id="rId21"/>
    <p:sldId id="344" r:id="rId22"/>
    <p:sldId id="349" r:id="rId23"/>
    <p:sldId id="330" r:id="rId24"/>
    <p:sldId id="347" r:id="rId25"/>
    <p:sldId id="343" r:id="rId26"/>
    <p:sldId id="358" r:id="rId27"/>
    <p:sldId id="291" r:id="rId28"/>
    <p:sldId id="355" r:id="rId29"/>
    <p:sldId id="312" r:id="rId30"/>
    <p:sldId id="352" r:id="rId31"/>
    <p:sldId id="357" r:id="rId32"/>
    <p:sldId id="342" r:id="rId33"/>
    <p:sldId id="318" r:id="rId34"/>
    <p:sldId id="320" r:id="rId35"/>
    <p:sldId id="356" r:id="rId36"/>
    <p:sldId id="319" r:id="rId37"/>
    <p:sldId id="324" r:id="rId38"/>
    <p:sldId id="321" r:id="rId39"/>
    <p:sldId id="325" r:id="rId40"/>
    <p:sldId id="329" r:id="rId41"/>
    <p:sldId id="328" r:id="rId42"/>
    <p:sldId id="327" r:id="rId43"/>
    <p:sldId id="331" r:id="rId44"/>
    <p:sldId id="333" r:id="rId45"/>
    <p:sldId id="340" r:id="rId46"/>
    <p:sldId id="302" r:id="rId47"/>
    <p:sldId id="313" r:id="rId48"/>
    <p:sldId id="339" r:id="rId49"/>
    <p:sldId id="314" r:id="rId50"/>
    <p:sldId id="259" r:id="rId51"/>
    <p:sldId id="300" r:id="rId52"/>
    <p:sldId id="296" r:id="rId53"/>
    <p:sldId id="297" r:id="rId54"/>
    <p:sldId id="295" r:id="rId55"/>
    <p:sldId id="298" r:id="rId56"/>
    <p:sldId id="301" r:id="rId57"/>
    <p:sldId id="323" r:id="rId58"/>
    <p:sldId id="359" r:id="rId59"/>
    <p:sldId id="360" r:id="rId60"/>
    <p:sldId id="303" r:id="rId61"/>
    <p:sldId id="361" r:id="rId62"/>
    <p:sldId id="338" r:id="rId63"/>
    <p:sldId id="317" r:id="rId64"/>
    <p:sldId id="362" r:id="rId65"/>
    <p:sldId id="322" r:id="rId66"/>
    <p:sldId id="363" r:id="rId67"/>
    <p:sldId id="277"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A352A-307E-5C86-BDE9-B5DCFF4ABE88}" name="Guest User" initials="GU" userId="S::urn:spo:anon#6c73d75003d836675156ff4020c4ba50f2ffcfebddcf6e96a7d598d71b17b7a5::" providerId="AD"/>
  <p188:author id="{F27AEBC7-76E7-9C4E-E5CF-3A49BE45A85D}" name="Guest User" initials="GU" userId="S::urn:spo:anon#6a779ca61cb965659d9c499ed027bf7c57e254073b87020df9f65797c7a2ca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6CC27-4867-40ED-868F-3F9F530424A5}" v="2" dt="2024-07-07T22:20:12.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8731" autoAdjust="0"/>
  </p:normalViewPr>
  <p:slideViewPr>
    <p:cSldViewPr snapToGrid="0">
      <p:cViewPr varScale="1">
        <p:scale>
          <a:sx n="90" d="100"/>
          <a:sy n="90" d="100"/>
        </p:scale>
        <p:origin x="1296" y="7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microsoft.com/office/2016/11/relationships/changesInfo" Target="changesInfos/changesInfo1.xml" Id="rId74" /><Relationship Type="http://schemas.openxmlformats.org/officeDocument/2006/relationships/slide" Target="slides/slide4.xml" Id="rId5" /><Relationship Type="http://schemas.openxmlformats.org/officeDocument/2006/relationships/slide" Target="slides/slide60.xml" Id="rId61" /><Relationship Type="http://schemas.openxmlformats.org/officeDocument/2006/relationships/slide" Target="slides/slide18.xml" Id="rId1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notesMaster" Target="notesMasters/notesMaster1.xml" Id="rId69"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theme" Target="theme/theme1.xml" Id="rId72"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presProps" Target="presProps.xml" Id="rId70" /><Relationship Type="http://schemas.microsoft.com/office/2015/10/relationships/revisionInfo" Target="revisionInfo.xml" Id="rId75"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tableStyles" Target="tableStyles.xml" Id="rId73"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38.xml" Id="rId39" /><Relationship Type="http://schemas.openxmlformats.org/officeDocument/2006/relationships/slide" Target="slides/slide33.xml" Id="rId34" /><Relationship Type="http://schemas.openxmlformats.org/officeDocument/2006/relationships/slide" Target="slides/slide49.xml" Id="rId50" /><Relationship Type="http://schemas.openxmlformats.org/officeDocument/2006/relationships/slide" Target="slides/slide54.xml" Id="rId55" /><Relationship Type="http://schemas.microsoft.com/office/2018/10/relationships/authors" Target="authors.xml" Id="rId76" /><Relationship Type="http://schemas.openxmlformats.org/officeDocument/2006/relationships/slide" Target="slides/slide6.xml" Id="rId7" /><Relationship Type="http://schemas.openxmlformats.org/officeDocument/2006/relationships/viewProps" Target="viewProps.xml" Id="rId71" /><Relationship Type="http://schemas.openxmlformats.org/officeDocument/2006/relationships/customXml" Target="/customXML/item.xml" Id="imanage.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cero, Katya M." userId="91dacf9a-9088-4119-902f-e47503de4eef" providerId="ADAL" clId="{6916CC27-4867-40ED-868F-3F9F530424A5}"/>
    <pc:docChg chg="undo redo custSel addSld delSld modSld sldOrd">
      <pc:chgData name="Lancero, Katya M." userId="91dacf9a-9088-4119-902f-e47503de4eef" providerId="ADAL" clId="{6916CC27-4867-40ED-868F-3F9F530424A5}" dt="2024-07-07T22:28:50.127" v="169" actId="47"/>
      <pc:docMkLst>
        <pc:docMk/>
      </pc:docMkLst>
      <pc:sldChg chg="modSp mod">
        <pc:chgData name="Lancero, Katya M." userId="91dacf9a-9088-4119-902f-e47503de4eef" providerId="ADAL" clId="{6916CC27-4867-40ED-868F-3F9F530424A5}" dt="2024-07-07T22:17:50.428" v="115" actId="1076"/>
        <pc:sldMkLst>
          <pc:docMk/>
          <pc:sldMk cId="238494463" sldId="256"/>
        </pc:sldMkLst>
        <pc:spChg chg="mod">
          <ac:chgData name="Lancero, Katya M." userId="91dacf9a-9088-4119-902f-e47503de4eef" providerId="ADAL" clId="{6916CC27-4867-40ED-868F-3F9F530424A5}" dt="2024-07-07T22:17:50.428" v="115" actId="1076"/>
          <ac:spMkLst>
            <pc:docMk/>
            <pc:sldMk cId="238494463" sldId="256"/>
            <ac:spMk id="2" creationId="{11967843-B190-E6A5-2115-A9A5CDCF6F74}"/>
          </ac:spMkLst>
        </pc:spChg>
      </pc:sldChg>
      <pc:sldChg chg="ord">
        <pc:chgData name="Lancero, Katya M." userId="91dacf9a-9088-4119-902f-e47503de4eef" providerId="ADAL" clId="{6916CC27-4867-40ED-868F-3F9F530424A5}" dt="2024-07-07T22:23:03.154" v="166"/>
        <pc:sldMkLst>
          <pc:docMk/>
          <pc:sldMk cId="0" sldId="259"/>
        </pc:sldMkLst>
      </pc:sldChg>
      <pc:sldChg chg="del">
        <pc:chgData name="Lancero, Katya M." userId="91dacf9a-9088-4119-902f-e47503de4eef" providerId="ADAL" clId="{6916CC27-4867-40ED-868F-3F9F530424A5}" dt="2024-07-07T22:22:47.914" v="164" actId="47"/>
        <pc:sldMkLst>
          <pc:docMk/>
          <pc:sldMk cId="0" sldId="263"/>
        </pc:sldMkLst>
      </pc:sldChg>
      <pc:sldChg chg="del">
        <pc:chgData name="Lancero, Katya M." userId="91dacf9a-9088-4119-902f-e47503de4eef" providerId="ADAL" clId="{6916CC27-4867-40ED-868F-3F9F530424A5}" dt="2024-07-07T22:28:50.127" v="169" actId="47"/>
        <pc:sldMkLst>
          <pc:docMk/>
          <pc:sldMk cId="0" sldId="276"/>
        </pc:sldMkLst>
      </pc:sldChg>
      <pc:sldChg chg="addSp delSp modSp mod">
        <pc:chgData name="Lancero, Katya M." userId="91dacf9a-9088-4119-902f-e47503de4eef" providerId="ADAL" clId="{6916CC27-4867-40ED-868F-3F9F530424A5}" dt="2024-07-07T22:16:15.712" v="111" actId="1076"/>
        <pc:sldMkLst>
          <pc:docMk/>
          <pc:sldMk cId="0" sldId="277"/>
        </pc:sldMkLst>
        <pc:spChg chg="mod">
          <ac:chgData name="Lancero, Katya M." userId="91dacf9a-9088-4119-902f-e47503de4eef" providerId="ADAL" clId="{6916CC27-4867-40ED-868F-3F9F530424A5}" dt="2024-07-07T22:16:13.246" v="110" actId="1076"/>
          <ac:spMkLst>
            <pc:docMk/>
            <pc:sldMk cId="0" sldId="277"/>
            <ac:spMk id="13" creationId="{C5D6BDAF-AD48-120C-243B-226C9820D35F}"/>
          </ac:spMkLst>
        </pc:spChg>
        <pc:spChg chg="mod">
          <ac:chgData name="Lancero, Katya M." userId="91dacf9a-9088-4119-902f-e47503de4eef" providerId="ADAL" clId="{6916CC27-4867-40ED-868F-3F9F530424A5}" dt="2024-07-07T22:16:15.712" v="111" actId="1076"/>
          <ac:spMkLst>
            <pc:docMk/>
            <pc:sldMk cId="0" sldId="277"/>
            <ac:spMk id="15" creationId="{7DB14CB5-842A-E921-0CA6-B5D8BAB1D490}"/>
          </ac:spMkLst>
        </pc:spChg>
        <pc:spChg chg="mod">
          <ac:chgData name="Lancero, Katya M." userId="91dacf9a-9088-4119-902f-e47503de4eef" providerId="ADAL" clId="{6916CC27-4867-40ED-868F-3F9F530424A5}" dt="2024-07-07T22:16:11.030" v="109" actId="1076"/>
          <ac:spMkLst>
            <pc:docMk/>
            <pc:sldMk cId="0" sldId="277"/>
            <ac:spMk id="17" creationId="{2869AFD3-CB64-985E-D405-7C132B14DF19}"/>
          </ac:spMkLst>
        </pc:spChg>
        <pc:spChg chg="del">
          <ac:chgData name="Lancero, Katya M." userId="91dacf9a-9088-4119-902f-e47503de4eef" providerId="ADAL" clId="{6916CC27-4867-40ED-868F-3F9F530424A5}" dt="2024-07-07T22:14:40.793" v="37" actId="931"/>
          <ac:spMkLst>
            <pc:docMk/>
            <pc:sldMk cId="0" sldId="277"/>
            <ac:spMk id="31750" creationId="{8A9AD57E-1194-F8A7-B293-F8660CBDFD34}"/>
          </ac:spMkLst>
        </pc:spChg>
        <pc:picChg chg="mod">
          <ac:chgData name="Lancero, Katya M." userId="91dacf9a-9088-4119-902f-e47503de4eef" providerId="ADAL" clId="{6916CC27-4867-40ED-868F-3F9F530424A5}" dt="2024-07-07T22:15:58.069" v="106" actId="1076"/>
          <ac:picMkLst>
            <pc:docMk/>
            <pc:sldMk cId="0" sldId="277"/>
            <ac:picMk id="2" creationId="{2F154F2C-D4FC-017E-5892-1569DBC677B7}"/>
          </ac:picMkLst>
        </pc:picChg>
        <pc:picChg chg="add mod">
          <ac:chgData name="Lancero, Katya M." userId="91dacf9a-9088-4119-902f-e47503de4eef" providerId="ADAL" clId="{6916CC27-4867-40ED-868F-3F9F530424A5}" dt="2024-07-07T22:14:40.793" v="37" actId="931"/>
          <ac:picMkLst>
            <pc:docMk/>
            <pc:sldMk cId="0" sldId="277"/>
            <ac:picMk id="5" creationId="{62855CDC-5AE9-6D24-F8E4-9BE64F719635}"/>
          </ac:picMkLst>
        </pc:picChg>
      </pc:sldChg>
      <pc:sldChg chg="addSp delSp modSp mod">
        <pc:chgData name="Lancero, Katya M." userId="91dacf9a-9088-4119-902f-e47503de4eef" providerId="ADAL" clId="{6916CC27-4867-40ED-868F-3F9F530424A5}" dt="2024-07-07T22:20:24.048" v="139" actId="1076"/>
        <pc:sldMkLst>
          <pc:docMk/>
          <pc:sldMk cId="0" sldId="279"/>
        </pc:sldMkLst>
        <pc:spChg chg="add del mod">
          <ac:chgData name="Lancero, Katya M." userId="91dacf9a-9088-4119-902f-e47503de4eef" providerId="ADAL" clId="{6916CC27-4867-40ED-868F-3F9F530424A5}" dt="2024-07-07T22:20:12.977" v="135" actId="931"/>
          <ac:spMkLst>
            <pc:docMk/>
            <pc:sldMk cId="0" sldId="279"/>
            <ac:spMk id="4" creationId="{AA774348-1A98-7411-241D-275B6B26C416}"/>
          </ac:spMkLst>
        </pc:spChg>
        <pc:spChg chg="del">
          <ac:chgData name="Lancero, Katya M." userId="91dacf9a-9088-4119-902f-e47503de4eef" providerId="ADAL" clId="{6916CC27-4867-40ED-868F-3F9F530424A5}" dt="2024-07-07T22:19:30.760" v="133" actId="478"/>
          <ac:spMkLst>
            <pc:docMk/>
            <pc:sldMk cId="0" sldId="279"/>
            <ac:spMk id="29" creationId="{6C053720-D240-48E2-48DB-4254409DC361}"/>
          </ac:spMkLst>
        </pc:spChg>
        <pc:spChg chg="mod">
          <ac:chgData name="Lancero, Katya M." userId="91dacf9a-9088-4119-902f-e47503de4eef" providerId="ADAL" clId="{6916CC27-4867-40ED-868F-3F9F530424A5}" dt="2024-07-07T22:19:20.033" v="132" actId="122"/>
          <ac:spMkLst>
            <pc:docMk/>
            <pc:sldMk cId="0" sldId="279"/>
            <ac:spMk id="54" creationId="{50F274BA-6CF2-235E-B869-E09E3731BF80}"/>
          </ac:spMkLst>
        </pc:spChg>
        <pc:picChg chg="add mod">
          <ac:chgData name="Lancero, Katya M." userId="91dacf9a-9088-4119-902f-e47503de4eef" providerId="ADAL" clId="{6916CC27-4867-40ED-868F-3F9F530424A5}" dt="2024-07-07T22:20:24.048" v="139" actId="1076"/>
          <ac:picMkLst>
            <pc:docMk/>
            <pc:sldMk cId="0" sldId="279"/>
            <ac:picMk id="7" creationId="{453E8866-0112-74D4-0067-2FC6DD06B530}"/>
          </ac:picMkLst>
        </pc:picChg>
      </pc:sldChg>
      <pc:sldChg chg="modSp add mod">
        <pc:chgData name="Lancero, Katya M." userId="91dacf9a-9088-4119-902f-e47503de4eef" providerId="ADAL" clId="{6916CC27-4867-40ED-868F-3F9F530424A5}" dt="2024-07-07T22:21:27.759" v="163" actId="20577"/>
        <pc:sldMkLst>
          <pc:docMk/>
          <pc:sldMk cId="468381852" sldId="289"/>
        </pc:sldMkLst>
        <pc:spChg chg="mod">
          <ac:chgData name="Lancero, Katya M." userId="91dacf9a-9088-4119-902f-e47503de4eef" providerId="ADAL" clId="{6916CC27-4867-40ED-868F-3F9F530424A5}" dt="2024-07-07T22:21:27.759" v="163" actId="20577"/>
          <ac:spMkLst>
            <pc:docMk/>
            <pc:sldMk cId="468381852" sldId="289"/>
            <ac:spMk id="29" creationId="{6C053720-D240-48E2-48DB-4254409DC361}"/>
          </ac:spMkLst>
        </pc:spChg>
      </pc:sldChg>
      <pc:sldChg chg="new del">
        <pc:chgData name="Lancero, Katya M." userId="91dacf9a-9088-4119-902f-e47503de4eef" providerId="ADAL" clId="{6916CC27-4867-40ED-868F-3F9F530424A5}" dt="2024-07-07T22:18:11.563" v="117" actId="47"/>
        <pc:sldMkLst>
          <pc:docMk/>
          <pc:sldMk cId="2572221669" sldId="289"/>
        </pc:sldMkLst>
      </pc:sldChg>
      <pc:sldChg chg="add">
        <pc:chgData name="Lancero, Katya M." userId="91dacf9a-9088-4119-902f-e47503de4eef" providerId="ADAL" clId="{6916CC27-4867-40ED-868F-3F9F530424A5}" dt="2024-07-07T22:28:39.752" v="167" actId="2890"/>
        <pc:sldMkLst>
          <pc:docMk/>
          <pc:sldMk cId="4021543961" sldId="290"/>
        </pc:sldMkLst>
      </pc:sldChg>
      <pc:sldChg chg="add">
        <pc:chgData name="Lancero, Katya M." userId="91dacf9a-9088-4119-902f-e47503de4eef" providerId="ADAL" clId="{6916CC27-4867-40ED-868F-3F9F530424A5}" dt="2024-07-07T22:28:42.710" v="168" actId="2890"/>
        <pc:sldMkLst>
          <pc:docMk/>
          <pc:sldMk cId="2017640839" sldId="291"/>
        </pc:sldMkLst>
      </pc:sldChg>
      <pc:sldMasterChg chg="delSldLayout">
        <pc:chgData name="Lancero, Katya M." userId="91dacf9a-9088-4119-902f-e47503de4eef" providerId="ADAL" clId="{6916CC27-4867-40ED-868F-3F9F530424A5}" dt="2024-07-07T22:22:47.914" v="164" actId="47"/>
        <pc:sldMasterMkLst>
          <pc:docMk/>
          <pc:sldMasterMk cId="3324371754" sldId="2147483707"/>
        </pc:sldMasterMkLst>
        <pc:sldLayoutChg chg="del">
          <pc:chgData name="Lancero, Katya M." userId="91dacf9a-9088-4119-902f-e47503de4eef" providerId="ADAL" clId="{6916CC27-4867-40ED-868F-3F9F530424A5}" dt="2024-07-07T22:22:47.914" v="164" actId="47"/>
          <pc:sldLayoutMkLst>
            <pc:docMk/>
            <pc:sldMasterMk cId="3324371754" sldId="2147483707"/>
            <pc:sldLayoutMk cId="553940129" sldId="214748372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92B0F-52E0-5144-A6B6-6D3F24A223EE}" type="datetimeFigureOut">
              <a:rPr lang="en-US" smtClean="0"/>
              <a:t>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2898-78BC-E342-9BDD-1113C00BAD4C}" type="slidenum">
              <a:rPr lang="en-US" smtClean="0"/>
              <a:t>‹#›</a:t>
            </a:fld>
            <a:endParaRPr lang="en-US"/>
          </a:p>
        </p:txBody>
      </p:sp>
    </p:spTree>
    <p:extLst>
      <p:ext uri="{BB962C8B-B14F-4D97-AF65-F5344CB8AC3E}">
        <p14:creationId xmlns:p14="http://schemas.microsoft.com/office/powerpoint/2010/main" val="143338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02898-78BC-E342-9BDD-1113C00BAD4C}" type="slidenum">
              <a:rPr lang="en-US" smtClean="0"/>
              <a:t>1</a:t>
            </a:fld>
            <a:endParaRPr lang="en-US"/>
          </a:p>
        </p:txBody>
      </p:sp>
    </p:spTree>
    <p:extLst>
      <p:ext uri="{BB962C8B-B14F-4D97-AF65-F5344CB8AC3E}">
        <p14:creationId xmlns:p14="http://schemas.microsoft.com/office/powerpoint/2010/main" val="200445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42</a:t>
            </a:fld>
            <a:endParaRPr lang="en-US"/>
          </a:p>
        </p:txBody>
      </p:sp>
    </p:spTree>
    <p:extLst>
      <p:ext uri="{BB962C8B-B14F-4D97-AF65-F5344CB8AC3E}">
        <p14:creationId xmlns:p14="http://schemas.microsoft.com/office/powerpoint/2010/main" val="165642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46</a:t>
            </a:fld>
            <a:endParaRPr lang="en-US"/>
          </a:p>
        </p:txBody>
      </p:sp>
    </p:spTree>
    <p:extLst>
      <p:ext uri="{BB962C8B-B14F-4D97-AF65-F5344CB8AC3E}">
        <p14:creationId xmlns:p14="http://schemas.microsoft.com/office/powerpoint/2010/main" val="412302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51</a:t>
            </a:fld>
            <a:endParaRPr lang="en-US"/>
          </a:p>
        </p:txBody>
      </p:sp>
    </p:spTree>
    <p:extLst>
      <p:ext uri="{BB962C8B-B14F-4D97-AF65-F5344CB8AC3E}">
        <p14:creationId xmlns:p14="http://schemas.microsoft.com/office/powerpoint/2010/main" val="194367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57</a:t>
            </a:fld>
            <a:endParaRPr lang="en-US"/>
          </a:p>
        </p:txBody>
      </p:sp>
    </p:spTree>
    <p:extLst>
      <p:ext uri="{BB962C8B-B14F-4D97-AF65-F5344CB8AC3E}">
        <p14:creationId xmlns:p14="http://schemas.microsoft.com/office/powerpoint/2010/main" val="429310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60</a:t>
            </a:fld>
            <a:endParaRPr lang="en-US"/>
          </a:p>
        </p:txBody>
      </p:sp>
    </p:spTree>
    <p:extLst>
      <p:ext uri="{BB962C8B-B14F-4D97-AF65-F5344CB8AC3E}">
        <p14:creationId xmlns:p14="http://schemas.microsoft.com/office/powerpoint/2010/main" val="1670252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63</a:t>
            </a:fld>
            <a:endParaRPr lang="en-US"/>
          </a:p>
        </p:txBody>
      </p:sp>
    </p:spTree>
    <p:extLst>
      <p:ext uri="{BB962C8B-B14F-4D97-AF65-F5344CB8AC3E}">
        <p14:creationId xmlns:p14="http://schemas.microsoft.com/office/powerpoint/2010/main" val="95626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65</a:t>
            </a:fld>
            <a:endParaRPr lang="en-US"/>
          </a:p>
        </p:txBody>
      </p:sp>
    </p:spTree>
    <p:extLst>
      <p:ext uri="{BB962C8B-B14F-4D97-AF65-F5344CB8AC3E}">
        <p14:creationId xmlns:p14="http://schemas.microsoft.com/office/powerpoint/2010/main" val="196615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67</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a:t>
            </a:fld>
            <a:endParaRPr lang="en-US"/>
          </a:p>
        </p:txBody>
      </p:sp>
    </p:spTree>
    <p:extLst>
      <p:ext uri="{BB962C8B-B14F-4D97-AF65-F5344CB8AC3E}">
        <p14:creationId xmlns:p14="http://schemas.microsoft.com/office/powerpoint/2010/main" val="34311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3</a:t>
            </a:fld>
            <a:endParaRPr lang="en-US"/>
          </a:p>
        </p:txBody>
      </p:sp>
    </p:spTree>
    <p:extLst>
      <p:ext uri="{BB962C8B-B14F-4D97-AF65-F5344CB8AC3E}">
        <p14:creationId xmlns:p14="http://schemas.microsoft.com/office/powerpoint/2010/main" val="160535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4</a:t>
            </a:fld>
            <a:endParaRPr lang="en-US"/>
          </a:p>
        </p:txBody>
      </p:sp>
    </p:spTree>
    <p:extLst>
      <p:ext uri="{BB962C8B-B14F-4D97-AF65-F5344CB8AC3E}">
        <p14:creationId xmlns:p14="http://schemas.microsoft.com/office/powerpoint/2010/main" val="388586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27</a:t>
            </a:fld>
            <a:endParaRPr lang="en-US"/>
          </a:p>
        </p:txBody>
      </p:sp>
    </p:spTree>
    <p:extLst>
      <p:ext uri="{BB962C8B-B14F-4D97-AF65-F5344CB8AC3E}">
        <p14:creationId xmlns:p14="http://schemas.microsoft.com/office/powerpoint/2010/main" val="95544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Once it is determined which laws apply to the tribal enterprise, legal can help HR comply with those laws that apply.</a:t>
            </a:r>
          </a:p>
        </p:txBody>
      </p:sp>
      <p:sp>
        <p:nvSpPr>
          <p:cNvPr id="4" name="Slide Number Placeholder 3"/>
          <p:cNvSpPr>
            <a:spLocks noGrp="1"/>
          </p:cNvSpPr>
          <p:nvPr>
            <p:ph type="sldNum" sz="quarter" idx="5"/>
          </p:nvPr>
        </p:nvSpPr>
        <p:spPr/>
        <p:txBody>
          <a:bodyPr/>
          <a:lstStyle/>
          <a:p>
            <a:fld id="{39D02898-78BC-E342-9BDD-1113C00BAD4C}" type="slidenum">
              <a:rPr lang="en-US" smtClean="0"/>
              <a:t>29</a:t>
            </a:fld>
            <a:endParaRPr lang="en-US"/>
          </a:p>
        </p:txBody>
      </p:sp>
    </p:spTree>
    <p:extLst>
      <p:ext uri="{BB962C8B-B14F-4D97-AF65-F5344CB8AC3E}">
        <p14:creationId xmlns:p14="http://schemas.microsoft.com/office/powerpoint/2010/main" val="290269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31</a:t>
            </a:fld>
            <a:endParaRPr lang="en-US"/>
          </a:p>
        </p:txBody>
      </p:sp>
    </p:spTree>
    <p:extLst>
      <p:ext uri="{BB962C8B-B14F-4D97-AF65-F5344CB8AC3E}">
        <p14:creationId xmlns:p14="http://schemas.microsoft.com/office/powerpoint/2010/main" val="93732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33</a:t>
            </a:fld>
            <a:endParaRPr lang="en-US"/>
          </a:p>
        </p:txBody>
      </p:sp>
    </p:spTree>
    <p:extLst>
      <p:ext uri="{BB962C8B-B14F-4D97-AF65-F5344CB8AC3E}">
        <p14:creationId xmlns:p14="http://schemas.microsoft.com/office/powerpoint/2010/main" val="375405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40</a:t>
            </a:fld>
            <a:endParaRPr lang="en-US"/>
          </a:p>
        </p:txBody>
      </p:sp>
    </p:spTree>
    <p:extLst>
      <p:ext uri="{BB962C8B-B14F-4D97-AF65-F5344CB8AC3E}">
        <p14:creationId xmlns:p14="http://schemas.microsoft.com/office/powerpoint/2010/main" val="229093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7747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12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433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5138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4518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7656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679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9758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403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965547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2" name="Title 1"/>
          <p:cNvSpPr>
            <a:spLocks noGrp="1"/>
          </p:cNvSpPr>
          <p:nvPr>
            <p:ph type="title"/>
          </p:nvPr>
        </p:nvSpPr>
        <p:spPr>
          <a:xfrm>
            <a:off x="776288" y="676275"/>
            <a:ext cx="4684887" cy="1736725"/>
          </a:xfrm>
        </p:spPr>
        <p:txBody>
          <a:bodyPr>
            <a:noAutofit/>
          </a:bodyPr>
          <a:lstStyle>
            <a:lvl1pPr>
              <a:defRPr sz="5400">
                <a:latin typeface="Decotura ICG" panose="00000400000000000000" pitchFamily="2" charset="0"/>
              </a:defRPr>
            </a:lvl1pPr>
          </a:lstStyle>
          <a:p>
            <a:r>
              <a:rPr lang="en-US"/>
              <a:t>Click to edit Master title style</a:t>
            </a:r>
          </a:p>
        </p:txBody>
      </p:sp>
      <p:sp>
        <p:nvSpPr>
          <p:cNvPr id="13" name="Content Placeholder 2"/>
          <p:cNvSpPr>
            <a:spLocks noGrp="1"/>
          </p:cNvSpPr>
          <p:nvPr>
            <p:ph idx="1"/>
          </p:nvPr>
        </p:nvSpPr>
        <p:spPr>
          <a:xfrm>
            <a:off x="960438" y="2587625"/>
            <a:ext cx="4500737" cy="3594100"/>
          </a:xfrm>
        </p:spPr>
        <p:txBody>
          <a:bodyPr anchor="ctr"/>
          <a:lstStyle>
            <a:lvl1pPr>
              <a:defRPr sz="2000">
                <a:solidFill>
                  <a:schemeClr val="tx1"/>
                </a:solidFill>
                <a:latin typeface="Decotura ICG" panose="00000400000000000000" pitchFamily="2" charset="0"/>
              </a:defRPr>
            </a:lvl1pPr>
          </a:lstStyle>
          <a:p>
            <a:pPr lvl="0"/>
            <a:r>
              <a:rPr lang="en-US"/>
              <a:t>Click to edit Master text styles</a:t>
            </a:r>
          </a:p>
        </p:txBody>
      </p:sp>
      <p:sp>
        <p:nvSpPr>
          <p:cNvPr id="3" name="Picture Placeholder 2"/>
          <p:cNvSpPr>
            <a:spLocks noGrp="1"/>
          </p:cNvSpPr>
          <p:nvPr>
            <p:ph type="pic" sz="quarter" idx="13"/>
          </p:nvPr>
        </p:nvSpPr>
        <p:spPr>
          <a:xfrm>
            <a:off x="6094474" y="0"/>
            <a:ext cx="3046351" cy="3428363"/>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8" name="Picture Placeholder 7"/>
          <p:cNvSpPr>
            <a:spLocks noGrp="1"/>
          </p:cNvSpPr>
          <p:nvPr>
            <p:ph type="pic" sz="quarter" idx="14"/>
          </p:nvPr>
        </p:nvSpPr>
        <p:spPr>
          <a:xfrm>
            <a:off x="9148763" y="0"/>
            <a:ext cx="304800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5"/>
          <p:cNvSpPr>
            <a:spLocks noGrp="1"/>
          </p:cNvSpPr>
          <p:nvPr>
            <p:ph type="pic" sz="quarter" idx="15"/>
          </p:nvPr>
        </p:nvSpPr>
        <p:spPr>
          <a:xfrm>
            <a:off x="6115050" y="3449227"/>
            <a:ext cx="607695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323173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1722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757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16725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40065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07162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1072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5781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7/20/2024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806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403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7/20/2024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32437175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7" r:id="rId19"/>
    <p:sldLayoutId id="2147483730"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eeoc.gov/frequently-asked-questions-about-indian-tribes-and-tribal-employment-rights-offices" TargetMode="External"/><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hyperlink" Target="https://ipwatchdog.com/wp-content/uploads/2017/09/sovereign-immunity.jpg" TargetMode="Externa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www.gilariver.org/view/download.php/government/ordinances/res-gr-96-13-rules-of-evidence" TargetMode="External"/><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8" Type="http://schemas.openxmlformats.org/officeDocument/2006/relationships/hyperlink" Target="https://gallery.yopriceville.com/var/albums/Free-Clipart-Pictures/Decorative-Numbers/Number_Five_Glowing_PNG_Clip_Art_Image.png?m=1629794940"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https://gallery.yopriceville.com/var/albums/Free-Clipart-Pictures/Decorative-Numbers/Number_Six_Clipart_Image.png?m=1629794724"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7.jpeg"/><Relationship Id="rId4" Type="http://schemas.openxmlformats.org/officeDocument/2006/relationships/image" Target="../media/image2.png"/><Relationship Id="rId9" Type="http://schemas.openxmlformats.org/officeDocument/2006/relationships/hyperlink" Target="http://www.new7wonders.com/app/uploads/sites/2/2014/04/7.jp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irs.gov/government-entities/indian-tribal-governments/employment-taxes-for-tribes" TargetMode="External"/><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gallery.yopriceville.com/var/albums/Free-Clipart-Pictures/Decorative-Numbers/Number_Eight_Glowing_Red_Clipart.png?m=1629794995" TargetMode="Externa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8" Type="http://schemas.openxmlformats.org/officeDocument/2006/relationships/hyperlink" Target="https://www.hospitalityonline.com/photos/employers/285422/856526_l.jp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gclabels.net/image/cache/data/new/inv/new/Number-Nine-9-Fluorescent-Circle-or-Square-Labels-c178p-600x600.png" TargetMode="External"/><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pixabay.com/vectors/number-10-ten-rounded-rectangle-38421/" TargetMode="Externa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id="{70266594-8237-BD47-F05D-D85F695D7CFF}"/>
              </a:ext>
            </a:extLst>
          </p:cNvPr>
          <p:cNvPicPr>
            <a:picLocks noChangeAspect="1"/>
          </p:cNvPicPr>
          <p:nvPr/>
        </p:nvPicPr>
        <p:blipFill rotWithShape="1">
          <a:blip r:embed="rId3">
            <a:alphaModFix amt="50000"/>
          </a:blip>
          <a:srcRect t="10650" b="5081"/>
          <a:stretch/>
        </p:blipFill>
        <p:spPr>
          <a:xfrm>
            <a:off x="0" y="1"/>
            <a:ext cx="12191980" cy="6857999"/>
          </a:xfrm>
          <a:prstGeom prst="rect">
            <a:avLst/>
          </a:prstGeom>
        </p:spPr>
      </p:pic>
      <p:sp>
        <p:nvSpPr>
          <p:cNvPr id="2" name="Title 1">
            <a:extLst>
              <a:ext uri="{FF2B5EF4-FFF2-40B4-BE49-F238E27FC236}">
                <a16:creationId xmlns:a16="http://schemas.microsoft.com/office/drawing/2014/main" id="{11967843-B190-E6A5-2115-A9A5CDCF6F74}"/>
              </a:ext>
            </a:extLst>
          </p:cNvPr>
          <p:cNvSpPr>
            <a:spLocks noGrp="1"/>
          </p:cNvSpPr>
          <p:nvPr>
            <p:ph type="ctrTitle"/>
          </p:nvPr>
        </p:nvSpPr>
        <p:spPr>
          <a:xfrm>
            <a:off x="1523990" y="2447048"/>
            <a:ext cx="9144000" cy="1184677"/>
          </a:xfrm>
        </p:spPr>
        <p:txBody>
          <a:bodyPr>
            <a:normAutofit fontScale="90000"/>
          </a:bodyPr>
          <a:lstStyle/>
          <a:p>
            <a:pPr algn="ctr"/>
            <a:r>
              <a:rPr lang="en-US" sz="6600" b="1" dirty="0">
                <a:solidFill>
                  <a:srgbClr val="FFFFFF"/>
                </a:solidFill>
                <a:latin typeface="AngsanaUPC" panose="020B0604020202020204" pitchFamily="34" charset="0"/>
                <a:cs typeface="AngsanaUPC" panose="020B0604020202020204" pitchFamily="34" charset="0"/>
              </a:rPr>
              <a:t>           </a:t>
            </a:r>
            <a:br>
              <a:rPr lang="en-US" sz="6600" b="1" dirty="0">
                <a:solidFill>
                  <a:srgbClr val="FFFFFF"/>
                </a:solidFill>
                <a:latin typeface="AngsanaUPC" panose="020B0604020202020204" pitchFamily="34" charset="0"/>
                <a:cs typeface="AngsanaUPC" panose="020B0604020202020204" pitchFamily="34" charset="0"/>
              </a:rPr>
            </a:br>
            <a:br>
              <a:rPr lang="en-US" sz="6600" b="1" dirty="0">
                <a:solidFill>
                  <a:srgbClr val="FFFFFF"/>
                </a:solidFill>
                <a:latin typeface="AngsanaUPC" panose="020B0604020202020204" pitchFamily="34" charset="0"/>
                <a:cs typeface="AngsanaUPC" panose="020B0604020202020204" pitchFamily="34" charset="0"/>
              </a:rPr>
            </a:br>
            <a:br>
              <a:rPr lang="en-US" sz="6600" b="1" dirty="0">
                <a:solidFill>
                  <a:srgbClr val="FFFFFF"/>
                </a:solidFill>
                <a:latin typeface="AngsanaUPC" panose="020B0604020202020204" pitchFamily="34" charset="0"/>
                <a:cs typeface="AngsanaUPC" panose="020B0604020202020204" pitchFamily="34" charset="0"/>
              </a:rPr>
            </a:br>
            <a:r>
              <a:rPr lang="en-US" sz="6700" b="1" dirty="0">
                <a:solidFill>
                  <a:srgbClr val="FFFFFF"/>
                </a:solidFill>
                <a:latin typeface="AngsanaUPC" panose="020B0604020202020204" pitchFamily="34" charset="0"/>
                <a:cs typeface="AngsanaUPC" panose="020B0604020202020204" pitchFamily="34" charset="0"/>
              </a:rPr>
              <a:t>28</a:t>
            </a:r>
            <a:r>
              <a:rPr lang="en-US" sz="6700" b="1" baseline="30000" dirty="0">
                <a:solidFill>
                  <a:srgbClr val="FFFFFF"/>
                </a:solidFill>
                <a:latin typeface="AngsanaUPC" panose="020B0604020202020204" pitchFamily="34" charset="0"/>
                <a:cs typeface="AngsanaUPC" panose="020B0604020202020204" pitchFamily="34" charset="0"/>
              </a:rPr>
              <a:t>th</a:t>
            </a:r>
            <a:r>
              <a:rPr lang="en-US" sz="6700" b="1" dirty="0">
                <a:solidFill>
                  <a:srgbClr val="FFFFFF"/>
                </a:solidFill>
                <a:latin typeface="AngsanaUPC" panose="020B0604020202020204" pitchFamily="34" charset="0"/>
                <a:cs typeface="AngsanaUPC" panose="020B0604020202020204" pitchFamily="34" charset="0"/>
              </a:rPr>
              <a:t> Annual Conference</a:t>
            </a:r>
            <a:endParaRPr lang="en-US" sz="6600" b="1" dirty="0">
              <a:solidFill>
                <a:srgbClr val="FFFFFF"/>
              </a:solidFill>
              <a:latin typeface="AngsanaUPC" panose="020B0604020202020204" pitchFamily="34" charset="0"/>
              <a:cs typeface="AngsanaUPC" panose="020B0604020202020204" pitchFamily="34" charset="0"/>
            </a:endParaRPr>
          </a:p>
        </p:txBody>
      </p:sp>
      <p:sp>
        <p:nvSpPr>
          <p:cNvPr id="3" name="Subtitle 2">
            <a:extLst>
              <a:ext uri="{FF2B5EF4-FFF2-40B4-BE49-F238E27FC236}">
                <a16:creationId xmlns:a16="http://schemas.microsoft.com/office/drawing/2014/main" id="{8E95179F-75B1-F8D2-15B2-CE653E6D5A7C}"/>
              </a:ext>
            </a:extLst>
          </p:cNvPr>
          <p:cNvSpPr>
            <a:spLocks noGrp="1"/>
          </p:cNvSpPr>
          <p:nvPr>
            <p:ph type="subTitle" idx="1"/>
          </p:nvPr>
        </p:nvSpPr>
        <p:spPr>
          <a:xfrm>
            <a:off x="311726" y="6078772"/>
            <a:ext cx="2923309" cy="592705"/>
          </a:xfrm>
        </p:spPr>
        <p:txBody>
          <a:bodyPr>
            <a:normAutofit fontScale="77500" lnSpcReduction="20000"/>
          </a:bodyPr>
          <a:lstStyle/>
          <a:p>
            <a:r>
              <a:rPr lang="en-US" sz="36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36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id="{8090D4A2-A60A-FDFE-3396-E36132B63F82}"/>
              </a:ext>
            </a:extLst>
          </p:cNvPr>
          <p:cNvSpPr txBox="1"/>
          <p:nvPr/>
        </p:nvSpPr>
        <p:spPr>
          <a:xfrm>
            <a:off x="8205850" y="5902036"/>
            <a:ext cx="3674424" cy="769441"/>
          </a:xfrm>
          <a:prstGeom prst="rect">
            <a:avLst/>
          </a:prstGeom>
          <a:noFill/>
        </p:spPr>
        <p:txBody>
          <a:bodyPr wrap="square" rtlCol="0">
            <a:spAutoFit/>
          </a:bodyPr>
          <a:lstStyle/>
          <a:p>
            <a:r>
              <a:rPr lang="en-US" sz="4400" b="1">
                <a:latin typeface="AngsanaUPC" panose="02020603050405020304" pitchFamily="18" charset="-34"/>
                <a:cs typeface="AngsanaUPC" panose="02020603050405020304" pitchFamily="18" charset="-34"/>
              </a:rPr>
              <a:t>September</a:t>
            </a:r>
            <a:r>
              <a:rPr lang="en-US" sz="3600" b="1">
                <a:latin typeface="AngsanaUPC" panose="02020603050405020304" pitchFamily="18" charset="-34"/>
                <a:cs typeface="AngsanaUPC" panose="02020603050405020304" pitchFamily="18" charset="-34"/>
              </a:rPr>
              <a:t>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id="{B3D18B50-0A9C-37DD-7E00-130FF8F6053C}"/>
              </a:ext>
            </a:extLst>
          </p:cNvPr>
          <p:cNvPicPr>
            <a:picLocks noChangeAspect="1"/>
          </p:cNvPicPr>
          <p:nvPr/>
        </p:nvPicPr>
        <p:blipFill>
          <a:blip r:embed="rId4"/>
          <a:stretch>
            <a:fillRect/>
          </a:stretch>
        </p:blipFill>
        <p:spPr>
          <a:xfrm>
            <a:off x="4447491" y="3766049"/>
            <a:ext cx="2545903" cy="2312723"/>
          </a:xfrm>
          <a:prstGeom prst="rect">
            <a:avLst/>
          </a:prstGeom>
        </p:spPr>
      </p:pic>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Some federal employment laws do NOT apply to tribes, as they expressly exempt Tribes from the definition of “Employer.”</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dministrative, Professional, Computer, and Executive FLSA Exemptions">
            <a:extLst>
              <a:ext uri="{FF2B5EF4-FFF2-40B4-BE49-F238E27FC236}">
                <a16:creationId xmlns:a16="http://schemas.microsoft.com/office/drawing/2014/main" id="{B5CCCA59-6147-22E6-C695-73B76CCB4E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1967" y="4911458"/>
            <a:ext cx="2705700" cy="1130844"/>
          </a:xfrm>
          <a:prstGeom prst="rect">
            <a:avLst/>
          </a:prstGeom>
          <a:noFill/>
          <a:ln>
            <a:noFill/>
          </a:ln>
        </p:spPr>
      </p:pic>
    </p:spTree>
    <p:extLst>
      <p:ext uri="{BB962C8B-B14F-4D97-AF65-F5344CB8AC3E}">
        <p14:creationId xmlns:p14="http://schemas.microsoft.com/office/powerpoint/2010/main" val="3073626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Title VII of the Civil Rights Act expressly exempts Indian tribes from the definition of “employer.” </a:t>
            </a:r>
          </a:p>
          <a:p>
            <a:pPr lvl="1"/>
            <a:r>
              <a:rPr lang="en-US" dirty="0">
                <a:solidFill>
                  <a:schemeClr val="bg1"/>
                </a:solidFill>
              </a:rPr>
              <a:t>42 U.S.C. § 2000e(b).</a:t>
            </a:r>
          </a:p>
          <a:p>
            <a:r>
              <a:rPr lang="en-US" dirty="0">
                <a:solidFill>
                  <a:schemeClr val="bg1"/>
                </a:solidFill>
              </a:rPr>
              <a:t>Title VII permits Indian preference on or near Indian Reservations.</a:t>
            </a:r>
          </a:p>
          <a:p>
            <a:pPr lvl="1"/>
            <a:r>
              <a:rPr lang="en-US" dirty="0">
                <a:solidFill>
                  <a:schemeClr val="bg1"/>
                </a:solidFill>
              </a:rPr>
              <a:t>42 U.S.C. § 2000e-2(i).</a:t>
            </a:r>
          </a:p>
          <a:p>
            <a:pPr marL="4572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dministrative, Professional, Computer, and Executive FLSA Exemptions">
            <a:extLst>
              <a:ext uri="{FF2B5EF4-FFF2-40B4-BE49-F238E27FC236}">
                <a16:creationId xmlns:a16="http://schemas.microsoft.com/office/drawing/2014/main" id="{B5CCCA59-6147-22E6-C695-73B76CCB4E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3182" y="5193163"/>
            <a:ext cx="2705700" cy="1130844"/>
          </a:xfrm>
          <a:prstGeom prst="rect">
            <a:avLst/>
          </a:prstGeom>
          <a:noFill/>
          <a:ln>
            <a:noFill/>
          </a:ln>
        </p:spPr>
      </p:pic>
    </p:spTree>
    <p:extLst>
      <p:ext uri="{BB962C8B-B14F-4D97-AF65-F5344CB8AC3E}">
        <p14:creationId xmlns:p14="http://schemas.microsoft.com/office/powerpoint/2010/main" val="24605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Americans with Disabilities Act – Title I for Employment</a:t>
            </a:r>
          </a:p>
          <a:p>
            <a:pPr lvl="1"/>
            <a:r>
              <a:rPr lang="en-US" dirty="0">
                <a:solidFill>
                  <a:schemeClr val="bg1"/>
                </a:solidFill>
              </a:rPr>
              <a:t>Expressly excludes “Indian tribes” from the definition of “employer.”  </a:t>
            </a:r>
          </a:p>
          <a:p>
            <a:pPr lvl="1"/>
            <a:r>
              <a:rPr lang="en-US" dirty="0">
                <a:solidFill>
                  <a:schemeClr val="bg1"/>
                </a:solidFill>
              </a:rPr>
              <a:t>42 U.S.C. § 12111(5)(B)(i).</a:t>
            </a:r>
          </a:p>
          <a:p>
            <a:pPr lvl="1"/>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dministrative, Professional, Computer, and Executive FLSA Exemptions">
            <a:extLst>
              <a:ext uri="{FF2B5EF4-FFF2-40B4-BE49-F238E27FC236}">
                <a16:creationId xmlns:a16="http://schemas.microsoft.com/office/drawing/2014/main" id="{B5CCCA59-6147-22E6-C695-73B76CCB4E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3182" y="5193163"/>
            <a:ext cx="2705700" cy="1130844"/>
          </a:xfrm>
          <a:prstGeom prst="rect">
            <a:avLst/>
          </a:prstGeom>
          <a:noFill/>
          <a:ln>
            <a:noFill/>
          </a:ln>
        </p:spPr>
      </p:pic>
    </p:spTree>
    <p:extLst>
      <p:ext uri="{BB962C8B-B14F-4D97-AF65-F5344CB8AC3E}">
        <p14:creationId xmlns:p14="http://schemas.microsoft.com/office/powerpoint/2010/main" val="321734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Does the Title VII or Title I of the ADA exemption cover arms of the tribe as well?</a:t>
            </a:r>
          </a:p>
          <a:p>
            <a:pPr lvl="1"/>
            <a:r>
              <a:rPr lang="en-US" dirty="0">
                <a:solidFill>
                  <a:schemeClr val="bg1"/>
                </a:solidFill>
              </a:rPr>
              <a:t>What if the company is owned by the Tribe but it is not integrated with and controlled by the tribe?  </a:t>
            </a:r>
          </a:p>
          <a:p>
            <a:pPr lvl="2"/>
            <a:r>
              <a:rPr lang="en-US" dirty="0">
                <a:solidFill>
                  <a:schemeClr val="bg1"/>
                </a:solidFill>
              </a:rPr>
              <a:t>Then Title VII or the Title I of the ADA may apply.</a:t>
            </a:r>
          </a:p>
          <a:p>
            <a:r>
              <a:rPr lang="en-US" dirty="0">
                <a:solidFill>
                  <a:schemeClr val="bg1"/>
                </a:solidFill>
              </a:rPr>
              <a:t>What if the company is commercial and not governmental?  </a:t>
            </a:r>
          </a:p>
          <a:p>
            <a:pPr lvl="1"/>
            <a:r>
              <a:rPr lang="en-US" dirty="0">
                <a:solidFill>
                  <a:schemeClr val="bg1"/>
                </a:solidFill>
              </a:rPr>
              <a:t>Then Title VII or the Title I of the ADA may apply.</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dministrative, Professional, Computer, and Executive FLSA Exemptions">
            <a:extLst>
              <a:ext uri="{FF2B5EF4-FFF2-40B4-BE49-F238E27FC236}">
                <a16:creationId xmlns:a16="http://schemas.microsoft.com/office/drawing/2014/main" id="{B5CCCA59-6147-22E6-C695-73B76CCB4E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3182" y="5063895"/>
            <a:ext cx="2705700" cy="1130844"/>
          </a:xfrm>
          <a:prstGeom prst="rect">
            <a:avLst/>
          </a:prstGeom>
          <a:noFill/>
          <a:ln>
            <a:noFill/>
          </a:ln>
        </p:spPr>
      </p:pic>
    </p:spTree>
    <p:extLst>
      <p:ext uri="{BB962C8B-B14F-4D97-AF65-F5344CB8AC3E}">
        <p14:creationId xmlns:p14="http://schemas.microsoft.com/office/powerpoint/2010/main" val="90412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pPr marL="0" indent="0">
              <a:buNone/>
            </a:pPr>
            <a:r>
              <a:rPr lang="en-US" dirty="0">
                <a:solidFill>
                  <a:schemeClr val="bg1"/>
                </a:solidFill>
              </a:rPr>
              <a:t>Q. Does the EEOC have jurisdiction over complaints of employment discrimination by a business owned by a Tribe?</a:t>
            </a:r>
          </a:p>
          <a:p>
            <a:pPr marL="0" indent="0">
              <a:buNone/>
            </a:pPr>
            <a:r>
              <a:rPr lang="en-US" dirty="0">
                <a:solidFill>
                  <a:schemeClr val="bg1"/>
                </a:solidFill>
              </a:rPr>
              <a:t>A. The EEOC may have jurisdiction over a business that is owned by a Tribe, but not integrated with and controlled by the Tribe, and that is not performing essentially governmental functions on behalf of the tribe.  </a:t>
            </a:r>
          </a:p>
          <a:p>
            <a:pPr marL="0" indent="0">
              <a:buNone/>
            </a:pPr>
            <a:r>
              <a:rPr lang="en-US" dirty="0">
                <a:solidFill>
                  <a:schemeClr val="bg1"/>
                </a:solidFill>
                <a:hlinkClick r:id="rId3"/>
              </a:rPr>
              <a:t>https://www.eeoc.gov/frequently-asked-questions-about-indian-tribes-and-tribal-employment-rights-offices</a:t>
            </a:r>
            <a:r>
              <a:rPr lang="en-US" dirty="0">
                <a:solidFill>
                  <a:schemeClr val="bg1"/>
                </a:solidFill>
              </a:rPr>
              <a:t> </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4"/>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72169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Conversely, there are some federal employment laws that are SILENT with respect to their applicability or inapplicability to Tribes.</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Being silent can be powerful as a leader">
            <a:extLst>
              <a:ext uri="{FF2B5EF4-FFF2-40B4-BE49-F238E27FC236}">
                <a16:creationId xmlns:a16="http://schemas.microsoft.com/office/drawing/2014/main" id="{0F4E6207-8C06-0D79-B112-DE08C2B1F2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8063" y="4808232"/>
            <a:ext cx="2094487" cy="1572208"/>
          </a:xfrm>
          <a:prstGeom prst="rect">
            <a:avLst/>
          </a:prstGeom>
          <a:noFill/>
          <a:ln>
            <a:noFill/>
          </a:ln>
        </p:spPr>
      </p:pic>
    </p:spTree>
    <p:extLst>
      <p:ext uri="{BB962C8B-B14F-4D97-AF65-F5344CB8AC3E}">
        <p14:creationId xmlns:p14="http://schemas.microsoft.com/office/powerpoint/2010/main" val="179860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Look to the law in your federal circuit to determine whether “Laws of General Applicability” apply to Tribes.</a:t>
            </a:r>
          </a:p>
          <a:p>
            <a:r>
              <a:rPr lang="en-US" dirty="0">
                <a:solidFill>
                  <a:schemeClr val="bg1"/>
                </a:solidFill>
              </a:rPr>
              <a:t>For example, here in Oklahoma we are sitting in the U.S. Court of Appeals for the Tenth Circuit. </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Being silent can be powerful as a leader">
            <a:extLst>
              <a:ext uri="{FF2B5EF4-FFF2-40B4-BE49-F238E27FC236}">
                <a16:creationId xmlns:a16="http://schemas.microsoft.com/office/drawing/2014/main" id="{0F4E6207-8C06-0D79-B112-DE08C2B1F2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5902" y="4745374"/>
            <a:ext cx="2094487" cy="1572208"/>
          </a:xfrm>
          <a:prstGeom prst="rect">
            <a:avLst/>
          </a:prstGeom>
          <a:noFill/>
          <a:ln>
            <a:noFill/>
          </a:ln>
        </p:spPr>
      </p:pic>
    </p:spTree>
    <p:extLst>
      <p:ext uri="{BB962C8B-B14F-4D97-AF65-F5344CB8AC3E}">
        <p14:creationId xmlns:p14="http://schemas.microsoft.com/office/powerpoint/2010/main" val="160657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776288" y="1488558"/>
            <a:ext cx="9403981" cy="5103628"/>
          </a:xfrm>
        </p:spPr>
        <p:txBody>
          <a:bodyPr>
            <a:normAutofit fontScale="92500" lnSpcReduction="20000"/>
          </a:bodyPr>
          <a:lstStyle/>
          <a:p>
            <a:r>
              <a:rPr lang="en-US" dirty="0">
                <a:solidFill>
                  <a:schemeClr val="bg1"/>
                </a:solidFill>
              </a:rPr>
              <a:t>Ninth Circuit Approach - </a:t>
            </a:r>
            <a:r>
              <a:rPr lang="en-US" i="1" dirty="0">
                <a:solidFill>
                  <a:schemeClr val="bg1"/>
                </a:solidFill>
              </a:rPr>
              <a:t>Coeur d’Alene </a:t>
            </a:r>
            <a:r>
              <a:rPr lang="en-US" dirty="0">
                <a:solidFill>
                  <a:schemeClr val="bg1"/>
                </a:solidFill>
              </a:rPr>
              <a:t>three-part test</a:t>
            </a:r>
          </a:p>
          <a:p>
            <a:pPr lvl="1"/>
            <a:r>
              <a:rPr lang="en-US" dirty="0">
                <a:solidFill>
                  <a:schemeClr val="bg1"/>
                </a:solidFill>
              </a:rPr>
              <a:t>A federal statute of general applicability that is silent on the issue of applicability to Indian tribes will not apply to them if the application would:</a:t>
            </a:r>
          </a:p>
          <a:p>
            <a:pPr lvl="2"/>
            <a:r>
              <a:rPr lang="en-US" dirty="0">
                <a:solidFill>
                  <a:schemeClr val="bg1"/>
                </a:solidFill>
              </a:rPr>
              <a:t>touch exclusive rights of self-governance in purely intramural matters; </a:t>
            </a:r>
          </a:p>
          <a:p>
            <a:pPr lvl="2"/>
            <a:r>
              <a:rPr lang="en-US" dirty="0">
                <a:solidFill>
                  <a:schemeClr val="bg1"/>
                </a:solidFill>
              </a:rPr>
              <a:t>abrogate rights guaranteed by Indian treaties; or </a:t>
            </a:r>
          </a:p>
          <a:p>
            <a:pPr lvl="2"/>
            <a:r>
              <a:rPr lang="en-US" dirty="0">
                <a:solidFill>
                  <a:schemeClr val="bg1"/>
                </a:solidFill>
              </a:rPr>
              <a:t>contradict Congress’ intent expressed in legislative history or expressed in any other means.</a:t>
            </a:r>
          </a:p>
          <a:p>
            <a:pPr lvl="3"/>
            <a:r>
              <a:rPr lang="en-US" i="1" dirty="0">
                <a:solidFill>
                  <a:schemeClr val="bg1"/>
                </a:solidFill>
              </a:rPr>
              <a:t>Donovan v. Coeur d'Alene Tribal Farm</a:t>
            </a:r>
            <a:r>
              <a:rPr lang="en-US" dirty="0">
                <a:solidFill>
                  <a:schemeClr val="bg1"/>
                </a:solidFill>
              </a:rPr>
              <a:t>, 751 F.2d 1113, 1116 (9th Cir. 1985)</a:t>
            </a:r>
          </a:p>
          <a:p>
            <a:r>
              <a:rPr lang="en-US" dirty="0">
                <a:solidFill>
                  <a:schemeClr val="bg1"/>
                </a:solidFill>
              </a:rPr>
              <a:t>Tenth Circuit - </a:t>
            </a:r>
            <a:r>
              <a:rPr lang="en-US" i="1" dirty="0">
                <a:solidFill>
                  <a:schemeClr val="bg1"/>
                </a:solidFill>
              </a:rPr>
              <a:t>NLRB v. Pueblo of San Juan </a:t>
            </a:r>
            <a:r>
              <a:rPr lang="en-US" dirty="0">
                <a:solidFill>
                  <a:schemeClr val="bg1"/>
                </a:solidFill>
              </a:rPr>
              <a:t>(2002) – and 8</a:t>
            </a:r>
            <a:r>
              <a:rPr lang="en-US" baseline="30000" dirty="0">
                <a:solidFill>
                  <a:schemeClr val="bg1"/>
                </a:solidFill>
              </a:rPr>
              <a:t>th</a:t>
            </a:r>
            <a:r>
              <a:rPr lang="en-US" dirty="0">
                <a:solidFill>
                  <a:schemeClr val="bg1"/>
                </a:solidFill>
              </a:rPr>
              <a:t> Circuit</a:t>
            </a:r>
          </a:p>
          <a:p>
            <a:pPr lvl="1"/>
            <a:r>
              <a:rPr lang="en-US" dirty="0">
                <a:solidFill>
                  <a:schemeClr val="bg1"/>
                </a:solidFill>
              </a:rPr>
              <a:t>Whether Congress, in enacting the NLRA, had the intent to preempt Indian tribes from enacting their own right-to-work laws.  </a:t>
            </a:r>
          </a:p>
          <a:p>
            <a:r>
              <a:rPr lang="en-US" dirty="0">
                <a:solidFill>
                  <a:schemeClr val="bg1"/>
                </a:solidFill>
              </a:rPr>
              <a:t>D.C. Circuit Court of Appeals Approach - </a:t>
            </a:r>
            <a:r>
              <a:rPr lang="en-US" i="1" dirty="0">
                <a:solidFill>
                  <a:schemeClr val="bg1"/>
                </a:solidFill>
              </a:rPr>
              <a:t>San Manuel Indian Bingo and Casino v. NLRB</a:t>
            </a:r>
          </a:p>
          <a:p>
            <a:pPr lvl="1"/>
            <a:r>
              <a:rPr lang="en-US" dirty="0">
                <a:solidFill>
                  <a:schemeClr val="bg1"/>
                </a:solidFill>
              </a:rPr>
              <a:t>Focuses on traditional aspects of self-government v. commercial.</a:t>
            </a:r>
          </a:p>
          <a:p>
            <a:r>
              <a:rPr lang="en-US" dirty="0">
                <a:solidFill>
                  <a:schemeClr val="bg1"/>
                </a:solidFill>
              </a:rPr>
              <a:t>Sixth Circuit/Montana Framework approach - </a:t>
            </a:r>
            <a:r>
              <a:rPr lang="en-US" i="1" dirty="0">
                <a:solidFill>
                  <a:schemeClr val="bg1"/>
                </a:solidFill>
              </a:rPr>
              <a:t>Soaring Eagle Casino v. NLRB</a:t>
            </a:r>
          </a:p>
          <a:p>
            <a:pPr lvl="1"/>
            <a:r>
              <a:rPr lang="en-US" dirty="0">
                <a:solidFill>
                  <a:schemeClr val="bg1"/>
                </a:solidFill>
              </a:rPr>
              <a:t>Whether the tribe has enough sovereignty remaining to preempt the federal general law.</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38463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Some tribes decide to follow federal and/or state employment laws as a GUIDE ONLY in light of the uncertainty surrounding whether the federal or state law may apply, or simply as best practices.</a:t>
            </a:r>
          </a:p>
          <a:p>
            <a:pPr lvl="1"/>
            <a:r>
              <a:rPr lang="en-US" dirty="0">
                <a:solidFill>
                  <a:schemeClr val="bg1"/>
                </a:solidFill>
              </a:rPr>
              <a:t>Arizona’s drug testing procedures</a:t>
            </a:r>
          </a:p>
          <a:p>
            <a:pPr lvl="1"/>
            <a:r>
              <a:rPr lang="en-US" dirty="0">
                <a:solidFill>
                  <a:schemeClr val="bg1"/>
                </a:solidFill>
              </a:rPr>
              <a:t>FMLA</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449485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646112" y="452718"/>
            <a:ext cx="4165580" cy="1400530"/>
          </a:xfrm>
        </p:spPr>
        <p:txBody>
          <a:bodyPr vert="horz" lIns="91440" tIns="45720" rIns="91440" bIns="45720" rtlCol="0" anchor="t">
            <a:normAutofit/>
          </a:bodyPr>
          <a:lstStyle/>
          <a:p>
            <a:pPr fontAlgn="auto">
              <a:lnSpc>
                <a:spcPct val="90000"/>
              </a:lnSpc>
              <a:defRPr/>
            </a:pPr>
            <a:r>
              <a:rPr lang="en-US" sz="2900" dirty="0">
                <a:latin typeface="+mj-lt"/>
              </a:rPr>
              <a:t>Sovereign Immunity</a:t>
            </a:r>
          </a:p>
        </p:txBody>
      </p:sp>
      <p:sp>
        <p:nvSpPr>
          <p:cNvPr id="44" name="Freeform: Shape 43">
            <a:extLst>
              <a:ext uri="{FF2B5EF4-FFF2-40B4-BE49-F238E27FC236}">
                <a16:creationId xmlns:a16="http://schemas.microsoft.com/office/drawing/2014/main" id="{01F06C3F-35EE-478B-B96B-1247519C7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46" name="Freeform 23">
            <a:extLst>
              <a:ext uri="{FF2B5EF4-FFF2-40B4-BE49-F238E27FC236}">
                <a16:creationId xmlns:a16="http://schemas.microsoft.com/office/drawing/2014/main" id="{72742D7C-18EF-4DDC-B3B1-7D394C34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descr="A picture containing tool, indoor&#10;&#10;Description automatically generated">
            <a:hlinkClick r:id="rId7"/>
            <a:extLst>
              <a:ext uri="{FF2B5EF4-FFF2-40B4-BE49-F238E27FC236}">
                <a16:creationId xmlns:a16="http://schemas.microsoft.com/office/drawing/2014/main" id="{A9401D12-AF35-BC8F-7E0C-BA2C8430A7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6390530" y="647699"/>
            <a:ext cx="4857231" cy="3242202"/>
          </a:xfrm>
          <a:prstGeom prst="rect">
            <a:avLst/>
          </a:prstGeom>
          <a:noFill/>
          <a:effectLst/>
        </p:spPr>
      </p:pic>
      <p:sp>
        <p:nvSpPr>
          <p:cNvPr id="48" name="Rectangle 47">
            <a:extLst>
              <a:ext uri="{FF2B5EF4-FFF2-40B4-BE49-F238E27FC236}">
                <a16:creationId xmlns:a16="http://schemas.microsoft.com/office/drawing/2014/main" id="{5DFB004C-C794-45CE-846D-166C532D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646113" y="1600200"/>
            <a:ext cx="4165146" cy="4805082"/>
          </a:xfrm>
        </p:spPr>
        <p:txBody>
          <a:bodyPr vert="horz" lIns="91440" tIns="45720" rIns="91440" bIns="45720" rtlCol="0">
            <a:normAutofit fontScale="92500" lnSpcReduction="10000"/>
          </a:bodyPr>
          <a:lstStyle/>
          <a:p>
            <a:pPr marL="0" indent="0">
              <a:buNone/>
            </a:pPr>
            <a:r>
              <a:rPr lang="en-US" dirty="0">
                <a:latin typeface="+mj-lt"/>
              </a:rPr>
              <a:t>Even if a federal law is found to apply to the Tribe … legal counsel can help HR evaluate the likelihood of sovereign immunity barring suit.</a:t>
            </a:r>
          </a:p>
          <a:p>
            <a:pPr marL="0" indent="0"/>
            <a:endParaRPr lang="en-US" dirty="0">
              <a:latin typeface="+mj-lt"/>
            </a:endParaRPr>
          </a:p>
          <a:p>
            <a:r>
              <a:rPr lang="en-US" dirty="0">
                <a:latin typeface="+mj-lt"/>
              </a:rPr>
              <a:t>Can a person even bring a private cause of action against the Tribal employer in light of </a:t>
            </a:r>
            <a:r>
              <a:rPr lang="en-US" b="1" u="sng" dirty="0">
                <a:latin typeface="+mj-lt"/>
              </a:rPr>
              <a:t>sovereign immunity</a:t>
            </a:r>
            <a:r>
              <a:rPr lang="en-US" dirty="0">
                <a:latin typeface="+mj-lt"/>
              </a:rPr>
              <a:t>?</a:t>
            </a:r>
          </a:p>
          <a:p>
            <a:pPr lvl="1"/>
            <a:r>
              <a:rPr lang="en-US" dirty="0">
                <a:latin typeface="+mj-lt"/>
              </a:rPr>
              <a:t>Typically, no -- unless sovereign immunity has been unequivocally waived.</a:t>
            </a:r>
          </a:p>
          <a:p>
            <a:r>
              <a:rPr lang="en-US" dirty="0">
                <a:latin typeface="+mj-lt"/>
              </a:rPr>
              <a:t>Legal can help evaluate immunity defense.</a:t>
            </a:r>
          </a:p>
          <a:p>
            <a:pPr marL="0" indent="0"/>
            <a:endParaRPr lang="en-US" dirty="0">
              <a:latin typeface="+mj-lt"/>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9"/>
          <a:stretch>
            <a:fillRect/>
          </a:stretch>
        </p:blipFill>
        <p:spPr>
          <a:xfrm>
            <a:off x="7609599" y="4214622"/>
            <a:ext cx="2383011" cy="2162557"/>
          </a:xfrm>
          <a:prstGeom prst="rect">
            <a:avLst/>
          </a:prstGeom>
          <a:effectLst/>
        </p:spPr>
      </p:pic>
    </p:spTree>
    <p:extLst>
      <p:ext uri="{BB962C8B-B14F-4D97-AF65-F5344CB8AC3E}">
        <p14:creationId xmlns:p14="http://schemas.microsoft.com/office/powerpoint/2010/main" val="297910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1" name="Picture 100">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 name="Oval 102">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5" name="Picture 104">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7" name="Picture 106">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9" name="Rectangle 108">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1" name="Rectangle 110">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4872012" y="1447800"/>
            <a:ext cx="5222325" cy="4051311"/>
          </a:xfrm>
        </p:spPr>
        <p:txBody>
          <a:bodyPr vert="horz" lIns="91440" tIns="45720" rIns="91440" bIns="45720" rtlCol="0" anchor="b">
            <a:normAutofit fontScale="90000"/>
          </a:bodyPr>
          <a:lstStyle/>
          <a:p>
            <a:pPr algn="ctr" fontAlgn="auto">
              <a:lnSpc>
                <a:spcPct val="91000"/>
              </a:lnSpc>
              <a:spcBef>
                <a:spcPct val="0"/>
              </a:spcBef>
              <a:defRPr/>
            </a:pPr>
            <a:r>
              <a:rPr lang="en-US" sz="2900" b="1" dirty="0">
                <a:solidFill>
                  <a:srgbClr val="EBEBEB"/>
                </a:solidFill>
                <a:latin typeface="+mj-lt"/>
                <a:cs typeface="+mj-cs"/>
              </a:rPr>
              <a:t>Got a Lawyer on Speed Dial? </a:t>
            </a:r>
            <a:br>
              <a:rPr lang="en-US" sz="2900" b="1" dirty="0">
                <a:solidFill>
                  <a:srgbClr val="EBEBEB"/>
                </a:solidFill>
                <a:latin typeface="+mj-lt"/>
                <a:cs typeface="+mj-cs"/>
              </a:rPr>
            </a:br>
            <a:r>
              <a:rPr lang="en-US" sz="2900" b="1" dirty="0">
                <a:solidFill>
                  <a:srgbClr val="EBEBEB"/>
                </a:solidFill>
                <a:latin typeface="+mj-lt"/>
                <a:cs typeface="+mj-cs"/>
              </a:rPr>
              <a:t> </a:t>
            </a:r>
            <a:br>
              <a:rPr lang="en-US" sz="2900" dirty="0">
                <a:solidFill>
                  <a:srgbClr val="EBEBEB"/>
                </a:solidFill>
                <a:latin typeface="+mj-lt"/>
                <a:cs typeface="+mj-cs"/>
              </a:rPr>
            </a:br>
            <a:r>
              <a:rPr lang="en-US" sz="2900" dirty="0">
                <a:solidFill>
                  <a:srgbClr val="EBEBEB"/>
                </a:solidFill>
                <a:latin typeface="+mj-lt"/>
                <a:cs typeface="+mj-cs"/>
              </a:rPr>
              <a:t>Top Ten Areas in Which Human Resources May Consider Involving Legal to Increase Efficiency and Reduce Liability</a:t>
            </a:r>
            <a:br>
              <a:rPr lang="en-US" sz="2900" dirty="0">
                <a:solidFill>
                  <a:srgbClr val="EBEBEB"/>
                </a:solidFill>
                <a:latin typeface="+mj-lt"/>
                <a:cs typeface="+mj-cs"/>
              </a:rPr>
            </a:br>
            <a:br>
              <a:rPr lang="en-US" sz="2900" dirty="0">
                <a:solidFill>
                  <a:srgbClr val="EBEBEB"/>
                </a:solidFill>
                <a:latin typeface="+mj-lt"/>
                <a:cs typeface="+mj-cs"/>
              </a:rPr>
            </a:br>
            <a:r>
              <a:rPr lang="en-US" sz="2900" dirty="0">
                <a:solidFill>
                  <a:srgbClr val="EBEBEB"/>
                </a:solidFill>
                <a:latin typeface="+mj-lt"/>
                <a:cs typeface="+mj-cs"/>
              </a:rPr>
              <a:t>By: Katya Lancero Norris</a:t>
            </a:r>
          </a:p>
        </p:txBody>
      </p:sp>
      <p:sp>
        <p:nvSpPr>
          <p:cNvPr id="113"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Content Placeholder 6" descr="Hand with a gavel">
            <a:extLst>
              <a:ext uri="{FF2B5EF4-FFF2-40B4-BE49-F238E27FC236}">
                <a16:creationId xmlns:a16="http://schemas.microsoft.com/office/drawing/2014/main" id="{453E8866-0112-74D4-0067-2FC6DD06B530}"/>
              </a:ext>
            </a:extLst>
          </p:cNvPr>
          <p:cNvPicPr>
            <a:picLocks noGrp="1" noChangeAspect="1"/>
          </p:cNvPicPr>
          <p:nvPr>
            <p:ph idx="1"/>
          </p:nvPr>
        </p:nvPicPr>
        <p:blipFill>
          <a:blip r:embed="rId8"/>
          <a:srcRect t="14259" b="9311"/>
          <a:stretch/>
        </p:blipFill>
        <p:spPr>
          <a:xfrm>
            <a:off x="3739" y="10"/>
            <a:ext cx="4480787" cy="2285989"/>
          </a:xfrm>
          <a:custGeom>
            <a:avLst/>
            <a:gdLst/>
            <a:ahLst/>
            <a:cxnLst/>
            <a:rect l="l" t="t" r="r" b="b"/>
            <a:pathLst>
              <a:path w="4480787" h="2285999">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8269" y="2285999"/>
                </a:lnTo>
                <a:lnTo>
                  <a:pt x="0" y="2285999"/>
                </a:lnTo>
                <a:close/>
              </a:path>
            </a:pathLst>
          </a:custGeom>
        </p:spPr>
      </p:pic>
      <p:sp>
        <p:nvSpPr>
          <p:cNvPr id="115" name="Rectangle 114">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9"/>
          <a:srcRect r="1" b="28518"/>
          <a:stretch/>
        </p:blipFill>
        <p:spPr>
          <a:xfrm>
            <a:off x="3739" y="2282327"/>
            <a:ext cx="4263947" cy="2285998"/>
          </a:xfrm>
          <a:custGeom>
            <a:avLst/>
            <a:gdLst/>
            <a:ahLst/>
            <a:cxnLst/>
            <a:rect l="l" t="t" r="r" b="b"/>
            <a:pathLst>
              <a:path w="4263947" h="2285998">
                <a:moveTo>
                  <a:pt x="0" y="0"/>
                </a:moveTo>
                <a:lnTo>
                  <a:pt x="4248101" y="0"/>
                </a:lnTo>
                <a:lnTo>
                  <a:pt x="4246807" y="28329"/>
                </a:lnTo>
                <a:lnTo>
                  <a:pt x="4241932" y="177833"/>
                </a:lnTo>
                <a:lnTo>
                  <a:pt x="4237730" y="327338"/>
                </a:lnTo>
                <a:lnTo>
                  <a:pt x="4233696" y="475470"/>
                </a:lnTo>
                <a:lnTo>
                  <a:pt x="4231847" y="621546"/>
                </a:lnTo>
                <a:lnTo>
                  <a:pt x="4229830" y="767621"/>
                </a:lnTo>
                <a:lnTo>
                  <a:pt x="4228821" y="911639"/>
                </a:lnTo>
                <a:lnTo>
                  <a:pt x="4229830" y="1054285"/>
                </a:lnTo>
                <a:lnTo>
                  <a:pt x="4229830" y="1195560"/>
                </a:lnTo>
                <a:lnTo>
                  <a:pt x="4231847" y="1335463"/>
                </a:lnTo>
                <a:lnTo>
                  <a:pt x="4234872" y="1472623"/>
                </a:lnTo>
                <a:lnTo>
                  <a:pt x="4237730" y="1608412"/>
                </a:lnTo>
                <a:lnTo>
                  <a:pt x="4240924" y="1741457"/>
                </a:lnTo>
                <a:lnTo>
                  <a:pt x="4245798" y="1873816"/>
                </a:lnTo>
                <a:lnTo>
                  <a:pt x="4251009" y="2004118"/>
                </a:lnTo>
                <a:lnTo>
                  <a:pt x="4255715" y="2131677"/>
                </a:lnTo>
                <a:lnTo>
                  <a:pt x="4263947" y="2285998"/>
                </a:lnTo>
                <a:lnTo>
                  <a:pt x="0" y="2285998"/>
                </a:lnTo>
                <a:close/>
              </a:path>
            </a:pathLst>
          </a:custGeom>
        </p:spPr>
      </p:pic>
      <p:pic>
        <p:nvPicPr>
          <p:cNvPr id="2" name="Picture 1" descr="Retro landline or telephone isolated">
            <a:extLst>
              <a:ext uri="{FF2B5EF4-FFF2-40B4-BE49-F238E27FC236}">
                <a16:creationId xmlns:a16="http://schemas.microsoft.com/office/drawing/2014/main" id="{23865039-6E19-9FFB-361D-88E1C81B0460}"/>
              </a:ext>
            </a:extLst>
          </p:cNvPr>
          <p:cNvPicPr>
            <a:picLocks noChangeAspect="1"/>
          </p:cNvPicPr>
          <p:nvPr/>
        </p:nvPicPr>
        <p:blipFill>
          <a:blip r:embed="rId10">
            <a:extLst>
              <a:ext uri="{28A0092B-C50C-407E-A947-70E740481C1C}">
                <a14:useLocalDpi xmlns:a14="http://schemas.microsoft.com/office/drawing/2010/main" val="0"/>
              </a:ext>
            </a:extLst>
          </a:blip>
          <a:srcRect t="4125" r="1" b="11783"/>
          <a:stretch/>
        </p:blipFill>
        <p:spPr bwMode="auto">
          <a:xfrm>
            <a:off x="3738" y="4568326"/>
            <a:ext cx="4481964" cy="2289675"/>
          </a:xfrm>
          <a:custGeom>
            <a:avLst/>
            <a:gdLst/>
            <a:ahLst/>
            <a:cxnLst/>
            <a:rect l="l" t="t" r="r" b="b"/>
            <a:pathLst>
              <a:path w="4481964" h="2289675">
                <a:moveTo>
                  <a:pt x="0" y="0"/>
                </a:moveTo>
                <a:lnTo>
                  <a:pt x="4263555" y="0"/>
                </a:lnTo>
                <a:lnTo>
                  <a:pt x="4268995" y="101973"/>
                </a:lnTo>
                <a:lnTo>
                  <a:pt x="4283114" y="340631"/>
                </a:lnTo>
                <a:lnTo>
                  <a:pt x="4297906" y="569688"/>
                </a:lnTo>
                <a:lnTo>
                  <a:pt x="4314211" y="786401"/>
                </a:lnTo>
                <a:lnTo>
                  <a:pt x="4331188" y="993513"/>
                </a:lnTo>
                <a:lnTo>
                  <a:pt x="4349509" y="1185537"/>
                </a:lnTo>
                <a:lnTo>
                  <a:pt x="4367495" y="1365902"/>
                </a:lnTo>
                <a:lnTo>
                  <a:pt x="4385480" y="1531866"/>
                </a:lnTo>
                <a:lnTo>
                  <a:pt x="4402457" y="1684113"/>
                </a:lnTo>
                <a:lnTo>
                  <a:pt x="4418594" y="1819216"/>
                </a:lnTo>
                <a:lnTo>
                  <a:pt x="4433890" y="1941288"/>
                </a:lnTo>
                <a:lnTo>
                  <a:pt x="4446665" y="2044158"/>
                </a:lnTo>
                <a:lnTo>
                  <a:pt x="4458767" y="2130569"/>
                </a:lnTo>
                <a:lnTo>
                  <a:pt x="4476081" y="2249213"/>
                </a:lnTo>
                <a:lnTo>
                  <a:pt x="4481964" y="2289675"/>
                </a:lnTo>
                <a:lnTo>
                  <a:pt x="3577807" y="2289675"/>
                </a:lnTo>
                <a:lnTo>
                  <a:pt x="0" y="2289675"/>
                </a:lnTo>
                <a:close/>
              </a:path>
            </a:pathLst>
          </a:custGeom>
          <a:noFill/>
        </p:spPr>
      </p:pic>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11"/>
          <a:stretch>
            <a:fillRect/>
          </a:stretch>
        </p:blipFill>
        <p:spPr>
          <a:xfrm>
            <a:off x="10703292" y="5499111"/>
            <a:ext cx="1381246" cy="12547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Sovereign Immunity </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4321379"/>
          </a:xfrm>
        </p:spPr>
        <p:txBody>
          <a:bodyPr>
            <a:normAutofit/>
          </a:bodyPr>
          <a:lstStyle/>
          <a:p>
            <a:pPr marL="0" indent="0">
              <a:buNone/>
            </a:pPr>
            <a:r>
              <a:rPr lang="en-US" dirty="0">
                <a:solidFill>
                  <a:schemeClr val="bg1"/>
                </a:solidFill>
              </a:rPr>
              <a:t>Tribes and tribal enterprises enjoy sovereign immunity.</a:t>
            </a:r>
          </a:p>
          <a:p>
            <a:r>
              <a:rPr lang="en-US" dirty="0">
                <a:solidFill>
                  <a:schemeClr val="bg1"/>
                </a:solidFill>
              </a:rPr>
              <a:t>A central axiom of Indian law centers on Indian tribes’ status “as domestic dependent sovereigns.” As such, tribes enjoy federal common-law sovereign immunity. </a:t>
            </a:r>
            <a:r>
              <a:rPr lang="en-US" i="1" dirty="0">
                <a:solidFill>
                  <a:schemeClr val="bg1"/>
                </a:solidFill>
              </a:rPr>
              <a:t>See</a:t>
            </a:r>
            <a:r>
              <a:rPr lang="en-US" dirty="0">
                <a:solidFill>
                  <a:schemeClr val="bg1"/>
                </a:solidFill>
              </a:rPr>
              <a:t> </a:t>
            </a:r>
            <a:r>
              <a:rPr lang="en-US" i="1" dirty="0">
                <a:solidFill>
                  <a:schemeClr val="bg1"/>
                </a:solidFill>
              </a:rPr>
              <a:t>Michigan v. Bay Mills Indian </a:t>
            </a:r>
            <a:r>
              <a:rPr lang="en-US" i="1" dirty="0" err="1">
                <a:solidFill>
                  <a:schemeClr val="bg1"/>
                </a:solidFill>
              </a:rPr>
              <a:t>Cmty</a:t>
            </a:r>
            <a:r>
              <a:rPr lang="en-US" i="1" dirty="0">
                <a:solidFill>
                  <a:schemeClr val="bg1"/>
                </a:solidFill>
              </a:rPr>
              <a:t>.</a:t>
            </a:r>
            <a:r>
              <a:rPr lang="en-US" dirty="0">
                <a:solidFill>
                  <a:schemeClr val="bg1"/>
                </a:solidFill>
              </a:rPr>
              <a:t>, 134 S. Ct. 2024, 2028 (2014).</a:t>
            </a:r>
          </a:p>
          <a:p>
            <a:r>
              <a:rPr lang="en-US" dirty="0">
                <a:solidFill>
                  <a:schemeClr val="bg1"/>
                </a:solidFill>
              </a:rPr>
              <a:t>This immunity is very broad – it shields not only Tribes but also tribal officials and employees acting in their official capacity and within the scope of their employment with some exceptions.</a:t>
            </a:r>
          </a:p>
          <a:p>
            <a:r>
              <a:rPr lang="en-US" dirty="0">
                <a:solidFill>
                  <a:schemeClr val="bg1"/>
                </a:solidFill>
              </a:rPr>
              <a:t>Immunity applies to activities of the Tribe both on and off the Reservation and both governmental and commercial activities. </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65168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Sovereign Immunity</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666230" y="1874520"/>
            <a:ext cx="9403981" cy="4806311"/>
          </a:xfrm>
        </p:spPr>
        <p:txBody>
          <a:bodyPr>
            <a:normAutofit/>
          </a:bodyPr>
          <a:lstStyle/>
          <a:p>
            <a:pPr lvl="1"/>
            <a:r>
              <a:rPr lang="en-US" i="1" dirty="0">
                <a:solidFill>
                  <a:schemeClr val="bg1"/>
                </a:solidFill>
              </a:rPr>
              <a:t>Drake v. Salt River Pima-Maricopa Indian Community</a:t>
            </a:r>
            <a:r>
              <a:rPr lang="en-US" dirty="0">
                <a:solidFill>
                  <a:schemeClr val="bg1"/>
                </a:solidFill>
              </a:rPr>
              <a:t>, 411 F. Supp. 3d 513 – case out of the federal district court of Arizona in 2019 – patron of Talking Stick Casino sued the SRPMIC under Title III of the Americans With Disabilities Act – public accommodations – after she was prohibited from entering with her service dog.</a:t>
            </a:r>
          </a:p>
          <a:p>
            <a:pPr lvl="2"/>
            <a:r>
              <a:rPr lang="en-US" dirty="0">
                <a:solidFill>
                  <a:schemeClr val="bg1"/>
                </a:solidFill>
              </a:rPr>
              <a:t>District court applied the </a:t>
            </a:r>
            <a:r>
              <a:rPr lang="en-US" i="1" dirty="0" err="1">
                <a:solidFill>
                  <a:schemeClr val="bg1"/>
                </a:solidFill>
              </a:rPr>
              <a:t>Couer</a:t>
            </a:r>
            <a:r>
              <a:rPr lang="en-US" i="1" dirty="0">
                <a:solidFill>
                  <a:schemeClr val="bg1"/>
                </a:solidFill>
              </a:rPr>
              <a:t> D’Alene </a:t>
            </a:r>
            <a:r>
              <a:rPr lang="en-US" dirty="0">
                <a:solidFill>
                  <a:schemeClr val="bg1"/>
                </a:solidFill>
              </a:rPr>
              <a:t>framework, finding the law did apply to the Community. </a:t>
            </a:r>
          </a:p>
          <a:p>
            <a:pPr lvl="2"/>
            <a:r>
              <a:rPr lang="en-US" dirty="0">
                <a:solidFill>
                  <a:schemeClr val="bg1"/>
                </a:solidFill>
              </a:rPr>
              <a:t>However, the court also found that there was no private cause of action that a private citizen could bring against the Community due to its sovereign immunity – which was not waived in Title III of the ADA, or any other law.</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73756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Sovereign Immunity</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666230" y="1874520"/>
            <a:ext cx="9403981" cy="4806311"/>
          </a:xfrm>
        </p:spPr>
        <p:txBody>
          <a:bodyPr>
            <a:normAutofit/>
          </a:bodyPr>
          <a:lstStyle/>
          <a:p>
            <a:pPr lvl="1"/>
            <a:r>
              <a:rPr lang="en-US" i="1" dirty="0">
                <a:solidFill>
                  <a:schemeClr val="bg1"/>
                </a:solidFill>
              </a:rPr>
              <a:t>Block v. Tule River Tribal Council</a:t>
            </a:r>
            <a:r>
              <a:rPr lang="en-US" dirty="0">
                <a:solidFill>
                  <a:schemeClr val="bg1"/>
                </a:solidFill>
              </a:rPr>
              <a:t>, 2022 WL 2533483, at *1 (E.D. Cal. July 7, 2022) – case out of the federal district court in the Eastern District of California in 2022 – patron of the Eagle Feather Trading Post owned by the Tule River Tribe brings suit under public accommodations Title III of ADA.  </a:t>
            </a:r>
          </a:p>
          <a:p>
            <a:pPr lvl="2"/>
            <a:r>
              <a:rPr lang="en-US" dirty="0">
                <a:solidFill>
                  <a:schemeClr val="bg1"/>
                </a:solidFill>
              </a:rPr>
              <a:t>Although Title III of ADA likely applies, sovereign immunity bars suit by the patron. </a:t>
            </a:r>
          </a:p>
          <a:p>
            <a:pPr lvl="2"/>
            <a:r>
              <a:rPr lang="en-US" dirty="0">
                <a:solidFill>
                  <a:schemeClr val="bg1"/>
                </a:solidFill>
              </a:rPr>
              <a:t>Dismissed.</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57256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Sovereign Immunity </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4374646"/>
          </a:xfrm>
        </p:spPr>
        <p:txBody>
          <a:bodyPr>
            <a:normAutofit/>
          </a:bodyPr>
          <a:lstStyle/>
          <a:p>
            <a:r>
              <a:rPr lang="en-US" dirty="0">
                <a:solidFill>
                  <a:schemeClr val="bg1"/>
                </a:solidFill>
              </a:rPr>
              <a:t>Sovereign immunity can be waived by tribal law and federal law.  </a:t>
            </a:r>
          </a:p>
          <a:p>
            <a:r>
              <a:rPr lang="en-US" dirty="0">
                <a:solidFill>
                  <a:schemeClr val="bg1"/>
                </a:solidFill>
              </a:rPr>
              <a:t>Legal can help you understand whether the Tribal enterprise’s immunity has been waived by a limited waiver.</a:t>
            </a:r>
          </a:p>
          <a:p>
            <a:pPr lvl="1"/>
            <a:r>
              <a:rPr lang="en-US" dirty="0">
                <a:solidFill>
                  <a:schemeClr val="bg1"/>
                </a:solidFill>
              </a:rPr>
              <a:t>Example – tribal code spells out the extent to which the sovereign immunity of a nursing care authority of a Tribe is waived.</a:t>
            </a:r>
          </a:p>
          <a:p>
            <a:pPr lvl="2"/>
            <a:r>
              <a:rPr lang="en-US" dirty="0">
                <a:solidFill>
                  <a:schemeClr val="bg1"/>
                </a:solidFill>
              </a:rPr>
              <a:t>Claims covered by insurance – the Authority’s immunity is waived to the lesser of (1) the extent of such coverage; or (2) $1,000,000.</a:t>
            </a:r>
          </a:p>
          <a:p>
            <a:pPr lvl="2"/>
            <a:r>
              <a:rPr lang="en-US" dirty="0">
                <a:solidFill>
                  <a:schemeClr val="bg1"/>
                </a:solidFill>
              </a:rPr>
              <a:t>Contract claims. For claims that are not covered by insurance – the Authority’s immunity is waived for the smallest of: (1) the amount representing the Authority’s obligation under the contract; (2) the value of assets of the Authority as specified later in the Code (such that the assets of the Tribe are not touched); or (3) $500,000.</a:t>
            </a:r>
          </a:p>
          <a:p>
            <a:pPr marL="4572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863956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Sovereign Immunity </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4383523"/>
          </a:xfrm>
        </p:spPr>
        <p:txBody>
          <a:bodyPr>
            <a:normAutofit/>
          </a:bodyPr>
          <a:lstStyle/>
          <a:p>
            <a:r>
              <a:rPr lang="en-US" dirty="0">
                <a:solidFill>
                  <a:schemeClr val="bg1"/>
                </a:solidFill>
              </a:rPr>
              <a:t>Be aware: Tribal sovereign immunity does </a:t>
            </a:r>
            <a:r>
              <a:rPr lang="en-US" i="1" dirty="0">
                <a:solidFill>
                  <a:schemeClr val="bg1"/>
                </a:solidFill>
              </a:rPr>
              <a:t>not</a:t>
            </a:r>
            <a:r>
              <a:rPr lang="en-US" dirty="0">
                <a:solidFill>
                  <a:schemeClr val="bg1"/>
                </a:solidFill>
              </a:rPr>
              <a:t> bar suits by federal government agencies against Indian tribes.</a:t>
            </a:r>
          </a:p>
          <a:p>
            <a:pPr lvl="1"/>
            <a:r>
              <a:rPr lang="en-US" dirty="0">
                <a:solidFill>
                  <a:schemeClr val="bg1"/>
                </a:solidFill>
              </a:rPr>
              <a:t>Indian Nations are not immune from suits filed against them by the United States. </a:t>
            </a:r>
            <a:r>
              <a:rPr lang="en-US" i="1" dirty="0">
                <a:solidFill>
                  <a:schemeClr val="bg1"/>
                </a:solidFill>
              </a:rPr>
              <a:t>Kiowa Tribe of Oklahoma v. Mfg. Techs., Inc.</a:t>
            </a:r>
            <a:r>
              <a:rPr lang="en-US" dirty="0">
                <a:solidFill>
                  <a:schemeClr val="bg1"/>
                </a:solidFill>
              </a:rPr>
              <a:t>, 523 U.S. 751 (1998).</a:t>
            </a:r>
          </a:p>
          <a:p>
            <a:r>
              <a:rPr lang="en-US" dirty="0">
                <a:solidFill>
                  <a:schemeClr val="bg1"/>
                </a:solidFill>
              </a:rPr>
              <a:t>But they are immune from suit by states. </a:t>
            </a:r>
            <a:r>
              <a:rPr lang="en-US" i="1" dirty="0">
                <a:solidFill>
                  <a:schemeClr val="bg1"/>
                </a:solidFill>
              </a:rPr>
              <a:t>Florida v. Seminole Tribe</a:t>
            </a:r>
            <a:r>
              <a:rPr lang="en-US" dirty="0">
                <a:solidFill>
                  <a:schemeClr val="bg1"/>
                </a:solidFill>
              </a:rPr>
              <a:t>, 181 F.3d 1237, 1241 (11th Cir.)</a:t>
            </a:r>
          </a:p>
          <a:p>
            <a:pPr lvl="1"/>
            <a:endParaRPr lang="en-US" dirty="0">
              <a:solidFill>
                <a:schemeClr val="bg1"/>
              </a:solidFill>
            </a:endParaRP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44228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4374646"/>
          </a:xfrm>
        </p:spPr>
        <p:txBody>
          <a:bodyPr>
            <a:normAutofit/>
          </a:bodyPr>
          <a:lstStyle/>
          <a:p>
            <a:r>
              <a:rPr lang="en-US" dirty="0">
                <a:solidFill>
                  <a:schemeClr val="bg1"/>
                </a:solidFill>
              </a:rPr>
              <a:t>Few states may have civil regulatory authority over tribes under a settlement act or some other federal law.</a:t>
            </a:r>
          </a:p>
          <a:p>
            <a:pPr lvl="1"/>
            <a:r>
              <a:rPr lang="en-US" dirty="0">
                <a:solidFill>
                  <a:schemeClr val="bg1"/>
                </a:solidFill>
              </a:rPr>
              <a:t>State employment discrimination laws applied to the Aroostook Band of Micmacs’ employment relations pursuant to a settlement with the Aroostook Band of Micmacs.</a:t>
            </a:r>
          </a:p>
          <a:p>
            <a:pPr marL="4572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912229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4374646"/>
          </a:xfrm>
        </p:spPr>
        <p:txBody>
          <a:bodyPr>
            <a:normAutofit/>
          </a:bodyPr>
          <a:lstStyle/>
          <a:p>
            <a:r>
              <a:rPr lang="en-US" dirty="0">
                <a:solidFill>
                  <a:schemeClr val="bg1"/>
                </a:solidFill>
              </a:rPr>
              <a:t>Finally, tribes may voluntarily subject themselves to a law.</a:t>
            </a:r>
          </a:p>
          <a:p>
            <a:pPr lvl="1"/>
            <a:r>
              <a:rPr lang="en-US" dirty="0">
                <a:solidFill>
                  <a:schemeClr val="bg1"/>
                </a:solidFill>
              </a:rPr>
              <a:t>For example, Arizona’s Fair Wages and Healthy Families Act covers Paid Sick Leave.  </a:t>
            </a:r>
          </a:p>
          <a:p>
            <a:pPr lvl="2"/>
            <a:r>
              <a:rPr lang="en-US" dirty="0">
                <a:solidFill>
                  <a:schemeClr val="bg1"/>
                </a:solidFill>
              </a:rPr>
              <a:t>Tribes do not have to follow this law unless the Tribe voluntarily subjects itself to the Act.</a:t>
            </a:r>
          </a:p>
          <a:p>
            <a:pPr lvl="2"/>
            <a:r>
              <a:rPr lang="en-US" dirty="0">
                <a:solidFill>
                  <a:schemeClr val="bg1"/>
                </a:solidFill>
              </a:rPr>
              <a:t>https://www.azica.gov/sites/default/files/media/EPST_MW_FINAL.pdf  </a:t>
            </a:r>
          </a:p>
          <a:p>
            <a:pPr marL="457200" lvl="1" indent="0">
              <a:buNone/>
            </a:pPr>
            <a:endParaRPr lang="en-US" dirty="0">
              <a:solidFill>
                <a:schemeClr val="bg1"/>
              </a:solidFill>
            </a:endParaRPr>
          </a:p>
          <a:p>
            <a:pPr lvl="1"/>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877498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7400518" y="1447800"/>
            <a:ext cx="4143781" cy="3096987"/>
          </a:xfrm>
        </p:spPr>
        <p:txBody>
          <a:bodyPr vert="horz" lIns="91440" tIns="45720" rIns="91440" bIns="45720" rtlCol="0" anchor="b">
            <a:normAutofit/>
          </a:bodyPr>
          <a:lstStyle/>
          <a:p>
            <a:pPr fontAlgn="auto">
              <a:spcAft>
                <a:spcPts val="0"/>
              </a:spcAft>
              <a:defRPr/>
            </a:pPr>
            <a:r>
              <a:rPr lang="en-US" sz="5400"/>
              <a:t>Topic Two</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7400518" y="4740729"/>
            <a:ext cx="4143781" cy="1469570"/>
          </a:xfrm>
        </p:spPr>
        <p:txBody>
          <a:bodyPr vert="horz" lIns="91440" tIns="45720" rIns="91440" bIns="45720" rtlCol="0" anchor="t">
            <a:normAutofit/>
          </a:bodyPr>
          <a:lstStyle/>
          <a:p>
            <a:pPr fontAlgn="auto">
              <a:defRPr/>
            </a:pPr>
            <a:r>
              <a:rPr lang="en-US" sz="1800"/>
              <a:t>Compliance with applicable employment laws</a:t>
            </a:r>
          </a:p>
        </p:txBody>
      </p:sp>
      <p:sp>
        <p:nvSpPr>
          <p:cNvPr id="23" name="Freeform: Shape 22">
            <a:extLst>
              <a:ext uri="{FF2B5EF4-FFF2-40B4-BE49-F238E27FC236}">
                <a16:creationId xmlns:a16="http://schemas.microsoft.com/office/drawing/2014/main" id="{22AC4D5D-0A9D-43D6-A836-13B38BA13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txBody>
          <a:bodyPr/>
          <a:lstStyle/>
          <a:p>
            <a:endParaRPr lang="en-US"/>
          </a:p>
        </p:txBody>
      </p:sp>
      <p:pic>
        <p:nvPicPr>
          <p:cNvPr id="6" name="Picture 5" descr="angel number 2">
            <a:extLst>
              <a:ext uri="{FF2B5EF4-FFF2-40B4-BE49-F238E27FC236}">
                <a16:creationId xmlns:a16="http://schemas.microsoft.com/office/drawing/2014/main" id="{6D25BE69-C167-15EE-47BC-4241441BB2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669243" y="647699"/>
            <a:ext cx="5403628" cy="2701814"/>
          </a:xfrm>
          <a:prstGeom prst="rect">
            <a:avLst/>
          </a:prstGeom>
          <a:noFill/>
          <a:effectLst/>
        </p:spPr>
      </p:pic>
      <p:sp>
        <p:nvSpPr>
          <p:cNvPr id="25" name="Freeform 27">
            <a:extLst>
              <a:ext uri="{FF2B5EF4-FFF2-40B4-BE49-F238E27FC236}">
                <a16:creationId xmlns:a16="http://schemas.microsoft.com/office/drawing/2014/main" id="{6929218D-E6E8-4BC7-9F4C-397A7FE5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9"/>
          <a:stretch>
            <a:fillRect/>
          </a:stretch>
        </p:blipFill>
        <p:spPr>
          <a:xfrm>
            <a:off x="2099187" y="3673411"/>
            <a:ext cx="2646210" cy="2401406"/>
          </a:xfrm>
          <a:prstGeom prst="rect">
            <a:avLst/>
          </a:prstGeom>
          <a:effectLst/>
        </p:spPr>
      </p:pic>
    </p:spTree>
    <p:extLst>
      <p:ext uri="{BB962C8B-B14F-4D97-AF65-F5344CB8AC3E}">
        <p14:creationId xmlns:p14="http://schemas.microsoft.com/office/powerpoint/2010/main" val="201764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Compliance with Applicable Employment Laws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normAutofit/>
          </a:bodyPr>
          <a:lstStyle/>
          <a:p>
            <a:r>
              <a:rPr lang="en-US" dirty="0">
                <a:solidFill>
                  <a:schemeClr val="bg1"/>
                </a:solidFill>
              </a:rPr>
              <a:t>Legal can help HR and the Tribal employer comply with applicable laws</a:t>
            </a:r>
          </a:p>
          <a:p>
            <a:pPr lvl="1"/>
            <a:r>
              <a:rPr lang="en-US" dirty="0">
                <a:solidFill>
                  <a:schemeClr val="bg1"/>
                </a:solidFill>
              </a:rPr>
              <a:t>Applicable state or federal laws</a:t>
            </a:r>
          </a:p>
          <a:p>
            <a:pPr lvl="1"/>
            <a:r>
              <a:rPr lang="en-US" dirty="0">
                <a:solidFill>
                  <a:schemeClr val="bg1"/>
                </a:solidFill>
              </a:rPr>
              <a:t>Tribal Laws</a:t>
            </a:r>
          </a:p>
          <a:p>
            <a:pPr lvl="1"/>
            <a:r>
              <a:rPr lang="en-US" dirty="0">
                <a:solidFill>
                  <a:schemeClr val="bg1"/>
                </a:solidFill>
              </a:rPr>
              <a:t>Tribe’s Constitution</a:t>
            </a:r>
          </a:p>
          <a:p>
            <a:pPr lvl="1"/>
            <a:r>
              <a:rPr lang="en-US" dirty="0">
                <a:solidFill>
                  <a:schemeClr val="bg1"/>
                </a:solidFill>
              </a:rPr>
              <a:t>Indian Civil Rights Act – federal law that prohibits Indian tribal governments from enacting or enforcing laws that violate certain individual rights.</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30636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Compliance with Applicable Employment Laws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733107"/>
            <a:ext cx="9403981" cy="4859079"/>
          </a:xfrm>
        </p:spPr>
        <p:txBody>
          <a:bodyPr>
            <a:normAutofit fontScale="92500" lnSpcReduction="10000"/>
          </a:bodyPr>
          <a:lstStyle/>
          <a:p>
            <a:r>
              <a:rPr lang="en-US" dirty="0">
                <a:solidFill>
                  <a:schemeClr val="bg1"/>
                </a:solidFill>
              </a:rPr>
              <a:t>Tribes have developed employment laws in their tribal codes.  </a:t>
            </a:r>
          </a:p>
          <a:p>
            <a:pPr lvl="1"/>
            <a:r>
              <a:rPr lang="en-US" dirty="0">
                <a:solidFill>
                  <a:schemeClr val="bg1"/>
                </a:solidFill>
              </a:rPr>
              <a:t>Workers’ compensation</a:t>
            </a:r>
          </a:p>
          <a:p>
            <a:pPr lvl="1"/>
            <a:r>
              <a:rPr lang="en-US" dirty="0">
                <a:solidFill>
                  <a:schemeClr val="bg1"/>
                </a:solidFill>
              </a:rPr>
              <a:t>Tribal Employment Rights Ordinances</a:t>
            </a:r>
          </a:p>
          <a:p>
            <a:pPr lvl="1"/>
            <a:r>
              <a:rPr lang="en-US" dirty="0">
                <a:solidFill>
                  <a:schemeClr val="bg1"/>
                </a:solidFill>
              </a:rPr>
              <a:t>Employment discrimination and applicability of same</a:t>
            </a:r>
          </a:p>
          <a:p>
            <a:pPr lvl="2"/>
            <a:r>
              <a:rPr lang="en-US" dirty="0">
                <a:solidFill>
                  <a:schemeClr val="bg1"/>
                </a:solidFill>
              </a:rPr>
              <a:t>Tohono O’odham Nation: Except for Indian preferences, all covered employers shall not discriminate on the basis of race, color, sex, sexual orientation, gender identity, national origin, age, or disability.  </a:t>
            </a:r>
            <a:r>
              <a:rPr lang="en-US" i="1" dirty="0">
                <a:solidFill>
                  <a:schemeClr val="bg1"/>
                </a:solidFill>
              </a:rPr>
              <a:t>Section 1104, Title 13, Tohono O’odham Code. https://www.tolc-nsn.gov/docs/Title13Ch1.pdf.</a:t>
            </a:r>
          </a:p>
          <a:p>
            <a:pPr lvl="1"/>
            <a:r>
              <a:rPr lang="en-US" dirty="0">
                <a:solidFill>
                  <a:schemeClr val="bg1"/>
                </a:solidFill>
              </a:rPr>
              <a:t>Indian preference in hiring and in employment</a:t>
            </a:r>
          </a:p>
          <a:p>
            <a:pPr lvl="1"/>
            <a:r>
              <a:rPr lang="en-US" dirty="0">
                <a:solidFill>
                  <a:schemeClr val="bg1"/>
                </a:solidFill>
              </a:rPr>
              <a:t>Wage and hour laws, including minimum wage</a:t>
            </a:r>
          </a:p>
          <a:p>
            <a:pPr lvl="1"/>
            <a:r>
              <a:rPr lang="en-US" dirty="0">
                <a:solidFill>
                  <a:schemeClr val="bg1"/>
                </a:solidFill>
              </a:rPr>
              <a:t>Pensions and benefits</a:t>
            </a:r>
          </a:p>
          <a:p>
            <a:pPr lvl="1"/>
            <a:r>
              <a:rPr lang="en-US" dirty="0">
                <a:solidFill>
                  <a:schemeClr val="bg1"/>
                </a:solidFill>
              </a:rPr>
              <a:t>Safety and health</a:t>
            </a:r>
          </a:p>
          <a:p>
            <a:pPr lvl="1"/>
            <a:r>
              <a:rPr lang="en-US" dirty="0">
                <a:solidFill>
                  <a:schemeClr val="bg1"/>
                </a:solidFill>
              </a:rPr>
              <a:t>Unemployment</a:t>
            </a:r>
          </a:p>
          <a:p>
            <a:pPr lvl="1"/>
            <a:r>
              <a:rPr lang="en-US" dirty="0">
                <a:solidFill>
                  <a:schemeClr val="bg1"/>
                </a:solidFill>
              </a:rPr>
              <a:t>Labor/management relations</a:t>
            </a:r>
          </a:p>
          <a:p>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4"/>
          <a:stretch>
            <a:fillRect/>
          </a:stretch>
        </p:blipFill>
        <p:spPr>
          <a:xfrm>
            <a:off x="10736440" y="5476880"/>
            <a:ext cx="1383912" cy="1255885"/>
          </a:xfrm>
          <a:prstGeom prst="rect">
            <a:avLst/>
          </a:prstGeom>
        </p:spPr>
      </p:pic>
      <p:pic>
        <p:nvPicPr>
          <p:cNvPr id="6" name="Picture 5" descr="A sign on a door&#10;&#10;Description automatically generated with low confidence">
            <a:extLst>
              <a:ext uri="{FF2B5EF4-FFF2-40B4-BE49-F238E27FC236}">
                <a16:creationId xmlns:a16="http://schemas.microsoft.com/office/drawing/2014/main" id="{0072945E-0C7F-AD05-9F49-692411257B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1161" y="5079175"/>
            <a:ext cx="3200813" cy="1198244"/>
          </a:xfrm>
          <a:prstGeom prst="rect">
            <a:avLst/>
          </a:prstGeom>
          <a:noFill/>
          <a:ln>
            <a:noFill/>
          </a:ln>
        </p:spPr>
      </p:pic>
    </p:spTree>
    <p:extLst>
      <p:ext uri="{BB962C8B-B14F-4D97-AF65-F5344CB8AC3E}">
        <p14:creationId xmlns:p14="http://schemas.microsoft.com/office/powerpoint/2010/main" val="295317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3"/>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a:solidFill>
                  <a:schemeClr val="bg1"/>
                </a:solidFill>
              </a:rPr>
              <a:t>AGENDA</a:t>
            </a:r>
            <a:endParaRPr lang="en-US" dirty="0">
              <a:solidFill>
                <a:schemeClr val="bg1"/>
              </a:solidFill>
            </a:endParaRP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0119" y="2587752"/>
            <a:ext cx="7127437" cy="3258102"/>
          </a:xfrm>
        </p:spPr>
        <p:txBody>
          <a:bodyPr anchor="ctr">
            <a:normAutofit fontScale="92500"/>
          </a:bodyPr>
          <a:lstStyle/>
          <a:p>
            <a:pPr eaLnBrk="1" fontAlgn="auto" hangingPunct="1">
              <a:defRPr/>
            </a:pPr>
            <a:r>
              <a:rPr lang="en-US" dirty="0">
                <a:solidFill>
                  <a:schemeClr val="bg1"/>
                </a:solidFill>
              </a:rPr>
              <a:t>Top ten areas in which a Tribe’s Human Resources may consider involving an employment law attorney to increase efficiency in business operations and reduce risks of liability to the Tribe.</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4"/>
          <a:stretch>
            <a:fillRect/>
          </a:stretch>
        </p:blipFill>
        <p:spPr>
          <a:xfrm>
            <a:off x="10703292" y="5499111"/>
            <a:ext cx="1381246" cy="1254737"/>
          </a:xfrm>
          <a:prstGeom prst="rect">
            <a:avLst/>
          </a:prstGeom>
        </p:spPr>
      </p:pic>
      <p:pic>
        <p:nvPicPr>
          <p:cNvPr id="2" name="Picture 1" descr="A picture containing red, symbol, logo, circle&#10;&#10;Description automatically generated">
            <a:extLst>
              <a:ext uri="{FF2B5EF4-FFF2-40B4-BE49-F238E27FC236}">
                <a16:creationId xmlns:a16="http://schemas.microsoft.com/office/drawing/2014/main" id="{FA1A5956-17E1-32A8-ACA1-28B1F64CE6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71831" y="834875"/>
            <a:ext cx="2857500" cy="2857500"/>
          </a:xfrm>
          <a:prstGeom prst="rect">
            <a:avLst/>
          </a:prstGeom>
          <a:noFill/>
          <a:ln>
            <a:noFill/>
          </a:ln>
        </p:spPr>
      </p:pic>
    </p:spTree>
    <p:extLst>
      <p:ext uri="{BB962C8B-B14F-4D97-AF65-F5344CB8AC3E}">
        <p14:creationId xmlns:p14="http://schemas.microsoft.com/office/powerpoint/2010/main" val="468381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Compliance with Applicable Employment Laws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normAutofit/>
          </a:bodyPr>
          <a:lstStyle/>
          <a:p>
            <a:r>
              <a:rPr lang="en-US" dirty="0">
                <a:solidFill>
                  <a:schemeClr val="bg1"/>
                </a:solidFill>
              </a:rPr>
              <a:t>Examples of Tribes in Arizona with employment laws:</a:t>
            </a:r>
          </a:p>
          <a:p>
            <a:pPr lvl="1"/>
            <a:r>
              <a:rPr lang="en-US" dirty="0">
                <a:solidFill>
                  <a:schemeClr val="bg1"/>
                </a:solidFill>
              </a:rPr>
              <a:t>Colorado River Indian Tribes</a:t>
            </a:r>
          </a:p>
          <a:p>
            <a:pPr lvl="1"/>
            <a:r>
              <a:rPr lang="en-US" dirty="0">
                <a:solidFill>
                  <a:schemeClr val="bg1"/>
                </a:solidFill>
              </a:rPr>
              <a:t>Gila River Indian Community </a:t>
            </a:r>
          </a:p>
          <a:p>
            <a:pPr lvl="1"/>
            <a:r>
              <a:rPr lang="en-US" dirty="0">
                <a:solidFill>
                  <a:schemeClr val="bg1"/>
                </a:solidFill>
              </a:rPr>
              <a:t>Pascua Yaqui Tribe</a:t>
            </a:r>
          </a:p>
          <a:p>
            <a:pPr lvl="1"/>
            <a:r>
              <a:rPr lang="en-US" dirty="0">
                <a:solidFill>
                  <a:schemeClr val="bg1"/>
                </a:solidFill>
              </a:rPr>
              <a:t>Salt River Pima-Maricopa Indian Community</a:t>
            </a:r>
          </a:p>
          <a:p>
            <a:pPr lvl="1"/>
            <a:r>
              <a:rPr lang="en-US" dirty="0">
                <a:solidFill>
                  <a:schemeClr val="bg1"/>
                </a:solidFill>
              </a:rPr>
              <a:t>Tohono O’odham Nation </a:t>
            </a:r>
          </a:p>
          <a:p>
            <a:pPr lvl="1"/>
            <a:r>
              <a:rPr lang="en-US" dirty="0">
                <a:solidFill>
                  <a:schemeClr val="bg1"/>
                </a:solidFill>
              </a:rPr>
              <a:t>Yavapai-Apache Nation </a:t>
            </a:r>
          </a:p>
          <a:p>
            <a:pPr lvl="1"/>
            <a:r>
              <a:rPr lang="en-US" dirty="0">
                <a:solidFill>
                  <a:schemeClr val="bg1"/>
                </a:solidFill>
              </a:rPr>
              <a:t>Navajo Nation</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33867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8"/>
          <a:srcRect r="11067"/>
          <a:stretch/>
        </p:blipFill>
        <p:spPr>
          <a:xfrm>
            <a:off x="4059934" y="10"/>
            <a:ext cx="8132065" cy="6857990"/>
          </a:xfrm>
          <a:prstGeom prst="rect">
            <a:avLst/>
          </a:prstGeom>
        </p:spPr>
      </p:pic>
      <p:sp>
        <p:nvSpPr>
          <p:cNvPr id="23" name="Rectangle 22">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053153" y="1320127"/>
            <a:ext cx="4812846"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6374887" y="1641860"/>
            <a:ext cx="4204298" cy="1034728"/>
          </a:xfrm>
        </p:spPr>
        <p:txBody>
          <a:bodyPr vert="horz" lIns="91440" tIns="45720" rIns="91440" bIns="45720" rtlCol="0" anchor="t">
            <a:normAutofit/>
          </a:bodyPr>
          <a:lstStyle/>
          <a:p>
            <a:pPr fontAlgn="auto">
              <a:lnSpc>
                <a:spcPct val="90000"/>
              </a:lnSpc>
              <a:defRPr/>
            </a:pPr>
            <a:r>
              <a:rPr lang="en-US" sz="2200" dirty="0">
                <a:latin typeface="+mj-lt"/>
              </a:rPr>
              <a:t>Disability Accommodations</a:t>
            </a:r>
          </a:p>
        </p:txBody>
      </p:sp>
      <p:pic>
        <p:nvPicPr>
          <p:cNvPr id="6" name="Picture 5" descr="Tribal handicapped sign ">
            <a:extLst>
              <a:ext uri="{FF2B5EF4-FFF2-40B4-BE49-F238E27FC236}">
                <a16:creationId xmlns:a16="http://schemas.microsoft.com/office/drawing/2014/main" id="{0C3A38EC-07FA-FC8C-8E96-27A332CCCDE0}"/>
              </a:ext>
            </a:extLst>
          </p:cNvPr>
          <p:cNvPicPr>
            <a:picLocks noChangeAspect="1"/>
          </p:cNvPicPr>
          <p:nvPr/>
        </p:nvPicPr>
        <p:blipFill>
          <a:blip r:embed="rId9">
            <a:extLst>
              <a:ext uri="{28A0092B-C50C-407E-A947-70E740481C1C}">
                <a14:useLocalDpi xmlns:a14="http://schemas.microsoft.com/office/drawing/2010/main" val="0"/>
              </a:ext>
            </a:extLst>
          </a:blip>
          <a:srcRect t="5182" r="-3" b="-3"/>
          <a:stretch/>
        </p:blipFill>
        <p:spPr bwMode="auto">
          <a:xfrm>
            <a:off x="20" y="-1"/>
            <a:ext cx="4059914" cy="3429000"/>
          </a:xfrm>
          <a:prstGeom prst="rect">
            <a:avLst/>
          </a:prstGeom>
          <a:noFill/>
        </p:spPr>
      </p:pic>
      <p:pic>
        <p:nvPicPr>
          <p:cNvPr id="4" name="Picture 3" descr="A logo with a feather in the middle&#10;&#10;Description automatically generated">
            <a:extLst>
              <a:ext uri="{FF2B5EF4-FFF2-40B4-BE49-F238E27FC236}">
                <a16:creationId xmlns:a16="http://schemas.microsoft.com/office/drawing/2014/main" id="{01DC586D-E305-E33C-D2B1-5BD70B459642}"/>
              </a:ext>
            </a:extLst>
          </p:cNvPr>
          <p:cNvPicPr>
            <a:picLocks noChangeAspect="1"/>
          </p:cNvPicPr>
          <p:nvPr/>
        </p:nvPicPr>
        <p:blipFill>
          <a:blip r:embed="rId10"/>
          <a:srcRect r="-1" b="6930"/>
          <a:stretch/>
        </p:blipFill>
        <p:spPr>
          <a:xfrm>
            <a:off x="20" y="3429000"/>
            <a:ext cx="4059916" cy="3429000"/>
          </a:xfrm>
          <a:prstGeom prst="rect">
            <a:avLst/>
          </a:prstGeom>
        </p:spPr>
      </p:pic>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6294059" y="2020187"/>
            <a:ext cx="4250207" cy="3237614"/>
          </a:xfrm>
        </p:spPr>
        <p:txBody>
          <a:bodyPr vert="horz" lIns="91440" tIns="45720" rIns="91440" bIns="45720" rtlCol="0">
            <a:normAutofit/>
          </a:bodyPr>
          <a:lstStyle/>
          <a:p>
            <a:pPr>
              <a:lnSpc>
                <a:spcPct val="90000"/>
              </a:lnSpc>
            </a:pPr>
            <a:r>
              <a:rPr lang="en-US" sz="1300" dirty="0">
                <a:latin typeface="+mj-lt"/>
              </a:rPr>
              <a:t>Legal can assist HR in disability accommodation determinations.</a:t>
            </a:r>
          </a:p>
          <a:p>
            <a:pPr>
              <a:lnSpc>
                <a:spcPct val="90000"/>
              </a:lnSpc>
            </a:pPr>
            <a:r>
              <a:rPr lang="en-US" sz="1300" dirty="0">
                <a:latin typeface="+mj-lt"/>
              </a:rPr>
              <a:t>Reasonable accommodations for disabilities – if required to do so under the law.</a:t>
            </a:r>
          </a:p>
          <a:p>
            <a:pPr lvl="1">
              <a:lnSpc>
                <a:spcPct val="90000"/>
              </a:lnSpc>
            </a:pPr>
            <a:r>
              <a:rPr lang="en-US" sz="1300" dirty="0"/>
              <a:t>The Navajo Preference in Employment Act - covered employers must provide reasonable accommodations to employees with disabilities.</a:t>
            </a:r>
          </a:p>
          <a:p>
            <a:pPr lvl="2">
              <a:lnSpc>
                <a:spcPct val="90000"/>
              </a:lnSpc>
            </a:pPr>
            <a:r>
              <a:rPr lang="en-US" sz="1300" dirty="0"/>
              <a:t>Legal can help HR evaluate what accommodations are reasonable and whether to accommodate.  </a:t>
            </a:r>
          </a:p>
        </p:txBody>
      </p:sp>
    </p:spTree>
    <p:extLst>
      <p:ext uri="{BB962C8B-B14F-4D97-AF65-F5344CB8AC3E}">
        <p14:creationId xmlns:p14="http://schemas.microsoft.com/office/powerpoint/2010/main" val="4168942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Compliance with Applicable Employment Laws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Some tribes choose to comply with employment laws as </a:t>
            </a:r>
            <a:r>
              <a:rPr lang="en-US" u="sng" dirty="0">
                <a:solidFill>
                  <a:schemeClr val="bg1"/>
                </a:solidFill>
              </a:rPr>
              <a:t>guidance</a:t>
            </a:r>
            <a:r>
              <a:rPr lang="en-US" dirty="0">
                <a:solidFill>
                  <a:schemeClr val="bg1"/>
                </a:solidFill>
              </a:rPr>
              <a:t> only.</a:t>
            </a:r>
          </a:p>
          <a:p>
            <a:pPr lvl="1"/>
            <a:r>
              <a:rPr lang="en-US" dirty="0">
                <a:solidFill>
                  <a:schemeClr val="bg1"/>
                </a:solidFill>
              </a:rPr>
              <a:t>Wage and hour</a:t>
            </a:r>
          </a:p>
          <a:p>
            <a:pPr lvl="1"/>
            <a:r>
              <a:rPr lang="en-US" dirty="0">
                <a:solidFill>
                  <a:schemeClr val="bg1"/>
                </a:solidFill>
              </a:rPr>
              <a:t>Accommodations for disabilities or religion</a:t>
            </a:r>
          </a:p>
          <a:p>
            <a:pPr lvl="1"/>
            <a:r>
              <a:rPr lang="en-US" dirty="0">
                <a:solidFill>
                  <a:schemeClr val="bg1"/>
                </a:solidFill>
              </a:rPr>
              <a:t>Drug testing procedures</a:t>
            </a:r>
          </a:p>
          <a:p>
            <a:pPr marL="457200" lvl="1" indent="0">
              <a:buNone/>
            </a:pPr>
            <a:r>
              <a:rPr lang="en-US" dirty="0">
                <a:solidFill>
                  <a:schemeClr val="bg1"/>
                </a:solidFill>
              </a:rPr>
              <a:t>Legal can help HR determine whether to follow law as a guide.</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745565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Topic Three</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Employee grievances </a:t>
            </a:r>
            <a:r>
              <a:rPr lang="en-US" sz="2000" dirty="0">
                <a:solidFill>
                  <a:schemeClr val="bg1"/>
                </a:solidFill>
                <a:latin typeface="Arial" panose="020B0604020202020204" pitchFamily="34" charset="0"/>
                <a:cs typeface="Arial" panose="020B0604020202020204" pitchFamily="34" charset="0"/>
              </a:rPr>
              <a:t>and Whether Terminations are compliant</a:t>
            </a:r>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4"/>
          <a:stretch>
            <a:fillRect/>
          </a:stretch>
        </p:blipFill>
        <p:spPr>
          <a:xfrm>
            <a:off x="10726815" y="5467255"/>
            <a:ext cx="1383912" cy="1255885"/>
          </a:xfrm>
          <a:prstGeom prst="rect">
            <a:avLst/>
          </a:prstGeom>
        </p:spPr>
      </p:pic>
      <p:pic>
        <p:nvPicPr>
          <p:cNvPr id="6" name="Picture 5">
            <a:extLst>
              <a:ext uri="{FF2B5EF4-FFF2-40B4-BE49-F238E27FC236}">
                <a16:creationId xmlns:a16="http://schemas.microsoft.com/office/drawing/2014/main" id="{E02F7015-4F58-8C14-92D8-564A3AB29EE5}"/>
              </a:ext>
            </a:extLst>
          </p:cNvPr>
          <p:cNvPicPr>
            <a:picLocks noChangeAspect="1"/>
          </p:cNvPicPr>
          <p:nvPr/>
        </p:nvPicPr>
        <p:blipFill>
          <a:blip r:embed="rId5"/>
          <a:stretch>
            <a:fillRect/>
          </a:stretch>
        </p:blipFill>
        <p:spPr>
          <a:xfrm>
            <a:off x="4791740" y="1169491"/>
            <a:ext cx="2438400" cy="2438400"/>
          </a:xfrm>
          <a:prstGeom prst="rect">
            <a:avLst/>
          </a:prstGeom>
        </p:spPr>
      </p:pic>
    </p:spTree>
    <p:extLst>
      <p:ext uri="{BB962C8B-B14F-4D97-AF65-F5344CB8AC3E}">
        <p14:creationId xmlns:p14="http://schemas.microsoft.com/office/powerpoint/2010/main" val="199177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Employee Grievances and Whether Terminations are Compliant</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Some tribal laws require a showing of “cause” to terminate an employee’s employment.</a:t>
            </a:r>
          </a:p>
          <a:p>
            <a:r>
              <a:rPr lang="en-US" dirty="0">
                <a:solidFill>
                  <a:schemeClr val="bg1"/>
                </a:solidFill>
              </a:rPr>
              <a:t>Different from “at-will employment” doctrine in most states.</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754111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Employee Grievances and Whether Terminations are Compliant</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For example, the Constitution of the Cherokee Nation of Oklahoma provides that no employee who has served in a position for at least one year shall be terminated from the employment of the Nation except for cause, and that employee is entitled to a hearing on the termination.  Cherokee Nation of Okla. Const., art. XII (1986).</a:t>
            </a:r>
          </a:p>
          <a:p>
            <a:r>
              <a:rPr lang="en-US" dirty="0">
                <a:solidFill>
                  <a:schemeClr val="bg1"/>
                </a:solidFill>
              </a:rPr>
              <a:t>For example, certain employees covered by the Navajo Preference in Employment Act can only be terminated for just cause.</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50805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Employee Grievances and Whether Terminations are Compliant</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3995589"/>
          </a:xfrm>
        </p:spPr>
        <p:txBody>
          <a:bodyPr/>
          <a:lstStyle/>
          <a:p>
            <a:r>
              <a:rPr lang="en-US" dirty="0">
                <a:solidFill>
                  <a:schemeClr val="bg1"/>
                </a:solidFill>
              </a:rPr>
              <a:t>Advice and counsel on whether certain conduct constitutes “cause” for termination </a:t>
            </a:r>
          </a:p>
          <a:p>
            <a:r>
              <a:rPr lang="en-US" dirty="0">
                <a:solidFill>
                  <a:schemeClr val="bg1"/>
                </a:solidFill>
              </a:rPr>
              <a:t>And whether the documentation supporting the termination decision is sufficient</a:t>
            </a:r>
          </a:p>
          <a:p>
            <a:pPr lvl="1"/>
            <a:r>
              <a:rPr lang="en-US" dirty="0">
                <a:solidFill>
                  <a:schemeClr val="bg1"/>
                </a:solidFill>
              </a:rPr>
              <a:t>Drafting and/or reviewing and revising disciplinary write-ups and termination letters </a:t>
            </a:r>
          </a:p>
          <a:p>
            <a:pPr lvl="1"/>
            <a:r>
              <a:rPr lang="en-US" dirty="0">
                <a:solidFill>
                  <a:schemeClr val="bg1"/>
                </a:solidFill>
              </a:rPr>
              <a:t>Start with a draft, which is attorney-client privileged and confidential work product – the final draft is open to the public.</a:t>
            </a:r>
          </a:p>
          <a:p>
            <a:r>
              <a:rPr lang="en-US" dirty="0">
                <a:solidFill>
                  <a:schemeClr val="bg1"/>
                </a:solidFill>
              </a:rPr>
              <a:t>Weigh risks of retaliation claims</a:t>
            </a:r>
          </a:p>
          <a:p>
            <a:pPr lvl="1"/>
            <a:r>
              <a:rPr lang="en-US" dirty="0">
                <a:solidFill>
                  <a:schemeClr val="bg1"/>
                </a:solidFill>
              </a:rPr>
              <a:t>For example, under the Navajo Preference in Employment Act, covered employers must refrain from retaliating against persons who have opposed an NPEA-related practice or exercised rights under the NPEA.</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739951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0345368" cy="1198245"/>
          </a:xfrm>
        </p:spPr>
        <p:txBody>
          <a:bodyPr/>
          <a:lstStyle/>
          <a:p>
            <a:r>
              <a:rPr lang="en-US" dirty="0">
                <a:solidFill>
                  <a:schemeClr val="bg1"/>
                </a:solidFill>
                <a:latin typeface="Arial" panose="020B0604020202020204" pitchFamily="34" charset="0"/>
                <a:cs typeface="Arial" panose="020B0604020202020204" pitchFamily="34" charset="0"/>
              </a:rPr>
              <a:t>Attorney-Client Privilege and Work Product</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953422" y="2102844"/>
            <a:ext cx="8453191" cy="4629921"/>
          </a:xfrm>
        </p:spPr>
        <p:txBody>
          <a:bodyPr>
            <a:normAutofit fontScale="92500" lnSpcReduction="20000"/>
          </a:bodyPr>
          <a:lstStyle/>
          <a:p>
            <a:pPr marL="0" indent="0">
              <a:buNone/>
            </a:pPr>
            <a:endParaRPr lang="en-US" b="0" i="0" dirty="0">
              <a:solidFill>
                <a:schemeClr val="bg1"/>
              </a:solidFill>
              <a:effectLst/>
              <a:latin typeface="georgia" panose="02040502050405020303" pitchFamily="18" charset="0"/>
            </a:endParaRPr>
          </a:p>
          <a:p>
            <a:r>
              <a:rPr lang="en-US" dirty="0">
                <a:solidFill>
                  <a:schemeClr val="bg1"/>
                </a:solidFill>
                <a:latin typeface="georgia" panose="02040502050405020303" pitchFamily="18" charset="0"/>
              </a:rPr>
              <a:t>Examples of tribal code provisions on the attorney-client privilege, advocate-client privilege, and work product doctrine:</a:t>
            </a:r>
          </a:p>
          <a:p>
            <a:pPr lvl="1"/>
            <a:r>
              <a:rPr lang="en-US" dirty="0">
                <a:solidFill>
                  <a:schemeClr val="bg1"/>
                </a:solidFill>
                <a:latin typeface="georgia" panose="02040502050405020303" pitchFamily="18" charset="0"/>
              </a:rPr>
              <a:t>Gila River Indian Community Rules of Evidence, Section 502, available at </a:t>
            </a:r>
            <a:r>
              <a:rPr lang="en-US" dirty="0">
                <a:solidFill>
                  <a:schemeClr val="bg1"/>
                </a:solidFill>
                <a:latin typeface="georgia" panose="02040502050405020303" pitchFamily="18" charset="0"/>
                <a:hlinkClick r:id="rId3"/>
              </a:rPr>
              <a:t>https://www.gilariver.org/view/download.php/government/ordinances/res-gr-96-13-rules-of-evidence</a:t>
            </a:r>
            <a:r>
              <a:rPr lang="en-US" dirty="0">
                <a:solidFill>
                  <a:schemeClr val="bg1"/>
                </a:solidFill>
                <a:latin typeface="georgia" panose="02040502050405020303" pitchFamily="18" charset="0"/>
              </a:rPr>
              <a:t> </a:t>
            </a:r>
          </a:p>
          <a:p>
            <a:pPr lvl="2"/>
            <a:r>
              <a:rPr lang="en-US" dirty="0">
                <a:solidFill>
                  <a:schemeClr val="bg1"/>
                </a:solidFill>
                <a:latin typeface="georgia" panose="02040502050405020303" pitchFamily="18" charset="0"/>
              </a:rPr>
              <a:t>“Attorney-client privilege” means the protection that applicable law provides for confidential attorney-client communications. </a:t>
            </a:r>
            <a:r>
              <a:rPr lang="en-US" i="1" dirty="0">
                <a:solidFill>
                  <a:schemeClr val="bg1"/>
                </a:solidFill>
                <a:latin typeface="georgia" panose="02040502050405020303" pitchFamily="18" charset="0"/>
              </a:rPr>
              <a:t>Section 502(F)(1).</a:t>
            </a:r>
          </a:p>
          <a:p>
            <a:pPr lvl="2"/>
            <a:r>
              <a:rPr lang="en-US" dirty="0">
                <a:solidFill>
                  <a:schemeClr val="bg1"/>
                </a:solidFill>
                <a:latin typeface="georgia" panose="02040502050405020303" pitchFamily="18" charset="0"/>
              </a:rPr>
              <a:t>“Work-product protection” is defined as </a:t>
            </a:r>
            <a:r>
              <a:rPr lang="en-US" dirty="0" err="1">
                <a:solidFill>
                  <a:schemeClr val="bg1"/>
                </a:solidFill>
                <a:latin typeface="georgia" panose="02040502050405020303" pitchFamily="18" charset="0"/>
              </a:rPr>
              <a:t>as</a:t>
            </a:r>
            <a:r>
              <a:rPr lang="en-US" dirty="0">
                <a:solidFill>
                  <a:schemeClr val="bg1"/>
                </a:solidFill>
                <a:latin typeface="georgia" panose="02040502050405020303" pitchFamily="18" charset="0"/>
              </a:rPr>
              <a:t> the protection that applicable law provides for tangible material (or its intangible equivalent prepared in anticipation of litigation or for trial). </a:t>
            </a:r>
            <a:r>
              <a:rPr lang="en-US" i="1" dirty="0">
                <a:solidFill>
                  <a:schemeClr val="bg1"/>
                </a:solidFill>
                <a:latin typeface="georgia" panose="02040502050405020303" pitchFamily="18" charset="0"/>
              </a:rPr>
              <a:t>Section 502(F)(2).</a:t>
            </a:r>
          </a:p>
          <a:p>
            <a:pPr lvl="2"/>
            <a:r>
              <a:rPr lang="en-US" dirty="0">
                <a:solidFill>
                  <a:schemeClr val="bg1"/>
                </a:solidFill>
                <a:latin typeface="georgia" panose="02040502050405020303" pitchFamily="18" charset="0"/>
              </a:rPr>
              <a:t>The “applicable law” in civil cases in the Gila River Indian Community Court includes the constitution, laws, and ordinances of the Community, unless in conflict with federal laws of the U.S. Constitution. It also includes the traditional customs of the Community not in conflict with the Community’s laws.  In deciding any matter that is not covered by the Community’s constitution, laws, ordinances, or traditional customs, </a:t>
            </a:r>
            <a:r>
              <a:rPr lang="en-US" u="sng" dirty="0">
                <a:solidFill>
                  <a:schemeClr val="bg1"/>
                </a:solidFill>
                <a:latin typeface="georgia" panose="02040502050405020303" pitchFamily="18" charset="0"/>
              </a:rPr>
              <a:t>the court shall be guided by Arizona law</a:t>
            </a:r>
            <a:r>
              <a:rPr lang="en-US" dirty="0">
                <a:solidFill>
                  <a:schemeClr val="bg1"/>
                </a:solidFill>
                <a:latin typeface="georgia" panose="02040502050405020303" pitchFamily="18" charset="0"/>
              </a:rPr>
              <a:t>. </a:t>
            </a:r>
            <a:r>
              <a:rPr lang="en-US" i="1" dirty="0">
                <a:solidFill>
                  <a:schemeClr val="bg1"/>
                </a:solidFill>
                <a:latin typeface="georgia" panose="02040502050405020303" pitchFamily="18" charset="0"/>
              </a:rPr>
              <a:t>Section 4.302, Title 4, Courts and Procedure, Gila River Indian Community Code.</a:t>
            </a:r>
          </a:p>
          <a:p>
            <a:pPr lvl="2"/>
            <a:endParaRPr lang="en-US"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4"/>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117673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Topic Four</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Drafting, revising, and reviewing employment agreements and other contracts</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pic>
        <p:nvPicPr>
          <p:cNvPr id="6" name="Picture 5" descr="Number Four icon in SVG, PNG formats">
            <a:extLst>
              <a:ext uri="{FF2B5EF4-FFF2-40B4-BE49-F238E27FC236}">
                <a16:creationId xmlns:a16="http://schemas.microsoft.com/office/drawing/2014/main" id="{D72D8D53-9C97-CA4F-DF9D-EDEEBB5F73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3302" y="704427"/>
            <a:ext cx="3368527" cy="3368527"/>
          </a:xfrm>
          <a:prstGeom prst="rect">
            <a:avLst/>
          </a:prstGeom>
          <a:noFill/>
          <a:ln>
            <a:noFill/>
          </a:ln>
        </p:spPr>
      </p:pic>
    </p:spTree>
    <p:extLst>
      <p:ext uri="{BB962C8B-B14F-4D97-AF65-F5344CB8AC3E}">
        <p14:creationId xmlns:p14="http://schemas.microsoft.com/office/powerpoint/2010/main" val="5451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Employment Agreements and Other Contracts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If your Tribe or company uses employment agreements, HR can have its attorney prepare or review them on a periodic basis.</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72494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4684887" cy="1198245"/>
          </a:xfrm>
        </p:spPr>
        <p:txBody>
          <a:bodyPr/>
          <a:lstStyle/>
          <a:p>
            <a:r>
              <a:rPr lang="en-US" dirty="0">
                <a:solidFill>
                  <a:schemeClr val="bg1"/>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11786" y="2009545"/>
            <a:ext cx="7610692" cy="3594100"/>
          </a:xfrm>
        </p:spPr>
        <p:txBody>
          <a:bodyPr>
            <a:normAutofit fontScale="92500" lnSpcReduction="10000"/>
          </a:bodyPr>
          <a:lstStyle/>
          <a:p>
            <a:r>
              <a:rPr lang="en-US" dirty="0">
                <a:solidFill>
                  <a:schemeClr val="bg1"/>
                </a:solidFill>
                <a:latin typeface="Arial" panose="020B0604020202020204" pitchFamily="34" charset="0"/>
                <a:cs typeface="Arial" panose="020B0604020202020204" pitchFamily="34" charset="0"/>
              </a:rPr>
              <a:t>Sacks Tierney P.A.</a:t>
            </a:r>
          </a:p>
          <a:p>
            <a:pPr lvl="1"/>
            <a:r>
              <a:rPr lang="en-US" dirty="0">
                <a:solidFill>
                  <a:schemeClr val="bg1"/>
                </a:solidFill>
                <a:latin typeface="Arial" panose="020B0604020202020204" pitchFamily="34" charset="0"/>
                <a:cs typeface="Arial" panose="020B0604020202020204" pitchFamily="34" charset="0"/>
              </a:rPr>
              <a:t>Employment and Indian/Tribal Law Practice Groups</a:t>
            </a:r>
          </a:p>
          <a:p>
            <a:r>
              <a:rPr lang="en-US" dirty="0">
                <a:solidFill>
                  <a:schemeClr val="bg1"/>
                </a:solidFill>
                <a:latin typeface="Arial" panose="020B0604020202020204" pitchFamily="34" charset="0"/>
                <a:cs typeface="Arial" panose="020B0604020202020204" pitchFamily="34" charset="0"/>
              </a:rPr>
              <a:t>Indigenous Peoples Law and Policy Program at University of Arizona James E. Rogers College of Law</a:t>
            </a:r>
          </a:p>
          <a:p>
            <a:pPr lvl="1"/>
            <a:r>
              <a:rPr lang="en-US" dirty="0">
                <a:solidFill>
                  <a:schemeClr val="bg1"/>
                </a:solidFill>
                <a:latin typeface="Arial" panose="020B0604020202020204" pitchFamily="34" charset="0"/>
                <a:cs typeface="Arial" panose="020B0604020202020204" pitchFamily="34" charset="0"/>
              </a:rPr>
              <a:t>Tribal Courts Clinic with the Honorable Ray Austin of the Navajo Supreme Court</a:t>
            </a:r>
          </a:p>
          <a:p>
            <a:pPr lvl="1"/>
            <a:r>
              <a:rPr lang="en-US" dirty="0">
                <a:solidFill>
                  <a:schemeClr val="bg1"/>
                </a:solidFill>
                <a:latin typeface="Arial" panose="020B0604020202020204" pitchFamily="34" charset="0"/>
                <a:cs typeface="Arial" panose="020B0604020202020204" pitchFamily="34" charset="0"/>
              </a:rPr>
              <a:t>Served low-income tribal members with the Indian Law Project of Nevada Legal Services for various Indian tribes such as the Shoshone-Paiute Tribes, Washoe Tribe, and the Reno-Sparks Indian Community</a:t>
            </a:r>
          </a:p>
          <a:p>
            <a:pPr lvl="1"/>
            <a:r>
              <a:rPr lang="en-US" dirty="0">
                <a:solidFill>
                  <a:schemeClr val="bg1"/>
                </a:solidFill>
                <a:latin typeface="Arial" panose="020B0604020202020204" pitchFamily="34" charset="0"/>
                <a:cs typeface="Arial" panose="020B0604020202020204" pitchFamily="34" charset="0"/>
              </a:rPr>
              <a:t>NNALSA Moot Court in Norman, OK</a:t>
            </a:r>
            <a:endParaRPr lang="en-US" dirty="0">
              <a:solidFill>
                <a:schemeClr val="tx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4"/>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58079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Employment Agreements and Other Contracts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Look out for consistency between employee handbook and agreements – and which document will govern in the event of a conflict.</a:t>
            </a:r>
          </a:p>
          <a:p>
            <a:pPr lvl="1"/>
            <a:r>
              <a:rPr lang="en-US" dirty="0">
                <a:solidFill>
                  <a:schemeClr val="bg1"/>
                </a:solidFill>
              </a:rPr>
              <a:t>Grievance procedures</a:t>
            </a:r>
          </a:p>
          <a:p>
            <a:pPr lvl="2"/>
            <a:r>
              <a:rPr lang="en-US" dirty="0">
                <a:solidFill>
                  <a:schemeClr val="bg1"/>
                </a:solidFill>
              </a:rPr>
              <a:t>All employees, including your management-level employees?</a:t>
            </a:r>
          </a:p>
          <a:p>
            <a:pPr lvl="1"/>
            <a:r>
              <a:rPr lang="en-US" dirty="0">
                <a:solidFill>
                  <a:schemeClr val="bg1"/>
                </a:solidFill>
              </a:rPr>
              <a:t>At-will employment, if legally permitted under tribal law</a:t>
            </a:r>
          </a:p>
          <a:p>
            <a:pPr lvl="1"/>
            <a:r>
              <a:rPr lang="en-US" dirty="0">
                <a:solidFill>
                  <a:schemeClr val="bg1"/>
                </a:solidFill>
              </a:rPr>
              <a:t>Leave policies</a:t>
            </a:r>
          </a:p>
          <a:p>
            <a:pPr lvl="1"/>
            <a:r>
              <a:rPr lang="en-US" dirty="0">
                <a:solidFill>
                  <a:schemeClr val="bg1"/>
                </a:solidFill>
              </a:rPr>
              <a:t>Raises or bonuses</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4"/>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65315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Employment Agreements and Other Contracts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Whether to include a waiver of sovereign immunity in your contract:</a:t>
            </a:r>
          </a:p>
          <a:p>
            <a:pPr lvl="1"/>
            <a:r>
              <a:rPr lang="en-US" dirty="0">
                <a:solidFill>
                  <a:schemeClr val="bg1"/>
                </a:solidFill>
              </a:rPr>
              <a:t>Waiver of the Tribe’s sovereign immunity under the contract, or no waiver?</a:t>
            </a:r>
          </a:p>
          <a:p>
            <a:pPr lvl="1"/>
            <a:r>
              <a:rPr lang="en-US" dirty="0">
                <a:solidFill>
                  <a:schemeClr val="bg1"/>
                </a:solidFill>
              </a:rPr>
              <a:t>Limited waiver of sovereign immunity?</a:t>
            </a:r>
          </a:p>
          <a:p>
            <a:pPr lvl="1"/>
            <a:r>
              <a:rPr lang="en-US" dirty="0">
                <a:solidFill>
                  <a:schemeClr val="bg1"/>
                </a:solidFill>
              </a:rPr>
              <a:t>Inadvertently waiving sovereign immunity?</a:t>
            </a:r>
          </a:p>
          <a:p>
            <a:pPr lvl="2"/>
            <a:r>
              <a:rPr lang="en-US" dirty="0">
                <a:solidFill>
                  <a:schemeClr val="bg1"/>
                </a:solidFill>
              </a:rPr>
              <a:t>Arbitration clause</a:t>
            </a:r>
          </a:p>
          <a:p>
            <a:pPr lvl="2"/>
            <a:r>
              <a:rPr lang="en-US" dirty="0">
                <a:solidFill>
                  <a:schemeClr val="bg1"/>
                </a:solidFill>
              </a:rPr>
              <a:t>Forum selection clause without specifying which party can sue</a:t>
            </a:r>
          </a:p>
          <a:p>
            <a:pPr lvl="1"/>
            <a:r>
              <a:rPr lang="en-US" dirty="0">
                <a:solidFill>
                  <a:schemeClr val="bg1"/>
                </a:solidFill>
              </a:rPr>
              <a:t>One-sided waiver where Tribe can sue employee but employee cannot sue tribe?</a:t>
            </a:r>
          </a:p>
          <a:p>
            <a:pPr lvl="1"/>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145884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Employment Agreements and Other Contracts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4374646"/>
          </a:xfrm>
        </p:spPr>
        <p:txBody>
          <a:bodyPr>
            <a:normAutofit fontScale="92500" lnSpcReduction="20000"/>
          </a:bodyPr>
          <a:lstStyle/>
          <a:p>
            <a:r>
              <a:rPr lang="en-US" dirty="0">
                <a:solidFill>
                  <a:schemeClr val="bg1"/>
                </a:solidFill>
              </a:rPr>
              <a:t>Limited waiver of sovereign immunity clause - best practices:</a:t>
            </a:r>
          </a:p>
          <a:p>
            <a:pPr lvl="1"/>
            <a:r>
              <a:rPr lang="en-US" dirty="0">
                <a:solidFill>
                  <a:schemeClr val="bg1"/>
                </a:solidFill>
              </a:rPr>
              <a:t>Waiving immunity from suit to the limited extent necessary to enforce the terms of the contract.</a:t>
            </a:r>
          </a:p>
          <a:p>
            <a:pPr lvl="1"/>
            <a:r>
              <a:rPr lang="en-US" dirty="0">
                <a:solidFill>
                  <a:schemeClr val="bg1"/>
                </a:solidFill>
              </a:rPr>
              <a:t>No damages can be collected outside of what is contemplated in contract, no counterclaims, no consequential/special damages (damages outside of contract being suffered as a consequential result of the breach of the contract), no punitive damages, and no awards of attorneys’ fees to the prevailing party.</a:t>
            </a:r>
          </a:p>
          <a:p>
            <a:pPr lvl="2"/>
            <a:r>
              <a:rPr lang="en-US" dirty="0">
                <a:solidFill>
                  <a:schemeClr val="bg1"/>
                </a:solidFill>
              </a:rPr>
              <a:t>Consequential damages – harm suffered as a direct and foreseeable result of the breach of contract</a:t>
            </a:r>
          </a:p>
          <a:p>
            <a:pPr lvl="3"/>
            <a:r>
              <a:rPr lang="en-US" i="1" dirty="0">
                <a:solidFill>
                  <a:schemeClr val="bg1"/>
                </a:solidFill>
              </a:rPr>
              <a:t>Example</a:t>
            </a:r>
            <a:r>
              <a:rPr lang="en-US" dirty="0">
                <a:solidFill>
                  <a:schemeClr val="bg1"/>
                </a:solidFill>
              </a:rPr>
              <a:t>: If an employee had to take out a loan to pay their mortgage, a court could award the additional loss of money the employee had to pay to take out that loan. </a:t>
            </a:r>
          </a:p>
          <a:p>
            <a:pPr lvl="3"/>
            <a:r>
              <a:rPr lang="en-US" i="1" dirty="0">
                <a:solidFill>
                  <a:schemeClr val="bg1"/>
                </a:solidFill>
              </a:rPr>
              <a:t>Example: </a:t>
            </a:r>
            <a:r>
              <a:rPr lang="en-US" dirty="0">
                <a:solidFill>
                  <a:schemeClr val="bg1"/>
                </a:solidFill>
              </a:rPr>
              <a:t>emotional distress damages.</a:t>
            </a:r>
          </a:p>
          <a:p>
            <a:pPr lvl="1"/>
            <a:r>
              <a:rPr lang="en-US" dirty="0">
                <a:solidFill>
                  <a:schemeClr val="bg1"/>
                </a:solidFill>
              </a:rPr>
              <a:t>Not waiving immunity from suit with respect to individuals, only a limited waiver as to the employer.</a:t>
            </a:r>
          </a:p>
          <a:p>
            <a:pPr lvl="1"/>
            <a:r>
              <a:rPr lang="en-US" dirty="0">
                <a:solidFill>
                  <a:schemeClr val="bg1"/>
                </a:solidFill>
              </a:rPr>
              <a:t>Does the tribal employer even have the authority to waive its sovereign immunity?  Must be approved by the Tribal Council or Board.</a:t>
            </a:r>
          </a:p>
          <a:p>
            <a:pPr lvl="1"/>
            <a:endParaRPr lang="en-US" dirty="0">
              <a:solidFill>
                <a:schemeClr val="bg1"/>
              </a:solidFill>
            </a:endParaRPr>
          </a:p>
          <a:p>
            <a:pPr marL="4572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4"/>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431616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Employment Agreements and Other Contracts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4374646"/>
          </a:xfrm>
        </p:spPr>
        <p:txBody>
          <a:bodyPr>
            <a:normAutofit fontScale="92500" lnSpcReduction="20000"/>
          </a:bodyPr>
          <a:lstStyle/>
          <a:p>
            <a:r>
              <a:rPr lang="en-US" dirty="0">
                <a:solidFill>
                  <a:schemeClr val="bg1"/>
                </a:solidFill>
              </a:rPr>
              <a:t>Dispute resolution provisions:</a:t>
            </a:r>
          </a:p>
          <a:p>
            <a:pPr lvl="1"/>
            <a:r>
              <a:rPr lang="en-US" dirty="0">
                <a:solidFill>
                  <a:schemeClr val="bg1"/>
                </a:solidFill>
              </a:rPr>
              <a:t>Which court is to resolve disputes between the parties?  Court of the Tribe?</a:t>
            </a:r>
          </a:p>
          <a:p>
            <a:pPr lvl="1"/>
            <a:r>
              <a:rPr lang="en-US" dirty="0">
                <a:solidFill>
                  <a:schemeClr val="bg1"/>
                </a:solidFill>
              </a:rPr>
              <a:t>Will the parties agree to binding arbitration rather than litigation?</a:t>
            </a:r>
          </a:p>
          <a:p>
            <a:pPr lvl="2"/>
            <a:r>
              <a:rPr lang="en-US" dirty="0">
                <a:solidFill>
                  <a:schemeClr val="bg1"/>
                </a:solidFill>
              </a:rPr>
              <a:t>In </a:t>
            </a:r>
            <a:r>
              <a:rPr lang="en-US" i="1" dirty="0">
                <a:solidFill>
                  <a:schemeClr val="bg1"/>
                </a:solidFill>
              </a:rPr>
              <a:t>Grand Canyon Skywalk</a:t>
            </a:r>
            <a:r>
              <a:rPr lang="en-US" dirty="0">
                <a:solidFill>
                  <a:schemeClr val="bg1"/>
                </a:solidFill>
              </a:rPr>
              <a:t>, the federal district court in Arizona upheld an arbitration award against Sa </a:t>
            </a:r>
            <a:r>
              <a:rPr lang="en-US" dirty="0" err="1">
                <a:solidFill>
                  <a:schemeClr val="bg1"/>
                </a:solidFill>
              </a:rPr>
              <a:t>Nyu</a:t>
            </a:r>
            <a:r>
              <a:rPr lang="en-US" dirty="0">
                <a:solidFill>
                  <a:schemeClr val="bg1"/>
                </a:solidFill>
              </a:rPr>
              <a:t> </a:t>
            </a:r>
            <a:r>
              <a:rPr lang="en-US" dirty="0" err="1">
                <a:solidFill>
                  <a:schemeClr val="bg1"/>
                </a:solidFill>
              </a:rPr>
              <a:t>Wa</a:t>
            </a:r>
            <a:r>
              <a:rPr lang="en-US" dirty="0">
                <a:solidFill>
                  <a:schemeClr val="bg1"/>
                </a:solidFill>
              </a:rPr>
              <a:t> Inc., a tribally chartered corporation of the Hualapai Tribe, where the agreement between the parties stated that “any controversy, claim or dispute arising out of or related to this Agreement shall be resolved through binding arbitration.” </a:t>
            </a:r>
            <a:r>
              <a:rPr lang="en-US" i="1" dirty="0">
                <a:solidFill>
                  <a:schemeClr val="bg1"/>
                </a:solidFill>
              </a:rPr>
              <a:t>See Grand Canyon Skywalk Dev., LLC v. Sa' </a:t>
            </a:r>
            <a:r>
              <a:rPr lang="en-US" i="1" dirty="0" err="1">
                <a:solidFill>
                  <a:schemeClr val="bg1"/>
                </a:solidFill>
              </a:rPr>
              <a:t>Nyu</a:t>
            </a:r>
            <a:r>
              <a:rPr lang="en-US" i="1" dirty="0">
                <a:solidFill>
                  <a:schemeClr val="bg1"/>
                </a:solidFill>
              </a:rPr>
              <a:t> </a:t>
            </a:r>
            <a:r>
              <a:rPr lang="en-US" i="1" dirty="0" err="1">
                <a:solidFill>
                  <a:schemeClr val="bg1"/>
                </a:solidFill>
              </a:rPr>
              <a:t>Wa</a:t>
            </a:r>
            <a:r>
              <a:rPr lang="en-US" i="1" dirty="0">
                <a:solidFill>
                  <a:schemeClr val="bg1"/>
                </a:solidFill>
              </a:rPr>
              <a:t>, Inc.</a:t>
            </a:r>
            <a:r>
              <a:rPr lang="en-US" dirty="0">
                <a:solidFill>
                  <a:schemeClr val="bg1"/>
                </a:solidFill>
              </a:rPr>
              <a:t>, 923 F. Supp. 2d 1186, 1192 (D. Ariz. 2013).</a:t>
            </a:r>
          </a:p>
          <a:p>
            <a:pPr lvl="1"/>
            <a:r>
              <a:rPr lang="en-US" dirty="0">
                <a:solidFill>
                  <a:schemeClr val="bg1"/>
                </a:solidFill>
              </a:rPr>
              <a:t>I typically see tribal court for forum to hear disputes. Tribes prefer to avoid the jurisdiction of state courts, and federal courts are often without jurisdiction to address contract enforcement actions.  </a:t>
            </a:r>
          </a:p>
          <a:p>
            <a:pPr lvl="1"/>
            <a:r>
              <a:rPr lang="en-US" dirty="0">
                <a:solidFill>
                  <a:schemeClr val="bg1"/>
                </a:solidFill>
              </a:rPr>
              <a:t>Binding arbitration is often a mutually agreeable alternative to court proceedings, although it would still be necessary to resort to a court in order to enforce the agreement to arbitrate, and to enforce an arbitration award. </a:t>
            </a:r>
          </a:p>
          <a:p>
            <a:pPr lvl="2"/>
            <a:r>
              <a:rPr lang="en-US" dirty="0">
                <a:solidFill>
                  <a:schemeClr val="bg1"/>
                </a:solidFill>
              </a:rPr>
              <a:t>So should specify what court that will be – specifically, your Tribe’s court. </a:t>
            </a:r>
          </a:p>
          <a:p>
            <a:pPr lvl="1"/>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167842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Employment Agreements and Other Contracts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7"/>
            <a:ext cx="9403981" cy="4374646"/>
          </a:xfrm>
        </p:spPr>
        <p:txBody>
          <a:bodyPr>
            <a:normAutofit/>
          </a:bodyPr>
          <a:lstStyle/>
          <a:p>
            <a:r>
              <a:rPr lang="en-US" dirty="0">
                <a:solidFill>
                  <a:schemeClr val="bg1"/>
                </a:solidFill>
              </a:rPr>
              <a:t>Choice of Law clauses:</a:t>
            </a:r>
          </a:p>
          <a:p>
            <a:pPr lvl="1"/>
            <a:r>
              <a:rPr lang="en-US" dirty="0">
                <a:solidFill>
                  <a:schemeClr val="bg1"/>
                </a:solidFill>
              </a:rPr>
              <a:t>In any contract where the law of more than one jurisdiction may apply, a “choice of law” clause will determine which law governs the contract. See 5A Navajo Code §1-105 (“the parties may agree that the law either of the Navajo Nation or of such state or nation shall govern their rights and duties.”).</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3445278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Employment Agreements and Other Contracts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690836"/>
            <a:ext cx="9403981" cy="4374646"/>
          </a:xfrm>
        </p:spPr>
        <p:txBody>
          <a:bodyPr>
            <a:normAutofit/>
          </a:bodyPr>
          <a:lstStyle/>
          <a:p>
            <a:r>
              <a:rPr lang="en-US" dirty="0">
                <a:solidFill>
                  <a:schemeClr val="bg1"/>
                </a:solidFill>
              </a:rPr>
              <a:t>When employees are paid by commission:</a:t>
            </a:r>
          </a:p>
          <a:p>
            <a:pPr lvl="1"/>
            <a:r>
              <a:rPr lang="en-US" dirty="0">
                <a:solidFill>
                  <a:schemeClr val="bg1"/>
                </a:solidFill>
              </a:rPr>
              <a:t>What if the customer has not yet paid on the deal secured by the employee at the time the employee’s employment ends – do they get the commission?</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517424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8210623" y="1447800"/>
            <a:ext cx="3333676" cy="3096987"/>
          </a:xfrm>
        </p:spPr>
        <p:txBody>
          <a:bodyPr vert="horz" lIns="91440" tIns="45720" rIns="91440" bIns="45720" rtlCol="0" anchor="b">
            <a:normAutofit/>
          </a:bodyPr>
          <a:lstStyle/>
          <a:p>
            <a:pPr fontAlgn="auto">
              <a:spcAft>
                <a:spcPts val="0"/>
              </a:spcAft>
              <a:defRPr/>
            </a:pPr>
            <a:r>
              <a:rPr lang="en-US" sz="5400"/>
              <a:t>Topic Five</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8210623" y="4740729"/>
            <a:ext cx="3333676" cy="1469570"/>
          </a:xfrm>
        </p:spPr>
        <p:txBody>
          <a:bodyPr vert="horz" lIns="91440" tIns="45720" rIns="91440" bIns="45720" rtlCol="0" anchor="t">
            <a:normAutofit/>
          </a:bodyPr>
          <a:lstStyle/>
          <a:p>
            <a:pPr fontAlgn="auto">
              <a:defRPr/>
            </a:pPr>
            <a:r>
              <a:rPr lang="en-US" sz="1800"/>
              <a:t>Employee handbooks</a:t>
            </a:r>
          </a:p>
        </p:txBody>
      </p:sp>
      <p:sp>
        <p:nvSpPr>
          <p:cNvPr id="23" name="Rectangle 22">
            <a:extLst>
              <a:ext uri="{FF2B5EF4-FFF2-40B4-BE49-F238E27FC236}">
                <a16:creationId xmlns:a16="http://schemas.microsoft.com/office/drawing/2014/main" id="{9219ABE2-5CAE-4E98-81F0-DAA476152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is png image - Number Five Glowing PNG Clip Art Image, is available for free download">
            <a:hlinkClick r:id="rId8" tooltip="&quot;View full size&quot;"/>
            <a:extLst>
              <a:ext uri="{FF2B5EF4-FFF2-40B4-BE49-F238E27FC236}">
                <a16:creationId xmlns:a16="http://schemas.microsoft.com/office/drawing/2014/main" id="{316C19A1-042D-CC39-B183-F94701035A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2358889" y="1382033"/>
            <a:ext cx="3039745" cy="4093932"/>
          </a:xfrm>
          <a:prstGeom prst="rect">
            <a:avLst/>
          </a:prstGeom>
          <a:noFill/>
          <a:effectLst/>
        </p:spPr>
      </p:pic>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10"/>
          <a:stretch>
            <a:fillRect/>
          </a:stretch>
        </p:blipFill>
        <p:spPr>
          <a:xfrm>
            <a:off x="8151676" y="346906"/>
            <a:ext cx="2086941" cy="1893876"/>
          </a:xfrm>
          <a:prstGeom prst="rect">
            <a:avLst/>
          </a:prstGeom>
          <a:effectLst/>
        </p:spPr>
      </p:pic>
    </p:spTree>
    <p:extLst>
      <p:ext uri="{BB962C8B-B14F-4D97-AF65-F5344CB8AC3E}">
        <p14:creationId xmlns:p14="http://schemas.microsoft.com/office/powerpoint/2010/main" val="2437701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Employee Handbooks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Can incorporate federal or state employment laws to the extent they apply, or can incorporate them as a GUIDE only.</a:t>
            </a:r>
          </a:p>
          <a:p>
            <a:r>
              <a:rPr lang="en-US" dirty="0">
                <a:solidFill>
                  <a:schemeClr val="bg1"/>
                </a:solidFill>
              </a:rPr>
              <a:t>Legal counsel can help Tribes avoid creating liability for Tribes in the language of the employee handbook.</a:t>
            </a:r>
          </a:p>
          <a:p>
            <a:pPr lvl="1"/>
            <a:r>
              <a:rPr lang="en-US" dirty="0">
                <a:solidFill>
                  <a:schemeClr val="bg1"/>
                </a:solidFill>
              </a:rPr>
              <a:t>Consider adding a statement on sovereign immunity. </a:t>
            </a:r>
          </a:p>
          <a:p>
            <a:pPr lvl="2"/>
            <a:r>
              <a:rPr lang="en-US" dirty="0">
                <a:solidFill>
                  <a:schemeClr val="bg1"/>
                </a:solidFill>
              </a:rPr>
              <a:t>Nothing herein waives the Tribe’s sovereign immunity.</a:t>
            </a:r>
          </a:p>
          <a:p>
            <a:pPr lvl="1"/>
            <a:r>
              <a:rPr lang="en-US" dirty="0">
                <a:solidFill>
                  <a:schemeClr val="bg1"/>
                </a:solidFill>
              </a:rPr>
              <a:t>Nothing in this handbook is a contract. </a:t>
            </a:r>
          </a:p>
          <a:p>
            <a:pPr lvl="1"/>
            <a:r>
              <a:rPr lang="en-US" dirty="0">
                <a:solidFill>
                  <a:schemeClr val="bg1"/>
                </a:solidFill>
              </a:rPr>
              <a:t>Be clear the law is being followed as a guide if that is the case.</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3521140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Employee Handbooks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normAutofit fontScale="92500" lnSpcReduction="10000"/>
          </a:bodyPr>
          <a:lstStyle/>
          <a:p>
            <a:r>
              <a:rPr lang="en-US" dirty="0">
                <a:solidFill>
                  <a:schemeClr val="bg1"/>
                </a:solidFill>
              </a:rPr>
              <a:t>Former employee of the Kickapoo Tribe in Kansas brought suit against the Kickapoo Tribe in Kansas, Tribal Council, and Golden Eagle Casino for violations of Title VII.</a:t>
            </a:r>
          </a:p>
          <a:p>
            <a:pPr lvl="1"/>
            <a:r>
              <a:rPr lang="en-US" dirty="0">
                <a:solidFill>
                  <a:schemeClr val="bg1"/>
                </a:solidFill>
              </a:rPr>
              <a:t>Employee handbook stated that the tribe promised to comply with the employment discrimination provisions of Title VII.</a:t>
            </a:r>
          </a:p>
          <a:p>
            <a:pPr lvl="1"/>
            <a:r>
              <a:rPr lang="en-US" dirty="0">
                <a:solidFill>
                  <a:schemeClr val="bg1"/>
                </a:solidFill>
              </a:rPr>
              <a:t>Tribe wins - Congress did not abrogate tribal immunity – Title VII expressly exempts Indian tribes.</a:t>
            </a:r>
          </a:p>
          <a:p>
            <a:pPr lvl="1"/>
            <a:r>
              <a:rPr lang="en-US" dirty="0">
                <a:solidFill>
                  <a:schemeClr val="bg1"/>
                </a:solidFill>
              </a:rPr>
              <a:t>And the tribe did not waive it sovereign immunity by agreeing to comply with Title VII in its employee handbook.</a:t>
            </a:r>
          </a:p>
          <a:p>
            <a:r>
              <a:rPr lang="en-US" dirty="0">
                <a:solidFill>
                  <a:schemeClr val="bg1"/>
                </a:solidFill>
              </a:rPr>
              <a:t>But avoid this risk of a claim altogether by being clear the Tribe is only following the law as a GUIDE only.</a:t>
            </a:r>
          </a:p>
          <a:p>
            <a:pPr marL="0" indent="0">
              <a:buNone/>
            </a:pPr>
            <a:r>
              <a:rPr lang="en-US" i="1" dirty="0" err="1">
                <a:solidFill>
                  <a:schemeClr val="bg1"/>
                </a:solidFill>
              </a:rPr>
              <a:t>Nanomantube</a:t>
            </a:r>
            <a:r>
              <a:rPr lang="en-US" i="1" dirty="0">
                <a:solidFill>
                  <a:schemeClr val="bg1"/>
                </a:solidFill>
              </a:rPr>
              <a:t> v. Kickapoo Tribe in Kansas</a:t>
            </a:r>
            <a:r>
              <a:rPr lang="en-US" dirty="0">
                <a:solidFill>
                  <a:schemeClr val="bg1"/>
                </a:solidFill>
              </a:rPr>
              <a:t>, 631 F.3d 1150 (10</a:t>
            </a:r>
            <a:r>
              <a:rPr lang="en-US" baseline="30000" dirty="0">
                <a:solidFill>
                  <a:schemeClr val="bg1"/>
                </a:solidFill>
              </a:rPr>
              <a:t>th</a:t>
            </a:r>
            <a:r>
              <a:rPr lang="en-US" dirty="0">
                <a:solidFill>
                  <a:schemeClr val="bg1"/>
                </a:solidFill>
              </a:rPr>
              <a:t> Cir. 2011)</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4017266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Drafting Employer Procedures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lstStyle/>
          <a:p>
            <a:r>
              <a:rPr lang="en-US" dirty="0">
                <a:solidFill>
                  <a:schemeClr val="bg1"/>
                </a:solidFill>
              </a:rPr>
              <a:t>For example, what to do when an employee is acting under the influence of drugs or alcohol at work.</a:t>
            </a:r>
          </a:p>
          <a:p>
            <a:r>
              <a:rPr lang="en-US" dirty="0">
                <a:solidFill>
                  <a:schemeClr val="bg1"/>
                </a:solidFill>
              </a:rPr>
              <a:t>What an employee should do when a customer steals merchandise. </a:t>
            </a:r>
          </a:p>
          <a:p>
            <a:r>
              <a:rPr lang="en-US" dirty="0">
                <a:solidFill>
                  <a:schemeClr val="bg1"/>
                </a:solidFill>
              </a:rPr>
              <a:t>When must a manager get HR involved, and when can the manager handle issues on their own?</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51113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4684887" cy="1198245"/>
          </a:xfrm>
        </p:spPr>
        <p:txBody>
          <a:bodyPr/>
          <a:lstStyle/>
          <a:p>
            <a:r>
              <a:rPr lang="en-US" dirty="0">
                <a:solidFill>
                  <a:schemeClr val="bg1"/>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776288" y="1967015"/>
            <a:ext cx="9127122" cy="3594100"/>
          </a:xfrm>
        </p:spPr>
        <p:txBody>
          <a:bodyPr/>
          <a:lstStyle/>
          <a:p>
            <a:r>
              <a:rPr lang="en-US" dirty="0">
                <a:solidFill>
                  <a:schemeClr val="bg1"/>
                </a:solidFill>
                <a:latin typeface="Arial" panose="020B0604020202020204" pitchFamily="34" charset="0"/>
                <a:cs typeface="Arial" panose="020B0604020202020204" pitchFamily="34" charset="0"/>
              </a:rPr>
              <a:t>One of the most important internal relationships for a Tribal Employer is the Human Resources Team’s relationship with legal (whether it be in-house, outside counsel, or both).</a:t>
            </a:r>
          </a:p>
          <a:p>
            <a:r>
              <a:rPr lang="en-US" dirty="0">
                <a:solidFill>
                  <a:schemeClr val="bg1"/>
                </a:solidFill>
                <a:latin typeface="Arial" panose="020B0604020202020204" pitchFamily="34" charset="0"/>
                <a:cs typeface="Arial" panose="020B0604020202020204" pitchFamily="34" charset="0"/>
              </a:rPr>
              <a:t>HR deals </a:t>
            </a:r>
            <a:r>
              <a:rPr lang="en-US" u="sng" dirty="0">
                <a:solidFill>
                  <a:schemeClr val="bg1"/>
                </a:solidFill>
                <a:latin typeface="Arial" panose="020B0604020202020204" pitchFamily="34" charset="0"/>
                <a:cs typeface="Arial" panose="020B0604020202020204" pitchFamily="34" charset="0"/>
              </a:rPr>
              <a:t>daily</a:t>
            </a:r>
            <a:r>
              <a:rPr lang="en-US" dirty="0">
                <a:solidFill>
                  <a:schemeClr val="bg1"/>
                </a:solidFill>
                <a:latin typeface="Arial" panose="020B0604020202020204" pitchFamily="34" charset="0"/>
                <a:cs typeface="Arial" panose="020B0604020202020204" pitchFamily="34" charset="0"/>
              </a:rPr>
              <a:t> with multiple legal issues and, potentially, some of the most headline-grabbing issues involving employees and their claims. </a:t>
            </a:r>
            <a:endParaRPr lang="en-US" dirty="0">
              <a:solidFill>
                <a:schemeClr val="tx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545021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Topic Six</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INVESTIGATIONS AND reports</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pic>
        <p:nvPicPr>
          <p:cNvPr id="6" name="Picture 5" descr="This png image - Number Six Clipart Image, is available for free download">
            <a:hlinkClick r:id="rId4" tooltip="&quot;View full size&quot;"/>
            <a:extLst>
              <a:ext uri="{FF2B5EF4-FFF2-40B4-BE49-F238E27FC236}">
                <a16:creationId xmlns:a16="http://schemas.microsoft.com/office/drawing/2014/main" id="{EDDFBBE3-BA85-0FB4-CAF8-6F1CCABB1C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72816" y="851308"/>
            <a:ext cx="3926072" cy="392607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30">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2" name="Picture 31">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32">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4" name="Rectangle 33">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646112" y="452718"/>
            <a:ext cx="4165580" cy="1400530"/>
          </a:xfrm>
        </p:spPr>
        <p:txBody>
          <a:bodyPr vert="horz" lIns="91440" tIns="45720" rIns="91440" bIns="45720" rtlCol="0" anchor="t">
            <a:normAutofit/>
          </a:bodyPr>
          <a:lstStyle/>
          <a:p>
            <a:r>
              <a:rPr lang="en-US" sz="4200">
                <a:latin typeface="+mj-lt"/>
              </a:rPr>
              <a:t>Impartiality in Investigation</a:t>
            </a:r>
          </a:p>
        </p:txBody>
      </p:sp>
      <p:sp>
        <p:nvSpPr>
          <p:cNvPr id="35" name="Freeform: Shape 34">
            <a:extLst>
              <a:ext uri="{FF2B5EF4-FFF2-40B4-BE49-F238E27FC236}">
                <a16:creationId xmlns:a16="http://schemas.microsoft.com/office/drawing/2014/main" id="{01F06C3F-35EE-478B-B96B-1247519C7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36" name="Freeform 23">
            <a:extLst>
              <a:ext uri="{FF2B5EF4-FFF2-40B4-BE49-F238E27FC236}">
                <a16:creationId xmlns:a16="http://schemas.microsoft.com/office/drawing/2014/main" id="{72742D7C-18EF-4DDC-B3B1-7D394C34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descr="10 Point Checklist for Better Project Estimates">
            <a:extLst>
              <a:ext uri="{FF2B5EF4-FFF2-40B4-BE49-F238E27FC236}">
                <a16:creationId xmlns:a16="http://schemas.microsoft.com/office/drawing/2014/main" id="{23D65FA5-9250-7F3A-2E81-065D130925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6094410" y="817878"/>
            <a:ext cx="5449471" cy="2901843"/>
          </a:xfrm>
          <a:prstGeom prst="rect">
            <a:avLst/>
          </a:prstGeom>
          <a:noFill/>
          <a:effectLst/>
        </p:spPr>
      </p:pic>
      <p:sp>
        <p:nvSpPr>
          <p:cNvPr id="37" name="Rectangle 36">
            <a:extLst>
              <a:ext uri="{FF2B5EF4-FFF2-40B4-BE49-F238E27FC236}">
                <a16:creationId xmlns:a16="http://schemas.microsoft.com/office/drawing/2014/main" id="{5DFB004C-C794-45CE-846D-166C532D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646113" y="2052918"/>
            <a:ext cx="4165146" cy="4195481"/>
          </a:xfrm>
        </p:spPr>
        <p:txBody>
          <a:bodyPr vert="horz" lIns="91440" tIns="45720" rIns="91440" bIns="45720" rtlCol="0">
            <a:normAutofit/>
          </a:bodyPr>
          <a:lstStyle/>
          <a:p>
            <a:pPr marL="0" indent="0"/>
            <a:endParaRPr lang="en-US">
              <a:effectLst/>
              <a:latin typeface="+mj-lt"/>
            </a:endParaRPr>
          </a:p>
          <a:p>
            <a:r>
              <a:rPr lang="en-US">
                <a:latin typeface="+mj-lt"/>
              </a:rPr>
              <a:t>Free from influence by Tribe or elected officials</a:t>
            </a:r>
          </a:p>
          <a:p>
            <a:r>
              <a:rPr lang="en-US">
                <a:latin typeface="+mj-lt"/>
              </a:rPr>
              <a:t>Investigator should not be related in any way to the incident being investigated</a:t>
            </a:r>
            <a:r>
              <a:rPr lang="en-US">
                <a:effectLst/>
                <a:latin typeface="+mj-lt"/>
              </a:rPr>
              <a:t> </a:t>
            </a:r>
          </a:p>
          <a:p>
            <a:pPr lvl="1"/>
            <a:r>
              <a:rPr lang="en-US">
                <a:effectLst/>
              </a:rPr>
              <a:t>Outside legal counsel can serve as a third party to conduct a fair and impartial investigation of a complaint by an employee or misconduct.</a:t>
            </a:r>
          </a:p>
        </p:txBody>
      </p:sp>
      <p:pic>
        <p:nvPicPr>
          <p:cNvPr id="4" name="Picture 3" descr="A logo with a feather in the middle&#10;&#10;Description automatically generated">
            <a:extLst>
              <a:ext uri="{FF2B5EF4-FFF2-40B4-BE49-F238E27FC236}">
                <a16:creationId xmlns:a16="http://schemas.microsoft.com/office/drawing/2014/main" id="{01DC586D-E305-E33C-D2B1-5BD70B459642}"/>
              </a:ext>
            </a:extLst>
          </p:cNvPr>
          <p:cNvPicPr>
            <a:picLocks noChangeAspect="1"/>
          </p:cNvPicPr>
          <p:nvPr/>
        </p:nvPicPr>
        <p:blipFill>
          <a:blip r:embed="rId9"/>
          <a:stretch>
            <a:fillRect/>
          </a:stretch>
        </p:blipFill>
        <p:spPr>
          <a:xfrm>
            <a:off x="7627639" y="4223531"/>
            <a:ext cx="2383011" cy="2162557"/>
          </a:xfrm>
          <a:prstGeom prst="rect">
            <a:avLst/>
          </a:prstGeom>
          <a:effectLst/>
        </p:spPr>
      </p:pic>
    </p:spTree>
    <p:extLst>
      <p:ext uri="{BB962C8B-B14F-4D97-AF65-F5344CB8AC3E}">
        <p14:creationId xmlns:p14="http://schemas.microsoft.com/office/powerpoint/2010/main" val="2758843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344064" cy="1198245"/>
          </a:xfrm>
        </p:spPr>
        <p:txBody>
          <a:bodyPr/>
          <a:lstStyle/>
          <a:p>
            <a:r>
              <a:rPr lang="en-US" dirty="0">
                <a:solidFill>
                  <a:schemeClr val="bg1"/>
                </a:solidFill>
                <a:latin typeface="Arial" panose="020B0604020202020204" pitchFamily="34" charset="0"/>
                <a:cs typeface="Arial" panose="020B0604020202020204" pitchFamily="34" charset="0"/>
              </a:rPr>
              <a:t>Investigation Reports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8362" y="1806390"/>
            <a:ext cx="8453191" cy="3594100"/>
          </a:xfrm>
        </p:spPr>
        <p:txBody>
          <a:bodyPr/>
          <a:lstStyle/>
          <a:p>
            <a:r>
              <a:rPr lang="en-US" b="0" i="0" dirty="0">
                <a:solidFill>
                  <a:schemeClr val="bg1"/>
                </a:solidFill>
                <a:effectLst/>
                <a:latin typeface="georgia" panose="02040502050405020303" pitchFamily="18" charset="0"/>
              </a:rPr>
              <a:t>Legal can prepare investigation reports at the end of investigation –record of the findings and conclusions reached in an investigation</a:t>
            </a:r>
            <a:r>
              <a:rPr lang="en-US" dirty="0">
                <a:solidFill>
                  <a:schemeClr val="bg1"/>
                </a:solidFill>
                <a:latin typeface="georgia" panose="02040502050405020303" pitchFamily="18" charset="0"/>
              </a:rPr>
              <a:t> and recommended next steps and disciplinary action, if any.</a:t>
            </a:r>
            <a:endParaRPr lang="en-US" dirty="0">
              <a:solidFill>
                <a:schemeClr val="bg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3018402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119790" cy="1198245"/>
          </a:xfrm>
        </p:spPr>
        <p:txBody>
          <a:bodyPr/>
          <a:lstStyle/>
          <a:p>
            <a:r>
              <a:rPr lang="en-US" dirty="0">
                <a:solidFill>
                  <a:schemeClr val="bg1"/>
                </a:solidFill>
                <a:latin typeface="Arial" panose="020B0604020202020204" pitchFamily="34" charset="0"/>
                <a:cs typeface="Arial" panose="020B0604020202020204" pitchFamily="34" charset="0"/>
              </a:rPr>
              <a:t>Investigation Reports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57729" y="2108850"/>
            <a:ext cx="8453191" cy="3594100"/>
          </a:xfrm>
        </p:spPr>
        <p:txBody>
          <a:bodyPr>
            <a:normAutofit/>
          </a:bodyPr>
          <a:lstStyle/>
          <a:p>
            <a:pPr marL="0" indent="0">
              <a:buNone/>
            </a:pPr>
            <a:endParaRPr lang="en-US" b="0" i="0" dirty="0">
              <a:solidFill>
                <a:schemeClr val="bg1"/>
              </a:solidFill>
              <a:effectLst/>
              <a:latin typeface="georgia" panose="02040502050405020303" pitchFamily="18" charset="0"/>
            </a:endParaRPr>
          </a:p>
          <a:p>
            <a:r>
              <a:rPr lang="en-US" dirty="0">
                <a:solidFill>
                  <a:schemeClr val="bg1"/>
                </a:solidFill>
                <a:latin typeface="georgia" panose="02040502050405020303" pitchFamily="18" charset="0"/>
              </a:rPr>
              <a:t>James </a:t>
            </a:r>
            <a:r>
              <a:rPr lang="en-US" dirty="0" err="1">
                <a:solidFill>
                  <a:schemeClr val="bg1"/>
                </a:solidFill>
                <a:latin typeface="georgia" panose="02040502050405020303" pitchFamily="18" charset="0"/>
              </a:rPr>
              <a:t>Castelluccio</a:t>
            </a:r>
            <a:r>
              <a:rPr lang="en-US" dirty="0">
                <a:solidFill>
                  <a:schemeClr val="bg1"/>
                </a:solidFill>
                <a:latin typeface="georgia" panose="02040502050405020303" pitchFamily="18" charset="0"/>
              </a:rPr>
              <a:t> case</a:t>
            </a:r>
          </a:p>
          <a:p>
            <a:pPr lvl="1"/>
            <a:r>
              <a:rPr lang="en-US" dirty="0">
                <a:solidFill>
                  <a:schemeClr val="bg1"/>
                </a:solidFill>
                <a:latin typeface="georgia" panose="02040502050405020303" pitchFamily="18" charset="0"/>
              </a:rPr>
              <a:t>Former IBM Vice President</a:t>
            </a:r>
          </a:p>
          <a:p>
            <a:pPr lvl="1"/>
            <a:r>
              <a:rPr lang="en-US" dirty="0">
                <a:solidFill>
                  <a:schemeClr val="bg1"/>
                </a:solidFill>
                <a:latin typeface="georgia" panose="02040502050405020303" pitchFamily="18" charset="0"/>
              </a:rPr>
              <a:t>Discrimination case</a:t>
            </a:r>
          </a:p>
          <a:p>
            <a:pPr lvl="1"/>
            <a:r>
              <a:rPr lang="en-US" dirty="0">
                <a:solidFill>
                  <a:schemeClr val="bg1"/>
                </a:solidFill>
                <a:latin typeface="georgia" panose="02040502050405020303" pitchFamily="18" charset="0"/>
              </a:rPr>
              <a:t>IBM was blocked from submitting the investigatory report as evidence because it was one-sided and biased</a:t>
            </a:r>
            <a:endParaRPr lang="en-US" b="0" i="0" dirty="0">
              <a:solidFill>
                <a:schemeClr val="bg1"/>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57020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868362" y="608145"/>
            <a:ext cx="10675906" cy="1198245"/>
          </a:xfrm>
        </p:spPr>
        <p:txBody>
          <a:bodyPr/>
          <a:lstStyle/>
          <a:p>
            <a:r>
              <a:rPr lang="en-US" dirty="0">
                <a:solidFill>
                  <a:schemeClr val="bg1"/>
                </a:solidFill>
                <a:latin typeface="Arial" panose="020B0604020202020204" pitchFamily="34" charset="0"/>
                <a:cs typeface="Arial" panose="020B0604020202020204" pitchFamily="34" charset="0"/>
              </a:rPr>
              <a:t>Investigatory Reports – What Should They Contain?</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8362" y="2436513"/>
            <a:ext cx="4500737" cy="3594100"/>
          </a:xfrm>
        </p:spPr>
        <p:txBody>
          <a:bodyPr>
            <a:normAutofit fontScale="92500" lnSpcReduction="20000"/>
          </a:bodyPr>
          <a:lstStyle/>
          <a:p>
            <a:r>
              <a:rPr lang="en-US" dirty="0">
                <a:solidFill>
                  <a:schemeClr val="bg1"/>
                </a:solidFill>
              </a:rPr>
              <a:t>Incident being investigated, with dates.</a:t>
            </a:r>
          </a:p>
          <a:p>
            <a:r>
              <a:rPr lang="en-US" dirty="0">
                <a:solidFill>
                  <a:schemeClr val="bg1"/>
                </a:solidFill>
              </a:rPr>
              <a:t>Individuals involved</a:t>
            </a:r>
          </a:p>
          <a:p>
            <a:r>
              <a:rPr lang="en-US" dirty="0">
                <a:solidFill>
                  <a:schemeClr val="bg1"/>
                </a:solidFill>
              </a:rPr>
              <a:t>Factual findings</a:t>
            </a:r>
          </a:p>
          <a:p>
            <a:r>
              <a:rPr lang="en-US" dirty="0">
                <a:solidFill>
                  <a:schemeClr val="bg1"/>
                </a:solidFill>
              </a:rPr>
              <a:t>Credibility determinations of witnesses</a:t>
            </a:r>
          </a:p>
          <a:p>
            <a:r>
              <a:rPr lang="en-US" dirty="0">
                <a:solidFill>
                  <a:schemeClr val="bg1"/>
                </a:solidFill>
              </a:rPr>
              <a:t>Applicable employer policies</a:t>
            </a:r>
          </a:p>
          <a:p>
            <a:r>
              <a:rPr lang="en-US" dirty="0">
                <a:solidFill>
                  <a:schemeClr val="bg1"/>
                </a:solidFill>
              </a:rPr>
              <a:t>Summaries of witness statements</a:t>
            </a:r>
          </a:p>
          <a:p>
            <a:r>
              <a:rPr lang="en-US" dirty="0">
                <a:solidFill>
                  <a:schemeClr val="bg1"/>
                </a:solidFill>
              </a:rPr>
              <a:t>Conclusions</a:t>
            </a:r>
          </a:p>
          <a:p>
            <a:r>
              <a:rPr lang="en-US" dirty="0">
                <a:solidFill>
                  <a:schemeClr val="bg1"/>
                </a:solidFill>
              </a:rPr>
              <a:t>Issues that could not be resolved</a:t>
            </a:r>
          </a:p>
          <a:p>
            <a:r>
              <a:rPr lang="en-US" dirty="0">
                <a:solidFill>
                  <a:schemeClr val="bg1"/>
                </a:solidFill>
              </a:rPr>
              <a:t>Employer actions taken in response, if any.</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687143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7266881" cy="1198245"/>
          </a:xfrm>
        </p:spPr>
        <p:txBody>
          <a:bodyPr/>
          <a:lstStyle/>
          <a:p>
            <a:r>
              <a:rPr lang="en-US" dirty="0">
                <a:solidFill>
                  <a:schemeClr val="bg1"/>
                </a:solidFill>
                <a:latin typeface="Arial" panose="020B0604020202020204" pitchFamily="34" charset="0"/>
                <a:cs typeface="Arial" panose="020B0604020202020204" pitchFamily="34" charset="0"/>
              </a:rPr>
              <a:t>Investigatory Reports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8362" y="1806390"/>
            <a:ext cx="8453191" cy="3594100"/>
          </a:xfrm>
        </p:spPr>
        <p:txBody>
          <a:bodyPr>
            <a:normAutofit/>
          </a:bodyPr>
          <a:lstStyle/>
          <a:p>
            <a:pPr marL="0" indent="0">
              <a:buNone/>
            </a:pPr>
            <a:endParaRPr lang="en-US" b="0" i="0" dirty="0">
              <a:solidFill>
                <a:schemeClr val="bg1"/>
              </a:solidFill>
              <a:effectLst/>
              <a:latin typeface="georgia" panose="02040502050405020303" pitchFamily="18" charset="0"/>
            </a:endParaRPr>
          </a:p>
          <a:p>
            <a:r>
              <a:rPr lang="en-US" dirty="0">
                <a:solidFill>
                  <a:schemeClr val="bg1"/>
                </a:solidFill>
                <a:latin typeface="georgia" panose="02040502050405020303" pitchFamily="18" charset="0"/>
              </a:rPr>
              <a:t>The DRAFT investigatory reports can be confidential, attorney-client privileged and confidential work product communications. </a:t>
            </a:r>
          </a:p>
          <a:p>
            <a:pPr lvl="1"/>
            <a:r>
              <a:rPr lang="en-US" dirty="0">
                <a:solidFill>
                  <a:schemeClr val="bg1"/>
                </a:solidFill>
                <a:latin typeface="georgia" panose="02040502050405020303" pitchFamily="18" charset="0"/>
              </a:rPr>
              <a:t>Remove legal conclusions (avoid phrases such as, “the law was violated”).</a:t>
            </a:r>
          </a:p>
          <a:p>
            <a:pPr lvl="1"/>
            <a:r>
              <a:rPr lang="en-US" dirty="0">
                <a:solidFill>
                  <a:schemeClr val="bg1"/>
                </a:solidFill>
                <a:latin typeface="georgia" panose="02040502050405020303" pitchFamily="18" charset="0"/>
              </a:rPr>
              <a:t>State facts objectively </a:t>
            </a:r>
          </a:p>
          <a:p>
            <a:r>
              <a:rPr lang="en-US" dirty="0">
                <a:solidFill>
                  <a:schemeClr val="bg1"/>
                </a:solidFill>
                <a:latin typeface="georgia" panose="02040502050405020303" pitchFamily="18" charset="0"/>
              </a:rPr>
              <a:t>With only the FINAL investigatory report being open to the public. </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52068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7266881" cy="1198245"/>
          </a:xfrm>
        </p:spPr>
        <p:txBody>
          <a:bodyPr/>
          <a:lstStyle/>
          <a:p>
            <a:r>
              <a:rPr lang="en-US" dirty="0">
                <a:solidFill>
                  <a:schemeClr val="bg1"/>
                </a:solidFill>
                <a:latin typeface="Arial" panose="020B0604020202020204" pitchFamily="34" charset="0"/>
                <a:cs typeface="Arial" panose="020B0604020202020204" pitchFamily="34" charset="0"/>
              </a:rPr>
              <a:t>Preservation Notices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8362" y="1631950"/>
            <a:ext cx="8453191" cy="3594100"/>
          </a:xfrm>
        </p:spPr>
        <p:txBody>
          <a:bodyPr>
            <a:normAutofit/>
          </a:bodyPr>
          <a:lstStyle/>
          <a:p>
            <a:pPr marL="0" indent="0">
              <a:buNone/>
            </a:pPr>
            <a:endParaRPr lang="en-US" b="0" i="0" dirty="0">
              <a:solidFill>
                <a:schemeClr val="bg1"/>
              </a:solidFill>
              <a:effectLst/>
              <a:latin typeface="georgia" panose="02040502050405020303" pitchFamily="18" charset="0"/>
            </a:endParaRPr>
          </a:p>
          <a:p>
            <a:r>
              <a:rPr lang="en-US" b="0" i="0" dirty="0">
                <a:solidFill>
                  <a:schemeClr val="bg1"/>
                </a:solidFill>
                <a:effectLst/>
                <a:latin typeface="georgia" panose="02040502050405020303" pitchFamily="18" charset="0"/>
              </a:rPr>
              <a:t>Preservation notices are important.  </a:t>
            </a:r>
          </a:p>
          <a:p>
            <a:pPr lvl="1"/>
            <a:r>
              <a:rPr lang="en-US" b="0" i="0" dirty="0">
                <a:solidFill>
                  <a:schemeClr val="bg1"/>
                </a:solidFill>
                <a:effectLst/>
                <a:latin typeface="georgia" panose="02040502050405020303" pitchFamily="18" charset="0"/>
              </a:rPr>
              <a:t>Legal counsel can send out on behalf of the Tribe</a:t>
            </a:r>
            <a:r>
              <a:rPr lang="en-US" dirty="0">
                <a:solidFill>
                  <a:schemeClr val="bg1"/>
                </a:solidFill>
                <a:latin typeface="georgia" panose="02040502050405020303" pitchFamily="18" charset="0"/>
              </a:rPr>
              <a:t>.</a:t>
            </a:r>
          </a:p>
          <a:p>
            <a:pPr lvl="1"/>
            <a:r>
              <a:rPr lang="en-US" b="0" i="0" dirty="0">
                <a:solidFill>
                  <a:schemeClr val="bg1"/>
                </a:solidFill>
                <a:effectLst/>
                <a:latin typeface="georgia" panose="02040502050405020303" pitchFamily="18" charset="0"/>
              </a:rPr>
              <a:t>Notifying your Tribe to preserve and not destroy relevant evidence. </a:t>
            </a:r>
          </a:p>
          <a:p>
            <a:pPr lvl="2"/>
            <a:r>
              <a:rPr lang="en-US" dirty="0">
                <a:solidFill>
                  <a:schemeClr val="bg1"/>
                </a:solidFill>
                <a:latin typeface="georgia" panose="02040502050405020303" pitchFamily="18" charset="0"/>
              </a:rPr>
              <a:t>E.g.: Turn off auto-delete</a:t>
            </a:r>
            <a:endParaRPr lang="en-US" b="0" i="0" dirty="0">
              <a:solidFill>
                <a:schemeClr val="bg1"/>
              </a:solidFill>
              <a:effectLst/>
              <a:latin typeface="georgia" panose="02040502050405020303" pitchFamily="18" charset="0"/>
            </a:endParaRPr>
          </a:p>
          <a:p>
            <a:r>
              <a:rPr lang="en-US" dirty="0">
                <a:solidFill>
                  <a:schemeClr val="bg1"/>
                </a:solidFill>
                <a:latin typeface="georgia" panose="02040502050405020303" pitchFamily="18" charset="0"/>
              </a:rPr>
              <a:t>Will protect the Tribe down the road from claims of spoliation of evidence.</a:t>
            </a:r>
            <a:endParaRPr lang="en-US" b="0" i="0" dirty="0">
              <a:solidFill>
                <a:schemeClr val="bg1"/>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474972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8210623" y="1447800"/>
            <a:ext cx="3333676" cy="3096987"/>
          </a:xfrm>
        </p:spPr>
        <p:txBody>
          <a:bodyPr vert="horz" lIns="91440" tIns="45720" rIns="91440" bIns="45720" rtlCol="0" anchor="b">
            <a:normAutofit/>
          </a:bodyPr>
          <a:lstStyle/>
          <a:p>
            <a:pPr fontAlgn="auto">
              <a:spcAft>
                <a:spcPts val="0"/>
              </a:spcAft>
              <a:defRPr/>
            </a:pPr>
            <a:r>
              <a:rPr lang="en-US" sz="5400"/>
              <a:t>Topic Seven</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8210623" y="4740729"/>
            <a:ext cx="3333676" cy="1469570"/>
          </a:xfrm>
        </p:spPr>
        <p:txBody>
          <a:bodyPr vert="horz" lIns="91440" tIns="45720" rIns="91440" bIns="45720" rtlCol="0" anchor="t">
            <a:normAutofit/>
          </a:bodyPr>
          <a:lstStyle/>
          <a:p>
            <a:pPr fontAlgn="auto">
              <a:defRPr/>
            </a:pPr>
            <a:r>
              <a:rPr lang="en-US" sz="1800"/>
              <a:t>Classifying workers properly as employees vs independent contractors</a:t>
            </a:r>
          </a:p>
        </p:txBody>
      </p:sp>
      <p:sp>
        <p:nvSpPr>
          <p:cNvPr id="23" name="Rectangle 22">
            <a:extLst>
              <a:ext uri="{FF2B5EF4-FFF2-40B4-BE49-F238E27FC236}">
                <a16:creationId xmlns:a16="http://schemas.microsoft.com/office/drawing/2014/main" id="{9219ABE2-5CAE-4E98-81F0-DAA476152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8"/>
          <a:stretch>
            <a:fillRect/>
          </a:stretch>
        </p:blipFill>
        <p:spPr>
          <a:xfrm>
            <a:off x="761206" y="983886"/>
            <a:ext cx="1969328" cy="1787143"/>
          </a:xfrm>
          <a:prstGeom prst="rect">
            <a:avLst/>
          </a:prstGeom>
          <a:effectLst/>
        </p:spPr>
      </p:pic>
      <p:pic>
        <p:nvPicPr>
          <p:cNvPr id="6" name="Picture 5" descr="7">
            <a:hlinkClick r:id="rId9"/>
            <a:extLst>
              <a:ext uri="{FF2B5EF4-FFF2-40B4-BE49-F238E27FC236}">
                <a16:creationId xmlns:a16="http://schemas.microsoft.com/office/drawing/2014/main" id="{BE173998-D85C-6C52-F4B5-F38CF8BC1B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3128923" y="2184061"/>
            <a:ext cx="3823351" cy="2934422"/>
          </a:xfrm>
          <a:prstGeom prst="rect">
            <a:avLst/>
          </a:prstGeom>
          <a:noFill/>
          <a:effectLst/>
        </p:spPr>
      </p:pic>
    </p:spTree>
    <p:extLst>
      <p:ext uri="{BB962C8B-B14F-4D97-AF65-F5344CB8AC3E}">
        <p14:creationId xmlns:p14="http://schemas.microsoft.com/office/powerpoint/2010/main" val="2457036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319087" y="814499"/>
            <a:ext cx="12429349" cy="1198245"/>
          </a:xfrm>
        </p:spPr>
        <p:txBody>
          <a:bodyPr/>
          <a:lstStyle/>
          <a:p>
            <a:r>
              <a:rPr lang="en-US" dirty="0">
                <a:solidFill>
                  <a:schemeClr val="bg1"/>
                </a:solidFill>
                <a:latin typeface="Arial" panose="020B0604020202020204" pitchFamily="34" charset="0"/>
                <a:cs typeface="Arial" panose="020B0604020202020204" pitchFamily="34" charset="0"/>
              </a:rPr>
              <a:t>Employee vs. Independent Contractor</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8362" y="1631950"/>
            <a:ext cx="8453191" cy="3594100"/>
          </a:xfrm>
        </p:spPr>
        <p:txBody>
          <a:bodyPr>
            <a:normAutofit/>
          </a:bodyPr>
          <a:lstStyle/>
          <a:p>
            <a:pPr marL="0" indent="0">
              <a:buNone/>
            </a:pPr>
            <a:endParaRPr lang="en-US" b="0" i="0" dirty="0">
              <a:solidFill>
                <a:schemeClr val="bg1"/>
              </a:solidFill>
              <a:effectLst/>
              <a:latin typeface="georgia" panose="02040502050405020303" pitchFamily="18" charset="0"/>
            </a:endParaRPr>
          </a:p>
          <a:p>
            <a:r>
              <a:rPr lang="en-US" dirty="0">
                <a:solidFill>
                  <a:schemeClr val="bg1"/>
                </a:solidFill>
                <a:latin typeface="georgia" panose="02040502050405020303" pitchFamily="18" charset="0"/>
              </a:rPr>
              <a:t>Per the IRS, Indian tribes in their role as employers are subject to federal employment tax laws. </a:t>
            </a:r>
            <a:r>
              <a:rPr lang="en-US" dirty="0">
                <a:solidFill>
                  <a:schemeClr val="bg1"/>
                </a:solidFill>
                <a:latin typeface="georgia" panose="02040502050405020303" pitchFamily="18" charset="0"/>
                <a:hlinkClick r:id="rId3"/>
              </a:rPr>
              <a:t>https://www.irs.gov/government-entities/indian-tribal-governments/employment-taxes-for-tribes</a:t>
            </a:r>
            <a:r>
              <a:rPr lang="en-US" dirty="0">
                <a:solidFill>
                  <a:schemeClr val="bg1"/>
                </a:solidFill>
                <a:latin typeface="georgia" panose="02040502050405020303" pitchFamily="18" charset="0"/>
              </a:rPr>
              <a:t>.</a:t>
            </a:r>
          </a:p>
          <a:p>
            <a:r>
              <a:rPr lang="en-US" dirty="0">
                <a:solidFill>
                  <a:schemeClr val="bg1"/>
                </a:solidFill>
                <a:latin typeface="georgia" panose="02040502050405020303" pitchFamily="18" charset="0"/>
              </a:rPr>
              <a:t>Thus, Tribal employer must determine whether an individual should be classified as an “employee” or an “independent contractor.” </a:t>
            </a:r>
            <a:endParaRPr lang="en-US" b="0" i="0" dirty="0">
              <a:solidFill>
                <a:schemeClr val="bg1"/>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4"/>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3262791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202129" y="814499"/>
            <a:ext cx="12429349" cy="1198245"/>
          </a:xfrm>
        </p:spPr>
        <p:txBody>
          <a:bodyPr/>
          <a:lstStyle/>
          <a:p>
            <a:r>
              <a:rPr lang="en-US" dirty="0">
                <a:solidFill>
                  <a:schemeClr val="bg1"/>
                </a:solidFill>
                <a:latin typeface="Arial" panose="020B0604020202020204" pitchFamily="34" charset="0"/>
                <a:cs typeface="Arial" panose="020B0604020202020204" pitchFamily="34" charset="0"/>
              </a:rPr>
              <a:t>Employee vs. Independent Contractor</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8362" y="1631950"/>
            <a:ext cx="9796430" cy="4992134"/>
          </a:xfrm>
        </p:spPr>
        <p:txBody>
          <a:bodyPr>
            <a:normAutofit fontScale="92500" lnSpcReduction="10000"/>
          </a:bodyPr>
          <a:lstStyle/>
          <a:p>
            <a:pPr marL="0" indent="0">
              <a:buNone/>
            </a:pPr>
            <a:endParaRPr lang="en-US" b="0" i="0" dirty="0">
              <a:solidFill>
                <a:schemeClr val="bg1"/>
              </a:solidFill>
              <a:effectLst/>
              <a:latin typeface="georgia" panose="02040502050405020303" pitchFamily="18" charset="0"/>
            </a:endParaRPr>
          </a:p>
          <a:p>
            <a:r>
              <a:rPr lang="en-US" dirty="0">
                <a:solidFill>
                  <a:schemeClr val="bg1"/>
                </a:solidFill>
                <a:latin typeface="georgia" panose="02040502050405020303" pitchFamily="18" charset="0"/>
              </a:rPr>
              <a:t>Look to the degree of control and independence to determine whether worker is EE v. IC:</a:t>
            </a:r>
          </a:p>
          <a:p>
            <a:pPr lvl="1"/>
            <a:r>
              <a:rPr lang="en-US" dirty="0">
                <a:solidFill>
                  <a:schemeClr val="bg1"/>
                </a:solidFill>
                <a:latin typeface="georgia" panose="02040502050405020303" pitchFamily="18" charset="0"/>
              </a:rPr>
              <a:t>1.	Behavioral: Does the company control or have the right to control what the worker does and how the worker does his or her job?</a:t>
            </a:r>
          </a:p>
          <a:p>
            <a:pPr lvl="1"/>
            <a:r>
              <a:rPr lang="en-US" dirty="0">
                <a:solidFill>
                  <a:schemeClr val="bg1"/>
                </a:solidFill>
                <a:latin typeface="georgia" panose="02040502050405020303" pitchFamily="18" charset="0"/>
              </a:rPr>
              <a:t>2.	Financial: Are the business aspects of the worker’s job controlled by the payer? (these include things like how worker is paid, whether expenses are reimbursed, who provides tools/supplies, etc.)</a:t>
            </a:r>
          </a:p>
          <a:p>
            <a:pPr lvl="1"/>
            <a:r>
              <a:rPr lang="en-US" dirty="0">
                <a:solidFill>
                  <a:schemeClr val="bg1"/>
                </a:solidFill>
                <a:latin typeface="georgia" panose="02040502050405020303" pitchFamily="18" charset="0"/>
              </a:rPr>
              <a:t>3.	Type of relationship: Are there written contracts or employee type benefits (that is, pension plan, insurance, vacation pay, etc.)? Will the relationship continue and is the work performed a key aspect of the business?</a:t>
            </a:r>
          </a:p>
          <a:p>
            <a:r>
              <a:rPr lang="en-US" dirty="0">
                <a:solidFill>
                  <a:schemeClr val="bg1"/>
                </a:solidFill>
                <a:latin typeface="georgia" panose="02040502050405020303" pitchFamily="18" charset="0"/>
              </a:rPr>
              <a:t>There is no “magic” or set number of factors that “makes” the worker an employee or an independent contractor. </a:t>
            </a:r>
          </a:p>
          <a:p>
            <a:r>
              <a:rPr lang="en-US" dirty="0">
                <a:solidFill>
                  <a:schemeClr val="bg1"/>
                </a:solidFill>
                <a:latin typeface="georgia" panose="02040502050405020303" pitchFamily="18" charset="0"/>
              </a:rPr>
              <a:t>Look at the entire relationship and consider the extent of the right to direct and control the worker. </a:t>
            </a:r>
          </a:p>
          <a:p>
            <a:r>
              <a:rPr lang="en-US" dirty="0">
                <a:solidFill>
                  <a:schemeClr val="bg1"/>
                </a:solidFill>
                <a:latin typeface="georgia" panose="02040502050405020303" pitchFamily="18" charset="0"/>
              </a:rPr>
              <a:t>Document each of the factors used in coming up with the determination.</a:t>
            </a:r>
          </a:p>
          <a:p>
            <a:endParaRPr lang="en-US"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86767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4684887" cy="1198245"/>
          </a:xfrm>
        </p:spPr>
        <p:txBody>
          <a:bodyPr/>
          <a:lstStyle/>
          <a:p>
            <a:r>
              <a:rPr lang="en-US" dirty="0">
                <a:solidFill>
                  <a:schemeClr val="bg1"/>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8362" y="1806390"/>
            <a:ext cx="8871061" cy="3594100"/>
          </a:xfrm>
        </p:spPr>
        <p:txBody>
          <a:bodyPr/>
          <a:lstStyle/>
          <a:p>
            <a:r>
              <a:rPr lang="en-US" dirty="0">
                <a:solidFill>
                  <a:schemeClr val="bg1"/>
                </a:solidFill>
                <a:latin typeface="Arial" panose="020B0604020202020204" pitchFamily="34" charset="0"/>
                <a:cs typeface="Arial" panose="020B0604020202020204" pitchFamily="34" charset="0"/>
              </a:rPr>
              <a:t>Legal counsel can assist Tribes in exercising and defending their sovereign authority over personnel matters.</a:t>
            </a:r>
          </a:p>
          <a:p>
            <a:r>
              <a:rPr lang="en-US" dirty="0">
                <a:solidFill>
                  <a:schemeClr val="bg1"/>
                </a:solidFill>
                <a:latin typeface="Arial" panose="020B0604020202020204" pitchFamily="34" charset="0"/>
                <a:cs typeface="Arial" panose="020B0604020202020204" pitchFamily="34" charset="0"/>
              </a:rPr>
              <a:t>Increase sovereignty, self-determination, and self-rule for Tribes.</a:t>
            </a:r>
            <a:endParaRPr lang="en-US" dirty="0">
              <a:solidFill>
                <a:schemeClr val="tx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002826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Topic Eight</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Federal Government CONTRACTOR REQUIREMENTS</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4"/>
          <a:stretch>
            <a:fillRect/>
          </a:stretch>
        </p:blipFill>
        <p:spPr>
          <a:xfrm>
            <a:off x="10726815" y="5467255"/>
            <a:ext cx="1383912" cy="1255885"/>
          </a:xfrm>
          <a:prstGeom prst="rect">
            <a:avLst/>
          </a:prstGeom>
        </p:spPr>
      </p:pic>
      <p:pic>
        <p:nvPicPr>
          <p:cNvPr id="6" name="Picture 5" descr="This png image - Number Eight Glowing Red Clipart, is available for free download">
            <a:hlinkClick r:id="rId5" tooltip="&quot;View full size&quot;"/>
            <a:extLst>
              <a:ext uri="{FF2B5EF4-FFF2-40B4-BE49-F238E27FC236}">
                <a16:creationId xmlns:a16="http://schemas.microsoft.com/office/drawing/2014/main" id="{A01C8AAB-47CD-64B1-EECA-D13CFA548C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0440" y="433277"/>
            <a:ext cx="2262741" cy="3750399"/>
          </a:xfrm>
          <a:prstGeom prst="rect">
            <a:avLst/>
          </a:prstGeom>
          <a:noFill/>
          <a:ln>
            <a:noFill/>
          </a:ln>
        </p:spPr>
      </p:pic>
    </p:spTree>
    <p:extLst>
      <p:ext uri="{BB962C8B-B14F-4D97-AF65-F5344CB8AC3E}">
        <p14:creationId xmlns:p14="http://schemas.microsoft.com/office/powerpoint/2010/main" val="3524842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646112" y="452718"/>
            <a:ext cx="4165580" cy="1400530"/>
          </a:xfrm>
        </p:spPr>
        <p:txBody>
          <a:bodyPr vert="horz" lIns="91440" tIns="45720" rIns="91440" bIns="45720" rtlCol="0" anchor="t">
            <a:normAutofit/>
          </a:bodyPr>
          <a:lstStyle/>
          <a:p>
            <a:pPr fontAlgn="auto">
              <a:lnSpc>
                <a:spcPct val="90000"/>
              </a:lnSpc>
              <a:defRPr/>
            </a:pPr>
            <a:r>
              <a:rPr lang="en-US" sz="2900">
                <a:latin typeface="+mj-lt"/>
              </a:rPr>
              <a:t>Federal Government Contractor Requirements</a:t>
            </a:r>
          </a:p>
        </p:txBody>
      </p:sp>
      <p:sp>
        <p:nvSpPr>
          <p:cNvPr id="24" name="Freeform: Shape 23">
            <a:extLst>
              <a:ext uri="{FF2B5EF4-FFF2-40B4-BE49-F238E27FC236}">
                <a16:creationId xmlns:a16="http://schemas.microsoft.com/office/drawing/2014/main" id="{475CE30D-8C95-4716-A3AB-29EC9A5F1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39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26" name="Freeform 23">
            <a:extLst>
              <a:ext uri="{FF2B5EF4-FFF2-40B4-BE49-F238E27FC236}">
                <a16:creationId xmlns:a16="http://schemas.microsoft.com/office/drawing/2014/main" id="{5262E9D7-B5C1-4E6C-B3EF-2F4807705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A logo with a feather in the middle&#10;&#10;Description automatically generated">
            <a:extLst>
              <a:ext uri="{FF2B5EF4-FFF2-40B4-BE49-F238E27FC236}">
                <a16:creationId xmlns:a16="http://schemas.microsoft.com/office/drawing/2014/main" id="{01DC586D-E305-E33C-D2B1-5BD70B459642}"/>
              </a:ext>
            </a:extLst>
          </p:cNvPr>
          <p:cNvPicPr>
            <a:picLocks noChangeAspect="1"/>
          </p:cNvPicPr>
          <p:nvPr/>
        </p:nvPicPr>
        <p:blipFill>
          <a:blip r:embed="rId7"/>
          <a:stretch>
            <a:fillRect/>
          </a:stretch>
        </p:blipFill>
        <p:spPr>
          <a:xfrm>
            <a:off x="7609600" y="470439"/>
            <a:ext cx="2383009" cy="2162555"/>
          </a:xfrm>
          <a:prstGeom prst="rect">
            <a:avLst/>
          </a:prstGeom>
          <a:effectLst/>
        </p:spPr>
      </p:pic>
      <p:sp>
        <p:nvSpPr>
          <p:cNvPr id="28" name="Rectangle 27">
            <a:extLst>
              <a:ext uri="{FF2B5EF4-FFF2-40B4-BE49-F238E27FC236}">
                <a16:creationId xmlns:a16="http://schemas.microsoft.com/office/drawing/2014/main" id="{C8C7DA03-3808-49BC-946F-ECACEAE8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0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646113" y="2052918"/>
            <a:ext cx="4165146" cy="4195481"/>
          </a:xfrm>
        </p:spPr>
        <p:txBody>
          <a:bodyPr vert="horz" lIns="91440" tIns="45720" rIns="91440" bIns="45720" rtlCol="0">
            <a:normAutofit/>
          </a:bodyPr>
          <a:lstStyle/>
          <a:p>
            <a:pPr lvl="1"/>
            <a:r>
              <a:rPr lang="en-US"/>
              <a:t>The OFCCP, a department within the U.S. Dept. of Labor, has audited tribal organizations in the past for compliance with Executive Order 11246 which imposes non-discrimination and affirmative action requirements on certain federal government contractors.</a:t>
            </a:r>
          </a:p>
          <a:p>
            <a:pPr lvl="1"/>
            <a:r>
              <a:rPr lang="en-US"/>
              <a:t>Legal can help tribes evaluate compliance with EO 11246.</a:t>
            </a:r>
          </a:p>
        </p:txBody>
      </p:sp>
      <p:pic>
        <p:nvPicPr>
          <p:cNvPr id="7" name="Picture 6" descr="A group of people on Grand Canyon Skywalk over a canyon&#10;&#10;Description automatically generated with medium confidence">
            <a:hlinkClick r:id="rId8" tgtFrame="&quot;_blank&quot;"/>
            <a:extLst>
              <a:ext uri="{FF2B5EF4-FFF2-40B4-BE49-F238E27FC236}">
                <a16:creationId xmlns:a16="http://schemas.microsoft.com/office/drawing/2014/main" id="{BFBE9E1F-4852-15AB-5EE2-E7EA5264D0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390110" y="3006197"/>
            <a:ext cx="4857231" cy="3242202"/>
          </a:xfrm>
          <a:prstGeom prst="rect">
            <a:avLst/>
          </a:prstGeom>
          <a:noFill/>
          <a:effectLst/>
        </p:spPr>
      </p:pic>
    </p:spTree>
    <p:extLst>
      <p:ext uri="{BB962C8B-B14F-4D97-AF65-F5344CB8AC3E}">
        <p14:creationId xmlns:p14="http://schemas.microsoft.com/office/powerpoint/2010/main" val="1049779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Federal Government Contractor Requirements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631950"/>
            <a:ext cx="9403981" cy="3594100"/>
          </a:xfrm>
        </p:spPr>
        <p:txBody>
          <a:bodyPr>
            <a:normAutofit/>
          </a:bodyPr>
          <a:lstStyle/>
          <a:p>
            <a:pPr lvl="1"/>
            <a:r>
              <a:rPr lang="en-US" dirty="0">
                <a:solidFill>
                  <a:schemeClr val="bg1"/>
                </a:solidFill>
              </a:rPr>
              <a:t>Federal government contract language may also subject the Tribe to various requirements. </a:t>
            </a:r>
          </a:p>
          <a:p>
            <a:pPr lvl="1"/>
            <a:r>
              <a:rPr lang="en-US" dirty="0">
                <a:solidFill>
                  <a:schemeClr val="bg1"/>
                </a:solidFill>
              </a:rPr>
              <a:t>Legal can assist in analyzing the contract.</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3624693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Topic Nine</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Employee training</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4"/>
          <a:stretch>
            <a:fillRect/>
          </a:stretch>
        </p:blipFill>
        <p:spPr>
          <a:xfrm>
            <a:off x="10726815" y="5467255"/>
            <a:ext cx="1383912" cy="1255885"/>
          </a:xfrm>
          <a:prstGeom prst="rect">
            <a:avLst/>
          </a:prstGeom>
        </p:spPr>
      </p:pic>
      <p:pic>
        <p:nvPicPr>
          <p:cNvPr id="6" name="Picture 5" descr="Number Nine (9) Fluorescent Circle or Square Labels">
            <a:hlinkClick r:id="rId5" tooltip="&quot;Number Nine (9) Fluorescent Circle or Square Labels&quot;"/>
            <a:extLst>
              <a:ext uri="{FF2B5EF4-FFF2-40B4-BE49-F238E27FC236}">
                <a16:creationId xmlns:a16="http://schemas.microsoft.com/office/drawing/2014/main" id="{A980CA74-9CD5-1114-D3ED-6DD0668FE3D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1922" y="885897"/>
            <a:ext cx="3201176" cy="3426611"/>
          </a:xfrm>
          <a:prstGeom prst="rect">
            <a:avLst/>
          </a:prstGeom>
          <a:noFill/>
          <a:ln>
            <a:noFill/>
          </a:ln>
        </p:spPr>
      </p:pic>
    </p:spTree>
    <p:extLst>
      <p:ext uri="{BB962C8B-B14F-4D97-AF65-F5344CB8AC3E}">
        <p14:creationId xmlns:p14="http://schemas.microsoft.com/office/powerpoint/2010/main" val="1338899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Employee Training</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normAutofit/>
          </a:bodyPr>
          <a:lstStyle/>
          <a:p>
            <a:pPr lvl="1"/>
            <a:r>
              <a:rPr lang="en-US" dirty="0">
                <a:solidFill>
                  <a:schemeClr val="bg1"/>
                </a:solidFill>
              </a:rPr>
              <a:t>Legal can train your management on compliance with laws and the Tribal employer’s policies, including the employee handbook.</a:t>
            </a:r>
          </a:p>
          <a:p>
            <a:pPr lvl="1"/>
            <a:r>
              <a:rPr lang="en-US" dirty="0">
                <a:solidFill>
                  <a:schemeClr val="bg1"/>
                </a:solidFill>
              </a:rPr>
              <a:t>Legal can train management on employer procedures.</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465305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Topic Ten</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Threats of legal action or lawsuits</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4"/>
          <a:stretch>
            <a:fillRect/>
          </a:stretch>
        </p:blipFill>
        <p:spPr>
          <a:xfrm>
            <a:off x="10726815" y="5467255"/>
            <a:ext cx="1383912" cy="1255885"/>
          </a:xfrm>
          <a:prstGeom prst="rect">
            <a:avLst/>
          </a:prstGeom>
        </p:spPr>
      </p:pic>
      <p:pic>
        <p:nvPicPr>
          <p:cNvPr id="6" name="Picture 5" descr="Free number 10 ten vector">
            <a:hlinkClick r:id="rId5"/>
            <a:extLst>
              <a:ext uri="{FF2B5EF4-FFF2-40B4-BE49-F238E27FC236}">
                <a16:creationId xmlns:a16="http://schemas.microsoft.com/office/drawing/2014/main" id="{308A4F12-6B96-C08A-96D8-8AB5EB1E60C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72447" y="1060729"/>
            <a:ext cx="4047460" cy="3111701"/>
          </a:xfrm>
          <a:prstGeom prst="rect">
            <a:avLst/>
          </a:prstGeom>
          <a:noFill/>
          <a:ln>
            <a:noFill/>
          </a:ln>
        </p:spPr>
      </p:pic>
    </p:spTree>
    <p:extLst>
      <p:ext uri="{BB962C8B-B14F-4D97-AF65-F5344CB8AC3E}">
        <p14:creationId xmlns:p14="http://schemas.microsoft.com/office/powerpoint/2010/main" val="2955578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Threats of Legal Action or Lawsuits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9403981" cy="3594100"/>
          </a:xfrm>
        </p:spPr>
        <p:txBody>
          <a:bodyPr>
            <a:normAutofit/>
          </a:bodyPr>
          <a:lstStyle/>
          <a:p>
            <a:pPr lvl="1"/>
            <a:r>
              <a:rPr lang="en-US" dirty="0">
                <a:solidFill>
                  <a:schemeClr val="bg1"/>
                </a:solidFill>
              </a:rPr>
              <a:t>Legal can help the Tribe respond to threats of legal action or lawsuits.</a:t>
            </a:r>
          </a:p>
          <a:p>
            <a:pPr lvl="1"/>
            <a:r>
              <a:rPr lang="en-US" dirty="0">
                <a:solidFill>
                  <a:schemeClr val="bg1"/>
                </a:solidFill>
              </a:rPr>
              <a:t>Severance agreements in exchange for release of claims</a:t>
            </a:r>
          </a:p>
          <a:p>
            <a:pPr lvl="1"/>
            <a:r>
              <a:rPr lang="en-US" dirty="0">
                <a:solidFill>
                  <a:schemeClr val="bg1"/>
                </a:solidFill>
              </a:rPr>
              <a:t>Responding to demand letters</a:t>
            </a:r>
          </a:p>
          <a:p>
            <a:pPr lvl="1"/>
            <a:r>
              <a:rPr lang="en-US" dirty="0">
                <a:solidFill>
                  <a:schemeClr val="bg1"/>
                </a:solidFill>
              </a:rPr>
              <a:t>Defending complaints filed in various governmental agencies such as the Navajo Nation’s Office of Labor Relations</a:t>
            </a:r>
          </a:p>
          <a:p>
            <a:pPr lvl="1"/>
            <a:r>
              <a:rPr lang="en-US" dirty="0">
                <a:solidFill>
                  <a:schemeClr val="bg1"/>
                </a:solidFill>
              </a:rPr>
              <a:t>Defending Tribes in lawsuits</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903255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yellow border&#10;&#10;Description automatically generated">
            <a:extLst>
              <a:ext uri="{FF2B5EF4-FFF2-40B4-BE49-F238E27FC236}">
                <a16:creationId xmlns:a16="http://schemas.microsoft.com/office/drawing/2014/main" id="{2F154F2C-D4FC-017E-5892-1569DBC677B7}"/>
              </a:ext>
            </a:extLst>
          </p:cNvPr>
          <p:cNvPicPr>
            <a:picLocks noChangeAspect="1"/>
          </p:cNvPicPr>
          <p:nvPr/>
        </p:nvPicPr>
        <p:blipFill>
          <a:blip r:embed="rId3"/>
          <a:stretch>
            <a:fillRect/>
          </a:stretch>
        </p:blipFill>
        <p:spPr>
          <a:xfrm>
            <a:off x="-67377" y="0"/>
            <a:ext cx="12192000" cy="6858000"/>
          </a:xfrm>
          <a:prstGeom prst="rect">
            <a:avLst/>
          </a:prstGeom>
        </p:spPr>
      </p:pic>
      <p:sp>
        <p:nvSpPr>
          <p:cNvPr id="57" name="Title 56">
            <a:extLst>
              <a:ext uri="{FF2B5EF4-FFF2-40B4-BE49-F238E27FC236}">
                <a16:creationId xmlns:a16="http://schemas.microsoft.com/office/drawing/2014/main" id="{F789E9CC-9D80-F460-928A-5AFCBBE52C39}"/>
              </a:ext>
            </a:extLst>
          </p:cNvPr>
          <p:cNvSpPr>
            <a:spLocks noGrp="1"/>
          </p:cNvSpPr>
          <p:nvPr>
            <p:ph type="title"/>
          </p:nvPr>
        </p:nvSpPr>
        <p:spPr>
          <a:xfrm>
            <a:off x="5879308" y="1728788"/>
            <a:ext cx="4425244" cy="1700212"/>
          </a:xfrm>
        </p:spPr>
        <p:txBody>
          <a:bodyPr/>
          <a:lstStyle/>
          <a:p>
            <a:pPr eaLnBrk="1" fontAlgn="auto" hangingPunct="1">
              <a:defRPr/>
            </a:pPr>
            <a:r>
              <a:rPr lang="en-US" dirty="0">
                <a:solidFill>
                  <a:schemeClr val="bg1"/>
                </a:solidFill>
              </a:rPr>
              <a:t>Questions?</a:t>
            </a:r>
            <a:br>
              <a:rPr lang="en-US" dirty="0">
                <a:solidFill>
                  <a:schemeClr val="bg1"/>
                </a:solidFill>
              </a:rPr>
            </a:br>
            <a:br>
              <a:rPr lang="en-US" dirty="0">
                <a:solidFill>
                  <a:schemeClr val="bg1"/>
                </a:solidFill>
              </a:rPr>
            </a:br>
            <a:r>
              <a:rPr lang="en-US" dirty="0">
                <a:solidFill>
                  <a:schemeClr val="bg1"/>
                </a:solidFill>
              </a:rPr>
              <a:t>Thank You!</a:t>
            </a:r>
          </a:p>
        </p:txBody>
      </p:sp>
      <p:pic>
        <p:nvPicPr>
          <p:cNvPr id="5" name="Picture Placeholder 4" descr="A person in a black suit&#10;&#10;Description automatically generated">
            <a:extLst>
              <a:ext uri="{FF2B5EF4-FFF2-40B4-BE49-F238E27FC236}">
                <a16:creationId xmlns:a16="http://schemas.microsoft.com/office/drawing/2014/main" id="{62855CDC-5AE9-6D24-F8E4-9BE64F719635}"/>
              </a:ext>
            </a:extLst>
          </p:cNvPr>
          <p:cNvPicPr>
            <a:picLocks noGrp="1" noChangeAspect="1"/>
          </p:cNvPicPr>
          <p:nvPr>
            <p:ph type="pic" sz="quarter" idx="15"/>
          </p:nvPr>
        </p:nvPicPr>
        <p:blipFill>
          <a:blip r:embed="rId4"/>
          <a:srcRect t="4802" b="4802"/>
          <a:stretch>
            <a:fillRect/>
          </a:stretch>
        </p:blipFill>
        <p:spPr bwMode="auto">
          <a:xfrm>
            <a:off x="936625" y="1236663"/>
            <a:ext cx="3122613" cy="3951287"/>
          </a:xfrm>
        </p:spPr>
      </p:pic>
      <p:sp>
        <p:nvSpPr>
          <p:cNvPr id="17" name="Content Placeholder 16">
            <a:extLst>
              <a:ext uri="{FF2B5EF4-FFF2-40B4-BE49-F238E27FC236}">
                <a16:creationId xmlns:a16="http://schemas.microsoft.com/office/drawing/2014/main" id="{2869AFD3-CB64-985E-D405-7C132B14DF19}"/>
              </a:ext>
            </a:extLst>
          </p:cNvPr>
          <p:cNvSpPr>
            <a:spLocks noGrp="1"/>
          </p:cNvSpPr>
          <p:nvPr>
            <p:ph idx="1"/>
          </p:nvPr>
        </p:nvSpPr>
        <p:spPr>
          <a:xfrm>
            <a:off x="4305478" y="4899373"/>
            <a:ext cx="2523393" cy="577153"/>
          </a:xfrm>
        </p:spPr>
        <p:txBody>
          <a:bodyPr>
            <a:normAutofit/>
          </a:bodyPr>
          <a:lstStyle/>
          <a:p>
            <a:pPr eaLnBrk="1" fontAlgn="auto" hangingPunct="1">
              <a:defRPr/>
            </a:pPr>
            <a:r>
              <a:rPr lang="en-US" sz="2000" dirty="0">
                <a:solidFill>
                  <a:schemeClr val="bg1"/>
                </a:solidFill>
              </a:rPr>
              <a:t>Katya M. Lancero</a:t>
            </a:r>
          </a:p>
        </p:txBody>
      </p:sp>
      <p:sp>
        <p:nvSpPr>
          <p:cNvPr id="13" name="Content Placeholder 12">
            <a:extLst>
              <a:ext uri="{FF2B5EF4-FFF2-40B4-BE49-F238E27FC236}">
                <a16:creationId xmlns:a16="http://schemas.microsoft.com/office/drawing/2014/main" id="{C5D6BDAF-AD48-120C-243B-226C9820D35F}"/>
              </a:ext>
            </a:extLst>
          </p:cNvPr>
          <p:cNvSpPr>
            <a:spLocks noGrp="1"/>
          </p:cNvSpPr>
          <p:nvPr>
            <p:ph idx="16"/>
          </p:nvPr>
        </p:nvSpPr>
        <p:spPr>
          <a:xfrm>
            <a:off x="6778837" y="4951710"/>
            <a:ext cx="2697909" cy="568592"/>
          </a:xfrm>
        </p:spPr>
        <p:txBody>
          <a:bodyPr/>
          <a:lstStyle/>
          <a:p>
            <a:pPr eaLnBrk="1" fontAlgn="auto" hangingPunct="1">
              <a:defRPr/>
            </a:pPr>
            <a:r>
              <a:rPr lang="en-US" dirty="0">
                <a:solidFill>
                  <a:schemeClr val="bg1"/>
                </a:solidFill>
              </a:rPr>
              <a:t>lancero@sackstierney.com</a:t>
            </a:r>
          </a:p>
        </p:txBody>
      </p:sp>
      <p:sp>
        <p:nvSpPr>
          <p:cNvPr id="15" name="Content Placeholder 14">
            <a:extLst>
              <a:ext uri="{FF2B5EF4-FFF2-40B4-BE49-F238E27FC236}">
                <a16:creationId xmlns:a16="http://schemas.microsoft.com/office/drawing/2014/main" id="{7DB14CB5-842A-E921-0CA6-B5D8BAB1D490}"/>
              </a:ext>
            </a:extLst>
          </p:cNvPr>
          <p:cNvSpPr>
            <a:spLocks noGrp="1"/>
          </p:cNvSpPr>
          <p:nvPr>
            <p:ph idx="17"/>
          </p:nvPr>
        </p:nvSpPr>
        <p:spPr>
          <a:xfrm>
            <a:off x="9476746" y="4985214"/>
            <a:ext cx="2270162" cy="577153"/>
          </a:xfrm>
        </p:spPr>
        <p:txBody>
          <a:bodyPr>
            <a:normAutofit fontScale="92500" lnSpcReduction="20000"/>
          </a:bodyPr>
          <a:lstStyle/>
          <a:p>
            <a:pPr eaLnBrk="1" fontAlgn="auto" hangingPunct="1">
              <a:defRPr/>
            </a:pPr>
            <a:r>
              <a:rPr lang="en-US" dirty="0">
                <a:solidFill>
                  <a:schemeClr val="bg1"/>
                </a:solidFill>
              </a:rPr>
              <a:t>https://www.sackstierney.com/attorneys/katya-lancero/</a:t>
            </a:r>
          </a:p>
        </p:txBody>
      </p:sp>
      <p:pic>
        <p:nvPicPr>
          <p:cNvPr id="4" name="Picture 3">
            <a:extLst>
              <a:ext uri="{FF2B5EF4-FFF2-40B4-BE49-F238E27FC236}">
                <a16:creationId xmlns:a16="http://schemas.microsoft.com/office/drawing/2014/main" id="{4BB019AE-4485-7EEB-3F3D-96C1FF5DC68F}"/>
              </a:ext>
            </a:extLst>
          </p:cNvPr>
          <p:cNvPicPr>
            <a:picLocks noChangeAspect="1"/>
          </p:cNvPicPr>
          <p:nvPr/>
        </p:nvPicPr>
        <p:blipFill>
          <a:blip r:embed="rId5"/>
          <a:stretch>
            <a:fillRect/>
          </a:stretch>
        </p:blipFill>
        <p:spPr>
          <a:xfrm>
            <a:off x="10743377" y="5438527"/>
            <a:ext cx="1381246" cy="12547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Topic One</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1154955" y="4777381"/>
            <a:ext cx="9571860" cy="860400"/>
          </a:xfrm>
        </p:spPr>
        <p:txBody>
          <a:bodyPr>
            <a:normAutofit/>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Applicability of federal or state employment laws to the tribe and whether Sovereign immunity bars suit against the tribe</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pic>
        <p:nvPicPr>
          <p:cNvPr id="6" name="Picture 5">
            <a:extLst>
              <a:ext uri="{FF2B5EF4-FFF2-40B4-BE49-F238E27FC236}">
                <a16:creationId xmlns:a16="http://schemas.microsoft.com/office/drawing/2014/main" id="{7AFF2A90-4C09-46C9-B092-87CBD77535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6953" y="824595"/>
            <a:ext cx="2732567" cy="2732567"/>
          </a:xfrm>
          <a:prstGeom prst="rect">
            <a:avLst/>
          </a:prstGeom>
          <a:noFill/>
          <a:ln>
            <a:noFill/>
          </a:ln>
        </p:spPr>
      </p:pic>
    </p:spTree>
    <p:extLst>
      <p:ext uri="{BB962C8B-B14F-4D97-AF65-F5344CB8AC3E}">
        <p14:creationId xmlns:p14="http://schemas.microsoft.com/office/powerpoint/2010/main" val="402154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867483" y="1937378"/>
            <a:ext cx="10158583" cy="4365768"/>
          </a:xfrm>
        </p:spPr>
        <p:txBody>
          <a:bodyPr>
            <a:normAutofit fontScale="92500" lnSpcReduction="10000"/>
          </a:bodyPr>
          <a:lstStyle/>
          <a:p>
            <a:r>
              <a:rPr lang="en-US" dirty="0">
                <a:solidFill>
                  <a:schemeClr val="bg1"/>
                </a:solidFill>
              </a:rPr>
              <a:t>Legal counsel can help HR figure out which laws apply to the Tribe and whether sovereign immunity would bar suit.</a:t>
            </a:r>
          </a:p>
          <a:p>
            <a:pPr lvl="1"/>
            <a:r>
              <a:rPr lang="en-US" dirty="0">
                <a:solidFill>
                  <a:schemeClr val="bg1"/>
                </a:solidFill>
              </a:rPr>
              <a:t>Tribal law applies.</a:t>
            </a:r>
          </a:p>
          <a:p>
            <a:pPr lvl="1"/>
            <a:r>
              <a:rPr lang="en-US" dirty="0">
                <a:solidFill>
                  <a:schemeClr val="bg1"/>
                </a:solidFill>
              </a:rPr>
              <a:t>Some federal laws may apply.</a:t>
            </a:r>
          </a:p>
          <a:p>
            <a:pPr lvl="1"/>
            <a:r>
              <a:rPr lang="en-US" dirty="0">
                <a:solidFill>
                  <a:schemeClr val="bg1"/>
                </a:solidFill>
              </a:rPr>
              <a:t>State laws typically do not apply.</a:t>
            </a:r>
          </a:p>
          <a:p>
            <a:pPr lvl="2"/>
            <a:r>
              <a:rPr lang="en-US" dirty="0" err="1">
                <a:solidFill>
                  <a:schemeClr val="bg1"/>
                </a:solidFill>
              </a:rPr>
              <a:t>P.L</a:t>
            </a:r>
            <a:r>
              <a:rPr lang="en-US" dirty="0">
                <a:solidFill>
                  <a:schemeClr val="bg1"/>
                </a:solidFill>
              </a:rPr>
              <a:t>. 280 State Law Exception: State laws can apply in these states: </a:t>
            </a:r>
          </a:p>
          <a:p>
            <a:pPr lvl="3"/>
            <a:r>
              <a:rPr lang="en-US" dirty="0">
                <a:solidFill>
                  <a:schemeClr val="bg1"/>
                </a:solidFill>
              </a:rPr>
              <a:t>California, Minnesota, Nebraska, Oregon, Wisconsin, and Alaska.</a:t>
            </a:r>
          </a:p>
          <a:p>
            <a:pPr lvl="2"/>
            <a:r>
              <a:rPr lang="en-US" dirty="0">
                <a:solidFill>
                  <a:schemeClr val="bg1"/>
                </a:solidFill>
              </a:rPr>
              <a:t>State-Tribal Compacts may call for observance of state law.</a:t>
            </a:r>
          </a:p>
          <a:p>
            <a:pPr lvl="1"/>
            <a:r>
              <a:rPr lang="en-US" dirty="0">
                <a:solidFill>
                  <a:schemeClr val="bg1"/>
                </a:solidFill>
              </a:rPr>
              <a:t>Tribal code provisions re: when state law may apply.	</a:t>
            </a:r>
          </a:p>
          <a:p>
            <a:pPr lvl="2"/>
            <a:r>
              <a:rPr lang="en-US" dirty="0">
                <a:solidFill>
                  <a:schemeClr val="bg1"/>
                </a:solidFill>
              </a:rPr>
              <a:t>Example: GRIC – When there are no tribal laws, federal laws, or traditional customs that apply, state law governs. </a:t>
            </a:r>
          </a:p>
          <a:p>
            <a:pPr lvl="2"/>
            <a:r>
              <a:rPr lang="en-US" dirty="0">
                <a:solidFill>
                  <a:schemeClr val="bg1"/>
                </a:solidFill>
              </a:rPr>
              <a:t>Example: other tribes – when there are no applicable tribal, federal, or custom and tradition, state law is persuasive, but not binding.</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149870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11093157" cy="1198245"/>
          </a:xfrm>
        </p:spPr>
        <p:txBody>
          <a:bodyPr/>
          <a:lstStyle/>
          <a:p>
            <a:pPr eaLnBrk="1" fontAlgn="auto" hangingPunct="1">
              <a:defRPr/>
            </a:pPr>
            <a:r>
              <a:rPr lang="en-US" sz="4000" dirty="0">
                <a:solidFill>
                  <a:schemeClr val="bg1"/>
                </a:solidFill>
                <a:latin typeface="Arial" panose="020B0604020202020204" pitchFamily="34" charset="0"/>
                <a:cs typeface="Arial" panose="020B0604020202020204" pitchFamily="34" charset="0"/>
              </a:rPr>
              <a:t>Which laws apply to the Tribe’s operations?</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776288" y="1492816"/>
            <a:ext cx="10158583" cy="4365768"/>
          </a:xfrm>
        </p:spPr>
        <p:txBody>
          <a:bodyPr>
            <a:normAutofit/>
          </a:bodyPr>
          <a:lstStyle/>
          <a:p>
            <a:r>
              <a:rPr lang="en-US" dirty="0">
                <a:solidFill>
                  <a:schemeClr val="bg1"/>
                </a:solidFill>
              </a:rPr>
              <a:t>Sovereign Immunity</a:t>
            </a:r>
          </a:p>
          <a:p>
            <a:pPr lvl="1"/>
            <a:r>
              <a:rPr lang="en-US" dirty="0">
                <a:solidFill>
                  <a:schemeClr val="bg1"/>
                </a:solidFill>
              </a:rPr>
              <a:t>We will discuss later in the presentation – even if a law applies, sovereign immunity oftentimes bars a suit.</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spTree>
    <p:extLst>
      <p:ext uri="{BB962C8B-B14F-4D97-AF65-F5344CB8AC3E}">
        <p14:creationId xmlns:p14="http://schemas.microsoft.com/office/powerpoint/2010/main" val="2065224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iManage!3878532.1</documentid>
  <senderid>LANCERO</senderid>
  <senderemail>LANCERO@SACKSTIERNEY.COM</senderemail>
  <lastmodified>2024-07-20T16:47:24.0000000-07:00</lastmodified>
  <database>iManage</database>
</properties>
</file>

<file path=docProps/app.xml><?xml version="1.0" encoding="utf-8"?>
<Properties xmlns="http://schemas.openxmlformats.org/officeDocument/2006/extended-properties" xmlns:vt="http://schemas.openxmlformats.org/officeDocument/2006/docPropsVTypes">
  <Template>{EF42DB8F-7450-5543-B970-F36512177EE3}tf10001062</Template>
  <TotalTime>678</TotalTime>
  <Words>4305</Words>
  <Application>Microsoft Office PowerPoint</Application>
  <PresentationFormat>Widescreen</PresentationFormat>
  <Paragraphs>335</Paragraphs>
  <Slides>67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AngsanaUPC</vt:lpstr>
      <vt:lpstr>Arial</vt:lpstr>
      <vt:lpstr>Calibri</vt:lpstr>
      <vt:lpstr>Century Gothic</vt:lpstr>
      <vt:lpstr>Decotura ICG</vt:lpstr>
      <vt:lpstr>georgia</vt:lpstr>
      <vt:lpstr>Wingdings 3</vt:lpstr>
      <vt:lpstr>Ion</vt:lpstr>
      <vt:lpstr>              28th Annual Conference</vt:lpstr>
      <vt:lpstr>Got a Lawyer on Speed Dial?    Top Ten Areas in Which Human Resources May Consider Involving Legal to Increase Efficiency and Reduce Liability  By: Katya Lancero Norris</vt:lpstr>
      <vt:lpstr>AGENDA</vt:lpstr>
      <vt:lpstr>Introduction</vt:lpstr>
      <vt:lpstr>Introduction</vt:lpstr>
      <vt:lpstr>Introduction</vt:lpstr>
      <vt:lpstr>Topic One</vt:lpstr>
      <vt:lpstr>Which laws apply to the Tribe’s operations?</vt:lpstr>
      <vt:lpstr>Which laws apply to the Tribe’s operations?</vt:lpstr>
      <vt:lpstr>Which laws apply to the Tribe’s operations?</vt:lpstr>
      <vt:lpstr>Which laws apply to the Tribe’s operations?</vt:lpstr>
      <vt:lpstr>Which laws apply to the Tribe’s operations?</vt:lpstr>
      <vt:lpstr>Which laws apply to the Tribe’s operations?</vt:lpstr>
      <vt:lpstr>Which laws apply to the Tribe’s operations?</vt:lpstr>
      <vt:lpstr>Which laws apply to the Tribe’s operations?</vt:lpstr>
      <vt:lpstr>Which laws apply to the Tribe’s operations?</vt:lpstr>
      <vt:lpstr>Which laws apply to the Tribe’s operations?</vt:lpstr>
      <vt:lpstr>Which laws apply to the Tribe’s operations?</vt:lpstr>
      <vt:lpstr>Sovereign Immunity</vt:lpstr>
      <vt:lpstr>Sovereign Immunity </vt:lpstr>
      <vt:lpstr>Sovereign Immunity</vt:lpstr>
      <vt:lpstr>Sovereign Immunity</vt:lpstr>
      <vt:lpstr>Sovereign Immunity </vt:lpstr>
      <vt:lpstr>Sovereign Immunity </vt:lpstr>
      <vt:lpstr>Which laws apply to the Tribe’s operations?</vt:lpstr>
      <vt:lpstr>Which laws apply to the Tribe’s operations?</vt:lpstr>
      <vt:lpstr>Topic Two</vt:lpstr>
      <vt:lpstr>Compliance with Applicable Employment Laws</vt:lpstr>
      <vt:lpstr>Compliance with Applicable Employment Laws</vt:lpstr>
      <vt:lpstr>Compliance with Applicable Employment Laws</vt:lpstr>
      <vt:lpstr>Disability Accommodations</vt:lpstr>
      <vt:lpstr>Compliance with Applicable Employment Laws</vt:lpstr>
      <vt:lpstr>Topic Three</vt:lpstr>
      <vt:lpstr>Employee Grievances and Whether Terminations are Compliant</vt:lpstr>
      <vt:lpstr>Employee Grievances and Whether Terminations are Compliant</vt:lpstr>
      <vt:lpstr>Employee Grievances and Whether Terminations are Compliant</vt:lpstr>
      <vt:lpstr>Attorney-Client Privilege and Work Product</vt:lpstr>
      <vt:lpstr>Topic Four</vt:lpstr>
      <vt:lpstr>Employment Agreements and Other Contracts</vt:lpstr>
      <vt:lpstr>Employment Agreements and Other Contracts</vt:lpstr>
      <vt:lpstr>Employment Agreements and Other Contracts</vt:lpstr>
      <vt:lpstr>Employment Agreements and Other Contracts</vt:lpstr>
      <vt:lpstr>Employment Agreements and Other Contracts</vt:lpstr>
      <vt:lpstr>Employment Agreements and Other Contracts</vt:lpstr>
      <vt:lpstr>Employment Agreements and Other Contracts</vt:lpstr>
      <vt:lpstr>Topic Five</vt:lpstr>
      <vt:lpstr>Employee Handbooks</vt:lpstr>
      <vt:lpstr>Employee Handbooks</vt:lpstr>
      <vt:lpstr>Drafting Employer Procedures</vt:lpstr>
      <vt:lpstr>Topic Six</vt:lpstr>
      <vt:lpstr>Impartiality in Investigation</vt:lpstr>
      <vt:lpstr>Investigation Reports</vt:lpstr>
      <vt:lpstr>Investigation Reports</vt:lpstr>
      <vt:lpstr>Investigatory Reports – What Should They Contain?</vt:lpstr>
      <vt:lpstr>Investigatory Reports</vt:lpstr>
      <vt:lpstr>Preservation Notices</vt:lpstr>
      <vt:lpstr>Topic Seven</vt:lpstr>
      <vt:lpstr>Employee vs. Independent Contractor</vt:lpstr>
      <vt:lpstr>Employee vs. Independent Contractor</vt:lpstr>
      <vt:lpstr>Topic Eight</vt:lpstr>
      <vt:lpstr>Federal Government Contractor Requirements</vt:lpstr>
      <vt:lpstr>Federal Government Contractor Requirements</vt:lpstr>
      <vt:lpstr>Topic Nine</vt:lpstr>
      <vt:lpstr>Employee Training</vt:lpstr>
      <vt:lpstr>Topic Ten</vt:lpstr>
      <vt:lpstr>Threats of Legal Action or Lawsuits</vt:lpstr>
      <vt:lpstr>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28th Annual Conference</dc:title>
  <dc:creator>Kimberly Hernandez</dc:creator>
  <cp:lastModifiedBy>Lancero, Katya M.</cp:lastModifiedBy>
  <cp:revision>251</cp:revision>
  <dcterms:created xsi:type="dcterms:W3CDTF">2024-05-10T21:27:17Z</dcterms:created>
  <dcterms:modified xsi:type="dcterms:W3CDTF">2024-07-20T23:47:24Z</dcterms:modified>
</cp:coreProperties>
</file>