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1"/>
    <p:sldMasterId id="2147483729" r:id="rId2"/>
  </p:sldMasterIdLst>
  <p:notesMasterIdLst>
    <p:notesMasterId r:id="rId33"/>
  </p:notesMasterIdLst>
  <p:sldIdLst>
    <p:sldId id="309" r:id="rId3"/>
    <p:sldId id="256" r:id="rId4"/>
    <p:sldId id="279" r:id="rId5"/>
    <p:sldId id="263" r:id="rId6"/>
    <p:sldId id="305" r:id="rId7"/>
    <p:sldId id="286" r:id="rId8"/>
    <p:sldId id="259" r:id="rId9"/>
    <p:sldId id="288" r:id="rId10"/>
    <p:sldId id="276" r:id="rId11"/>
    <p:sldId id="265" r:id="rId12"/>
    <p:sldId id="266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308" r:id="rId23"/>
    <p:sldId id="298" r:id="rId24"/>
    <p:sldId id="299" r:id="rId25"/>
    <p:sldId id="300" r:id="rId26"/>
    <p:sldId id="301" r:id="rId27"/>
    <p:sldId id="302" r:id="rId28"/>
    <p:sldId id="306" r:id="rId29"/>
    <p:sldId id="304" r:id="rId30"/>
    <p:sldId id="307" r:id="rId31"/>
    <p:sldId id="30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FA352A-307E-5C86-BDE9-B5DCFF4ABE88}" name="Guest User" initials="GU" userId="S::urn:spo:anon#6c73d75003d836675156ff4020c4ba50f2ffcfebddcf6e96a7d598d71b17b7a5::" providerId="AD"/>
  <p188:author id="{F27AEBC7-76E7-9C4E-E5CF-3A49BE45A85D}" name="Guest User" initials="GU" userId="S::urn:spo:anon#6a779ca61cb965659d9c499ed027bf7c57e254073b87020df9f65797c7a2ca31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79728" autoAdjust="0"/>
  </p:normalViewPr>
  <p:slideViewPr>
    <p:cSldViewPr snapToGrid="0">
      <p:cViewPr varScale="1">
        <p:scale>
          <a:sx n="84" d="100"/>
          <a:sy n="84" d="100"/>
        </p:scale>
        <p:origin x="15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4FAD1C-603B-475C-B86D-7AB34D4BB741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A46FD9-F138-4D84-AEC7-187544D6EF24}">
      <dgm:prSet phldrT="[Text]"/>
      <dgm:spPr/>
      <dgm:t>
        <a:bodyPr/>
        <a:lstStyle/>
        <a:p>
          <a:r>
            <a:rPr lang="en-US" dirty="0"/>
            <a:t>What is Next?</a:t>
          </a:r>
        </a:p>
      </dgm:t>
    </dgm:pt>
    <dgm:pt modelId="{B808F74A-FCB2-43B5-9C5D-B16DEAAC2549}" type="parTrans" cxnId="{AE2B85AC-52FC-4803-A752-1E2C2C6F9F46}">
      <dgm:prSet/>
      <dgm:spPr/>
      <dgm:t>
        <a:bodyPr/>
        <a:lstStyle/>
        <a:p>
          <a:endParaRPr lang="en-US"/>
        </a:p>
      </dgm:t>
    </dgm:pt>
    <dgm:pt modelId="{4D052C55-D6E6-4121-99E5-0E54E8B7451F}" type="sibTrans" cxnId="{AE2B85AC-52FC-4803-A752-1E2C2C6F9F46}">
      <dgm:prSet/>
      <dgm:spPr/>
      <dgm:t>
        <a:bodyPr/>
        <a:lstStyle/>
        <a:p>
          <a:endParaRPr lang="en-US"/>
        </a:p>
      </dgm:t>
    </dgm:pt>
    <dgm:pt modelId="{26A6863B-1AC2-461D-B846-CF33227F641E}">
      <dgm:prSet phldrT="[Text]" phldr="1"/>
      <dgm:spPr/>
      <dgm:t>
        <a:bodyPr/>
        <a:lstStyle/>
        <a:p>
          <a:endParaRPr lang="en-US"/>
        </a:p>
      </dgm:t>
    </dgm:pt>
    <dgm:pt modelId="{F4981DE4-4F79-465E-90D2-95D388DF8984}" type="parTrans" cxnId="{66577B85-0B26-4F79-9E67-674EF13DF993}">
      <dgm:prSet/>
      <dgm:spPr/>
      <dgm:t>
        <a:bodyPr/>
        <a:lstStyle/>
        <a:p>
          <a:endParaRPr lang="en-US"/>
        </a:p>
      </dgm:t>
    </dgm:pt>
    <dgm:pt modelId="{A13FBB49-39D2-4A7A-B586-C42E3940173F}" type="sibTrans" cxnId="{66577B85-0B26-4F79-9E67-674EF13DF993}">
      <dgm:prSet/>
      <dgm:spPr/>
      <dgm:t>
        <a:bodyPr/>
        <a:lstStyle/>
        <a:p>
          <a:endParaRPr lang="en-US"/>
        </a:p>
      </dgm:t>
    </dgm:pt>
    <dgm:pt modelId="{28DB4C9B-A622-47D9-8C93-664E60A021BE}">
      <dgm:prSet phldrT="[Text]"/>
      <dgm:spPr/>
      <dgm:t>
        <a:bodyPr/>
        <a:lstStyle/>
        <a:p>
          <a:r>
            <a:rPr lang="en-US" dirty="0"/>
            <a:t>Who is Next?</a:t>
          </a:r>
        </a:p>
      </dgm:t>
    </dgm:pt>
    <dgm:pt modelId="{727211A9-3015-467A-9216-8F4A576996A4}" type="parTrans" cxnId="{2844CDC9-D638-45C2-B082-48673284337E}">
      <dgm:prSet/>
      <dgm:spPr/>
      <dgm:t>
        <a:bodyPr/>
        <a:lstStyle/>
        <a:p>
          <a:endParaRPr lang="en-US"/>
        </a:p>
      </dgm:t>
    </dgm:pt>
    <dgm:pt modelId="{9CFDB440-C247-4E57-9CC3-3E3287EC8CF4}" type="sibTrans" cxnId="{2844CDC9-D638-45C2-B082-48673284337E}">
      <dgm:prSet/>
      <dgm:spPr/>
      <dgm:t>
        <a:bodyPr/>
        <a:lstStyle/>
        <a:p>
          <a:endParaRPr lang="en-US"/>
        </a:p>
      </dgm:t>
    </dgm:pt>
    <dgm:pt modelId="{C02130BD-6E70-4D37-AD38-75FA88BD83F4}" type="pres">
      <dgm:prSet presAssocID="{4F4FAD1C-603B-475C-B86D-7AB34D4BB741}" presName="compositeShape" presStyleCnt="0">
        <dgm:presLayoutVars>
          <dgm:chMax val="2"/>
          <dgm:dir/>
          <dgm:resizeHandles val="exact"/>
        </dgm:presLayoutVars>
      </dgm:prSet>
      <dgm:spPr/>
    </dgm:pt>
    <dgm:pt modelId="{F192733E-1F1D-44CD-877B-EE2C9B68CA95}" type="pres">
      <dgm:prSet presAssocID="{4F4FAD1C-603B-475C-B86D-7AB34D4BB741}" presName="ribbon" presStyleLbl="node1" presStyleIdx="0" presStyleCnt="1"/>
      <dgm:spPr/>
    </dgm:pt>
    <dgm:pt modelId="{F2456146-1D92-449E-9378-FD7657EB6598}" type="pres">
      <dgm:prSet presAssocID="{4F4FAD1C-603B-475C-B86D-7AB34D4BB741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A088FE4E-CB78-4176-B1BE-B5BA57D14E9C}" type="pres">
      <dgm:prSet presAssocID="{4F4FAD1C-603B-475C-B86D-7AB34D4BB741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BC87400-D06D-481A-91AB-5814BCA731AC}" type="presOf" srcId="{01A46FD9-F138-4D84-AEC7-187544D6EF24}" destId="{F2456146-1D92-449E-9378-FD7657EB6598}" srcOrd="0" destOrd="0" presId="urn:microsoft.com/office/officeart/2005/8/layout/arrow6"/>
    <dgm:cxn modelId="{601AC581-2BE6-431A-836A-F9B004A84C07}" type="presOf" srcId="{4F4FAD1C-603B-475C-B86D-7AB34D4BB741}" destId="{C02130BD-6E70-4D37-AD38-75FA88BD83F4}" srcOrd="0" destOrd="0" presId="urn:microsoft.com/office/officeart/2005/8/layout/arrow6"/>
    <dgm:cxn modelId="{66577B85-0B26-4F79-9E67-674EF13DF993}" srcId="{4F4FAD1C-603B-475C-B86D-7AB34D4BB741}" destId="{26A6863B-1AC2-461D-B846-CF33227F641E}" srcOrd="2" destOrd="0" parTransId="{F4981DE4-4F79-465E-90D2-95D388DF8984}" sibTransId="{A13FBB49-39D2-4A7A-B586-C42E3940173F}"/>
    <dgm:cxn modelId="{AE2B85AC-52FC-4803-A752-1E2C2C6F9F46}" srcId="{4F4FAD1C-603B-475C-B86D-7AB34D4BB741}" destId="{01A46FD9-F138-4D84-AEC7-187544D6EF24}" srcOrd="0" destOrd="0" parTransId="{B808F74A-FCB2-43B5-9C5D-B16DEAAC2549}" sibTransId="{4D052C55-D6E6-4121-99E5-0E54E8B7451F}"/>
    <dgm:cxn modelId="{9AD5DCC6-C7E3-43A0-9987-C0EB9EC1A230}" type="presOf" srcId="{28DB4C9B-A622-47D9-8C93-664E60A021BE}" destId="{A088FE4E-CB78-4176-B1BE-B5BA57D14E9C}" srcOrd="0" destOrd="0" presId="urn:microsoft.com/office/officeart/2005/8/layout/arrow6"/>
    <dgm:cxn modelId="{2844CDC9-D638-45C2-B082-48673284337E}" srcId="{4F4FAD1C-603B-475C-B86D-7AB34D4BB741}" destId="{28DB4C9B-A622-47D9-8C93-664E60A021BE}" srcOrd="1" destOrd="0" parTransId="{727211A9-3015-467A-9216-8F4A576996A4}" sibTransId="{9CFDB440-C247-4E57-9CC3-3E3287EC8CF4}"/>
    <dgm:cxn modelId="{431D591D-B4A7-44BF-AA3B-932C8F4EB66F}" type="presParOf" srcId="{C02130BD-6E70-4D37-AD38-75FA88BD83F4}" destId="{F192733E-1F1D-44CD-877B-EE2C9B68CA95}" srcOrd="0" destOrd="0" presId="urn:microsoft.com/office/officeart/2005/8/layout/arrow6"/>
    <dgm:cxn modelId="{8DCB6154-F639-4AF2-9410-88C23E1FE32C}" type="presParOf" srcId="{C02130BD-6E70-4D37-AD38-75FA88BD83F4}" destId="{F2456146-1D92-449E-9378-FD7657EB6598}" srcOrd="1" destOrd="0" presId="urn:microsoft.com/office/officeart/2005/8/layout/arrow6"/>
    <dgm:cxn modelId="{A26284A1-B803-4A0B-8AEE-59C125C224C2}" type="presParOf" srcId="{C02130BD-6E70-4D37-AD38-75FA88BD83F4}" destId="{A088FE4E-CB78-4176-B1BE-B5BA57D14E9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2733E-1F1D-44CD-877B-EE2C9B68CA95}">
      <dsp:nvSpPr>
        <dsp:cNvPr id="0" name=""/>
        <dsp:cNvSpPr/>
      </dsp:nvSpPr>
      <dsp:spPr>
        <a:xfrm>
          <a:off x="0" y="308451"/>
          <a:ext cx="8947150" cy="357886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456146-1D92-449E-9378-FD7657EB6598}">
      <dsp:nvSpPr>
        <dsp:cNvPr id="0" name=""/>
        <dsp:cNvSpPr/>
      </dsp:nvSpPr>
      <dsp:spPr>
        <a:xfrm>
          <a:off x="1073658" y="934751"/>
          <a:ext cx="2952559" cy="1753641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4244" rIns="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What is Next?</a:t>
          </a:r>
        </a:p>
      </dsp:txBody>
      <dsp:txXfrm>
        <a:off x="1073658" y="934751"/>
        <a:ext cx="2952559" cy="1753641"/>
      </dsp:txXfrm>
    </dsp:sp>
    <dsp:sp modelId="{A088FE4E-CB78-4176-B1BE-B5BA57D14E9C}">
      <dsp:nvSpPr>
        <dsp:cNvPr id="0" name=""/>
        <dsp:cNvSpPr/>
      </dsp:nvSpPr>
      <dsp:spPr>
        <a:xfrm>
          <a:off x="4473575" y="1507369"/>
          <a:ext cx="3489388" cy="1753641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4244" rIns="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Who is Next?</a:t>
          </a:r>
        </a:p>
      </dsp:txBody>
      <dsp:txXfrm>
        <a:off x="4473575" y="1507369"/>
        <a:ext cx="3489388" cy="1753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92B0F-52E0-5144-A6B6-6D3F24A223EE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02898-78BC-E342-9BDD-1113C00BA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8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2898-78BC-E342-9BDD-1113C00BAD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58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2898-78BC-E342-9BDD-1113C00BAD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4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2898-78BC-E342-9BDD-1113C00BAD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72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57200">
              <a:lnSpc>
                <a:spcPct val="90000"/>
              </a:lnSpc>
              <a:spcBef>
                <a:spcPts val="0"/>
              </a:spcBef>
              <a:buClrTx/>
              <a:buSzPts val="3045"/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 the incumbents in key positions to identify employees who they think are available for succession into their positions. 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buClrTx/>
              <a:buSzPts val="3045"/>
            </a:pPr>
            <a:endParaRPr lang="en-US" sz="2400" cap="none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lnSpc>
                <a:spcPct val="90000"/>
              </a:lnSpc>
              <a:spcBef>
                <a:spcPts val="1020"/>
              </a:spcBef>
              <a:buClrTx/>
              <a:buSzPts val="3045"/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 a profile of candidates from the current employee base:</a:t>
            </a:r>
          </a:p>
          <a:p>
            <a:pPr marL="914400" lvl="1" indent="-457200">
              <a:lnSpc>
                <a:spcPct val="90000"/>
              </a:lnSpc>
              <a:buClrTx/>
              <a:buSzPts val="29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History of performance reviews </a:t>
            </a:r>
          </a:p>
          <a:p>
            <a:pPr marL="914400" lvl="1" indent="-457200">
              <a:lnSpc>
                <a:spcPct val="90000"/>
              </a:lnSpc>
              <a:buClrTx/>
              <a:buSzPts val="29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Accomplishments </a:t>
            </a:r>
          </a:p>
          <a:p>
            <a:pPr marL="914400" lvl="1" indent="-457200">
              <a:lnSpc>
                <a:spcPct val="90000"/>
              </a:lnSpc>
              <a:buClrTx/>
              <a:buSzPts val="29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Relevant experience, education and credentials. </a:t>
            </a:r>
          </a:p>
          <a:p>
            <a:pPr marL="800100" lvl="1" indent="-342900">
              <a:lnSpc>
                <a:spcPct val="90000"/>
              </a:lnSpc>
              <a:buClrTx/>
              <a:buSzPts val="29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lnSpc>
                <a:spcPct val="90000"/>
              </a:lnSpc>
              <a:spcBef>
                <a:spcPts val="1020"/>
              </a:spcBef>
              <a:buClrTx/>
              <a:buSzPts val="3045"/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Selection is based on available candidates. </a:t>
            </a:r>
          </a:p>
          <a:p>
            <a:pPr marL="457200" lvl="0" indent="-457200">
              <a:lnSpc>
                <a:spcPct val="90000"/>
              </a:lnSpc>
              <a:spcBef>
                <a:spcPts val="1020"/>
              </a:spcBef>
              <a:buClrTx/>
              <a:buSzPts val="3045"/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Some available candidates will be ready, whereas some will not meet the demands of critical positions. </a:t>
            </a:r>
            <a:endParaRPr lang="en-US" sz="2400" cap="none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2898-78BC-E342-9BDD-1113C00BAD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20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90000"/>
              </a:lnSpc>
              <a:spcBef>
                <a:spcPts val="0"/>
              </a:spcBef>
              <a:buClrTx/>
              <a:buSzPts val="3045"/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assessment tools to determine skill deficiencies that may presently exist. </a:t>
            </a:r>
          </a:p>
          <a:p>
            <a:pPr marL="800100" lvl="1" indent="-342900">
              <a:lnSpc>
                <a:spcPct val="90000"/>
              </a:lnSpc>
              <a:buClrTx/>
              <a:buSzPts val="29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360-degree surveys that include feedback from peers, direct reports, line management and other relevant sources, such as clients, customers, vendors and/or suppliers.</a:t>
            </a:r>
          </a:p>
          <a:p>
            <a:pPr marL="800100" lvl="1" indent="-342900">
              <a:lnSpc>
                <a:spcPct val="90000"/>
              </a:lnSpc>
              <a:buClrTx/>
              <a:buSzPts val="29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Leadership evaluations by an independent third-party consultant.</a:t>
            </a:r>
          </a:p>
          <a:p>
            <a:pPr marL="800100" lvl="1" indent="-342900">
              <a:lnSpc>
                <a:spcPct val="90000"/>
              </a:lnSpc>
              <a:buClrTx/>
              <a:buSzPts val="29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Existing performance review information and feedback from management.</a:t>
            </a:r>
          </a:p>
          <a:p>
            <a:pPr marL="800100" lvl="1" indent="-342900">
              <a:lnSpc>
                <a:spcPct val="90000"/>
              </a:lnSpc>
              <a:buClrTx/>
              <a:buSzPts val="2900"/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common method used to chart the available candidates and their readiness level to succeed is a nine-box grid. </a:t>
            </a:r>
          </a:p>
          <a:p>
            <a:pPr marL="342900" lvl="1" indent="-34290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nine-box grid helps management visualize the available successors along with the strengths/weaknesses in the plan.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2898-78BC-E342-9BDD-1113C00BAD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99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When leadership performance and potential are assessed and plotted on the graph, individuals in the upper right quadrant (Box 1) are identified as high-potential candidates for succession, while those in the lower left quadrant (Box 9) may need to be reassigned or removed from the organization.</a:t>
            </a:r>
            <a:r>
              <a:rPr lang="en-US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endParaRPr lang="en-US" sz="1200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boxes on the grid indicate where investment needs to be made to develop future leaders. Those people in box 1 should be ready for top leadership within 6 months to a year; those in boxes 2, 3, or 6 have a longer timeline but can be groomed for eventual movement to box 1. 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2898-78BC-E342-9BDD-1113C00BAD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39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2898-78BC-E342-9BDD-1113C00BAD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51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2898-78BC-E342-9BDD-1113C00BAD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53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2898-78BC-E342-9BDD-1113C00BAD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47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D02898-78BC-E342-9BDD-1113C00BAD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006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2898-78BC-E342-9BDD-1113C00BAD4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98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2898-78BC-E342-9BDD-1113C00BAD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13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2898-78BC-E342-9BDD-1113C00BAD4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43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2898-78BC-E342-9BDD-1113C00BAD4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758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readiness chart helps employers to identify key positions, expected vacancy dates and potential candidates for succession.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2898-78BC-E342-9BDD-1113C00BAD4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496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2898-78BC-E342-9BDD-1113C00BAD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83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2898-78BC-E342-9BDD-1113C00BAD4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452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2898-78BC-E342-9BDD-1113C00BAD4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43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2898-78BC-E342-9BDD-1113C00BAD4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270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2898-78BC-E342-9BDD-1113C00BAD4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16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Ask the leaders in any group “</a:t>
            </a:r>
            <a:r>
              <a:rPr lang="en-US" b="1" i="1" dirty="0">
                <a:solidFill>
                  <a:schemeClr val="bg1"/>
                </a:solidFill>
              </a:rPr>
              <a:t>What’s next</a:t>
            </a:r>
            <a:r>
              <a:rPr lang="en-US" b="1" dirty="0">
                <a:solidFill>
                  <a:schemeClr val="bg1"/>
                </a:solidFill>
              </a:rPr>
              <a:t>?</a:t>
            </a:r>
            <a:r>
              <a:rPr lang="en-US" dirty="0">
                <a:solidFill>
                  <a:schemeClr val="bg1"/>
                </a:solidFill>
              </a:rPr>
              <a:t>” for their organization and you will likely get a litany of responses detailing business strategies, projections, and forecasts.  Planning for success and the future of a business is an ongoing process and is always a top priority.  Ask the same group of leaders “</a:t>
            </a:r>
            <a:r>
              <a:rPr lang="en-US" b="1" i="1" dirty="0">
                <a:solidFill>
                  <a:schemeClr val="bg1"/>
                </a:solidFill>
              </a:rPr>
              <a:t>Who’s next</a:t>
            </a:r>
            <a:r>
              <a:rPr lang="en-US" b="1" dirty="0">
                <a:solidFill>
                  <a:schemeClr val="bg1"/>
                </a:solidFill>
              </a:rPr>
              <a:t>?</a:t>
            </a:r>
            <a:r>
              <a:rPr lang="en-US" dirty="0">
                <a:solidFill>
                  <a:schemeClr val="bg1"/>
                </a:solidFill>
              </a:rPr>
              <a:t>” and the responses will likely be less forthcoming and enthusiastic. 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Succession planning seems to stay on the back burner for many organizations, viewed mainly as a task to be thought of, discussed, and put back.  However, “who’s next” is as important a question to answer as “what’s next” for the long-term success of your company.  Creating a succession process is crucial to ensuring longevity and a well-developed talent pipeline.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2898-78BC-E342-9BDD-1113C00BAD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6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480"/>
              <a:buNone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effective succession plan can help an employer:</a:t>
            </a:r>
          </a:p>
          <a:p>
            <a:pPr lvl="0" algn="l" rtl="0">
              <a:spcBef>
                <a:spcPts val="1000"/>
              </a:spcBef>
              <a:spcAft>
                <a:spcPts val="0"/>
              </a:spcAft>
              <a:buClrTx/>
              <a:buSzPts val="29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Avoid extended and costly vacancies in key positions and ensure the stability of business operations.</a:t>
            </a:r>
          </a:p>
          <a:p>
            <a:pPr lvl="0" algn="l" rtl="0">
              <a:spcBef>
                <a:spcPts val="1000"/>
              </a:spcBef>
              <a:spcAft>
                <a:spcPts val="0"/>
              </a:spcAft>
              <a:buClrTx/>
              <a:buSzPts val="29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meaningful developmental opportunities for the employees </a:t>
            </a:r>
          </a:p>
          <a:p>
            <a:pPr lvl="1">
              <a:buClrTx/>
              <a:buSzPts val="29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Tribal Member Development</a:t>
            </a:r>
          </a:p>
          <a:p>
            <a:pPr lvl="0" algn="l" rtl="0">
              <a:spcBef>
                <a:spcPts val="1000"/>
              </a:spcBef>
              <a:spcAft>
                <a:spcPts val="0"/>
              </a:spcAft>
              <a:buClrTx/>
              <a:buSzPts val="29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 develop a diverse workforce by enabling decision-makers to look at the future makeup of the organization as a whole.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2898-78BC-E342-9BDD-1113C00BAD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83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next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2898-78BC-E342-9BDD-1113C00BAD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82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2898-78BC-E342-9BDD-1113C00BAD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14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2898-78BC-E342-9BDD-1113C00BAD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37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Maybe your organization looks like this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2898-78BC-E342-9BDD-1113C00BAD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55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Most likely these are your key positions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 have a potential backup plan for the Finance Director and Program Director 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2898-78BC-E342-9BDD-1113C00BAD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55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77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6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1389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84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60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93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88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1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179973B2-908B-9456-142C-2334362733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6084888"/>
            <a:ext cx="719137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213" y="731520"/>
            <a:ext cx="10616187" cy="1306222"/>
          </a:xfrm>
        </p:spPr>
        <p:txBody>
          <a:bodyPr>
            <a:noAutofit/>
          </a:bodyPr>
          <a:lstStyle>
            <a:lvl1pPr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defRPr sz="5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60120" y="2587752"/>
            <a:ext cx="3694176" cy="3258102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297764" y="2265363"/>
            <a:ext cx="3479524" cy="3951287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8777288" y="2265363"/>
            <a:ext cx="3414712" cy="3951287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65547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066800" y="3048000"/>
            <a:ext cx="1790700" cy="1790700"/>
          </a:xfrm>
        </p:spPr>
        <p:txBody>
          <a:bodyPr>
            <a:no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3821762" y="3048000"/>
            <a:ext cx="1790700" cy="1790700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6576021" y="3048000"/>
            <a:ext cx="1790700" cy="1790700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9334500" y="3048000"/>
            <a:ext cx="1790700" cy="1790700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7"/>
          </p:nvPr>
        </p:nvSpPr>
        <p:spPr>
          <a:xfrm>
            <a:off x="1066800" y="5124103"/>
            <a:ext cx="1790700" cy="350292"/>
          </a:xfrm>
        </p:spPr>
        <p:txBody>
          <a:bodyPr>
            <a:noAutofit/>
          </a:bodyPr>
          <a:lstStyle>
            <a:lvl1pPr algn="ctr">
              <a:defRPr lang="en-US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1059063" y="5584652"/>
            <a:ext cx="1790700" cy="350292"/>
          </a:xfrm>
        </p:spPr>
        <p:txBody>
          <a:bodyPr>
            <a:noAutofit/>
          </a:bodyPr>
          <a:lstStyle>
            <a:lvl1pPr algn="ctr">
              <a:defRPr lang="en-US" sz="1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7"/>
          <p:cNvSpPr>
            <a:spLocks noGrp="1"/>
          </p:cNvSpPr>
          <p:nvPr>
            <p:ph type="body" sz="quarter" idx="19"/>
          </p:nvPr>
        </p:nvSpPr>
        <p:spPr>
          <a:xfrm>
            <a:off x="3821762" y="5124103"/>
            <a:ext cx="1790700" cy="350292"/>
          </a:xfrm>
        </p:spPr>
        <p:txBody>
          <a:bodyPr>
            <a:noAutofit/>
          </a:bodyPr>
          <a:lstStyle>
            <a:lvl1pPr algn="ctr">
              <a:defRPr lang="en-US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1" name="Text Placeholder 27"/>
          <p:cNvSpPr>
            <a:spLocks noGrp="1"/>
          </p:cNvSpPr>
          <p:nvPr>
            <p:ph type="body" sz="quarter" idx="20"/>
          </p:nvPr>
        </p:nvSpPr>
        <p:spPr>
          <a:xfrm>
            <a:off x="3817542" y="5584652"/>
            <a:ext cx="1790700" cy="350292"/>
          </a:xfrm>
        </p:spPr>
        <p:txBody>
          <a:bodyPr>
            <a:noAutofit/>
          </a:bodyPr>
          <a:lstStyle>
            <a:lvl1pPr algn="ctr"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7"/>
          <p:cNvSpPr>
            <a:spLocks noGrp="1"/>
          </p:cNvSpPr>
          <p:nvPr>
            <p:ph type="body" sz="quarter" idx="21"/>
          </p:nvPr>
        </p:nvSpPr>
        <p:spPr>
          <a:xfrm>
            <a:off x="6576021" y="5124103"/>
            <a:ext cx="1790700" cy="350292"/>
          </a:xfrm>
        </p:spPr>
        <p:txBody>
          <a:bodyPr/>
          <a:lstStyle>
            <a:lvl1pPr algn="ctr">
              <a:defRPr lang="en-US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3" name="Text Placeholder 27"/>
          <p:cNvSpPr>
            <a:spLocks noGrp="1"/>
          </p:cNvSpPr>
          <p:nvPr>
            <p:ph type="body" sz="quarter" idx="22"/>
          </p:nvPr>
        </p:nvSpPr>
        <p:spPr>
          <a:xfrm>
            <a:off x="6576021" y="5633567"/>
            <a:ext cx="1790700" cy="350292"/>
          </a:xfrm>
        </p:spPr>
        <p:txBody>
          <a:bodyPr>
            <a:noAutofit/>
          </a:bodyPr>
          <a:lstStyle>
            <a:lvl1pPr algn="ctr"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23"/>
          </p:nvPr>
        </p:nvSpPr>
        <p:spPr>
          <a:xfrm>
            <a:off x="9334500" y="5124103"/>
            <a:ext cx="1790700" cy="350292"/>
          </a:xfrm>
        </p:spPr>
        <p:txBody>
          <a:bodyPr>
            <a:noAutofit/>
          </a:bodyPr>
          <a:lstStyle>
            <a:lvl1pPr algn="ctr">
              <a:defRPr lang="en-US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5" name="Text Placeholder 27"/>
          <p:cNvSpPr>
            <a:spLocks noGrp="1"/>
          </p:cNvSpPr>
          <p:nvPr>
            <p:ph type="body" sz="quarter" idx="24"/>
          </p:nvPr>
        </p:nvSpPr>
        <p:spPr>
          <a:xfrm>
            <a:off x="9334500" y="5641844"/>
            <a:ext cx="1790700" cy="350292"/>
          </a:xfrm>
        </p:spPr>
        <p:txBody>
          <a:bodyPr>
            <a:noAutofit/>
          </a:bodyPr>
          <a:lstStyle>
            <a:lvl1pPr algn="ctr"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394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8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76288" y="676275"/>
            <a:ext cx="4684887" cy="1736725"/>
          </a:xfrm>
        </p:spPr>
        <p:txBody>
          <a:bodyPr>
            <a:noAutofit/>
          </a:bodyPr>
          <a:lstStyle>
            <a:lvl1pPr>
              <a:defRPr sz="5400">
                <a:latin typeface="Decotura ICG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960438" y="2587625"/>
            <a:ext cx="4500737" cy="3594100"/>
          </a:xfrm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Decotura ICG" panose="000004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4474" y="0"/>
            <a:ext cx="3046351" cy="3428363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148763" y="0"/>
            <a:ext cx="3048000" cy="3429000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6115050" y="3449227"/>
            <a:ext cx="6076950" cy="3429000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31738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F00A2D30-FB39-71D4-F3D5-C9FB947D06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6084888"/>
            <a:ext cx="719137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3236976" cy="892048"/>
          </a:xfrm>
        </p:spPr>
        <p:txBody>
          <a:bodyPr anchor="ctr">
            <a:noAutofit/>
          </a:bodyPr>
          <a:lstStyle>
            <a:lvl1pPr marL="0" indent="0">
              <a:buNone/>
              <a:defRPr sz="2000" b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3236976" cy="2586806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 marL="560070" indent="-285750">
              <a:buFont typeface="Arial" panose="020B0604020202020204" pitchFamily="34" charset="0"/>
              <a:buChar char="•"/>
              <a:defRPr sz="1400"/>
            </a:lvl3pPr>
            <a:lvl4pPr>
              <a:defRPr sz="1400"/>
            </a:lvl4pPr>
            <a:lvl5pPr marL="88011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77512" y="2587752"/>
            <a:ext cx="3236976" cy="892048"/>
          </a:xfrm>
        </p:spPr>
        <p:txBody>
          <a:bodyPr anchor="ctr">
            <a:noAutofit/>
          </a:bodyPr>
          <a:lstStyle>
            <a:lvl1pPr marL="0" indent="0">
              <a:buNone/>
              <a:defRPr sz="2000" b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77512" y="3594538"/>
            <a:ext cx="3236976" cy="2586806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 marL="560070" indent="-285750">
              <a:buFont typeface="Arial" panose="020B0604020202020204" pitchFamily="34" charset="0"/>
              <a:buChar char="•"/>
              <a:defRPr sz="1400"/>
            </a:lvl3pPr>
            <a:lvl4pPr>
              <a:defRPr sz="1400"/>
            </a:lvl4pPr>
            <a:lvl5pPr marL="88011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94903" y="2587752"/>
            <a:ext cx="3236976" cy="892048"/>
          </a:xfrm>
        </p:spPr>
        <p:txBody>
          <a:bodyPr anchor="ctr"/>
          <a:lstStyle>
            <a:lvl1pPr marL="0" indent="0">
              <a:buNone/>
              <a:defRPr sz="2000" b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7994903" y="3594538"/>
            <a:ext cx="3236976" cy="2586806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 marL="560070" indent="-285750">
              <a:buFont typeface="Arial" panose="020B0604020202020204" pitchFamily="34" charset="0"/>
              <a:buChar char="•"/>
              <a:defRPr sz="1400"/>
            </a:lvl3pPr>
            <a:lvl4pPr>
              <a:defRPr sz="1400"/>
            </a:lvl4pPr>
            <a:lvl5pPr marL="88011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7643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F3CBD-D871-087C-2876-0198DEDF4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0C539B-578C-66D2-0B0C-033BA8AC6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458E2-CFA0-8DD6-84C0-D26E80D50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8317-B71F-D24B-BF20-1D223655B4BE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A1FDB-932B-5C82-3ED1-0F83DE675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F05E7-10CC-0291-CA53-1D3140404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1BE-D061-4D4C-86D0-1C838D991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890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60209-070A-52A7-407B-DF773F731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CC776-FD91-724B-A45E-DAFC7156E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39BFD-5D69-67B2-D917-CE034EF12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8317-B71F-D24B-BF20-1D223655B4BE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6FE15-78AF-2A59-0BC7-A098D2BB3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D7FD9-B710-562A-BD75-9FC0547AD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1BE-D061-4D4C-86D0-1C838D991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24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4171-7708-BC07-D581-84AB2358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49537-683A-7163-F88D-0CE24B4C2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0CA2B-5F7D-1F4F-E1B5-92EED1EE2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8317-B71F-D24B-BF20-1D223655B4BE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51ABB-FD4F-078F-4A94-9D31CE2DA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BDF88-9F23-295B-8179-5CFD6396F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1BE-D061-4D4C-86D0-1C838D991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856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72AB0-0A9F-EDED-8AE6-4D78522C0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36376-DEF7-5A9B-6B39-CB646E7D8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EC48F-5962-956D-DE67-F9A4DC4CC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6B3EC3-AD52-F032-0BD3-959A7019D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8317-B71F-D24B-BF20-1D223655B4BE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F0512-032B-CEC3-7AED-BB461A90F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2B64C-6DFD-8C85-1884-853EA7D9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1BE-D061-4D4C-86D0-1C838D991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26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7B13C-47F8-470F-13EF-1DA337B9D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8CDAA-2592-2395-EB42-CAE6798AE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B2A0D-60EB-8D60-0214-EA45FE0C5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D697CD-6F51-BE77-29C6-30976E641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016245-172F-4396-9EF5-F7158690C7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12A248-101D-7CD8-72A8-C83B87DC1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8317-B71F-D24B-BF20-1D223655B4BE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AB2686-3CC0-C1A5-A416-364122D18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4F5254-F123-21EB-96AA-8C3EF513E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1BE-D061-4D4C-86D0-1C838D991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70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4E4AA-96D2-F59C-1AE1-697E4FD07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B6CE10-9745-00F2-C0A2-B315728A7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8317-B71F-D24B-BF20-1D223655B4BE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21706C-AFA7-0A18-386A-2A1528496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9CC77D-FD86-DA9C-DE20-EC1E6872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1BE-D061-4D4C-86D0-1C838D991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278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56A4CE-A033-451A-A566-2837B5DF4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8317-B71F-D24B-BF20-1D223655B4BE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752AB0-7C13-BDD6-E93D-5699BFFD5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AA77E-0539-F3D3-D8E9-AC14BA53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1BE-D061-4D4C-86D0-1C838D991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06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5CCCF-F429-C136-0DFB-50DAF9B04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B82E0-A7D4-F7C3-3147-9714D3CDD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10BB81-5861-6E2F-25DC-A7B73F8E9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646C3-6DA5-2953-360B-9FB440747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8317-B71F-D24B-BF20-1D223655B4BE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103AA-F6BC-E3D2-EAFF-2DAFD32F0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A28371-8F4A-2D1F-919C-39E885C3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1BE-D061-4D4C-86D0-1C838D991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57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1A582-21ED-3BCF-933F-1BF1E02C4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8AE0B5-BFB9-D158-A9F5-006CE57EF7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0C170B-1ED2-D6CB-B092-5EA52AD2E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9EEB0-37A4-7206-64F2-EF1A3149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8317-B71F-D24B-BF20-1D223655B4BE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E54A9B-651D-7765-A05A-84C672366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171323-8374-4E27-DCCD-6BACCAEE7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1BE-D061-4D4C-86D0-1C838D991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821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F5E37-FC3F-9859-1C6E-3BE57B752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545918-26F9-DBDE-2855-764A3D1E9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7624B-8329-1800-27C6-EBDA0D894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8317-B71F-D24B-BF20-1D223655B4BE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33FBC-7CCF-4252-03C4-984BC38B5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B233E-EC6C-16DF-57E4-CF0120EC5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1BE-D061-4D4C-86D0-1C838D991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82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D02893-4490-DA9D-79B9-97EC5460C0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B57136-11E2-2E39-2AC7-F5DB9E2DD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6F509-68BC-7EAB-CA0E-46CCF6D09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8317-B71F-D24B-BF20-1D223655B4BE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986F6-98B9-262B-8481-D0B735D0F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57C4D-396E-6F7F-82C7-14E5325E2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1BE-D061-4D4C-86D0-1C838D991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2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5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2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2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11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4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D6ABBAC-7486-4D45-A79F-A9577B4B4527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71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E98A96-31E3-DA6A-6DAF-EAC5CB90C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8E309-25E7-2816-17B1-F3245573D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340B0-2B3B-EE6F-0BC9-BB14B224EE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38317-B71F-D24B-BF20-1D223655B4BE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E5CCA-CF4F-BFFE-65AF-E2F8170D8C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F174D-7D19-BA0F-9F95-5DEE8FE87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FA1BE-D061-4D4C-86D0-1C838D991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3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0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2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914231-0F2F-C685-899D-EA8B2E4B1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77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6FBA9A23-E650-EFAC-1F08-B832DD9C8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FD863F-FCD8-8CA1-D43A-D8CDDB34D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 Key Positions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F37E6-D184-930A-1286-352225053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7270" y="5469473"/>
            <a:ext cx="1383912" cy="1255885"/>
          </a:xfrm>
          <a:prstGeom prst="rect">
            <a:avLst/>
          </a:prstGeom>
        </p:spPr>
      </p:pic>
      <p:pic>
        <p:nvPicPr>
          <p:cNvPr id="17" name="Graphic 16" descr="Old Key with solid fill">
            <a:extLst>
              <a:ext uri="{FF2B5EF4-FFF2-40B4-BE49-F238E27FC236}">
                <a16:creationId xmlns:a16="http://schemas.microsoft.com/office/drawing/2014/main" id="{51333DF1-C21F-73FB-15F7-C2AAC194B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81222" y="410818"/>
            <a:ext cx="914400" cy="914400"/>
          </a:xfrm>
          <a:prstGeom prst="rect">
            <a:avLst/>
          </a:prstGeom>
        </p:spPr>
      </p:pic>
      <p:sp>
        <p:nvSpPr>
          <p:cNvPr id="18" name="Google Shape;357;p6">
            <a:extLst>
              <a:ext uri="{FF2B5EF4-FFF2-40B4-BE49-F238E27FC236}">
                <a16:creationId xmlns:a16="http://schemas.microsoft.com/office/drawing/2014/main" id="{A4ED61F5-6E6A-1B52-D585-839FB6873582}"/>
              </a:ext>
            </a:extLst>
          </p:cNvPr>
          <p:cNvSpPr txBox="1"/>
          <p:nvPr/>
        </p:nvSpPr>
        <p:spPr>
          <a:xfrm>
            <a:off x="1708220" y="1736035"/>
            <a:ext cx="8588719" cy="1200288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rbel"/>
              </a:rPr>
              <a:t>Imagine if  one of your employees hits the lottery and never shows back up to work.</a:t>
            </a:r>
            <a:endParaRPr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Google Shape;356;p6">
            <a:extLst>
              <a:ext uri="{FF2B5EF4-FFF2-40B4-BE49-F238E27FC236}">
                <a16:creationId xmlns:a16="http://schemas.microsoft.com/office/drawing/2014/main" id="{51F14A0D-7860-EE15-8A15-58EAECBA9293}"/>
              </a:ext>
            </a:extLst>
          </p:cNvPr>
          <p:cNvSpPr txBox="1"/>
          <p:nvPr/>
        </p:nvSpPr>
        <p:spPr>
          <a:xfrm>
            <a:off x="1434702" y="3253522"/>
            <a:ext cx="9833113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rbel"/>
              </a:rPr>
              <a:t>Which positions could be easily filled with internal or external talent?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rbel"/>
              </a:rPr>
              <a:t>Which ones would cripple the organization if no one was in the position?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rbel"/>
              </a:rPr>
              <a:t>Which positions do not even have a back up plan?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0B8966D-51DE-5816-88F6-E648AE9389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73" y="6139243"/>
            <a:ext cx="2706859" cy="7071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2111F60F-F5E8-F174-658B-AF742B39A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44025E-839E-B977-E0C6-E50A9C455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1733" y="5474395"/>
            <a:ext cx="1381246" cy="1254737"/>
          </a:xfrm>
          <a:prstGeom prst="rect">
            <a:avLst/>
          </a:prstGeom>
        </p:spPr>
      </p:pic>
      <p:grpSp>
        <p:nvGrpSpPr>
          <p:cNvPr id="66" name="Google Shape;363;p7">
            <a:extLst>
              <a:ext uri="{FF2B5EF4-FFF2-40B4-BE49-F238E27FC236}">
                <a16:creationId xmlns:a16="http://schemas.microsoft.com/office/drawing/2014/main" id="{8DA4939E-D010-0A99-B12C-DBAE805E62F3}"/>
              </a:ext>
            </a:extLst>
          </p:cNvPr>
          <p:cNvGrpSpPr/>
          <p:nvPr/>
        </p:nvGrpSpPr>
        <p:grpSpPr>
          <a:xfrm>
            <a:off x="3075161" y="210939"/>
            <a:ext cx="7194615" cy="5970940"/>
            <a:chOff x="1776448" y="1530"/>
            <a:chExt cx="7194615" cy="5970940"/>
          </a:xfrm>
        </p:grpSpPr>
        <p:sp>
          <p:nvSpPr>
            <p:cNvPr id="67" name="Google Shape;364;p7">
              <a:extLst>
                <a:ext uri="{FF2B5EF4-FFF2-40B4-BE49-F238E27FC236}">
                  <a16:creationId xmlns:a16="http://schemas.microsoft.com/office/drawing/2014/main" id="{2E2EEC0E-9794-CF0E-B58A-8114A8D62021}"/>
                </a:ext>
              </a:extLst>
            </p:cNvPr>
            <p:cNvSpPr/>
            <p:nvPr/>
          </p:nvSpPr>
          <p:spPr>
            <a:xfrm>
              <a:off x="5034666" y="738683"/>
              <a:ext cx="154802" cy="67818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w="15875" cap="rnd" cmpd="sng">
              <a:solidFill>
                <a:srgbClr val="CA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365;p7">
              <a:extLst>
                <a:ext uri="{FF2B5EF4-FFF2-40B4-BE49-F238E27FC236}">
                  <a16:creationId xmlns:a16="http://schemas.microsoft.com/office/drawing/2014/main" id="{74C455DC-E9B2-20C5-3F10-8D1B6FA6A2FD}"/>
                </a:ext>
              </a:extLst>
            </p:cNvPr>
            <p:cNvSpPr/>
            <p:nvPr/>
          </p:nvSpPr>
          <p:spPr>
            <a:xfrm>
              <a:off x="7275611" y="2832198"/>
              <a:ext cx="221145" cy="67818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5875" cap="rnd" cmpd="sng">
              <a:solidFill>
                <a:srgbClr val="E6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366;p7">
              <a:extLst>
                <a:ext uri="{FF2B5EF4-FFF2-40B4-BE49-F238E27FC236}">
                  <a16:creationId xmlns:a16="http://schemas.microsoft.com/office/drawing/2014/main" id="{7B1DC251-DF38-FCDD-D73A-12EE9B2D82B8}"/>
                </a:ext>
              </a:extLst>
            </p:cNvPr>
            <p:cNvSpPr/>
            <p:nvPr/>
          </p:nvSpPr>
          <p:spPr>
            <a:xfrm>
              <a:off x="5189468" y="738683"/>
              <a:ext cx="2675866" cy="13563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06304"/>
                  </a:lnTo>
                  <a:lnTo>
                    <a:pt x="120000" y="106304"/>
                  </a:lnTo>
                  <a:lnTo>
                    <a:pt x="120000" y="120000"/>
                  </a:lnTo>
                </a:path>
              </a:pathLst>
            </a:custGeom>
            <a:noFill/>
            <a:ln w="15875" cap="rnd" cmpd="sng">
              <a:solidFill>
                <a:srgbClr val="CA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367;p7">
              <a:extLst>
                <a:ext uri="{FF2B5EF4-FFF2-40B4-BE49-F238E27FC236}">
                  <a16:creationId xmlns:a16="http://schemas.microsoft.com/office/drawing/2014/main" id="{76DA814D-61E1-D682-5D7F-5DC24DE26AD8}"/>
                </a:ext>
              </a:extLst>
            </p:cNvPr>
            <p:cNvSpPr/>
            <p:nvPr/>
          </p:nvSpPr>
          <p:spPr>
            <a:xfrm>
              <a:off x="5491701" y="2832198"/>
              <a:ext cx="221145" cy="277169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5875" cap="rnd" cmpd="sng">
              <a:solidFill>
                <a:srgbClr val="E6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68;p7">
              <a:extLst>
                <a:ext uri="{FF2B5EF4-FFF2-40B4-BE49-F238E27FC236}">
                  <a16:creationId xmlns:a16="http://schemas.microsoft.com/office/drawing/2014/main" id="{4A241638-9AEC-4BF0-6E41-456CCA9D93D0}"/>
                </a:ext>
              </a:extLst>
            </p:cNvPr>
            <p:cNvSpPr/>
            <p:nvPr/>
          </p:nvSpPr>
          <p:spPr>
            <a:xfrm>
              <a:off x="5491701" y="2832198"/>
              <a:ext cx="221145" cy="17249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5875" cap="rnd" cmpd="sng">
              <a:solidFill>
                <a:srgbClr val="E6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69;p7">
              <a:extLst>
                <a:ext uri="{FF2B5EF4-FFF2-40B4-BE49-F238E27FC236}">
                  <a16:creationId xmlns:a16="http://schemas.microsoft.com/office/drawing/2014/main" id="{11AAB927-B665-B733-3EE1-A932A52B45D3}"/>
                </a:ext>
              </a:extLst>
            </p:cNvPr>
            <p:cNvSpPr/>
            <p:nvPr/>
          </p:nvSpPr>
          <p:spPr>
            <a:xfrm>
              <a:off x="5491701" y="2832198"/>
              <a:ext cx="221145" cy="67818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5875" cap="rnd" cmpd="sng">
              <a:solidFill>
                <a:srgbClr val="E6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370;p7">
              <a:extLst>
                <a:ext uri="{FF2B5EF4-FFF2-40B4-BE49-F238E27FC236}">
                  <a16:creationId xmlns:a16="http://schemas.microsoft.com/office/drawing/2014/main" id="{60C3A02B-723A-7122-5DBE-C308189919EB}"/>
                </a:ext>
              </a:extLst>
            </p:cNvPr>
            <p:cNvSpPr/>
            <p:nvPr/>
          </p:nvSpPr>
          <p:spPr>
            <a:xfrm>
              <a:off x="5189468" y="738683"/>
              <a:ext cx="891955" cy="13563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06304"/>
                  </a:lnTo>
                  <a:lnTo>
                    <a:pt x="120000" y="106304"/>
                  </a:lnTo>
                  <a:lnTo>
                    <a:pt x="120000" y="120000"/>
                  </a:lnTo>
                </a:path>
              </a:pathLst>
            </a:custGeom>
            <a:noFill/>
            <a:ln w="15875" cap="rnd" cmpd="sng">
              <a:solidFill>
                <a:srgbClr val="CA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371;p7">
              <a:extLst>
                <a:ext uri="{FF2B5EF4-FFF2-40B4-BE49-F238E27FC236}">
                  <a16:creationId xmlns:a16="http://schemas.microsoft.com/office/drawing/2014/main" id="{A334444E-071C-AB09-DE6E-E5E6D00F7AC1}"/>
                </a:ext>
              </a:extLst>
            </p:cNvPr>
            <p:cNvSpPr/>
            <p:nvPr/>
          </p:nvSpPr>
          <p:spPr>
            <a:xfrm>
              <a:off x="4297512" y="738683"/>
              <a:ext cx="891955" cy="13563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06304"/>
                  </a:lnTo>
                  <a:lnTo>
                    <a:pt x="0" y="106304"/>
                  </a:lnTo>
                  <a:lnTo>
                    <a:pt x="0" y="120000"/>
                  </a:lnTo>
                </a:path>
              </a:pathLst>
            </a:custGeom>
            <a:noFill/>
            <a:ln w="15875" cap="rnd" cmpd="sng">
              <a:solidFill>
                <a:srgbClr val="CA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372;p7">
              <a:extLst>
                <a:ext uri="{FF2B5EF4-FFF2-40B4-BE49-F238E27FC236}">
                  <a16:creationId xmlns:a16="http://schemas.microsoft.com/office/drawing/2014/main" id="{4A35B705-9935-9B71-5E37-7054692BB6FE}"/>
                </a:ext>
              </a:extLst>
            </p:cNvPr>
            <p:cNvSpPr/>
            <p:nvPr/>
          </p:nvSpPr>
          <p:spPr>
            <a:xfrm>
              <a:off x="1923879" y="2832198"/>
              <a:ext cx="221145" cy="17249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5875" cap="rnd" cmpd="sng">
              <a:solidFill>
                <a:srgbClr val="E6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373;p7">
              <a:extLst>
                <a:ext uri="{FF2B5EF4-FFF2-40B4-BE49-F238E27FC236}">
                  <a16:creationId xmlns:a16="http://schemas.microsoft.com/office/drawing/2014/main" id="{7722FC78-821F-4C22-C7DF-6ED255D81ABA}"/>
                </a:ext>
              </a:extLst>
            </p:cNvPr>
            <p:cNvSpPr/>
            <p:nvPr/>
          </p:nvSpPr>
          <p:spPr>
            <a:xfrm>
              <a:off x="1923879" y="2832198"/>
              <a:ext cx="221145" cy="67818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5875" cap="rnd" cmpd="sng">
              <a:solidFill>
                <a:srgbClr val="E6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374;p7">
              <a:extLst>
                <a:ext uri="{FF2B5EF4-FFF2-40B4-BE49-F238E27FC236}">
                  <a16:creationId xmlns:a16="http://schemas.microsoft.com/office/drawing/2014/main" id="{11B92733-4365-62D4-80D1-B3F98CB7C7F3}"/>
                </a:ext>
              </a:extLst>
            </p:cNvPr>
            <p:cNvSpPr/>
            <p:nvPr/>
          </p:nvSpPr>
          <p:spPr>
            <a:xfrm>
              <a:off x="2513602" y="738683"/>
              <a:ext cx="2675866" cy="13563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06304"/>
                  </a:lnTo>
                  <a:lnTo>
                    <a:pt x="0" y="106304"/>
                  </a:lnTo>
                  <a:lnTo>
                    <a:pt x="0" y="120000"/>
                  </a:lnTo>
                </a:path>
              </a:pathLst>
            </a:custGeom>
            <a:noFill/>
            <a:ln w="15875" cap="rnd" cmpd="sng">
              <a:solidFill>
                <a:srgbClr val="CA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375;p7">
              <a:extLst>
                <a:ext uri="{FF2B5EF4-FFF2-40B4-BE49-F238E27FC236}">
                  <a16:creationId xmlns:a16="http://schemas.microsoft.com/office/drawing/2014/main" id="{ADD3D2E2-538A-056B-62C0-FDF9E56CD558}"/>
                </a:ext>
              </a:extLst>
            </p:cNvPr>
            <p:cNvSpPr/>
            <p:nvPr/>
          </p:nvSpPr>
          <p:spPr>
            <a:xfrm>
              <a:off x="4452315" y="1530"/>
              <a:ext cx="1474306" cy="737153"/>
            </a:xfrm>
            <a:prstGeom prst="rect">
              <a:avLst/>
            </a:prstGeom>
            <a:solidFill>
              <a:srgbClr val="FFFFFF"/>
            </a:solidFill>
            <a:ln w="15875" cap="rnd" cmpd="sng">
              <a:solidFill>
                <a:srgbClr val="E6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376;p7">
              <a:extLst>
                <a:ext uri="{FF2B5EF4-FFF2-40B4-BE49-F238E27FC236}">
                  <a16:creationId xmlns:a16="http://schemas.microsoft.com/office/drawing/2014/main" id="{717A8F4F-7AA3-9B3B-2564-67EB45112303}"/>
                </a:ext>
              </a:extLst>
            </p:cNvPr>
            <p:cNvSpPr txBox="1"/>
            <p:nvPr/>
          </p:nvSpPr>
          <p:spPr>
            <a:xfrm>
              <a:off x="4452315" y="1530"/>
              <a:ext cx="1474306" cy="7371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Corbe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ea typeface="Corbel"/>
                  <a:cs typeface="Corbel"/>
                  <a:sym typeface="Corbel"/>
                </a:rPr>
                <a:t>CEO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377;p7">
              <a:extLst>
                <a:ext uri="{FF2B5EF4-FFF2-40B4-BE49-F238E27FC236}">
                  <a16:creationId xmlns:a16="http://schemas.microsoft.com/office/drawing/2014/main" id="{13DE337D-EDD9-56F0-DF63-C8DC65DC55AE}"/>
                </a:ext>
              </a:extLst>
            </p:cNvPr>
            <p:cNvSpPr/>
            <p:nvPr/>
          </p:nvSpPr>
          <p:spPr>
            <a:xfrm>
              <a:off x="1776448" y="2095045"/>
              <a:ext cx="1474306" cy="737153"/>
            </a:xfrm>
            <a:prstGeom prst="rect">
              <a:avLst/>
            </a:prstGeom>
            <a:solidFill>
              <a:srgbClr val="FFFFFF"/>
            </a:solidFill>
            <a:ln w="15875" cap="rnd" cmpd="sng">
              <a:solidFill>
                <a:srgbClr val="E6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378;p7">
              <a:extLst>
                <a:ext uri="{FF2B5EF4-FFF2-40B4-BE49-F238E27FC236}">
                  <a16:creationId xmlns:a16="http://schemas.microsoft.com/office/drawing/2014/main" id="{6530B4E5-EEBC-1828-D2AA-C51BD8877527}"/>
                </a:ext>
              </a:extLst>
            </p:cNvPr>
            <p:cNvSpPr txBox="1"/>
            <p:nvPr/>
          </p:nvSpPr>
          <p:spPr>
            <a:xfrm>
              <a:off x="1776448" y="2095045"/>
              <a:ext cx="1474306" cy="7371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Corbe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ea typeface="Corbel"/>
                  <a:cs typeface="Corbel"/>
                  <a:sym typeface="Corbel"/>
                </a:rPr>
                <a:t>Program A Director	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379;p7">
              <a:extLst>
                <a:ext uri="{FF2B5EF4-FFF2-40B4-BE49-F238E27FC236}">
                  <a16:creationId xmlns:a16="http://schemas.microsoft.com/office/drawing/2014/main" id="{1CC12B9C-B493-F0E1-CED1-157EE3EA2CCA}"/>
                </a:ext>
              </a:extLst>
            </p:cNvPr>
            <p:cNvSpPr/>
            <p:nvPr/>
          </p:nvSpPr>
          <p:spPr>
            <a:xfrm>
              <a:off x="2145025" y="3141802"/>
              <a:ext cx="1474306" cy="737153"/>
            </a:xfrm>
            <a:prstGeom prst="rect">
              <a:avLst/>
            </a:prstGeom>
            <a:solidFill>
              <a:srgbClr val="FFFFFF"/>
            </a:solidFill>
            <a:ln w="15875" cap="rnd" cmpd="sng">
              <a:solidFill>
                <a:srgbClr val="E6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380;p7">
              <a:extLst>
                <a:ext uri="{FF2B5EF4-FFF2-40B4-BE49-F238E27FC236}">
                  <a16:creationId xmlns:a16="http://schemas.microsoft.com/office/drawing/2014/main" id="{99E484D8-1860-D336-B621-48E86D578810}"/>
                </a:ext>
              </a:extLst>
            </p:cNvPr>
            <p:cNvSpPr txBox="1"/>
            <p:nvPr/>
          </p:nvSpPr>
          <p:spPr>
            <a:xfrm>
              <a:off x="2145025" y="3141802"/>
              <a:ext cx="1474306" cy="7371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Corbe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ea typeface="Corbel"/>
                  <a:cs typeface="Corbel"/>
                  <a:sym typeface="Corbel"/>
                </a:rPr>
                <a:t>Program Coordinator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381;p7">
              <a:extLst>
                <a:ext uri="{FF2B5EF4-FFF2-40B4-BE49-F238E27FC236}">
                  <a16:creationId xmlns:a16="http://schemas.microsoft.com/office/drawing/2014/main" id="{D24F8AC0-A0F9-2637-0AC5-70E58D0223CE}"/>
                </a:ext>
              </a:extLst>
            </p:cNvPr>
            <p:cNvSpPr/>
            <p:nvPr/>
          </p:nvSpPr>
          <p:spPr>
            <a:xfrm>
              <a:off x="2145025" y="4188560"/>
              <a:ext cx="1474306" cy="737153"/>
            </a:xfrm>
            <a:prstGeom prst="rect">
              <a:avLst/>
            </a:prstGeom>
            <a:solidFill>
              <a:srgbClr val="FFFFFF"/>
            </a:solidFill>
            <a:ln w="15875" cap="rnd" cmpd="sng">
              <a:solidFill>
                <a:srgbClr val="E6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382;p7">
              <a:extLst>
                <a:ext uri="{FF2B5EF4-FFF2-40B4-BE49-F238E27FC236}">
                  <a16:creationId xmlns:a16="http://schemas.microsoft.com/office/drawing/2014/main" id="{8CB576AB-296F-DD17-1897-E9D0AA7AF669}"/>
                </a:ext>
              </a:extLst>
            </p:cNvPr>
            <p:cNvSpPr txBox="1"/>
            <p:nvPr/>
          </p:nvSpPr>
          <p:spPr>
            <a:xfrm>
              <a:off x="2145025" y="4188560"/>
              <a:ext cx="1474306" cy="7371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Corbe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ea typeface="Corbel"/>
                  <a:cs typeface="Corbel"/>
                  <a:sym typeface="Corbel"/>
                </a:rPr>
                <a:t>Program Coordinator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83;p7">
              <a:extLst>
                <a:ext uri="{FF2B5EF4-FFF2-40B4-BE49-F238E27FC236}">
                  <a16:creationId xmlns:a16="http://schemas.microsoft.com/office/drawing/2014/main" id="{CB543712-3629-96C9-52F0-652D7D057E50}"/>
                </a:ext>
              </a:extLst>
            </p:cNvPr>
            <p:cNvSpPr/>
            <p:nvPr/>
          </p:nvSpPr>
          <p:spPr>
            <a:xfrm>
              <a:off x="3560359" y="2095045"/>
              <a:ext cx="1474306" cy="737153"/>
            </a:xfrm>
            <a:prstGeom prst="rect">
              <a:avLst/>
            </a:prstGeom>
            <a:solidFill>
              <a:srgbClr val="FFFFFF"/>
            </a:solidFill>
            <a:ln w="15875" cap="rnd" cmpd="sng">
              <a:solidFill>
                <a:srgbClr val="E6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384;p7">
              <a:extLst>
                <a:ext uri="{FF2B5EF4-FFF2-40B4-BE49-F238E27FC236}">
                  <a16:creationId xmlns:a16="http://schemas.microsoft.com/office/drawing/2014/main" id="{C6DDCE26-172B-97F0-88D3-45567F1F5C1D}"/>
                </a:ext>
              </a:extLst>
            </p:cNvPr>
            <p:cNvSpPr txBox="1"/>
            <p:nvPr/>
          </p:nvSpPr>
          <p:spPr>
            <a:xfrm>
              <a:off x="3560359" y="2095045"/>
              <a:ext cx="1474306" cy="7371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Corbe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ea typeface="Corbel"/>
                  <a:cs typeface="Corbel"/>
                  <a:sym typeface="Corbel"/>
                </a:rPr>
                <a:t>Program B Director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385;p7">
              <a:extLst>
                <a:ext uri="{FF2B5EF4-FFF2-40B4-BE49-F238E27FC236}">
                  <a16:creationId xmlns:a16="http://schemas.microsoft.com/office/drawing/2014/main" id="{1F8FA40D-6B12-99DF-344B-68277EC4F53D}"/>
                </a:ext>
              </a:extLst>
            </p:cNvPr>
            <p:cNvSpPr/>
            <p:nvPr/>
          </p:nvSpPr>
          <p:spPr>
            <a:xfrm>
              <a:off x="5344270" y="2095045"/>
              <a:ext cx="1474306" cy="737153"/>
            </a:xfrm>
            <a:prstGeom prst="rect">
              <a:avLst/>
            </a:prstGeom>
            <a:solidFill>
              <a:srgbClr val="FFFFFF"/>
            </a:solidFill>
            <a:ln w="15875" cap="rnd" cmpd="sng">
              <a:solidFill>
                <a:srgbClr val="E6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386;p7">
              <a:extLst>
                <a:ext uri="{FF2B5EF4-FFF2-40B4-BE49-F238E27FC236}">
                  <a16:creationId xmlns:a16="http://schemas.microsoft.com/office/drawing/2014/main" id="{9A89ECBD-EA3B-D2A0-97A7-5A4D50A99060}"/>
                </a:ext>
              </a:extLst>
            </p:cNvPr>
            <p:cNvSpPr txBox="1"/>
            <p:nvPr/>
          </p:nvSpPr>
          <p:spPr>
            <a:xfrm>
              <a:off x="5344270" y="2095045"/>
              <a:ext cx="1474306" cy="7371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Corbe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ea typeface="Corbel"/>
                  <a:cs typeface="Corbel"/>
                  <a:sym typeface="Corbel"/>
                </a:rPr>
                <a:t>Finance Director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387;p7">
              <a:extLst>
                <a:ext uri="{FF2B5EF4-FFF2-40B4-BE49-F238E27FC236}">
                  <a16:creationId xmlns:a16="http://schemas.microsoft.com/office/drawing/2014/main" id="{9E7BB2D0-3388-39A1-D8E3-BA7A1B4E1996}"/>
                </a:ext>
              </a:extLst>
            </p:cNvPr>
            <p:cNvSpPr/>
            <p:nvPr/>
          </p:nvSpPr>
          <p:spPr>
            <a:xfrm>
              <a:off x="5712846" y="3141802"/>
              <a:ext cx="1474306" cy="737153"/>
            </a:xfrm>
            <a:prstGeom prst="rect">
              <a:avLst/>
            </a:prstGeom>
            <a:solidFill>
              <a:srgbClr val="FFFFFF"/>
            </a:solidFill>
            <a:ln w="15875" cap="rnd" cmpd="sng">
              <a:solidFill>
                <a:srgbClr val="E6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388;p7">
              <a:extLst>
                <a:ext uri="{FF2B5EF4-FFF2-40B4-BE49-F238E27FC236}">
                  <a16:creationId xmlns:a16="http://schemas.microsoft.com/office/drawing/2014/main" id="{8593B649-A194-2695-C5F2-686F20C687E5}"/>
                </a:ext>
              </a:extLst>
            </p:cNvPr>
            <p:cNvSpPr txBox="1"/>
            <p:nvPr/>
          </p:nvSpPr>
          <p:spPr>
            <a:xfrm>
              <a:off x="5712846" y="3141802"/>
              <a:ext cx="1474306" cy="7371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Corbe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ea typeface="Corbel"/>
                  <a:cs typeface="Corbel"/>
                  <a:sym typeface="Corbel"/>
                </a:rPr>
                <a:t>Assistant Finance Director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389;p7">
              <a:extLst>
                <a:ext uri="{FF2B5EF4-FFF2-40B4-BE49-F238E27FC236}">
                  <a16:creationId xmlns:a16="http://schemas.microsoft.com/office/drawing/2014/main" id="{EA0DBC2A-8467-4FD9-AE07-E4D94FEA5084}"/>
                </a:ext>
              </a:extLst>
            </p:cNvPr>
            <p:cNvSpPr/>
            <p:nvPr/>
          </p:nvSpPr>
          <p:spPr>
            <a:xfrm>
              <a:off x="5712846" y="4188560"/>
              <a:ext cx="1474306" cy="737153"/>
            </a:xfrm>
            <a:prstGeom prst="rect">
              <a:avLst/>
            </a:prstGeom>
            <a:solidFill>
              <a:srgbClr val="FFFFFF"/>
            </a:solidFill>
            <a:ln w="15875" cap="rnd" cmpd="sng">
              <a:solidFill>
                <a:srgbClr val="E6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390;p7">
              <a:extLst>
                <a:ext uri="{FF2B5EF4-FFF2-40B4-BE49-F238E27FC236}">
                  <a16:creationId xmlns:a16="http://schemas.microsoft.com/office/drawing/2014/main" id="{4D4A75BE-B140-BC0D-07F5-39A761779AE5}"/>
                </a:ext>
              </a:extLst>
            </p:cNvPr>
            <p:cNvSpPr txBox="1"/>
            <p:nvPr/>
          </p:nvSpPr>
          <p:spPr>
            <a:xfrm>
              <a:off x="5712846" y="4188560"/>
              <a:ext cx="1474306" cy="7371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Corbe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ea typeface="Corbel"/>
                  <a:cs typeface="Corbel"/>
                  <a:sym typeface="Corbel"/>
                </a:rPr>
                <a:t>Finance Specialists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391;p7">
              <a:extLst>
                <a:ext uri="{FF2B5EF4-FFF2-40B4-BE49-F238E27FC236}">
                  <a16:creationId xmlns:a16="http://schemas.microsoft.com/office/drawing/2014/main" id="{9C67FD21-D239-F5C7-8C0C-9FE9F102402B}"/>
                </a:ext>
              </a:extLst>
            </p:cNvPr>
            <p:cNvSpPr/>
            <p:nvPr/>
          </p:nvSpPr>
          <p:spPr>
            <a:xfrm>
              <a:off x="5712846" y="5235317"/>
              <a:ext cx="1474306" cy="737153"/>
            </a:xfrm>
            <a:prstGeom prst="rect">
              <a:avLst/>
            </a:prstGeom>
            <a:solidFill>
              <a:srgbClr val="FFFFFF"/>
            </a:solidFill>
            <a:ln w="15875" cap="rnd" cmpd="sng">
              <a:solidFill>
                <a:srgbClr val="E6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392;p7">
              <a:extLst>
                <a:ext uri="{FF2B5EF4-FFF2-40B4-BE49-F238E27FC236}">
                  <a16:creationId xmlns:a16="http://schemas.microsoft.com/office/drawing/2014/main" id="{A5EB0680-2DCA-8B38-88C5-47527E44EF2A}"/>
                </a:ext>
              </a:extLst>
            </p:cNvPr>
            <p:cNvSpPr txBox="1"/>
            <p:nvPr/>
          </p:nvSpPr>
          <p:spPr>
            <a:xfrm>
              <a:off x="5712846" y="5235317"/>
              <a:ext cx="1474306" cy="7371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Corbe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ea typeface="Corbel"/>
                  <a:cs typeface="Corbel"/>
                  <a:sym typeface="Corbel"/>
                </a:rPr>
                <a:t>Clerk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393;p7">
              <a:extLst>
                <a:ext uri="{FF2B5EF4-FFF2-40B4-BE49-F238E27FC236}">
                  <a16:creationId xmlns:a16="http://schemas.microsoft.com/office/drawing/2014/main" id="{10D7744A-476D-A8E9-1846-CB6DD5C32267}"/>
                </a:ext>
              </a:extLst>
            </p:cNvPr>
            <p:cNvSpPr/>
            <p:nvPr/>
          </p:nvSpPr>
          <p:spPr>
            <a:xfrm>
              <a:off x="7128181" y="2095045"/>
              <a:ext cx="1474306" cy="737153"/>
            </a:xfrm>
            <a:prstGeom prst="rect">
              <a:avLst/>
            </a:prstGeom>
            <a:solidFill>
              <a:srgbClr val="FFFFFF"/>
            </a:solidFill>
            <a:ln w="15875" cap="rnd" cmpd="sng">
              <a:solidFill>
                <a:srgbClr val="E6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394;p7">
              <a:extLst>
                <a:ext uri="{FF2B5EF4-FFF2-40B4-BE49-F238E27FC236}">
                  <a16:creationId xmlns:a16="http://schemas.microsoft.com/office/drawing/2014/main" id="{3862FB5B-6778-00F4-621D-8E4CB4C36CB6}"/>
                </a:ext>
              </a:extLst>
            </p:cNvPr>
            <p:cNvSpPr txBox="1"/>
            <p:nvPr/>
          </p:nvSpPr>
          <p:spPr>
            <a:xfrm>
              <a:off x="7128181" y="2095045"/>
              <a:ext cx="1474306" cy="7371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Corbe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ea typeface="Corbel"/>
                  <a:cs typeface="Corbel"/>
                  <a:sym typeface="Corbel"/>
                </a:rPr>
                <a:t>HR Director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395;p7">
              <a:extLst>
                <a:ext uri="{FF2B5EF4-FFF2-40B4-BE49-F238E27FC236}">
                  <a16:creationId xmlns:a16="http://schemas.microsoft.com/office/drawing/2014/main" id="{D6A08892-3685-34BC-5EDF-737C2963842A}"/>
                </a:ext>
              </a:extLst>
            </p:cNvPr>
            <p:cNvSpPr/>
            <p:nvPr/>
          </p:nvSpPr>
          <p:spPr>
            <a:xfrm>
              <a:off x="7496757" y="3141802"/>
              <a:ext cx="1474306" cy="737153"/>
            </a:xfrm>
            <a:prstGeom prst="rect">
              <a:avLst/>
            </a:prstGeom>
            <a:solidFill>
              <a:srgbClr val="FFFFFF"/>
            </a:solidFill>
            <a:ln w="15875" cap="rnd" cmpd="sng">
              <a:solidFill>
                <a:srgbClr val="E6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396;p7">
              <a:extLst>
                <a:ext uri="{FF2B5EF4-FFF2-40B4-BE49-F238E27FC236}">
                  <a16:creationId xmlns:a16="http://schemas.microsoft.com/office/drawing/2014/main" id="{ABAE2171-61F5-B726-412E-5244975416B1}"/>
                </a:ext>
              </a:extLst>
            </p:cNvPr>
            <p:cNvSpPr txBox="1"/>
            <p:nvPr/>
          </p:nvSpPr>
          <p:spPr>
            <a:xfrm>
              <a:off x="7496757" y="3141802"/>
              <a:ext cx="1474306" cy="7371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Corbe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ea typeface="Corbel"/>
                  <a:cs typeface="Corbel"/>
                  <a:sym typeface="Corbel"/>
                </a:rPr>
                <a:t>HR Assistant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397;p7">
              <a:extLst>
                <a:ext uri="{FF2B5EF4-FFF2-40B4-BE49-F238E27FC236}">
                  <a16:creationId xmlns:a16="http://schemas.microsoft.com/office/drawing/2014/main" id="{FF58B364-A30C-D9E5-56E1-DC7E0312896E}"/>
                </a:ext>
              </a:extLst>
            </p:cNvPr>
            <p:cNvSpPr/>
            <p:nvPr/>
          </p:nvSpPr>
          <p:spPr>
            <a:xfrm>
              <a:off x="3560359" y="1048287"/>
              <a:ext cx="1474306" cy="737153"/>
            </a:xfrm>
            <a:prstGeom prst="rect">
              <a:avLst/>
            </a:prstGeom>
            <a:solidFill>
              <a:srgbClr val="FFFFFF"/>
            </a:solidFill>
            <a:ln w="15875" cap="rnd" cmpd="sng">
              <a:solidFill>
                <a:srgbClr val="E6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398;p7">
              <a:extLst>
                <a:ext uri="{FF2B5EF4-FFF2-40B4-BE49-F238E27FC236}">
                  <a16:creationId xmlns:a16="http://schemas.microsoft.com/office/drawing/2014/main" id="{F408A3F4-1DA4-41B8-E569-2CB9860512C0}"/>
                </a:ext>
              </a:extLst>
            </p:cNvPr>
            <p:cNvSpPr txBox="1"/>
            <p:nvPr/>
          </p:nvSpPr>
          <p:spPr>
            <a:xfrm>
              <a:off x="3560359" y="1048287"/>
              <a:ext cx="1474306" cy="7371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Corbe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ea typeface="Corbel"/>
                  <a:cs typeface="Corbel"/>
                  <a:sym typeface="Corbel"/>
                </a:rPr>
                <a:t>Admin Assistant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2" name="Picture 101">
            <a:extLst>
              <a:ext uri="{FF2B5EF4-FFF2-40B4-BE49-F238E27FC236}">
                <a16:creationId xmlns:a16="http://schemas.microsoft.com/office/drawing/2014/main" id="{A2A6A996-5B3E-4A55-682A-1B7A04373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73" y="6139243"/>
            <a:ext cx="2706859" cy="7071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2111F60F-F5E8-F174-658B-AF742B39A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44025E-839E-B977-E0C6-E50A9C455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1733" y="5474395"/>
            <a:ext cx="1381246" cy="1254737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A2A6A996-5B3E-4A55-682A-1B7A04373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73" y="6139243"/>
            <a:ext cx="2706859" cy="707197"/>
          </a:xfrm>
          <a:prstGeom prst="rect">
            <a:avLst/>
          </a:prstGeom>
        </p:spPr>
      </p:pic>
      <p:grpSp>
        <p:nvGrpSpPr>
          <p:cNvPr id="2" name="Google Shape;408;p8">
            <a:extLst>
              <a:ext uri="{FF2B5EF4-FFF2-40B4-BE49-F238E27FC236}">
                <a16:creationId xmlns:a16="http://schemas.microsoft.com/office/drawing/2014/main" id="{B7CE82D7-9C1C-784A-0BD0-FDBE175E25F4}"/>
              </a:ext>
            </a:extLst>
          </p:cNvPr>
          <p:cNvGrpSpPr/>
          <p:nvPr/>
        </p:nvGrpSpPr>
        <p:grpSpPr>
          <a:xfrm>
            <a:off x="2722287" y="240029"/>
            <a:ext cx="7197998" cy="5973749"/>
            <a:chOff x="1648861" y="1490"/>
            <a:chExt cx="7197998" cy="5973749"/>
          </a:xfrm>
        </p:grpSpPr>
        <p:sp>
          <p:nvSpPr>
            <p:cNvPr id="4" name="Google Shape;409;p8">
              <a:extLst>
                <a:ext uri="{FF2B5EF4-FFF2-40B4-BE49-F238E27FC236}">
                  <a16:creationId xmlns:a16="http://schemas.microsoft.com/office/drawing/2014/main" id="{60B5A755-C8F4-11EC-805A-F29D67CA546C}"/>
                </a:ext>
              </a:extLst>
            </p:cNvPr>
            <p:cNvSpPr/>
            <p:nvPr/>
          </p:nvSpPr>
          <p:spPr>
            <a:xfrm>
              <a:off x="4908611" y="738990"/>
              <a:ext cx="154874" cy="6784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w="15875" cap="rnd" cmpd="sng">
              <a:solidFill>
                <a:srgbClr val="CA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410;p8">
              <a:extLst>
                <a:ext uri="{FF2B5EF4-FFF2-40B4-BE49-F238E27FC236}">
                  <a16:creationId xmlns:a16="http://schemas.microsoft.com/office/drawing/2014/main" id="{85CA0478-076B-0CBF-2C2F-55134D582973}"/>
                </a:ext>
              </a:extLst>
            </p:cNvPr>
            <p:cNvSpPr/>
            <p:nvPr/>
          </p:nvSpPr>
          <p:spPr>
            <a:xfrm>
              <a:off x="7150610" y="2833490"/>
              <a:ext cx="221249" cy="6784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5875" cap="rnd" cmpd="sng">
              <a:solidFill>
                <a:srgbClr val="E6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411;p8">
              <a:extLst>
                <a:ext uri="{FF2B5EF4-FFF2-40B4-BE49-F238E27FC236}">
                  <a16:creationId xmlns:a16="http://schemas.microsoft.com/office/drawing/2014/main" id="{334AC55E-BFC3-1571-A0B2-36FCB6FEB4E1}"/>
                </a:ext>
              </a:extLst>
            </p:cNvPr>
            <p:cNvSpPr/>
            <p:nvPr/>
          </p:nvSpPr>
          <p:spPr>
            <a:xfrm>
              <a:off x="5063486" y="738990"/>
              <a:ext cx="2677124" cy="13569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06304"/>
                  </a:lnTo>
                  <a:lnTo>
                    <a:pt x="120000" y="106304"/>
                  </a:lnTo>
                  <a:lnTo>
                    <a:pt x="120000" y="120000"/>
                  </a:lnTo>
                </a:path>
              </a:pathLst>
            </a:custGeom>
            <a:noFill/>
            <a:ln w="15875" cap="rnd" cmpd="sng">
              <a:solidFill>
                <a:srgbClr val="CA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412;p8">
              <a:extLst>
                <a:ext uri="{FF2B5EF4-FFF2-40B4-BE49-F238E27FC236}">
                  <a16:creationId xmlns:a16="http://schemas.microsoft.com/office/drawing/2014/main" id="{0EA64981-76E9-1D6E-B9BC-8C78366031EF}"/>
                </a:ext>
              </a:extLst>
            </p:cNvPr>
            <p:cNvSpPr/>
            <p:nvPr/>
          </p:nvSpPr>
          <p:spPr>
            <a:xfrm>
              <a:off x="5365860" y="2833490"/>
              <a:ext cx="221249" cy="27729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5875" cap="rnd" cmpd="sng">
              <a:solidFill>
                <a:srgbClr val="E6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413;p8">
              <a:extLst>
                <a:ext uri="{FF2B5EF4-FFF2-40B4-BE49-F238E27FC236}">
                  <a16:creationId xmlns:a16="http://schemas.microsoft.com/office/drawing/2014/main" id="{B435DF97-6C33-76EE-F030-4FA8FF8DB97A}"/>
                </a:ext>
              </a:extLst>
            </p:cNvPr>
            <p:cNvSpPr/>
            <p:nvPr/>
          </p:nvSpPr>
          <p:spPr>
            <a:xfrm>
              <a:off x="5365860" y="2833490"/>
              <a:ext cx="221249" cy="172574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5875" cap="rnd" cmpd="sng">
              <a:solidFill>
                <a:srgbClr val="E6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414;p8">
              <a:extLst>
                <a:ext uri="{FF2B5EF4-FFF2-40B4-BE49-F238E27FC236}">
                  <a16:creationId xmlns:a16="http://schemas.microsoft.com/office/drawing/2014/main" id="{29E050BA-76AC-C4C9-CAB9-489F77FC6699}"/>
                </a:ext>
              </a:extLst>
            </p:cNvPr>
            <p:cNvSpPr/>
            <p:nvPr/>
          </p:nvSpPr>
          <p:spPr>
            <a:xfrm>
              <a:off x="5365860" y="2833490"/>
              <a:ext cx="221249" cy="6784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5875" cap="rnd" cmpd="sng">
              <a:solidFill>
                <a:srgbClr val="E6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415;p8">
              <a:extLst>
                <a:ext uri="{FF2B5EF4-FFF2-40B4-BE49-F238E27FC236}">
                  <a16:creationId xmlns:a16="http://schemas.microsoft.com/office/drawing/2014/main" id="{F65BC5F2-93AB-FB89-C729-57BE90366054}"/>
                </a:ext>
              </a:extLst>
            </p:cNvPr>
            <p:cNvSpPr/>
            <p:nvPr/>
          </p:nvSpPr>
          <p:spPr>
            <a:xfrm>
              <a:off x="5063486" y="738990"/>
              <a:ext cx="892374" cy="13569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06304"/>
                  </a:lnTo>
                  <a:lnTo>
                    <a:pt x="120000" y="106304"/>
                  </a:lnTo>
                  <a:lnTo>
                    <a:pt x="120000" y="120000"/>
                  </a:lnTo>
                </a:path>
              </a:pathLst>
            </a:custGeom>
            <a:noFill/>
            <a:ln w="15875" cap="rnd" cmpd="sng">
              <a:solidFill>
                <a:srgbClr val="CA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416;p8">
              <a:extLst>
                <a:ext uri="{FF2B5EF4-FFF2-40B4-BE49-F238E27FC236}">
                  <a16:creationId xmlns:a16="http://schemas.microsoft.com/office/drawing/2014/main" id="{839490AA-8C83-9EB3-7856-C27462247D6C}"/>
                </a:ext>
              </a:extLst>
            </p:cNvPr>
            <p:cNvSpPr/>
            <p:nvPr/>
          </p:nvSpPr>
          <p:spPr>
            <a:xfrm>
              <a:off x="3581111" y="2833490"/>
              <a:ext cx="221249" cy="6784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5875" cap="rnd" cmpd="sng">
              <a:solidFill>
                <a:srgbClr val="E6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417;p8">
              <a:extLst>
                <a:ext uri="{FF2B5EF4-FFF2-40B4-BE49-F238E27FC236}">
                  <a16:creationId xmlns:a16="http://schemas.microsoft.com/office/drawing/2014/main" id="{7D90FCB5-D887-EFAC-3207-128746D5BF84}"/>
                </a:ext>
              </a:extLst>
            </p:cNvPr>
            <p:cNvSpPr/>
            <p:nvPr/>
          </p:nvSpPr>
          <p:spPr>
            <a:xfrm>
              <a:off x="4171111" y="738990"/>
              <a:ext cx="892374" cy="13569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06304"/>
                  </a:lnTo>
                  <a:lnTo>
                    <a:pt x="0" y="106304"/>
                  </a:lnTo>
                  <a:lnTo>
                    <a:pt x="0" y="120000"/>
                  </a:lnTo>
                </a:path>
              </a:pathLst>
            </a:custGeom>
            <a:noFill/>
            <a:ln w="15875" cap="rnd" cmpd="sng">
              <a:solidFill>
                <a:srgbClr val="CA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418;p8">
              <a:extLst>
                <a:ext uri="{FF2B5EF4-FFF2-40B4-BE49-F238E27FC236}">
                  <a16:creationId xmlns:a16="http://schemas.microsoft.com/office/drawing/2014/main" id="{6BD7202A-50B3-AE48-034E-40DF3DE3A067}"/>
                </a:ext>
              </a:extLst>
            </p:cNvPr>
            <p:cNvSpPr/>
            <p:nvPr/>
          </p:nvSpPr>
          <p:spPr>
            <a:xfrm>
              <a:off x="1796361" y="2833490"/>
              <a:ext cx="221249" cy="172574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5875" cap="rnd" cmpd="sng">
              <a:solidFill>
                <a:srgbClr val="E6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419;p8">
              <a:extLst>
                <a:ext uri="{FF2B5EF4-FFF2-40B4-BE49-F238E27FC236}">
                  <a16:creationId xmlns:a16="http://schemas.microsoft.com/office/drawing/2014/main" id="{60E43BA9-16A0-D470-C877-B02A93842BD2}"/>
                </a:ext>
              </a:extLst>
            </p:cNvPr>
            <p:cNvSpPr/>
            <p:nvPr/>
          </p:nvSpPr>
          <p:spPr>
            <a:xfrm>
              <a:off x="1796361" y="2833490"/>
              <a:ext cx="221249" cy="6784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5875" cap="rnd" cmpd="sng">
              <a:solidFill>
                <a:srgbClr val="E6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420;p8">
              <a:extLst>
                <a:ext uri="{FF2B5EF4-FFF2-40B4-BE49-F238E27FC236}">
                  <a16:creationId xmlns:a16="http://schemas.microsoft.com/office/drawing/2014/main" id="{BB9D8EA4-5BBF-969D-59CE-B44CAA00EEB2}"/>
                </a:ext>
              </a:extLst>
            </p:cNvPr>
            <p:cNvSpPr/>
            <p:nvPr/>
          </p:nvSpPr>
          <p:spPr>
            <a:xfrm>
              <a:off x="2386361" y="738990"/>
              <a:ext cx="2677124" cy="13569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06304"/>
                  </a:lnTo>
                  <a:lnTo>
                    <a:pt x="0" y="106304"/>
                  </a:lnTo>
                  <a:lnTo>
                    <a:pt x="0" y="120000"/>
                  </a:lnTo>
                </a:path>
              </a:pathLst>
            </a:custGeom>
            <a:noFill/>
            <a:ln w="15875" cap="rnd" cmpd="sng">
              <a:solidFill>
                <a:srgbClr val="CA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421;p8">
              <a:extLst>
                <a:ext uri="{FF2B5EF4-FFF2-40B4-BE49-F238E27FC236}">
                  <a16:creationId xmlns:a16="http://schemas.microsoft.com/office/drawing/2014/main" id="{FE1C3DBB-404E-3C6D-AEDA-F3A5E75E43A9}"/>
                </a:ext>
              </a:extLst>
            </p:cNvPr>
            <p:cNvSpPr/>
            <p:nvPr/>
          </p:nvSpPr>
          <p:spPr>
            <a:xfrm>
              <a:off x="4325986" y="1490"/>
              <a:ext cx="1474999" cy="737499"/>
            </a:xfrm>
            <a:prstGeom prst="rect">
              <a:avLst/>
            </a:prstGeom>
            <a:solidFill>
              <a:srgbClr val="FFFF00"/>
            </a:solidFill>
            <a:ln w="15875" cap="rnd" cmpd="sng">
              <a:solidFill>
                <a:srgbClr val="E6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422;p8">
              <a:extLst>
                <a:ext uri="{FF2B5EF4-FFF2-40B4-BE49-F238E27FC236}">
                  <a16:creationId xmlns:a16="http://schemas.microsoft.com/office/drawing/2014/main" id="{061555D3-F901-0F27-2E60-E32467672F18}"/>
                </a:ext>
              </a:extLst>
            </p:cNvPr>
            <p:cNvSpPr txBox="1"/>
            <p:nvPr/>
          </p:nvSpPr>
          <p:spPr>
            <a:xfrm>
              <a:off x="4325986" y="1490"/>
              <a:ext cx="1474999" cy="737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Corbe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ea typeface="Corbel"/>
                  <a:cs typeface="Corbel"/>
                  <a:sym typeface="Corbel"/>
                </a:rPr>
                <a:t>CEO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423;p8">
              <a:extLst>
                <a:ext uri="{FF2B5EF4-FFF2-40B4-BE49-F238E27FC236}">
                  <a16:creationId xmlns:a16="http://schemas.microsoft.com/office/drawing/2014/main" id="{281B1C30-5A49-57BF-B0BA-0BF039571984}"/>
                </a:ext>
              </a:extLst>
            </p:cNvPr>
            <p:cNvSpPr/>
            <p:nvPr/>
          </p:nvSpPr>
          <p:spPr>
            <a:xfrm>
              <a:off x="1648861" y="2095990"/>
              <a:ext cx="1474999" cy="737499"/>
            </a:xfrm>
            <a:prstGeom prst="rect">
              <a:avLst/>
            </a:prstGeom>
            <a:solidFill>
              <a:srgbClr val="FFFF00"/>
            </a:solidFill>
            <a:ln w="15875" cap="rnd" cmpd="sng">
              <a:solidFill>
                <a:srgbClr val="E6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24;p8">
              <a:extLst>
                <a:ext uri="{FF2B5EF4-FFF2-40B4-BE49-F238E27FC236}">
                  <a16:creationId xmlns:a16="http://schemas.microsoft.com/office/drawing/2014/main" id="{A558A744-9733-06E0-9585-39D1F4912ED9}"/>
                </a:ext>
              </a:extLst>
            </p:cNvPr>
            <p:cNvSpPr txBox="1"/>
            <p:nvPr/>
          </p:nvSpPr>
          <p:spPr>
            <a:xfrm>
              <a:off x="1648861" y="2095990"/>
              <a:ext cx="1474999" cy="737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Corbe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ea typeface="Corbel"/>
                  <a:cs typeface="Corbel"/>
                  <a:sym typeface="Corbel"/>
                </a:rPr>
                <a:t>Program A Director	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25;p8">
              <a:extLst>
                <a:ext uri="{FF2B5EF4-FFF2-40B4-BE49-F238E27FC236}">
                  <a16:creationId xmlns:a16="http://schemas.microsoft.com/office/drawing/2014/main" id="{3F9871E8-508E-6994-CEE1-D6ACD42D18FB}"/>
                </a:ext>
              </a:extLst>
            </p:cNvPr>
            <p:cNvSpPr/>
            <p:nvPr/>
          </p:nvSpPr>
          <p:spPr>
            <a:xfrm>
              <a:off x="2017611" y="3143240"/>
              <a:ext cx="1474999" cy="737499"/>
            </a:xfrm>
            <a:prstGeom prst="rect">
              <a:avLst/>
            </a:prstGeom>
            <a:solidFill>
              <a:srgbClr val="FFFFFF"/>
            </a:solidFill>
            <a:ln w="15875" cap="rnd" cmpd="sng">
              <a:solidFill>
                <a:srgbClr val="E6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26;p8">
              <a:extLst>
                <a:ext uri="{FF2B5EF4-FFF2-40B4-BE49-F238E27FC236}">
                  <a16:creationId xmlns:a16="http://schemas.microsoft.com/office/drawing/2014/main" id="{9118AF20-77BF-A9D6-66FD-53B87E56F187}"/>
                </a:ext>
              </a:extLst>
            </p:cNvPr>
            <p:cNvSpPr txBox="1"/>
            <p:nvPr/>
          </p:nvSpPr>
          <p:spPr>
            <a:xfrm>
              <a:off x="2017611" y="3143240"/>
              <a:ext cx="1474999" cy="737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Corbe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ea typeface="Corbel"/>
                  <a:cs typeface="Corbel"/>
                  <a:sym typeface="Corbel"/>
                </a:rPr>
                <a:t>Program Coordinator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27;p8">
              <a:extLst>
                <a:ext uri="{FF2B5EF4-FFF2-40B4-BE49-F238E27FC236}">
                  <a16:creationId xmlns:a16="http://schemas.microsoft.com/office/drawing/2014/main" id="{43E4990F-290A-612D-2473-D2B00EBD1AB4}"/>
                </a:ext>
              </a:extLst>
            </p:cNvPr>
            <p:cNvSpPr/>
            <p:nvPr/>
          </p:nvSpPr>
          <p:spPr>
            <a:xfrm>
              <a:off x="2017611" y="4190490"/>
              <a:ext cx="1474999" cy="737499"/>
            </a:xfrm>
            <a:prstGeom prst="rect">
              <a:avLst/>
            </a:prstGeom>
            <a:solidFill>
              <a:srgbClr val="FFFFFF"/>
            </a:solidFill>
            <a:ln w="15875" cap="rnd" cmpd="sng">
              <a:solidFill>
                <a:srgbClr val="E6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28;p8">
              <a:extLst>
                <a:ext uri="{FF2B5EF4-FFF2-40B4-BE49-F238E27FC236}">
                  <a16:creationId xmlns:a16="http://schemas.microsoft.com/office/drawing/2014/main" id="{D5E16874-30BC-3833-8D68-5AF588D31DB1}"/>
                </a:ext>
              </a:extLst>
            </p:cNvPr>
            <p:cNvSpPr txBox="1"/>
            <p:nvPr/>
          </p:nvSpPr>
          <p:spPr>
            <a:xfrm>
              <a:off x="2017611" y="4190490"/>
              <a:ext cx="1474999" cy="737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Corbe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ea typeface="Corbel"/>
                  <a:cs typeface="Corbel"/>
                  <a:sym typeface="Corbel"/>
                </a:rPr>
                <a:t>Program Coordinator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29;p8">
              <a:extLst>
                <a:ext uri="{FF2B5EF4-FFF2-40B4-BE49-F238E27FC236}">
                  <a16:creationId xmlns:a16="http://schemas.microsoft.com/office/drawing/2014/main" id="{0137E6FE-2648-BFAA-C84C-6269C410D9D5}"/>
                </a:ext>
              </a:extLst>
            </p:cNvPr>
            <p:cNvSpPr/>
            <p:nvPr/>
          </p:nvSpPr>
          <p:spPr>
            <a:xfrm>
              <a:off x="3433611" y="2095990"/>
              <a:ext cx="1474999" cy="737499"/>
            </a:xfrm>
            <a:prstGeom prst="rect">
              <a:avLst/>
            </a:prstGeom>
            <a:solidFill>
              <a:srgbClr val="FFFF00"/>
            </a:solidFill>
            <a:ln w="15875" cap="rnd" cmpd="sng">
              <a:solidFill>
                <a:srgbClr val="E6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30;p8">
              <a:extLst>
                <a:ext uri="{FF2B5EF4-FFF2-40B4-BE49-F238E27FC236}">
                  <a16:creationId xmlns:a16="http://schemas.microsoft.com/office/drawing/2014/main" id="{0B853D0A-60E8-5C36-D7D5-AA58EC22C3DA}"/>
                </a:ext>
              </a:extLst>
            </p:cNvPr>
            <p:cNvSpPr txBox="1"/>
            <p:nvPr/>
          </p:nvSpPr>
          <p:spPr>
            <a:xfrm>
              <a:off x="3433611" y="2095990"/>
              <a:ext cx="1474999" cy="737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Corbe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ea typeface="Corbel"/>
                  <a:cs typeface="Corbel"/>
                  <a:sym typeface="Corbel"/>
                </a:rPr>
                <a:t>Program B Director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31;p8">
              <a:extLst>
                <a:ext uri="{FF2B5EF4-FFF2-40B4-BE49-F238E27FC236}">
                  <a16:creationId xmlns:a16="http://schemas.microsoft.com/office/drawing/2014/main" id="{54A3520C-FD11-30A8-13D9-8B91222A5B96}"/>
                </a:ext>
              </a:extLst>
            </p:cNvPr>
            <p:cNvSpPr/>
            <p:nvPr/>
          </p:nvSpPr>
          <p:spPr>
            <a:xfrm>
              <a:off x="3802361" y="3143240"/>
              <a:ext cx="1474999" cy="737499"/>
            </a:xfrm>
            <a:prstGeom prst="rect">
              <a:avLst/>
            </a:prstGeom>
            <a:solidFill>
              <a:srgbClr val="E0F0EC"/>
            </a:solidFill>
            <a:ln w="15875" cap="rnd" cmpd="sng">
              <a:solidFill>
                <a:srgbClr val="E6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32;p8">
              <a:extLst>
                <a:ext uri="{FF2B5EF4-FFF2-40B4-BE49-F238E27FC236}">
                  <a16:creationId xmlns:a16="http://schemas.microsoft.com/office/drawing/2014/main" id="{2FA0A306-712F-B60D-B44A-39E34ED9BF0B}"/>
                </a:ext>
              </a:extLst>
            </p:cNvPr>
            <p:cNvSpPr txBox="1"/>
            <p:nvPr/>
          </p:nvSpPr>
          <p:spPr>
            <a:xfrm>
              <a:off x="3802361" y="3143240"/>
              <a:ext cx="1474999" cy="737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Corbe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ea typeface="Corbel"/>
                  <a:cs typeface="Corbel"/>
                  <a:sym typeface="Corbel"/>
                </a:rPr>
                <a:t>Deputy Program Director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33;p8">
              <a:extLst>
                <a:ext uri="{FF2B5EF4-FFF2-40B4-BE49-F238E27FC236}">
                  <a16:creationId xmlns:a16="http://schemas.microsoft.com/office/drawing/2014/main" id="{5C4CCF48-1913-843F-FBEE-33A506491FDF}"/>
                </a:ext>
              </a:extLst>
            </p:cNvPr>
            <p:cNvSpPr/>
            <p:nvPr/>
          </p:nvSpPr>
          <p:spPr>
            <a:xfrm>
              <a:off x="5218361" y="2095990"/>
              <a:ext cx="1474999" cy="737499"/>
            </a:xfrm>
            <a:prstGeom prst="rect">
              <a:avLst/>
            </a:prstGeom>
            <a:solidFill>
              <a:srgbClr val="FFFF00"/>
            </a:solidFill>
            <a:ln w="15875" cap="rnd" cmpd="sng">
              <a:solidFill>
                <a:srgbClr val="E6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34;p8">
              <a:extLst>
                <a:ext uri="{FF2B5EF4-FFF2-40B4-BE49-F238E27FC236}">
                  <a16:creationId xmlns:a16="http://schemas.microsoft.com/office/drawing/2014/main" id="{1A852D58-F92E-479D-28D8-7EEBE342407B}"/>
                </a:ext>
              </a:extLst>
            </p:cNvPr>
            <p:cNvSpPr txBox="1"/>
            <p:nvPr/>
          </p:nvSpPr>
          <p:spPr>
            <a:xfrm>
              <a:off x="5218361" y="2095990"/>
              <a:ext cx="1474999" cy="737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Corbe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ea typeface="Corbel"/>
                  <a:cs typeface="Corbel"/>
                  <a:sym typeface="Corbel"/>
                </a:rPr>
                <a:t>Finance Director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35;p8">
              <a:extLst>
                <a:ext uri="{FF2B5EF4-FFF2-40B4-BE49-F238E27FC236}">
                  <a16:creationId xmlns:a16="http://schemas.microsoft.com/office/drawing/2014/main" id="{1FC21982-A638-0871-1FA3-B0878B413ED2}"/>
                </a:ext>
              </a:extLst>
            </p:cNvPr>
            <p:cNvSpPr/>
            <p:nvPr/>
          </p:nvSpPr>
          <p:spPr>
            <a:xfrm>
              <a:off x="5587110" y="3143240"/>
              <a:ext cx="1474999" cy="737499"/>
            </a:xfrm>
            <a:prstGeom prst="rect">
              <a:avLst/>
            </a:prstGeom>
            <a:solidFill>
              <a:srgbClr val="E0F0EC"/>
            </a:solidFill>
            <a:ln w="15875" cap="rnd" cmpd="sng">
              <a:solidFill>
                <a:srgbClr val="E6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436;p8">
              <a:extLst>
                <a:ext uri="{FF2B5EF4-FFF2-40B4-BE49-F238E27FC236}">
                  <a16:creationId xmlns:a16="http://schemas.microsoft.com/office/drawing/2014/main" id="{82702B4D-1F9A-E4EA-3926-C83EB9F0939D}"/>
                </a:ext>
              </a:extLst>
            </p:cNvPr>
            <p:cNvSpPr txBox="1"/>
            <p:nvPr/>
          </p:nvSpPr>
          <p:spPr>
            <a:xfrm>
              <a:off x="5587110" y="3143240"/>
              <a:ext cx="1474999" cy="737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Corbe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ea typeface="Corbel"/>
                  <a:cs typeface="Corbel"/>
                  <a:sym typeface="Corbel"/>
                </a:rPr>
                <a:t>Assistant Finance Director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37;p8">
              <a:extLst>
                <a:ext uri="{FF2B5EF4-FFF2-40B4-BE49-F238E27FC236}">
                  <a16:creationId xmlns:a16="http://schemas.microsoft.com/office/drawing/2014/main" id="{A6104951-3A53-DE2A-A863-09C16A1A8AE4}"/>
                </a:ext>
              </a:extLst>
            </p:cNvPr>
            <p:cNvSpPr/>
            <p:nvPr/>
          </p:nvSpPr>
          <p:spPr>
            <a:xfrm>
              <a:off x="5587110" y="4190490"/>
              <a:ext cx="1474999" cy="737499"/>
            </a:xfrm>
            <a:prstGeom prst="rect">
              <a:avLst/>
            </a:prstGeom>
            <a:solidFill>
              <a:srgbClr val="FFFFFF"/>
            </a:solidFill>
            <a:ln w="15875" cap="rnd" cmpd="sng">
              <a:solidFill>
                <a:srgbClr val="E6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38;p8">
              <a:extLst>
                <a:ext uri="{FF2B5EF4-FFF2-40B4-BE49-F238E27FC236}">
                  <a16:creationId xmlns:a16="http://schemas.microsoft.com/office/drawing/2014/main" id="{D469CCB4-6BD6-8EC4-030B-0BA401F7303E}"/>
                </a:ext>
              </a:extLst>
            </p:cNvPr>
            <p:cNvSpPr txBox="1"/>
            <p:nvPr/>
          </p:nvSpPr>
          <p:spPr>
            <a:xfrm>
              <a:off x="5587110" y="4190490"/>
              <a:ext cx="1474999" cy="737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Corbe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ea typeface="Corbel"/>
                  <a:cs typeface="Corbel"/>
                  <a:sym typeface="Corbel"/>
                </a:rPr>
                <a:t>Finance Specialists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39;p8">
              <a:extLst>
                <a:ext uri="{FF2B5EF4-FFF2-40B4-BE49-F238E27FC236}">
                  <a16:creationId xmlns:a16="http://schemas.microsoft.com/office/drawing/2014/main" id="{F441D933-D0EA-F976-FA63-16AC3D78E122}"/>
                </a:ext>
              </a:extLst>
            </p:cNvPr>
            <p:cNvSpPr/>
            <p:nvPr/>
          </p:nvSpPr>
          <p:spPr>
            <a:xfrm>
              <a:off x="5587110" y="5237740"/>
              <a:ext cx="1474999" cy="737499"/>
            </a:xfrm>
            <a:prstGeom prst="rect">
              <a:avLst/>
            </a:prstGeom>
            <a:solidFill>
              <a:srgbClr val="FFFFFF"/>
            </a:solidFill>
            <a:ln w="15875" cap="rnd" cmpd="sng">
              <a:solidFill>
                <a:srgbClr val="E6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40;p8">
              <a:extLst>
                <a:ext uri="{FF2B5EF4-FFF2-40B4-BE49-F238E27FC236}">
                  <a16:creationId xmlns:a16="http://schemas.microsoft.com/office/drawing/2014/main" id="{04B0089A-76E8-1FDA-BCBD-CC955490847C}"/>
                </a:ext>
              </a:extLst>
            </p:cNvPr>
            <p:cNvSpPr txBox="1"/>
            <p:nvPr/>
          </p:nvSpPr>
          <p:spPr>
            <a:xfrm>
              <a:off x="5587110" y="5237740"/>
              <a:ext cx="1474999" cy="737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Corbe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ea typeface="Corbel"/>
                  <a:cs typeface="Corbel"/>
                  <a:sym typeface="Corbel"/>
                </a:rPr>
                <a:t>Clerk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441;p8">
              <a:extLst>
                <a:ext uri="{FF2B5EF4-FFF2-40B4-BE49-F238E27FC236}">
                  <a16:creationId xmlns:a16="http://schemas.microsoft.com/office/drawing/2014/main" id="{F30CDF5C-F00B-CE31-5DBF-FE43EAE83109}"/>
                </a:ext>
              </a:extLst>
            </p:cNvPr>
            <p:cNvSpPr/>
            <p:nvPr/>
          </p:nvSpPr>
          <p:spPr>
            <a:xfrm>
              <a:off x="7003110" y="2095990"/>
              <a:ext cx="1474999" cy="737499"/>
            </a:xfrm>
            <a:prstGeom prst="rect">
              <a:avLst/>
            </a:prstGeom>
            <a:solidFill>
              <a:srgbClr val="FFFF00"/>
            </a:solidFill>
            <a:ln w="15875" cap="rnd" cmpd="sng">
              <a:solidFill>
                <a:srgbClr val="E6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442;p8">
              <a:extLst>
                <a:ext uri="{FF2B5EF4-FFF2-40B4-BE49-F238E27FC236}">
                  <a16:creationId xmlns:a16="http://schemas.microsoft.com/office/drawing/2014/main" id="{56DE07D6-5AE5-4BE0-BD3A-A4442D75FD0B}"/>
                </a:ext>
              </a:extLst>
            </p:cNvPr>
            <p:cNvSpPr txBox="1"/>
            <p:nvPr/>
          </p:nvSpPr>
          <p:spPr>
            <a:xfrm>
              <a:off x="7003110" y="2095990"/>
              <a:ext cx="1474999" cy="737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Corbe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ea typeface="Corbel"/>
                  <a:cs typeface="Corbel"/>
                  <a:sym typeface="Corbel"/>
                </a:rPr>
                <a:t>HR Director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443;p8">
              <a:extLst>
                <a:ext uri="{FF2B5EF4-FFF2-40B4-BE49-F238E27FC236}">
                  <a16:creationId xmlns:a16="http://schemas.microsoft.com/office/drawing/2014/main" id="{C7567D0F-F0F6-E579-7C67-A5974A4604E6}"/>
                </a:ext>
              </a:extLst>
            </p:cNvPr>
            <p:cNvSpPr/>
            <p:nvPr/>
          </p:nvSpPr>
          <p:spPr>
            <a:xfrm>
              <a:off x="7371860" y="3143240"/>
              <a:ext cx="1474999" cy="737499"/>
            </a:xfrm>
            <a:prstGeom prst="rect">
              <a:avLst/>
            </a:prstGeom>
            <a:solidFill>
              <a:srgbClr val="FFFFFF"/>
            </a:solidFill>
            <a:ln w="15875" cap="rnd" cmpd="sng">
              <a:solidFill>
                <a:srgbClr val="E6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44;p8">
              <a:extLst>
                <a:ext uri="{FF2B5EF4-FFF2-40B4-BE49-F238E27FC236}">
                  <a16:creationId xmlns:a16="http://schemas.microsoft.com/office/drawing/2014/main" id="{0F382E94-435C-77A2-E080-11864F659FC7}"/>
                </a:ext>
              </a:extLst>
            </p:cNvPr>
            <p:cNvSpPr txBox="1"/>
            <p:nvPr/>
          </p:nvSpPr>
          <p:spPr>
            <a:xfrm>
              <a:off x="7371860" y="3143240"/>
              <a:ext cx="1474999" cy="737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Corbe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ea typeface="Corbel"/>
                  <a:cs typeface="Corbel"/>
                  <a:sym typeface="Corbel"/>
                </a:rPr>
                <a:t>HR Assistant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45;p8">
              <a:extLst>
                <a:ext uri="{FF2B5EF4-FFF2-40B4-BE49-F238E27FC236}">
                  <a16:creationId xmlns:a16="http://schemas.microsoft.com/office/drawing/2014/main" id="{745D87B8-4DFF-DD32-6497-18A0FD9870F6}"/>
                </a:ext>
              </a:extLst>
            </p:cNvPr>
            <p:cNvSpPr/>
            <p:nvPr/>
          </p:nvSpPr>
          <p:spPr>
            <a:xfrm>
              <a:off x="3433611" y="1048740"/>
              <a:ext cx="1474999" cy="737499"/>
            </a:xfrm>
            <a:prstGeom prst="rect">
              <a:avLst/>
            </a:prstGeom>
            <a:solidFill>
              <a:srgbClr val="FFFFFF"/>
            </a:solidFill>
            <a:ln w="15875" cap="rnd" cmpd="sng">
              <a:solidFill>
                <a:srgbClr val="E6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46;p8">
              <a:extLst>
                <a:ext uri="{FF2B5EF4-FFF2-40B4-BE49-F238E27FC236}">
                  <a16:creationId xmlns:a16="http://schemas.microsoft.com/office/drawing/2014/main" id="{718A0AAB-9984-675C-7BAB-3F9355E89C63}"/>
                </a:ext>
              </a:extLst>
            </p:cNvPr>
            <p:cNvSpPr txBox="1"/>
            <p:nvPr/>
          </p:nvSpPr>
          <p:spPr>
            <a:xfrm>
              <a:off x="3433611" y="1048740"/>
              <a:ext cx="1474999" cy="737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Corbe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ea typeface="Corbel"/>
                  <a:cs typeface="Corbel"/>
                  <a:sym typeface="Corbel"/>
                </a:rPr>
                <a:t>Admin Assistant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8836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2111F60F-F5E8-F174-658B-AF742B39A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44025E-839E-B977-E0C6-E50A9C455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1733" y="5474395"/>
            <a:ext cx="1381246" cy="1254737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A2A6A996-5B3E-4A55-682A-1B7A04373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73" y="6139243"/>
            <a:ext cx="2706859" cy="707197"/>
          </a:xfrm>
          <a:prstGeom prst="rect">
            <a:avLst/>
          </a:prstGeom>
        </p:spPr>
      </p:pic>
      <p:grpSp>
        <p:nvGrpSpPr>
          <p:cNvPr id="43" name="Google Shape;456;p9">
            <a:extLst>
              <a:ext uri="{FF2B5EF4-FFF2-40B4-BE49-F238E27FC236}">
                <a16:creationId xmlns:a16="http://schemas.microsoft.com/office/drawing/2014/main" id="{0AEF82A8-15D3-DC3C-E018-B42913742E04}"/>
              </a:ext>
            </a:extLst>
          </p:cNvPr>
          <p:cNvGrpSpPr/>
          <p:nvPr/>
        </p:nvGrpSpPr>
        <p:grpSpPr>
          <a:xfrm>
            <a:off x="1090267" y="2077050"/>
            <a:ext cx="9735659" cy="2703899"/>
            <a:chOff x="3329" y="196369"/>
            <a:chExt cx="9735659" cy="2703899"/>
          </a:xfrm>
        </p:grpSpPr>
        <p:sp>
          <p:nvSpPr>
            <p:cNvPr id="44" name="Google Shape;457;p9">
              <a:extLst>
                <a:ext uri="{FF2B5EF4-FFF2-40B4-BE49-F238E27FC236}">
                  <a16:creationId xmlns:a16="http://schemas.microsoft.com/office/drawing/2014/main" id="{4ACFD495-6C26-8E48-B27D-6188F1A90496}"/>
                </a:ext>
              </a:extLst>
            </p:cNvPr>
            <p:cNvSpPr/>
            <p:nvPr/>
          </p:nvSpPr>
          <p:spPr>
            <a:xfrm>
              <a:off x="7755799" y="1226726"/>
              <a:ext cx="991594" cy="47190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noFill/>
            <a:ln w="15875" cap="rnd" cmpd="sng">
              <a:solidFill>
                <a:srgbClr val="F474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Google Shape;458;p9">
              <a:extLst>
                <a:ext uri="{FF2B5EF4-FFF2-40B4-BE49-F238E27FC236}">
                  <a16:creationId xmlns:a16="http://schemas.microsoft.com/office/drawing/2014/main" id="{CDFFC630-52DD-741A-985D-7D7589FF029F}"/>
                </a:ext>
              </a:extLst>
            </p:cNvPr>
            <p:cNvSpPr/>
            <p:nvPr/>
          </p:nvSpPr>
          <p:spPr>
            <a:xfrm>
              <a:off x="6764204" y="1226726"/>
              <a:ext cx="991594" cy="47190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1776"/>
                  </a:lnTo>
                  <a:lnTo>
                    <a:pt x="0" y="81776"/>
                  </a:lnTo>
                  <a:lnTo>
                    <a:pt x="0" y="120000"/>
                  </a:lnTo>
                </a:path>
              </a:pathLst>
            </a:custGeom>
            <a:noFill/>
            <a:ln w="15875" cap="rnd" cmpd="sng">
              <a:solidFill>
                <a:srgbClr val="F474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Google Shape;459;p9">
              <a:extLst>
                <a:ext uri="{FF2B5EF4-FFF2-40B4-BE49-F238E27FC236}">
                  <a16:creationId xmlns:a16="http://schemas.microsoft.com/office/drawing/2014/main" id="{97809D5D-959B-30D9-EE2B-FB25D63DCA57}"/>
                </a:ext>
              </a:extLst>
            </p:cNvPr>
            <p:cNvSpPr/>
            <p:nvPr/>
          </p:nvSpPr>
          <p:spPr>
            <a:xfrm>
              <a:off x="2797824" y="1226726"/>
              <a:ext cx="1983189" cy="47190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noFill/>
            <a:ln w="15875" cap="rnd" cmpd="sng">
              <a:solidFill>
                <a:srgbClr val="F474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Google Shape;460;p9">
              <a:extLst>
                <a:ext uri="{FF2B5EF4-FFF2-40B4-BE49-F238E27FC236}">
                  <a16:creationId xmlns:a16="http://schemas.microsoft.com/office/drawing/2014/main" id="{8E4AF35D-B93A-674C-B383-1F7E692A04C1}"/>
                </a:ext>
              </a:extLst>
            </p:cNvPr>
            <p:cNvSpPr/>
            <p:nvPr/>
          </p:nvSpPr>
          <p:spPr>
            <a:xfrm>
              <a:off x="2752104" y="1226726"/>
              <a:ext cx="91440" cy="47190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5875" cap="rnd" cmpd="sng">
              <a:solidFill>
                <a:srgbClr val="F474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Google Shape;461;p9">
              <a:extLst>
                <a:ext uri="{FF2B5EF4-FFF2-40B4-BE49-F238E27FC236}">
                  <a16:creationId xmlns:a16="http://schemas.microsoft.com/office/drawing/2014/main" id="{CDF02654-5B82-FEEC-A00C-2569434262FA}"/>
                </a:ext>
              </a:extLst>
            </p:cNvPr>
            <p:cNvSpPr/>
            <p:nvPr/>
          </p:nvSpPr>
          <p:spPr>
            <a:xfrm>
              <a:off x="814634" y="1226726"/>
              <a:ext cx="1983189" cy="47190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1776"/>
                  </a:lnTo>
                  <a:lnTo>
                    <a:pt x="0" y="81776"/>
                  </a:lnTo>
                  <a:lnTo>
                    <a:pt x="0" y="120000"/>
                  </a:lnTo>
                </a:path>
              </a:pathLst>
            </a:custGeom>
            <a:noFill/>
            <a:ln w="15875" cap="rnd" cmpd="sng">
              <a:solidFill>
                <a:srgbClr val="F474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Google Shape;462;p9">
              <a:extLst>
                <a:ext uri="{FF2B5EF4-FFF2-40B4-BE49-F238E27FC236}">
                  <a16:creationId xmlns:a16="http://schemas.microsoft.com/office/drawing/2014/main" id="{3E75B445-1509-B784-932D-9C9E3B11D7EB}"/>
                </a:ext>
              </a:extLst>
            </p:cNvPr>
            <p:cNvSpPr/>
            <p:nvPr/>
          </p:nvSpPr>
          <p:spPr>
            <a:xfrm>
              <a:off x="1986519" y="196369"/>
              <a:ext cx="1622609" cy="1030357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63;p9">
              <a:extLst>
                <a:ext uri="{FF2B5EF4-FFF2-40B4-BE49-F238E27FC236}">
                  <a16:creationId xmlns:a16="http://schemas.microsoft.com/office/drawing/2014/main" id="{11AF4B8F-AF9A-3C77-43BC-252C1F9F6642}"/>
                </a:ext>
              </a:extLst>
            </p:cNvPr>
            <p:cNvSpPr/>
            <p:nvPr/>
          </p:nvSpPr>
          <p:spPr>
            <a:xfrm>
              <a:off x="2166809" y="367644"/>
              <a:ext cx="1622609" cy="103035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58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64;p9">
              <a:extLst>
                <a:ext uri="{FF2B5EF4-FFF2-40B4-BE49-F238E27FC236}">
                  <a16:creationId xmlns:a16="http://schemas.microsoft.com/office/drawing/2014/main" id="{E1525888-2E5F-DC75-547D-DE364BDC5884}"/>
                </a:ext>
              </a:extLst>
            </p:cNvPr>
            <p:cNvSpPr txBox="1"/>
            <p:nvPr/>
          </p:nvSpPr>
          <p:spPr>
            <a:xfrm>
              <a:off x="2196987" y="397822"/>
              <a:ext cx="1562253" cy="9700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rbel"/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TOP PRIORITY</a:t>
              </a:r>
              <a:endParaRPr dirty="0"/>
            </a:p>
          </p:txBody>
        </p:sp>
        <p:sp>
          <p:nvSpPr>
            <p:cNvPr id="52" name="Google Shape;465;p9">
              <a:extLst>
                <a:ext uri="{FF2B5EF4-FFF2-40B4-BE49-F238E27FC236}">
                  <a16:creationId xmlns:a16="http://schemas.microsoft.com/office/drawing/2014/main" id="{9E35A407-47A4-7523-A745-952091AEB537}"/>
                </a:ext>
              </a:extLst>
            </p:cNvPr>
            <p:cNvSpPr/>
            <p:nvPr/>
          </p:nvSpPr>
          <p:spPr>
            <a:xfrm>
              <a:off x="3329" y="1698635"/>
              <a:ext cx="1622609" cy="1030357"/>
            </a:xfrm>
            <a:prstGeom prst="roundRect">
              <a:avLst>
                <a:gd name="adj" fmla="val 10000"/>
              </a:avLst>
            </a:prstGeom>
            <a:solidFill>
              <a:srgbClr val="F47433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66;p9">
              <a:extLst>
                <a:ext uri="{FF2B5EF4-FFF2-40B4-BE49-F238E27FC236}">
                  <a16:creationId xmlns:a16="http://schemas.microsoft.com/office/drawing/2014/main" id="{669353B1-DCAB-B05C-949B-D893553C8377}"/>
                </a:ext>
              </a:extLst>
            </p:cNvPr>
            <p:cNvSpPr/>
            <p:nvPr/>
          </p:nvSpPr>
          <p:spPr>
            <a:xfrm>
              <a:off x="183619" y="1869911"/>
              <a:ext cx="1622609" cy="103035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5875" cap="rnd" cmpd="sng">
              <a:solidFill>
                <a:srgbClr val="F474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67;p9">
              <a:extLst>
                <a:ext uri="{FF2B5EF4-FFF2-40B4-BE49-F238E27FC236}">
                  <a16:creationId xmlns:a16="http://schemas.microsoft.com/office/drawing/2014/main" id="{A7DE5937-A935-CA66-DC73-D30845C565F9}"/>
                </a:ext>
              </a:extLst>
            </p:cNvPr>
            <p:cNvSpPr txBox="1"/>
            <p:nvPr/>
          </p:nvSpPr>
          <p:spPr>
            <a:xfrm>
              <a:off x="213797" y="1900089"/>
              <a:ext cx="1562253" cy="9700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rbel"/>
                <a:buNone/>
              </a:pPr>
              <a:r>
                <a:rPr lang="en-US" sz="24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CEO</a:t>
              </a:r>
              <a:endParaRPr/>
            </a:p>
          </p:txBody>
        </p:sp>
        <p:sp>
          <p:nvSpPr>
            <p:cNvPr id="55" name="Google Shape;468;p9">
              <a:extLst>
                <a:ext uri="{FF2B5EF4-FFF2-40B4-BE49-F238E27FC236}">
                  <a16:creationId xmlns:a16="http://schemas.microsoft.com/office/drawing/2014/main" id="{C0EFA37A-C6FB-2177-32F2-E1E3F52D4CC1}"/>
                </a:ext>
              </a:extLst>
            </p:cNvPr>
            <p:cNvSpPr/>
            <p:nvPr/>
          </p:nvSpPr>
          <p:spPr>
            <a:xfrm>
              <a:off x="1986519" y="1698635"/>
              <a:ext cx="1622609" cy="1030357"/>
            </a:xfrm>
            <a:prstGeom prst="roundRect">
              <a:avLst>
                <a:gd name="adj" fmla="val 10000"/>
              </a:avLst>
            </a:prstGeom>
            <a:solidFill>
              <a:srgbClr val="F47433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69;p9">
              <a:extLst>
                <a:ext uri="{FF2B5EF4-FFF2-40B4-BE49-F238E27FC236}">
                  <a16:creationId xmlns:a16="http://schemas.microsoft.com/office/drawing/2014/main" id="{F7324104-AE5B-8885-27C1-E4C4E595FCE0}"/>
                </a:ext>
              </a:extLst>
            </p:cNvPr>
            <p:cNvSpPr/>
            <p:nvPr/>
          </p:nvSpPr>
          <p:spPr>
            <a:xfrm>
              <a:off x="2166809" y="1869911"/>
              <a:ext cx="1622609" cy="103035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5875" cap="rnd" cmpd="sng">
              <a:solidFill>
                <a:srgbClr val="F474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70;p9">
              <a:extLst>
                <a:ext uri="{FF2B5EF4-FFF2-40B4-BE49-F238E27FC236}">
                  <a16:creationId xmlns:a16="http://schemas.microsoft.com/office/drawing/2014/main" id="{5FDB671B-AEFD-1342-CB67-C2AF8649E86F}"/>
                </a:ext>
              </a:extLst>
            </p:cNvPr>
            <p:cNvSpPr txBox="1"/>
            <p:nvPr/>
          </p:nvSpPr>
          <p:spPr>
            <a:xfrm>
              <a:off x="2196987" y="1900089"/>
              <a:ext cx="1562253" cy="9700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rbel"/>
                <a:buNone/>
              </a:pPr>
              <a:r>
                <a:rPr lang="en-US" sz="24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Program Director A</a:t>
              </a:r>
              <a:endParaRPr/>
            </a:p>
          </p:txBody>
        </p:sp>
        <p:sp>
          <p:nvSpPr>
            <p:cNvPr id="58" name="Google Shape;471;p9">
              <a:extLst>
                <a:ext uri="{FF2B5EF4-FFF2-40B4-BE49-F238E27FC236}">
                  <a16:creationId xmlns:a16="http://schemas.microsoft.com/office/drawing/2014/main" id="{8B315C97-7AA1-35F9-6A8D-33D9E3B15EBF}"/>
                </a:ext>
              </a:extLst>
            </p:cNvPr>
            <p:cNvSpPr/>
            <p:nvPr/>
          </p:nvSpPr>
          <p:spPr>
            <a:xfrm>
              <a:off x="3969709" y="1698635"/>
              <a:ext cx="1622609" cy="1030357"/>
            </a:xfrm>
            <a:prstGeom prst="roundRect">
              <a:avLst>
                <a:gd name="adj" fmla="val 10000"/>
              </a:avLst>
            </a:prstGeom>
            <a:solidFill>
              <a:srgbClr val="F47433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72;p9">
              <a:extLst>
                <a:ext uri="{FF2B5EF4-FFF2-40B4-BE49-F238E27FC236}">
                  <a16:creationId xmlns:a16="http://schemas.microsoft.com/office/drawing/2014/main" id="{2DFF6DCC-879C-78F1-4898-08670D7F80FD}"/>
                </a:ext>
              </a:extLst>
            </p:cNvPr>
            <p:cNvSpPr/>
            <p:nvPr/>
          </p:nvSpPr>
          <p:spPr>
            <a:xfrm>
              <a:off x="4149999" y="1869911"/>
              <a:ext cx="1622609" cy="103035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5875" cap="rnd" cmpd="sng">
              <a:solidFill>
                <a:srgbClr val="F474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73;p9">
              <a:extLst>
                <a:ext uri="{FF2B5EF4-FFF2-40B4-BE49-F238E27FC236}">
                  <a16:creationId xmlns:a16="http://schemas.microsoft.com/office/drawing/2014/main" id="{E4DE1E99-E68D-35A8-BF18-A736C387FF38}"/>
                </a:ext>
              </a:extLst>
            </p:cNvPr>
            <p:cNvSpPr txBox="1"/>
            <p:nvPr/>
          </p:nvSpPr>
          <p:spPr>
            <a:xfrm>
              <a:off x="4180177" y="1900089"/>
              <a:ext cx="1562253" cy="9700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rbel"/>
                <a:buNone/>
              </a:pPr>
              <a:r>
                <a:rPr lang="en-US" sz="24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HR Director</a:t>
              </a:r>
              <a:endParaRPr/>
            </a:p>
          </p:txBody>
        </p:sp>
        <p:sp>
          <p:nvSpPr>
            <p:cNvPr id="61" name="Google Shape;474;p9">
              <a:extLst>
                <a:ext uri="{FF2B5EF4-FFF2-40B4-BE49-F238E27FC236}">
                  <a16:creationId xmlns:a16="http://schemas.microsoft.com/office/drawing/2014/main" id="{BDE9E90D-B6F2-AC82-47DC-612044138CD1}"/>
                </a:ext>
              </a:extLst>
            </p:cNvPr>
            <p:cNvSpPr/>
            <p:nvPr/>
          </p:nvSpPr>
          <p:spPr>
            <a:xfrm>
              <a:off x="6944494" y="196369"/>
              <a:ext cx="1622609" cy="1030357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75;p9">
              <a:extLst>
                <a:ext uri="{FF2B5EF4-FFF2-40B4-BE49-F238E27FC236}">
                  <a16:creationId xmlns:a16="http://schemas.microsoft.com/office/drawing/2014/main" id="{563F6975-4D54-7C08-5F72-BF000F32CDA7}"/>
                </a:ext>
              </a:extLst>
            </p:cNvPr>
            <p:cNvSpPr/>
            <p:nvPr/>
          </p:nvSpPr>
          <p:spPr>
            <a:xfrm>
              <a:off x="7124784" y="367644"/>
              <a:ext cx="1622609" cy="103035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58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76;p9">
              <a:extLst>
                <a:ext uri="{FF2B5EF4-FFF2-40B4-BE49-F238E27FC236}">
                  <a16:creationId xmlns:a16="http://schemas.microsoft.com/office/drawing/2014/main" id="{AEFCE500-0EFE-D378-06C6-F45451154CE7}"/>
                </a:ext>
              </a:extLst>
            </p:cNvPr>
            <p:cNvSpPr txBox="1"/>
            <p:nvPr/>
          </p:nvSpPr>
          <p:spPr>
            <a:xfrm>
              <a:off x="7154962" y="397822"/>
              <a:ext cx="1562253" cy="9700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rbel"/>
                <a:buNone/>
              </a:pPr>
              <a:r>
                <a:rPr lang="en-US" sz="2400" b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Second Priority</a:t>
              </a:r>
              <a:endParaRPr/>
            </a:p>
          </p:txBody>
        </p:sp>
        <p:sp>
          <p:nvSpPr>
            <p:cNvPr id="64" name="Google Shape;477;p9">
              <a:extLst>
                <a:ext uri="{FF2B5EF4-FFF2-40B4-BE49-F238E27FC236}">
                  <a16:creationId xmlns:a16="http://schemas.microsoft.com/office/drawing/2014/main" id="{2BD48469-E33A-B590-DF92-756F66074FB1}"/>
                </a:ext>
              </a:extLst>
            </p:cNvPr>
            <p:cNvSpPr/>
            <p:nvPr/>
          </p:nvSpPr>
          <p:spPr>
            <a:xfrm>
              <a:off x="5952899" y="1698635"/>
              <a:ext cx="1622609" cy="1030357"/>
            </a:xfrm>
            <a:prstGeom prst="roundRect">
              <a:avLst>
                <a:gd name="adj" fmla="val 10000"/>
              </a:avLst>
            </a:prstGeom>
            <a:solidFill>
              <a:srgbClr val="F47433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78;p9">
              <a:extLst>
                <a:ext uri="{FF2B5EF4-FFF2-40B4-BE49-F238E27FC236}">
                  <a16:creationId xmlns:a16="http://schemas.microsoft.com/office/drawing/2014/main" id="{4465A7F6-C5C7-3CA5-186A-DF9DBE89B71E}"/>
                </a:ext>
              </a:extLst>
            </p:cNvPr>
            <p:cNvSpPr/>
            <p:nvPr/>
          </p:nvSpPr>
          <p:spPr>
            <a:xfrm>
              <a:off x="6133189" y="1869911"/>
              <a:ext cx="1622609" cy="103035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5875" cap="rnd" cmpd="sng">
              <a:solidFill>
                <a:srgbClr val="F474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79;p9">
              <a:extLst>
                <a:ext uri="{FF2B5EF4-FFF2-40B4-BE49-F238E27FC236}">
                  <a16:creationId xmlns:a16="http://schemas.microsoft.com/office/drawing/2014/main" id="{6B413991-E35F-6864-3980-5E93F5DE2264}"/>
                </a:ext>
              </a:extLst>
            </p:cNvPr>
            <p:cNvSpPr txBox="1"/>
            <p:nvPr/>
          </p:nvSpPr>
          <p:spPr>
            <a:xfrm>
              <a:off x="6163367" y="1900089"/>
              <a:ext cx="1562253" cy="9700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rbel"/>
                <a:buNone/>
              </a:pPr>
              <a:r>
                <a:rPr lang="en-US" sz="24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Finance Director</a:t>
              </a:r>
              <a:endParaRPr/>
            </a:p>
          </p:txBody>
        </p:sp>
        <p:sp>
          <p:nvSpPr>
            <p:cNvPr id="67" name="Google Shape;480;p9">
              <a:extLst>
                <a:ext uri="{FF2B5EF4-FFF2-40B4-BE49-F238E27FC236}">
                  <a16:creationId xmlns:a16="http://schemas.microsoft.com/office/drawing/2014/main" id="{9CE985B7-C2BB-85BD-8D57-7EAE96DA981E}"/>
                </a:ext>
              </a:extLst>
            </p:cNvPr>
            <p:cNvSpPr/>
            <p:nvPr/>
          </p:nvSpPr>
          <p:spPr>
            <a:xfrm>
              <a:off x="7936089" y="1698635"/>
              <a:ext cx="1622609" cy="1030357"/>
            </a:xfrm>
            <a:prstGeom prst="roundRect">
              <a:avLst>
                <a:gd name="adj" fmla="val 10000"/>
              </a:avLst>
            </a:prstGeom>
            <a:solidFill>
              <a:srgbClr val="F47433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81;p9">
              <a:extLst>
                <a:ext uri="{FF2B5EF4-FFF2-40B4-BE49-F238E27FC236}">
                  <a16:creationId xmlns:a16="http://schemas.microsoft.com/office/drawing/2014/main" id="{38637F1F-1FAF-575D-21F6-73B895936912}"/>
                </a:ext>
              </a:extLst>
            </p:cNvPr>
            <p:cNvSpPr/>
            <p:nvPr/>
          </p:nvSpPr>
          <p:spPr>
            <a:xfrm>
              <a:off x="8116379" y="1869911"/>
              <a:ext cx="1622609" cy="103035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5875" cap="rnd" cmpd="sng">
              <a:solidFill>
                <a:srgbClr val="F474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82;p9">
              <a:extLst>
                <a:ext uri="{FF2B5EF4-FFF2-40B4-BE49-F238E27FC236}">
                  <a16:creationId xmlns:a16="http://schemas.microsoft.com/office/drawing/2014/main" id="{C5135DF4-237F-51F4-AC2A-D1B347043E3D}"/>
                </a:ext>
              </a:extLst>
            </p:cNvPr>
            <p:cNvSpPr txBox="1"/>
            <p:nvPr/>
          </p:nvSpPr>
          <p:spPr>
            <a:xfrm>
              <a:off x="8146557" y="1900089"/>
              <a:ext cx="1562253" cy="9700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rbel"/>
                <a:buNone/>
              </a:pPr>
              <a:r>
                <a:rPr lang="en-US" sz="24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Program Director B</a:t>
              </a:r>
              <a:endParaRPr/>
            </a:p>
          </p:txBody>
        </p:sp>
      </p:grpSp>
      <p:sp>
        <p:nvSpPr>
          <p:cNvPr id="70" name="Google Shape;455;p9">
            <a:extLst>
              <a:ext uri="{FF2B5EF4-FFF2-40B4-BE49-F238E27FC236}">
                <a16:creationId xmlns:a16="http://schemas.microsoft.com/office/drawing/2014/main" id="{6485851D-14A0-7D2F-8AD6-6056602466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34702" y="163759"/>
            <a:ext cx="9742318" cy="120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Priority</a:t>
            </a:r>
            <a:endParaRPr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931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2111F60F-F5E8-F174-658B-AF742B39A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44025E-839E-B977-E0C6-E50A9C455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1733" y="5474395"/>
            <a:ext cx="1381246" cy="1254737"/>
          </a:xfrm>
          <a:prstGeom prst="rect">
            <a:avLst/>
          </a:prstGeom>
        </p:spPr>
      </p:pic>
      <p:sp>
        <p:nvSpPr>
          <p:cNvPr id="70" name="Google Shape;455;p9">
            <a:extLst>
              <a:ext uri="{FF2B5EF4-FFF2-40B4-BE49-F238E27FC236}">
                <a16:creationId xmlns:a16="http://schemas.microsoft.com/office/drawing/2014/main" id="{6485851D-14A0-7D2F-8AD6-6056602466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8145" y="306035"/>
            <a:ext cx="9742318" cy="120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 High-Potential Employees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552;p12">
            <a:extLst>
              <a:ext uri="{FF2B5EF4-FFF2-40B4-BE49-F238E27FC236}">
                <a16:creationId xmlns:a16="http://schemas.microsoft.com/office/drawing/2014/main" id="{E0C9B1A9-FEA7-030F-0A1D-CF7B90F89D29}"/>
              </a:ext>
            </a:extLst>
          </p:cNvPr>
          <p:cNvSpPr txBox="1">
            <a:spLocks/>
          </p:cNvSpPr>
          <p:nvPr/>
        </p:nvSpPr>
        <p:spPr>
          <a:xfrm>
            <a:off x="1415568" y="1386054"/>
            <a:ext cx="9197144" cy="461832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indent="-457200">
              <a:lnSpc>
                <a:spcPct val="90000"/>
              </a:lnSpc>
              <a:spcBef>
                <a:spcPts val="0"/>
              </a:spcBef>
              <a:buClrTx/>
              <a:buSzPts val="3045"/>
              <a:buFont typeface="Arial" panose="020B0604020202020204" pitchFamily="34" charset="0"/>
              <a:buChar char="•"/>
            </a:pPr>
            <a:r>
              <a:rPr lang="en-US" sz="280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Conduct a job analysis of key positions:</a:t>
            </a:r>
          </a:p>
          <a:p>
            <a:pPr marL="914400" lvl="1" indent="-457200">
              <a:lnSpc>
                <a:spcPct val="90000"/>
              </a:lnSpc>
              <a:buClrTx/>
              <a:buSzPts val="29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Duties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lnSpc>
                <a:spcPct val="90000"/>
              </a:lnSpc>
              <a:buClrTx/>
              <a:buSzPts val="29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Knowledge, skills &amp; abilities</a:t>
            </a:r>
          </a:p>
          <a:p>
            <a:pPr marL="914400" lvl="1" indent="-457200">
              <a:lnSpc>
                <a:spcPct val="90000"/>
              </a:lnSpc>
              <a:buClrTx/>
              <a:buSzPts val="29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1020"/>
              </a:spcBef>
              <a:buClrTx/>
              <a:buSzPts val="3045"/>
              <a:buFont typeface="Arial" panose="020B0604020202020204" pitchFamily="34" charset="0"/>
              <a:buChar char="•"/>
            </a:pPr>
            <a:r>
              <a:rPr lang="en-US" sz="280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Update the job descriptions.</a:t>
            </a:r>
          </a:p>
          <a:p>
            <a:pPr marL="457200" indent="-457200">
              <a:lnSpc>
                <a:spcPct val="90000"/>
              </a:lnSpc>
              <a:spcBef>
                <a:spcPts val="1020"/>
              </a:spcBef>
              <a:buClrTx/>
              <a:buSzPts val="3045"/>
              <a:buFont typeface="Arial" panose="020B0604020202020204" pitchFamily="34" charset="0"/>
              <a:buChar char="•"/>
            </a:pPr>
            <a:endParaRPr lang="en-US" sz="2800" cap="none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020"/>
              </a:spcBef>
              <a:buClrTx/>
              <a:buSzPts val="3045"/>
              <a:buFont typeface="Arial" panose="020B0604020202020204" pitchFamily="34" charset="0"/>
              <a:buChar char="•"/>
            </a:pPr>
            <a:r>
              <a:rPr lang="en-US" sz="280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Identify necessary competencies needed for the position.</a:t>
            </a:r>
            <a:endParaRPr lang="en-US" sz="2800" cap="none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553;p12">
            <a:extLst>
              <a:ext uri="{FF2B5EF4-FFF2-40B4-BE49-F238E27FC236}">
                <a16:creationId xmlns:a16="http://schemas.microsoft.com/office/drawing/2014/main" id="{71F9FEC0-3C47-B1F7-510F-E54DC22701DA}"/>
              </a:ext>
            </a:extLst>
          </p:cNvPr>
          <p:cNvSpPr/>
          <p:nvPr/>
        </p:nvSpPr>
        <p:spPr>
          <a:xfrm>
            <a:off x="99021" y="6231619"/>
            <a:ext cx="2454677" cy="549865"/>
          </a:xfrm>
          <a:prstGeom prst="chevron">
            <a:avLst>
              <a:gd name="adj" fmla="val 40000"/>
            </a:avLst>
          </a:prstGeom>
          <a:solidFill>
            <a:schemeClr val="bg1"/>
          </a:solidFill>
          <a:ln w="15875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556;p12">
            <a:extLst>
              <a:ext uri="{FF2B5EF4-FFF2-40B4-BE49-F238E27FC236}">
                <a16:creationId xmlns:a16="http://schemas.microsoft.com/office/drawing/2014/main" id="{8BC93B3C-D113-BC44-09E4-7A05D86B287C}"/>
              </a:ext>
            </a:extLst>
          </p:cNvPr>
          <p:cNvSpPr txBox="1"/>
          <p:nvPr/>
        </p:nvSpPr>
        <p:spPr>
          <a:xfrm>
            <a:off x="588145" y="6318862"/>
            <a:ext cx="2040628" cy="51765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spcFirstLastPara="1" wrap="square" lIns="128000" tIns="128000" rIns="128000" bIns="128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rbe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Select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069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2111F60F-F5E8-F174-658B-AF742B39A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44025E-839E-B977-E0C6-E50A9C455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1733" y="5474395"/>
            <a:ext cx="1381246" cy="1254737"/>
          </a:xfrm>
          <a:prstGeom prst="rect">
            <a:avLst/>
          </a:prstGeom>
        </p:spPr>
      </p:pic>
      <p:sp>
        <p:nvSpPr>
          <p:cNvPr id="70" name="Google Shape;455;p9">
            <a:extLst>
              <a:ext uri="{FF2B5EF4-FFF2-40B4-BE49-F238E27FC236}">
                <a16:creationId xmlns:a16="http://schemas.microsoft.com/office/drawing/2014/main" id="{6485851D-14A0-7D2F-8AD6-6056602466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23323" y="196653"/>
            <a:ext cx="9742318" cy="120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 High-Potential Employees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552;p12">
            <a:extLst>
              <a:ext uri="{FF2B5EF4-FFF2-40B4-BE49-F238E27FC236}">
                <a16:creationId xmlns:a16="http://schemas.microsoft.com/office/drawing/2014/main" id="{E0C9B1A9-FEA7-030F-0A1D-CF7B90F89D29}"/>
              </a:ext>
            </a:extLst>
          </p:cNvPr>
          <p:cNvSpPr txBox="1">
            <a:spLocks/>
          </p:cNvSpPr>
          <p:nvPr/>
        </p:nvSpPr>
        <p:spPr>
          <a:xfrm>
            <a:off x="1326359" y="1405914"/>
            <a:ext cx="9994784" cy="478208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lvl="0" indent="-457200">
              <a:lnSpc>
                <a:spcPct val="90000"/>
              </a:lnSpc>
              <a:spcBef>
                <a:spcPts val="0"/>
              </a:spcBef>
              <a:buClrTx/>
              <a:buSzPts val="3045"/>
              <a:buFont typeface="Arial" panose="020B0604020202020204" pitchFamily="34" charset="0"/>
              <a:buChar char="•"/>
            </a:pPr>
            <a:r>
              <a:rPr lang="en-US" sz="280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 the incumbents in key positions to identify employees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buClrTx/>
              <a:buSzPts val="3045"/>
            </a:pPr>
            <a:endParaRPr lang="en-US" sz="2800" cap="none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lnSpc>
                <a:spcPct val="90000"/>
              </a:lnSpc>
              <a:spcBef>
                <a:spcPts val="1020"/>
              </a:spcBef>
              <a:buClrTx/>
              <a:buSzPts val="3045"/>
              <a:buFont typeface="Arial" panose="020B0604020202020204" pitchFamily="34" charset="0"/>
              <a:buChar char="•"/>
            </a:pPr>
            <a:r>
              <a:rPr lang="en-US" sz="280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 a profile of candidates from the current employee base</a:t>
            </a:r>
          </a:p>
          <a:p>
            <a:pPr marL="914400" lvl="1" indent="-457200">
              <a:lnSpc>
                <a:spcPct val="90000"/>
              </a:lnSpc>
              <a:spcBef>
                <a:spcPts val="1020"/>
              </a:spcBef>
              <a:buClrTx/>
              <a:buSzPts val="3045"/>
              <a:buFont typeface="Arial" panose="020B0604020202020204" pitchFamily="34" charset="0"/>
              <a:buChar char="•"/>
            </a:pPr>
            <a:r>
              <a:rPr lang="en-US" sz="280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Selection is based on available candidates. </a:t>
            </a:r>
          </a:p>
          <a:p>
            <a:pPr marL="914400" lvl="1" indent="-457200">
              <a:lnSpc>
                <a:spcPct val="90000"/>
              </a:lnSpc>
              <a:spcBef>
                <a:spcPts val="1020"/>
              </a:spcBef>
              <a:buClrTx/>
              <a:buSzPts val="3045"/>
              <a:buFont typeface="Arial" panose="020B0604020202020204" pitchFamily="34" charset="0"/>
              <a:buChar char="•"/>
            </a:pPr>
            <a:r>
              <a:rPr lang="en-US" sz="280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Some available candidates will be ready, whereas some will not meet the demands of critical positions. </a:t>
            </a:r>
            <a:endParaRPr lang="en-US" sz="2800" cap="none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553;p12">
            <a:extLst>
              <a:ext uri="{FF2B5EF4-FFF2-40B4-BE49-F238E27FC236}">
                <a16:creationId xmlns:a16="http://schemas.microsoft.com/office/drawing/2014/main" id="{71F9FEC0-3C47-B1F7-510F-E54DC22701DA}"/>
              </a:ext>
            </a:extLst>
          </p:cNvPr>
          <p:cNvSpPr/>
          <p:nvPr/>
        </p:nvSpPr>
        <p:spPr>
          <a:xfrm>
            <a:off x="99021" y="6231619"/>
            <a:ext cx="2454677" cy="549865"/>
          </a:xfrm>
          <a:prstGeom prst="chevron">
            <a:avLst>
              <a:gd name="adj" fmla="val 40000"/>
            </a:avLst>
          </a:prstGeom>
          <a:solidFill>
            <a:schemeClr val="bg1"/>
          </a:solidFill>
          <a:ln w="15875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556;p12">
            <a:extLst>
              <a:ext uri="{FF2B5EF4-FFF2-40B4-BE49-F238E27FC236}">
                <a16:creationId xmlns:a16="http://schemas.microsoft.com/office/drawing/2014/main" id="{8BC93B3C-D113-BC44-09E4-7A05D86B287C}"/>
              </a:ext>
            </a:extLst>
          </p:cNvPr>
          <p:cNvSpPr txBox="1"/>
          <p:nvPr/>
        </p:nvSpPr>
        <p:spPr>
          <a:xfrm>
            <a:off x="588145" y="6318862"/>
            <a:ext cx="2040628" cy="51765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spcFirstLastPara="1" wrap="square" lIns="128000" tIns="128000" rIns="128000" bIns="128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rbe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Select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12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2111F60F-F5E8-F174-658B-AF742B39A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44025E-839E-B977-E0C6-E50A9C455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1733" y="5474395"/>
            <a:ext cx="1381246" cy="1254737"/>
          </a:xfrm>
          <a:prstGeom prst="rect">
            <a:avLst/>
          </a:prstGeom>
        </p:spPr>
      </p:pic>
      <p:sp>
        <p:nvSpPr>
          <p:cNvPr id="70" name="Google Shape;455;p9">
            <a:extLst>
              <a:ext uri="{FF2B5EF4-FFF2-40B4-BE49-F238E27FC236}">
                <a16:creationId xmlns:a16="http://schemas.microsoft.com/office/drawing/2014/main" id="{6485851D-14A0-7D2F-8AD6-6056602466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411984" y="234675"/>
            <a:ext cx="12191999" cy="120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Determine Readiness In Potential Successors</a:t>
            </a:r>
          </a:p>
        </p:txBody>
      </p:sp>
      <p:sp>
        <p:nvSpPr>
          <p:cNvPr id="2" name="Google Shape;552;p12">
            <a:extLst>
              <a:ext uri="{FF2B5EF4-FFF2-40B4-BE49-F238E27FC236}">
                <a16:creationId xmlns:a16="http://schemas.microsoft.com/office/drawing/2014/main" id="{E0C9B1A9-FEA7-030F-0A1D-CF7B90F89D29}"/>
              </a:ext>
            </a:extLst>
          </p:cNvPr>
          <p:cNvSpPr txBox="1">
            <a:spLocks/>
          </p:cNvSpPr>
          <p:nvPr/>
        </p:nvSpPr>
        <p:spPr>
          <a:xfrm>
            <a:off x="1308596" y="1517301"/>
            <a:ext cx="9729517" cy="579637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lvl="0" indent="-342900">
              <a:lnSpc>
                <a:spcPct val="90000"/>
              </a:lnSpc>
              <a:spcBef>
                <a:spcPts val="0"/>
              </a:spcBef>
              <a:buClrTx/>
              <a:buSzPts val="3045"/>
              <a:buFont typeface="Arial" panose="020B0604020202020204" pitchFamily="34" charset="0"/>
              <a:buChar char="•"/>
            </a:pPr>
            <a:r>
              <a:rPr lang="en-US" sz="280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assessment tools to determine skill deficiencies that may presently exist. </a:t>
            </a:r>
          </a:p>
          <a:p>
            <a:pPr marL="800100" lvl="1" indent="-342900">
              <a:lnSpc>
                <a:spcPct val="90000"/>
              </a:lnSpc>
              <a:buClrTx/>
              <a:buSzPts val="29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common method used to chart the available candidates and their readiness level to succeed is a nine-box grid. </a:t>
            </a:r>
          </a:p>
          <a:p>
            <a:pPr marL="800100" lvl="2" indent="-34290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nine-box grid helps management visualize the available successors along with the strengths/weaknesses in the plan. </a:t>
            </a:r>
          </a:p>
          <a:p>
            <a:pPr>
              <a:lnSpc>
                <a:spcPct val="90000"/>
              </a:lnSpc>
              <a:buSzPts val="2900"/>
            </a:pPr>
            <a:endParaRPr lang="en-US" sz="2800" cap="none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lnSpc>
                <a:spcPct val="90000"/>
              </a:lnSpc>
              <a:spcBef>
                <a:spcPts val="1020"/>
              </a:spcBef>
              <a:buSzPts val="3045"/>
              <a:buFont typeface="Noto Sans Symbols"/>
              <a:buChar char="⮚"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Google Shape;553;p12">
            <a:extLst>
              <a:ext uri="{FF2B5EF4-FFF2-40B4-BE49-F238E27FC236}">
                <a16:creationId xmlns:a16="http://schemas.microsoft.com/office/drawing/2014/main" id="{71F9FEC0-3C47-B1F7-510F-E54DC22701DA}"/>
              </a:ext>
            </a:extLst>
          </p:cNvPr>
          <p:cNvSpPr/>
          <p:nvPr/>
        </p:nvSpPr>
        <p:spPr>
          <a:xfrm>
            <a:off x="99021" y="6231619"/>
            <a:ext cx="2454677" cy="549865"/>
          </a:xfrm>
          <a:prstGeom prst="chevron">
            <a:avLst>
              <a:gd name="adj" fmla="val 40000"/>
            </a:avLst>
          </a:prstGeom>
          <a:solidFill>
            <a:schemeClr val="bg1"/>
          </a:solidFill>
          <a:ln w="15875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613;p14">
            <a:extLst>
              <a:ext uri="{FF2B5EF4-FFF2-40B4-BE49-F238E27FC236}">
                <a16:creationId xmlns:a16="http://schemas.microsoft.com/office/drawing/2014/main" id="{F1F984C0-14C7-79B6-4E26-287361400647}"/>
              </a:ext>
            </a:extLst>
          </p:cNvPr>
          <p:cNvGrpSpPr/>
          <p:nvPr/>
        </p:nvGrpSpPr>
        <p:grpSpPr>
          <a:xfrm>
            <a:off x="530371" y="6269877"/>
            <a:ext cx="2072838" cy="549865"/>
            <a:chOff x="602911" y="137466"/>
            <a:chExt cx="2072838" cy="549865"/>
          </a:xfrm>
        </p:grpSpPr>
        <p:sp>
          <p:nvSpPr>
            <p:cNvPr id="8" name="Google Shape;614;p14">
              <a:extLst>
                <a:ext uri="{FF2B5EF4-FFF2-40B4-BE49-F238E27FC236}">
                  <a16:creationId xmlns:a16="http://schemas.microsoft.com/office/drawing/2014/main" id="{B91E9F27-179E-BFF0-6804-DCE193884F28}"/>
                </a:ext>
              </a:extLst>
            </p:cNvPr>
            <p:cNvSpPr/>
            <p:nvPr/>
          </p:nvSpPr>
          <p:spPr>
            <a:xfrm>
              <a:off x="602911" y="137466"/>
              <a:ext cx="2072838" cy="549865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89803"/>
              </a:srgbClr>
            </a:solidFill>
            <a:ln w="15875" cap="rnd" cmpd="sng">
              <a:solidFill>
                <a:srgbClr val="2121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615;p14">
              <a:extLst>
                <a:ext uri="{FF2B5EF4-FFF2-40B4-BE49-F238E27FC236}">
                  <a16:creationId xmlns:a16="http://schemas.microsoft.com/office/drawing/2014/main" id="{664D0BD3-FF92-3A5D-BE84-BAF2C7E6D207}"/>
                </a:ext>
              </a:extLst>
            </p:cNvPr>
            <p:cNvSpPr txBox="1"/>
            <p:nvPr/>
          </p:nvSpPr>
          <p:spPr>
            <a:xfrm>
              <a:off x="619016" y="153571"/>
              <a:ext cx="2040628" cy="517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orbe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ea typeface="Corbel"/>
                  <a:cs typeface="Corbel"/>
                  <a:sym typeface="Corbel"/>
                </a:rPr>
                <a:t>Determine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71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2111F60F-F5E8-F174-658B-AF742B39A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0AA4032-BC79-DBE7-B62C-82328E243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043709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9-Box Grid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2907B9B-91F9-44FA-18C3-E71F4E0EA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34675"/>
              </p:ext>
            </p:extLst>
          </p:nvPr>
        </p:nvGraphicFramePr>
        <p:xfrm>
          <a:off x="0" y="1043708"/>
          <a:ext cx="12192004" cy="5832650"/>
        </p:xfrm>
        <a:graphic>
          <a:graphicData uri="http://schemas.openxmlformats.org/drawingml/2006/table">
            <a:tbl>
              <a:tblPr firstRow="1" firstCol="1" bandRow="1"/>
              <a:tblGrid>
                <a:gridCol w="2406317">
                  <a:extLst>
                    <a:ext uri="{9D8B030D-6E8A-4147-A177-3AD203B41FA5}">
                      <a16:colId xmlns:a16="http://schemas.microsoft.com/office/drawing/2014/main" val="215336014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404277686"/>
                    </a:ext>
                  </a:extLst>
                </a:gridCol>
                <a:gridCol w="3295924">
                  <a:extLst>
                    <a:ext uri="{9D8B030D-6E8A-4147-A177-3AD203B41FA5}">
                      <a16:colId xmlns:a16="http://schemas.microsoft.com/office/drawing/2014/main" val="3672427338"/>
                    </a:ext>
                  </a:extLst>
                </a:gridCol>
                <a:gridCol w="3441763">
                  <a:extLst>
                    <a:ext uri="{9D8B030D-6E8A-4147-A177-3AD203B41FA5}">
                      <a16:colId xmlns:a16="http://schemas.microsoft.com/office/drawing/2014/main" val="4068290539"/>
                    </a:ext>
                  </a:extLst>
                </a:gridCol>
              </a:tblGrid>
              <a:tr h="323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787" marR="66787" marT="66787" marB="66787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​Underperformance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787" marR="66787" marT="66787" marB="66787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​Effective Performance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787" marR="66787" marT="66787" marB="66787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​Outstanding Performance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787" marR="66787" marT="66787" marB="66787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571829"/>
                  </a:ext>
                </a:extLst>
              </a:tr>
              <a:tr h="17362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High Potential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787" marR="66787" marT="66787" marB="66787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b="1" dirty="0">
                          <a:solidFill>
                            <a:srgbClr val="4949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Box 5: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solidFill>
                            <a:srgbClr val="4949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Seasoned professional capable of expanded role but may be experiencing problems that require coaching and mentoring.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787" marR="66787" marT="66787" marB="66787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b="1" dirty="0">
                          <a:solidFill>
                            <a:srgbClr val="4949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Box 2: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solidFill>
                            <a:srgbClr val="4949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Does extremely well at current job with potential to do more. Give stretch assignments to help prepare for next level.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787" marR="66787" marT="66787" marB="66787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4949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Box 1: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4949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600" dirty="0">
                          <a:solidFill>
                            <a:srgbClr val="4949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Consistently performs well in a variety of assignments. A superstar employee, big-picture thinker, problem solver, self-motivated.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787" marR="66787" marT="66787" marB="66787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6694442"/>
                  </a:ext>
                </a:extLst>
              </a:tr>
              <a:tr h="18513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Medium Potential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787" marR="66787" marT="66787" marB="66787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4949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Box 8: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949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949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 coaching, could progress within level. Focus on stretch goals for this employee.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787" marR="66787" marT="66787" marB="66787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4949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Box 6: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949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949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May be considered for job enlargement at the same level, but may need coaching in several areas, including people management.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787" marR="66787" marT="66787" marB="66787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4949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Box 3: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600" dirty="0">
                          <a:solidFill>
                            <a:srgbClr val="4949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solidFill>
                            <a:srgbClr val="4949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Current role may still provide opportunity for growth/development; focused on tactical. Focus should be on helping improve strategic thinking.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787" marR="66787" marT="66787" marB="66787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2697523"/>
                  </a:ext>
                </a:extLst>
              </a:tr>
              <a:tr h="18621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​Low Potential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787" marR="66787" marT="66787" marB="66787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4949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Box 9: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600">
                          <a:solidFill>
                            <a:srgbClr val="4949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May be a candidate for reassignment, reclassification to a lower level or to exit the organization.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787" marR="66787" marT="66787" marB="66787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4949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Box 7: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600" dirty="0">
                          <a:solidFill>
                            <a:srgbClr val="4949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Effective performer but may have reached career potential. Try to coach employee on becoming more innovative, focused on lateral thinking.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787" marR="66787" marT="66787" marB="66787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4949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Box 4: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600" dirty="0">
                          <a:solidFill>
                            <a:srgbClr val="49494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Experienced high performer but has reached limit of career potential. Still a valuable employee and can be encouraged to develop communication and delegation skills.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787" marR="66787" marT="66787" marB="66787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6937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196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2111F60F-F5E8-F174-658B-AF742B39A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44025E-839E-B977-E0C6-E50A9C455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1733" y="5474395"/>
            <a:ext cx="1381246" cy="1254737"/>
          </a:xfrm>
          <a:prstGeom prst="rect">
            <a:avLst/>
          </a:prstGeom>
        </p:spPr>
      </p:pic>
      <p:sp>
        <p:nvSpPr>
          <p:cNvPr id="70" name="Google Shape;455;p9">
            <a:extLst>
              <a:ext uri="{FF2B5EF4-FFF2-40B4-BE49-F238E27FC236}">
                <a16:creationId xmlns:a16="http://schemas.microsoft.com/office/drawing/2014/main" id="{6485851D-14A0-7D2F-8AD6-6056602466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34702" y="163759"/>
            <a:ext cx="9742318" cy="120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a Development Plan</a:t>
            </a:r>
            <a:endParaRPr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553;p12">
            <a:extLst>
              <a:ext uri="{FF2B5EF4-FFF2-40B4-BE49-F238E27FC236}">
                <a16:creationId xmlns:a16="http://schemas.microsoft.com/office/drawing/2014/main" id="{71F9FEC0-3C47-B1F7-510F-E54DC22701DA}"/>
              </a:ext>
            </a:extLst>
          </p:cNvPr>
          <p:cNvSpPr/>
          <p:nvPr/>
        </p:nvSpPr>
        <p:spPr>
          <a:xfrm>
            <a:off x="99021" y="6231619"/>
            <a:ext cx="2454677" cy="549865"/>
          </a:xfrm>
          <a:prstGeom prst="chevron">
            <a:avLst>
              <a:gd name="adj" fmla="val 40000"/>
            </a:avLst>
          </a:prstGeom>
          <a:solidFill>
            <a:schemeClr val="bg1"/>
          </a:solidFill>
          <a:ln w="15875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613;p14">
            <a:extLst>
              <a:ext uri="{FF2B5EF4-FFF2-40B4-BE49-F238E27FC236}">
                <a16:creationId xmlns:a16="http://schemas.microsoft.com/office/drawing/2014/main" id="{F1F984C0-14C7-79B6-4E26-287361400647}"/>
              </a:ext>
            </a:extLst>
          </p:cNvPr>
          <p:cNvGrpSpPr/>
          <p:nvPr/>
        </p:nvGrpSpPr>
        <p:grpSpPr>
          <a:xfrm>
            <a:off x="530371" y="6269877"/>
            <a:ext cx="2072838" cy="549865"/>
            <a:chOff x="602911" y="137466"/>
            <a:chExt cx="2072838" cy="549865"/>
          </a:xfrm>
        </p:grpSpPr>
        <p:sp>
          <p:nvSpPr>
            <p:cNvPr id="8" name="Google Shape;614;p14">
              <a:extLst>
                <a:ext uri="{FF2B5EF4-FFF2-40B4-BE49-F238E27FC236}">
                  <a16:creationId xmlns:a16="http://schemas.microsoft.com/office/drawing/2014/main" id="{B91E9F27-179E-BFF0-6804-DCE193884F28}"/>
                </a:ext>
              </a:extLst>
            </p:cNvPr>
            <p:cNvSpPr/>
            <p:nvPr/>
          </p:nvSpPr>
          <p:spPr>
            <a:xfrm>
              <a:off x="602911" y="137466"/>
              <a:ext cx="2072838" cy="549865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89803"/>
              </a:srgbClr>
            </a:solidFill>
            <a:ln w="15875" cap="rnd" cmpd="sng">
              <a:solidFill>
                <a:srgbClr val="2121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615;p14">
              <a:extLst>
                <a:ext uri="{FF2B5EF4-FFF2-40B4-BE49-F238E27FC236}">
                  <a16:creationId xmlns:a16="http://schemas.microsoft.com/office/drawing/2014/main" id="{664D0BD3-FF92-3A5D-BE84-BAF2C7E6D207}"/>
                </a:ext>
              </a:extLst>
            </p:cNvPr>
            <p:cNvSpPr txBox="1"/>
            <p:nvPr/>
          </p:nvSpPr>
          <p:spPr>
            <a:xfrm>
              <a:off x="619016" y="153571"/>
              <a:ext cx="2040628" cy="517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orbel"/>
                <a:buNone/>
                <a:tabLst/>
                <a:defRPr/>
              </a:pPr>
              <a:r>
                <a:rPr lang="en-US" kern="0" dirty="0">
                  <a:solidFill>
                    <a:srgbClr val="000000"/>
                  </a:solidFill>
                  <a:latin typeface="Corbel"/>
                  <a:cs typeface="Arial"/>
                  <a:sym typeface="Corbel"/>
                </a:rPr>
                <a:t>Create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" name="Google Shape;629;p15">
            <a:extLst>
              <a:ext uri="{FF2B5EF4-FFF2-40B4-BE49-F238E27FC236}">
                <a16:creationId xmlns:a16="http://schemas.microsoft.com/office/drawing/2014/main" id="{B22B7A90-066C-6B97-5435-71DDB9373C4E}"/>
              </a:ext>
            </a:extLst>
          </p:cNvPr>
          <p:cNvSpPr txBox="1">
            <a:spLocks/>
          </p:cNvSpPr>
          <p:nvPr/>
        </p:nvSpPr>
        <p:spPr>
          <a:xfrm>
            <a:off x="994786" y="1660168"/>
            <a:ext cx="10008159" cy="39923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285750" indent="-285750">
              <a:lnSpc>
                <a:spcPct val="90000"/>
              </a:lnSpc>
              <a:spcBef>
                <a:spcPts val="0"/>
              </a:spcBef>
              <a:buClrTx/>
              <a:buSzPts val="3480"/>
              <a:buFont typeface="Arial"/>
              <a:buChar char="•"/>
            </a:pPr>
            <a:r>
              <a:rPr lang="en-US" sz="320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action plans for developing strengths and reducing weaknesses. 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SzPts val="3480"/>
              <a:buFont typeface="Arial"/>
              <a:buChar char="•"/>
            </a:pPr>
            <a:endParaRPr lang="en-US" sz="2800" u="sng" cap="none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>
              <a:lnSpc>
                <a:spcPct val="90000"/>
              </a:lnSpc>
              <a:spcBef>
                <a:spcPts val="1080"/>
              </a:spcBef>
              <a:buSzPts val="348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Leadership development programs </a:t>
            </a:r>
          </a:p>
          <a:p>
            <a:pPr marL="1371600" lvl="2" indent="-457200">
              <a:lnSpc>
                <a:spcPct val="90000"/>
              </a:lnSpc>
              <a:spcBef>
                <a:spcPts val="1080"/>
              </a:spcBef>
              <a:buSzPts val="348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Skill-specific educational programs </a:t>
            </a:r>
          </a:p>
          <a:p>
            <a:pPr marL="1371600" lvl="2" indent="-457200">
              <a:lnSpc>
                <a:spcPct val="90000"/>
              </a:lnSpc>
              <a:spcBef>
                <a:spcPts val="1080"/>
              </a:spcBef>
              <a:buSzPts val="348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 mentoring programs 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>
              <a:lnSpc>
                <a:spcPct val="90000"/>
              </a:lnSpc>
              <a:spcBef>
                <a:spcPts val="1080"/>
              </a:spcBef>
              <a:buSzPts val="3480"/>
              <a:buFont typeface="Wingdings" panose="05000000000000000000" pitchFamily="2" charset="2"/>
              <a:buChar char="Ø"/>
            </a:pPr>
            <a:r>
              <a:rPr lang="en-US" sz="300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 skills training</a:t>
            </a:r>
          </a:p>
          <a:p>
            <a:pPr>
              <a:lnSpc>
                <a:spcPct val="90000"/>
              </a:lnSpc>
              <a:spcBef>
                <a:spcPts val="1080"/>
              </a:spcBef>
              <a:buSzPts val="3480"/>
              <a:buFont typeface="Arial"/>
              <a:buNone/>
            </a:pP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247989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2111F60F-F5E8-F174-658B-AF742B39A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44025E-839E-B977-E0C6-E50A9C455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1733" y="5474395"/>
            <a:ext cx="1381246" cy="1254737"/>
          </a:xfrm>
          <a:prstGeom prst="rect">
            <a:avLst/>
          </a:prstGeom>
        </p:spPr>
      </p:pic>
      <p:sp>
        <p:nvSpPr>
          <p:cNvPr id="70" name="Google Shape;455;p9">
            <a:extLst>
              <a:ext uri="{FF2B5EF4-FFF2-40B4-BE49-F238E27FC236}">
                <a16:creationId xmlns:a16="http://schemas.microsoft.com/office/drawing/2014/main" id="{6485851D-14A0-7D2F-8AD6-6056602466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347923" y="213084"/>
            <a:ext cx="12660923" cy="120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An Employee Development Plan</a:t>
            </a:r>
            <a:endParaRPr b="1" dirty="0">
              <a:solidFill>
                <a:schemeClr val="bg1"/>
              </a:solidFill>
              <a:highlight>
                <a:srgbClr val="0000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553;p12">
            <a:extLst>
              <a:ext uri="{FF2B5EF4-FFF2-40B4-BE49-F238E27FC236}">
                <a16:creationId xmlns:a16="http://schemas.microsoft.com/office/drawing/2014/main" id="{71F9FEC0-3C47-B1F7-510F-E54DC22701DA}"/>
              </a:ext>
            </a:extLst>
          </p:cNvPr>
          <p:cNvSpPr/>
          <p:nvPr/>
        </p:nvSpPr>
        <p:spPr>
          <a:xfrm>
            <a:off x="99021" y="6231619"/>
            <a:ext cx="2454677" cy="549865"/>
          </a:xfrm>
          <a:prstGeom prst="chevron">
            <a:avLst>
              <a:gd name="adj" fmla="val 40000"/>
            </a:avLst>
          </a:prstGeom>
          <a:solidFill>
            <a:schemeClr val="bg1"/>
          </a:solidFill>
          <a:ln w="15875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613;p14">
            <a:extLst>
              <a:ext uri="{FF2B5EF4-FFF2-40B4-BE49-F238E27FC236}">
                <a16:creationId xmlns:a16="http://schemas.microsoft.com/office/drawing/2014/main" id="{F1F984C0-14C7-79B6-4E26-287361400647}"/>
              </a:ext>
            </a:extLst>
          </p:cNvPr>
          <p:cNvGrpSpPr/>
          <p:nvPr/>
        </p:nvGrpSpPr>
        <p:grpSpPr>
          <a:xfrm>
            <a:off x="530371" y="6269877"/>
            <a:ext cx="2072838" cy="549865"/>
            <a:chOff x="602911" y="137466"/>
            <a:chExt cx="2072838" cy="549865"/>
          </a:xfrm>
        </p:grpSpPr>
        <p:sp>
          <p:nvSpPr>
            <p:cNvPr id="8" name="Google Shape;614;p14">
              <a:extLst>
                <a:ext uri="{FF2B5EF4-FFF2-40B4-BE49-F238E27FC236}">
                  <a16:creationId xmlns:a16="http://schemas.microsoft.com/office/drawing/2014/main" id="{B91E9F27-179E-BFF0-6804-DCE193884F28}"/>
                </a:ext>
              </a:extLst>
            </p:cNvPr>
            <p:cNvSpPr/>
            <p:nvPr/>
          </p:nvSpPr>
          <p:spPr>
            <a:xfrm>
              <a:off x="602911" y="137466"/>
              <a:ext cx="2072838" cy="549865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89803"/>
              </a:srgbClr>
            </a:solidFill>
            <a:ln w="15875" cap="rnd" cmpd="sng">
              <a:solidFill>
                <a:srgbClr val="2121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615;p14">
              <a:extLst>
                <a:ext uri="{FF2B5EF4-FFF2-40B4-BE49-F238E27FC236}">
                  <a16:creationId xmlns:a16="http://schemas.microsoft.com/office/drawing/2014/main" id="{664D0BD3-FF92-3A5D-BE84-BAF2C7E6D207}"/>
                </a:ext>
              </a:extLst>
            </p:cNvPr>
            <p:cNvSpPr txBox="1"/>
            <p:nvPr/>
          </p:nvSpPr>
          <p:spPr>
            <a:xfrm>
              <a:off x="619016" y="153571"/>
              <a:ext cx="2040628" cy="517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orbel"/>
                <a:buNone/>
                <a:tabLst/>
                <a:defRPr/>
              </a:pPr>
              <a:r>
                <a:rPr lang="en-US" kern="0" dirty="0">
                  <a:solidFill>
                    <a:srgbClr val="000000"/>
                  </a:solidFill>
                  <a:latin typeface="Corbel"/>
                  <a:cs typeface="Arial"/>
                  <a:sym typeface="Corbel"/>
                </a:rPr>
                <a:t>Create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649;p16">
            <a:extLst>
              <a:ext uri="{FF2B5EF4-FFF2-40B4-BE49-F238E27FC236}">
                <a16:creationId xmlns:a16="http://schemas.microsoft.com/office/drawing/2014/main" id="{54824023-ABE7-3F76-3BEC-9497AFF34E98}"/>
              </a:ext>
            </a:extLst>
          </p:cNvPr>
          <p:cNvGrpSpPr/>
          <p:nvPr/>
        </p:nvGrpSpPr>
        <p:grpSpPr>
          <a:xfrm>
            <a:off x="2340429" y="1422345"/>
            <a:ext cx="7413171" cy="4732758"/>
            <a:chOff x="1309" y="284114"/>
            <a:chExt cx="6234739" cy="3998061"/>
          </a:xfrm>
        </p:grpSpPr>
        <p:sp>
          <p:nvSpPr>
            <p:cNvPr id="11" name="Google Shape;650;p16">
              <a:extLst>
                <a:ext uri="{FF2B5EF4-FFF2-40B4-BE49-F238E27FC236}">
                  <a16:creationId xmlns:a16="http://schemas.microsoft.com/office/drawing/2014/main" id="{E38C9E93-2926-E5A0-F8F5-BED9F37982C3}"/>
                </a:ext>
              </a:extLst>
            </p:cNvPr>
            <p:cNvSpPr/>
            <p:nvPr/>
          </p:nvSpPr>
          <p:spPr>
            <a:xfrm>
              <a:off x="2795357" y="1077148"/>
              <a:ext cx="612444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rnd" cmpd="sng">
              <a:solidFill>
                <a:srgbClr val="F47433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2" name="Google Shape;651;p16">
              <a:extLst>
                <a:ext uri="{FF2B5EF4-FFF2-40B4-BE49-F238E27FC236}">
                  <a16:creationId xmlns:a16="http://schemas.microsoft.com/office/drawing/2014/main" id="{0DD028AB-80C5-23EF-E806-AB5223703ED8}"/>
                </a:ext>
              </a:extLst>
            </p:cNvPr>
            <p:cNvSpPr txBox="1"/>
            <p:nvPr/>
          </p:nvSpPr>
          <p:spPr>
            <a:xfrm>
              <a:off x="3085503" y="1119653"/>
              <a:ext cx="32152" cy="64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orbel"/>
                <a:buNone/>
              </a:pPr>
              <a:endParaRPr sz="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" name="Google Shape;652;p16">
              <a:extLst>
                <a:ext uri="{FF2B5EF4-FFF2-40B4-BE49-F238E27FC236}">
                  <a16:creationId xmlns:a16="http://schemas.microsoft.com/office/drawing/2014/main" id="{B2F5C8C3-8F1F-20CD-CC3D-910CD509C8FB}"/>
                </a:ext>
              </a:extLst>
            </p:cNvPr>
            <p:cNvSpPr/>
            <p:nvPr/>
          </p:nvSpPr>
          <p:spPr>
            <a:xfrm>
              <a:off x="1309" y="284114"/>
              <a:ext cx="2795847" cy="1677508"/>
            </a:xfrm>
            <a:prstGeom prst="rect">
              <a:avLst/>
            </a:prstGeom>
            <a:solidFill>
              <a:srgbClr val="F47433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" name="Google Shape;653;p16">
              <a:extLst>
                <a:ext uri="{FF2B5EF4-FFF2-40B4-BE49-F238E27FC236}">
                  <a16:creationId xmlns:a16="http://schemas.microsoft.com/office/drawing/2014/main" id="{5496BEA2-E956-4ADE-01D4-DE0821539C05}"/>
                </a:ext>
              </a:extLst>
            </p:cNvPr>
            <p:cNvSpPr txBox="1"/>
            <p:nvPr/>
          </p:nvSpPr>
          <p:spPr>
            <a:xfrm>
              <a:off x="1309" y="284114"/>
              <a:ext cx="2795847" cy="1677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6975" tIns="143800" rIns="136975" bIns="14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orbel"/>
                <a:buNone/>
              </a:pPr>
              <a:r>
                <a:rPr lang="en-US" sz="2400" dirty="0">
                  <a:solidFill>
                    <a:schemeClr val="l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orbel"/>
                </a:rPr>
                <a:t>Meet with the employee to discuss short- and long-term career goals</a:t>
              </a:r>
              <a:endPara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Google Shape;654;p16">
              <a:extLst>
                <a:ext uri="{FF2B5EF4-FFF2-40B4-BE49-F238E27FC236}">
                  <a16:creationId xmlns:a16="http://schemas.microsoft.com/office/drawing/2014/main" id="{3DC18ADE-21B9-6AC4-31D9-AF2AC876991F}"/>
                </a:ext>
              </a:extLst>
            </p:cNvPr>
            <p:cNvSpPr/>
            <p:nvPr/>
          </p:nvSpPr>
          <p:spPr>
            <a:xfrm>
              <a:off x="1399233" y="1959823"/>
              <a:ext cx="3438892" cy="6124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3351"/>
                  </a:lnTo>
                  <a:lnTo>
                    <a:pt x="0" y="63351"/>
                  </a:lnTo>
                  <a:lnTo>
                    <a:pt x="0" y="120000"/>
                  </a:lnTo>
                </a:path>
              </a:pathLst>
            </a:custGeom>
            <a:noFill/>
            <a:ln w="9525" cap="rnd" cmpd="sng">
              <a:solidFill>
                <a:srgbClr val="E8AB34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6" name="Google Shape;655;p16">
              <a:extLst>
                <a:ext uri="{FF2B5EF4-FFF2-40B4-BE49-F238E27FC236}">
                  <a16:creationId xmlns:a16="http://schemas.microsoft.com/office/drawing/2014/main" id="{2AE217C2-F973-A933-69B3-DCD3B6959F28}"/>
                </a:ext>
              </a:extLst>
            </p:cNvPr>
            <p:cNvSpPr txBox="1"/>
            <p:nvPr/>
          </p:nvSpPr>
          <p:spPr>
            <a:xfrm>
              <a:off x="3031217" y="2262830"/>
              <a:ext cx="174924" cy="64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orbel"/>
                <a:buNone/>
              </a:pPr>
              <a:endParaRPr sz="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" name="Google Shape;656;p16">
              <a:extLst>
                <a:ext uri="{FF2B5EF4-FFF2-40B4-BE49-F238E27FC236}">
                  <a16:creationId xmlns:a16="http://schemas.microsoft.com/office/drawing/2014/main" id="{80BF8A7C-F273-A612-B435-FA1A7BF78760}"/>
                </a:ext>
              </a:extLst>
            </p:cNvPr>
            <p:cNvSpPr/>
            <p:nvPr/>
          </p:nvSpPr>
          <p:spPr>
            <a:xfrm>
              <a:off x="3440201" y="284114"/>
              <a:ext cx="2795847" cy="1677508"/>
            </a:xfrm>
            <a:prstGeom prst="rect">
              <a:avLst/>
            </a:prstGeom>
            <a:solidFill>
              <a:srgbClr val="E8AB34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8" name="Google Shape;657;p16">
              <a:extLst>
                <a:ext uri="{FF2B5EF4-FFF2-40B4-BE49-F238E27FC236}">
                  <a16:creationId xmlns:a16="http://schemas.microsoft.com/office/drawing/2014/main" id="{9AE0CDD3-9D1C-3D19-357B-B7F6F3D2A54B}"/>
                </a:ext>
              </a:extLst>
            </p:cNvPr>
            <p:cNvSpPr txBox="1"/>
            <p:nvPr/>
          </p:nvSpPr>
          <p:spPr>
            <a:xfrm>
              <a:off x="3440201" y="284114"/>
              <a:ext cx="2795847" cy="1677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6975" tIns="143800" rIns="136975" bIns="14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orbel"/>
                <a:buNone/>
              </a:pPr>
              <a:r>
                <a:rPr lang="en-US" sz="2400" dirty="0">
                  <a:solidFill>
                    <a:schemeClr val="l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orbel"/>
                </a:rPr>
                <a:t>Identify skill gaps and where employees can improve to meet their goals</a:t>
              </a:r>
              <a:endPara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Google Shape;658;p16">
              <a:extLst>
                <a:ext uri="{FF2B5EF4-FFF2-40B4-BE49-F238E27FC236}">
                  <a16:creationId xmlns:a16="http://schemas.microsoft.com/office/drawing/2014/main" id="{838CE765-E8AA-CFC1-E9A7-834544978C07}"/>
                </a:ext>
              </a:extLst>
            </p:cNvPr>
            <p:cNvSpPr/>
            <p:nvPr/>
          </p:nvSpPr>
          <p:spPr>
            <a:xfrm>
              <a:off x="2795357" y="3397702"/>
              <a:ext cx="612444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rnd" cmpd="sng">
              <a:solidFill>
                <a:srgbClr val="9BAF67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0" name="Google Shape;659;p16">
              <a:extLst>
                <a:ext uri="{FF2B5EF4-FFF2-40B4-BE49-F238E27FC236}">
                  <a16:creationId xmlns:a16="http://schemas.microsoft.com/office/drawing/2014/main" id="{75072DA5-102A-C552-9E99-6A003C703E22}"/>
                </a:ext>
              </a:extLst>
            </p:cNvPr>
            <p:cNvSpPr txBox="1"/>
            <p:nvPr/>
          </p:nvSpPr>
          <p:spPr>
            <a:xfrm>
              <a:off x="3085503" y="3440206"/>
              <a:ext cx="32152" cy="64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orbel"/>
                <a:buNone/>
              </a:pPr>
              <a:endParaRPr sz="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" name="Google Shape;660;p16">
              <a:extLst>
                <a:ext uri="{FF2B5EF4-FFF2-40B4-BE49-F238E27FC236}">
                  <a16:creationId xmlns:a16="http://schemas.microsoft.com/office/drawing/2014/main" id="{9F5827D4-B54A-C8E9-06C1-7E079270CBA5}"/>
                </a:ext>
              </a:extLst>
            </p:cNvPr>
            <p:cNvSpPr/>
            <p:nvPr/>
          </p:nvSpPr>
          <p:spPr>
            <a:xfrm>
              <a:off x="1309" y="2604667"/>
              <a:ext cx="2795847" cy="1677508"/>
            </a:xfrm>
            <a:prstGeom prst="rect">
              <a:avLst/>
            </a:prstGeom>
            <a:solidFill>
              <a:srgbClr val="9BAF67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2" name="Google Shape;661;p16">
              <a:extLst>
                <a:ext uri="{FF2B5EF4-FFF2-40B4-BE49-F238E27FC236}">
                  <a16:creationId xmlns:a16="http://schemas.microsoft.com/office/drawing/2014/main" id="{F7EA2921-7B1F-37F2-BD7A-E9431EDBFC5D}"/>
                </a:ext>
              </a:extLst>
            </p:cNvPr>
            <p:cNvSpPr txBox="1"/>
            <p:nvPr/>
          </p:nvSpPr>
          <p:spPr>
            <a:xfrm>
              <a:off x="1309" y="2604667"/>
              <a:ext cx="2795847" cy="1677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6975" tIns="143800" rIns="136975" bIns="14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orbel"/>
                <a:buNone/>
              </a:pPr>
              <a:r>
                <a:rPr lang="en-US" sz="2400" dirty="0">
                  <a:solidFill>
                    <a:schemeClr val="l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orbel"/>
                </a:rPr>
                <a:t>Create a list of resources to help the employees</a:t>
              </a:r>
              <a:endPara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Google Shape;662;p16">
              <a:extLst>
                <a:ext uri="{FF2B5EF4-FFF2-40B4-BE49-F238E27FC236}">
                  <a16:creationId xmlns:a16="http://schemas.microsoft.com/office/drawing/2014/main" id="{8CC8D8A8-683D-ABFF-58F8-28A8B7F702E9}"/>
                </a:ext>
              </a:extLst>
            </p:cNvPr>
            <p:cNvSpPr/>
            <p:nvPr/>
          </p:nvSpPr>
          <p:spPr>
            <a:xfrm>
              <a:off x="3440201" y="2604667"/>
              <a:ext cx="2795847" cy="1677508"/>
            </a:xfrm>
            <a:prstGeom prst="rect">
              <a:avLst/>
            </a:prstGeom>
            <a:solidFill>
              <a:srgbClr val="67B7A5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4" name="Google Shape;663;p16">
              <a:extLst>
                <a:ext uri="{FF2B5EF4-FFF2-40B4-BE49-F238E27FC236}">
                  <a16:creationId xmlns:a16="http://schemas.microsoft.com/office/drawing/2014/main" id="{AE10EF08-506D-A63C-48B8-9710649F12C5}"/>
                </a:ext>
              </a:extLst>
            </p:cNvPr>
            <p:cNvSpPr txBox="1"/>
            <p:nvPr/>
          </p:nvSpPr>
          <p:spPr>
            <a:xfrm>
              <a:off x="3440201" y="2604667"/>
              <a:ext cx="2795847" cy="1677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6975" tIns="143800" rIns="136975" bIns="14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orbel"/>
                <a:buNone/>
              </a:pPr>
              <a:r>
                <a:rPr lang="en-US" sz="2400" dirty="0">
                  <a:solidFill>
                    <a:schemeClr val="l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orbel"/>
                </a:rPr>
                <a:t>Develop a detailed plan with action items and deadlines</a:t>
              </a:r>
              <a:endPara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4072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hotel with a pool&#10;&#10;Description automatically generated">
            <a:extLst>
              <a:ext uri="{FF2B5EF4-FFF2-40B4-BE49-F238E27FC236}">
                <a16:creationId xmlns:a16="http://schemas.microsoft.com/office/drawing/2014/main" id="{70266594-8237-BD47-F05D-D85F695D7C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10650" b="5081"/>
          <a:stretch/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967843-B190-E6A5-2115-A9A5CDCF6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0685" y="517189"/>
            <a:ext cx="8190895" cy="1184677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Succession Planning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95179F-75B1-F8D2-15B2-CE653E6D5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526" y="6265295"/>
            <a:ext cx="5489325" cy="592705"/>
          </a:xfrm>
        </p:spPr>
        <p:txBody>
          <a:bodyPr>
            <a:noAutofit/>
          </a:bodyPr>
          <a:lstStyle/>
          <a:p>
            <a:r>
              <a:rPr lang="en-US" sz="2400" b="1" cap="none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www.soaringbirdsolutions.com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90D4A2-A60A-FDFE-3396-E36132B63F82}"/>
              </a:ext>
            </a:extLst>
          </p:cNvPr>
          <p:cNvSpPr txBox="1"/>
          <p:nvPr/>
        </p:nvSpPr>
        <p:spPr>
          <a:xfrm>
            <a:off x="6789056" y="5309036"/>
            <a:ext cx="54893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Presented by:  </a:t>
            </a:r>
          </a:p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Karla S.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Bylund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MS-IOP, SHRM-SCP</a:t>
            </a:r>
          </a:p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CEO</a:t>
            </a:r>
          </a:p>
        </p:txBody>
      </p:sp>
      <p:pic>
        <p:nvPicPr>
          <p:cNvPr id="4" name="Picture 3" descr="A red and yellow bird with black text&#10;&#10;Description automatically generated">
            <a:extLst>
              <a:ext uri="{FF2B5EF4-FFF2-40B4-BE49-F238E27FC236}">
                <a16:creationId xmlns:a16="http://schemas.microsoft.com/office/drawing/2014/main" id="{246C0C73-CC66-79DE-0C2F-3F40D0F20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6650" y="2410312"/>
            <a:ext cx="2532406" cy="25324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494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2111F60F-F5E8-F174-658B-AF742B39A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44025E-839E-B977-E0C6-E50A9C455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1733" y="5474395"/>
            <a:ext cx="1381246" cy="1254737"/>
          </a:xfrm>
          <a:prstGeom prst="rect">
            <a:avLst/>
          </a:prstGeom>
        </p:spPr>
      </p:pic>
      <p:sp>
        <p:nvSpPr>
          <p:cNvPr id="70" name="Google Shape;455;p9">
            <a:extLst>
              <a:ext uri="{FF2B5EF4-FFF2-40B4-BE49-F238E27FC236}">
                <a16:creationId xmlns:a16="http://schemas.microsoft.com/office/drawing/2014/main" id="{6485851D-14A0-7D2F-8AD6-6056602466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698173"/>
            <a:ext cx="4362447" cy="206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Sample Development Plan</a:t>
            </a:r>
            <a:endParaRPr b="1" dirty="0">
              <a:solidFill>
                <a:schemeClr val="bg1"/>
              </a:solidFill>
              <a:highlight>
                <a:srgbClr val="0000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553;p12">
            <a:extLst>
              <a:ext uri="{FF2B5EF4-FFF2-40B4-BE49-F238E27FC236}">
                <a16:creationId xmlns:a16="http://schemas.microsoft.com/office/drawing/2014/main" id="{71F9FEC0-3C47-B1F7-510F-E54DC22701DA}"/>
              </a:ext>
            </a:extLst>
          </p:cNvPr>
          <p:cNvSpPr/>
          <p:nvPr/>
        </p:nvSpPr>
        <p:spPr>
          <a:xfrm>
            <a:off x="99021" y="6231619"/>
            <a:ext cx="2454677" cy="549865"/>
          </a:xfrm>
          <a:prstGeom prst="chevron">
            <a:avLst>
              <a:gd name="adj" fmla="val 40000"/>
            </a:avLst>
          </a:prstGeom>
          <a:solidFill>
            <a:schemeClr val="bg1"/>
          </a:solidFill>
          <a:ln w="15875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613;p14">
            <a:extLst>
              <a:ext uri="{FF2B5EF4-FFF2-40B4-BE49-F238E27FC236}">
                <a16:creationId xmlns:a16="http://schemas.microsoft.com/office/drawing/2014/main" id="{F1F984C0-14C7-79B6-4E26-287361400647}"/>
              </a:ext>
            </a:extLst>
          </p:cNvPr>
          <p:cNvGrpSpPr/>
          <p:nvPr/>
        </p:nvGrpSpPr>
        <p:grpSpPr>
          <a:xfrm>
            <a:off x="530371" y="6269877"/>
            <a:ext cx="2072838" cy="549865"/>
            <a:chOff x="602911" y="137466"/>
            <a:chExt cx="2072838" cy="549865"/>
          </a:xfrm>
        </p:grpSpPr>
        <p:sp>
          <p:nvSpPr>
            <p:cNvPr id="8" name="Google Shape;614;p14">
              <a:extLst>
                <a:ext uri="{FF2B5EF4-FFF2-40B4-BE49-F238E27FC236}">
                  <a16:creationId xmlns:a16="http://schemas.microsoft.com/office/drawing/2014/main" id="{B91E9F27-179E-BFF0-6804-DCE193884F28}"/>
                </a:ext>
              </a:extLst>
            </p:cNvPr>
            <p:cNvSpPr/>
            <p:nvPr/>
          </p:nvSpPr>
          <p:spPr>
            <a:xfrm>
              <a:off x="602911" y="137466"/>
              <a:ext cx="2072838" cy="549865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89803"/>
              </a:srgbClr>
            </a:solidFill>
            <a:ln w="15875" cap="rnd" cmpd="sng">
              <a:solidFill>
                <a:srgbClr val="2121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615;p14">
              <a:extLst>
                <a:ext uri="{FF2B5EF4-FFF2-40B4-BE49-F238E27FC236}">
                  <a16:creationId xmlns:a16="http://schemas.microsoft.com/office/drawing/2014/main" id="{664D0BD3-FF92-3A5D-BE84-BAF2C7E6D207}"/>
                </a:ext>
              </a:extLst>
            </p:cNvPr>
            <p:cNvSpPr txBox="1"/>
            <p:nvPr/>
          </p:nvSpPr>
          <p:spPr>
            <a:xfrm>
              <a:off x="619016" y="153571"/>
              <a:ext cx="2040628" cy="517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orbel"/>
                <a:buNone/>
                <a:tabLst/>
                <a:defRPr/>
              </a:pPr>
              <a:r>
                <a:rPr lang="en-US" kern="0" dirty="0">
                  <a:solidFill>
                    <a:srgbClr val="000000"/>
                  </a:solidFill>
                  <a:latin typeface="Corbel"/>
                  <a:cs typeface="Arial"/>
                  <a:sym typeface="Corbel"/>
                </a:rPr>
                <a:t>Create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Google Shape;673;p17">
            <a:extLst>
              <a:ext uri="{FF2B5EF4-FFF2-40B4-BE49-F238E27FC236}">
                <a16:creationId xmlns:a16="http://schemas.microsoft.com/office/drawing/2014/main" id="{2E2EB8F8-3155-E6A5-9E07-EE409EFFAD1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41106" y="423268"/>
            <a:ext cx="7400716" cy="6305863"/>
          </a:xfrm>
          <a:prstGeom prst="roundRect">
            <a:avLst>
              <a:gd name="adj" fmla="val 4380"/>
            </a:avLst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656332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2111F60F-F5E8-F174-658B-AF742B39A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44025E-839E-B977-E0C6-E50A9C455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1733" y="5474395"/>
            <a:ext cx="1381246" cy="1254737"/>
          </a:xfrm>
          <a:prstGeom prst="rect">
            <a:avLst/>
          </a:prstGeom>
        </p:spPr>
      </p:pic>
      <p:sp>
        <p:nvSpPr>
          <p:cNvPr id="70" name="Google Shape;455;p9">
            <a:extLst>
              <a:ext uri="{FF2B5EF4-FFF2-40B4-BE49-F238E27FC236}">
                <a16:creationId xmlns:a16="http://schemas.microsoft.com/office/drawing/2014/main" id="{6485851D-14A0-7D2F-8AD6-6056602466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1022" y="128868"/>
            <a:ext cx="12314043" cy="120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for Key Positions Without Successors</a:t>
            </a:r>
            <a:endParaRPr b="1" dirty="0">
              <a:solidFill>
                <a:schemeClr val="bg1"/>
              </a:solidFill>
              <a:highlight>
                <a:srgbClr val="0000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553;p12">
            <a:extLst>
              <a:ext uri="{FF2B5EF4-FFF2-40B4-BE49-F238E27FC236}">
                <a16:creationId xmlns:a16="http://schemas.microsoft.com/office/drawing/2014/main" id="{71F9FEC0-3C47-B1F7-510F-E54DC22701DA}"/>
              </a:ext>
            </a:extLst>
          </p:cNvPr>
          <p:cNvSpPr/>
          <p:nvPr/>
        </p:nvSpPr>
        <p:spPr>
          <a:xfrm>
            <a:off x="99021" y="6231619"/>
            <a:ext cx="2454677" cy="549865"/>
          </a:xfrm>
          <a:prstGeom prst="chevron">
            <a:avLst>
              <a:gd name="adj" fmla="val 40000"/>
            </a:avLst>
          </a:prstGeom>
          <a:solidFill>
            <a:schemeClr val="bg1"/>
          </a:solidFill>
          <a:ln w="15875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6" name="Google Shape;613;p14">
            <a:extLst>
              <a:ext uri="{FF2B5EF4-FFF2-40B4-BE49-F238E27FC236}">
                <a16:creationId xmlns:a16="http://schemas.microsoft.com/office/drawing/2014/main" id="{F1F984C0-14C7-79B6-4E26-287361400647}"/>
              </a:ext>
            </a:extLst>
          </p:cNvPr>
          <p:cNvGrpSpPr/>
          <p:nvPr/>
        </p:nvGrpSpPr>
        <p:grpSpPr>
          <a:xfrm>
            <a:off x="530371" y="6269877"/>
            <a:ext cx="2072838" cy="549865"/>
            <a:chOff x="602911" y="137466"/>
            <a:chExt cx="2072838" cy="549865"/>
          </a:xfrm>
        </p:grpSpPr>
        <p:sp>
          <p:nvSpPr>
            <p:cNvPr id="8" name="Google Shape;614;p14">
              <a:extLst>
                <a:ext uri="{FF2B5EF4-FFF2-40B4-BE49-F238E27FC236}">
                  <a16:creationId xmlns:a16="http://schemas.microsoft.com/office/drawing/2014/main" id="{B91E9F27-179E-BFF0-6804-DCE193884F28}"/>
                </a:ext>
              </a:extLst>
            </p:cNvPr>
            <p:cNvSpPr/>
            <p:nvPr/>
          </p:nvSpPr>
          <p:spPr>
            <a:xfrm>
              <a:off x="602911" y="137466"/>
              <a:ext cx="2072838" cy="549865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89803"/>
              </a:srgbClr>
            </a:solidFill>
            <a:ln w="15875" cap="rnd" cmpd="sng">
              <a:solidFill>
                <a:srgbClr val="2121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615;p14">
              <a:extLst>
                <a:ext uri="{FF2B5EF4-FFF2-40B4-BE49-F238E27FC236}">
                  <a16:creationId xmlns:a16="http://schemas.microsoft.com/office/drawing/2014/main" id="{664D0BD3-FF92-3A5D-BE84-BAF2C7E6D207}"/>
                </a:ext>
              </a:extLst>
            </p:cNvPr>
            <p:cNvSpPr txBox="1"/>
            <p:nvPr/>
          </p:nvSpPr>
          <p:spPr>
            <a:xfrm>
              <a:off x="619016" y="153571"/>
              <a:ext cx="2040628" cy="517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orbe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ea typeface="+mn-ea"/>
                  <a:cs typeface="Arial"/>
                  <a:sym typeface="Corbel"/>
                </a:rPr>
                <a:t>Plan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" name="Google Shape;698;p18">
            <a:extLst>
              <a:ext uri="{FF2B5EF4-FFF2-40B4-BE49-F238E27FC236}">
                <a16:creationId xmlns:a16="http://schemas.microsoft.com/office/drawing/2014/main" id="{0F25C455-C9D4-040B-8B39-84412A06AAFD}"/>
              </a:ext>
            </a:extLst>
          </p:cNvPr>
          <p:cNvSpPr txBox="1">
            <a:spLocks/>
          </p:cNvSpPr>
          <p:nvPr/>
        </p:nvSpPr>
        <p:spPr>
          <a:xfrm>
            <a:off x="844062" y="1466997"/>
            <a:ext cx="10982848" cy="5119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49580" algn="r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BF0000"/>
              </a:buClr>
              <a:buSzPts val="3045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4127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F0000"/>
              </a:buClr>
              <a:buSzPts val="29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9433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F0000"/>
              </a:buClr>
              <a:buSzPts val="261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75919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F0000"/>
              </a:buClr>
              <a:buSzPts val="232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750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F0000"/>
              </a:buClr>
              <a:buSzPts val="203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750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F0000"/>
              </a:buClr>
              <a:buSzPts val="203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750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F0000"/>
              </a:buClr>
              <a:buSzPts val="203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750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F0000"/>
              </a:buClr>
              <a:buSzPts val="203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7504" algn="ctr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F0000"/>
              </a:buClr>
              <a:buSzPts val="203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900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rbel"/>
              </a:rPr>
              <a:t>In some cases, no identifiable candidate will be available for succession.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900"/>
              <a:tabLst/>
              <a:defRPr/>
            </a:pPr>
            <a:endParaRPr lang="en-US" sz="36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900"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rbe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900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rbel"/>
              </a:rPr>
              <a:t>These become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rbel"/>
              </a:rPr>
              <a:t>emergency positions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rbel"/>
              </a:rPr>
              <a:t>. 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BF0000"/>
              </a:buClr>
              <a:buSzPts val="2610"/>
              <a:buFont typeface="Arial"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orbel"/>
              <a:sym typeface="Corbel"/>
            </a:endParaRPr>
          </a:p>
          <a:p>
            <a:pPr marL="342900" marR="0" lvl="0" indent="-158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0000"/>
              </a:buClr>
              <a:buSzPts val="2900"/>
              <a:buFont typeface="Arial"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791111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2111F60F-F5E8-F174-658B-AF742B39A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44025E-839E-B977-E0C6-E50A9C455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1733" y="5474395"/>
            <a:ext cx="1381246" cy="1254737"/>
          </a:xfrm>
          <a:prstGeom prst="rect">
            <a:avLst/>
          </a:prstGeom>
        </p:spPr>
      </p:pic>
      <p:sp>
        <p:nvSpPr>
          <p:cNvPr id="70" name="Google Shape;455;p9">
            <a:extLst>
              <a:ext uri="{FF2B5EF4-FFF2-40B4-BE49-F238E27FC236}">
                <a16:creationId xmlns:a16="http://schemas.microsoft.com/office/drawing/2014/main" id="{6485851D-14A0-7D2F-8AD6-6056602466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1022" y="128868"/>
            <a:ext cx="12314043" cy="120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for Key Positions Without Successors</a:t>
            </a:r>
            <a:endParaRPr b="1" dirty="0">
              <a:solidFill>
                <a:schemeClr val="bg1"/>
              </a:solidFill>
              <a:highlight>
                <a:srgbClr val="0000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553;p12">
            <a:extLst>
              <a:ext uri="{FF2B5EF4-FFF2-40B4-BE49-F238E27FC236}">
                <a16:creationId xmlns:a16="http://schemas.microsoft.com/office/drawing/2014/main" id="{71F9FEC0-3C47-B1F7-510F-E54DC22701DA}"/>
              </a:ext>
            </a:extLst>
          </p:cNvPr>
          <p:cNvSpPr/>
          <p:nvPr/>
        </p:nvSpPr>
        <p:spPr>
          <a:xfrm>
            <a:off x="99021" y="6231619"/>
            <a:ext cx="2454677" cy="549865"/>
          </a:xfrm>
          <a:prstGeom prst="chevron">
            <a:avLst>
              <a:gd name="adj" fmla="val 40000"/>
            </a:avLst>
          </a:prstGeom>
          <a:solidFill>
            <a:schemeClr val="bg1"/>
          </a:solidFill>
          <a:ln w="15875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613;p14">
            <a:extLst>
              <a:ext uri="{FF2B5EF4-FFF2-40B4-BE49-F238E27FC236}">
                <a16:creationId xmlns:a16="http://schemas.microsoft.com/office/drawing/2014/main" id="{F1F984C0-14C7-79B6-4E26-287361400647}"/>
              </a:ext>
            </a:extLst>
          </p:cNvPr>
          <p:cNvGrpSpPr/>
          <p:nvPr/>
        </p:nvGrpSpPr>
        <p:grpSpPr>
          <a:xfrm>
            <a:off x="530371" y="6269877"/>
            <a:ext cx="2072838" cy="549865"/>
            <a:chOff x="602911" y="137466"/>
            <a:chExt cx="2072838" cy="549865"/>
          </a:xfrm>
        </p:grpSpPr>
        <p:sp>
          <p:nvSpPr>
            <p:cNvPr id="8" name="Google Shape;614;p14">
              <a:extLst>
                <a:ext uri="{FF2B5EF4-FFF2-40B4-BE49-F238E27FC236}">
                  <a16:creationId xmlns:a16="http://schemas.microsoft.com/office/drawing/2014/main" id="{B91E9F27-179E-BFF0-6804-DCE193884F28}"/>
                </a:ext>
              </a:extLst>
            </p:cNvPr>
            <p:cNvSpPr/>
            <p:nvPr/>
          </p:nvSpPr>
          <p:spPr>
            <a:xfrm>
              <a:off x="602911" y="137466"/>
              <a:ext cx="2072838" cy="549865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89803"/>
              </a:srgbClr>
            </a:solidFill>
            <a:ln w="15875" cap="rnd" cmpd="sng">
              <a:solidFill>
                <a:srgbClr val="2121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615;p14">
              <a:extLst>
                <a:ext uri="{FF2B5EF4-FFF2-40B4-BE49-F238E27FC236}">
                  <a16:creationId xmlns:a16="http://schemas.microsoft.com/office/drawing/2014/main" id="{664D0BD3-FF92-3A5D-BE84-BAF2C7E6D207}"/>
                </a:ext>
              </a:extLst>
            </p:cNvPr>
            <p:cNvSpPr txBox="1"/>
            <p:nvPr/>
          </p:nvSpPr>
          <p:spPr>
            <a:xfrm>
              <a:off x="619016" y="153571"/>
              <a:ext cx="2040628" cy="517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orbel"/>
                <a:buNone/>
                <a:tabLst/>
                <a:defRPr/>
              </a:pPr>
              <a:r>
                <a:rPr lang="en-US" kern="0" dirty="0">
                  <a:solidFill>
                    <a:srgbClr val="000000"/>
                  </a:solidFill>
                  <a:latin typeface="Corbel"/>
                  <a:cs typeface="Arial"/>
                  <a:sym typeface="Corbel"/>
                </a:rPr>
                <a:t>Plan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" name="Google Shape;698;p18">
            <a:extLst>
              <a:ext uri="{FF2B5EF4-FFF2-40B4-BE49-F238E27FC236}">
                <a16:creationId xmlns:a16="http://schemas.microsoft.com/office/drawing/2014/main" id="{0F25C455-C9D4-040B-8B39-84412A06AAFD}"/>
              </a:ext>
            </a:extLst>
          </p:cNvPr>
          <p:cNvSpPr txBox="1">
            <a:spLocks/>
          </p:cNvSpPr>
          <p:nvPr/>
        </p:nvSpPr>
        <p:spPr>
          <a:xfrm>
            <a:off x="844062" y="1466997"/>
            <a:ext cx="10982848" cy="5119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49580" algn="r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BF0000"/>
              </a:buClr>
              <a:buSzPts val="3045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4127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F0000"/>
              </a:buClr>
              <a:buSzPts val="29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9433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F0000"/>
              </a:buClr>
              <a:buSzPts val="261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75919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F0000"/>
              </a:buClr>
              <a:buSzPts val="232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750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F0000"/>
              </a:buClr>
              <a:buSzPts val="203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750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F0000"/>
              </a:buClr>
              <a:buSzPts val="203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750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F0000"/>
              </a:buClr>
              <a:buSzPts val="203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750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F0000"/>
              </a:buClr>
              <a:buSzPts val="203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7504" algn="ctr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F0000"/>
              </a:buClr>
              <a:buSzPts val="203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9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rbel"/>
              </a:rPr>
              <a:t>Emergency positions are critical to identify and rectify because the organizational operations may be at risk in the event of a departure.</a:t>
            </a:r>
          </a:p>
          <a:p>
            <a:pPr marR="0" lvl="1" indent="-457200" algn="l" defTabSz="914400" rtl="0" eaLnBrk="1" fontAlgn="auto" latinLnBrk="0" hangingPunct="1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Tx/>
              <a:buSzPts val="261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rbel"/>
              </a:rPr>
              <a:t>Consider external recruitment strategies</a:t>
            </a:r>
          </a:p>
          <a:p>
            <a:pPr marR="0" lvl="1" indent="-457200" algn="l" defTabSz="914400" rtl="0" eaLnBrk="1" fontAlgn="auto" latinLnBrk="0" hangingPunct="1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Tx/>
              <a:buSzPts val="261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rbel"/>
              </a:rPr>
              <a:t>Consider internships</a:t>
            </a:r>
          </a:p>
          <a:p>
            <a:pPr marR="0" lvl="1" indent="-457200" algn="l" defTabSz="914400" rtl="0" eaLnBrk="1" fontAlgn="auto" latinLnBrk="0" hangingPunct="1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Tx/>
              <a:buSzPts val="261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rbel"/>
              </a:rPr>
              <a:t>In the interim, consider cross-departmental succession opportunities.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rbel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BF0000"/>
              </a:buClr>
              <a:buSzPts val="2610"/>
              <a:buFont typeface="Arial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orbel"/>
              <a:sym typeface="Corbel"/>
            </a:endParaRPr>
          </a:p>
          <a:p>
            <a:pPr marL="342900" marR="0" lvl="0" indent="-158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0000"/>
              </a:buClr>
              <a:buSzPts val="2900"/>
              <a:buFont typeface="Arial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43253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2111F60F-F5E8-F174-658B-AF742B39A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44025E-839E-B977-E0C6-E50A9C455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1733" y="5474395"/>
            <a:ext cx="1381246" cy="1254737"/>
          </a:xfrm>
          <a:prstGeom prst="rect">
            <a:avLst/>
          </a:prstGeom>
        </p:spPr>
      </p:pic>
      <p:sp>
        <p:nvSpPr>
          <p:cNvPr id="70" name="Google Shape;455;p9">
            <a:extLst>
              <a:ext uri="{FF2B5EF4-FFF2-40B4-BE49-F238E27FC236}">
                <a16:creationId xmlns:a16="http://schemas.microsoft.com/office/drawing/2014/main" id="{6485851D-14A0-7D2F-8AD6-6056602466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6312" y="172320"/>
            <a:ext cx="9975421" cy="120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for Unexpected Departures</a:t>
            </a:r>
            <a:endParaRPr b="1" dirty="0">
              <a:solidFill>
                <a:schemeClr val="bg1"/>
              </a:solidFill>
              <a:highlight>
                <a:srgbClr val="0000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553;p12">
            <a:extLst>
              <a:ext uri="{FF2B5EF4-FFF2-40B4-BE49-F238E27FC236}">
                <a16:creationId xmlns:a16="http://schemas.microsoft.com/office/drawing/2014/main" id="{71F9FEC0-3C47-B1F7-510F-E54DC22701DA}"/>
              </a:ext>
            </a:extLst>
          </p:cNvPr>
          <p:cNvSpPr/>
          <p:nvPr/>
        </p:nvSpPr>
        <p:spPr>
          <a:xfrm>
            <a:off x="99021" y="6231619"/>
            <a:ext cx="2454677" cy="549865"/>
          </a:xfrm>
          <a:prstGeom prst="chevron">
            <a:avLst>
              <a:gd name="adj" fmla="val 40000"/>
            </a:avLst>
          </a:prstGeom>
          <a:solidFill>
            <a:schemeClr val="bg1"/>
          </a:solidFill>
          <a:ln w="15875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613;p14">
            <a:extLst>
              <a:ext uri="{FF2B5EF4-FFF2-40B4-BE49-F238E27FC236}">
                <a16:creationId xmlns:a16="http://schemas.microsoft.com/office/drawing/2014/main" id="{F1F984C0-14C7-79B6-4E26-287361400647}"/>
              </a:ext>
            </a:extLst>
          </p:cNvPr>
          <p:cNvGrpSpPr/>
          <p:nvPr/>
        </p:nvGrpSpPr>
        <p:grpSpPr>
          <a:xfrm>
            <a:off x="530371" y="6269877"/>
            <a:ext cx="2072838" cy="549865"/>
            <a:chOff x="602911" y="137466"/>
            <a:chExt cx="2072838" cy="549865"/>
          </a:xfrm>
        </p:grpSpPr>
        <p:sp>
          <p:nvSpPr>
            <p:cNvPr id="8" name="Google Shape;614;p14">
              <a:extLst>
                <a:ext uri="{FF2B5EF4-FFF2-40B4-BE49-F238E27FC236}">
                  <a16:creationId xmlns:a16="http://schemas.microsoft.com/office/drawing/2014/main" id="{B91E9F27-179E-BFF0-6804-DCE193884F28}"/>
                </a:ext>
              </a:extLst>
            </p:cNvPr>
            <p:cNvSpPr/>
            <p:nvPr/>
          </p:nvSpPr>
          <p:spPr>
            <a:xfrm>
              <a:off x="602911" y="137466"/>
              <a:ext cx="2072838" cy="549865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89803"/>
              </a:srgbClr>
            </a:solidFill>
            <a:ln w="15875" cap="rnd" cmpd="sng">
              <a:solidFill>
                <a:srgbClr val="2121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615;p14">
              <a:extLst>
                <a:ext uri="{FF2B5EF4-FFF2-40B4-BE49-F238E27FC236}">
                  <a16:creationId xmlns:a16="http://schemas.microsoft.com/office/drawing/2014/main" id="{664D0BD3-FF92-3A5D-BE84-BAF2C7E6D207}"/>
                </a:ext>
              </a:extLst>
            </p:cNvPr>
            <p:cNvSpPr txBox="1"/>
            <p:nvPr/>
          </p:nvSpPr>
          <p:spPr>
            <a:xfrm>
              <a:off x="619016" y="153571"/>
              <a:ext cx="2040628" cy="517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orbel"/>
                <a:buNone/>
                <a:tabLst/>
                <a:defRPr/>
              </a:pPr>
              <a:r>
                <a:rPr lang="en-US" kern="0" dirty="0">
                  <a:solidFill>
                    <a:srgbClr val="000000"/>
                  </a:solidFill>
                  <a:latin typeface="Corbel"/>
                  <a:cs typeface="Arial"/>
                  <a:sym typeface="Corbel"/>
                </a:rPr>
                <a:t>Plan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719;p19">
            <a:extLst>
              <a:ext uri="{FF2B5EF4-FFF2-40B4-BE49-F238E27FC236}">
                <a16:creationId xmlns:a16="http://schemas.microsoft.com/office/drawing/2014/main" id="{5BB6D3BA-C868-6515-72A7-D698182D0E34}"/>
              </a:ext>
            </a:extLst>
          </p:cNvPr>
          <p:cNvGrpSpPr/>
          <p:nvPr/>
        </p:nvGrpSpPr>
        <p:grpSpPr>
          <a:xfrm>
            <a:off x="4648200" y="1012372"/>
            <a:ext cx="6477000" cy="5716760"/>
            <a:chOff x="1064205" y="-183937"/>
            <a:chExt cx="4613107" cy="4874690"/>
          </a:xfrm>
        </p:grpSpPr>
        <p:sp>
          <p:nvSpPr>
            <p:cNvPr id="10" name="Google Shape;720;p19">
              <a:extLst>
                <a:ext uri="{FF2B5EF4-FFF2-40B4-BE49-F238E27FC236}">
                  <a16:creationId xmlns:a16="http://schemas.microsoft.com/office/drawing/2014/main" id="{FC4BD063-9084-CDC0-E37B-6D20812BEEFF}"/>
                </a:ext>
              </a:extLst>
            </p:cNvPr>
            <p:cNvSpPr/>
            <p:nvPr/>
          </p:nvSpPr>
          <p:spPr>
            <a:xfrm>
              <a:off x="2776414" y="1971383"/>
              <a:ext cx="2409469" cy="24094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177" y="19133"/>
                  </a:moveTo>
                  <a:lnTo>
                    <a:pt x="94511" y="11300"/>
                  </a:lnTo>
                  <a:lnTo>
                    <a:pt x="101967" y="17557"/>
                  </a:lnTo>
                  <a:lnTo>
                    <a:pt x="95875" y="28109"/>
                  </a:lnTo>
                  <a:lnTo>
                    <a:pt x="95875" y="28109"/>
                  </a:lnTo>
                  <a:cubicBezTo>
                    <a:pt x="100207" y="32983"/>
                    <a:pt x="103501" y="38688"/>
                    <a:pt x="105555" y="44877"/>
                  </a:cubicBezTo>
                  <a:lnTo>
                    <a:pt x="117740" y="44877"/>
                  </a:lnTo>
                  <a:lnTo>
                    <a:pt x="119431" y="54463"/>
                  </a:lnTo>
                  <a:lnTo>
                    <a:pt x="107980" y="58630"/>
                  </a:lnTo>
                  <a:lnTo>
                    <a:pt x="107980" y="58630"/>
                  </a:lnTo>
                  <a:cubicBezTo>
                    <a:pt x="108167" y="65148"/>
                    <a:pt x="107023" y="71636"/>
                    <a:pt x="104618" y="77697"/>
                  </a:cubicBezTo>
                  <a:lnTo>
                    <a:pt x="113953" y="85530"/>
                  </a:lnTo>
                  <a:lnTo>
                    <a:pt x="109086" y="93960"/>
                  </a:lnTo>
                  <a:lnTo>
                    <a:pt x="97636" y="89792"/>
                  </a:lnTo>
                  <a:cubicBezTo>
                    <a:pt x="93588" y="94905"/>
                    <a:pt x="88542" y="99139"/>
                    <a:pt x="82804" y="102237"/>
                  </a:cubicBezTo>
                  <a:lnTo>
                    <a:pt x="84920" y="114237"/>
                  </a:lnTo>
                  <a:lnTo>
                    <a:pt x="75773" y="117566"/>
                  </a:lnTo>
                  <a:lnTo>
                    <a:pt x="69681" y="107014"/>
                  </a:lnTo>
                  <a:lnTo>
                    <a:pt x="69681" y="107014"/>
                  </a:lnTo>
                  <a:cubicBezTo>
                    <a:pt x="63294" y="108329"/>
                    <a:pt x="56706" y="108329"/>
                    <a:pt x="50319" y="107014"/>
                  </a:cubicBezTo>
                  <a:lnTo>
                    <a:pt x="44227" y="117566"/>
                  </a:lnTo>
                  <a:lnTo>
                    <a:pt x="35080" y="114237"/>
                  </a:lnTo>
                  <a:lnTo>
                    <a:pt x="37196" y="102237"/>
                  </a:lnTo>
                  <a:lnTo>
                    <a:pt x="37196" y="102237"/>
                  </a:lnTo>
                  <a:cubicBezTo>
                    <a:pt x="31458" y="99139"/>
                    <a:pt x="26412" y="94905"/>
                    <a:pt x="22364" y="89792"/>
                  </a:cubicBezTo>
                  <a:lnTo>
                    <a:pt x="10914" y="93960"/>
                  </a:lnTo>
                  <a:lnTo>
                    <a:pt x="6047" y="85530"/>
                  </a:lnTo>
                  <a:lnTo>
                    <a:pt x="15382" y="77697"/>
                  </a:lnTo>
                  <a:lnTo>
                    <a:pt x="15382" y="77697"/>
                  </a:lnTo>
                  <a:cubicBezTo>
                    <a:pt x="12977" y="71636"/>
                    <a:pt x="11833" y="65148"/>
                    <a:pt x="12020" y="58630"/>
                  </a:cubicBezTo>
                  <a:lnTo>
                    <a:pt x="569" y="54463"/>
                  </a:lnTo>
                  <a:lnTo>
                    <a:pt x="2260" y="44877"/>
                  </a:lnTo>
                  <a:lnTo>
                    <a:pt x="14445" y="44877"/>
                  </a:lnTo>
                  <a:lnTo>
                    <a:pt x="14445" y="44877"/>
                  </a:lnTo>
                  <a:cubicBezTo>
                    <a:pt x="16499" y="38688"/>
                    <a:pt x="19793" y="32983"/>
                    <a:pt x="24125" y="28109"/>
                  </a:cubicBezTo>
                  <a:lnTo>
                    <a:pt x="18033" y="17557"/>
                  </a:lnTo>
                  <a:lnTo>
                    <a:pt x="25489" y="11300"/>
                  </a:lnTo>
                  <a:lnTo>
                    <a:pt x="34823" y="19133"/>
                  </a:lnTo>
                  <a:lnTo>
                    <a:pt x="34823" y="19133"/>
                  </a:lnTo>
                  <a:cubicBezTo>
                    <a:pt x="40375" y="15712"/>
                    <a:pt x="46566" y="13459"/>
                    <a:pt x="53017" y="12511"/>
                  </a:cubicBezTo>
                  <a:lnTo>
                    <a:pt x="55133" y="511"/>
                  </a:lnTo>
                  <a:lnTo>
                    <a:pt x="64867" y="511"/>
                  </a:lnTo>
                  <a:lnTo>
                    <a:pt x="66983" y="12511"/>
                  </a:lnTo>
                  <a:lnTo>
                    <a:pt x="66983" y="12511"/>
                  </a:lnTo>
                  <a:cubicBezTo>
                    <a:pt x="73434" y="13459"/>
                    <a:pt x="79625" y="15712"/>
                    <a:pt x="85177" y="19133"/>
                  </a:cubicBezTo>
                  <a:close/>
                </a:path>
              </a:pathLst>
            </a:custGeom>
            <a:solidFill>
              <a:schemeClr val="accent1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11" name="Google Shape;721;p19">
              <a:extLst>
                <a:ext uri="{FF2B5EF4-FFF2-40B4-BE49-F238E27FC236}">
                  <a16:creationId xmlns:a16="http://schemas.microsoft.com/office/drawing/2014/main" id="{8756C4B4-C99A-F6AF-1626-F602A435D220}"/>
                </a:ext>
              </a:extLst>
            </p:cNvPr>
            <p:cNvSpPr txBox="1"/>
            <p:nvPr/>
          </p:nvSpPr>
          <p:spPr>
            <a:xfrm>
              <a:off x="3260824" y="2535790"/>
              <a:ext cx="1440649" cy="1238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orbel"/>
                <a:buNone/>
              </a:pPr>
              <a:r>
                <a:rPr lang="en-US" sz="24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Key Position</a:t>
              </a:r>
              <a:endParaRPr sz="2800"/>
            </a:p>
          </p:txBody>
        </p:sp>
        <p:sp>
          <p:nvSpPr>
            <p:cNvPr id="12" name="Google Shape;722;p19">
              <a:extLst>
                <a:ext uri="{FF2B5EF4-FFF2-40B4-BE49-F238E27FC236}">
                  <a16:creationId xmlns:a16="http://schemas.microsoft.com/office/drawing/2014/main" id="{5A31090D-66F7-7FE0-063A-715BF0CD0468}"/>
                </a:ext>
              </a:extLst>
            </p:cNvPr>
            <p:cNvSpPr/>
            <p:nvPr/>
          </p:nvSpPr>
          <p:spPr>
            <a:xfrm>
              <a:off x="1374541" y="1401872"/>
              <a:ext cx="1752341" cy="175234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solidFill>
              <a:schemeClr val="accent1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13" name="Google Shape;723;p19">
              <a:extLst>
                <a:ext uri="{FF2B5EF4-FFF2-40B4-BE49-F238E27FC236}">
                  <a16:creationId xmlns:a16="http://schemas.microsoft.com/office/drawing/2014/main" id="{13E75A79-6031-5B36-E4E9-5C43B135571F}"/>
                </a:ext>
              </a:extLst>
            </p:cNvPr>
            <p:cNvSpPr txBox="1"/>
            <p:nvPr/>
          </p:nvSpPr>
          <p:spPr>
            <a:xfrm>
              <a:off x="1815698" y="1845695"/>
              <a:ext cx="870027" cy="8646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orbel"/>
                <a:buNone/>
              </a:pPr>
              <a:r>
                <a:rPr lang="en-US" sz="24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Interim</a:t>
              </a:r>
              <a:endParaRPr sz="2800"/>
            </a:p>
          </p:txBody>
        </p:sp>
        <p:sp>
          <p:nvSpPr>
            <p:cNvPr id="14" name="Google Shape;724;p19">
              <a:extLst>
                <a:ext uri="{FF2B5EF4-FFF2-40B4-BE49-F238E27FC236}">
                  <a16:creationId xmlns:a16="http://schemas.microsoft.com/office/drawing/2014/main" id="{4BFCF061-C17C-22C3-7652-B1BB3DFAAE65}"/>
                </a:ext>
              </a:extLst>
            </p:cNvPr>
            <p:cNvSpPr/>
            <p:nvPr/>
          </p:nvSpPr>
          <p:spPr>
            <a:xfrm rot="-900000">
              <a:off x="2356031" y="192936"/>
              <a:ext cx="1716936" cy="171693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solidFill>
              <a:schemeClr val="accent1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15" name="Google Shape;725;p19">
              <a:extLst>
                <a:ext uri="{FF2B5EF4-FFF2-40B4-BE49-F238E27FC236}">
                  <a16:creationId xmlns:a16="http://schemas.microsoft.com/office/drawing/2014/main" id="{BEF33130-9CB9-511B-A0B0-23F1A6380C85}"/>
                </a:ext>
              </a:extLst>
            </p:cNvPr>
            <p:cNvSpPr txBox="1"/>
            <p:nvPr/>
          </p:nvSpPr>
          <p:spPr>
            <a:xfrm>
              <a:off x="2732605" y="569510"/>
              <a:ext cx="963787" cy="9637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orbel"/>
                <a:buNone/>
              </a:pPr>
              <a:r>
                <a:rPr lang="en-US" sz="24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Successor</a:t>
              </a:r>
              <a:endParaRPr sz="2800"/>
            </a:p>
          </p:txBody>
        </p:sp>
        <p:sp>
          <p:nvSpPr>
            <p:cNvPr id="16" name="Google Shape;726;p19">
              <a:extLst>
                <a:ext uri="{FF2B5EF4-FFF2-40B4-BE49-F238E27FC236}">
                  <a16:creationId xmlns:a16="http://schemas.microsoft.com/office/drawing/2014/main" id="{FDC0F83C-B79D-522F-DECE-5DE94DB38D4E}"/>
                </a:ext>
              </a:extLst>
            </p:cNvPr>
            <p:cNvSpPr/>
            <p:nvPr/>
          </p:nvSpPr>
          <p:spPr>
            <a:xfrm>
              <a:off x="2593192" y="1606633"/>
              <a:ext cx="3084120" cy="30841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316" y="4038"/>
                  </a:moveTo>
                  <a:cubicBezTo>
                    <a:pt x="77495" y="1683"/>
                    <a:pt x="99726" y="13862"/>
                    <a:pt x="110221" y="34664"/>
                  </a:cubicBezTo>
                  <a:cubicBezTo>
                    <a:pt x="120715" y="55465"/>
                    <a:pt x="117300" y="80583"/>
                    <a:pt x="101632" y="97826"/>
                  </a:cubicBezTo>
                  <a:lnTo>
                    <a:pt x="104183" y="100561"/>
                  </a:lnTo>
                  <a:lnTo>
                    <a:pt x="96450" y="99076"/>
                  </a:lnTo>
                  <a:lnTo>
                    <a:pt x="95230" y="90963"/>
                  </a:lnTo>
                  <a:lnTo>
                    <a:pt x="97780" y="93697"/>
                  </a:lnTo>
                  <a:lnTo>
                    <a:pt x="97780" y="93697"/>
                  </a:lnTo>
                  <a:cubicBezTo>
                    <a:pt x="111681" y="78112"/>
                    <a:pt x="114585" y="55591"/>
                    <a:pt x="105093" y="36990"/>
                  </a:cubicBezTo>
                  <a:cubicBezTo>
                    <a:pt x="95601" y="18388"/>
                    <a:pt x="75660" y="7524"/>
                    <a:pt x="54884" y="9635"/>
                  </a:cubicBezTo>
                  <a:close/>
                </a:path>
              </a:pathLst>
            </a:custGeom>
            <a:solidFill>
              <a:srgbClr val="FFA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17" name="Google Shape;727;p19">
              <a:extLst>
                <a:ext uri="{FF2B5EF4-FFF2-40B4-BE49-F238E27FC236}">
                  <a16:creationId xmlns:a16="http://schemas.microsoft.com/office/drawing/2014/main" id="{DF75FFB8-F8E0-C752-E1EF-23A68FE3A5BE}"/>
                </a:ext>
              </a:extLst>
            </p:cNvPr>
            <p:cNvSpPr/>
            <p:nvPr/>
          </p:nvSpPr>
          <p:spPr>
            <a:xfrm>
              <a:off x="1064205" y="1013345"/>
              <a:ext cx="2240806" cy="224080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835" y="9410"/>
                  </a:moveTo>
                  <a:lnTo>
                    <a:pt x="41823" y="16553"/>
                  </a:lnTo>
                  <a:lnTo>
                    <a:pt x="41823" y="16553"/>
                  </a:lnTo>
                  <a:cubicBezTo>
                    <a:pt x="23032" y="24414"/>
                    <a:pt x="11425" y="43464"/>
                    <a:pt x="13055" y="63768"/>
                  </a:cubicBezTo>
                  <a:lnTo>
                    <a:pt x="18064" y="62671"/>
                  </a:lnTo>
                  <a:lnTo>
                    <a:pt x="10211" y="70899"/>
                  </a:lnTo>
                  <a:lnTo>
                    <a:pt x="417" y="66534"/>
                  </a:lnTo>
                  <a:lnTo>
                    <a:pt x="5431" y="65437"/>
                  </a:lnTo>
                  <a:lnTo>
                    <a:pt x="5431" y="65437"/>
                  </a:lnTo>
                  <a:cubicBezTo>
                    <a:pt x="3042" y="41449"/>
                    <a:pt x="16596" y="18714"/>
                    <a:pt x="38835" y="9410"/>
                  </a:cubicBezTo>
                  <a:close/>
                </a:path>
              </a:pathLst>
            </a:custGeom>
            <a:solidFill>
              <a:srgbClr val="FFA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18" name="Google Shape;728;p19">
              <a:extLst>
                <a:ext uri="{FF2B5EF4-FFF2-40B4-BE49-F238E27FC236}">
                  <a16:creationId xmlns:a16="http://schemas.microsoft.com/office/drawing/2014/main" id="{23F8DC4E-B14B-BE54-CFC6-CE72FEB81FDA}"/>
                </a:ext>
              </a:extLst>
            </p:cNvPr>
            <p:cNvSpPr/>
            <p:nvPr/>
          </p:nvSpPr>
          <p:spPr>
            <a:xfrm>
              <a:off x="1958886" y="-183937"/>
              <a:ext cx="2416040" cy="24160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986" y="64681"/>
                  </a:moveTo>
                  <a:lnTo>
                    <a:pt x="4986" y="64681"/>
                  </a:lnTo>
                  <a:cubicBezTo>
                    <a:pt x="3682" y="49360"/>
                    <a:pt x="8826" y="34190"/>
                    <a:pt x="19179" y="22822"/>
                  </a:cubicBezTo>
                  <a:lnTo>
                    <a:pt x="16020" y="19256"/>
                  </a:lnTo>
                  <a:lnTo>
                    <a:pt x="25771" y="21357"/>
                  </a:lnTo>
                  <a:lnTo>
                    <a:pt x="27129" y="31797"/>
                  </a:lnTo>
                  <a:lnTo>
                    <a:pt x="23972" y="28233"/>
                  </a:lnTo>
                  <a:lnTo>
                    <a:pt x="23972" y="28233"/>
                  </a:lnTo>
                  <a:cubicBezTo>
                    <a:pt x="15304" y="38065"/>
                    <a:pt x="11029" y="51012"/>
                    <a:pt x="12141" y="64072"/>
                  </a:cubicBezTo>
                  <a:close/>
                </a:path>
              </a:pathLst>
            </a:custGeom>
            <a:solidFill>
              <a:srgbClr val="FFA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</p:grpSp>
      <p:sp>
        <p:nvSpPr>
          <p:cNvPr id="19" name="Google Shape;718;p19">
            <a:extLst>
              <a:ext uri="{FF2B5EF4-FFF2-40B4-BE49-F238E27FC236}">
                <a16:creationId xmlns:a16="http://schemas.microsoft.com/office/drawing/2014/main" id="{18063C86-54BC-DAE5-2165-467321D14F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8534" y="3141154"/>
            <a:ext cx="4937384" cy="684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480"/>
              <a:buNone/>
            </a:pPr>
            <a:r>
              <a:rPr lang="en-US" sz="2400" b="1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rbel"/>
              </a:rPr>
              <a:t>Have Step-in (or Interim positions) ready.</a:t>
            </a:r>
            <a:endParaRPr sz="4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086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2111F60F-F5E8-F174-658B-AF742B39A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44025E-839E-B977-E0C6-E50A9C455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1733" y="5474395"/>
            <a:ext cx="1381246" cy="1254737"/>
          </a:xfrm>
          <a:prstGeom prst="rect">
            <a:avLst/>
          </a:prstGeom>
        </p:spPr>
      </p:pic>
      <p:sp>
        <p:nvSpPr>
          <p:cNvPr id="70" name="Google Shape;455;p9">
            <a:extLst>
              <a:ext uri="{FF2B5EF4-FFF2-40B4-BE49-F238E27FC236}">
                <a16:creationId xmlns:a16="http://schemas.microsoft.com/office/drawing/2014/main" id="{6485851D-14A0-7D2F-8AD6-6056602466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9091" y="187449"/>
            <a:ext cx="9975421" cy="120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 Planning Worksheet</a:t>
            </a:r>
            <a:endParaRPr b="1" dirty="0">
              <a:solidFill>
                <a:schemeClr val="bg1"/>
              </a:solidFill>
              <a:highlight>
                <a:srgbClr val="0000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4162967-5770-A0C9-89E0-42AD55CA6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584158"/>
            <a:ext cx="12191999" cy="547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25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2111F60F-F5E8-F174-658B-AF742B39A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7CFDCD-D02B-1EBE-5026-1FD77FB77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57164"/>
            <a:ext cx="12243292" cy="5000836"/>
          </a:xfrm>
          <a:prstGeom prst="rect">
            <a:avLst/>
          </a:prstGeom>
        </p:spPr>
      </p:pic>
      <p:sp>
        <p:nvSpPr>
          <p:cNvPr id="9" name="Google Shape;747;p21">
            <a:extLst>
              <a:ext uri="{FF2B5EF4-FFF2-40B4-BE49-F238E27FC236}">
                <a16:creationId xmlns:a16="http://schemas.microsoft.com/office/drawing/2014/main" id="{FC8CFFDD-2CF4-A7F1-5B56-FC14D90CCE51}"/>
              </a:ext>
            </a:extLst>
          </p:cNvPr>
          <p:cNvSpPr txBox="1">
            <a:spLocks/>
          </p:cNvSpPr>
          <p:nvPr/>
        </p:nvSpPr>
        <p:spPr>
          <a:xfrm>
            <a:off x="410151" y="610540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Example Readiness Level Chart</a:t>
            </a:r>
          </a:p>
        </p:txBody>
      </p:sp>
    </p:spTree>
    <p:extLst>
      <p:ext uri="{BB962C8B-B14F-4D97-AF65-F5344CB8AC3E}">
        <p14:creationId xmlns:p14="http://schemas.microsoft.com/office/powerpoint/2010/main" val="4078105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2111F60F-F5E8-F174-658B-AF742B39A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44025E-839E-B977-E0C6-E50A9C455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1733" y="5474395"/>
            <a:ext cx="1381246" cy="1254737"/>
          </a:xfrm>
          <a:prstGeom prst="rect">
            <a:avLst/>
          </a:prstGeom>
        </p:spPr>
      </p:pic>
      <p:sp>
        <p:nvSpPr>
          <p:cNvPr id="4" name="Google Shape;553;p12">
            <a:extLst>
              <a:ext uri="{FF2B5EF4-FFF2-40B4-BE49-F238E27FC236}">
                <a16:creationId xmlns:a16="http://schemas.microsoft.com/office/drawing/2014/main" id="{71F9FEC0-3C47-B1F7-510F-E54DC22701DA}"/>
              </a:ext>
            </a:extLst>
          </p:cNvPr>
          <p:cNvSpPr/>
          <p:nvPr/>
        </p:nvSpPr>
        <p:spPr>
          <a:xfrm>
            <a:off x="99021" y="6231619"/>
            <a:ext cx="2454677" cy="549865"/>
          </a:xfrm>
          <a:prstGeom prst="chevron">
            <a:avLst>
              <a:gd name="adj" fmla="val 40000"/>
            </a:avLst>
          </a:prstGeom>
          <a:solidFill>
            <a:schemeClr val="bg1"/>
          </a:solidFill>
          <a:ln w="15875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613;p14">
            <a:extLst>
              <a:ext uri="{FF2B5EF4-FFF2-40B4-BE49-F238E27FC236}">
                <a16:creationId xmlns:a16="http://schemas.microsoft.com/office/drawing/2014/main" id="{F1F984C0-14C7-79B6-4E26-287361400647}"/>
              </a:ext>
            </a:extLst>
          </p:cNvPr>
          <p:cNvGrpSpPr/>
          <p:nvPr/>
        </p:nvGrpSpPr>
        <p:grpSpPr>
          <a:xfrm>
            <a:off x="530371" y="6269877"/>
            <a:ext cx="2072838" cy="549865"/>
            <a:chOff x="602911" y="137466"/>
            <a:chExt cx="2072838" cy="549865"/>
          </a:xfrm>
        </p:grpSpPr>
        <p:sp>
          <p:nvSpPr>
            <p:cNvPr id="8" name="Google Shape;614;p14">
              <a:extLst>
                <a:ext uri="{FF2B5EF4-FFF2-40B4-BE49-F238E27FC236}">
                  <a16:creationId xmlns:a16="http://schemas.microsoft.com/office/drawing/2014/main" id="{B91E9F27-179E-BFF0-6804-DCE193884F28}"/>
                </a:ext>
              </a:extLst>
            </p:cNvPr>
            <p:cNvSpPr/>
            <p:nvPr/>
          </p:nvSpPr>
          <p:spPr>
            <a:xfrm>
              <a:off x="602911" y="137466"/>
              <a:ext cx="2072838" cy="549865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89803"/>
              </a:srgbClr>
            </a:solidFill>
            <a:ln w="15875" cap="rnd" cmpd="sng">
              <a:solidFill>
                <a:srgbClr val="2121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615;p14">
              <a:extLst>
                <a:ext uri="{FF2B5EF4-FFF2-40B4-BE49-F238E27FC236}">
                  <a16:creationId xmlns:a16="http://schemas.microsoft.com/office/drawing/2014/main" id="{664D0BD3-FF92-3A5D-BE84-BAF2C7E6D207}"/>
                </a:ext>
              </a:extLst>
            </p:cNvPr>
            <p:cNvSpPr txBox="1"/>
            <p:nvPr/>
          </p:nvSpPr>
          <p:spPr>
            <a:xfrm>
              <a:off x="619016" y="153571"/>
              <a:ext cx="2040628" cy="517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orbe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cs typeface="Arial"/>
                  <a:sym typeface="Corbel"/>
                </a:rPr>
                <a:t>Execute &amp; Update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" name="Google Shape;757;p22">
            <a:extLst>
              <a:ext uri="{FF2B5EF4-FFF2-40B4-BE49-F238E27FC236}">
                <a16:creationId xmlns:a16="http://schemas.microsoft.com/office/drawing/2014/main" id="{C7E100E6-B6D6-271A-92E2-CF9F2E1A0E9D}"/>
              </a:ext>
            </a:extLst>
          </p:cNvPr>
          <p:cNvSpPr txBox="1">
            <a:spLocks/>
          </p:cNvSpPr>
          <p:nvPr/>
        </p:nvSpPr>
        <p:spPr>
          <a:xfrm>
            <a:off x="8057039" y="501427"/>
            <a:ext cx="3940693" cy="6043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49580" algn="r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BF0000"/>
              </a:buClr>
              <a:buSzPts val="3045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4127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F0000"/>
              </a:buClr>
              <a:buSzPts val="29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9433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F0000"/>
              </a:buClr>
              <a:buSzPts val="261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75919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F0000"/>
              </a:buClr>
              <a:buSzPts val="232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750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F0000"/>
              </a:buClr>
              <a:buSzPts val="203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750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F0000"/>
              </a:buClr>
              <a:buSzPts val="203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750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F0000"/>
              </a:buClr>
              <a:buSzPts val="203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750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F0000"/>
              </a:buClr>
              <a:buSzPts val="203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7504" algn="ctr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F0000"/>
              </a:buClr>
              <a:buSzPts val="203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ts val="261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Execute the Plan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rbe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BF0000"/>
              </a:buClr>
              <a:buSzPts val="261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Execute Long and short-term goals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rbe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BF0000"/>
              </a:buClr>
              <a:buSzPts val="261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Measure the success of the plan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rbe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BF0000"/>
              </a:buClr>
              <a:buSzPts val="261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Keep high potentials engaged with development and support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rbe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BF0000"/>
              </a:buClr>
              <a:buSzPts val="2610"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BF0000"/>
              </a:buClr>
              <a:buSzPts val="261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Update the Plan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rbe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BF0000"/>
              </a:buClr>
              <a:buSzPts val="261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Revisit the plan every 2 to 3 years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rbe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BF0000"/>
              </a:buClr>
              <a:buSzPts val="261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Is development still on track?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rbe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BF0000"/>
              </a:buClr>
              <a:buSzPts val="261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Are the key positions still the same?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rbe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BF0000"/>
              </a:buClr>
              <a:buSzPts val="2610"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BF0000"/>
              </a:buClr>
              <a:buSzPts val="2610"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sym typeface="Corbel"/>
            </a:endParaRPr>
          </a:p>
        </p:txBody>
      </p:sp>
      <p:pic>
        <p:nvPicPr>
          <p:cNvPr id="12" name="Google Shape;760;p22">
            <a:extLst>
              <a:ext uri="{FF2B5EF4-FFF2-40B4-BE49-F238E27FC236}">
                <a16:creationId xmlns:a16="http://schemas.microsoft.com/office/drawing/2014/main" id="{850AD5A0-093C-B234-14B6-161B6A6AC8D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5334" y="548309"/>
            <a:ext cx="7466371" cy="5257800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5928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2111F60F-F5E8-F174-658B-AF742B39A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44025E-839E-B977-E0C6-E50A9C455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1733" y="5474395"/>
            <a:ext cx="1381246" cy="1254737"/>
          </a:xfrm>
          <a:prstGeom prst="rect">
            <a:avLst/>
          </a:prstGeom>
        </p:spPr>
      </p:pic>
      <p:sp>
        <p:nvSpPr>
          <p:cNvPr id="4" name="Google Shape;553;p12">
            <a:extLst>
              <a:ext uri="{FF2B5EF4-FFF2-40B4-BE49-F238E27FC236}">
                <a16:creationId xmlns:a16="http://schemas.microsoft.com/office/drawing/2014/main" id="{71F9FEC0-3C47-B1F7-510F-E54DC22701DA}"/>
              </a:ext>
            </a:extLst>
          </p:cNvPr>
          <p:cNvSpPr/>
          <p:nvPr/>
        </p:nvSpPr>
        <p:spPr>
          <a:xfrm>
            <a:off x="99021" y="6231619"/>
            <a:ext cx="2454677" cy="549865"/>
          </a:xfrm>
          <a:prstGeom prst="chevron">
            <a:avLst>
              <a:gd name="adj" fmla="val 40000"/>
            </a:avLst>
          </a:prstGeom>
          <a:solidFill>
            <a:schemeClr val="bg1"/>
          </a:solidFill>
          <a:ln w="15875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613;p14">
            <a:extLst>
              <a:ext uri="{FF2B5EF4-FFF2-40B4-BE49-F238E27FC236}">
                <a16:creationId xmlns:a16="http://schemas.microsoft.com/office/drawing/2014/main" id="{F1F984C0-14C7-79B6-4E26-287361400647}"/>
              </a:ext>
            </a:extLst>
          </p:cNvPr>
          <p:cNvGrpSpPr/>
          <p:nvPr/>
        </p:nvGrpSpPr>
        <p:grpSpPr>
          <a:xfrm>
            <a:off x="530371" y="6269877"/>
            <a:ext cx="2072838" cy="549865"/>
            <a:chOff x="602911" y="137466"/>
            <a:chExt cx="2072838" cy="549865"/>
          </a:xfrm>
        </p:grpSpPr>
        <p:sp>
          <p:nvSpPr>
            <p:cNvPr id="8" name="Google Shape;614;p14">
              <a:extLst>
                <a:ext uri="{FF2B5EF4-FFF2-40B4-BE49-F238E27FC236}">
                  <a16:creationId xmlns:a16="http://schemas.microsoft.com/office/drawing/2014/main" id="{B91E9F27-179E-BFF0-6804-DCE193884F28}"/>
                </a:ext>
              </a:extLst>
            </p:cNvPr>
            <p:cNvSpPr/>
            <p:nvPr/>
          </p:nvSpPr>
          <p:spPr>
            <a:xfrm>
              <a:off x="602911" y="137466"/>
              <a:ext cx="2072838" cy="549865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89803"/>
              </a:srgbClr>
            </a:solidFill>
            <a:ln w="15875" cap="rnd" cmpd="sng">
              <a:solidFill>
                <a:srgbClr val="2121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615;p14">
              <a:extLst>
                <a:ext uri="{FF2B5EF4-FFF2-40B4-BE49-F238E27FC236}">
                  <a16:creationId xmlns:a16="http://schemas.microsoft.com/office/drawing/2014/main" id="{664D0BD3-FF92-3A5D-BE84-BAF2C7E6D207}"/>
                </a:ext>
              </a:extLst>
            </p:cNvPr>
            <p:cNvSpPr txBox="1"/>
            <p:nvPr/>
          </p:nvSpPr>
          <p:spPr>
            <a:xfrm>
              <a:off x="619016" y="153571"/>
              <a:ext cx="2040628" cy="517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orbe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cs typeface="Arial"/>
                  <a:sym typeface="Corbel"/>
                </a:rPr>
                <a:t>Wrap-Up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6E3D0CF-DF15-435B-D372-6565FB6DC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8966" y="924745"/>
            <a:ext cx="7854067" cy="50085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85C6CBF-DA4C-5DDC-3588-B5CA7BD587C5}"/>
              </a:ext>
            </a:extLst>
          </p:cNvPr>
          <p:cNvSpPr txBox="1"/>
          <p:nvPr/>
        </p:nvSpPr>
        <p:spPr>
          <a:xfrm>
            <a:off x="3799113" y="231540"/>
            <a:ext cx="459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bg1"/>
                </a:solidFill>
              </a:rPr>
              <a:t>Manpower Group Survey</a:t>
            </a:r>
          </a:p>
        </p:txBody>
      </p:sp>
    </p:spTree>
    <p:extLst>
      <p:ext uri="{BB962C8B-B14F-4D97-AF65-F5344CB8AC3E}">
        <p14:creationId xmlns:p14="http://schemas.microsoft.com/office/powerpoint/2010/main" val="211667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2111F60F-F5E8-F174-658B-AF742B39A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95142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44025E-839E-B977-E0C6-E50A9C455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1733" y="5474395"/>
            <a:ext cx="1381246" cy="1254737"/>
          </a:xfrm>
          <a:prstGeom prst="rect">
            <a:avLst/>
          </a:prstGeom>
        </p:spPr>
      </p:pic>
      <p:sp>
        <p:nvSpPr>
          <p:cNvPr id="4" name="Google Shape;553;p12">
            <a:extLst>
              <a:ext uri="{FF2B5EF4-FFF2-40B4-BE49-F238E27FC236}">
                <a16:creationId xmlns:a16="http://schemas.microsoft.com/office/drawing/2014/main" id="{71F9FEC0-3C47-B1F7-510F-E54DC22701DA}"/>
              </a:ext>
            </a:extLst>
          </p:cNvPr>
          <p:cNvSpPr/>
          <p:nvPr/>
        </p:nvSpPr>
        <p:spPr>
          <a:xfrm>
            <a:off x="99021" y="6231619"/>
            <a:ext cx="2454677" cy="549865"/>
          </a:xfrm>
          <a:prstGeom prst="chevron">
            <a:avLst>
              <a:gd name="adj" fmla="val 40000"/>
            </a:avLst>
          </a:prstGeom>
          <a:solidFill>
            <a:schemeClr val="bg1"/>
          </a:solidFill>
          <a:ln w="15875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613;p14">
            <a:extLst>
              <a:ext uri="{FF2B5EF4-FFF2-40B4-BE49-F238E27FC236}">
                <a16:creationId xmlns:a16="http://schemas.microsoft.com/office/drawing/2014/main" id="{F1F984C0-14C7-79B6-4E26-287361400647}"/>
              </a:ext>
            </a:extLst>
          </p:cNvPr>
          <p:cNvGrpSpPr/>
          <p:nvPr/>
        </p:nvGrpSpPr>
        <p:grpSpPr>
          <a:xfrm>
            <a:off x="530371" y="6269877"/>
            <a:ext cx="2072838" cy="549865"/>
            <a:chOff x="602911" y="137466"/>
            <a:chExt cx="2072838" cy="549865"/>
          </a:xfrm>
        </p:grpSpPr>
        <p:sp>
          <p:nvSpPr>
            <p:cNvPr id="8" name="Google Shape;614;p14">
              <a:extLst>
                <a:ext uri="{FF2B5EF4-FFF2-40B4-BE49-F238E27FC236}">
                  <a16:creationId xmlns:a16="http://schemas.microsoft.com/office/drawing/2014/main" id="{B91E9F27-179E-BFF0-6804-DCE193884F28}"/>
                </a:ext>
              </a:extLst>
            </p:cNvPr>
            <p:cNvSpPr/>
            <p:nvPr/>
          </p:nvSpPr>
          <p:spPr>
            <a:xfrm>
              <a:off x="602911" y="137466"/>
              <a:ext cx="2072838" cy="549865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89803"/>
              </a:srgbClr>
            </a:solidFill>
            <a:ln w="15875" cap="rnd" cmpd="sng">
              <a:solidFill>
                <a:srgbClr val="2121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615;p14">
              <a:extLst>
                <a:ext uri="{FF2B5EF4-FFF2-40B4-BE49-F238E27FC236}">
                  <a16:creationId xmlns:a16="http://schemas.microsoft.com/office/drawing/2014/main" id="{664D0BD3-FF92-3A5D-BE84-BAF2C7E6D207}"/>
                </a:ext>
              </a:extLst>
            </p:cNvPr>
            <p:cNvSpPr txBox="1"/>
            <p:nvPr/>
          </p:nvSpPr>
          <p:spPr>
            <a:xfrm>
              <a:off x="619016" y="153571"/>
              <a:ext cx="2040628" cy="517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orbe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cs typeface="Arial"/>
                  <a:sym typeface="Corbel"/>
                </a:rPr>
                <a:t>Wrap-Up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6153F43-4189-3706-A480-44633886C56C}"/>
              </a:ext>
            </a:extLst>
          </p:cNvPr>
          <p:cNvSpPr txBox="1"/>
          <p:nvPr/>
        </p:nvSpPr>
        <p:spPr>
          <a:xfrm>
            <a:off x="0" y="303749"/>
            <a:ext cx="102543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Why</a:t>
            </a:r>
          </a:p>
          <a:p>
            <a:pPr algn="ctr"/>
            <a:endParaRPr lang="en-US" sz="5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DFB314-CFE4-B361-BFDD-B63DB47E9A0F}"/>
              </a:ext>
            </a:extLst>
          </p:cNvPr>
          <p:cNvSpPr txBox="1"/>
          <p:nvPr/>
        </p:nvSpPr>
        <p:spPr>
          <a:xfrm>
            <a:off x="2013858" y="2058075"/>
            <a:ext cx="700967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Preparation for the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 Continuity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 Retention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Preserves Institutional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Preserves Organizational Culture</a:t>
            </a:r>
          </a:p>
        </p:txBody>
      </p:sp>
    </p:spTree>
    <p:extLst>
      <p:ext uri="{BB962C8B-B14F-4D97-AF65-F5344CB8AC3E}">
        <p14:creationId xmlns:p14="http://schemas.microsoft.com/office/powerpoint/2010/main" val="3262486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2111F60F-F5E8-F174-658B-AF742B39A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62485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44025E-839E-B977-E0C6-E50A9C455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1733" y="5474395"/>
            <a:ext cx="1381246" cy="1254737"/>
          </a:xfrm>
          <a:prstGeom prst="rect">
            <a:avLst/>
          </a:prstGeom>
        </p:spPr>
      </p:pic>
      <p:sp>
        <p:nvSpPr>
          <p:cNvPr id="4" name="Google Shape;553;p12">
            <a:extLst>
              <a:ext uri="{FF2B5EF4-FFF2-40B4-BE49-F238E27FC236}">
                <a16:creationId xmlns:a16="http://schemas.microsoft.com/office/drawing/2014/main" id="{71F9FEC0-3C47-B1F7-510F-E54DC22701DA}"/>
              </a:ext>
            </a:extLst>
          </p:cNvPr>
          <p:cNvSpPr/>
          <p:nvPr/>
        </p:nvSpPr>
        <p:spPr>
          <a:xfrm>
            <a:off x="99021" y="6231619"/>
            <a:ext cx="2454677" cy="549865"/>
          </a:xfrm>
          <a:prstGeom prst="chevron">
            <a:avLst>
              <a:gd name="adj" fmla="val 40000"/>
            </a:avLst>
          </a:prstGeom>
          <a:solidFill>
            <a:schemeClr val="bg1"/>
          </a:solidFill>
          <a:ln w="15875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613;p14">
            <a:extLst>
              <a:ext uri="{FF2B5EF4-FFF2-40B4-BE49-F238E27FC236}">
                <a16:creationId xmlns:a16="http://schemas.microsoft.com/office/drawing/2014/main" id="{F1F984C0-14C7-79B6-4E26-287361400647}"/>
              </a:ext>
            </a:extLst>
          </p:cNvPr>
          <p:cNvGrpSpPr/>
          <p:nvPr/>
        </p:nvGrpSpPr>
        <p:grpSpPr>
          <a:xfrm>
            <a:off x="530371" y="6269877"/>
            <a:ext cx="2072838" cy="549865"/>
            <a:chOff x="602911" y="137466"/>
            <a:chExt cx="2072838" cy="549865"/>
          </a:xfrm>
        </p:grpSpPr>
        <p:sp>
          <p:nvSpPr>
            <p:cNvPr id="8" name="Google Shape;614;p14">
              <a:extLst>
                <a:ext uri="{FF2B5EF4-FFF2-40B4-BE49-F238E27FC236}">
                  <a16:creationId xmlns:a16="http://schemas.microsoft.com/office/drawing/2014/main" id="{B91E9F27-179E-BFF0-6804-DCE193884F28}"/>
                </a:ext>
              </a:extLst>
            </p:cNvPr>
            <p:cNvSpPr/>
            <p:nvPr/>
          </p:nvSpPr>
          <p:spPr>
            <a:xfrm>
              <a:off x="602911" y="137466"/>
              <a:ext cx="2072838" cy="549865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89803"/>
              </a:srgbClr>
            </a:solidFill>
            <a:ln w="15875" cap="rnd" cmpd="sng">
              <a:solidFill>
                <a:srgbClr val="2121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615;p14">
              <a:extLst>
                <a:ext uri="{FF2B5EF4-FFF2-40B4-BE49-F238E27FC236}">
                  <a16:creationId xmlns:a16="http://schemas.microsoft.com/office/drawing/2014/main" id="{664D0BD3-FF92-3A5D-BE84-BAF2C7E6D207}"/>
                </a:ext>
              </a:extLst>
            </p:cNvPr>
            <p:cNvSpPr txBox="1"/>
            <p:nvPr/>
          </p:nvSpPr>
          <p:spPr>
            <a:xfrm>
              <a:off x="619016" y="153571"/>
              <a:ext cx="2040628" cy="517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orbe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cs typeface="Arial"/>
                  <a:sym typeface="Corbel"/>
                </a:rPr>
                <a:t>Wrap-Up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6153F43-4189-3706-A480-44633886C56C}"/>
              </a:ext>
            </a:extLst>
          </p:cNvPr>
          <p:cNvSpPr txBox="1"/>
          <p:nvPr/>
        </p:nvSpPr>
        <p:spPr>
          <a:xfrm>
            <a:off x="968829" y="804067"/>
            <a:ext cx="102543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Who’s Next????</a:t>
            </a:r>
          </a:p>
          <a:p>
            <a:pPr algn="ctr"/>
            <a:endParaRPr lang="en-US" sz="5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Google Shape;760;p22">
            <a:extLst>
              <a:ext uri="{FF2B5EF4-FFF2-40B4-BE49-F238E27FC236}">
                <a16:creationId xmlns:a16="http://schemas.microsoft.com/office/drawing/2014/main" id="{05A9DD6B-C892-C29A-C5EA-8FE4AAB69BC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05267" y="2618315"/>
            <a:ext cx="4581466" cy="2856080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4151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EC60104B-52D6-8C88-3883-75627C361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4" name="Title 53">
            <a:extLst>
              <a:ext uri="{FF2B5EF4-FFF2-40B4-BE49-F238E27FC236}">
                <a16:creationId xmlns:a16="http://schemas.microsoft.com/office/drawing/2014/main" id="{50F274BA-6CF2-235E-B869-E09E3731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defRPr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BF3CF4-9E73-CA47-2C2E-555FFAF60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3292" y="5499111"/>
            <a:ext cx="1381246" cy="1254737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91386C30-0820-F5D6-973D-8393DEE6E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06" y="1741714"/>
            <a:ext cx="11455400" cy="4384765"/>
          </a:xfrm>
        </p:spPr>
        <p:txBody>
          <a:bodyPr wrap="square" anchor="ctr"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Planning for expected departures and unexpected absences of individuals who hold key roles in an organization is a task that we as employers often avoid or engage in only in an informal manner.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Without concentrated effort on this activity, known as succession planning, a business that has been successful can quickly fail if it loses one or more of its leaders.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2111F60F-F5E8-F174-658B-AF742B39A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44025E-839E-B977-E0C6-E50A9C455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1733" y="5474395"/>
            <a:ext cx="1381246" cy="1254737"/>
          </a:xfrm>
          <a:prstGeom prst="rect">
            <a:avLst/>
          </a:prstGeom>
        </p:spPr>
      </p:pic>
      <p:sp>
        <p:nvSpPr>
          <p:cNvPr id="2" name="Google Shape;766;p23">
            <a:extLst>
              <a:ext uri="{FF2B5EF4-FFF2-40B4-BE49-F238E27FC236}">
                <a16:creationId xmlns:a16="http://schemas.microsoft.com/office/drawing/2014/main" id="{E5995BF5-E30C-0D4D-0DE0-50DB5BE4BA20}"/>
              </a:ext>
            </a:extLst>
          </p:cNvPr>
          <p:cNvSpPr txBox="1">
            <a:spLocks/>
          </p:cNvSpPr>
          <p:nvPr/>
        </p:nvSpPr>
        <p:spPr>
          <a:xfrm>
            <a:off x="2517272" y="228119"/>
            <a:ext cx="7157456" cy="1046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778;p24" descr="Top Terbaru 23+ Any Questions Free Clip Art">
            <a:extLst>
              <a:ext uri="{FF2B5EF4-FFF2-40B4-BE49-F238E27FC236}">
                <a16:creationId xmlns:a16="http://schemas.microsoft.com/office/drawing/2014/main" id="{71F6C534-4169-F90F-2F2A-575C188C961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30137" y="0"/>
            <a:ext cx="2361863" cy="361292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772;p23">
            <a:extLst>
              <a:ext uri="{FF2B5EF4-FFF2-40B4-BE49-F238E27FC236}">
                <a16:creationId xmlns:a16="http://schemas.microsoft.com/office/drawing/2014/main" id="{356E20FD-1BDE-FD95-40CB-645F20F25CC7}"/>
              </a:ext>
            </a:extLst>
          </p:cNvPr>
          <p:cNvSpPr txBox="1"/>
          <p:nvPr/>
        </p:nvSpPr>
        <p:spPr>
          <a:xfrm>
            <a:off x="2036598" y="3100485"/>
            <a:ext cx="841654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00">
              <a:buClr>
                <a:srgbClr val="000000"/>
              </a:buClr>
              <a:buSzPts val="4000"/>
              <a:buFont typeface="Calibri"/>
              <a:buNone/>
            </a:pPr>
            <a:r>
              <a:rPr lang="en-US" sz="40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Karla S. </a:t>
            </a:r>
            <a:r>
              <a:rPr lang="en-US" sz="4000" b="1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Bylund</a:t>
            </a:r>
            <a:r>
              <a:rPr lang="en-US" sz="40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MS-IOP,  SHRM-SCP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" name="Google Shape;769;p23" descr="Diagram&#10;&#10;Description automatically generated">
            <a:extLst>
              <a:ext uri="{FF2B5EF4-FFF2-40B4-BE49-F238E27FC236}">
                <a16:creationId xmlns:a16="http://schemas.microsoft.com/office/drawing/2014/main" id="{39E622AB-1F06-DAD0-D6ED-31268992522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46430" y="1222439"/>
            <a:ext cx="1796981" cy="1771212"/>
          </a:xfrm>
          <a:prstGeom prst="rect">
            <a:avLst/>
          </a:prstGeom>
          <a:noFill/>
          <a:ln w="2857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" name="Google Shape;768;p23" descr="Smart Phone with solid fill">
            <a:extLst>
              <a:ext uri="{FF2B5EF4-FFF2-40B4-BE49-F238E27FC236}">
                <a16:creationId xmlns:a16="http://schemas.microsoft.com/office/drawing/2014/main" id="{B0AA7465-312A-EE4E-B83E-420F70F973E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58598" y="4340829"/>
            <a:ext cx="640696" cy="640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767;p23" descr="Open envelope with solid fill">
            <a:extLst>
              <a:ext uri="{FF2B5EF4-FFF2-40B4-BE49-F238E27FC236}">
                <a16:creationId xmlns:a16="http://schemas.microsoft.com/office/drawing/2014/main" id="{4906CA47-F6ED-D7C1-56A7-760B6EEFD23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58598" y="5317866"/>
            <a:ext cx="640696" cy="64069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770;p23">
            <a:extLst>
              <a:ext uri="{FF2B5EF4-FFF2-40B4-BE49-F238E27FC236}">
                <a16:creationId xmlns:a16="http://schemas.microsoft.com/office/drawing/2014/main" id="{7D4A3E48-9A4B-60FB-833B-A500898D4F6F}"/>
              </a:ext>
            </a:extLst>
          </p:cNvPr>
          <p:cNvSpPr txBox="1"/>
          <p:nvPr/>
        </p:nvSpPr>
        <p:spPr>
          <a:xfrm>
            <a:off x="4613838" y="5408249"/>
            <a:ext cx="616404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kbylund@soaringbirdsolutions.com</a:t>
            </a:r>
            <a:endParaRPr sz="2800" b="1" dirty="0"/>
          </a:p>
        </p:txBody>
      </p:sp>
      <p:sp>
        <p:nvSpPr>
          <p:cNvPr id="8" name="Google Shape;771;p23">
            <a:extLst>
              <a:ext uri="{FF2B5EF4-FFF2-40B4-BE49-F238E27FC236}">
                <a16:creationId xmlns:a16="http://schemas.microsoft.com/office/drawing/2014/main" id="{FB413142-8EAA-A2BC-DACF-9E95E4115F87}"/>
              </a:ext>
            </a:extLst>
          </p:cNvPr>
          <p:cNvSpPr txBox="1"/>
          <p:nvPr/>
        </p:nvSpPr>
        <p:spPr>
          <a:xfrm>
            <a:off x="4613838" y="4399587"/>
            <a:ext cx="506425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Office: </a:t>
            </a:r>
            <a:r>
              <a:rPr lang="en-US" sz="2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725-251-9909</a:t>
            </a:r>
            <a:endParaRPr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7D67689-DD26-29D1-EB49-A318879ECA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0005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17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EE716773-5E1B-417F-0719-D9F5954FF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76638D-729D-CA12-563E-D578AD2BD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Succession Planning?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555FB3-01CD-69CB-07AE-E33C683D7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1733" y="5474395"/>
            <a:ext cx="1381246" cy="125473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433D675-BE1E-2E4C-6A89-D8F269CF4526}"/>
              </a:ext>
            </a:extLst>
          </p:cNvPr>
          <p:cNvSpPr txBox="1"/>
          <p:nvPr/>
        </p:nvSpPr>
        <p:spPr>
          <a:xfrm>
            <a:off x="854816" y="1975435"/>
            <a:ext cx="9404722" cy="3403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SzPts val="348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process of identifying the critical positions within your organization </a:t>
            </a:r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SzPts val="348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Developing action plans for individuals to assume those positions.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480"/>
              <a:buNone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3480"/>
              <a:buNone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a structured process that requires strategic alignment with the overall business strategy.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36165235-9B5B-5CFB-E827-15277272E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623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22220D-92DC-992E-041F-9871D54F4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Importance of a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DC586D-E305-E33C-D2B1-5BD70B459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6440" y="5476880"/>
            <a:ext cx="1383912" cy="1255885"/>
          </a:xfrm>
          <a:prstGeom prst="rect">
            <a:avLst/>
          </a:prstGeom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8BCCAC60-54A2-DD19-41D7-2710496D37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015669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29737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36165235-9B5B-5CFB-E827-15277272E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22220D-92DC-992E-041F-9871D54F4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37" y="340590"/>
            <a:ext cx="10244638" cy="119824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Importance of a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12425-90C9-1C2A-9BE7-0643E37BF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483" y="1664070"/>
            <a:ext cx="9797309" cy="4663407"/>
          </a:xfrm>
        </p:spPr>
        <p:txBody>
          <a:bodyPr>
            <a:normAutofit/>
          </a:bodyPr>
          <a:lstStyle/>
          <a:p>
            <a:pPr lvl="0" algn="l" rtl="0">
              <a:spcBef>
                <a:spcPts val="1000"/>
              </a:spcBef>
              <a:spcAft>
                <a:spcPts val="0"/>
              </a:spcAft>
              <a:buClrTx/>
              <a:buSzPts val="29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Avoid extended and costly vacancies in key positions </a:t>
            </a:r>
          </a:p>
          <a:p>
            <a:pPr lvl="0" algn="l" rtl="0">
              <a:spcBef>
                <a:spcPts val="1000"/>
              </a:spcBef>
              <a:spcAft>
                <a:spcPts val="0"/>
              </a:spcAft>
              <a:buClrTx/>
              <a:buSzPts val="29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Ensure the stability of business operations.</a:t>
            </a:r>
          </a:p>
          <a:p>
            <a:pPr lvl="0" algn="l" rtl="0">
              <a:spcBef>
                <a:spcPts val="1000"/>
              </a:spcBef>
              <a:spcAft>
                <a:spcPts val="0"/>
              </a:spcAft>
              <a:buClrTx/>
              <a:buSzPts val="29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meaningful developmental opportunities for the employees </a:t>
            </a:r>
          </a:p>
          <a:p>
            <a:pPr lvl="1">
              <a:buClrTx/>
              <a:buSzPts val="29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Tribal Member Development</a:t>
            </a:r>
          </a:p>
          <a:p>
            <a:pPr lvl="0" algn="l" rtl="0">
              <a:spcBef>
                <a:spcPts val="1000"/>
              </a:spcBef>
              <a:spcAft>
                <a:spcPts val="0"/>
              </a:spcAft>
              <a:buClrTx/>
              <a:buSzPts val="29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 develop a diverse workforce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DC586D-E305-E33C-D2B1-5BD70B459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6440" y="5476880"/>
            <a:ext cx="1383912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9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0CDBB284-A0AD-CAE2-17E7-C9AF2D899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425712-CEC8-ACD8-BDFF-0AEC64071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334" y="57111"/>
            <a:ext cx="11919360" cy="1719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You Need (at a minimum) to Develop a Succession Plan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62191-A5FD-5312-B60E-D226CE1F5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6815" y="5467255"/>
            <a:ext cx="1383912" cy="1255885"/>
          </a:xfrm>
          <a:prstGeom prst="rect">
            <a:avLst/>
          </a:prstGeom>
        </p:spPr>
      </p:pic>
      <p:grpSp>
        <p:nvGrpSpPr>
          <p:cNvPr id="10" name="Google Shape;298;p4">
            <a:extLst>
              <a:ext uri="{FF2B5EF4-FFF2-40B4-BE49-F238E27FC236}">
                <a16:creationId xmlns:a16="http://schemas.microsoft.com/office/drawing/2014/main" id="{83F988CB-5E51-59E6-8F35-43777B12C697}"/>
              </a:ext>
            </a:extLst>
          </p:cNvPr>
          <p:cNvGrpSpPr/>
          <p:nvPr/>
        </p:nvGrpSpPr>
        <p:grpSpPr>
          <a:xfrm>
            <a:off x="2763296" y="2178169"/>
            <a:ext cx="5778181" cy="4360587"/>
            <a:chOff x="0" y="0"/>
            <a:chExt cx="6492874" cy="5105400"/>
          </a:xfrm>
        </p:grpSpPr>
        <p:sp>
          <p:nvSpPr>
            <p:cNvPr id="11" name="Google Shape;299;p4">
              <a:extLst>
                <a:ext uri="{FF2B5EF4-FFF2-40B4-BE49-F238E27FC236}">
                  <a16:creationId xmlns:a16="http://schemas.microsoft.com/office/drawing/2014/main" id="{4367D7F2-72AD-B6D6-3BEB-D060498F5BFE}"/>
                </a:ext>
              </a:extLst>
            </p:cNvPr>
            <p:cNvSpPr/>
            <p:nvPr/>
          </p:nvSpPr>
          <p:spPr>
            <a:xfrm>
              <a:off x="0" y="0"/>
              <a:ext cx="5518943" cy="1531620"/>
            </a:xfrm>
            <a:prstGeom prst="roundRect">
              <a:avLst>
                <a:gd name="adj" fmla="val 10000"/>
              </a:avLst>
            </a:prstGeom>
            <a:solidFill>
              <a:srgbClr val="F47433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00;p4">
              <a:extLst>
                <a:ext uri="{FF2B5EF4-FFF2-40B4-BE49-F238E27FC236}">
                  <a16:creationId xmlns:a16="http://schemas.microsoft.com/office/drawing/2014/main" id="{B08B0194-506D-AAEF-9936-EA4CC11986C0}"/>
                </a:ext>
              </a:extLst>
            </p:cNvPr>
            <p:cNvSpPr txBox="1"/>
            <p:nvPr/>
          </p:nvSpPr>
          <p:spPr>
            <a:xfrm>
              <a:off x="44860" y="44860"/>
              <a:ext cx="3866205" cy="144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orbel"/>
                <a:buNone/>
              </a:pPr>
              <a:r>
                <a:rPr lang="en-US" sz="2900" b="0" i="0" u="none" strike="noStrike" cap="none" dirty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Vision and mission for the organization</a:t>
              </a:r>
              <a:endParaRPr dirty="0"/>
            </a:p>
          </p:txBody>
        </p:sp>
        <p:sp>
          <p:nvSpPr>
            <p:cNvPr id="13" name="Google Shape;301;p4">
              <a:extLst>
                <a:ext uri="{FF2B5EF4-FFF2-40B4-BE49-F238E27FC236}">
                  <a16:creationId xmlns:a16="http://schemas.microsoft.com/office/drawing/2014/main" id="{F2535BCF-352C-1193-A23B-CD87BD2D0659}"/>
                </a:ext>
              </a:extLst>
            </p:cNvPr>
            <p:cNvSpPr/>
            <p:nvPr/>
          </p:nvSpPr>
          <p:spPr>
            <a:xfrm>
              <a:off x="486965" y="1786890"/>
              <a:ext cx="5518943" cy="1531620"/>
            </a:xfrm>
            <a:prstGeom prst="roundRect">
              <a:avLst>
                <a:gd name="adj" fmla="val 10000"/>
              </a:avLst>
            </a:prstGeom>
            <a:solidFill>
              <a:srgbClr val="EF9132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02;p4">
              <a:extLst>
                <a:ext uri="{FF2B5EF4-FFF2-40B4-BE49-F238E27FC236}">
                  <a16:creationId xmlns:a16="http://schemas.microsoft.com/office/drawing/2014/main" id="{BD4D46E8-76F0-5C35-C34D-9948276E270C}"/>
                </a:ext>
              </a:extLst>
            </p:cNvPr>
            <p:cNvSpPr txBox="1"/>
            <p:nvPr/>
          </p:nvSpPr>
          <p:spPr>
            <a:xfrm>
              <a:off x="531825" y="1831750"/>
              <a:ext cx="3946705" cy="144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orbel"/>
                <a:buNone/>
              </a:pPr>
              <a:r>
                <a:rPr lang="en-US" sz="29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Job descriptions</a:t>
              </a:r>
              <a:endParaRPr/>
            </a:p>
          </p:txBody>
        </p:sp>
        <p:sp>
          <p:nvSpPr>
            <p:cNvPr id="15" name="Google Shape;303;p4">
              <a:extLst>
                <a:ext uri="{FF2B5EF4-FFF2-40B4-BE49-F238E27FC236}">
                  <a16:creationId xmlns:a16="http://schemas.microsoft.com/office/drawing/2014/main" id="{8BB55D0C-02FC-6AD4-90BC-D118D264A56A}"/>
                </a:ext>
              </a:extLst>
            </p:cNvPr>
            <p:cNvSpPr/>
            <p:nvPr/>
          </p:nvSpPr>
          <p:spPr>
            <a:xfrm>
              <a:off x="973931" y="3573780"/>
              <a:ext cx="5518943" cy="1531620"/>
            </a:xfrm>
            <a:prstGeom prst="roundRect">
              <a:avLst>
                <a:gd name="adj" fmla="val 10000"/>
              </a:avLst>
            </a:prstGeom>
            <a:solidFill>
              <a:srgbClr val="E8AA34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04;p4">
              <a:extLst>
                <a:ext uri="{FF2B5EF4-FFF2-40B4-BE49-F238E27FC236}">
                  <a16:creationId xmlns:a16="http://schemas.microsoft.com/office/drawing/2014/main" id="{E74EA306-2E93-B6B9-8092-9B3DFBCFF800}"/>
                </a:ext>
              </a:extLst>
            </p:cNvPr>
            <p:cNvSpPr txBox="1"/>
            <p:nvPr/>
          </p:nvSpPr>
          <p:spPr>
            <a:xfrm>
              <a:off x="1018791" y="3618640"/>
              <a:ext cx="3946705" cy="144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orbel"/>
                <a:buNone/>
              </a:pPr>
              <a:r>
                <a:rPr lang="en-US" sz="29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Standard Operating Procedures for each key position</a:t>
              </a:r>
              <a:endParaRPr/>
            </a:p>
          </p:txBody>
        </p:sp>
        <p:sp>
          <p:nvSpPr>
            <p:cNvPr id="17" name="Google Shape;305;p4">
              <a:extLst>
                <a:ext uri="{FF2B5EF4-FFF2-40B4-BE49-F238E27FC236}">
                  <a16:creationId xmlns:a16="http://schemas.microsoft.com/office/drawing/2014/main" id="{EE0F8C50-7FB0-CA86-A298-D5A06866A897}"/>
                </a:ext>
              </a:extLst>
            </p:cNvPr>
            <p:cNvSpPr/>
            <p:nvPr/>
          </p:nvSpPr>
          <p:spPr>
            <a:xfrm>
              <a:off x="4523390" y="1161478"/>
              <a:ext cx="995553" cy="995553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BD3CA">
                <a:alpha val="89803"/>
              </a:srgbClr>
            </a:solidFill>
            <a:ln w="15875" cap="rnd" cmpd="sng">
              <a:solidFill>
                <a:srgbClr val="FBD3C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06;p4">
              <a:extLst>
                <a:ext uri="{FF2B5EF4-FFF2-40B4-BE49-F238E27FC236}">
                  <a16:creationId xmlns:a16="http://schemas.microsoft.com/office/drawing/2014/main" id="{8B229992-C334-B846-E05D-11C101D1AEA6}"/>
                </a:ext>
              </a:extLst>
            </p:cNvPr>
            <p:cNvSpPr txBox="1"/>
            <p:nvPr/>
          </p:nvSpPr>
          <p:spPr>
            <a:xfrm>
              <a:off x="4747389" y="1161478"/>
              <a:ext cx="547555" cy="749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orbe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" name="Google Shape;307;p4">
              <a:extLst>
                <a:ext uri="{FF2B5EF4-FFF2-40B4-BE49-F238E27FC236}">
                  <a16:creationId xmlns:a16="http://schemas.microsoft.com/office/drawing/2014/main" id="{19AE7141-6B36-2521-78E8-0D00E29FD82B}"/>
                </a:ext>
              </a:extLst>
            </p:cNvPr>
            <p:cNvSpPr/>
            <p:nvPr/>
          </p:nvSpPr>
          <p:spPr>
            <a:xfrm>
              <a:off x="5010356" y="2938157"/>
              <a:ext cx="995553" cy="995553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5E0CB">
                <a:alpha val="89803"/>
              </a:srgbClr>
            </a:solidFill>
            <a:ln w="15875" cap="rnd" cmpd="sng">
              <a:solidFill>
                <a:srgbClr val="F5E0CB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08;p4">
              <a:extLst>
                <a:ext uri="{FF2B5EF4-FFF2-40B4-BE49-F238E27FC236}">
                  <a16:creationId xmlns:a16="http://schemas.microsoft.com/office/drawing/2014/main" id="{71DA54D5-D47D-9F43-D4EE-C796161DC98B}"/>
                </a:ext>
              </a:extLst>
            </p:cNvPr>
            <p:cNvSpPr txBox="1"/>
            <p:nvPr/>
          </p:nvSpPr>
          <p:spPr>
            <a:xfrm>
              <a:off x="5234355" y="2938157"/>
              <a:ext cx="547555" cy="749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orbe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3F9709CA-FA78-E181-CE2B-B92BE4144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C32B32-8E4C-5D3C-AEAA-5D5A900EB830}"/>
              </a:ext>
            </a:extLst>
          </p:cNvPr>
          <p:cNvSpPr txBox="1"/>
          <p:nvPr/>
        </p:nvSpPr>
        <p:spPr>
          <a:xfrm>
            <a:off x="732319" y="344984"/>
            <a:ext cx="1105675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Steps Involved in Succession Planning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78DABE-652B-9324-06F2-A85AF4701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1733" y="5435894"/>
            <a:ext cx="1381246" cy="1254737"/>
          </a:xfrm>
          <a:prstGeom prst="rect">
            <a:avLst/>
          </a:prstGeom>
        </p:spPr>
      </p:pic>
      <p:grpSp>
        <p:nvGrpSpPr>
          <p:cNvPr id="7" name="Google Shape;322;p5">
            <a:extLst>
              <a:ext uri="{FF2B5EF4-FFF2-40B4-BE49-F238E27FC236}">
                <a16:creationId xmlns:a16="http://schemas.microsoft.com/office/drawing/2014/main" id="{B553C3C7-3414-DE94-4847-21845368751B}"/>
              </a:ext>
            </a:extLst>
          </p:cNvPr>
          <p:cNvGrpSpPr/>
          <p:nvPr/>
        </p:nvGrpSpPr>
        <p:grpSpPr>
          <a:xfrm>
            <a:off x="368967" y="2480353"/>
            <a:ext cx="11598443" cy="2955541"/>
            <a:chOff x="5659" y="750072"/>
            <a:chExt cx="10524950" cy="2250219"/>
          </a:xfrm>
        </p:grpSpPr>
        <p:sp>
          <p:nvSpPr>
            <p:cNvPr id="8" name="Google Shape;323;p5">
              <a:extLst>
                <a:ext uri="{FF2B5EF4-FFF2-40B4-BE49-F238E27FC236}">
                  <a16:creationId xmlns:a16="http://schemas.microsoft.com/office/drawing/2014/main" id="{E4AF203A-CA5C-CC30-928C-8520737CE36B}"/>
                </a:ext>
              </a:extLst>
            </p:cNvPr>
            <p:cNvSpPr/>
            <p:nvPr/>
          </p:nvSpPr>
          <p:spPr>
            <a:xfrm>
              <a:off x="5659" y="750072"/>
              <a:ext cx="1798059" cy="539417"/>
            </a:xfrm>
            <a:prstGeom prst="chevron">
              <a:avLst>
                <a:gd name="adj" fmla="val 30000"/>
              </a:avLst>
            </a:prstGeom>
            <a:solidFill>
              <a:schemeClr val="dk2"/>
            </a:solidFill>
            <a:ln w="158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24;p5">
              <a:extLst>
                <a:ext uri="{FF2B5EF4-FFF2-40B4-BE49-F238E27FC236}">
                  <a16:creationId xmlns:a16="http://schemas.microsoft.com/office/drawing/2014/main" id="{B1773BBF-A55D-71A0-F441-CF06C6CD5007}"/>
                </a:ext>
              </a:extLst>
            </p:cNvPr>
            <p:cNvSpPr txBox="1"/>
            <p:nvPr/>
          </p:nvSpPr>
          <p:spPr>
            <a:xfrm>
              <a:off x="167484" y="750072"/>
              <a:ext cx="1474409" cy="5394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600" tIns="66600" rIns="66600" bIns="66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rbel"/>
                <a:buNone/>
              </a:pPr>
              <a:r>
                <a:rPr lang="en-US" sz="1800" b="0" i="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orbel"/>
                </a:rPr>
                <a:t>Identify</a:t>
              </a:r>
              <a:endPara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Google Shape;325;p5">
              <a:extLst>
                <a:ext uri="{FF2B5EF4-FFF2-40B4-BE49-F238E27FC236}">
                  <a16:creationId xmlns:a16="http://schemas.microsoft.com/office/drawing/2014/main" id="{CFE82266-523F-9672-B900-E5BE4B4747A7}"/>
                </a:ext>
              </a:extLst>
            </p:cNvPr>
            <p:cNvSpPr/>
            <p:nvPr/>
          </p:nvSpPr>
          <p:spPr>
            <a:xfrm>
              <a:off x="5659" y="1289490"/>
              <a:ext cx="1636234" cy="1710801"/>
            </a:xfrm>
            <a:prstGeom prst="rect">
              <a:avLst/>
            </a:prstGeom>
            <a:solidFill>
              <a:srgbClr val="CBCBCB">
                <a:alpha val="89803"/>
              </a:srgbClr>
            </a:solidFill>
            <a:ln w="15875" cap="rnd" cmpd="sng">
              <a:solidFill>
                <a:srgbClr val="CBCBCB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26;p5">
              <a:extLst>
                <a:ext uri="{FF2B5EF4-FFF2-40B4-BE49-F238E27FC236}">
                  <a16:creationId xmlns:a16="http://schemas.microsoft.com/office/drawing/2014/main" id="{B83B0358-8BBB-D0C4-B798-6C422EACD476}"/>
                </a:ext>
              </a:extLst>
            </p:cNvPr>
            <p:cNvSpPr txBox="1"/>
            <p:nvPr/>
          </p:nvSpPr>
          <p:spPr>
            <a:xfrm>
              <a:off x="5659" y="1289490"/>
              <a:ext cx="1636234" cy="1710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9275" tIns="129275" rIns="129275" bIns="25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None/>
              </a:pPr>
              <a:r>
                <a:rPr lang="en-US" b="0" i="0" u="none" strike="noStrike" cap="none" dirty="0">
                  <a:solidFill>
                    <a:schemeClr val="dk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orbel"/>
                </a:rPr>
                <a:t>Identify Diversity.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None/>
              </a:pPr>
              <a:endParaRPr lang="en-US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rbe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None/>
              </a:pPr>
              <a:r>
                <a:rPr lang="en-US" dirty="0">
                  <a:solidFill>
                    <a:schemeClr val="dk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orbel"/>
                </a:rPr>
                <a:t>Identify</a:t>
              </a:r>
              <a:r>
                <a:rPr lang="en-US" b="0" i="0" u="none" strike="noStrike" cap="none" dirty="0">
                  <a:solidFill>
                    <a:schemeClr val="dk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orbel"/>
                </a:rPr>
                <a:t> Key Positions.</a:t>
              </a:r>
              <a:endPara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Google Shape;327;p5">
              <a:extLst>
                <a:ext uri="{FF2B5EF4-FFF2-40B4-BE49-F238E27FC236}">
                  <a16:creationId xmlns:a16="http://schemas.microsoft.com/office/drawing/2014/main" id="{9101421C-D075-85EB-9794-0A0371C06C1E}"/>
                </a:ext>
              </a:extLst>
            </p:cNvPr>
            <p:cNvSpPr/>
            <p:nvPr/>
          </p:nvSpPr>
          <p:spPr>
            <a:xfrm>
              <a:off x="1751037" y="750072"/>
              <a:ext cx="1798059" cy="539417"/>
            </a:xfrm>
            <a:prstGeom prst="chevron">
              <a:avLst>
                <a:gd name="adj" fmla="val 30000"/>
              </a:avLst>
            </a:prstGeom>
            <a:solidFill>
              <a:schemeClr val="dk2"/>
            </a:solidFill>
            <a:ln w="158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8;p5">
              <a:extLst>
                <a:ext uri="{FF2B5EF4-FFF2-40B4-BE49-F238E27FC236}">
                  <a16:creationId xmlns:a16="http://schemas.microsoft.com/office/drawing/2014/main" id="{0A587862-8BF6-6EF7-8BAD-45C22BBC3CE9}"/>
                </a:ext>
              </a:extLst>
            </p:cNvPr>
            <p:cNvSpPr txBox="1"/>
            <p:nvPr/>
          </p:nvSpPr>
          <p:spPr>
            <a:xfrm>
              <a:off x="1912862" y="750072"/>
              <a:ext cx="1474409" cy="5394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600" tIns="66600" rIns="66600" bIns="66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rbel"/>
                <a:buNone/>
              </a:pPr>
              <a:r>
                <a:rPr lang="en-US" sz="1800" b="0" i="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orbel"/>
                </a:rPr>
                <a:t>Select</a:t>
              </a:r>
              <a:endPara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Google Shape;329;p5">
              <a:extLst>
                <a:ext uri="{FF2B5EF4-FFF2-40B4-BE49-F238E27FC236}">
                  <a16:creationId xmlns:a16="http://schemas.microsoft.com/office/drawing/2014/main" id="{01DB3578-FC7D-4389-84EB-AB0D207C67B6}"/>
                </a:ext>
              </a:extLst>
            </p:cNvPr>
            <p:cNvSpPr/>
            <p:nvPr/>
          </p:nvSpPr>
          <p:spPr>
            <a:xfrm>
              <a:off x="1751037" y="1289490"/>
              <a:ext cx="1636234" cy="1710801"/>
            </a:xfrm>
            <a:prstGeom prst="rect">
              <a:avLst/>
            </a:prstGeom>
            <a:solidFill>
              <a:srgbClr val="CBCBCB">
                <a:alpha val="89803"/>
              </a:srgbClr>
            </a:solidFill>
            <a:ln w="15875" cap="rnd" cmpd="sng">
              <a:solidFill>
                <a:srgbClr val="CBCBCB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0;p5">
              <a:extLst>
                <a:ext uri="{FF2B5EF4-FFF2-40B4-BE49-F238E27FC236}">
                  <a16:creationId xmlns:a16="http://schemas.microsoft.com/office/drawing/2014/main" id="{FB3E3EED-725A-8878-F91C-CE2C84163CA5}"/>
                </a:ext>
              </a:extLst>
            </p:cNvPr>
            <p:cNvSpPr txBox="1"/>
            <p:nvPr/>
          </p:nvSpPr>
          <p:spPr>
            <a:xfrm>
              <a:off x="1751037" y="1289490"/>
              <a:ext cx="1636234" cy="1710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9275" tIns="129275" rIns="129275" bIns="25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None/>
              </a:pPr>
              <a:r>
                <a:rPr lang="en-US" b="0" i="0" u="none" strike="noStrike" cap="none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Select Potential Successors.</a:t>
              </a:r>
              <a:endParaRPr dirty="0"/>
            </a:p>
          </p:txBody>
        </p:sp>
        <p:sp>
          <p:nvSpPr>
            <p:cNvPr id="16" name="Google Shape;331;p5">
              <a:extLst>
                <a:ext uri="{FF2B5EF4-FFF2-40B4-BE49-F238E27FC236}">
                  <a16:creationId xmlns:a16="http://schemas.microsoft.com/office/drawing/2014/main" id="{E7E1BFAE-FE32-36A4-FE25-EF59A97836A3}"/>
                </a:ext>
              </a:extLst>
            </p:cNvPr>
            <p:cNvSpPr/>
            <p:nvPr/>
          </p:nvSpPr>
          <p:spPr>
            <a:xfrm>
              <a:off x="3496415" y="750072"/>
              <a:ext cx="1798059" cy="539417"/>
            </a:xfrm>
            <a:prstGeom prst="chevron">
              <a:avLst>
                <a:gd name="adj" fmla="val 30000"/>
              </a:avLst>
            </a:prstGeom>
            <a:solidFill>
              <a:schemeClr val="dk2"/>
            </a:solidFill>
            <a:ln w="158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32;p5">
              <a:extLst>
                <a:ext uri="{FF2B5EF4-FFF2-40B4-BE49-F238E27FC236}">
                  <a16:creationId xmlns:a16="http://schemas.microsoft.com/office/drawing/2014/main" id="{DC2D19AC-A06A-D199-8213-6082D0D66659}"/>
                </a:ext>
              </a:extLst>
            </p:cNvPr>
            <p:cNvSpPr txBox="1"/>
            <p:nvPr/>
          </p:nvSpPr>
          <p:spPr>
            <a:xfrm>
              <a:off x="3658240" y="750072"/>
              <a:ext cx="1474409" cy="5394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600" tIns="66600" rIns="66600" bIns="66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rbel"/>
                <a:buNone/>
              </a:pPr>
              <a:r>
                <a:rPr lang="en-US" sz="1800" b="0" i="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orbel"/>
                </a:rPr>
                <a:t>Determine</a:t>
              </a:r>
              <a:endPara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Google Shape;333;p5">
              <a:extLst>
                <a:ext uri="{FF2B5EF4-FFF2-40B4-BE49-F238E27FC236}">
                  <a16:creationId xmlns:a16="http://schemas.microsoft.com/office/drawing/2014/main" id="{2C78CC08-38CC-A9AC-1E58-1D8FC4407C47}"/>
                </a:ext>
              </a:extLst>
            </p:cNvPr>
            <p:cNvSpPr/>
            <p:nvPr/>
          </p:nvSpPr>
          <p:spPr>
            <a:xfrm>
              <a:off x="3496415" y="1289490"/>
              <a:ext cx="1636234" cy="1710801"/>
            </a:xfrm>
            <a:prstGeom prst="rect">
              <a:avLst/>
            </a:prstGeom>
            <a:solidFill>
              <a:srgbClr val="CBCBCB">
                <a:alpha val="89803"/>
              </a:srgbClr>
            </a:solidFill>
            <a:ln w="15875" cap="rnd" cmpd="sng">
              <a:solidFill>
                <a:srgbClr val="CBCBCB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4;p5">
              <a:extLst>
                <a:ext uri="{FF2B5EF4-FFF2-40B4-BE49-F238E27FC236}">
                  <a16:creationId xmlns:a16="http://schemas.microsoft.com/office/drawing/2014/main" id="{1062780B-B86E-CBDF-E1AD-FAE325A07B42}"/>
                </a:ext>
              </a:extLst>
            </p:cNvPr>
            <p:cNvSpPr txBox="1"/>
            <p:nvPr/>
          </p:nvSpPr>
          <p:spPr>
            <a:xfrm>
              <a:off x="3496415" y="1289490"/>
              <a:ext cx="1636234" cy="1710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9275" tIns="129275" rIns="129275" bIns="25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None/>
              </a:pPr>
              <a:r>
                <a:rPr lang="en-US" b="0" i="0" u="none" strike="noStrike" cap="none" dirty="0">
                  <a:solidFill>
                    <a:schemeClr val="dk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orbel"/>
                </a:rPr>
                <a:t>Determine </a:t>
              </a:r>
              <a:r>
                <a:rPr lang="en-US" dirty="0">
                  <a:solidFill>
                    <a:schemeClr val="dk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orbel"/>
                </a:rPr>
                <a:t>R</a:t>
              </a:r>
              <a:r>
                <a:rPr lang="en-US" b="0" i="0" u="none" strike="noStrike" cap="none" dirty="0">
                  <a:solidFill>
                    <a:schemeClr val="dk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orbel"/>
                </a:rPr>
                <a:t>eadiness of Potential Successors.</a:t>
              </a:r>
              <a:endPara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Google Shape;335;p5">
              <a:extLst>
                <a:ext uri="{FF2B5EF4-FFF2-40B4-BE49-F238E27FC236}">
                  <a16:creationId xmlns:a16="http://schemas.microsoft.com/office/drawing/2014/main" id="{6E6E1B21-CD44-0D38-14CD-E8C1F2634498}"/>
                </a:ext>
              </a:extLst>
            </p:cNvPr>
            <p:cNvSpPr/>
            <p:nvPr/>
          </p:nvSpPr>
          <p:spPr>
            <a:xfrm>
              <a:off x="5241793" y="750072"/>
              <a:ext cx="1798059" cy="539417"/>
            </a:xfrm>
            <a:prstGeom prst="chevron">
              <a:avLst>
                <a:gd name="adj" fmla="val 30000"/>
              </a:avLst>
            </a:prstGeom>
            <a:solidFill>
              <a:schemeClr val="dk2"/>
            </a:solidFill>
            <a:ln w="158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6;p5">
              <a:extLst>
                <a:ext uri="{FF2B5EF4-FFF2-40B4-BE49-F238E27FC236}">
                  <a16:creationId xmlns:a16="http://schemas.microsoft.com/office/drawing/2014/main" id="{9E17BAF2-BC9D-4D0B-5D09-C833761B4357}"/>
                </a:ext>
              </a:extLst>
            </p:cNvPr>
            <p:cNvSpPr txBox="1"/>
            <p:nvPr/>
          </p:nvSpPr>
          <p:spPr>
            <a:xfrm>
              <a:off x="5403618" y="750072"/>
              <a:ext cx="1474409" cy="5394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600" tIns="66600" rIns="66600" bIns="66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rbel"/>
                <a:buNone/>
              </a:pPr>
              <a:r>
                <a:rPr lang="en-US" sz="1800" b="0" i="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orbel"/>
                </a:rPr>
                <a:t>Create</a:t>
              </a:r>
              <a:endPara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Google Shape;337;p5">
              <a:extLst>
                <a:ext uri="{FF2B5EF4-FFF2-40B4-BE49-F238E27FC236}">
                  <a16:creationId xmlns:a16="http://schemas.microsoft.com/office/drawing/2014/main" id="{277CA217-D6E0-C33C-F745-ED26B2AFBBA6}"/>
                </a:ext>
              </a:extLst>
            </p:cNvPr>
            <p:cNvSpPr/>
            <p:nvPr/>
          </p:nvSpPr>
          <p:spPr>
            <a:xfrm>
              <a:off x="5241793" y="1289490"/>
              <a:ext cx="1636234" cy="1710801"/>
            </a:xfrm>
            <a:prstGeom prst="rect">
              <a:avLst/>
            </a:prstGeom>
            <a:solidFill>
              <a:srgbClr val="CBCBCB">
                <a:alpha val="89803"/>
              </a:srgbClr>
            </a:solidFill>
            <a:ln w="15875" cap="rnd" cmpd="sng">
              <a:solidFill>
                <a:srgbClr val="CBCBCB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38;p5">
              <a:extLst>
                <a:ext uri="{FF2B5EF4-FFF2-40B4-BE49-F238E27FC236}">
                  <a16:creationId xmlns:a16="http://schemas.microsoft.com/office/drawing/2014/main" id="{CE6E3264-6558-70CA-13CE-9B7C5A94BFD9}"/>
                </a:ext>
              </a:extLst>
            </p:cNvPr>
            <p:cNvSpPr txBox="1"/>
            <p:nvPr/>
          </p:nvSpPr>
          <p:spPr>
            <a:xfrm>
              <a:off x="5241793" y="1289490"/>
              <a:ext cx="1636234" cy="1710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9275" tIns="129275" rIns="129275" bIns="25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None/>
              </a:pPr>
              <a:r>
                <a:rPr lang="en-US" b="0" i="0" u="none" strike="noStrike" cap="none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Create a Development Plan.</a:t>
              </a:r>
              <a:endParaRPr dirty="0"/>
            </a:p>
          </p:txBody>
        </p:sp>
        <p:sp>
          <p:nvSpPr>
            <p:cNvPr id="24" name="Google Shape;339;p5">
              <a:extLst>
                <a:ext uri="{FF2B5EF4-FFF2-40B4-BE49-F238E27FC236}">
                  <a16:creationId xmlns:a16="http://schemas.microsoft.com/office/drawing/2014/main" id="{A9B17009-178D-3F11-72F6-B4145258AA96}"/>
                </a:ext>
              </a:extLst>
            </p:cNvPr>
            <p:cNvSpPr/>
            <p:nvPr/>
          </p:nvSpPr>
          <p:spPr>
            <a:xfrm>
              <a:off x="6987172" y="750072"/>
              <a:ext cx="1798059" cy="539417"/>
            </a:xfrm>
            <a:prstGeom prst="chevron">
              <a:avLst>
                <a:gd name="adj" fmla="val 30000"/>
              </a:avLst>
            </a:prstGeom>
            <a:solidFill>
              <a:schemeClr val="dk2"/>
            </a:solidFill>
            <a:ln w="158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40;p5">
              <a:extLst>
                <a:ext uri="{FF2B5EF4-FFF2-40B4-BE49-F238E27FC236}">
                  <a16:creationId xmlns:a16="http://schemas.microsoft.com/office/drawing/2014/main" id="{6C678BED-0DD7-D24A-7228-6ACDF7984562}"/>
                </a:ext>
              </a:extLst>
            </p:cNvPr>
            <p:cNvSpPr txBox="1"/>
            <p:nvPr/>
          </p:nvSpPr>
          <p:spPr>
            <a:xfrm>
              <a:off x="7148997" y="750072"/>
              <a:ext cx="1474409" cy="5394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600" tIns="66600" rIns="66600" bIns="66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rbel"/>
                <a:buNone/>
              </a:pPr>
              <a:r>
                <a:rPr lang="en-US" sz="1800" b="0" i="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orbel"/>
                </a:rPr>
                <a:t>Plan</a:t>
              </a:r>
              <a:endPara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Google Shape;341;p5">
              <a:extLst>
                <a:ext uri="{FF2B5EF4-FFF2-40B4-BE49-F238E27FC236}">
                  <a16:creationId xmlns:a16="http://schemas.microsoft.com/office/drawing/2014/main" id="{65CC51BA-0325-8B39-5D32-A1BC8531F3A7}"/>
                </a:ext>
              </a:extLst>
            </p:cNvPr>
            <p:cNvSpPr/>
            <p:nvPr/>
          </p:nvSpPr>
          <p:spPr>
            <a:xfrm>
              <a:off x="6987172" y="1289490"/>
              <a:ext cx="1636234" cy="1710801"/>
            </a:xfrm>
            <a:prstGeom prst="rect">
              <a:avLst/>
            </a:prstGeom>
            <a:solidFill>
              <a:srgbClr val="CBCBCB">
                <a:alpha val="89803"/>
              </a:srgbClr>
            </a:solidFill>
            <a:ln w="15875" cap="rnd" cmpd="sng">
              <a:solidFill>
                <a:srgbClr val="CBCBCB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42;p5">
              <a:extLst>
                <a:ext uri="{FF2B5EF4-FFF2-40B4-BE49-F238E27FC236}">
                  <a16:creationId xmlns:a16="http://schemas.microsoft.com/office/drawing/2014/main" id="{9DFF6495-823F-6B47-52B0-244E26E27CA7}"/>
                </a:ext>
              </a:extLst>
            </p:cNvPr>
            <p:cNvSpPr txBox="1"/>
            <p:nvPr/>
          </p:nvSpPr>
          <p:spPr>
            <a:xfrm>
              <a:off x="6987172" y="1289490"/>
              <a:ext cx="1636234" cy="1710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9275" tIns="129275" rIns="129275" bIns="25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None/>
              </a:pPr>
              <a:r>
                <a:rPr lang="en-US" b="0" i="0" u="none" strike="noStrike" cap="none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Plan for key </a:t>
              </a:r>
              <a:r>
                <a:rPr lang="en-US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p</a:t>
              </a:r>
              <a:r>
                <a:rPr lang="en-US" b="0" i="0" u="none" strike="noStrike" cap="none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ositions that do </a:t>
              </a:r>
              <a:r>
                <a:rPr lang="en-US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n</a:t>
              </a:r>
              <a:r>
                <a:rPr lang="en-US" b="0" i="0" u="none" strike="noStrike" cap="none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ot have potential successors.</a:t>
              </a:r>
              <a:endParaRPr dirty="0"/>
            </a:p>
          </p:txBody>
        </p:sp>
        <p:sp>
          <p:nvSpPr>
            <p:cNvPr id="28" name="Google Shape;343;p5">
              <a:extLst>
                <a:ext uri="{FF2B5EF4-FFF2-40B4-BE49-F238E27FC236}">
                  <a16:creationId xmlns:a16="http://schemas.microsoft.com/office/drawing/2014/main" id="{AB17DC6C-5D91-B86F-C76C-C626A66FCE3B}"/>
                </a:ext>
              </a:extLst>
            </p:cNvPr>
            <p:cNvSpPr/>
            <p:nvPr/>
          </p:nvSpPr>
          <p:spPr>
            <a:xfrm>
              <a:off x="8732550" y="750072"/>
              <a:ext cx="1798059" cy="539417"/>
            </a:xfrm>
            <a:prstGeom prst="chevron">
              <a:avLst>
                <a:gd name="adj" fmla="val 30000"/>
              </a:avLst>
            </a:prstGeom>
            <a:solidFill>
              <a:schemeClr val="dk2"/>
            </a:solidFill>
            <a:ln w="158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44;p5">
              <a:extLst>
                <a:ext uri="{FF2B5EF4-FFF2-40B4-BE49-F238E27FC236}">
                  <a16:creationId xmlns:a16="http://schemas.microsoft.com/office/drawing/2014/main" id="{0BCA46F5-A9B8-064F-2859-0D7B57DA0F2D}"/>
                </a:ext>
              </a:extLst>
            </p:cNvPr>
            <p:cNvSpPr txBox="1"/>
            <p:nvPr/>
          </p:nvSpPr>
          <p:spPr>
            <a:xfrm>
              <a:off x="8894375" y="750072"/>
              <a:ext cx="1474409" cy="5394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600" tIns="66600" rIns="66600" bIns="66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rbel"/>
                <a:buNone/>
              </a:pPr>
              <a:r>
                <a:rPr lang="en-US" sz="1800" b="0" i="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orbel"/>
                </a:rPr>
                <a:t>Execute and Update</a:t>
              </a:r>
              <a:endPara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Google Shape;345;p5">
              <a:extLst>
                <a:ext uri="{FF2B5EF4-FFF2-40B4-BE49-F238E27FC236}">
                  <a16:creationId xmlns:a16="http://schemas.microsoft.com/office/drawing/2014/main" id="{63645D87-6EBF-98AF-02E0-AD21FE7ACE7A}"/>
                </a:ext>
              </a:extLst>
            </p:cNvPr>
            <p:cNvSpPr/>
            <p:nvPr/>
          </p:nvSpPr>
          <p:spPr>
            <a:xfrm>
              <a:off x="8732550" y="1289490"/>
              <a:ext cx="1636234" cy="1710801"/>
            </a:xfrm>
            <a:prstGeom prst="rect">
              <a:avLst/>
            </a:prstGeom>
            <a:solidFill>
              <a:srgbClr val="CBCBCB">
                <a:alpha val="89803"/>
              </a:srgbClr>
            </a:solidFill>
            <a:ln w="15875" cap="rnd" cmpd="sng">
              <a:solidFill>
                <a:srgbClr val="CBCBCB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46;p5">
              <a:extLst>
                <a:ext uri="{FF2B5EF4-FFF2-40B4-BE49-F238E27FC236}">
                  <a16:creationId xmlns:a16="http://schemas.microsoft.com/office/drawing/2014/main" id="{E6F31FC3-82E5-5381-1C9C-6351BA97AEA7}"/>
                </a:ext>
              </a:extLst>
            </p:cNvPr>
            <p:cNvSpPr txBox="1"/>
            <p:nvPr/>
          </p:nvSpPr>
          <p:spPr>
            <a:xfrm>
              <a:off x="8732550" y="1289490"/>
              <a:ext cx="1636234" cy="1710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9275" tIns="129275" rIns="129275" bIns="25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None/>
              </a:pPr>
              <a:r>
                <a:rPr lang="en-US" b="0" i="0" u="none" strike="noStrike" cap="none" dirty="0">
                  <a:solidFill>
                    <a:schemeClr val="dk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orbel"/>
                </a:rPr>
                <a:t>Execute the plan and update it regularly.</a:t>
              </a:r>
              <a:endParaRPr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5539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a yellow border&#10;&#10;Description automatically generated">
            <a:extLst>
              <a:ext uri="{FF2B5EF4-FFF2-40B4-BE49-F238E27FC236}">
                <a16:creationId xmlns:a16="http://schemas.microsoft.com/office/drawing/2014/main" id="{105819EC-38BF-5AA5-C57C-48D65B9D1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124221-ACD3-B0BE-3B4B-48333FFE3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592" y="272445"/>
            <a:ext cx="9404723" cy="140053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 Diversity Issues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49FD1-B7A3-3009-1DC2-E511728A2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6815" y="5457630"/>
            <a:ext cx="1383912" cy="1255885"/>
          </a:xfrm>
          <a:prstGeom prst="rect">
            <a:avLst/>
          </a:prstGeom>
        </p:spPr>
      </p:pic>
      <p:sp>
        <p:nvSpPr>
          <p:cNvPr id="8" name="Google Shape;356;p6">
            <a:extLst>
              <a:ext uri="{FF2B5EF4-FFF2-40B4-BE49-F238E27FC236}">
                <a16:creationId xmlns:a16="http://schemas.microsoft.com/office/drawing/2014/main" id="{227870F6-FC64-8218-4F4C-A734720C012D}"/>
              </a:ext>
            </a:extLst>
          </p:cNvPr>
          <p:cNvSpPr txBox="1"/>
          <p:nvPr/>
        </p:nvSpPr>
        <p:spPr>
          <a:xfrm>
            <a:off x="6096000" y="1869266"/>
            <a:ext cx="6059905" cy="3742762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rbel"/>
              </a:rPr>
              <a:t>Is your organization lacking in diversity?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rbel"/>
            </a:endParaRP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rbel"/>
              </a:rPr>
              <a:t>When positioning employees for succession, avoid “like-me” approaches.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rbel"/>
            </a:endParaRP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rbel"/>
              </a:rPr>
              <a:t>Use assessment tools to reduce biased selection practices.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rbel"/>
            </a:endParaRP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rbel"/>
              </a:rPr>
              <a:t>Train leadership on recognizing hidden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orbel"/>
              </a:rPr>
              <a:t>biases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orbel"/>
              </a:rPr>
              <a:t>.</a:t>
            </a:r>
          </a:p>
        </p:txBody>
      </p:sp>
      <p:pic>
        <p:nvPicPr>
          <p:cNvPr id="9" name="Picture 8" descr="People clapping">
            <a:extLst>
              <a:ext uri="{FF2B5EF4-FFF2-40B4-BE49-F238E27FC236}">
                <a16:creationId xmlns:a16="http://schemas.microsoft.com/office/drawing/2014/main" id="{8F90E471-82F2-BA26-3B29-179407D7DD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84" r="-1" b="-1"/>
          <a:stretch/>
        </p:blipFill>
        <p:spPr>
          <a:xfrm>
            <a:off x="266037" y="1494825"/>
            <a:ext cx="5625426" cy="4122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542909-21C0-4599-D611-5092282F6F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73" y="6139243"/>
            <a:ext cx="2706859" cy="70719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{EF42DB8F-7450-5543-B970-F36512177EE3}tf10001062</Template>
  <TotalTime>430</TotalTime>
  <Words>1617</Words>
  <Application>Microsoft Office PowerPoint</Application>
  <PresentationFormat>Widescreen</PresentationFormat>
  <Paragraphs>261</Paragraphs>
  <Slides>30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Corbel</vt:lpstr>
      <vt:lpstr>Decotura ICG</vt:lpstr>
      <vt:lpstr>Noto Sans Symbols</vt:lpstr>
      <vt:lpstr>Wingdings</vt:lpstr>
      <vt:lpstr>Wingdings 3</vt:lpstr>
      <vt:lpstr>Ion</vt:lpstr>
      <vt:lpstr>Office Theme</vt:lpstr>
      <vt:lpstr>PowerPoint Presentation</vt:lpstr>
      <vt:lpstr>Succession Planning</vt:lpstr>
      <vt:lpstr>Introduction</vt:lpstr>
      <vt:lpstr>What is Succession Planning?</vt:lpstr>
      <vt:lpstr>The Importance of a Plan</vt:lpstr>
      <vt:lpstr>The Importance of a Plan</vt:lpstr>
      <vt:lpstr>What You Need (at a minimum) to Develop a Succession Plan</vt:lpstr>
      <vt:lpstr>PowerPoint Presentation</vt:lpstr>
      <vt:lpstr>Identify Diversity Issues</vt:lpstr>
      <vt:lpstr>Identify Key Positions</vt:lpstr>
      <vt:lpstr>PowerPoint Presentation</vt:lpstr>
      <vt:lpstr>PowerPoint Presentation</vt:lpstr>
      <vt:lpstr>Priority</vt:lpstr>
      <vt:lpstr>Select High-Potential Employees</vt:lpstr>
      <vt:lpstr>Select High-Potential Employees</vt:lpstr>
      <vt:lpstr>Determine Readiness In Potential Successors</vt:lpstr>
      <vt:lpstr>9-Box Grid</vt:lpstr>
      <vt:lpstr>Create a Development Plan</vt:lpstr>
      <vt:lpstr>Create An Employee Development Plan</vt:lpstr>
      <vt:lpstr>Sample Development Plan</vt:lpstr>
      <vt:lpstr>Plan for Key Positions Without Successors</vt:lpstr>
      <vt:lpstr>Plan for Key Positions Without Successors</vt:lpstr>
      <vt:lpstr>Plan for Unexpected Departures</vt:lpstr>
      <vt:lpstr>Example Planning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28th Annual Conference</dc:title>
  <dc:creator>Kimberly Hernandez</dc:creator>
  <cp:lastModifiedBy>Janet Borland</cp:lastModifiedBy>
  <cp:revision>34</cp:revision>
  <dcterms:created xsi:type="dcterms:W3CDTF">2024-05-10T21:27:17Z</dcterms:created>
  <dcterms:modified xsi:type="dcterms:W3CDTF">2024-09-15T16:42:40Z</dcterms:modified>
</cp:coreProperties>
</file>