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34"/>
  </p:notesMasterIdLst>
  <p:sldIdLst>
    <p:sldId id="256" r:id="rId2"/>
    <p:sldId id="263" r:id="rId3"/>
    <p:sldId id="286" r:id="rId4"/>
    <p:sldId id="279" r:id="rId5"/>
    <p:sldId id="259" r:id="rId6"/>
    <p:sldId id="319" r:id="rId7"/>
    <p:sldId id="320" r:id="rId8"/>
    <p:sldId id="321" r:id="rId9"/>
    <p:sldId id="290" r:id="rId10"/>
    <p:sldId id="291" r:id="rId11"/>
    <p:sldId id="292" r:id="rId12"/>
    <p:sldId id="293" r:id="rId13"/>
    <p:sldId id="294" r:id="rId14"/>
    <p:sldId id="295" r:id="rId15"/>
    <p:sldId id="298" r:id="rId16"/>
    <p:sldId id="318" r:id="rId17"/>
    <p:sldId id="313" r:id="rId18"/>
    <p:sldId id="300" r:id="rId19"/>
    <p:sldId id="303" r:id="rId20"/>
    <p:sldId id="302" r:id="rId21"/>
    <p:sldId id="304" r:id="rId22"/>
    <p:sldId id="301" r:id="rId23"/>
    <p:sldId id="310" r:id="rId24"/>
    <p:sldId id="306" r:id="rId25"/>
    <p:sldId id="309" r:id="rId26"/>
    <p:sldId id="276" r:id="rId27"/>
    <p:sldId id="308" r:id="rId28"/>
    <p:sldId id="316" r:id="rId29"/>
    <p:sldId id="299" r:id="rId30"/>
    <p:sldId id="312" r:id="rId31"/>
    <p:sldId id="288" r:id="rId32"/>
    <p:sldId id="277" r:id="rId33"/>
  </p:sldIdLst>
  <p:sldSz cx="12192000" cy="6858000"/>
  <p:notesSz cx="6858000" cy="9144000"/>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FA352A-307E-5C86-BDE9-B5DCFF4ABE88}" name="Guest User" initials="GU" userId="S::urn:spo:anon#6c73d75003d836675156ff4020c4ba50f2ffcfebddcf6e96a7d598d71b17b7a5::" providerId="AD"/>
  <p188:author id="{F27AEBC7-76E7-9C4E-E5CF-3A49BE45A85D}" name="Guest User" initials="GU" userId="S::urn:spo:anon#6a779ca61cb965659d9c499ed027bf7c57e254073b87020df9f65797c7a2ca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745"/>
  </p:normalViewPr>
  <p:slideViewPr>
    <p:cSldViewPr snapToGrid="0">
      <p:cViewPr varScale="1">
        <p:scale>
          <a:sx n="118" d="100"/>
          <a:sy n="118" d="100"/>
        </p:scale>
        <p:origin x="2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4873E-34D9-4011-B823-45C4AD2A9FC6}" type="doc">
      <dgm:prSet loTypeId="urn:microsoft.com/office/officeart/2017/3/layout/HorizontalPathTimeline#1" loCatId="other" qsTypeId="urn:microsoft.com/office/officeart/2005/8/quickstyle/simple1" qsCatId="simple" csTypeId="urn:microsoft.com/office/officeart/2005/8/colors/accent5_2" csCatId="accent5" phldr="1"/>
      <dgm:spPr/>
      <dgm:t>
        <a:bodyPr/>
        <a:lstStyle/>
        <a:p>
          <a:endParaRPr lang="en-US"/>
        </a:p>
      </dgm:t>
    </dgm:pt>
    <dgm:pt modelId="{D0C06EB0-D7EF-45E3-95AD-C3986984C27E}">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Identify the Need</a:t>
          </a:r>
        </a:p>
      </dgm:t>
    </dgm:pt>
    <dgm:pt modelId="{0BB155BD-DA20-44C2-8CB4-CB3D3770A527}" type="parTrans" cxnId="{97993EA3-CE7B-4009-B7CE-BFB111FBE521}">
      <dgm:prSet/>
      <dgm:spPr/>
      <dgm:t>
        <a:bodyPr/>
        <a:lstStyle/>
        <a:p>
          <a:endParaRPr lang="en-US"/>
        </a:p>
      </dgm:t>
    </dgm:pt>
    <dgm:pt modelId="{6F918279-79F1-4A08-BB84-2DE055676D74}" type="sibTrans" cxnId="{97993EA3-CE7B-4009-B7CE-BFB111FBE521}">
      <dgm:prSet/>
      <dgm:spPr/>
      <dgm:t>
        <a:bodyPr/>
        <a:lstStyle/>
        <a:p>
          <a:endParaRPr lang="en-US"/>
        </a:p>
      </dgm:t>
    </dgm:pt>
    <dgm:pt modelId="{4E599684-CBE7-4BF6-B041-7B59A5AE3CF2}">
      <dgm:prSet phldrT="[Text]" custT="1"/>
      <dgm:spPr/>
      <dgm:t>
        <a:bodyPr/>
        <a:lstStyle/>
        <a:p>
          <a:r>
            <a:rPr lang="en-US" sz="1200" dirty="0">
              <a:latin typeface="Arial" panose="020B0604020202020204" pitchFamily="34" charset="0"/>
              <a:cs typeface="Arial" panose="020B0604020202020204" pitchFamily="34" charset="0"/>
            </a:rPr>
            <a:t>What positions, Why, Timeframe</a:t>
          </a:r>
        </a:p>
      </dgm:t>
    </dgm:pt>
    <dgm:pt modelId="{A8AAC60B-A805-4BF6-9EA5-E87AC2902868}" type="parTrans" cxnId="{841D665D-B707-471F-BD09-964D3951145A}">
      <dgm:prSet/>
      <dgm:spPr/>
      <dgm:t>
        <a:bodyPr/>
        <a:lstStyle/>
        <a:p>
          <a:endParaRPr lang="en-US"/>
        </a:p>
      </dgm:t>
    </dgm:pt>
    <dgm:pt modelId="{BF909935-A6E2-4FB3-A57D-3F1AE3109B2D}" type="sibTrans" cxnId="{841D665D-B707-471F-BD09-964D3951145A}">
      <dgm:prSet/>
      <dgm:spPr/>
      <dgm:t>
        <a:bodyPr/>
        <a:lstStyle/>
        <a:p>
          <a:endParaRPr lang="en-US"/>
        </a:p>
      </dgm:t>
    </dgm:pt>
    <dgm:pt modelId="{4B3BEF5E-080D-4FEE-B522-70B46FFD0660}">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Policy Objective</a:t>
          </a:r>
        </a:p>
      </dgm:t>
    </dgm:pt>
    <dgm:pt modelId="{06017295-6984-41E0-8693-8EB293EF8566}" type="parTrans" cxnId="{9A613993-1976-4C90-B719-959774EC46C8}">
      <dgm:prSet/>
      <dgm:spPr/>
      <dgm:t>
        <a:bodyPr/>
        <a:lstStyle/>
        <a:p>
          <a:endParaRPr lang="en-US"/>
        </a:p>
      </dgm:t>
    </dgm:pt>
    <dgm:pt modelId="{39F905D4-BCDD-42A3-91CF-0746D3124C5E}" type="sibTrans" cxnId="{9A613993-1976-4C90-B719-959774EC46C8}">
      <dgm:prSet/>
      <dgm:spPr/>
      <dgm:t>
        <a:bodyPr/>
        <a:lstStyle/>
        <a:p>
          <a:endParaRPr lang="en-US"/>
        </a:p>
      </dgm:t>
    </dgm:pt>
    <dgm:pt modelId="{DB8AF9DD-B1C3-4C20-BD21-C6C7FF671A92}">
      <dgm:prSet phldrT="[Text]" custT="1"/>
      <dgm:spPr/>
      <dgm:t>
        <a:bodyPr/>
        <a:lstStyle/>
        <a:p>
          <a:r>
            <a:rPr lang="en-US" sz="1200" dirty="0">
              <a:latin typeface="Arial" panose="020B0604020202020204" pitchFamily="34" charset="0"/>
              <a:cs typeface="Arial" panose="020B0604020202020204" pitchFamily="34" charset="0"/>
            </a:rPr>
            <a:t>Recruit, Retain, Benefit</a:t>
          </a:r>
        </a:p>
      </dgm:t>
    </dgm:pt>
    <dgm:pt modelId="{DF70DEA5-E7DD-4AA9-B1CC-992432C16744}" type="parTrans" cxnId="{D6373D48-D8B0-4539-A4A4-81DB907C07C1}">
      <dgm:prSet/>
      <dgm:spPr/>
      <dgm:t>
        <a:bodyPr/>
        <a:lstStyle/>
        <a:p>
          <a:endParaRPr lang="en-US"/>
        </a:p>
      </dgm:t>
    </dgm:pt>
    <dgm:pt modelId="{428A9B80-64FA-44ED-87FF-F7A0D539842F}" type="sibTrans" cxnId="{D6373D48-D8B0-4539-A4A4-81DB907C07C1}">
      <dgm:prSet/>
      <dgm:spPr/>
      <dgm:t>
        <a:bodyPr/>
        <a:lstStyle/>
        <a:p>
          <a:endParaRPr lang="en-US"/>
        </a:p>
      </dgm:t>
    </dgm:pt>
    <dgm:pt modelId="{406B4493-A90D-40A8-B02D-BA06CB04BF3C}">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Examine the Budget</a:t>
          </a:r>
        </a:p>
      </dgm:t>
    </dgm:pt>
    <dgm:pt modelId="{2E2A0F75-F224-4A80-ACB5-1C4956E37E23}" type="parTrans" cxnId="{F712E336-0730-4454-AAED-A8EC704ECFC8}">
      <dgm:prSet/>
      <dgm:spPr/>
      <dgm:t>
        <a:bodyPr/>
        <a:lstStyle/>
        <a:p>
          <a:endParaRPr lang="en-US"/>
        </a:p>
      </dgm:t>
    </dgm:pt>
    <dgm:pt modelId="{B6B5896F-38E7-450F-A826-9964A8F0DE0E}" type="sibTrans" cxnId="{F712E336-0730-4454-AAED-A8EC704ECFC8}">
      <dgm:prSet/>
      <dgm:spPr/>
      <dgm:t>
        <a:bodyPr/>
        <a:lstStyle/>
        <a:p>
          <a:endParaRPr lang="en-US"/>
        </a:p>
      </dgm:t>
    </dgm:pt>
    <dgm:pt modelId="{20D34FCC-0F35-496C-B2E7-3FBCA3E29C37}">
      <dgm:prSet phldrT="[Text]" custT="1"/>
      <dgm:spPr/>
      <dgm:t>
        <a:bodyPr/>
        <a:lstStyle/>
        <a:p>
          <a:r>
            <a:rPr lang="en-US" sz="1200" b="0" i="0" u="none" dirty="0">
              <a:latin typeface="Arial" panose="020B0604020202020204" pitchFamily="34" charset="0"/>
              <a:cs typeface="Arial" panose="020B0604020202020204" pitchFamily="34" charset="0"/>
            </a:rPr>
            <a:t>Examine the budget for each type of budget</a:t>
          </a:r>
          <a:endParaRPr lang="en-US" sz="1200" dirty="0">
            <a:latin typeface="Arial" panose="020B0604020202020204" pitchFamily="34" charset="0"/>
            <a:cs typeface="Arial" panose="020B0604020202020204" pitchFamily="34" charset="0"/>
          </a:endParaRPr>
        </a:p>
      </dgm:t>
    </dgm:pt>
    <dgm:pt modelId="{CE74B72C-B89D-46FE-831F-2D7619996546}" type="parTrans" cxnId="{8F51CEF3-D7F7-4496-8E39-A74D3407581F}">
      <dgm:prSet/>
      <dgm:spPr/>
      <dgm:t>
        <a:bodyPr/>
        <a:lstStyle/>
        <a:p>
          <a:endParaRPr lang="en-US"/>
        </a:p>
      </dgm:t>
    </dgm:pt>
    <dgm:pt modelId="{927D4900-D936-4E0F-AEA8-71096C4E0FED}" type="sibTrans" cxnId="{8F51CEF3-D7F7-4496-8E39-A74D3407581F}">
      <dgm:prSet/>
      <dgm:spPr/>
      <dgm:t>
        <a:bodyPr/>
        <a:lstStyle/>
        <a:p>
          <a:endParaRPr lang="en-US"/>
        </a:p>
      </dgm:t>
    </dgm:pt>
    <dgm:pt modelId="{71A30621-5A5F-43B0-84EC-C33507890165}">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Policy Development</a:t>
          </a:r>
        </a:p>
      </dgm:t>
    </dgm:pt>
    <dgm:pt modelId="{F93F53F9-4EA9-4B69-AEBB-EC08A304AE3E}" type="parTrans" cxnId="{1802D984-EB76-4C48-AC3B-94BA8DFE0C3F}">
      <dgm:prSet/>
      <dgm:spPr/>
      <dgm:t>
        <a:bodyPr/>
        <a:lstStyle/>
        <a:p>
          <a:endParaRPr lang="en-US"/>
        </a:p>
      </dgm:t>
    </dgm:pt>
    <dgm:pt modelId="{BC9647A5-897E-4509-8E60-0A1FA7E561EE}" type="sibTrans" cxnId="{1802D984-EB76-4C48-AC3B-94BA8DFE0C3F}">
      <dgm:prSet/>
      <dgm:spPr/>
      <dgm:t>
        <a:bodyPr/>
        <a:lstStyle/>
        <a:p>
          <a:endParaRPr lang="en-US"/>
        </a:p>
      </dgm:t>
    </dgm:pt>
    <dgm:pt modelId="{09823A41-36EE-4ED8-8E4C-1FC3E9B9DA38}">
      <dgm:prSet phldrT="[Text]" phldr="0" custT="1"/>
      <dgm:spPr/>
      <dgm:t>
        <a:bodyPr/>
        <a:lstStyle/>
        <a:p>
          <a:r>
            <a:rPr lang="en-US" sz="1200" b="0" i="0" u="none" dirty="0">
              <a:latin typeface="Arial" panose="020B0604020202020204" pitchFamily="34" charset="0"/>
              <a:cs typeface="Arial" panose="020B0604020202020204" pitchFamily="34" charset="0"/>
            </a:rPr>
            <a:t>What and to whom are we offering the package</a:t>
          </a:r>
          <a:endParaRPr lang="en-US" sz="1200" dirty="0">
            <a:latin typeface="Arial" panose="020B0604020202020204" pitchFamily="34" charset="0"/>
            <a:cs typeface="Arial" panose="020B0604020202020204" pitchFamily="34" charset="0"/>
          </a:endParaRPr>
        </a:p>
      </dgm:t>
    </dgm:pt>
    <dgm:pt modelId="{F244D039-067D-4FE3-9A79-1977435DEDCA}" type="parTrans" cxnId="{4123380D-BF06-47D5-BB37-27F94B9CD2B5}">
      <dgm:prSet/>
      <dgm:spPr/>
      <dgm:t>
        <a:bodyPr/>
        <a:lstStyle/>
        <a:p>
          <a:endParaRPr lang="en-US"/>
        </a:p>
      </dgm:t>
    </dgm:pt>
    <dgm:pt modelId="{8919468E-A735-45AD-9C8C-4DD1ED80DA14}" type="sibTrans" cxnId="{4123380D-BF06-47D5-BB37-27F94B9CD2B5}">
      <dgm:prSet/>
      <dgm:spPr/>
      <dgm:t>
        <a:bodyPr/>
        <a:lstStyle/>
        <a:p>
          <a:endParaRPr lang="en-US"/>
        </a:p>
      </dgm:t>
    </dgm:pt>
    <dgm:pt modelId="{4971AC50-A88E-4E33-87F8-FCEAC805564B}">
      <dgm:prSet phldrT="[Text]" phldr="0"/>
      <dgm:spPr/>
      <dgm:t>
        <a:bodyPr/>
        <a:lstStyle/>
        <a:p>
          <a:pPr>
            <a:defRPr b="1"/>
          </a:pPr>
          <a:r>
            <a:rPr lang="en-US" dirty="0">
              <a:solidFill>
                <a:schemeClr val="bg1"/>
              </a:solidFill>
              <a:latin typeface="Arial" panose="020B0604020202020204" pitchFamily="34" charset="0"/>
              <a:cs typeface="Arial" panose="020B0604020202020204" pitchFamily="34" charset="0"/>
            </a:rPr>
            <a:t>Communicate the Policy</a:t>
          </a:r>
        </a:p>
      </dgm:t>
    </dgm:pt>
    <dgm:pt modelId="{C9196550-5E95-4357-8451-1D9A3E9B9887}" type="parTrans" cxnId="{D3F6A62A-6459-4BFC-82C1-B194A64DAEF0}">
      <dgm:prSet/>
      <dgm:spPr/>
      <dgm:t>
        <a:bodyPr/>
        <a:lstStyle/>
        <a:p>
          <a:endParaRPr lang="en-US"/>
        </a:p>
      </dgm:t>
    </dgm:pt>
    <dgm:pt modelId="{5851B56B-AA5B-4350-B325-A26109F66599}" type="sibTrans" cxnId="{D3F6A62A-6459-4BFC-82C1-B194A64DAEF0}">
      <dgm:prSet/>
      <dgm:spPr/>
      <dgm:t>
        <a:bodyPr/>
        <a:lstStyle/>
        <a:p>
          <a:endParaRPr lang="en-US"/>
        </a:p>
      </dgm:t>
    </dgm:pt>
    <dgm:pt modelId="{B70A8EE9-B04A-475F-A55E-C7EC9716492A}">
      <dgm:prSet custT="1"/>
      <dgm:spPr/>
      <dgm:t>
        <a:bodyPr/>
        <a:lstStyle/>
        <a:p>
          <a:r>
            <a:rPr lang="en-US" sz="1200" b="0" i="0" u="none" dirty="0">
              <a:latin typeface="Arial" panose="020B0604020202020204" pitchFamily="34" charset="0"/>
              <a:cs typeface="Arial" panose="020B0604020202020204" pitchFamily="34" charset="0"/>
            </a:rPr>
            <a:t>Formal Rollout and Plan of Use</a:t>
          </a:r>
          <a:endParaRPr lang="en-US" sz="1200" dirty="0">
            <a:latin typeface="Arial" panose="020B0604020202020204" pitchFamily="34" charset="0"/>
            <a:cs typeface="Arial" panose="020B0604020202020204" pitchFamily="34" charset="0"/>
          </a:endParaRPr>
        </a:p>
      </dgm:t>
    </dgm:pt>
    <dgm:pt modelId="{827B8979-53B0-4D04-AFD4-E95ECE158F29}" type="parTrans" cxnId="{974143E5-F97B-46EC-BF8B-1BE68E1266DC}">
      <dgm:prSet/>
      <dgm:spPr/>
      <dgm:t>
        <a:bodyPr/>
        <a:lstStyle/>
        <a:p>
          <a:endParaRPr lang="en-US"/>
        </a:p>
      </dgm:t>
    </dgm:pt>
    <dgm:pt modelId="{EF80220B-B1BA-4812-A85D-99163E525C87}" type="sibTrans" cxnId="{974143E5-F97B-46EC-BF8B-1BE68E1266DC}">
      <dgm:prSet/>
      <dgm:spPr/>
      <dgm:t>
        <a:bodyPr/>
        <a:lstStyle/>
        <a:p>
          <a:endParaRPr lang="en-US"/>
        </a:p>
      </dgm:t>
    </dgm:pt>
    <dgm:pt modelId="{932CA750-36C5-4FBB-923A-29DF7B5A91E5}" type="pres">
      <dgm:prSet presAssocID="{E604873E-34D9-4011-B823-45C4AD2A9FC6}" presName="root" presStyleCnt="0">
        <dgm:presLayoutVars>
          <dgm:chMax/>
          <dgm:chPref/>
          <dgm:animLvl val="lvl"/>
        </dgm:presLayoutVars>
      </dgm:prSet>
      <dgm:spPr/>
    </dgm:pt>
    <dgm:pt modelId="{C5D1BC48-B762-488E-BF7E-9CDA82DFACEE}" type="pres">
      <dgm:prSet presAssocID="{E604873E-34D9-4011-B823-45C4AD2A9FC6}" presName="divider" presStyleLbl="node1" presStyleIdx="0" presStyleCnt="1"/>
      <dgm:spPr>
        <a:solidFill>
          <a:schemeClr val="accent5">
            <a:lumMod val="75000"/>
          </a:schemeClr>
        </a:solidFill>
        <a:ln>
          <a:solidFill>
            <a:schemeClr val="accent4">
              <a:lumMod val="60000"/>
              <a:lumOff val="40000"/>
            </a:schemeClr>
          </a:solidFill>
        </a:ln>
      </dgm:spPr>
    </dgm:pt>
    <dgm:pt modelId="{03618986-EF2F-440D-8403-283058C2987B}" type="pres">
      <dgm:prSet presAssocID="{E604873E-34D9-4011-B823-45C4AD2A9FC6}" presName="nodes" presStyleCnt="0">
        <dgm:presLayoutVars>
          <dgm:chMax/>
          <dgm:chPref/>
          <dgm:animLvl val="lvl"/>
        </dgm:presLayoutVars>
      </dgm:prSet>
      <dgm:spPr/>
    </dgm:pt>
    <dgm:pt modelId="{3B7C76B3-9A15-41E9-ABC3-698AB66EEDEB}" type="pres">
      <dgm:prSet presAssocID="{D0C06EB0-D7EF-45E3-95AD-C3986984C27E}" presName="composite" presStyleCnt="0"/>
      <dgm:spPr/>
    </dgm:pt>
    <dgm:pt modelId="{0A2DB98E-12CB-44AC-A271-FA81A963AC9D}" type="pres">
      <dgm:prSet presAssocID="{D0C06EB0-D7EF-45E3-95AD-C3986984C27E}" presName="L1TextContainer" presStyleLbl="revTx" presStyleIdx="0" presStyleCnt="5">
        <dgm:presLayoutVars>
          <dgm:chMax val="1"/>
          <dgm:chPref val="1"/>
          <dgm:bulletEnabled val="1"/>
        </dgm:presLayoutVars>
      </dgm:prSet>
      <dgm:spPr/>
    </dgm:pt>
    <dgm:pt modelId="{27709FD2-3216-4BCF-9F74-FD4CEFA3A9ED}" type="pres">
      <dgm:prSet presAssocID="{D0C06EB0-D7EF-45E3-95AD-C3986984C27E}" presName="L2TextContainerWrapper" presStyleCnt="0">
        <dgm:presLayoutVars>
          <dgm:chMax val="0"/>
          <dgm:chPref val="0"/>
          <dgm:bulletEnabled val="1"/>
        </dgm:presLayoutVars>
      </dgm:prSet>
      <dgm:spPr/>
    </dgm:pt>
    <dgm:pt modelId="{CD7A980D-5441-4C5A-B155-C2A021C3D0DD}" type="pres">
      <dgm:prSet presAssocID="{D0C06EB0-D7EF-45E3-95AD-C3986984C27E}" presName="L2TextContainer" presStyleLbl="bgAccFollowNode1" presStyleIdx="0" presStyleCnt="5"/>
      <dgm:spPr/>
    </dgm:pt>
    <dgm:pt modelId="{EC43CE52-5C8B-407E-A382-D1268E523743}" type="pres">
      <dgm:prSet presAssocID="{D0C06EB0-D7EF-45E3-95AD-C3986984C27E}" presName="FlexibleEmptyPlaceHolder" presStyleCnt="0"/>
      <dgm:spPr/>
    </dgm:pt>
    <dgm:pt modelId="{87C15291-AEBC-4F1E-BB11-F23971968E4A}" type="pres">
      <dgm:prSet presAssocID="{D0C06EB0-D7EF-45E3-95AD-C3986984C27E}" presName="ConnectLine" presStyleLbl="alignNode1" presStyleIdx="0"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4E6C086A-07A1-49AA-A5A9-2A0B949C7E99}" type="pres">
      <dgm:prSet presAssocID="{D0C06EB0-D7EF-45E3-95AD-C3986984C27E}" presName="ConnectorPoint" presStyleLbl="fgAcc1" presStyleIdx="0" presStyleCnt="5"/>
      <dgm:spPr>
        <a:solidFill>
          <a:schemeClr val="lt1">
            <a:alpha val="90000"/>
            <a:hueOff val="0"/>
            <a:satOff val="0"/>
            <a:lumOff val="0"/>
            <a:alphaOff val="0"/>
          </a:schemeClr>
        </a:solidFill>
        <a:ln w="12700" cap="flat" cmpd="sng" algn="ctr">
          <a:noFill/>
          <a:prstDash val="solid"/>
          <a:miter lim="800000"/>
        </a:ln>
        <a:effectLst/>
      </dgm:spPr>
    </dgm:pt>
    <dgm:pt modelId="{CCF0635D-7E1B-4FF0-B23E-6E3FFAF0187C}" type="pres">
      <dgm:prSet presAssocID="{D0C06EB0-D7EF-45E3-95AD-C3986984C27E}" presName="EmptyPlaceHolder" presStyleCnt="0"/>
      <dgm:spPr/>
    </dgm:pt>
    <dgm:pt modelId="{53BBE295-ADA1-45B2-9B2A-E4439C63A887}" type="pres">
      <dgm:prSet presAssocID="{6F918279-79F1-4A08-BB84-2DE055676D74}" presName="spaceBetweenRectangles" presStyleCnt="0"/>
      <dgm:spPr/>
    </dgm:pt>
    <dgm:pt modelId="{E3013DA7-D413-41BE-9E81-B2A45F6CDF77}" type="pres">
      <dgm:prSet presAssocID="{4B3BEF5E-080D-4FEE-B522-70B46FFD0660}" presName="composite" presStyleCnt="0"/>
      <dgm:spPr/>
    </dgm:pt>
    <dgm:pt modelId="{E7F88204-0CA2-4C46-B02A-29D432AB1EB7}" type="pres">
      <dgm:prSet presAssocID="{4B3BEF5E-080D-4FEE-B522-70B46FFD0660}" presName="L1TextContainer" presStyleLbl="revTx" presStyleIdx="1" presStyleCnt="5">
        <dgm:presLayoutVars>
          <dgm:chMax val="1"/>
          <dgm:chPref val="1"/>
          <dgm:bulletEnabled val="1"/>
        </dgm:presLayoutVars>
      </dgm:prSet>
      <dgm:spPr/>
    </dgm:pt>
    <dgm:pt modelId="{8CAAB770-0AB9-4D31-A1B1-5A675C95D664}" type="pres">
      <dgm:prSet presAssocID="{4B3BEF5E-080D-4FEE-B522-70B46FFD0660}" presName="L2TextContainerWrapper" presStyleCnt="0">
        <dgm:presLayoutVars>
          <dgm:chMax val="0"/>
          <dgm:chPref val="0"/>
          <dgm:bulletEnabled val="1"/>
        </dgm:presLayoutVars>
      </dgm:prSet>
      <dgm:spPr/>
    </dgm:pt>
    <dgm:pt modelId="{51FEFD34-D680-431C-AC44-012B4D99C277}" type="pres">
      <dgm:prSet presAssocID="{4B3BEF5E-080D-4FEE-B522-70B46FFD0660}" presName="L2TextContainer" presStyleLbl="bgAccFollowNode1" presStyleIdx="1" presStyleCnt="5"/>
      <dgm:spPr/>
    </dgm:pt>
    <dgm:pt modelId="{3AB85E24-E56F-4866-BA4C-2F61045077CD}" type="pres">
      <dgm:prSet presAssocID="{4B3BEF5E-080D-4FEE-B522-70B46FFD0660}" presName="FlexibleEmptyPlaceHolder" presStyleCnt="0"/>
      <dgm:spPr/>
    </dgm:pt>
    <dgm:pt modelId="{CF581527-BD03-46E2-B01B-848601BE686D}" type="pres">
      <dgm:prSet presAssocID="{4B3BEF5E-080D-4FEE-B522-70B46FFD0660}" presName="ConnectLine" presStyleLbl="alignNode1" presStyleIdx="1"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87CBBACC-C115-48BD-9563-4AD8F5A27234}" type="pres">
      <dgm:prSet presAssocID="{4B3BEF5E-080D-4FEE-B522-70B46FFD0660}" presName="ConnectorPoint"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D151CB89-C46B-4A54-8445-270B818297F5}" type="pres">
      <dgm:prSet presAssocID="{4B3BEF5E-080D-4FEE-B522-70B46FFD0660}" presName="EmptyPlaceHolder" presStyleCnt="0"/>
      <dgm:spPr/>
    </dgm:pt>
    <dgm:pt modelId="{14644381-51A3-47DC-BD53-718253873CE3}" type="pres">
      <dgm:prSet presAssocID="{39F905D4-BCDD-42A3-91CF-0746D3124C5E}" presName="spaceBetweenRectangles" presStyleCnt="0"/>
      <dgm:spPr/>
    </dgm:pt>
    <dgm:pt modelId="{A19490FE-2862-4FAC-9536-B0E8D029F478}" type="pres">
      <dgm:prSet presAssocID="{406B4493-A90D-40A8-B02D-BA06CB04BF3C}" presName="composite" presStyleCnt="0"/>
      <dgm:spPr/>
    </dgm:pt>
    <dgm:pt modelId="{503E2E0C-528D-4B96-B61D-1C3F44FFC164}" type="pres">
      <dgm:prSet presAssocID="{406B4493-A90D-40A8-B02D-BA06CB04BF3C}" presName="L1TextContainer" presStyleLbl="revTx" presStyleIdx="2" presStyleCnt="5">
        <dgm:presLayoutVars>
          <dgm:chMax val="1"/>
          <dgm:chPref val="1"/>
          <dgm:bulletEnabled val="1"/>
        </dgm:presLayoutVars>
      </dgm:prSet>
      <dgm:spPr/>
    </dgm:pt>
    <dgm:pt modelId="{DC1D6388-D73A-489E-9F74-BB24DA3C2895}" type="pres">
      <dgm:prSet presAssocID="{406B4493-A90D-40A8-B02D-BA06CB04BF3C}" presName="L2TextContainerWrapper" presStyleCnt="0">
        <dgm:presLayoutVars>
          <dgm:chMax val="0"/>
          <dgm:chPref val="0"/>
          <dgm:bulletEnabled val="1"/>
        </dgm:presLayoutVars>
      </dgm:prSet>
      <dgm:spPr/>
    </dgm:pt>
    <dgm:pt modelId="{341D02C6-3F64-4DF2-AFB2-F620E7B389D9}" type="pres">
      <dgm:prSet presAssocID="{406B4493-A90D-40A8-B02D-BA06CB04BF3C}" presName="L2TextContainer" presStyleLbl="bgAccFollowNode1" presStyleIdx="2" presStyleCnt="5"/>
      <dgm:spPr/>
    </dgm:pt>
    <dgm:pt modelId="{148856CE-7B6D-4A68-9C6D-A741925B1D54}" type="pres">
      <dgm:prSet presAssocID="{406B4493-A90D-40A8-B02D-BA06CB04BF3C}" presName="FlexibleEmptyPlaceHolder" presStyleCnt="0"/>
      <dgm:spPr/>
    </dgm:pt>
    <dgm:pt modelId="{733145A9-EE86-4C22-9A0B-D61094480CC8}" type="pres">
      <dgm:prSet presAssocID="{406B4493-A90D-40A8-B02D-BA06CB04BF3C}" presName="ConnectLine" presStyleLbl="alignNode1" presStyleIdx="2"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78513766-A46C-4A38-9E06-613A95A26840}" type="pres">
      <dgm:prSet presAssocID="{406B4493-A90D-40A8-B02D-BA06CB04BF3C}" presName="ConnectorPoint"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818BF487-7F84-4EF9-A6DA-FA2F2DE9F454}" type="pres">
      <dgm:prSet presAssocID="{406B4493-A90D-40A8-B02D-BA06CB04BF3C}" presName="EmptyPlaceHolder" presStyleCnt="0"/>
      <dgm:spPr/>
    </dgm:pt>
    <dgm:pt modelId="{8E0EE725-6F39-42B5-9FA1-51BFA67C2005}" type="pres">
      <dgm:prSet presAssocID="{B6B5896F-38E7-450F-A826-9964A8F0DE0E}" presName="spaceBetweenRectangles" presStyleCnt="0"/>
      <dgm:spPr/>
    </dgm:pt>
    <dgm:pt modelId="{10709CC8-CC03-4ECE-9F23-072F5C5D91CF}" type="pres">
      <dgm:prSet presAssocID="{71A30621-5A5F-43B0-84EC-C33507890165}" presName="composite" presStyleCnt="0"/>
      <dgm:spPr/>
    </dgm:pt>
    <dgm:pt modelId="{49FF60A5-1B23-4767-A7F1-0C76CBEFCF2F}" type="pres">
      <dgm:prSet presAssocID="{71A30621-5A5F-43B0-84EC-C33507890165}" presName="L1TextContainer" presStyleLbl="revTx" presStyleIdx="3" presStyleCnt="5">
        <dgm:presLayoutVars>
          <dgm:chMax val="1"/>
          <dgm:chPref val="1"/>
          <dgm:bulletEnabled val="1"/>
        </dgm:presLayoutVars>
      </dgm:prSet>
      <dgm:spPr/>
    </dgm:pt>
    <dgm:pt modelId="{14973EE5-851E-4165-9791-5C726729CA90}" type="pres">
      <dgm:prSet presAssocID="{71A30621-5A5F-43B0-84EC-C33507890165}" presName="L2TextContainerWrapper" presStyleCnt="0">
        <dgm:presLayoutVars>
          <dgm:chMax val="0"/>
          <dgm:chPref val="0"/>
          <dgm:bulletEnabled val="1"/>
        </dgm:presLayoutVars>
      </dgm:prSet>
      <dgm:spPr/>
    </dgm:pt>
    <dgm:pt modelId="{24AF13D8-CAD0-4821-9259-B5AD2BBD2D9A}" type="pres">
      <dgm:prSet presAssocID="{71A30621-5A5F-43B0-84EC-C33507890165}" presName="L2TextContainer" presStyleLbl="bgAccFollowNode1" presStyleIdx="3" presStyleCnt="5"/>
      <dgm:spPr/>
    </dgm:pt>
    <dgm:pt modelId="{9FD7890F-0988-49CF-A992-BF84EE254AF3}" type="pres">
      <dgm:prSet presAssocID="{71A30621-5A5F-43B0-84EC-C33507890165}" presName="FlexibleEmptyPlaceHolder" presStyleCnt="0"/>
      <dgm:spPr/>
    </dgm:pt>
    <dgm:pt modelId="{826D19AB-7674-4339-AC6A-3554A3285C8F}" type="pres">
      <dgm:prSet presAssocID="{71A30621-5A5F-43B0-84EC-C33507890165}" presName="ConnectLine" presStyleLbl="alignNode1" presStyleIdx="3"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43227ABF-0709-40F4-9DAE-D680F9F11751}" type="pres">
      <dgm:prSet presAssocID="{71A30621-5A5F-43B0-84EC-C33507890165}" presName="ConnectorPoint"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79A56AB1-47A5-420B-B39C-4A233C5A68B2}" type="pres">
      <dgm:prSet presAssocID="{71A30621-5A5F-43B0-84EC-C33507890165}" presName="EmptyPlaceHolder" presStyleCnt="0"/>
      <dgm:spPr/>
    </dgm:pt>
    <dgm:pt modelId="{A75AE161-E159-4EED-8525-A2C04059D73E}" type="pres">
      <dgm:prSet presAssocID="{BC9647A5-897E-4509-8E60-0A1FA7E561EE}" presName="spaceBetweenRectangles" presStyleCnt="0"/>
      <dgm:spPr/>
    </dgm:pt>
    <dgm:pt modelId="{D5F4082D-07BA-4A58-B3FE-0D27F36A7B49}" type="pres">
      <dgm:prSet presAssocID="{4971AC50-A88E-4E33-87F8-FCEAC805564B}" presName="composite" presStyleCnt="0"/>
      <dgm:spPr/>
    </dgm:pt>
    <dgm:pt modelId="{50410BE5-37F4-425C-A9B7-BB5BB0CFC24E}" type="pres">
      <dgm:prSet presAssocID="{4971AC50-A88E-4E33-87F8-FCEAC805564B}" presName="L1TextContainer" presStyleLbl="revTx" presStyleIdx="4" presStyleCnt="5">
        <dgm:presLayoutVars>
          <dgm:chMax val="1"/>
          <dgm:chPref val="1"/>
          <dgm:bulletEnabled val="1"/>
        </dgm:presLayoutVars>
      </dgm:prSet>
      <dgm:spPr/>
    </dgm:pt>
    <dgm:pt modelId="{B5259F40-CA88-4AE8-B27C-029CA34ED9E1}" type="pres">
      <dgm:prSet presAssocID="{4971AC50-A88E-4E33-87F8-FCEAC805564B}" presName="L2TextContainerWrapper" presStyleCnt="0">
        <dgm:presLayoutVars>
          <dgm:chMax val="0"/>
          <dgm:chPref val="0"/>
          <dgm:bulletEnabled val="1"/>
        </dgm:presLayoutVars>
      </dgm:prSet>
      <dgm:spPr/>
    </dgm:pt>
    <dgm:pt modelId="{F8CBB33A-901D-4476-BB4D-3BBA0095A6AF}" type="pres">
      <dgm:prSet presAssocID="{4971AC50-A88E-4E33-87F8-FCEAC805564B}" presName="L2TextContainer" presStyleLbl="bgAccFollowNode1" presStyleIdx="4" presStyleCnt="5"/>
      <dgm:spPr/>
    </dgm:pt>
    <dgm:pt modelId="{CE6AFF2F-6E4E-41AE-8042-FD172986B3C4}" type="pres">
      <dgm:prSet presAssocID="{4971AC50-A88E-4E33-87F8-FCEAC805564B}" presName="FlexibleEmptyPlaceHolder" presStyleCnt="0"/>
      <dgm:spPr/>
    </dgm:pt>
    <dgm:pt modelId="{8677116F-B78F-436F-B7FA-3681FDB781CA}" type="pres">
      <dgm:prSet presAssocID="{4971AC50-A88E-4E33-87F8-FCEAC805564B}" presName="ConnectLine" presStyleLbl="alignNode1" presStyleIdx="4" presStyleCnt="5"/>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A95AF550-DC6B-424A-B700-8C6432E1A3FF}" type="pres">
      <dgm:prSet presAssocID="{4971AC50-A88E-4E33-87F8-FCEAC805564B}" presName="ConnectorPoint"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D53410A6-E5AD-4DAB-8C5A-DC516AEF7B00}" type="pres">
      <dgm:prSet presAssocID="{4971AC50-A88E-4E33-87F8-FCEAC805564B}" presName="EmptyPlaceHolder" presStyleCnt="0"/>
      <dgm:spPr/>
    </dgm:pt>
  </dgm:ptLst>
  <dgm:cxnLst>
    <dgm:cxn modelId="{B128A003-3BB1-4A67-9604-8D987F9A69CB}" type="presOf" srcId="{E604873E-34D9-4011-B823-45C4AD2A9FC6}" destId="{932CA750-36C5-4FBB-923A-29DF7B5A91E5}" srcOrd="0" destOrd="0" presId="urn:microsoft.com/office/officeart/2017/3/layout/HorizontalPathTimeline#1"/>
    <dgm:cxn modelId="{DFA74F07-08A6-4FB8-9904-0CC333ABBA62}" type="presOf" srcId="{B70A8EE9-B04A-475F-A55E-C7EC9716492A}" destId="{F8CBB33A-901D-4476-BB4D-3BBA0095A6AF}" srcOrd="0" destOrd="0" presId="urn:microsoft.com/office/officeart/2017/3/layout/HorizontalPathTimeline#1"/>
    <dgm:cxn modelId="{4123380D-BF06-47D5-BB37-27F94B9CD2B5}" srcId="{71A30621-5A5F-43B0-84EC-C33507890165}" destId="{09823A41-36EE-4ED8-8E4C-1FC3E9B9DA38}" srcOrd="0" destOrd="0" parTransId="{F244D039-067D-4FE3-9A79-1977435DEDCA}" sibTransId="{8919468E-A735-45AD-9C8C-4DD1ED80DA14}"/>
    <dgm:cxn modelId="{EB0EC510-0650-418A-B09E-68AD0E49FCB3}" type="presOf" srcId="{D0C06EB0-D7EF-45E3-95AD-C3986984C27E}" destId="{0A2DB98E-12CB-44AC-A271-FA81A963AC9D}" srcOrd="0" destOrd="0" presId="urn:microsoft.com/office/officeart/2017/3/layout/HorizontalPathTimeline#1"/>
    <dgm:cxn modelId="{08F92A23-9243-4B8C-B536-DE577114CA5F}" type="presOf" srcId="{4B3BEF5E-080D-4FEE-B522-70B46FFD0660}" destId="{E7F88204-0CA2-4C46-B02A-29D432AB1EB7}" srcOrd="0" destOrd="0" presId="urn:microsoft.com/office/officeart/2017/3/layout/HorizontalPathTimeline#1"/>
    <dgm:cxn modelId="{D3F6A62A-6459-4BFC-82C1-B194A64DAEF0}" srcId="{E604873E-34D9-4011-B823-45C4AD2A9FC6}" destId="{4971AC50-A88E-4E33-87F8-FCEAC805564B}" srcOrd="4" destOrd="0" parTransId="{C9196550-5E95-4357-8451-1D9A3E9B9887}" sibTransId="{5851B56B-AA5B-4350-B325-A26109F66599}"/>
    <dgm:cxn modelId="{038DCE2D-F254-470C-BF53-B20B7FAFDDD8}" type="presOf" srcId="{DB8AF9DD-B1C3-4C20-BD21-C6C7FF671A92}" destId="{51FEFD34-D680-431C-AC44-012B4D99C277}" srcOrd="0" destOrd="0" presId="urn:microsoft.com/office/officeart/2017/3/layout/HorizontalPathTimeline#1"/>
    <dgm:cxn modelId="{F00A9B2E-8A06-4B98-BE1F-10C8BABDD7F9}" type="presOf" srcId="{71A30621-5A5F-43B0-84EC-C33507890165}" destId="{49FF60A5-1B23-4767-A7F1-0C76CBEFCF2F}" srcOrd="0" destOrd="0" presId="urn:microsoft.com/office/officeart/2017/3/layout/HorizontalPathTimeline#1"/>
    <dgm:cxn modelId="{F712E336-0730-4454-AAED-A8EC704ECFC8}" srcId="{E604873E-34D9-4011-B823-45C4AD2A9FC6}" destId="{406B4493-A90D-40A8-B02D-BA06CB04BF3C}" srcOrd="2" destOrd="0" parTransId="{2E2A0F75-F224-4A80-ACB5-1C4956E37E23}" sibTransId="{B6B5896F-38E7-450F-A826-9964A8F0DE0E}"/>
    <dgm:cxn modelId="{841D665D-B707-471F-BD09-964D3951145A}" srcId="{D0C06EB0-D7EF-45E3-95AD-C3986984C27E}" destId="{4E599684-CBE7-4BF6-B041-7B59A5AE3CF2}" srcOrd="0" destOrd="0" parTransId="{A8AAC60B-A805-4BF6-9EA5-E87AC2902868}" sibTransId="{BF909935-A6E2-4FB3-A57D-3F1AE3109B2D}"/>
    <dgm:cxn modelId="{C484EB46-90BA-4AA9-99FA-A08CA7DA114A}" type="presOf" srcId="{09823A41-36EE-4ED8-8E4C-1FC3E9B9DA38}" destId="{24AF13D8-CAD0-4821-9259-B5AD2BBD2D9A}" srcOrd="0" destOrd="0" presId="urn:microsoft.com/office/officeart/2017/3/layout/HorizontalPathTimeline#1"/>
    <dgm:cxn modelId="{D6373D48-D8B0-4539-A4A4-81DB907C07C1}" srcId="{4B3BEF5E-080D-4FEE-B522-70B46FFD0660}" destId="{DB8AF9DD-B1C3-4C20-BD21-C6C7FF671A92}" srcOrd="0" destOrd="0" parTransId="{DF70DEA5-E7DD-4AA9-B1CC-992432C16744}" sibTransId="{428A9B80-64FA-44ED-87FF-F7A0D539842F}"/>
    <dgm:cxn modelId="{3C765D74-ED83-4AFE-A3C4-20789539A003}" type="presOf" srcId="{4971AC50-A88E-4E33-87F8-FCEAC805564B}" destId="{50410BE5-37F4-425C-A9B7-BB5BB0CFC24E}" srcOrd="0" destOrd="0" presId="urn:microsoft.com/office/officeart/2017/3/layout/HorizontalPathTimeline#1"/>
    <dgm:cxn modelId="{60D2ED7B-5FF3-4229-887D-CBAFECEBAD15}" type="presOf" srcId="{4E599684-CBE7-4BF6-B041-7B59A5AE3CF2}" destId="{CD7A980D-5441-4C5A-B155-C2A021C3D0DD}" srcOrd="0" destOrd="0" presId="urn:microsoft.com/office/officeart/2017/3/layout/HorizontalPathTimeline#1"/>
    <dgm:cxn modelId="{1802D984-EB76-4C48-AC3B-94BA8DFE0C3F}" srcId="{E604873E-34D9-4011-B823-45C4AD2A9FC6}" destId="{71A30621-5A5F-43B0-84EC-C33507890165}" srcOrd="3" destOrd="0" parTransId="{F93F53F9-4EA9-4B69-AEBB-EC08A304AE3E}" sibTransId="{BC9647A5-897E-4509-8E60-0A1FA7E561EE}"/>
    <dgm:cxn modelId="{9A613993-1976-4C90-B719-959774EC46C8}" srcId="{E604873E-34D9-4011-B823-45C4AD2A9FC6}" destId="{4B3BEF5E-080D-4FEE-B522-70B46FFD0660}" srcOrd="1" destOrd="0" parTransId="{06017295-6984-41E0-8693-8EB293EF8566}" sibTransId="{39F905D4-BCDD-42A3-91CF-0746D3124C5E}"/>
    <dgm:cxn modelId="{97993EA3-CE7B-4009-B7CE-BFB111FBE521}" srcId="{E604873E-34D9-4011-B823-45C4AD2A9FC6}" destId="{D0C06EB0-D7EF-45E3-95AD-C3986984C27E}" srcOrd="0" destOrd="0" parTransId="{0BB155BD-DA20-44C2-8CB4-CB3D3770A527}" sibTransId="{6F918279-79F1-4A08-BB84-2DE055676D74}"/>
    <dgm:cxn modelId="{974143E5-F97B-46EC-BF8B-1BE68E1266DC}" srcId="{4971AC50-A88E-4E33-87F8-FCEAC805564B}" destId="{B70A8EE9-B04A-475F-A55E-C7EC9716492A}" srcOrd="0" destOrd="0" parTransId="{827B8979-53B0-4D04-AFD4-E95ECE158F29}" sibTransId="{EF80220B-B1BA-4812-A85D-99163E525C87}"/>
    <dgm:cxn modelId="{023D69EC-E962-461A-B080-73A862A8AB79}" type="presOf" srcId="{406B4493-A90D-40A8-B02D-BA06CB04BF3C}" destId="{503E2E0C-528D-4B96-B61D-1C3F44FFC164}" srcOrd="0" destOrd="0" presId="urn:microsoft.com/office/officeart/2017/3/layout/HorizontalPathTimeline#1"/>
    <dgm:cxn modelId="{8F51CEF3-D7F7-4496-8E39-A74D3407581F}" srcId="{406B4493-A90D-40A8-B02D-BA06CB04BF3C}" destId="{20D34FCC-0F35-496C-B2E7-3FBCA3E29C37}" srcOrd="0" destOrd="0" parTransId="{CE74B72C-B89D-46FE-831F-2D7619996546}" sibTransId="{927D4900-D936-4E0F-AEA8-71096C4E0FED}"/>
    <dgm:cxn modelId="{CBD1B7F9-C5B5-4D13-ADF5-77EE497A61F7}" type="presOf" srcId="{20D34FCC-0F35-496C-B2E7-3FBCA3E29C37}" destId="{341D02C6-3F64-4DF2-AFB2-F620E7B389D9}" srcOrd="0" destOrd="0" presId="urn:microsoft.com/office/officeart/2017/3/layout/HorizontalPathTimeline#1"/>
    <dgm:cxn modelId="{C5C366F6-1B1A-4444-8A08-73E9FBB53AF5}" type="presParOf" srcId="{932CA750-36C5-4FBB-923A-29DF7B5A91E5}" destId="{C5D1BC48-B762-488E-BF7E-9CDA82DFACEE}" srcOrd="0" destOrd="0" presId="urn:microsoft.com/office/officeart/2017/3/layout/HorizontalPathTimeline#1"/>
    <dgm:cxn modelId="{5956317D-1537-4496-A8FF-49A18B022E1E}" type="presParOf" srcId="{932CA750-36C5-4FBB-923A-29DF7B5A91E5}" destId="{03618986-EF2F-440D-8403-283058C2987B}" srcOrd="1" destOrd="0" presId="urn:microsoft.com/office/officeart/2017/3/layout/HorizontalPathTimeline#1"/>
    <dgm:cxn modelId="{7EE51424-4236-41EE-BD01-53AB5481EEB1}" type="presParOf" srcId="{03618986-EF2F-440D-8403-283058C2987B}" destId="{3B7C76B3-9A15-41E9-ABC3-698AB66EEDEB}" srcOrd="0" destOrd="0" presId="urn:microsoft.com/office/officeart/2017/3/layout/HorizontalPathTimeline#1"/>
    <dgm:cxn modelId="{131F2B71-339B-4D5A-92AA-49E332AB55B7}" type="presParOf" srcId="{3B7C76B3-9A15-41E9-ABC3-698AB66EEDEB}" destId="{0A2DB98E-12CB-44AC-A271-FA81A963AC9D}" srcOrd="0" destOrd="0" presId="urn:microsoft.com/office/officeart/2017/3/layout/HorizontalPathTimeline#1"/>
    <dgm:cxn modelId="{9E7DE1A2-8196-4B58-A740-224ECB56CB20}" type="presParOf" srcId="{3B7C76B3-9A15-41E9-ABC3-698AB66EEDEB}" destId="{27709FD2-3216-4BCF-9F74-FD4CEFA3A9ED}" srcOrd="1" destOrd="0" presId="urn:microsoft.com/office/officeart/2017/3/layout/HorizontalPathTimeline#1"/>
    <dgm:cxn modelId="{CD2816CB-99AB-4063-ABD2-2E12AE2BA35F}" type="presParOf" srcId="{27709FD2-3216-4BCF-9F74-FD4CEFA3A9ED}" destId="{CD7A980D-5441-4C5A-B155-C2A021C3D0DD}" srcOrd="0" destOrd="0" presId="urn:microsoft.com/office/officeart/2017/3/layout/HorizontalPathTimeline#1"/>
    <dgm:cxn modelId="{7839EF35-DC58-4487-8372-0EA4B7DCDAA5}" type="presParOf" srcId="{27709FD2-3216-4BCF-9F74-FD4CEFA3A9ED}" destId="{EC43CE52-5C8B-407E-A382-D1268E523743}" srcOrd="1" destOrd="0" presId="urn:microsoft.com/office/officeart/2017/3/layout/HorizontalPathTimeline#1"/>
    <dgm:cxn modelId="{C740975A-E93A-4E27-8515-113C5F6D719A}" type="presParOf" srcId="{3B7C76B3-9A15-41E9-ABC3-698AB66EEDEB}" destId="{87C15291-AEBC-4F1E-BB11-F23971968E4A}" srcOrd="2" destOrd="0" presId="urn:microsoft.com/office/officeart/2017/3/layout/HorizontalPathTimeline#1"/>
    <dgm:cxn modelId="{038A71F9-0AC5-4480-8183-724A68759A29}" type="presParOf" srcId="{3B7C76B3-9A15-41E9-ABC3-698AB66EEDEB}" destId="{4E6C086A-07A1-49AA-A5A9-2A0B949C7E99}" srcOrd="3" destOrd="0" presId="urn:microsoft.com/office/officeart/2017/3/layout/HorizontalPathTimeline#1"/>
    <dgm:cxn modelId="{55B84AA1-358B-485E-87ED-D908CB1B1EEB}" type="presParOf" srcId="{3B7C76B3-9A15-41E9-ABC3-698AB66EEDEB}" destId="{CCF0635D-7E1B-4FF0-B23E-6E3FFAF0187C}" srcOrd="4" destOrd="0" presId="urn:microsoft.com/office/officeart/2017/3/layout/HorizontalPathTimeline#1"/>
    <dgm:cxn modelId="{80068234-E2A1-45C1-99A3-7E94A6668E2F}" type="presParOf" srcId="{03618986-EF2F-440D-8403-283058C2987B}" destId="{53BBE295-ADA1-45B2-9B2A-E4439C63A887}" srcOrd="1" destOrd="0" presId="urn:microsoft.com/office/officeart/2017/3/layout/HorizontalPathTimeline#1"/>
    <dgm:cxn modelId="{00FA0602-5A50-4C63-9792-7F9489C9222E}" type="presParOf" srcId="{03618986-EF2F-440D-8403-283058C2987B}" destId="{E3013DA7-D413-41BE-9E81-B2A45F6CDF77}" srcOrd="2" destOrd="0" presId="urn:microsoft.com/office/officeart/2017/3/layout/HorizontalPathTimeline#1"/>
    <dgm:cxn modelId="{C55C28CB-A1D3-4530-998E-C9EF6B18550F}" type="presParOf" srcId="{E3013DA7-D413-41BE-9E81-B2A45F6CDF77}" destId="{E7F88204-0CA2-4C46-B02A-29D432AB1EB7}" srcOrd="0" destOrd="0" presId="urn:microsoft.com/office/officeart/2017/3/layout/HorizontalPathTimeline#1"/>
    <dgm:cxn modelId="{EC06D4C8-08C5-4652-9A04-0EC8659A3ABD}" type="presParOf" srcId="{E3013DA7-D413-41BE-9E81-B2A45F6CDF77}" destId="{8CAAB770-0AB9-4D31-A1B1-5A675C95D664}" srcOrd="1" destOrd="0" presId="urn:microsoft.com/office/officeart/2017/3/layout/HorizontalPathTimeline#1"/>
    <dgm:cxn modelId="{56E24DC8-9585-48BB-AA75-C1B50CD8C994}" type="presParOf" srcId="{8CAAB770-0AB9-4D31-A1B1-5A675C95D664}" destId="{51FEFD34-D680-431C-AC44-012B4D99C277}" srcOrd="0" destOrd="0" presId="urn:microsoft.com/office/officeart/2017/3/layout/HorizontalPathTimeline#1"/>
    <dgm:cxn modelId="{E55276BC-7DAA-4759-B118-EA59B1FF5E41}" type="presParOf" srcId="{8CAAB770-0AB9-4D31-A1B1-5A675C95D664}" destId="{3AB85E24-E56F-4866-BA4C-2F61045077CD}" srcOrd="1" destOrd="0" presId="urn:microsoft.com/office/officeart/2017/3/layout/HorizontalPathTimeline#1"/>
    <dgm:cxn modelId="{2044DDE4-0F8A-4A5B-A70A-AC3F82EA5CE0}" type="presParOf" srcId="{E3013DA7-D413-41BE-9E81-B2A45F6CDF77}" destId="{CF581527-BD03-46E2-B01B-848601BE686D}" srcOrd="2" destOrd="0" presId="urn:microsoft.com/office/officeart/2017/3/layout/HorizontalPathTimeline#1"/>
    <dgm:cxn modelId="{0B4980C7-C874-4049-A125-074994BD6A6B}" type="presParOf" srcId="{E3013DA7-D413-41BE-9E81-B2A45F6CDF77}" destId="{87CBBACC-C115-48BD-9563-4AD8F5A27234}" srcOrd="3" destOrd="0" presId="urn:microsoft.com/office/officeart/2017/3/layout/HorizontalPathTimeline#1"/>
    <dgm:cxn modelId="{A62C23CC-ACAC-480E-8522-53E68CA2861F}" type="presParOf" srcId="{E3013DA7-D413-41BE-9E81-B2A45F6CDF77}" destId="{D151CB89-C46B-4A54-8445-270B818297F5}" srcOrd="4" destOrd="0" presId="urn:microsoft.com/office/officeart/2017/3/layout/HorizontalPathTimeline#1"/>
    <dgm:cxn modelId="{117BDC21-0B79-447D-BD21-2D92504EC489}" type="presParOf" srcId="{03618986-EF2F-440D-8403-283058C2987B}" destId="{14644381-51A3-47DC-BD53-718253873CE3}" srcOrd="3" destOrd="0" presId="urn:microsoft.com/office/officeart/2017/3/layout/HorizontalPathTimeline#1"/>
    <dgm:cxn modelId="{9D6A5E33-BFF9-4E7B-B7E8-BE1531C50738}" type="presParOf" srcId="{03618986-EF2F-440D-8403-283058C2987B}" destId="{A19490FE-2862-4FAC-9536-B0E8D029F478}" srcOrd="4" destOrd="0" presId="urn:microsoft.com/office/officeart/2017/3/layout/HorizontalPathTimeline#1"/>
    <dgm:cxn modelId="{51967D85-1560-491F-868A-6C2DB3D9C07E}" type="presParOf" srcId="{A19490FE-2862-4FAC-9536-B0E8D029F478}" destId="{503E2E0C-528D-4B96-B61D-1C3F44FFC164}" srcOrd="0" destOrd="0" presId="urn:microsoft.com/office/officeart/2017/3/layout/HorizontalPathTimeline#1"/>
    <dgm:cxn modelId="{5C90FCA2-5791-469E-A520-C37341725813}" type="presParOf" srcId="{A19490FE-2862-4FAC-9536-B0E8D029F478}" destId="{DC1D6388-D73A-489E-9F74-BB24DA3C2895}" srcOrd="1" destOrd="0" presId="urn:microsoft.com/office/officeart/2017/3/layout/HorizontalPathTimeline#1"/>
    <dgm:cxn modelId="{A4521E9D-9CEC-48AA-845C-6E168860DFC4}" type="presParOf" srcId="{DC1D6388-D73A-489E-9F74-BB24DA3C2895}" destId="{341D02C6-3F64-4DF2-AFB2-F620E7B389D9}" srcOrd="0" destOrd="0" presId="urn:microsoft.com/office/officeart/2017/3/layout/HorizontalPathTimeline#1"/>
    <dgm:cxn modelId="{C15A7A62-5615-448B-BFFA-CFA97228B2C8}" type="presParOf" srcId="{DC1D6388-D73A-489E-9F74-BB24DA3C2895}" destId="{148856CE-7B6D-4A68-9C6D-A741925B1D54}" srcOrd="1" destOrd="0" presId="urn:microsoft.com/office/officeart/2017/3/layout/HorizontalPathTimeline#1"/>
    <dgm:cxn modelId="{C687AE8E-67A2-458A-9C7C-48AB74C69325}" type="presParOf" srcId="{A19490FE-2862-4FAC-9536-B0E8D029F478}" destId="{733145A9-EE86-4C22-9A0B-D61094480CC8}" srcOrd="2" destOrd="0" presId="urn:microsoft.com/office/officeart/2017/3/layout/HorizontalPathTimeline#1"/>
    <dgm:cxn modelId="{E03C7818-C116-4C86-BB55-4BE2BC987692}" type="presParOf" srcId="{A19490FE-2862-4FAC-9536-B0E8D029F478}" destId="{78513766-A46C-4A38-9E06-613A95A26840}" srcOrd="3" destOrd="0" presId="urn:microsoft.com/office/officeart/2017/3/layout/HorizontalPathTimeline#1"/>
    <dgm:cxn modelId="{79089830-35DC-45F5-972A-0BAB2D93EE44}" type="presParOf" srcId="{A19490FE-2862-4FAC-9536-B0E8D029F478}" destId="{818BF487-7F84-4EF9-A6DA-FA2F2DE9F454}" srcOrd="4" destOrd="0" presId="urn:microsoft.com/office/officeart/2017/3/layout/HorizontalPathTimeline#1"/>
    <dgm:cxn modelId="{71B7AC0D-D68D-4075-9D58-C9211D45DC90}" type="presParOf" srcId="{03618986-EF2F-440D-8403-283058C2987B}" destId="{8E0EE725-6F39-42B5-9FA1-51BFA67C2005}" srcOrd="5" destOrd="0" presId="urn:microsoft.com/office/officeart/2017/3/layout/HorizontalPathTimeline#1"/>
    <dgm:cxn modelId="{42CBD424-E9AD-4F80-8B7C-6AD0C86F7A3E}" type="presParOf" srcId="{03618986-EF2F-440D-8403-283058C2987B}" destId="{10709CC8-CC03-4ECE-9F23-072F5C5D91CF}" srcOrd="6" destOrd="0" presId="urn:microsoft.com/office/officeart/2017/3/layout/HorizontalPathTimeline#1"/>
    <dgm:cxn modelId="{7A0953BE-18D6-49E1-A9C5-311CEEC3041F}" type="presParOf" srcId="{10709CC8-CC03-4ECE-9F23-072F5C5D91CF}" destId="{49FF60A5-1B23-4767-A7F1-0C76CBEFCF2F}" srcOrd="0" destOrd="0" presId="urn:microsoft.com/office/officeart/2017/3/layout/HorizontalPathTimeline#1"/>
    <dgm:cxn modelId="{27AEBA25-56E5-464A-8EA5-2D958F5C0128}" type="presParOf" srcId="{10709CC8-CC03-4ECE-9F23-072F5C5D91CF}" destId="{14973EE5-851E-4165-9791-5C726729CA90}" srcOrd="1" destOrd="0" presId="urn:microsoft.com/office/officeart/2017/3/layout/HorizontalPathTimeline#1"/>
    <dgm:cxn modelId="{0C6A00A8-7058-4E07-B024-673B23D55E31}" type="presParOf" srcId="{14973EE5-851E-4165-9791-5C726729CA90}" destId="{24AF13D8-CAD0-4821-9259-B5AD2BBD2D9A}" srcOrd="0" destOrd="0" presId="urn:microsoft.com/office/officeart/2017/3/layout/HorizontalPathTimeline#1"/>
    <dgm:cxn modelId="{79E80C72-D13F-4911-B973-40AB79B84A42}" type="presParOf" srcId="{14973EE5-851E-4165-9791-5C726729CA90}" destId="{9FD7890F-0988-49CF-A992-BF84EE254AF3}" srcOrd="1" destOrd="0" presId="urn:microsoft.com/office/officeart/2017/3/layout/HorizontalPathTimeline#1"/>
    <dgm:cxn modelId="{5A213244-4BF4-40F4-BA5D-BA04124D1F03}" type="presParOf" srcId="{10709CC8-CC03-4ECE-9F23-072F5C5D91CF}" destId="{826D19AB-7674-4339-AC6A-3554A3285C8F}" srcOrd="2" destOrd="0" presId="urn:microsoft.com/office/officeart/2017/3/layout/HorizontalPathTimeline#1"/>
    <dgm:cxn modelId="{7548AACC-7F09-44DE-97E1-AD45F0769473}" type="presParOf" srcId="{10709CC8-CC03-4ECE-9F23-072F5C5D91CF}" destId="{43227ABF-0709-40F4-9DAE-D680F9F11751}" srcOrd="3" destOrd="0" presId="urn:microsoft.com/office/officeart/2017/3/layout/HorizontalPathTimeline#1"/>
    <dgm:cxn modelId="{B083EAB3-DB44-42C0-992A-58D387B51230}" type="presParOf" srcId="{10709CC8-CC03-4ECE-9F23-072F5C5D91CF}" destId="{79A56AB1-47A5-420B-B39C-4A233C5A68B2}" srcOrd="4" destOrd="0" presId="urn:microsoft.com/office/officeart/2017/3/layout/HorizontalPathTimeline#1"/>
    <dgm:cxn modelId="{9CCAC250-AB19-43D3-B777-7DD267AE1210}" type="presParOf" srcId="{03618986-EF2F-440D-8403-283058C2987B}" destId="{A75AE161-E159-4EED-8525-A2C04059D73E}" srcOrd="7" destOrd="0" presId="urn:microsoft.com/office/officeart/2017/3/layout/HorizontalPathTimeline#1"/>
    <dgm:cxn modelId="{26CA7715-324E-491A-BF38-ECCEDCB3B9F0}" type="presParOf" srcId="{03618986-EF2F-440D-8403-283058C2987B}" destId="{D5F4082D-07BA-4A58-B3FE-0D27F36A7B49}" srcOrd="8" destOrd="0" presId="urn:microsoft.com/office/officeart/2017/3/layout/HorizontalPathTimeline#1"/>
    <dgm:cxn modelId="{8A01AB94-AED4-4AAA-AEB9-7421619610EB}" type="presParOf" srcId="{D5F4082D-07BA-4A58-B3FE-0D27F36A7B49}" destId="{50410BE5-37F4-425C-A9B7-BB5BB0CFC24E}" srcOrd="0" destOrd="0" presId="urn:microsoft.com/office/officeart/2017/3/layout/HorizontalPathTimeline#1"/>
    <dgm:cxn modelId="{B0F2249C-DFF9-42D5-9E99-8A54A378AB4B}" type="presParOf" srcId="{D5F4082D-07BA-4A58-B3FE-0D27F36A7B49}" destId="{B5259F40-CA88-4AE8-B27C-029CA34ED9E1}" srcOrd="1" destOrd="0" presId="urn:microsoft.com/office/officeart/2017/3/layout/HorizontalPathTimeline#1"/>
    <dgm:cxn modelId="{1B3E0383-5D39-47A8-AC4B-46E5957FA208}" type="presParOf" srcId="{B5259F40-CA88-4AE8-B27C-029CA34ED9E1}" destId="{F8CBB33A-901D-4476-BB4D-3BBA0095A6AF}" srcOrd="0" destOrd="0" presId="urn:microsoft.com/office/officeart/2017/3/layout/HorizontalPathTimeline#1"/>
    <dgm:cxn modelId="{1BD2C073-A9B4-45E2-8976-213D95D475B4}" type="presParOf" srcId="{B5259F40-CA88-4AE8-B27C-029CA34ED9E1}" destId="{CE6AFF2F-6E4E-41AE-8042-FD172986B3C4}" srcOrd="1" destOrd="0" presId="urn:microsoft.com/office/officeart/2017/3/layout/HorizontalPathTimeline#1"/>
    <dgm:cxn modelId="{2A8FE899-99BB-49BC-AD81-20F8DC67E1B2}" type="presParOf" srcId="{D5F4082D-07BA-4A58-B3FE-0D27F36A7B49}" destId="{8677116F-B78F-436F-B7FA-3681FDB781CA}" srcOrd="2" destOrd="0" presId="urn:microsoft.com/office/officeart/2017/3/layout/HorizontalPathTimeline#1"/>
    <dgm:cxn modelId="{47BBB360-9802-4696-B1E9-4DC8A3652D09}" type="presParOf" srcId="{D5F4082D-07BA-4A58-B3FE-0D27F36A7B49}" destId="{A95AF550-DC6B-424A-B700-8C6432E1A3FF}" srcOrd="3" destOrd="0" presId="urn:microsoft.com/office/officeart/2017/3/layout/HorizontalPathTimeline#1"/>
    <dgm:cxn modelId="{AE468CA1-761D-4AB6-8F64-65B573C77BD5}" type="presParOf" srcId="{D5F4082D-07BA-4A58-B3FE-0D27F36A7B49}" destId="{D53410A6-E5AD-4DAB-8C5A-DC516AEF7B00}" srcOrd="4" destOrd="0" presId="urn:microsoft.com/office/officeart/2017/3/layout/HorizontalPathTimelin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DB98E-12CB-44AC-A271-FA81A963AC9D}">
      <dsp:nvSpPr>
        <dsp:cNvPr id="0" name=""/>
        <dsp:cNvSpPr/>
      </dsp:nvSpPr>
      <dsp:spPr>
        <a:xfrm>
          <a:off x="311185" y="2298333"/>
          <a:ext cx="2453506" cy="48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solidFill>
                <a:schemeClr val="bg1"/>
              </a:solidFill>
              <a:latin typeface="Arial" panose="020B0604020202020204" pitchFamily="34" charset="0"/>
              <a:cs typeface="Arial" panose="020B0604020202020204" pitchFamily="34" charset="0"/>
            </a:rPr>
            <a:t>Identify the Need</a:t>
          </a:r>
        </a:p>
      </dsp:txBody>
      <dsp:txXfrm>
        <a:off x="311185" y="2298333"/>
        <a:ext cx="2453506" cy="483634"/>
      </dsp:txXfrm>
    </dsp:sp>
    <dsp:sp modelId="{C5D1BC48-B762-488E-BF7E-9CDA82DFACEE}">
      <dsp:nvSpPr>
        <dsp:cNvPr id="0" name=""/>
        <dsp:cNvSpPr/>
      </dsp:nvSpPr>
      <dsp:spPr>
        <a:xfrm>
          <a:off x="0" y="2054376"/>
          <a:ext cx="9209643" cy="171198"/>
        </a:xfrm>
        <a:prstGeom prst="rect">
          <a:avLst/>
        </a:prstGeom>
        <a:solidFill>
          <a:schemeClr val="accent5">
            <a:lumMod val="75000"/>
          </a:schemeClr>
        </a:solidFill>
        <a:ln w="19050" cap="rnd"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CD7A980D-5441-4C5A-B155-C2A021C3D0DD}">
      <dsp:nvSpPr>
        <dsp:cNvPr id="0" name=""/>
        <dsp:cNvSpPr/>
      </dsp:nvSpPr>
      <dsp:spPr>
        <a:xfrm>
          <a:off x="188509" y="729731"/>
          <a:ext cx="2698857" cy="597053"/>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What positions, Why, Timeframe</a:t>
          </a:r>
        </a:p>
      </dsp:txBody>
      <dsp:txXfrm>
        <a:off x="188509" y="729731"/>
        <a:ext cx="2698857" cy="597053"/>
      </dsp:txXfrm>
    </dsp:sp>
    <dsp:sp modelId="{87C15291-AEBC-4F1E-BB11-F23971968E4A}">
      <dsp:nvSpPr>
        <dsp:cNvPr id="0" name=""/>
        <dsp:cNvSpPr/>
      </dsp:nvSpPr>
      <dsp:spPr>
        <a:xfrm>
          <a:off x="1537938" y="1326784"/>
          <a:ext cx="0" cy="727591"/>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7F88204-0CA2-4C46-B02A-29D432AB1EB7}">
      <dsp:nvSpPr>
        <dsp:cNvPr id="0" name=""/>
        <dsp:cNvSpPr/>
      </dsp:nvSpPr>
      <dsp:spPr>
        <a:xfrm>
          <a:off x="1844626" y="1497982"/>
          <a:ext cx="2453506" cy="48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solidFill>
                <a:schemeClr val="bg1"/>
              </a:solidFill>
              <a:latin typeface="Arial" panose="020B0604020202020204" pitchFamily="34" charset="0"/>
              <a:cs typeface="Arial" panose="020B0604020202020204" pitchFamily="34" charset="0"/>
            </a:rPr>
            <a:t>Policy Objective</a:t>
          </a:r>
        </a:p>
      </dsp:txBody>
      <dsp:txXfrm>
        <a:off x="1844626" y="1497982"/>
        <a:ext cx="2453506" cy="483634"/>
      </dsp:txXfrm>
    </dsp:sp>
    <dsp:sp modelId="{51FEFD34-D680-431C-AC44-012B4D99C277}">
      <dsp:nvSpPr>
        <dsp:cNvPr id="0" name=""/>
        <dsp:cNvSpPr/>
      </dsp:nvSpPr>
      <dsp:spPr>
        <a:xfrm>
          <a:off x="1721951" y="2953165"/>
          <a:ext cx="2698857" cy="597053"/>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Recruit, Retain, Benefit</a:t>
          </a:r>
        </a:p>
      </dsp:txBody>
      <dsp:txXfrm>
        <a:off x="1721951" y="2953165"/>
        <a:ext cx="2698857" cy="597053"/>
      </dsp:txXfrm>
    </dsp:sp>
    <dsp:sp modelId="{CF581527-BD03-46E2-B01B-848601BE686D}">
      <dsp:nvSpPr>
        <dsp:cNvPr id="0" name=""/>
        <dsp:cNvSpPr/>
      </dsp:nvSpPr>
      <dsp:spPr>
        <a:xfrm>
          <a:off x="3071379" y="2225573"/>
          <a:ext cx="0" cy="727591"/>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E6C086A-07A1-49AA-A5A9-2A0B949C7E99}">
      <dsp:nvSpPr>
        <dsp:cNvPr id="0" name=""/>
        <dsp:cNvSpPr/>
      </dsp:nvSpPr>
      <dsp:spPr>
        <a:xfrm>
          <a:off x="1484439" y="2086475"/>
          <a:ext cx="106998" cy="1069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7CBBACC-C115-48BD-9563-4AD8F5A27234}">
      <dsp:nvSpPr>
        <dsp:cNvPr id="0" name=""/>
        <dsp:cNvSpPr/>
      </dsp:nvSpPr>
      <dsp:spPr>
        <a:xfrm>
          <a:off x="3017880" y="2086475"/>
          <a:ext cx="106998" cy="1069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3E2E0C-528D-4B96-B61D-1C3F44FFC164}">
      <dsp:nvSpPr>
        <dsp:cNvPr id="0" name=""/>
        <dsp:cNvSpPr/>
      </dsp:nvSpPr>
      <dsp:spPr>
        <a:xfrm>
          <a:off x="3378068" y="2298333"/>
          <a:ext cx="2453506" cy="48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solidFill>
                <a:schemeClr val="bg1"/>
              </a:solidFill>
              <a:latin typeface="Arial" panose="020B0604020202020204" pitchFamily="34" charset="0"/>
              <a:cs typeface="Arial" panose="020B0604020202020204" pitchFamily="34" charset="0"/>
            </a:rPr>
            <a:t>Examine the Budget</a:t>
          </a:r>
        </a:p>
      </dsp:txBody>
      <dsp:txXfrm>
        <a:off x="3378068" y="2298333"/>
        <a:ext cx="2453506" cy="483634"/>
      </dsp:txXfrm>
    </dsp:sp>
    <dsp:sp modelId="{341D02C6-3F64-4DF2-AFB2-F620E7B389D9}">
      <dsp:nvSpPr>
        <dsp:cNvPr id="0" name=""/>
        <dsp:cNvSpPr/>
      </dsp:nvSpPr>
      <dsp:spPr>
        <a:xfrm>
          <a:off x="3255392" y="729731"/>
          <a:ext cx="2698857" cy="597053"/>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i="0" u="none" kern="1200" dirty="0">
              <a:latin typeface="Arial" panose="020B0604020202020204" pitchFamily="34" charset="0"/>
              <a:cs typeface="Arial" panose="020B0604020202020204" pitchFamily="34" charset="0"/>
            </a:rPr>
            <a:t>Examine the budget for each type of budget</a:t>
          </a:r>
          <a:endParaRPr lang="en-US" sz="1200" kern="1200" dirty="0">
            <a:latin typeface="Arial" panose="020B0604020202020204" pitchFamily="34" charset="0"/>
            <a:cs typeface="Arial" panose="020B0604020202020204" pitchFamily="34" charset="0"/>
          </a:endParaRPr>
        </a:p>
      </dsp:txBody>
      <dsp:txXfrm>
        <a:off x="3255392" y="729731"/>
        <a:ext cx="2698857" cy="597053"/>
      </dsp:txXfrm>
    </dsp:sp>
    <dsp:sp modelId="{733145A9-EE86-4C22-9A0B-D61094480CC8}">
      <dsp:nvSpPr>
        <dsp:cNvPr id="0" name=""/>
        <dsp:cNvSpPr/>
      </dsp:nvSpPr>
      <dsp:spPr>
        <a:xfrm>
          <a:off x="4604821" y="1326784"/>
          <a:ext cx="0" cy="727591"/>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9FF60A5-1B23-4767-A7F1-0C76CBEFCF2F}">
      <dsp:nvSpPr>
        <dsp:cNvPr id="0" name=""/>
        <dsp:cNvSpPr/>
      </dsp:nvSpPr>
      <dsp:spPr>
        <a:xfrm>
          <a:off x="4911509" y="1497982"/>
          <a:ext cx="2453506" cy="48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solidFill>
                <a:schemeClr val="bg1"/>
              </a:solidFill>
              <a:latin typeface="Arial" panose="020B0604020202020204" pitchFamily="34" charset="0"/>
              <a:cs typeface="Arial" panose="020B0604020202020204" pitchFamily="34" charset="0"/>
            </a:rPr>
            <a:t>Policy Development</a:t>
          </a:r>
        </a:p>
      </dsp:txBody>
      <dsp:txXfrm>
        <a:off x="4911509" y="1497982"/>
        <a:ext cx="2453506" cy="483634"/>
      </dsp:txXfrm>
    </dsp:sp>
    <dsp:sp modelId="{24AF13D8-CAD0-4821-9259-B5AD2BBD2D9A}">
      <dsp:nvSpPr>
        <dsp:cNvPr id="0" name=""/>
        <dsp:cNvSpPr/>
      </dsp:nvSpPr>
      <dsp:spPr>
        <a:xfrm>
          <a:off x="4788834" y="2953165"/>
          <a:ext cx="2698857" cy="597053"/>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i="0" u="none" kern="1200" dirty="0">
              <a:latin typeface="Arial" panose="020B0604020202020204" pitchFamily="34" charset="0"/>
              <a:cs typeface="Arial" panose="020B0604020202020204" pitchFamily="34" charset="0"/>
            </a:rPr>
            <a:t>What and to whom are we offering the package</a:t>
          </a:r>
          <a:endParaRPr lang="en-US" sz="1200" kern="1200" dirty="0">
            <a:latin typeface="Arial" panose="020B0604020202020204" pitchFamily="34" charset="0"/>
            <a:cs typeface="Arial" panose="020B0604020202020204" pitchFamily="34" charset="0"/>
          </a:endParaRPr>
        </a:p>
      </dsp:txBody>
      <dsp:txXfrm>
        <a:off x="4788834" y="2953165"/>
        <a:ext cx="2698857" cy="597053"/>
      </dsp:txXfrm>
    </dsp:sp>
    <dsp:sp modelId="{826D19AB-7674-4339-AC6A-3554A3285C8F}">
      <dsp:nvSpPr>
        <dsp:cNvPr id="0" name=""/>
        <dsp:cNvSpPr/>
      </dsp:nvSpPr>
      <dsp:spPr>
        <a:xfrm>
          <a:off x="6138263" y="2225573"/>
          <a:ext cx="0" cy="727591"/>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8513766-A46C-4A38-9E06-613A95A26840}">
      <dsp:nvSpPr>
        <dsp:cNvPr id="0" name=""/>
        <dsp:cNvSpPr/>
      </dsp:nvSpPr>
      <dsp:spPr>
        <a:xfrm>
          <a:off x="4551322" y="2086475"/>
          <a:ext cx="106998" cy="1069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227ABF-0709-40F4-9DAE-D680F9F11751}">
      <dsp:nvSpPr>
        <dsp:cNvPr id="0" name=""/>
        <dsp:cNvSpPr/>
      </dsp:nvSpPr>
      <dsp:spPr>
        <a:xfrm>
          <a:off x="6084763" y="2086475"/>
          <a:ext cx="106998" cy="1069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410BE5-37F4-425C-A9B7-BB5BB0CFC24E}">
      <dsp:nvSpPr>
        <dsp:cNvPr id="0" name=""/>
        <dsp:cNvSpPr/>
      </dsp:nvSpPr>
      <dsp:spPr>
        <a:xfrm>
          <a:off x="6444951" y="2298333"/>
          <a:ext cx="2453506" cy="483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solidFill>
                <a:schemeClr val="bg1"/>
              </a:solidFill>
              <a:latin typeface="Arial" panose="020B0604020202020204" pitchFamily="34" charset="0"/>
              <a:cs typeface="Arial" panose="020B0604020202020204" pitchFamily="34" charset="0"/>
            </a:rPr>
            <a:t>Communicate the Policy</a:t>
          </a:r>
        </a:p>
      </dsp:txBody>
      <dsp:txXfrm>
        <a:off x="6444951" y="2298333"/>
        <a:ext cx="2453506" cy="483634"/>
      </dsp:txXfrm>
    </dsp:sp>
    <dsp:sp modelId="{F8CBB33A-901D-4476-BB4D-3BBA0095A6AF}">
      <dsp:nvSpPr>
        <dsp:cNvPr id="0" name=""/>
        <dsp:cNvSpPr/>
      </dsp:nvSpPr>
      <dsp:spPr>
        <a:xfrm>
          <a:off x="6322276" y="729731"/>
          <a:ext cx="2698857" cy="597053"/>
        </a:xfrm>
        <a:prstGeom prst="rect">
          <a:avLst/>
        </a:prstGeom>
        <a:solidFill>
          <a:schemeClr val="accent5">
            <a:alpha val="90000"/>
            <a:tint val="40000"/>
            <a:hueOff val="0"/>
            <a:satOff val="0"/>
            <a:lumOff val="0"/>
            <a:alphaOff val="0"/>
          </a:schemeClr>
        </a:solidFill>
        <a:ln w="19050" cap="rnd"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i="0" u="none" kern="1200" dirty="0">
              <a:latin typeface="Arial" panose="020B0604020202020204" pitchFamily="34" charset="0"/>
              <a:cs typeface="Arial" panose="020B0604020202020204" pitchFamily="34" charset="0"/>
            </a:rPr>
            <a:t>Formal Rollout and Plan of Use</a:t>
          </a:r>
          <a:endParaRPr lang="en-US" sz="1200" kern="1200" dirty="0">
            <a:latin typeface="Arial" panose="020B0604020202020204" pitchFamily="34" charset="0"/>
            <a:cs typeface="Arial" panose="020B0604020202020204" pitchFamily="34" charset="0"/>
          </a:endParaRPr>
        </a:p>
      </dsp:txBody>
      <dsp:txXfrm>
        <a:off x="6322276" y="729731"/>
        <a:ext cx="2698857" cy="597053"/>
      </dsp:txXfrm>
    </dsp:sp>
    <dsp:sp modelId="{8677116F-B78F-436F-B7FA-3681FDB781CA}">
      <dsp:nvSpPr>
        <dsp:cNvPr id="0" name=""/>
        <dsp:cNvSpPr/>
      </dsp:nvSpPr>
      <dsp:spPr>
        <a:xfrm>
          <a:off x="7671704" y="1326784"/>
          <a:ext cx="0" cy="727591"/>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95AF550-DC6B-424A-B700-8C6432E1A3FF}">
      <dsp:nvSpPr>
        <dsp:cNvPr id="0" name=""/>
        <dsp:cNvSpPr/>
      </dsp:nvSpPr>
      <dsp:spPr>
        <a:xfrm>
          <a:off x="7618205" y="2086475"/>
          <a:ext cx="106998" cy="10699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1">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shape>
            <dgm:presOf/>
            <dgm:constrLst/>
          </dgm:layoutNode>
          <dgm:layoutNode name="ConnectorPoint" styleLbl="fgAcc1" moveWith="L2TextContainer">
            <dgm:alg type="sp"/>
            <dgm:shape xmlns:r="http://schemas.openxmlformats.org/officeDocument/2006/relationships" type="ellipse" r:blip="" zOrderOff="10">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92B0F-52E0-5144-A6B6-6D3F24A223EE}"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02898-78BC-E342-9BDD-1113C00BAD4C}" type="slidenum">
              <a:rPr lang="en-US" smtClean="0"/>
              <a:t>‹#›</a:t>
            </a:fld>
            <a:endParaRPr lang="en-US"/>
          </a:p>
        </p:txBody>
      </p:sp>
    </p:spTree>
    <p:extLst>
      <p:ext uri="{BB962C8B-B14F-4D97-AF65-F5344CB8AC3E}">
        <p14:creationId xmlns:p14="http://schemas.microsoft.com/office/powerpoint/2010/main" val="143338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02898-78BC-E342-9BDD-1113C00BAD4C}" type="slidenum">
              <a:rPr lang="en-US" smtClean="0"/>
              <a:t>1</a:t>
            </a:fld>
            <a:endParaRPr lang="en-US"/>
          </a:p>
        </p:txBody>
      </p:sp>
    </p:spTree>
    <p:extLst>
      <p:ext uri="{BB962C8B-B14F-4D97-AF65-F5344CB8AC3E}">
        <p14:creationId xmlns:p14="http://schemas.microsoft.com/office/powerpoint/2010/main" val="200445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2C03A71-75C2-4F95-D24C-3AED52EAD0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EB01D64-3D3C-C58E-59AF-3217A53045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E91B6D2C-095F-6866-2C65-62436EC43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E3EFA357-8374-E14A-860E-6A6BBCE39030}" type="slidenum">
              <a:rPr lang="en-US" altLang="en-US" smtClean="0">
                <a:latin typeface="Calibri" panose="020F0502020204030204" pitchFamily="34" charset="0"/>
              </a:rPr>
              <a:pPr fontAlgn="base">
                <a:spcBef>
                  <a:spcPct val="0"/>
                </a:spcBef>
                <a:spcAft>
                  <a:spcPct val="0"/>
                </a:spcAft>
              </a:pPr>
              <a:t>32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ABBAC-7486-4D45-A79F-A9577B4B452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7747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212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433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151389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74518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9/19/2024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37656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D6ABBAC-7486-4D45-A79F-A9577B4B4527}" type="datetimeFigureOut">
              <a:rPr lang="en-US" smtClean="0"/>
              <a:t>9/19/2024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16793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297588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BBAC-7486-4D45-A79F-A9577B4B452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4031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179973B2-908B-9456-142C-233436273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213" y="731520"/>
            <a:ext cx="10616187" cy="1306222"/>
          </a:xfrm>
        </p:spPr>
        <p:txBody>
          <a:bodyPr>
            <a:noAutofit/>
          </a:bodyPr>
          <a:lstStyle>
            <a:lvl1pPr>
              <a:lnSpc>
                <a:spcPct val="101000"/>
              </a:lnSpc>
              <a:spcBef>
                <a:spcPts val="700"/>
              </a:spcBef>
              <a:spcAft>
                <a:spcPts val="700"/>
              </a:spcAft>
              <a:defRPr sz="54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960120" y="2587752"/>
            <a:ext cx="3694176" cy="3258102"/>
          </a:xfrm>
        </p:spPr>
        <p:txBody>
          <a:bodyPr/>
          <a:lstStyle>
            <a:lvl1pPr>
              <a:defRPr sz="36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5297764" y="2265363"/>
            <a:ext cx="3479524"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8777288" y="2265363"/>
            <a:ext cx="3414712"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965547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23" name="Picture Placeholder 22"/>
          <p:cNvSpPr>
            <a:spLocks noGrp="1"/>
          </p:cNvSpPr>
          <p:nvPr>
            <p:ph type="pic" sz="quarter" idx="13"/>
          </p:nvPr>
        </p:nvSpPr>
        <p:spPr>
          <a:xfrm>
            <a:off x="1066800" y="3048000"/>
            <a:ext cx="1790700" cy="1790700"/>
          </a:xfrm>
        </p:spPr>
        <p:txBody>
          <a:bodyPr>
            <a:noAutofit/>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4" name="Picture Placeholder 22"/>
          <p:cNvSpPr>
            <a:spLocks noGrp="1"/>
          </p:cNvSpPr>
          <p:nvPr>
            <p:ph type="pic" sz="quarter" idx="14"/>
          </p:nvPr>
        </p:nvSpPr>
        <p:spPr>
          <a:xfrm>
            <a:off x="3821762"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5" name="Picture Placeholder 22"/>
          <p:cNvSpPr>
            <a:spLocks noGrp="1"/>
          </p:cNvSpPr>
          <p:nvPr>
            <p:ph type="pic" sz="quarter" idx="15"/>
          </p:nvPr>
        </p:nvSpPr>
        <p:spPr>
          <a:xfrm>
            <a:off x="6576021"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2"/>
          <p:cNvSpPr>
            <a:spLocks noGrp="1"/>
          </p:cNvSpPr>
          <p:nvPr>
            <p:ph type="pic" sz="quarter" idx="16"/>
          </p:nvPr>
        </p:nvSpPr>
        <p:spPr>
          <a:xfrm>
            <a:off x="9334500" y="3048000"/>
            <a:ext cx="1790700" cy="17907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8" name="Text Placeholder 27"/>
          <p:cNvSpPr>
            <a:spLocks noGrp="1"/>
          </p:cNvSpPr>
          <p:nvPr>
            <p:ph type="body" sz="quarter" idx="17"/>
          </p:nvPr>
        </p:nvSpPr>
        <p:spPr>
          <a:xfrm>
            <a:off x="1066800"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29" name="Text Placeholder 27"/>
          <p:cNvSpPr>
            <a:spLocks noGrp="1"/>
          </p:cNvSpPr>
          <p:nvPr>
            <p:ph type="body" sz="quarter" idx="18"/>
          </p:nvPr>
        </p:nvSpPr>
        <p:spPr>
          <a:xfrm>
            <a:off x="1059063" y="5584652"/>
            <a:ext cx="1790700" cy="350292"/>
          </a:xfrm>
        </p:spPr>
        <p:txBody>
          <a:bodyPr>
            <a:noAutofit/>
          </a:bodyPr>
          <a:lstStyle>
            <a:lvl1pPr algn="ctr">
              <a:defRPr lang="en-US" sz="10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0" name="Text Placeholder 27"/>
          <p:cNvSpPr>
            <a:spLocks noGrp="1"/>
          </p:cNvSpPr>
          <p:nvPr>
            <p:ph type="body" sz="quarter" idx="19"/>
          </p:nvPr>
        </p:nvSpPr>
        <p:spPr>
          <a:xfrm>
            <a:off x="3821762"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1" name="Text Placeholder 27"/>
          <p:cNvSpPr>
            <a:spLocks noGrp="1"/>
          </p:cNvSpPr>
          <p:nvPr>
            <p:ph type="body" sz="quarter" idx="20"/>
          </p:nvPr>
        </p:nvSpPr>
        <p:spPr>
          <a:xfrm>
            <a:off x="3817542" y="5584652"/>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2" name="Text Placeholder 27"/>
          <p:cNvSpPr>
            <a:spLocks noGrp="1"/>
          </p:cNvSpPr>
          <p:nvPr>
            <p:ph type="body" sz="quarter" idx="21"/>
          </p:nvPr>
        </p:nvSpPr>
        <p:spPr>
          <a:xfrm>
            <a:off x="6576021" y="5124103"/>
            <a:ext cx="1790700" cy="350292"/>
          </a:xfrm>
        </p:spPr>
        <p:txBody>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3" name="Text Placeholder 27"/>
          <p:cNvSpPr>
            <a:spLocks noGrp="1"/>
          </p:cNvSpPr>
          <p:nvPr>
            <p:ph type="body" sz="quarter" idx="22"/>
          </p:nvPr>
        </p:nvSpPr>
        <p:spPr>
          <a:xfrm>
            <a:off x="6576021" y="5633567"/>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
        <p:nvSpPr>
          <p:cNvPr id="34" name="Text Placeholder 27"/>
          <p:cNvSpPr>
            <a:spLocks noGrp="1"/>
          </p:cNvSpPr>
          <p:nvPr>
            <p:ph type="body" sz="quarter" idx="23"/>
          </p:nvPr>
        </p:nvSpPr>
        <p:spPr>
          <a:xfrm>
            <a:off x="9334500" y="5124103"/>
            <a:ext cx="1790700" cy="350292"/>
          </a:xfrm>
        </p:spPr>
        <p:txBody>
          <a:bodyPr>
            <a:noAutofit/>
          </a:bodyPr>
          <a:lstStyle>
            <a:lvl1pPr algn="ctr">
              <a:defRPr lang="en-US" sz="12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a:t>
            </a:r>
          </a:p>
        </p:txBody>
      </p:sp>
      <p:sp>
        <p:nvSpPr>
          <p:cNvPr id="35" name="Text Placeholder 27"/>
          <p:cNvSpPr>
            <a:spLocks noGrp="1"/>
          </p:cNvSpPr>
          <p:nvPr>
            <p:ph type="body" sz="quarter" idx="24"/>
          </p:nvPr>
        </p:nvSpPr>
        <p:spPr>
          <a:xfrm>
            <a:off x="9334500" y="5641844"/>
            <a:ext cx="1790700" cy="350292"/>
          </a:xfrm>
        </p:spPr>
        <p:txBody>
          <a:bodyPr>
            <a:noAutofit/>
          </a:bodyPr>
          <a:lstStyle>
            <a:lvl1pPr algn="ctr">
              <a:defRPr lang="en-US" sz="1100" kern="1200" dirty="0" smtClean="0">
                <a:solidFill>
                  <a:schemeClr val="tx1"/>
                </a:solidFill>
                <a:latin typeface="Arial" panose="020B0604020202020204" pitchFamily="34" charset="0"/>
                <a:ea typeface="+mn-ea"/>
                <a:cs typeface="Arial" panose="020B0604020202020204" pitchFamily="34"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55394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DD6ABBAC-7486-4D45-A79F-A9577B4B452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1722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2" name="Title 1"/>
          <p:cNvSpPr>
            <a:spLocks noGrp="1"/>
          </p:cNvSpPr>
          <p:nvPr>
            <p:ph type="title"/>
          </p:nvPr>
        </p:nvSpPr>
        <p:spPr>
          <a:xfrm>
            <a:off x="776288" y="676275"/>
            <a:ext cx="4684887" cy="1736725"/>
          </a:xfrm>
        </p:spPr>
        <p:txBody>
          <a:bodyPr>
            <a:noAutofit/>
          </a:bodyPr>
          <a:lstStyle>
            <a:lvl1pPr>
              <a:defRPr sz="5400">
                <a:latin typeface="Decotura ICG" panose="00000400000000000000" pitchFamily="2" charset="0"/>
              </a:defRPr>
            </a:lvl1pPr>
          </a:lstStyle>
          <a:p>
            <a:r>
              <a:rPr lang="en-US"/>
              <a:t>Click to edit Master title style</a:t>
            </a:r>
          </a:p>
        </p:txBody>
      </p:sp>
      <p:sp>
        <p:nvSpPr>
          <p:cNvPr id="13" name="Content Placeholder 2"/>
          <p:cNvSpPr>
            <a:spLocks noGrp="1"/>
          </p:cNvSpPr>
          <p:nvPr>
            <p:ph idx="1"/>
          </p:nvPr>
        </p:nvSpPr>
        <p:spPr>
          <a:xfrm>
            <a:off x="960438" y="2587625"/>
            <a:ext cx="4500737" cy="3594100"/>
          </a:xfrm>
        </p:spPr>
        <p:txBody>
          <a:bodyPr anchor="ctr"/>
          <a:lstStyle>
            <a:lvl1pPr>
              <a:defRPr sz="2000">
                <a:solidFill>
                  <a:schemeClr val="tx1"/>
                </a:solidFill>
                <a:latin typeface="Decotura ICG" panose="00000400000000000000" pitchFamily="2" charset="0"/>
              </a:defRPr>
            </a:lvl1pPr>
          </a:lstStyle>
          <a:p>
            <a:pPr lvl="0"/>
            <a:r>
              <a:rPr lang="en-US"/>
              <a:t>Click to edit Master text styles</a:t>
            </a:r>
          </a:p>
        </p:txBody>
      </p:sp>
      <p:sp>
        <p:nvSpPr>
          <p:cNvPr id="3" name="Picture Placeholder 2"/>
          <p:cNvSpPr>
            <a:spLocks noGrp="1"/>
          </p:cNvSpPr>
          <p:nvPr>
            <p:ph type="pic" sz="quarter" idx="13"/>
          </p:nvPr>
        </p:nvSpPr>
        <p:spPr>
          <a:xfrm>
            <a:off x="6094474" y="0"/>
            <a:ext cx="3046351" cy="3428363"/>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8" name="Picture Placeholder 7"/>
          <p:cNvSpPr>
            <a:spLocks noGrp="1"/>
          </p:cNvSpPr>
          <p:nvPr>
            <p:ph type="pic" sz="quarter" idx="14"/>
          </p:nvPr>
        </p:nvSpPr>
        <p:spPr>
          <a:xfrm>
            <a:off x="9148763" y="0"/>
            <a:ext cx="304800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26" name="Picture Placeholder 25"/>
          <p:cNvSpPr>
            <a:spLocks noGrp="1"/>
          </p:cNvSpPr>
          <p:nvPr>
            <p:ph type="pic" sz="quarter" idx="15"/>
          </p:nvPr>
        </p:nvSpPr>
        <p:spPr>
          <a:xfrm>
            <a:off x="6115050" y="3449227"/>
            <a:ext cx="6076950" cy="3429000"/>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3231738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84C01DA-BDE0-8BCD-6554-4B70596DAC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1993" y="2501053"/>
            <a:ext cx="7136064" cy="1700784"/>
          </a:xfrm>
        </p:spPr>
        <p:txBody>
          <a:bodyPr>
            <a:noAutofit/>
          </a:bodyPr>
          <a:lstStyle>
            <a:lvl1pPr>
              <a:lnSpc>
                <a:spcPct val="101000"/>
              </a:lnSpc>
              <a:spcBef>
                <a:spcPts val="700"/>
              </a:spcBef>
              <a:spcAft>
                <a:spcPts val="700"/>
              </a:spcAft>
              <a:defRPr sz="540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703942" y="1225484"/>
            <a:ext cx="3343187" cy="3951807"/>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4547779"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6984437"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9421095"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7578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BBAC-7486-4D45-A79F-A9577B4B4527}"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16725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ABBAC-7486-4D45-A79F-A9577B4B4527}"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40065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ABBAC-7486-4D45-A79F-A9577B4B4527}" type="datetimeFigureOut">
              <a:rPr lang="en-US" smtClean="0"/>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07162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D6ABBAC-7486-4D45-A79F-A9577B4B4527}" type="datetimeFigureOut">
              <a:rPr lang="en-US" smtClean="0"/>
              <a:t>9/19/2024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41072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6ABBAC-7486-4D45-A79F-A9577B4B4527}" type="datetimeFigureOut">
              <a:rPr lang="en-US" smtClean="0"/>
              <a:t>9/19/2024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95781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D6ABBAC-7486-4D45-A79F-A9577B4B4527}" type="datetimeFigureOut">
              <a:rPr lang="en-US" smtClean="0"/>
              <a:t>9/19/2024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806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BBAC-7486-4D45-A79F-A9577B4B4527}"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2403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6ABBAC-7486-4D45-A79F-A9577B4B4527}" type="datetimeFigureOut">
              <a:rPr lang="en-US" smtClean="0"/>
              <a:t>9/19/2024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42FCEF-9517-7142-B602-BAEFE73C0B6E}" type="slidenum">
              <a:rPr lang="en-US" smtClean="0"/>
              <a:t>‹#›</a:t>
            </a:fld>
            <a:endParaRPr lang="en-US"/>
          </a:p>
        </p:txBody>
      </p:sp>
    </p:spTree>
    <p:extLst>
      <p:ext uri="{BB962C8B-B14F-4D97-AF65-F5344CB8AC3E}">
        <p14:creationId xmlns:p14="http://schemas.microsoft.com/office/powerpoint/2010/main" val="3324371754"/>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30" r:id="rId2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hyperlink" Target="https://nam12.safelinks.protection.outlook.com/?url=http%3A%2F%2Fwww.alexanders.net%2F&amp;data=04%7C01%7Cchelgemo%40alexanders.net%7C7c528aca9ea94284368f08d9df7a0d9a%7Cb44d8f40c39841d1af2e6ef367dd8688%7C1%7C0%7C637786537579259666%7CUnknown%7CTWFpbGZsb3d8eyJWIjoiMC4wLjAwMDAiLCJQIjoiV2luMzIiLCJBTiI6Ik1haWwiLCJXVCI6Mn0%3D%7C3000&amp;sdata=f3XoFNKMAz9U82CzBpPTJrl%2F48fXXqZsewci0YCfJR8%3D&amp;reserved=0" TargetMode="External"/><Relationship Id="rId2" Type="http://schemas.openxmlformats.org/officeDocument/2006/relationships/image" Target="../media/image9.jpg"/><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20.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8.png"/><Relationship Id="rId4" Type="http://schemas.microsoft.com/office/2011/relationships/webextension" Target="../webextensions/webextension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9.png"/><Relationship Id="rId4" Type="http://schemas.microsoft.com/office/2011/relationships/webextension" Target="../webextensions/webextension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20.png"/><Relationship Id="rId4" Type="http://schemas.microsoft.com/office/2011/relationships/webextension" Target="../webextensions/webextension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A large hotel with a pool&#10;&#10;Description automatically generated">
            <a:extLst>
              <a:ext uri="{FF2B5EF4-FFF2-40B4-BE49-F238E27FC236}">
                <a16:creationId xmlns:a16="http://schemas.microsoft.com/office/drawing/2014/main" id="{70266594-8237-BD47-F05D-D85F695D7CFF}"/>
              </a:ext>
            </a:extLst>
          </p:cNvPr>
          <p:cNvPicPr>
            <a:picLocks noChangeAspect="1"/>
          </p:cNvPicPr>
          <p:nvPr/>
        </p:nvPicPr>
        <p:blipFill rotWithShape="1">
          <a:blip r:embed="rId3">
            <a:alphaModFix amt="50000"/>
          </a:blip>
          <a:srcRect t="10650" b="5081"/>
          <a:stretch/>
        </p:blipFill>
        <p:spPr>
          <a:xfrm>
            <a:off x="0" y="1"/>
            <a:ext cx="12191980" cy="6857999"/>
          </a:xfrm>
          <a:prstGeom prst="rect">
            <a:avLst/>
          </a:prstGeom>
        </p:spPr>
      </p:pic>
      <p:sp>
        <p:nvSpPr>
          <p:cNvPr id="2" name="Title 1">
            <a:extLst>
              <a:ext uri="{FF2B5EF4-FFF2-40B4-BE49-F238E27FC236}">
                <a16:creationId xmlns:a16="http://schemas.microsoft.com/office/drawing/2014/main" id="{11967843-B190-E6A5-2115-A9A5CDCF6F74}"/>
              </a:ext>
            </a:extLst>
          </p:cNvPr>
          <p:cNvSpPr>
            <a:spLocks noGrp="1"/>
          </p:cNvSpPr>
          <p:nvPr>
            <p:ph type="ctrTitle"/>
          </p:nvPr>
        </p:nvSpPr>
        <p:spPr>
          <a:xfrm>
            <a:off x="1523990" y="2621453"/>
            <a:ext cx="9144000" cy="1184677"/>
          </a:xfrm>
        </p:spPr>
        <p:txBody>
          <a:bodyPr>
            <a:normAutofit/>
          </a:bodyPr>
          <a:lstStyle/>
          <a:p>
            <a:r>
              <a:rPr lang="en-US" sz="6600" b="1" dirty="0">
                <a:solidFill>
                  <a:srgbClr val="FFFFFF"/>
                </a:solidFill>
                <a:latin typeface="AngsanaUPC" panose="020B0604020202020204" pitchFamily="34" charset="0"/>
                <a:cs typeface="AngsanaUPC" panose="020B0604020202020204" pitchFamily="34" charset="0"/>
              </a:rPr>
              <a:t>           28</a:t>
            </a:r>
            <a:r>
              <a:rPr lang="en-US" sz="6600" b="1" baseline="30000" dirty="0">
                <a:solidFill>
                  <a:srgbClr val="FFFFFF"/>
                </a:solidFill>
                <a:latin typeface="AngsanaUPC" panose="020B0604020202020204" pitchFamily="34" charset="0"/>
                <a:cs typeface="AngsanaUPC" panose="020B0604020202020204" pitchFamily="34" charset="0"/>
              </a:rPr>
              <a:t>th</a:t>
            </a:r>
            <a:r>
              <a:rPr lang="en-US" sz="6600" b="1" dirty="0">
                <a:solidFill>
                  <a:srgbClr val="FFFFFF"/>
                </a:solidFill>
                <a:latin typeface="AngsanaUPC" panose="020B0604020202020204" pitchFamily="34" charset="0"/>
                <a:cs typeface="AngsanaUPC" panose="020B0604020202020204" pitchFamily="34" charset="0"/>
              </a:rPr>
              <a:t> Annual Conference</a:t>
            </a:r>
          </a:p>
        </p:txBody>
      </p:sp>
      <p:sp>
        <p:nvSpPr>
          <p:cNvPr id="3" name="Subtitle 2">
            <a:extLst>
              <a:ext uri="{FF2B5EF4-FFF2-40B4-BE49-F238E27FC236}">
                <a16:creationId xmlns:a16="http://schemas.microsoft.com/office/drawing/2014/main" id="{8E95179F-75B1-F8D2-15B2-CE653E6D5A7C}"/>
              </a:ext>
            </a:extLst>
          </p:cNvPr>
          <p:cNvSpPr>
            <a:spLocks noGrp="1"/>
          </p:cNvSpPr>
          <p:nvPr>
            <p:ph type="subTitle" idx="1"/>
          </p:nvPr>
        </p:nvSpPr>
        <p:spPr>
          <a:xfrm>
            <a:off x="311726" y="6078772"/>
            <a:ext cx="2923309" cy="592705"/>
          </a:xfrm>
        </p:spPr>
        <p:txBody>
          <a:bodyPr>
            <a:normAutofit fontScale="77500" lnSpcReduction="20000"/>
          </a:bodyPr>
          <a:lstStyle/>
          <a:p>
            <a:r>
              <a:rPr lang="en-US" sz="3600" b="1">
                <a:solidFill>
                  <a:srgbClr val="FFFFFF"/>
                </a:solidFill>
                <a:latin typeface="AngsanaUPC" panose="02020603050405020304" pitchFamily="18" charset="-34"/>
                <a:cs typeface="AngsanaUPC" panose="02020603050405020304" pitchFamily="18" charset="-34"/>
              </a:rPr>
              <a:t>Durant</a:t>
            </a:r>
            <a:r>
              <a:rPr lang="en-US">
                <a:solidFill>
                  <a:srgbClr val="FFFFFF"/>
                </a:solidFill>
                <a:latin typeface="AngsanaUPC" panose="02020603050405020304" pitchFamily="18" charset="-34"/>
                <a:cs typeface="AngsanaUPC" panose="02020603050405020304" pitchFamily="18" charset="-34"/>
              </a:rPr>
              <a:t>, </a:t>
            </a:r>
            <a:r>
              <a:rPr lang="en-US" sz="3600" b="1">
                <a:solidFill>
                  <a:srgbClr val="FFFFFF"/>
                </a:solidFill>
                <a:latin typeface="AngsanaUPC" panose="02020603050405020304" pitchFamily="18" charset="-34"/>
                <a:cs typeface="AngsanaUPC" panose="02020603050405020304" pitchFamily="18" charset="-34"/>
              </a:rPr>
              <a:t>Oklahoma</a:t>
            </a:r>
            <a:endParaRPr lang="en-US" b="1">
              <a:solidFill>
                <a:srgbClr val="FFFFFF"/>
              </a:solidFill>
              <a:latin typeface="AngsanaUPC" panose="02020603050405020304" pitchFamily="18" charset="-34"/>
              <a:cs typeface="AngsanaUPC" panose="02020603050405020304" pitchFamily="18" charset="-34"/>
            </a:endParaRPr>
          </a:p>
        </p:txBody>
      </p:sp>
      <p:sp>
        <p:nvSpPr>
          <p:cNvPr id="6" name="TextBox 5">
            <a:extLst>
              <a:ext uri="{FF2B5EF4-FFF2-40B4-BE49-F238E27FC236}">
                <a16:creationId xmlns:a16="http://schemas.microsoft.com/office/drawing/2014/main" id="{8090D4A2-A60A-FDFE-3396-E36132B63F82}"/>
              </a:ext>
            </a:extLst>
          </p:cNvPr>
          <p:cNvSpPr txBox="1"/>
          <p:nvPr/>
        </p:nvSpPr>
        <p:spPr>
          <a:xfrm>
            <a:off x="8205850" y="5902036"/>
            <a:ext cx="3674424" cy="769441"/>
          </a:xfrm>
          <a:prstGeom prst="rect">
            <a:avLst/>
          </a:prstGeom>
          <a:noFill/>
        </p:spPr>
        <p:txBody>
          <a:bodyPr wrap="square" rtlCol="0">
            <a:spAutoFit/>
          </a:bodyPr>
          <a:lstStyle/>
          <a:p>
            <a:r>
              <a:rPr lang="en-US" sz="4400" b="1">
                <a:latin typeface="AngsanaUPC" panose="02020603050405020304" pitchFamily="18" charset="-34"/>
                <a:cs typeface="AngsanaUPC" panose="02020603050405020304" pitchFamily="18" charset="-34"/>
              </a:rPr>
              <a:t>September</a:t>
            </a:r>
            <a:r>
              <a:rPr lang="en-US" sz="3600" b="1">
                <a:latin typeface="AngsanaUPC" panose="02020603050405020304" pitchFamily="18" charset="-34"/>
                <a:cs typeface="AngsanaUPC" panose="02020603050405020304" pitchFamily="18" charset="-34"/>
              </a:rPr>
              <a:t> 23-25, 2024</a:t>
            </a:r>
          </a:p>
        </p:txBody>
      </p:sp>
      <p:pic>
        <p:nvPicPr>
          <p:cNvPr id="12" name="Picture 11" descr="A logo with a feather in the middle of a circle&#10;&#10;Description automatically generated">
            <a:extLst>
              <a:ext uri="{FF2B5EF4-FFF2-40B4-BE49-F238E27FC236}">
                <a16:creationId xmlns:a16="http://schemas.microsoft.com/office/drawing/2014/main" id="{B3D18B50-0A9C-37DD-7E00-130FF8F6053C}"/>
              </a:ext>
            </a:extLst>
          </p:cNvPr>
          <p:cNvPicPr>
            <a:picLocks noChangeAspect="1"/>
          </p:cNvPicPr>
          <p:nvPr/>
        </p:nvPicPr>
        <p:blipFill>
          <a:blip r:embed="rId4"/>
          <a:stretch>
            <a:fillRect/>
          </a:stretch>
        </p:blipFill>
        <p:spPr>
          <a:xfrm>
            <a:off x="4447491" y="3766049"/>
            <a:ext cx="2545903" cy="2312723"/>
          </a:xfrm>
          <a:prstGeom prst="rect">
            <a:avLst/>
          </a:prstGeom>
        </p:spPr>
      </p:pic>
    </p:spTree>
    <p:extLst>
      <p:ext uri="{BB962C8B-B14F-4D97-AF65-F5344CB8AC3E}">
        <p14:creationId xmlns:p14="http://schemas.microsoft.com/office/powerpoint/2010/main" val="2384944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sz="4000" dirty="0">
                <a:solidFill>
                  <a:schemeClr val="bg1"/>
                </a:solidFill>
              </a:rPr>
              <a:t>If you have some sort of benefit (A-C), what is the average amount spent?</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960120" y="2587752"/>
            <a:ext cx="8289076" cy="3258102"/>
          </a:xfrm>
        </p:spPr>
        <p:txBody>
          <a:bodyPr anchor="ctr">
            <a:normAutofit/>
          </a:bodyPr>
          <a:lstStyle/>
          <a:p>
            <a:pPr marL="742950" indent="-742950" eaLnBrk="1" fontAlgn="auto" hangingPunct="1">
              <a:buAutoNum type="alphaUcPeriod"/>
              <a:defRPr/>
            </a:pPr>
            <a:r>
              <a:rPr lang="en-US" dirty="0">
                <a:solidFill>
                  <a:schemeClr val="bg1"/>
                </a:solidFill>
              </a:rPr>
              <a:t>$5,000 - $10,000</a:t>
            </a:r>
          </a:p>
          <a:p>
            <a:pPr marL="742950" indent="-742950" eaLnBrk="1" fontAlgn="auto" hangingPunct="1">
              <a:buAutoNum type="alphaUcPeriod"/>
              <a:defRPr/>
            </a:pPr>
            <a:r>
              <a:rPr lang="en-US" dirty="0">
                <a:solidFill>
                  <a:schemeClr val="bg1"/>
                </a:solidFill>
              </a:rPr>
              <a:t>$10,000 - $15,000</a:t>
            </a:r>
          </a:p>
          <a:p>
            <a:pPr marL="742950" indent="-742950">
              <a:buAutoNum type="alphaUcPeriod"/>
              <a:defRPr/>
            </a:pPr>
            <a:r>
              <a:rPr lang="en-US" dirty="0">
                <a:solidFill>
                  <a:schemeClr val="bg1"/>
                </a:solidFill>
              </a:rPr>
              <a:t>$15,000 - $20,000</a:t>
            </a:r>
          </a:p>
          <a:p>
            <a:pPr marL="742950" indent="-742950" eaLnBrk="1" fontAlgn="auto" hangingPunct="1">
              <a:buAutoNum type="alphaUcPeriod"/>
              <a:defRPr/>
            </a:pPr>
            <a:r>
              <a:rPr lang="en-US" dirty="0">
                <a:solidFill>
                  <a:schemeClr val="bg1"/>
                </a:solidFill>
              </a:rPr>
              <a:t>&gt; $20,000</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Tree>
    <p:extLst>
      <p:ext uri="{BB962C8B-B14F-4D97-AF65-F5344CB8AC3E}">
        <p14:creationId xmlns:p14="http://schemas.microsoft.com/office/powerpoint/2010/main" val="178909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sz="4000" dirty="0">
                <a:solidFill>
                  <a:schemeClr val="bg1"/>
                </a:solidFill>
              </a:rPr>
              <a:t>Over the last 24 months – How many new hires did you seek outside your market area that would have to relocate?</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960120" y="2587752"/>
            <a:ext cx="8289076" cy="3258102"/>
          </a:xfrm>
        </p:spPr>
        <p:txBody>
          <a:bodyPr anchor="ctr">
            <a:normAutofit/>
          </a:bodyPr>
          <a:lstStyle/>
          <a:p>
            <a:pPr marL="742950" indent="-742950" eaLnBrk="1" fontAlgn="auto" hangingPunct="1">
              <a:buAutoNum type="alphaUcPeriod"/>
              <a:defRPr/>
            </a:pPr>
            <a:r>
              <a:rPr lang="en-US" dirty="0">
                <a:solidFill>
                  <a:schemeClr val="bg1"/>
                </a:solidFill>
              </a:rPr>
              <a:t>&lt; 5</a:t>
            </a:r>
          </a:p>
          <a:p>
            <a:pPr marL="742950" indent="-742950" eaLnBrk="1" fontAlgn="auto" hangingPunct="1">
              <a:buAutoNum type="alphaUcPeriod"/>
              <a:defRPr/>
            </a:pPr>
            <a:r>
              <a:rPr lang="en-US" dirty="0">
                <a:solidFill>
                  <a:schemeClr val="bg1"/>
                </a:solidFill>
              </a:rPr>
              <a:t>5 - 10</a:t>
            </a:r>
          </a:p>
          <a:p>
            <a:pPr marL="742950" indent="-742950">
              <a:buAutoNum type="alphaUcPeriod"/>
              <a:defRPr/>
            </a:pPr>
            <a:r>
              <a:rPr lang="en-US" dirty="0">
                <a:solidFill>
                  <a:schemeClr val="bg1"/>
                </a:solidFill>
              </a:rPr>
              <a:t>10 +</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Tree>
    <p:extLst>
      <p:ext uri="{BB962C8B-B14F-4D97-AF65-F5344CB8AC3E}">
        <p14:creationId xmlns:p14="http://schemas.microsoft.com/office/powerpoint/2010/main" val="313945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5222779" y="1762587"/>
            <a:ext cx="6398082" cy="2240863"/>
          </a:xfrm>
        </p:spPr>
        <p:txBody>
          <a:bodyPr/>
          <a:lstStyle/>
          <a:p>
            <a:pPr eaLnBrk="1" fontAlgn="auto" hangingPunct="1">
              <a:defRPr/>
            </a:pPr>
            <a:r>
              <a:rPr lang="en-US" i="1" dirty="0">
                <a:solidFill>
                  <a:schemeClr val="bg1"/>
                </a:solidFill>
                <a:latin typeface="Arial" panose="020B0604020202020204" pitchFamily="34" charset="0"/>
                <a:cs typeface="Arial" panose="020B0604020202020204" pitchFamily="34" charset="0"/>
              </a:rPr>
              <a:t>DEFINITION: the entire process of moving one or more employees from one location to another.</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
        <p:nvSpPr>
          <p:cNvPr id="8" name="Title 1">
            <a:extLst>
              <a:ext uri="{FF2B5EF4-FFF2-40B4-BE49-F238E27FC236}">
                <a16:creationId xmlns:a16="http://schemas.microsoft.com/office/drawing/2014/main" id="{09425712-CEC8-ACD8-BDFF-0AEC64071CAE}"/>
              </a:ext>
            </a:extLst>
          </p:cNvPr>
          <p:cNvSpPr txBox="1">
            <a:spLocks/>
          </p:cNvSpPr>
          <p:nvPr/>
        </p:nvSpPr>
        <p:spPr>
          <a:xfrm>
            <a:off x="-76512" y="4066701"/>
            <a:ext cx="8825657" cy="989750"/>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endParaRPr lang="en-US" dirty="0">
              <a:solidFill>
                <a:schemeClr val="bg1"/>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id="{7B23F46F-BEB2-CFFE-9331-C3575E389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474" y="4404427"/>
            <a:ext cx="3518692" cy="212598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04B3C4CB-D18F-9E39-02C3-21C7A217E27C}"/>
              </a:ext>
            </a:extLst>
          </p:cNvPr>
          <p:cNvSpPr/>
          <p:nvPr/>
        </p:nvSpPr>
        <p:spPr>
          <a:xfrm>
            <a:off x="132437" y="269112"/>
            <a:ext cx="4519203" cy="5044373"/>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Arial" panose="020B0604020202020204" pitchFamily="34" charset="0"/>
                <a:cs typeface="Arial" panose="020B0604020202020204" pitchFamily="34" charset="0"/>
              </a:rPr>
              <a:t>What is Relocation</a:t>
            </a:r>
            <a:endParaRPr lang="en-US" sz="4800" dirty="0"/>
          </a:p>
        </p:txBody>
      </p:sp>
    </p:spTree>
    <p:extLst>
      <p:ext uri="{BB962C8B-B14F-4D97-AF65-F5344CB8AC3E}">
        <p14:creationId xmlns:p14="http://schemas.microsoft.com/office/powerpoint/2010/main" val="115730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273273" cy="6903716"/>
          </a:xfrm>
          <a:prstGeom prst="rect">
            <a:avLst/>
          </a:prstGeom>
        </p:spPr>
      </p:pic>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cxnSp>
        <p:nvCxnSpPr>
          <p:cNvPr id="11" name="Straight Arrow Connector 10">
            <a:extLst>
              <a:ext uri="{FF2B5EF4-FFF2-40B4-BE49-F238E27FC236}">
                <a16:creationId xmlns:a16="http://schemas.microsoft.com/office/drawing/2014/main" id="{767F87A6-357D-E90A-EA8A-150951741E63}"/>
              </a:ext>
            </a:extLst>
          </p:cNvPr>
          <p:cNvCxnSpPr/>
          <p:nvPr/>
        </p:nvCxnSpPr>
        <p:spPr>
          <a:xfrm>
            <a:off x="3652982" y="1893454"/>
            <a:ext cx="1246909" cy="928254"/>
          </a:xfrm>
          <a:prstGeom prst="straightConnector1">
            <a:avLst/>
          </a:prstGeom>
          <a:noFill/>
          <a:ln w="6350" cap="flat" cmpd="sng" algn="ctr">
            <a:solidFill>
              <a:sysClr val="windowText" lastClr="000000"/>
            </a:solidFill>
            <a:prstDash val="solid"/>
            <a:miter lim="800000"/>
            <a:tailEnd type="triangle"/>
          </a:ln>
          <a:effectLst/>
        </p:spPr>
      </p:cxnSp>
      <p:cxnSp>
        <p:nvCxnSpPr>
          <p:cNvPr id="12" name="Straight Arrow Connector 11">
            <a:extLst>
              <a:ext uri="{FF2B5EF4-FFF2-40B4-BE49-F238E27FC236}">
                <a16:creationId xmlns:a16="http://schemas.microsoft.com/office/drawing/2014/main" id="{F50A9F20-B640-FA30-8B21-CE8053BFA080}"/>
              </a:ext>
            </a:extLst>
          </p:cNvPr>
          <p:cNvCxnSpPr/>
          <p:nvPr/>
        </p:nvCxnSpPr>
        <p:spPr>
          <a:xfrm>
            <a:off x="5647978" y="1818555"/>
            <a:ext cx="0" cy="775854"/>
          </a:xfrm>
          <a:prstGeom prst="straightConnector1">
            <a:avLst/>
          </a:prstGeom>
          <a:noFill/>
          <a:ln w="6350" cap="flat" cmpd="sng" algn="ctr">
            <a:solidFill>
              <a:sysClr val="windowText" lastClr="000000"/>
            </a:solidFill>
            <a:prstDash val="solid"/>
            <a:miter lim="800000"/>
            <a:tailEnd type="triangle"/>
          </a:ln>
          <a:effectLst/>
        </p:spPr>
      </p:cxnSp>
      <p:cxnSp>
        <p:nvCxnSpPr>
          <p:cNvPr id="13" name="Straight Arrow Connector 12">
            <a:extLst>
              <a:ext uri="{FF2B5EF4-FFF2-40B4-BE49-F238E27FC236}">
                <a16:creationId xmlns:a16="http://schemas.microsoft.com/office/drawing/2014/main" id="{A70A8B97-DB51-8877-EC1D-F41FB86C4F50}"/>
              </a:ext>
            </a:extLst>
          </p:cNvPr>
          <p:cNvCxnSpPr>
            <a:cxnSpLocks/>
          </p:cNvCxnSpPr>
          <p:nvPr/>
        </p:nvCxnSpPr>
        <p:spPr>
          <a:xfrm flipH="1">
            <a:off x="7088295" y="2332818"/>
            <a:ext cx="1003624" cy="546343"/>
          </a:xfrm>
          <a:prstGeom prst="straightConnector1">
            <a:avLst/>
          </a:prstGeom>
          <a:noFill/>
          <a:ln w="6350" cap="flat" cmpd="sng" algn="ctr">
            <a:solidFill>
              <a:sysClr val="windowText" lastClr="000000"/>
            </a:solidFill>
            <a:prstDash val="solid"/>
            <a:miter lim="800000"/>
            <a:tailEnd type="triangle"/>
          </a:ln>
          <a:effectLst/>
        </p:spPr>
      </p:cxnSp>
      <p:cxnSp>
        <p:nvCxnSpPr>
          <p:cNvPr id="14" name="Straight Arrow Connector 13">
            <a:extLst>
              <a:ext uri="{FF2B5EF4-FFF2-40B4-BE49-F238E27FC236}">
                <a16:creationId xmlns:a16="http://schemas.microsoft.com/office/drawing/2014/main" id="{61F9B26D-FEF9-51C4-3CDE-34941624A33F}"/>
              </a:ext>
            </a:extLst>
          </p:cNvPr>
          <p:cNvCxnSpPr>
            <a:cxnSpLocks/>
          </p:cNvCxnSpPr>
          <p:nvPr/>
        </p:nvCxnSpPr>
        <p:spPr>
          <a:xfrm flipH="1">
            <a:off x="7174777" y="3271981"/>
            <a:ext cx="842386" cy="0"/>
          </a:xfrm>
          <a:prstGeom prst="straightConnector1">
            <a:avLst/>
          </a:prstGeom>
          <a:noFill/>
          <a:ln w="6350" cap="flat" cmpd="sng" algn="ctr">
            <a:solidFill>
              <a:sysClr val="windowText" lastClr="000000"/>
            </a:solidFill>
            <a:prstDash val="solid"/>
            <a:miter lim="800000"/>
            <a:tailEnd type="triangle"/>
          </a:ln>
          <a:effectLst/>
        </p:spPr>
      </p:cxnSp>
      <p:cxnSp>
        <p:nvCxnSpPr>
          <p:cNvPr id="15" name="Straight Arrow Connector 14">
            <a:extLst>
              <a:ext uri="{FF2B5EF4-FFF2-40B4-BE49-F238E27FC236}">
                <a16:creationId xmlns:a16="http://schemas.microsoft.com/office/drawing/2014/main" id="{51196A3B-7BCA-22B1-2234-10E4F047F7CF}"/>
              </a:ext>
            </a:extLst>
          </p:cNvPr>
          <p:cNvCxnSpPr>
            <a:cxnSpLocks/>
          </p:cNvCxnSpPr>
          <p:nvPr/>
        </p:nvCxnSpPr>
        <p:spPr>
          <a:xfrm flipH="1" flipV="1">
            <a:off x="6869323" y="4296915"/>
            <a:ext cx="803704" cy="770204"/>
          </a:xfrm>
          <a:prstGeom prst="straightConnector1">
            <a:avLst/>
          </a:prstGeom>
          <a:noFill/>
          <a:ln w="6350" cap="flat" cmpd="sng" algn="ctr">
            <a:solidFill>
              <a:sysClr val="windowText" lastClr="000000"/>
            </a:solidFill>
            <a:prstDash val="solid"/>
            <a:miter lim="800000"/>
            <a:tailEnd type="triangle"/>
          </a:ln>
          <a:effectLst/>
        </p:spPr>
      </p:cxnSp>
      <p:cxnSp>
        <p:nvCxnSpPr>
          <p:cNvPr id="16" name="Straight Arrow Connector 15">
            <a:extLst>
              <a:ext uri="{FF2B5EF4-FFF2-40B4-BE49-F238E27FC236}">
                <a16:creationId xmlns:a16="http://schemas.microsoft.com/office/drawing/2014/main" id="{FB902F9D-B139-9838-A349-9B3A0E67B61F}"/>
              </a:ext>
            </a:extLst>
          </p:cNvPr>
          <p:cNvCxnSpPr/>
          <p:nvPr/>
        </p:nvCxnSpPr>
        <p:spPr>
          <a:xfrm flipV="1">
            <a:off x="5772727" y="4274700"/>
            <a:ext cx="0" cy="886691"/>
          </a:xfrm>
          <a:prstGeom prst="straightConnector1">
            <a:avLst/>
          </a:prstGeom>
          <a:noFill/>
          <a:ln w="6350" cap="flat" cmpd="sng" algn="ctr">
            <a:solidFill>
              <a:sysClr val="windowText" lastClr="000000"/>
            </a:solidFill>
            <a:prstDash val="solid"/>
            <a:miter lim="800000"/>
            <a:tailEnd type="triangle"/>
          </a:ln>
          <a:effectLst/>
        </p:spPr>
      </p:cxnSp>
      <p:cxnSp>
        <p:nvCxnSpPr>
          <p:cNvPr id="17" name="Straight Arrow Connector 16">
            <a:extLst>
              <a:ext uri="{FF2B5EF4-FFF2-40B4-BE49-F238E27FC236}">
                <a16:creationId xmlns:a16="http://schemas.microsoft.com/office/drawing/2014/main" id="{8C1EEE7D-E72A-CC5E-F29C-A3E3836B56DB}"/>
              </a:ext>
            </a:extLst>
          </p:cNvPr>
          <p:cNvCxnSpPr>
            <a:cxnSpLocks/>
          </p:cNvCxnSpPr>
          <p:nvPr/>
        </p:nvCxnSpPr>
        <p:spPr>
          <a:xfrm flipV="1">
            <a:off x="3426016" y="3868762"/>
            <a:ext cx="1224493" cy="813255"/>
          </a:xfrm>
          <a:prstGeom prst="straightConnector1">
            <a:avLst/>
          </a:prstGeom>
          <a:noFill/>
          <a:ln w="6350" cap="flat" cmpd="sng" algn="ctr">
            <a:solidFill>
              <a:sysClr val="windowText" lastClr="000000"/>
            </a:solidFill>
            <a:prstDash val="solid"/>
            <a:miter lim="800000"/>
            <a:tailEnd type="triangle"/>
          </a:ln>
          <a:effectLst/>
        </p:spPr>
      </p:cxnSp>
      <p:cxnSp>
        <p:nvCxnSpPr>
          <p:cNvPr id="18" name="Straight Arrow Connector 17">
            <a:extLst>
              <a:ext uri="{FF2B5EF4-FFF2-40B4-BE49-F238E27FC236}">
                <a16:creationId xmlns:a16="http://schemas.microsoft.com/office/drawing/2014/main" id="{CC6E5A05-263F-0B9C-6763-8DFDD5DF9C13}"/>
              </a:ext>
            </a:extLst>
          </p:cNvPr>
          <p:cNvCxnSpPr/>
          <p:nvPr/>
        </p:nvCxnSpPr>
        <p:spPr>
          <a:xfrm>
            <a:off x="3763818" y="3375890"/>
            <a:ext cx="748145" cy="0"/>
          </a:xfrm>
          <a:prstGeom prst="straightConnector1">
            <a:avLst/>
          </a:prstGeom>
          <a:noFill/>
          <a:ln w="6350" cap="flat" cmpd="sng" algn="ctr">
            <a:solidFill>
              <a:sysClr val="windowText" lastClr="000000"/>
            </a:solidFill>
            <a:prstDash val="solid"/>
            <a:miter lim="800000"/>
            <a:tailEnd type="triangle"/>
          </a:ln>
          <a:effectLst/>
        </p:spPr>
      </p:cxnSp>
      <p:sp>
        <p:nvSpPr>
          <p:cNvPr id="19" name="TextBox 18">
            <a:extLst>
              <a:ext uri="{FF2B5EF4-FFF2-40B4-BE49-F238E27FC236}">
                <a16:creationId xmlns:a16="http://schemas.microsoft.com/office/drawing/2014/main" id="{90BAFFD0-2136-AE6D-3D09-D9EA245B0E88}"/>
              </a:ext>
            </a:extLst>
          </p:cNvPr>
          <p:cNvSpPr txBox="1"/>
          <p:nvPr/>
        </p:nvSpPr>
        <p:spPr>
          <a:xfrm>
            <a:off x="2353080" y="1288019"/>
            <a:ext cx="1441912" cy="369332"/>
          </a:xfrm>
          <a:prstGeom prst="rect">
            <a:avLst/>
          </a:prstGeom>
          <a:noFill/>
        </p:spPr>
        <p:txBody>
          <a:bodyPr wrap="square" rtlCol="0">
            <a:spAutoFit/>
          </a:bodyPr>
          <a:lstStyle/>
          <a:p>
            <a:pPr algn="ctr" defTabSz="914400"/>
            <a:r>
              <a:rPr lang="en-US" b="1" dirty="0">
                <a:solidFill>
                  <a:prstClr val="black"/>
                </a:solidFill>
                <a:latin typeface="Calibri" panose="020F0502020204030204"/>
              </a:rPr>
              <a:t>Storage</a:t>
            </a:r>
          </a:p>
        </p:txBody>
      </p:sp>
      <p:sp>
        <p:nvSpPr>
          <p:cNvPr id="21" name="TextBox 20">
            <a:extLst>
              <a:ext uri="{FF2B5EF4-FFF2-40B4-BE49-F238E27FC236}">
                <a16:creationId xmlns:a16="http://schemas.microsoft.com/office/drawing/2014/main" id="{08211EC0-DCB3-7699-5D90-E4DCB0D4CF28}"/>
              </a:ext>
            </a:extLst>
          </p:cNvPr>
          <p:cNvSpPr txBox="1"/>
          <p:nvPr/>
        </p:nvSpPr>
        <p:spPr>
          <a:xfrm>
            <a:off x="2211070" y="2973463"/>
            <a:ext cx="1441912" cy="646331"/>
          </a:xfrm>
          <a:prstGeom prst="rect">
            <a:avLst/>
          </a:prstGeom>
          <a:noFill/>
        </p:spPr>
        <p:txBody>
          <a:bodyPr wrap="square" rtlCol="0">
            <a:spAutoFit/>
          </a:bodyPr>
          <a:lstStyle/>
          <a:p>
            <a:pPr algn="ctr" defTabSz="914400"/>
            <a:r>
              <a:rPr lang="en-US" b="1" dirty="0">
                <a:solidFill>
                  <a:prstClr val="black"/>
                </a:solidFill>
                <a:latin typeface="Calibri" panose="020F0502020204030204"/>
              </a:rPr>
              <a:t>Temporary Living</a:t>
            </a:r>
          </a:p>
        </p:txBody>
      </p:sp>
      <p:sp>
        <p:nvSpPr>
          <p:cNvPr id="22" name="TextBox 21">
            <a:extLst>
              <a:ext uri="{FF2B5EF4-FFF2-40B4-BE49-F238E27FC236}">
                <a16:creationId xmlns:a16="http://schemas.microsoft.com/office/drawing/2014/main" id="{D286EF35-2574-2AF7-BF00-A0095205B319}"/>
              </a:ext>
            </a:extLst>
          </p:cNvPr>
          <p:cNvSpPr txBox="1"/>
          <p:nvPr/>
        </p:nvSpPr>
        <p:spPr>
          <a:xfrm>
            <a:off x="2209291" y="4543901"/>
            <a:ext cx="1441912" cy="646331"/>
          </a:xfrm>
          <a:prstGeom prst="rect">
            <a:avLst/>
          </a:prstGeom>
          <a:noFill/>
        </p:spPr>
        <p:txBody>
          <a:bodyPr wrap="square" rtlCol="0">
            <a:spAutoFit/>
          </a:bodyPr>
          <a:lstStyle/>
          <a:p>
            <a:pPr algn="ctr" defTabSz="914400"/>
            <a:r>
              <a:rPr lang="en-US" b="1" dirty="0">
                <a:solidFill>
                  <a:prstClr val="black"/>
                </a:solidFill>
                <a:latin typeface="Calibri" panose="020F0502020204030204"/>
              </a:rPr>
              <a:t>Auto Shipment</a:t>
            </a:r>
          </a:p>
        </p:txBody>
      </p:sp>
      <p:sp>
        <p:nvSpPr>
          <p:cNvPr id="23" name="TextBox 22">
            <a:extLst>
              <a:ext uri="{FF2B5EF4-FFF2-40B4-BE49-F238E27FC236}">
                <a16:creationId xmlns:a16="http://schemas.microsoft.com/office/drawing/2014/main" id="{93550EDE-6A83-02F8-DE1A-9D62272D6008}"/>
              </a:ext>
            </a:extLst>
          </p:cNvPr>
          <p:cNvSpPr txBox="1"/>
          <p:nvPr/>
        </p:nvSpPr>
        <p:spPr>
          <a:xfrm>
            <a:off x="5053252" y="5064389"/>
            <a:ext cx="1441912" cy="646331"/>
          </a:xfrm>
          <a:prstGeom prst="rect">
            <a:avLst/>
          </a:prstGeom>
          <a:noFill/>
        </p:spPr>
        <p:txBody>
          <a:bodyPr wrap="square" rtlCol="0">
            <a:spAutoFit/>
          </a:bodyPr>
          <a:lstStyle/>
          <a:p>
            <a:pPr algn="ctr" defTabSz="914400"/>
            <a:r>
              <a:rPr lang="en-US" b="1" dirty="0">
                <a:solidFill>
                  <a:prstClr val="black"/>
                </a:solidFill>
                <a:latin typeface="Calibri" panose="020F0502020204030204"/>
              </a:rPr>
              <a:t>Household Goods</a:t>
            </a:r>
          </a:p>
        </p:txBody>
      </p:sp>
      <p:sp>
        <p:nvSpPr>
          <p:cNvPr id="24" name="TextBox 23">
            <a:extLst>
              <a:ext uri="{FF2B5EF4-FFF2-40B4-BE49-F238E27FC236}">
                <a16:creationId xmlns:a16="http://schemas.microsoft.com/office/drawing/2014/main" id="{EA2E8E4B-74FC-5E8D-79AF-E0B531B3E5BB}"/>
              </a:ext>
            </a:extLst>
          </p:cNvPr>
          <p:cNvSpPr txBox="1"/>
          <p:nvPr/>
        </p:nvSpPr>
        <p:spPr>
          <a:xfrm>
            <a:off x="7116255" y="4995335"/>
            <a:ext cx="1441912" cy="646331"/>
          </a:xfrm>
          <a:prstGeom prst="rect">
            <a:avLst/>
          </a:prstGeom>
          <a:noFill/>
        </p:spPr>
        <p:txBody>
          <a:bodyPr wrap="square" rtlCol="0">
            <a:spAutoFit/>
          </a:bodyPr>
          <a:lstStyle/>
          <a:p>
            <a:pPr algn="ctr" defTabSz="914400"/>
            <a:r>
              <a:rPr lang="en-US" b="1" dirty="0">
                <a:solidFill>
                  <a:prstClr val="black"/>
                </a:solidFill>
                <a:latin typeface="Calibri" panose="020F0502020204030204"/>
              </a:rPr>
              <a:t>Lease Applications</a:t>
            </a:r>
          </a:p>
        </p:txBody>
      </p:sp>
      <p:sp>
        <p:nvSpPr>
          <p:cNvPr id="25" name="TextBox 24">
            <a:extLst>
              <a:ext uri="{FF2B5EF4-FFF2-40B4-BE49-F238E27FC236}">
                <a16:creationId xmlns:a16="http://schemas.microsoft.com/office/drawing/2014/main" id="{7CE7FA93-3B1F-9A12-BEEF-EC47EEDDE706}"/>
              </a:ext>
            </a:extLst>
          </p:cNvPr>
          <p:cNvSpPr txBox="1"/>
          <p:nvPr/>
        </p:nvSpPr>
        <p:spPr>
          <a:xfrm>
            <a:off x="4810707" y="1059643"/>
            <a:ext cx="1441912" cy="646331"/>
          </a:xfrm>
          <a:prstGeom prst="rect">
            <a:avLst/>
          </a:prstGeom>
          <a:noFill/>
        </p:spPr>
        <p:txBody>
          <a:bodyPr wrap="square" rtlCol="0">
            <a:spAutoFit/>
          </a:bodyPr>
          <a:lstStyle/>
          <a:p>
            <a:pPr algn="ctr" defTabSz="914400"/>
            <a:r>
              <a:rPr lang="en-US" b="1" dirty="0">
                <a:solidFill>
                  <a:prstClr val="black"/>
                </a:solidFill>
                <a:latin typeface="Calibri" panose="020F0502020204030204"/>
              </a:rPr>
              <a:t>Home Finding</a:t>
            </a:r>
          </a:p>
        </p:txBody>
      </p:sp>
      <p:sp>
        <p:nvSpPr>
          <p:cNvPr id="26" name="TextBox 25">
            <a:extLst>
              <a:ext uri="{FF2B5EF4-FFF2-40B4-BE49-F238E27FC236}">
                <a16:creationId xmlns:a16="http://schemas.microsoft.com/office/drawing/2014/main" id="{609789AB-7056-1E93-8C34-2B266FC120CC}"/>
              </a:ext>
            </a:extLst>
          </p:cNvPr>
          <p:cNvSpPr txBox="1"/>
          <p:nvPr/>
        </p:nvSpPr>
        <p:spPr>
          <a:xfrm>
            <a:off x="8343264" y="2879161"/>
            <a:ext cx="1441912" cy="646331"/>
          </a:xfrm>
          <a:prstGeom prst="rect">
            <a:avLst/>
          </a:prstGeom>
          <a:noFill/>
        </p:spPr>
        <p:txBody>
          <a:bodyPr wrap="square" rtlCol="0">
            <a:spAutoFit/>
          </a:bodyPr>
          <a:lstStyle/>
          <a:p>
            <a:pPr algn="ctr" defTabSz="914400"/>
            <a:r>
              <a:rPr lang="en-US" b="1" dirty="0">
                <a:solidFill>
                  <a:prstClr val="black"/>
                </a:solidFill>
                <a:latin typeface="Calibri" panose="020F0502020204030204"/>
              </a:rPr>
              <a:t>Lease Cancellation</a:t>
            </a:r>
          </a:p>
        </p:txBody>
      </p:sp>
      <p:sp>
        <p:nvSpPr>
          <p:cNvPr id="28" name="TextBox 27">
            <a:extLst>
              <a:ext uri="{FF2B5EF4-FFF2-40B4-BE49-F238E27FC236}">
                <a16:creationId xmlns:a16="http://schemas.microsoft.com/office/drawing/2014/main" id="{03EA402E-FE14-4E27-4FE5-1392BAC57E10}"/>
              </a:ext>
            </a:extLst>
          </p:cNvPr>
          <p:cNvSpPr txBox="1"/>
          <p:nvPr/>
        </p:nvSpPr>
        <p:spPr>
          <a:xfrm>
            <a:off x="8146471" y="2064767"/>
            <a:ext cx="1441912" cy="369332"/>
          </a:xfrm>
          <a:prstGeom prst="rect">
            <a:avLst/>
          </a:prstGeom>
          <a:noFill/>
        </p:spPr>
        <p:txBody>
          <a:bodyPr wrap="square" rtlCol="0">
            <a:spAutoFit/>
          </a:bodyPr>
          <a:lstStyle/>
          <a:p>
            <a:pPr algn="ctr" defTabSz="914400"/>
            <a:r>
              <a:rPr lang="en-US" b="1" dirty="0">
                <a:solidFill>
                  <a:prstClr val="black"/>
                </a:solidFill>
                <a:latin typeface="Calibri" panose="020F0502020204030204"/>
              </a:rPr>
              <a:t>Home Sale</a:t>
            </a:r>
          </a:p>
        </p:txBody>
      </p:sp>
      <p:sp>
        <p:nvSpPr>
          <p:cNvPr id="29" name="TextBox 28">
            <a:extLst>
              <a:ext uri="{FF2B5EF4-FFF2-40B4-BE49-F238E27FC236}">
                <a16:creationId xmlns:a16="http://schemas.microsoft.com/office/drawing/2014/main" id="{AE6878ED-4B76-3519-6424-AA4C68BB6FB4}"/>
              </a:ext>
            </a:extLst>
          </p:cNvPr>
          <p:cNvSpPr txBox="1"/>
          <p:nvPr/>
        </p:nvSpPr>
        <p:spPr>
          <a:xfrm>
            <a:off x="3561989" y="4802703"/>
            <a:ext cx="1441912" cy="646331"/>
          </a:xfrm>
          <a:prstGeom prst="rect">
            <a:avLst/>
          </a:prstGeom>
          <a:noFill/>
        </p:spPr>
        <p:txBody>
          <a:bodyPr wrap="square" rtlCol="0">
            <a:spAutoFit/>
          </a:bodyPr>
          <a:lstStyle/>
          <a:p>
            <a:pPr algn="ctr" defTabSz="914400"/>
            <a:r>
              <a:rPr lang="en-US" b="1" dirty="0">
                <a:solidFill>
                  <a:prstClr val="black"/>
                </a:solidFill>
                <a:latin typeface="Calibri" panose="020F0502020204030204"/>
              </a:rPr>
              <a:t>Loan Applications</a:t>
            </a:r>
          </a:p>
        </p:txBody>
      </p:sp>
      <p:sp>
        <p:nvSpPr>
          <p:cNvPr id="30" name="TextBox 29">
            <a:extLst>
              <a:ext uri="{FF2B5EF4-FFF2-40B4-BE49-F238E27FC236}">
                <a16:creationId xmlns:a16="http://schemas.microsoft.com/office/drawing/2014/main" id="{E95FF37F-CD9D-7174-83FB-3A611035B4FC}"/>
              </a:ext>
            </a:extLst>
          </p:cNvPr>
          <p:cNvSpPr txBox="1"/>
          <p:nvPr/>
        </p:nvSpPr>
        <p:spPr>
          <a:xfrm>
            <a:off x="8245354" y="4103084"/>
            <a:ext cx="1441912" cy="369332"/>
          </a:xfrm>
          <a:prstGeom prst="rect">
            <a:avLst/>
          </a:prstGeom>
          <a:noFill/>
        </p:spPr>
        <p:txBody>
          <a:bodyPr wrap="square" rtlCol="0">
            <a:spAutoFit/>
          </a:bodyPr>
          <a:lstStyle/>
          <a:p>
            <a:pPr algn="ctr" defTabSz="914400"/>
            <a:r>
              <a:rPr lang="en-US" b="1" dirty="0">
                <a:solidFill>
                  <a:prstClr val="black"/>
                </a:solidFill>
                <a:latin typeface="Calibri" panose="020F0502020204030204"/>
              </a:rPr>
              <a:t>Final Move</a:t>
            </a:r>
          </a:p>
        </p:txBody>
      </p:sp>
      <p:cxnSp>
        <p:nvCxnSpPr>
          <p:cNvPr id="31" name="Straight Arrow Connector 30">
            <a:extLst>
              <a:ext uri="{FF2B5EF4-FFF2-40B4-BE49-F238E27FC236}">
                <a16:creationId xmlns:a16="http://schemas.microsoft.com/office/drawing/2014/main" id="{9FD2D859-E7E2-87D8-3B20-69BDB14319C5}"/>
              </a:ext>
            </a:extLst>
          </p:cNvPr>
          <p:cNvCxnSpPr>
            <a:cxnSpLocks/>
          </p:cNvCxnSpPr>
          <p:nvPr/>
        </p:nvCxnSpPr>
        <p:spPr>
          <a:xfrm flipH="1">
            <a:off x="6299202" y="1739411"/>
            <a:ext cx="817053" cy="1009043"/>
          </a:xfrm>
          <a:prstGeom prst="straightConnector1">
            <a:avLst/>
          </a:prstGeom>
          <a:noFill/>
          <a:ln w="6350" cap="flat" cmpd="sng" algn="ctr">
            <a:solidFill>
              <a:sysClr val="windowText" lastClr="000000"/>
            </a:solidFill>
            <a:prstDash val="solid"/>
            <a:miter lim="800000"/>
            <a:tailEnd type="triangle"/>
          </a:ln>
          <a:effectLst/>
        </p:spPr>
      </p:cxnSp>
      <p:sp>
        <p:nvSpPr>
          <p:cNvPr id="32" name="TextBox 31">
            <a:extLst>
              <a:ext uri="{FF2B5EF4-FFF2-40B4-BE49-F238E27FC236}">
                <a16:creationId xmlns:a16="http://schemas.microsoft.com/office/drawing/2014/main" id="{AEFE41D1-C127-C456-C5C5-D1D433B267D0}"/>
              </a:ext>
            </a:extLst>
          </p:cNvPr>
          <p:cNvSpPr txBox="1"/>
          <p:nvPr/>
        </p:nvSpPr>
        <p:spPr>
          <a:xfrm>
            <a:off x="6652372" y="938195"/>
            <a:ext cx="1604819" cy="646331"/>
          </a:xfrm>
          <a:prstGeom prst="rect">
            <a:avLst/>
          </a:prstGeom>
          <a:noFill/>
        </p:spPr>
        <p:txBody>
          <a:bodyPr wrap="square" rtlCol="0">
            <a:spAutoFit/>
          </a:bodyPr>
          <a:lstStyle/>
          <a:p>
            <a:pPr algn="ctr" defTabSz="914400"/>
            <a:r>
              <a:rPr lang="en-US" b="1" dirty="0">
                <a:solidFill>
                  <a:prstClr val="black"/>
                </a:solidFill>
                <a:latin typeface="Calibri" panose="020F0502020204030204"/>
              </a:rPr>
              <a:t>Expense Tracking</a:t>
            </a:r>
          </a:p>
        </p:txBody>
      </p:sp>
      <p:cxnSp>
        <p:nvCxnSpPr>
          <p:cNvPr id="34" name="Straight Arrow Connector 33">
            <a:extLst>
              <a:ext uri="{FF2B5EF4-FFF2-40B4-BE49-F238E27FC236}">
                <a16:creationId xmlns:a16="http://schemas.microsoft.com/office/drawing/2014/main" id="{AE4A1B56-2D4C-B0A8-50F4-C00EE34F8966}"/>
              </a:ext>
            </a:extLst>
          </p:cNvPr>
          <p:cNvCxnSpPr>
            <a:cxnSpLocks/>
          </p:cNvCxnSpPr>
          <p:nvPr/>
        </p:nvCxnSpPr>
        <p:spPr>
          <a:xfrm flipH="1" flipV="1">
            <a:off x="7174777" y="3904094"/>
            <a:ext cx="917142" cy="370606"/>
          </a:xfrm>
          <a:prstGeom prst="straightConnector1">
            <a:avLst/>
          </a:prstGeom>
          <a:noFill/>
          <a:ln w="6350" cap="flat" cmpd="sng" algn="ctr">
            <a:solidFill>
              <a:sysClr val="windowText" lastClr="000000"/>
            </a:solidFill>
            <a:prstDash val="solid"/>
            <a:miter lim="800000"/>
            <a:tailEnd type="triangle"/>
          </a:ln>
          <a:effectLst/>
        </p:spPr>
      </p:cxnSp>
      <p:cxnSp>
        <p:nvCxnSpPr>
          <p:cNvPr id="36" name="Straight Arrow Connector 35">
            <a:extLst>
              <a:ext uri="{FF2B5EF4-FFF2-40B4-BE49-F238E27FC236}">
                <a16:creationId xmlns:a16="http://schemas.microsoft.com/office/drawing/2014/main" id="{0A18BD4D-4489-9D41-B934-BC4E86811D00}"/>
              </a:ext>
            </a:extLst>
          </p:cNvPr>
          <p:cNvCxnSpPr>
            <a:cxnSpLocks/>
          </p:cNvCxnSpPr>
          <p:nvPr/>
        </p:nvCxnSpPr>
        <p:spPr>
          <a:xfrm flipV="1">
            <a:off x="4600482" y="4170493"/>
            <a:ext cx="396234" cy="850974"/>
          </a:xfrm>
          <a:prstGeom prst="straightConnector1">
            <a:avLst/>
          </a:prstGeom>
          <a:noFill/>
          <a:ln w="6350" cap="flat" cmpd="sng" algn="ctr">
            <a:solidFill>
              <a:sysClr val="windowText" lastClr="000000"/>
            </a:solidFill>
            <a:prstDash val="solid"/>
            <a:miter lim="800000"/>
            <a:tailEnd type="triangle"/>
          </a:ln>
          <a:effectLst/>
        </p:spPr>
      </p:cxnSp>
      <p:sp>
        <p:nvSpPr>
          <p:cNvPr id="40" name="TextBox 39">
            <a:extLst>
              <a:ext uri="{FF2B5EF4-FFF2-40B4-BE49-F238E27FC236}">
                <a16:creationId xmlns:a16="http://schemas.microsoft.com/office/drawing/2014/main" id="{D79DD6EE-941A-F1B7-CBF5-48CBD35D05E8}"/>
              </a:ext>
            </a:extLst>
          </p:cNvPr>
          <p:cNvSpPr txBox="1"/>
          <p:nvPr/>
        </p:nvSpPr>
        <p:spPr>
          <a:xfrm>
            <a:off x="1847273" y="281535"/>
            <a:ext cx="6169890" cy="707886"/>
          </a:xfrm>
          <a:prstGeom prst="rect">
            <a:avLst/>
          </a:prstGeom>
          <a:noFill/>
        </p:spPr>
        <p:txBody>
          <a:bodyPr wrap="square">
            <a:spAutoFit/>
          </a:bodyPr>
          <a:lstStyle/>
          <a:p>
            <a:r>
              <a:rPr lang="en-US" sz="4000" dirty="0">
                <a:solidFill>
                  <a:schemeClr val="bg1"/>
                </a:solidFill>
                <a:latin typeface="Arial" panose="020B0604020202020204" pitchFamily="34" charset="0"/>
                <a:cs typeface="Arial" panose="020B0604020202020204" pitchFamily="34" charset="0"/>
              </a:rPr>
              <a:t>Parts of a Relocation</a:t>
            </a:r>
            <a:endParaRPr lang="en-US" sz="4000" dirty="0"/>
          </a:p>
        </p:txBody>
      </p:sp>
      <p:pic>
        <p:nvPicPr>
          <p:cNvPr id="2" name="Picture 1">
            <a:extLst>
              <a:ext uri="{FF2B5EF4-FFF2-40B4-BE49-F238E27FC236}">
                <a16:creationId xmlns:a16="http://schemas.microsoft.com/office/drawing/2014/main" id="{025F35C1-3482-21D4-626A-A7885311A701}"/>
              </a:ext>
            </a:extLst>
          </p:cNvPr>
          <p:cNvPicPr>
            <a:picLocks noChangeAspect="1"/>
          </p:cNvPicPr>
          <p:nvPr/>
        </p:nvPicPr>
        <p:blipFill>
          <a:blip r:embed="rId4"/>
          <a:stretch>
            <a:fillRect/>
          </a:stretch>
        </p:blipFill>
        <p:spPr>
          <a:xfrm>
            <a:off x="4761345" y="2721483"/>
            <a:ext cx="2232024" cy="1485310"/>
          </a:xfrm>
          <a:prstGeom prst="rect">
            <a:avLst/>
          </a:prstGeom>
        </p:spPr>
      </p:pic>
    </p:spTree>
    <p:extLst>
      <p:ext uri="{BB962C8B-B14F-4D97-AF65-F5344CB8AC3E}">
        <p14:creationId xmlns:p14="http://schemas.microsoft.com/office/powerpoint/2010/main" val="228064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ChangeAspect="1"/>
          </p:cNvPicPr>
          <p:nvPr/>
        </p:nvPicPr>
        <p:blipFill>
          <a:blip r:embed="rId2"/>
          <a:stretch>
            <a:fillRect/>
          </a:stretch>
        </p:blipFill>
        <p:spPr>
          <a:xfrm>
            <a:off x="81273" y="0"/>
            <a:ext cx="12192000" cy="6858000"/>
          </a:xfrm>
          <a:prstGeom prst="rect">
            <a:avLst/>
          </a:prstGeom>
        </p:spPr>
      </p:pic>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
        <p:nvSpPr>
          <p:cNvPr id="19" name="TextBox 18">
            <a:extLst>
              <a:ext uri="{FF2B5EF4-FFF2-40B4-BE49-F238E27FC236}">
                <a16:creationId xmlns:a16="http://schemas.microsoft.com/office/drawing/2014/main" id="{90BAFFD0-2136-AE6D-3D09-D9EA245B0E88}"/>
              </a:ext>
            </a:extLst>
          </p:cNvPr>
          <p:cNvSpPr txBox="1"/>
          <p:nvPr/>
        </p:nvSpPr>
        <p:spPr>
          <a:xfrm>
            <a:off x="2214535" y="2016238"/>
            <a:ext cx="1441912" cy="707886"/>
          </a:xfrm>
          <a:prstGeom prst="rect">
            <a:avLst/>
          </a:prstGeom>
          <a:noFill/>
        </p:spPr>
        <p:txBody>
          <a:bodyPr wrap="square" rtlCol="0">
            <a:spAutoFit/>
          </a:bodyPr>
          <a:lstStyle/>
          <a:p>
            <a:pPr algn="ctr" defTabSz="914400"/>
            <a:r>
              <a:rPr lang="en-US" sz="2000" b="1" dirty="0">
                <a:solidFill>
                  <a:prstClr val="black"/>
                </a:solidFill>
                <a:latin typeface="Calibri" panose="020F0502020204030204"/>
              </a:rPr>
              <a:t>Buy New Furniture</a:t>
            </a:r>
          </a:p>
        </p:txBody>
      </p:sp>
      <p:sp>
        <p:nvSpPr>
          <p:cNvPr id="21" name="TextBox 20">
            <a:extLst>
              <a:ext uri="{FF2B5EF4-FFF2-40B4-BE49-F238E27FC236}">
                <a16:creationId xmlns:a16="http://schemas.microsoft.com/office/drawing/2014/main" id="{08211EC0-DCB3-7699-5D90-E4DCB0D4CF28}"/>
              </a:ext>
            </a:extLst>
          </p:cNvPr>
          <p:cNvSpPr txBox="1"/>
          <p:nvPr/>
        </p:nvSpPr>
        <p:spPr>
          <a:xfrm>
            <a:off x="3425652" y="3889524"/>
            <a:ext cx="1441912" cy="707886"/>
          </a:xfrm>
          <a:prstGeom prst="rect">
            <a:avLst/>
          </a:prstGeom>
          <a:noFill/>
        </p:spPr>
        <p:txBody>
          <a:bodyPr wrap="square" rtlCol="0">
            <a:spAutoFit/>
          </a:bodyPr>
          <a:lstStyle/>
          <a:p>
            <a:pPr algn="ctr" defTabSz="914400"/>
            <a:r>
              <a:rPr lang="en-US" sz="2000" b="1" dirty="0">
                <a:solidFill>
                  <a:prstClr val="black"/>
                </a:solidFill>
                <a:latin typeface="Calibri" panose="020F0502020204030204"/>
              </a:rPr>
              <a:t>Live in a Nicer Place</a:t>
            </a:r>
          </a:p>
        </p:txBody>
      </p:sp>
      <p:sp>
        <p:nvSpPr>
          <p:cNvPr id="25" name="TextBox 24">
            <a:extLst>
              <a:ext uri="{FF2B5EF4-FFF2-40B4-BE49-F238E27FC236}">
                <a16:creationId xmlns:a16="http://schemas.microsoft.com/office/drawing/2014/main" id="{7CE7FA93-3B1F-9A12-BEEF-EC47EEDDE706}"/>
              </a:ext>
            </a:extLst>
          </p:cNvPr>
          <p:cNvSpPr txBox="1"/>
          <p:nvPr/>
        </p:nvSpPr>
        <p:spPr>
          <a:xfrm>
            <a:off x="4496671" y="2524070"/>
            <a:ext cx="1441912" cy="707886"/>
          </a:xfrm>
          <a:prstGeom prst="rect">
            <a:avLst/>
          </a:prstGeom>
          <a:noFill/>
        </p:spPr>
        <p:txBody>
          <a:bodyPr wrap="square" rtlCol="0">
            <a:spAutoFit/>
          </a:bodyPr>
          <a:lstStyle/>
          <a:p>
            <a:pPr algn="ctr" defTabSz="914400"/>
            <a:r>
              <a:rPr lang="en-US" sz="2000" b="1" dirty="0">
                <a:solidFill>
                  <a:prstClr val="black"/>
                </a:solidFill>
                <a:latin typeface="Calibri" panose="020F0502020204030204"/>
              </a:rPr>
              <a:t>Pay Off Debt</a:t>
            </a:r>
          </a:p>
        </p:txBody>
      </p:sp>
      <p:sp>
        <p:nvSpPr>
          <p:cNvPr id="26" name="TextBox 25">
            <a:extLst>
              <a:ext uri="{FF2B5EF4-FFF2-40B4-BE49-F238E27FC236}">
                <a16:creationId xmlns:a16="http://schemas.microsoft.com/office/drawing/2014/main" id="{609789AB-7056-1E93-8C34-2B266FC120CC}"/>
              </a:ext>
            </a:extLst>
          </p:cNvPr>
          <p:cNvSpPr txBox="1"/>
          <p:nvPr/>
        </p:nvSpPr>
        <p:spPr>
          <a:xfrm>
            <a:off x="6558451" y="3676400"/>
            <a:ext cx="1441912" cy="707886"/>
          </a:xfrm>
          <a:prstGeom prst="rect">
            <a:avLst/>
          </a:prstGeom>
          <a:noFill/>
        </p:spPr>
        <p:txBody>
          <a:bodyPr wrap="square" rtlCol="0">
            <a:spAutoFit/>
          </a:bodyPr>
          <a:lstStyle/>
          <a:p>
            <a:pPr algn="ctr" defTabSz="914400"/>
            <a:r>
              <a:rPr lang="en-US" sz="2000" b="1" dirty="0">
                <a:solidFill>
                  <a:prstClr val="black"/>
                </a:solidFill>
                <a:latin typeface="Calibri" panose="020F0502020204030204"/>
              </a:rPr>
              <a:t>Increase Savings</a:t>
            </a:r>
          </a:p>
        </p:txBody>
      </p:sp>
      <p:sp>
        <p:nvSpPr>
          <p:cNvPr id="28" name="TextBox 27">
            <a:extLst>
              <a:ext uri="{FF2B5EF4-FFF2-40B4-BE49-F238E27FC236}">
                <a16:creationId xmlns:a16="http://schemas.microsoft.com/office/drawing/2014/main" id="{03EA402E-FE14-4E27-4FE5-1392BAC57E10}"/>
              </a:ext>
            </a:extLst>
          </p:cNvPr>
          <p:cNvSpPr txBox="1"/>
          <p:nvPr/>
        </p:nvSpPr>
        <p:spPr>
          <a:xfrm>
            <a:off x="8081817" y="2339404"/>
            <a:ext cx="1441912" cy="400110"/>
          </a:xfrm>
          <a:prstGeom prst="rect">
            <a:avLst/>
          </a:prstGeom>
          <a:noFill/>
        </p:spPr>
        <p:txBody>
          <a:bodyPr wrap="square" rtlCol="0">
            <a:spAutoFit/>
          </a:bodyPr>
          <a:lstStyle/>
          <a:p>
            <a:pPr algn="ctr" defTabSz="914400"/>
            <a:r>
              <a:rPr lang="en-US" sz="2000" b="1" dirty="0">
                <a:solidFill>
                  <a:prstClr val="black"/>
                </a:solidFill>
                <a:latin typeface="Calibri" panose="020F0502020204030204"/>
              </a:rPr>
              <a:t>Vacation</a:t>
            </a:r>
          </a:p>
        </p:txBody>
      </p:sp>
      <p:sp>
        <p:nvSpPr>
          <p:cNvPr id="30" name="TextBox 29">
            <a:extLst>
              <a:ext uri="{FF2B5EF4-FFF2-40B4-BE49-F238E27FC236}">
                <a16:creationId xmlns:a16="http://schemas.microsoft.com/office/drawing/2014/main" id="{E95FF37F-CD9D-7174-83FB-3A611035B4FC}"/>
              </a:ext>
            </a:extLst>
          </p:cNvPr>
          <p:cNvSpPr txBox="1"/>
          <p:nvPr/>
        </p:nvSpPr>
        <p:spPr>
          <a:xfrm>
            <a:off x="7432555" y="5067145"/>
            <a:ext cx="1441912" cy="400110"/>
          </a:xfrm>
          <a:prstGeom prst="rect">
            <a:avLst/>
          </a:prstGeom>
          <a:noFill/>
        </p:spPr>
        <p:txBody>
          <a:bodyPr wrap="square" rtlCol="0">
            <a:spAutoFit/>
          </a:bodyPr>
          <a:lstStyle/>
          <a:p>
            <a:pPr algn="ctr" defTabSz="914400"/>
            <a:r>
              <a:rPr lang="en-US" sz="2000" b="1" dirty="0">
                <a:solidFill>
                  <a:prstClr val="black"/>
                </a:solidFill>
                <a:latin typeface="Calibri" panose="020F0502020204030204"/>
              </a:rPr>
              <a:t>New Car</a:t>
            </a:r>
          </a:p>
        </p:txBody>
      </p:sp>
      <p:sp>
        <p:nvSpPr>
          <p:cNvPr id="32" name="TextBox 31">
            <a:extLst>
              <a:ext uri="{FF2B5EF4-FFF2-40B4-BE49-F238E27FC236}">
                <a16:creationId xmlns:a16="http://schemas.microsoft.com/office/drawing/2014/main" id="{AEFE41D1-C127-C456-C5C5-D1D433B267D0}"/>
              </a:ext>
            </a:extLst>
          </p:cNvPr>
          <p:cNvSpPr txBox="1"/>
          <p:nvPr/>
        </p:nvSpPr>
        <p:spPr>
          <a:xfrm>
            <a:off x="6476998" y="1545593"/>
            <a:ext cx="1604819" cy="707886"/>
          </a:xfrm>
          <a:prstGeom prst="rect">
            <a:avLst/>
          </a:prstGeom>
          <a:noFill/>
        </p:spPr>
        <p:txBody>
          <a:bodyPr wrap="square" rtlCol="0">
            <a:spAutoFit/>
          </a:bodyPr>
          <a:lstStyle/>
          <a:p>
            <a:pPr algn="ctr" defTabSz="914400"/>
            <a:r>
              <a:rPr lang="en-US" sz="2000" b="1" dirty="0">
                <a:solidFill>
                  <a:prstClr val="black"/>
                </a:solidFill>
                <a:latin typeface="Calibri" panose="020F0502020204030204"/>
              </a:rPr>
              <a:t>Increase in Salary</a:t>
            </a:r>
          </a:p>
        </p:txBody>
      </p:sp>
      <p:sp>
        <p:nvSpPr>
          <p:cNvPr id="40" name="TextBox 39">
            <a:extLst>
              <a:ext uri="{FF2B5EF4-FFF2-40B4-BE49-F238E27FC236}">
                <a16:creationId xmlns:a16="http://schemas.microsoft.com/office/drawing/2014/main" id="{D79DD6EE-941A-F1B7-CBF5-48CBD35D05E8}"/>
              </a:ext>
            </a:extLst>
          </p:cNvPr>
          <p:cNvSpPr txBox="1"/>
          <p:nvPr/>
        </p:nvSpPr>
        <p:spPr>
          <a:xfrm>
            <a:off x="1847273" y="281535"/>
            <a:ext cx="6169890" cy="707886"/>
          </a:xfrm>
          <a:prstGeom prst="rect">
            <a:avLst/>
          </a:prstGeom>
          <a:noFill/>
        </p:spPr>
        <p:txBody>
          <a:bodyPr wrap="square">
            <a:spAutoFit/>
          </a:bodyPr>
          <a:lstStyle/>
          <a:p>
            <a:r>
              <a:rPr lang="en-US" sz="4000" dirty="0">
                <a:solidFill>
                  <a:schemeClr val="bg1"/>
                </a:solidFill>
                <a:latin typeface="Arial" panose="020B0604020202020204" pitchFamily="34" charset="0"/>
                <a:cs typeface="Arial" panose="020B0604020202020204" pitchFamily="34" charset="0"/>
              </a:rPr>
              <a:t>What Relocation is NOT</a:t>
            </a:r>
            <a:endParaRPr lang="en-US" sz="4000" dirty="0"/>
          </a:p>
        </p:txBody>
      </p:sp>
      <p:cxnSp>
        <p:nvCxnSpPr>
          <p:cNvPr id="6" name="Straight Connector 5">
            <a:extLst>
              <a:ext uri="{FF2B5EF4-FFF2-40B4-BE49-F238E27FC236}">
                <a16:creationId xmlns:a16="http://schemas.microsoft.com/office/drawing/2014/main" id="{4D8A4E94-4FF9-8081-EBF8-F240D4648C3B}"/>
              </a:ext>
            </a:extLst>
          </p:cNvPr>
          <p:cNvCxnSpPr>
            <a:cxnSpLocks/>
          </p:cNvCxnSpPr>
          <p:nvPr/>
        </p:nvCxnSpPr>
        <p:spPr>
          <a:xfrm>
            <a:off x="1625600" y="1191491"/>
            <a:ext cx="8351865" cy="473849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42915E8-C392-2F19-16A6-2F5A257E7292}"/>
              </a:ext>
            </a:extLst>
          </p:cNvPr>
          <p:cNvCxnSpPr>
            <a:cxnSpLocks/>
          </p:cNvCxnSpPr>
          <p:nvPr/>
        </p:nvCxnSpPr>
        <p:spPr>
          <a:xfrm flipV="1">
            <a:off x="1671383" y="1282132"/>
            <a:ext cx="8534400" cy="4788536"/>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B0F883-432A-FBBE-F53F-D6D651F432F3}"/>
              </a:ext>
            </a:extLst>
          </p:cNvPr>
          <p:cNvSpPr txBox="1"/>
          <p:nvPr/>
        </p:nvSpPr>
        <p:spPr>
          <a:xfrm>
            <a:off x="4869871" y="5097923"/>
            <a:ext cx="1607127" cy="369332"/>
          </a:xfrm>
          <a:prstGeom prst="rect">
            <a:avLst/>
          </a:prstGeom>
          <a:noFill/>
        </p:spPr>
        <p:txBody>
          <a:bodyPr wrap="square">
            <a:spAutoFit/>
          </a:bodyPr>
          <a:lstStyle/>
          <a:p>
            <a:pPr algn="ctr" defTabSz="914400"/>
            <a:r>
              <a:rPr lang="en-US" sz="1800" b="1" dirty="0">
                <a:solidFill>
                  <a:prstClr val="black"/>
                </a:solidFill>
                <a:latin typeface="Calibri" panose="020F0502020204030204"/>
              </a:rPr>
              <a:t>Sign On Bonus</a:t>
            </a:r>
          </a:p>
        </p:txBody>
      </p:sp>
    </p:spTree>
    <p:extLst>
      <p:ext uri="{BB962C8B-B14F-4D97-AF65-F5344CB8AC3E}">
        <p14:creationId xmlns:p14="http://schemas.microsoft.com/office/powerpoint/2010/main" val="167340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1783028" y="3041907"/>
            <a:ext cx="9088172" cy="1406945"/>
          </a:xfrm>
        </p:spPr>
        <p:txBody>
          <a:bodyPr>
            <a:normAutofit/>
          </a:bodyPr>
          <a:lstStyle/>
          <a:p>
            <a:pPr algn="ctr" eaLnBrk="1" fontAlgn="auto" hangingPunct="1">
              <a:defRPr/>
            </a:pPr>
            <a:r>
              <a:rPr lang="en-US" sz="3600" b="1" dirty="0">
                <a:solidFill>
                  <a:schemeClr val="bg2"/>
                </a:solidFill>
                <a:latin typeface="Arial" panose="020B0604020202020204" pitchFamily="34" charset="0"/>
                <a:cs typeface="Arial" panose="020B0604020202020204" pitchFamily="34" charset="0"/>
              </a:rPr>
              <a:t>Recruitment</a:t>
            </a:r>
          </a:p>
          <a:p>
            <a:pPr algn="ctr" eaLnBrk="1" fontAlgn="auto" hangingPunct="1">
              <a:defRPr/>
            </a:pPr>
            <a:r>
              <a:rPr lang="en-US" sz="3600" b="1" dirty="0">
                <a:solidFill>
                  <a:schemeClr val="bg2"/>
                </a:solidFill>
                <a:latin typeface="Arial" panose="020B0604020202020204" pitchFamily="34" charset="0"/>
                <a:cs typeface="Arial" panose="020B0604020202020204" pitchFamily="34" charset="0"/>
              </a:rPr>
              <a:t>Retention</a:t>
            </a:r>
            <a:endParaRPr lang="en-US" sz="2400" b="1" dirty="0">
              <a:solidFill>
                <a:schemeClr val="bg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
        <p:nvSpPr>
          <p:cNvPr id="14" name="Oval 13">
            <a:extLst>
              <a:ext uri="{FF2B5EF4-FFF2-40B4-BE49-F238E27FC236}">
                <a16:creationId xmlns:a16="http://schemas.microsoft.com/office/drawing/2014/main" id="{C1C923A6-3C47-EB76-8747-216361F43A0D}"/>
              </a:ext>
            </a:extLst>
          </p:cNvPr>
          <p:cNvSpPr/>
          <p:nvPr/>
        </p:nvSpPr>
        <p:spPr>
          <a:xfrm>
            <a:off x="8358692" y="277710"/>
            <a:ext cx="3317734" cy="3049879"/>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6B3BAC9-502E-FB24-8D71-E6367803FAB3}"/>
              </a:ext>
            </a:extLst>
          </p:cNvPr>
          <p:cNvSpPr txBox="1"/>
          <p:nvPr/>
        </p:nvSpPr>
        <p:spPr>
          <a:xfrm>
            <a:off x="8358692" y="1176280"/>
            <a:ext cx="3227550" cy="923330"/>
          </a:xfrm>
          <a:prstGeom prst="rect">
            <a:avLst/>
          </a:prstGeom>
          <a:noFill/>
        </p:spPr>
        <p:txBody>
          <a:bodyPr wrap="square">
            <a:spAutoFit/>
          </a:bodyPr>
          <a:lstStyle/>
          <a:p>
            <a:pPr algn="ctr"/>
            <a:r>
              <a:rPr lang="en-US" dirty="0">
                <a:solidFill>
                  <a:schemeClr val="bg1"/>
                </a:solidFill>
              </a:rPr>
              <a:t>“64% of people who moved for a job received a relocation package.”</a:t>
            </a:r>
          </a:p>
        </p:txBody>
      </p:sp>
      <p:sp>
        <p:nvSpPr>
          <p:cNvPr id="6" name="Oval 5">
            <a:extLst>
              <a:ext uri="{FF2B5EF4-FFF2-40B4-BE49-F238E27FC236}">
                <a16:creationId xmlns:a16="http://schemas.microsoft.com/office/drawing/2014/main" id="{26984856-AC70-212B-C457-7E96BCBD4B4E}"/>
              </a:ext>
            </a:extLst>
          </p:cNvPr>
          <p:cNvSpPr/>
          <p:nvPr/>
        </p:nvSpPr>
        <p:spPr>
          <a:xfrm>
            <a:off x="290223" y="277091"/>
            <a:ext cx="4346431" cy="471355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Arial" panose="020B0604020202020204" pitchFamily="34" charset="0"/>
                <a:cs typeface="Arial" panose="020B0604020202020204" pitchFamily="34" charset="0"/>
              </a:rPr>
              <a:t>Why Offer Relocation</a:t>
            </a:r>
            <a:endParaRPr lang="en-US" sz="4800" dirty="0"/>
          </a:p>
        </p:txBody>
      </p:sp>
    </p:spTree>
    <p:extLst>
      <p:ext uri="{BB962C8B-B14F-4D97-AF65-F5344CB8AC3E}">
        <p14:creationId xmlns:p14="http://schemas.microsoft.com/office/powerpoint/2010/main" val="138057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a:xfrm>
            <a:off x="966214" y="731519"/>
            <a:ext cx="7944522" cy="1451843"/>
          </a:xfrm>
        </p:spPr>
        <p:txBody>
          <a:bodyPr/>
          <a:lstStyle/>
          <a:p>
            <a:pPr eaLnBrk="1" fontAlgn="auto" hangingPunct="1">
              <a:defRPr/>
            </a:pPr>
            <a:r>
              <a:rPr lang="en-US" sz="4000" dirty="0">
                <a:solidFill>
                  <a:schemeClr val="bg1"/>
                </a:solidFill>
              </a:rPr>
              <a:t>Relocation is a Valuable Tool</a:t>
            </a:r>
          </a:p>
        </p:txBody>
      </p:sp>
      <p:pic>
        <p:nvPicPr>
          <p:cNvPr id="5" name="Picture 4">
            <a:extLst>
              <a:ext uri="{FF2B5EF4-FFF2-40B4-BE49-F238E27FC236}">
                <a16:creationId xmlns:a16="http://schemas.microsoft.com/office/drawing/2014/main" id="{FFF4C95D-4338-582C-96D9-B3AA16ECC02F}"/>
              </a:ext>
            </a:extLst>
          </p:cNvPr>
          <p:cNvPicPr>
            <a:picLocks noChangeAspect="1"/>
          </p:cNvPicPr>
          <p:nvPr/>
        </p:nvPicPr>
        <p:blipFill>
          <a:blip r:embed="rId3"/>
          <a:stretch>
            <a:fillRect/>
          </a:stretch>
        </p:blipFill>
        <p:spPr>
          <a:xfrm>
            <a:off x="1121233" y="1657472"/>
            <a:ext cx="9949534" cy="4718713"/>
          </a:xfrm>
          <a:prstGeom prst="rect">
            <a:avLst/>
          </a:prstGeom>
        </p:spPr>
      </p:pic>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4"/>
          <a:stretch>
            <a:fillRect/>
          </a:stretch>
        </p:blipFill>
        <p:spPr>
          <a:xfrm>
            <a:off x="10810754" y="5523387"/>
            <a:ext cx="1381246" cy="1254737"/>
          </a:xfrm>
          <a:prstGeom prst="rect">
            <a:avLst/>
          </a:prstGeom>
        </p:spPr>
      </p:pic>
    </p:spTree>
    <p:extLst>
      <p:ext uri="{BB962C8B-B14F-4D97-AF65-F5344CB8AC3E}">
        <p14:creationId xmlns:p14="http://schemas.microsoft.com/office/powerpoint/2010/main" val="246431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a:xfrm>
            <a:off x="966214" y="731520"/>
            <a:ext cx="6600913" cy="1526488"/>
          </a:xfrm>
        </p:spPr>
        <p:txBody>
          <a:bodyPr/>
          <a:lstStyle/>
          <a:p>
            <a:pPr eaLnBrk="1" fontAlgn="auto" hangingPunct="1">
              <a:defRPr/>
            </a:pPr>
            <a:r>
              <a:rPr lang="en-US" sz="4000" dirty="0">
                <a:solidFill>
                  <a:schemeClr val="bg1"/>
                </a:solidFill>
              </a:rPr>
              <a:t>Why Offer a Formal Relocation Policy</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966213" y="2139375"/>
            <a:ext cx="8289076" cy="3258102"/>
          </a:xfrm>
        </p:spPr>
        <p:txBody>
          <a:bodyPr anchor="ctr">
            <a:normAutofit/>
          </a:bodyPr>
          <a:lstStyle/>
          <a:p>
            <a:pPr eaLnBrk="1" fontAlgn="auto" hangingPunct="1">
              <a:buFont typeface="Wingdings" panose="05000000000000000000" pitchFamily="2" charset="2"/>
              <a:buChar char="Ø"/>
              <a:defRPr/>
            </a:pPr>
            <a:r>
              <a:rPr lang="en-US" dirty="0">
                <a:solidFill>
                  <a:schemeClr val="bg1"/>
                </a:solidFill>
              </a:rPr>
              <a:t>Consistency – people talk</a:t>
            </a:r>
          </a:p>
          <a:p>
            <a:pPr eaLnBrk="1" fontAlgn="auto" hangingPunct="1">
              <a:buFont typeface="Wingdings" panose="05000000000000000000" pitchFamily="2" charset="2"/>
              <a:buChar char="Ø"/>
              <a:defRPr/>
            </a:pPr>
            <a:r>
              <a:rPr lang="en-US" dirty="0">
                <a:solidFill>
                  <a:schemeClr val="bg1"/>
                </a:solidFill>
              </a:rPr>
              <a:t>Ease of Administration across all areas</a:t>
            </a:r>
          </a:p>
          <a:p>
            <a:pPr>
              <a:buFont typeface="Wingdings" panose="05000000000000000000" pitchFamily="2" charset="2"/>
              <a:buChar char="Ø"/>
              <a:defRPr/>
            </a:pPr>
            <a:r>
              <a:rPr lang="en-US" dirty="0">
                <a:solidFill>
                  <a:schemeClr val="bg1"/>
                </a:solidFill>
              </a:rPr>
              <a:t>Recruiting Outreach</a:t>
            </a:r>
          </a:p>
          <a:p>
            <a:pPr eaLnBrk="1" fontAlgn="auto" hangingPunct="1">
              <a:buFont typeface="Wingdings" panose="05000000000000000000" pitchFamily="2" charset="2"/>
              <a:buChar char="Ø"/>
              <a:defRPr/>
            </a:pPr>
            <a:r>
              <a:rPr lang="en-US" dirty="0">
                <a:solidFill>
                  <a:schemeClr val="bg1"/>
                </a:solidFill>
              </a:rPr>
              <a:t>Retention – Impacts Onboarding</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Tree>
    <p:extLst>
      <p:ext uri="{BB962C8B-B14F-4D97-AF65-F5344CB8AC3E}">
        <p14:creationId xmlns:p14="http://schemas.microsoft.com/office/powerpoint/2010/main" val="47628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sz="4000" dirty="0">
                <a:solidFill>
                  <a:schemeClr val="bg1"/>
                </a:solidFill>
              </a:rPr>
              <a:t>Impact on Recruiting</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73892" y="2172115"/>
            <a:ext cx="8004322" cy="3326995"/>
          </a:xfrm>
        </p:spPr>
        <p:txBody>
          <a:bodyPr anchor="ctr">
            <a:normAutofit/>
          </a:bodyPr>
          <a:lstStyle/>
          <a:p>
            <a:pPr eaLnBrk="1" fontAlgn="auto" hangingPunct="1">
              <a:buFont typeface="Wingdings" panose="05000000000000000000" pitchFamily="2" charset="2"/>
              <a:buChar char="Ø"/>
              <a:defRPr/>
            </a:pPr>
            <a:r>
              <a:rPr lang="en-US" dirty="0">
                <a:solidFill>
                  <a:schemeClr val="bg1"/>
                </a:solidFill>
              </a:rPr>
              <a:t>List in Job Posting – Opens the Pool </a:t>
            </a:r>
          </a:p>
          <a:p>
            <a:pPr eaLnBrk="1" fontAlgn="auto" hangingPunct="1">
              <a:buFont typeface="Wingdings" panose="05000000000000000000" pitchFamily="2" charset="2"/>
              <a:buChar char="Ø"/>
              <a:defRPr/>
            </a:pPr>
            <a:r>
              <a:rPr lang="en-US" dirty="0">
                <a:solidFill>
                  <a:schemeClr val="bg1"/>
                </a:solidFill>
              </a:rPr>
              <a:t>Enhances the Offer</a:t>
            </a:r>
          </a:p>
          <a:p>
            <a:pPr>
              <a:buFont typeface="Wingdings" panose="05000000000000000000" pitchFamily="2" charset="2"/>
              <a:buChar char="Ø"/>
              <a:defRPr/>
            </a:pPr>
            <a:r>
              <a:rPr lang="en-US" dirty="0">
                <a:solidFill>
                  <a:schemeClr val="bg1"/>
                </a:solidFill>
              </a:rPr>
              <a:t>Enhanced Skills and Knowledge Transfers or New Hires</a:t>
            </a:r>
          </a:p>
          <a:p>
            <a:pPr eaLnBrk="1" fontAlgn="auto" hangingPunct="1">
              <a:buFont typeface="Wingdings" panose="05000000000000000000" pitchFamily="2" charset="2"/>
              <a:buChar char="Ø"/>
              <a:defRPr/>
            </a:pPr>
            <a:endParaRPr lang="en-US" dirty="0">
              <a:solidFill>
                <a:schemeClr val="bg1"/>
              </a:solidFill>
            </a:endParaRP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
        <p:nvSpPr>
          <p:cNvPr id="4" name="Speech Bubble: Rectangle with Corners Rounded 3">
            <a:extLst>
              <a:ext uri="{FF2B5EF4-FFF2-40B4-BE49-F238E27FC236}">
                <a16:creationId xmlns:a16="http://schemas.microsoft.com/office/drawing/2014/main" id="{EB902CDC-4105-EC0B-8209-0D8A9265BE37}"/>
              </a:ext>
            </a:extLst>
          </p:cNvPr>
          <p:cNvSpPr/>
          <p:nvPr/>
        </p:nvSpPr>
        <p:spPr>
          <a:xfrm>
            <a:off x="7486261" y="3091158"/>
            <a:ext cx="3567460" cy="2669745"/>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“Employee relocation packages have long been a staple in corporate recruitment strategies, offering enticing incentives for individuals to uproot their lives and take on a new opportunity in a different location.”</a:t>
            </a:r>
          </a:p>
        </p:txBody>
      </p:sp>
    </p:spTree>
    <p:extLst>
      <p:ext uri="{BB962C8B-B14F-4D97-AF65-F5344CB8AC3E}">
        <p14:creationId xmlns:p14="http://schemas.microsoft.com/office/powerpoint/2010/main" val="1286518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sz="4000" dirty="0">
                <a:solidFill>
                  <a:schemeClr val="bg1"/>
                </a:solidFill>
              </a:rPr>
              <a:t>Have you had a position in the last 24 months that was difficult to fill due to job specifications?</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960120" y="2587752"/>
            <a:ext cx="8289076" cy="3258102"/>
          </a:xfrm>
        </p:spPr>
        <p:txBody>
          <a:bodyPr anchor="ctr">
            <a:normAutofit/>
          </a:bodyPr>
          <a:lstStyle/>
          <a:p>
            <a:pPr marL="742950" indent="-742950" eaLnBrk="1" fontAlgn="auto" hangingPunct="1">
              <a:buAutoNum type="alphaUcPeriod"/>
              <a:defRPr/>
            </a:pPr>
            <a:r>
              <a:rPr lang="en-US" dirty="0">
                <a:solidFill>
                  <a:schemeClr val="bg1"/>
                </a:solidFill>
              </a:rPr>
              <a:t>Yes</a:t>
            </a:r>
          </a:p>
          <a:p>
            <a:pPr marL="742950" indent="-742950" eaLnBrk="1" fontAlgn="auto" hangingPunct="1">
              <a:buAutoNum type="alphaUcPeriod"/>
              <a:defRPr/>
            </a:pPr>
            <a:r>
              <a:rPr lang="en-US" dirty="0">
                <a:solidFill>
                  <a:schemeClr val="bg1"/>
                </a:solidFill>
              </a:rPr>
              <a:t>No</a:t>
            </a:r>
          </a:p>
          <a:p>
            <a:pPr marL="742950" indent="-742950">
              <a:buAutoNum type="alphaUcPeriod"/>
              <a:defRPr/>
            </a:pPr>
            <a:r>
              <a:rPr lang="en-US" dirty="0">
                <a:solidFill>
                  <a:schemeClr val="bg1"/>
                </a:solidFill>
              </a:rPr>
              <a:t>Unsure</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Tree>
    <p:extLst>
      <p:ext uri="{BB962C8B-B14F-4D97-AF65-F5344CB8AC3E}">
        <p14:creationId xmlns:p14="http://schemas.microsoft.com/office/powerpoint/2010/main" val="328294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yellow border&#10;&#10;Description automatically generated">
            <a:extLst>
              <a:ext uri="{FF2B5EF4-FFF2-40B4-BE49-F238E27FC236}">
                <a16:creationId xmlns:a16="http://schemas.microsoft.com/office/drawing/2014/main" id="{EE716773-5E1B-417F-0719-D9F5954FF849}"/>
              </a:ext>
            </a:extLst>
          </p:cNvPr>
          <p:cNvPicPr>
            <a:picLocks noChangeAspect="1"/>
          </p:cNvPicPr>
          <p:nvPr/>
        </p:nvPicPr>
        <p:blipFill>
          <a:blip r:embed="rId2"/>
          <a:stretch>
            <a:fillRect/>
          </a:stretch>
        </p:blipFill>
        <p:spPr>
          <a:xfrm>
            <a:off x="0" y="128868"/>
            <a:ext cx="12192000" cy="6858000"/>
          </a:xfrm>
          <a:prstGeom prst="rect">
            <a:avLst/>
          </a:prstGeom>
        </p:spPr>
      </p:pic>
      <p:sp>
        <p:nvSpPr>
          <p:cNvPr id="2" name="Title 1">
            <a:extLst>
              <a:ext uri="{FF2B5EF4-FFF2-40B4-BE49-F238E27FC236}">
                <a16:creationId xmlns:a16="http://schemas.microsoft.com/office/drawing/2014/main" id="{B076638D-729D-CA12-563E-D578AD2BD039}"/>
              </a:ext>
            </a:extLst>
          </p:cNvPr>
          <p:cNvSpPr>
            <a:spLocks noGrp="1"/>
          </p:cNvSpPr>
          <p:nvPr>
            <p:ph type="title"/>
          </p:nvPr>
        </p:nvSpPr>
        <p:spPr/>
        <p:txBody>
          <a:bodyPr/>
          <a:lstStyle/>
          <a:p>
            <a:pPr eaLnBrk="1" fontAlgn="auto" hangingPunct="1">
              <a:spcAft>
                <a:spcPts val="0"/>
              </a:spcAft>
              <a:defRPr/>
            </a:pPr>
            <a:r>
              <a:rPr lang="en-US" dirty="0">
                <a:solidFill>
                  <a:schemeClr val="bg1"/>
                </a:solidFill>
              </a:rPr>
              <a:t>Team</a:t>
            </a:r>
          </a:p>
        </p:txBody>
      </p:sp>
      <p:sp>
        <p:nvSpPr>
          <p:cNvPr id="28" name="Text Placeholder 27">
            <a:extLst>
              <a:ext uri="{FF2B5EF4-FFF2-40B4-BE49-F238E27FC236}">
                <a16:creationId xmlns:a16="http://schemas.microsoft.com/office/drawing/2014/main" id="{FAFBCD19-7A42-9AE7-AA6E-686A704ADC6F}"/>
              </a:ext>
            </a:extLst>
          </p:cNvPr>
          <p:cNvSpPr>
            <a:spLocks noGrp="1"/>
          </p:cNvSpPr>
          <p:nvPr>
            <p:ph type="body" sz="quarter" idx="17"/>
          </p:nvPr>
        </p:nvSpPr>
        <p:spPr>
          <a:xfrm>
            <a:off x="7733486" y="9781193"/>
            <a:ext cx="1790700" cy="350292"/>
          </a:xfrm>
        </p:spPr>
        <p:txBody>
          <a:bodyPr/>
          <a:lstStyle/>
          <a:p>
            <a:pPr eaLnBrk="1" fontAlgn="auto" hangingPunct="1">
              <a:defRPr/>
            </a:pPr>
            <a:endParaRPr dirty="0">
              <a:solidFill>
                <a:schemeClr val="bg1"/>
              </a:solidFill>
            </a:endParaRPr>
          </a:p>
        </p:txBody>
      </p:sp>
      <p:sp>
        <p:nvSpPr>
          <p:cNvPr id="30" name="Text Placeholder 29">
            <a:extLst>
              <a:ext uri="{FF2B5EF4-FFF2-40B4-BE49-F238E27FC236}">
                <a16:creationId xmlns:a16="http://schemas.microsoft.com/office/drawing/2014/main" id="{91C37BFB-295F-5B21-8722-D4835B1A61BD}"/>
              </a:ext>
            </a:extLst>
          </p:cNvPr>
          <p:cNvSpPr>
            <a:spLocks noGrp="1"/>
          </p:cNvSpPr>
          <p:nvPr>
            <p:ph type="body" sz="quarter" idx="19"/>
          </p:nvPr>
        </p:nvSpPr>
        <p:spPr>
          <a:xfrm rot="10800000" flipH="1" flipV="1">
            <a:off x="2503305" y="5552069"/>
            <a:ext cx="6106479" cy="978203"/>
          </a:xfrm>
        </p:spPr>
        <p:txBody>
          <a:bodyPr/>
          <a:lstStyle/>
          <a:p>
            <a:pPr algn="l" eaLnBrk="1" fontAlgn="auto" hangingPunct="1">
              <a:defRPr/>
            </a:pPr>
            <a:r>
              <a:rPr lang="en-US" dirty="0">
                <a:solidFill>
                  <a:schemeClr val="bg1"/>
                </a:solidFill>
              </a:rPr>
              <a:t>Chad Helgemo							         Marian Feher</a:t>
            </a:r>
          </a:p>
          <a:p>
            <a:pPr algn="l" eaLnBrk="1" fontAlgn="auto" hangingPunct="1">
              <a:defRPr/>
            </a:pPr>
            <a:r>
              <a:rPr lang="en-US" dirty="0">
                <a:solidFill>
                  <a:schemeClr val="bg1"/>
                </a:solidFill>
              </a:rPr>
              <a:t>Global Account Manager					         Managing Director</a:t>
            </a:r>
            <a:endParaRPr dirty="0">
              <a:solidFill>
                <a:schemeClr val="bg1"/>
              </a:solidFill>
            </a:endParaRPr>
          </a:p>
        </p:txBody>
      </p:sp>
      <p:sp>
        <p:nvSpPr>
          <p:cNvPr id="31" name="Text Placeholder 30">
            <a:extLst>
              <a:ext uri="{FF2B5EF4-FFF2-40B4-BE49-F238E27FC236}">
                <a16:creationId xmlns:a16="http://schemas.microsoft.com/office/drawing/2014/main" id="{D9E01A6A-828B-120D-F4D6-65801609FF0E}"/>
              </a:ext>
            </a:extLst>
          </p:cNvPr>
          <p:cNvSpPr>
            <a:spLocks noGrp="1"/>
          </p:cNvSpPr>
          <p:nvPr>
            <p:ph type="body" sz="quarter" idx="20"/>
          </p:nvPr>
        </p:nvSpPr>
        <p:spPr>
          <a:xfrm rot="5400000" flipH="1">
            <a:off x="5025800" y="7175602"/>
            <a:ext cx="317321" cy="350292"/>
          </a:xfrm>
        </p:spPr>
        <p:txBody>
          <a:bodyPr/>
          <a:lstStyle/>
          <a:p>
            <a:pPr eaLnBrk="1" fontAlgn="auto" hangingPunct="1">
              <a:defRPr/>
            </a:pPr>
            <a:endParaRPr dirty="0">
              <a:solidFill>
                <a:schemeClr val="bg1"/>
              </a:solidFill>
            </a:endParaRPr>
          </a:p>
        </p:txBody>
      </p:sp>
      <p:pic>
        <p:nvPicPr>
          <p:cNvPr id="4" name="Picture 3">
            <a:extLst>
              <a:ext uri="{FF2B5EF4-FFF2-40B4-BE49-F238E27FC236}">
                <a16:creationId xmlns:a16="http://schemas.microsoft.com/office/drawing/2014/main" id="{EA555FB3-01CD-69CB-07AE-E33C683D7A1A}"/>
              </a:ext>
            </a:extLst>
          </p:cNvPr>
          <p:cNvPicPr>
            <a:picLocks noChangeAspect="1"/>
          </p:cNvPicPr>
          <p:nvPr/>
        </p:nvPicPr>
        <p:blipFill>
          <a:blip r:embed="rId3"/>
          <a:stretch>
            <a:fillRect/>
          </a:stretch>
        </p:blipFill>
        <p:spPr>
          <a:xfrm>
            <a:off x="10711733" y="5474395"/>
            <a:ext cx="1381246" cy="1254737"/>
          </a:xfrm>
          <a:prstGeom prst="rect">
            <a:avLst/>
          </a:prstGeom>
        </p:spPr>
      </p:pic>
      <p:pic>
        <p:nvPicPr>
          <p:cNvPr id="24" name="Picture 23" descr="A close-up of a person smiling&#10;&#10;Description automatically generated">
            <a:extLst>
              <a:ext uri="{FF2B5EF4-FFF2-40B4-BE49-F238E27FC236}">
                <a16:creationId xmlns:a16="http://schemas.microsoft.com/office/drawing/2014/main" id="{2579A2C3-72D2-B5AA-6574-BE83222E6744}"/>
              </a:ext>
            </a:extLst>
          </p:cNvPr>
          <p:cNvPicPr>
            <a:picLocks noChangeAspect="1"/>
          </p:cNvPicPr>
          <p:nvPr/>
        </p:nvPicPr>
        <p:blipFill>
          <a:blip r:embed="rId4"/>
          <a:stretch>
            <a:fillRect/>
          </a:stretch>
        </p:blipFill>
        <p:spPr>
          <a:xfrm>
            <a:off x="6797310" y="1984288"/>
            <a:ext cx="1790701" cy="2685780"/>
          </a:xfrm>
          <a:prstGeom prst="rect">
            <a:avLst/>
          </a:prstGeom>
        </p:spPr>
      </p:pic>
      <p:pic>
        <p:nvPicPr>
          <p:cNvPr id="35" name="Picture Placeholder 34" descr="A person in a suit smiling&#10;&#10;Description automatically generated">
            <a:extLst>
              <a:ext uri="{FF2B5EF4-FFF2-40B4-BE49-F238E27FC236}">
                <a16:creationId xmlns:a16="http://schemas.microsoft.com/office/drawing/2014/main" id="{AEF18E77-2A50-C03F-F221-6B8F29485B3B}"/>
              </a:ext>
            </a:extLst>
          </p:cNvPr>
          <p:cNvPicPr>
            <a:picLocks noGrp="1" noChangeAspect="1"/>
          </p:cNvPicPr>
          <p:nvPr>
            <p:ph type="pic" sz="quarter" idx="13"/>
          </p:nvPr>
        </p:nvPicPr>
        <p:blipFill>
          <a:blip r:embed="rId5"/>
          <a:srcRect t="30" b="30"/>
          <a:stretch>
            <a:fillRect/>
          </a:stretch>
        </p:blipFill>
        <p:spPr>
          <a:xfrm>
            <a:off x="2503305" y="1985605"/>
            <a:ext cx="1790700" cy="2684463"/>
          </a:xfrm>
        </p:spPr>
      </p:pic>
      <p:pic>
        <p:nvPicPr>
          <p:cNvPr id="1027" name="Picture 5" descr="A picture containing logo&#10;&#10;Description automatically generated">
            <a:extLst>
              <a:ext uri="{FF2B5EF4-FFF2-40B4-BE49-F238E27FC236}">
                <a16:creationId xmlns:a16="http://schemas.microsoft.com/office/drawing/2014/main" id="{BAC34196-38A0-4056-5653-6024578C0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9560" y="4801108"/>
            <a:ext cx="18002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Description: Description: Description: Description: Description: Description: LogoIcon">
            <a:hlinkClick r:id="rId7" tgtFrame="_blank"/>
            <a:extLst>
              <a:ext uri="{FF2B5EF4-FFF2-40B4-BE49-F238E27FC236}">
                <a16:creationId xmlns:a16="http://schemas.microsoft.com/office/drawing/2014/main" id="{03428648-3AA1-0A41-1369-9BFCA91DDC8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12842" y="4706654"/>
            <a:ext cx="1571625" cy="714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a:xfrm>
            <a:off x="496875" y="610206"/>
            <a:ext cx="6143714" cy="1599203"/>
          </a:xfrm>
        </p:spPr>
        <p:txBody>
          <a:bodyPr/>
          <a:lstStyle/>
          <a:p>
            <a:pPr eaLnBrk="1" fontAlgn="auto" hangingPunct="1">
              <a:defRPr/>
            </a:pPr>
            <a:r>
              <a:rPr lang="en-US" sz="4000" dirty="0">
                <a:solidFill>
                  <a:schemeClr val="bg1"/>
                </a:solidFill>
              </a:rPr>
              <a:t>Impact on Recruiting – Higher Caliber Candidates</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193512" y="1966364"/>
            <a:ext cx="7538465" cy="4281430"/>
          </a:xfrm>
        </p:spPr>
        <p:txBody>
          <a:bodyPr anchor="ctr">
            <a:normAutofit/>
          </a:bodyPr>
          <a:lstStyle/>
          <a:p>
            <a:pPr eaLnBrk="1" fontAlgn="auto" hangingPunct="1">
              <a:buFont typeface="Wingdings" panose="05000000000000000000" pitchFamily="2" charset="2"/>
              <a:buChar char="Ø"/>
              <a:defRPr/>
            </a:pPr>
            <a:r>
              <a:rPr lang="en-US" sz="2800" dirty="0">
                <a:solidFill>
                  <a:schemeClr val="bg1"/>
                </a:solidFill>
              </a:rPr>
              <a:t>Top Professionals will expect relocation </a:t>
            </a:r>
          </a:p>
          <a:p>
            <a:pPr eaLnBrk="1" fontAlgn="auto" hangingPunct="1">
              <a:buFont typeface="Wingdings" panose="05000000000000000000" pitchFamily="2" charset="2"/>
              <a:buChar char="Ø"/>
              <a:defRPr/>
            </a:pPr>
            <a:r>
              <a:rPr lang="en-US" sz="2800" dirty="0">
                <a:solidFill>
                  <a:schemeClr val="bg1"/>
                </a:solidFill>
              </a:rPr>
              <a:t>Career development is the biggest motivator with 69% of employees claiming they would relocate for the right position</a:t>
            </a:r>
          </a:p>
          <a:p>
            <a:pPr eaLnBrk="1" fontAlgn="auto" hangingPunct="1">
              <a:buFont typeface="Wingdings" panose="05000000000000000000" pitchFamily="2" charset="2"/>
              <a:buChar char="Ø"/>
              <a:defRPr/>
            </a:pPr>
            <a:r>
              <a:rPr lang="en-US" sz="2800" dirty="0">
                <a:solidFill>
                  <a:schemeClr val="bg1"/>
                </a:solidFill>
              </a:rPr>
              <a:t>Millennials who often relish the chance to broaden their business and personal horizons</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pic>
        <p:nvPicPr>
          <p:cNvPr id="2" name="Picture 1">
            <a:extLst>
              <a:ext uri="{FF2B5EF4-FFF2-40B4-BE49-F238E27FC236}">
                <a16:creationId xmlns:a16="http://schemas.microsoft.com/office/drawing/2014/main" id="{4F15EAFA-9162-1D17-0953-940947709D66}"/>
              </a:ext>
            </a:extLst>
          </p:cNvPr>
          <p:cNvPicPr>
            <a:picLocks noChangeAspect="1"/>
          </p:cNvPicPr>
          <p:nvPr/>
        </p:nvPicPr>
        <p:blipFill>
          <a:blip r:embed="rId4"/>
          <a:stretch>
            <a:fillRect/>
          </a:stretch>
        </p:blipFill>
        <p:spPr>
          <a:xfrm>
            <a:off x="7853586" y="2716840"/>
            <a:ext cx="4144902" cy="2372503"/>
          </a:xfrm>
          <a:prstGeom prst="rect">
            <a:avLst/>
          </a:prstGeom>
        </p:spPr>
      </p:pic>
    </p:spTree>
    <p:extLst>
      <p:ext uri="{BB962C8B-B14F-4D97-AF65-F5344CB8AC3E}">
        <p14:creationId xmlns:p14="http://schemas.microsoft.com/office/powerpoint/2010/main" val="267135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a:xfrm>
            <a:off x="966214" y="731520"/>
            <a:ext cx="9423960" cy="1306222"/>
          </a:xfrm>
        </p:spPr>
        <p:txBody>
          <a:bodyPr/>
          <a:lstStyle/>
          <a:p>
            <a:pPr eaLnBrk="1" fontAlgn="auto" hangingPunct="1">
              <a:defRPr/>
            </a:pPr>
            <a:r>
              <a:rPr lang="en-US" sz="4000" dirty="0">
                <a:solidFill>
                  <a:schemeClr val="bg1"/>
                </a:solidFill>
              </a:rPr>
              <a:t>Recruiting – Competitive Job Market</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1156996" y="1539551"/>
            <a:ext cx="6878395" cy="4236097"/>
          </a:xfrm>
        </p:spPr>
        <p:txBody>
          <a:bodyPr anchor="ctr">
            <a:normAutofit fontScale="70000" lnSpcReduction="20000"/>
          </a:bodyPr>
          <a:lstStyle/>
          <a:p>
            <a:pPr eaLnBrk="1" fontAlgn="auto" hangingPunct="1">
              <a:lnSpc>
                <a:spcPct val="120000"/>
              </a:lnSpc>
              <a:buFont typeface="Wingdings" panose="05000000000000000000" pitchFamily="2" charset="2"/>
              <a:buChar char="Ø"/>
              <a:defRPr/>
            </a:pPr>
            <a:r>
              <a:rPr lang="en-US" dirty="0">
                <a:solidFill>
                  <a:schemeClr val="bg1"/>
                </a:solidFill>
              </a:rPr>
              <a:t>Everyone is looking for same talent</a:t>
            </a:r>
          </a:p>
          <a:p>
            <a:pPr>
              <a:lnSpc>
                <a:spcPct val="120000"/>
              </a:lnSpc>
              <a:buFont typeface="Wingdings" panose="05000000000000000000" pitchFamily="2" charset="2"/>
              <a:buChar char="Ø"/>
              <a:defRPr/>
            </a:pPr>
            <a:r>
              <a:rPr lang="en-US" dirty="0">
                <a:solidFill>
                  <a:schemeClr val="bg1"/>
                </a:solidFill>
              </a:rPr>
              <a:t>Relocation sets you apart from other organizations</a:t>
            </a:r>
          </a:p>
          <a:p>
            <a:pPr>
              <a:lnSpc>
                <a:spcPct val="120000"/>
              </a:lnSpc>
              <a:buFont typeface="Wingdings" panose="05000000000000000000" pitchFamily="2" charset="2"/>
              <a:buChar char="Ø"/>
              <a:defRPr/>
            </a:pPr>
            <a:r>
              <a:rPr lang="en-US" dirty="0">
                <a:solidFill>
                  <a:schemeClr val="bg1"/>
                </a:solidFill>
              </a:rPr>
              <a:t>62% of people are willing to relocate for career advancement or an opportunity to make more money</a:t>
            </a:r>
          </a:p>
          <a:p>
            <a:pPr>
              <a:lnSpc>
                <a:spcPct val="120000"/>
              </a:lnSpc>
              <a:buFont typeface="Wingdings" panose="05000000000000000000" pitchFamily="2" charset="2"/>
              <a:buChar char="Ø"/>
              <a:defRPr/>
            </a:pPr>
            <a:r>
              <a:rPr lang="en-US" dirty="0">
                <a:solidFill>
                  <a:schemeClr val="bg1"/>
                </a:solidFill>
              </a:rPr>
              <a:t>Many people like working remote. Relocation offers an incentive to work onsite.</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
        <p:nvSpPr>
          <p:cNvPr id="5" name="TextBox 4">
            <a:extLst>
              <a:ext uri="{FF2B5EF4-FFF2-40B4-BE49-F238E27FC236}">
                <a16:creationId xmlns:a16="http://schemas.microsoft.com/office/drawing/2014/main" id="{3BAC4B5E-00F9-4E53-7BB2-60E02FDBC2A2}"/>
              </a:ext>
            </a:extLst>
          </p:cNvPr>
          <p:cNvSpPr txBox="1"/>
          <p:nvPr/>
        </p:nvSpPr>
        <p:spPr>
          <a:xfrm>
            <a:off x="8523722" y="1957936"/>
            <a:ext cx="1866451" cy="2585323"/>
          </a:xfrm>
          <a:prstGeom prst="rect">
            <a:avLst/>
          </a:prstGeom>
          <a:noFill/>
        </p:spPr>
        <p:txBody>
          <a:bodyPr wrap="square">
            <a:spAutoFit/>
          </a:bodyPr>
          <a:lstStyle/>
          <a:p>
            <a:r>
              <a:rPr lang="en-US" b="1" dirty="0">
                <a:solidFill>
                  <a:schemeClr val="bg2"/>
                </a:solidFill>
              </a:rPr>
              <a:t>80% of job seekers</a:t>
            </a:r>
            <a:r>
              <a:rPr lang="en-US" dirty="0">
                <a:solidFill>
                  <a:schemeClr val="bg2"/>
                </a:solidFill>
              </a:rPr>
              <a:t> consider relocation assistance as a critical factor when deciding to accept a job offer</a:t>
            </a:r>
          </a:p>
        </p:txBody>
      </p:sp>
    </p:spTree>
    <p:extLst>
      <p:ext uri="{BB962C8B-B14F-4D97-AF65-F5344CB8AC3E}">
        <p14:creationId xmlns:p14="http://schemas.microsoft.com/office/powerpoint/2010/main" val="398788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a:xfrm>
            <a:off x="966214" y="731520"/>
            <a:ext cx="5725900" cy="1306222"/>
          </a:xfrm>
        </p:spPr>
        <p:txBody>
          <a:bodyPr/>
          <a:lstStyle/>
          <a:p>
            <a:pPr eaLnBrk="1" fontAlgn="auto" hangingPunct="1">
              <a:defRPr/>
            </a:pPr>
            <a:r>
              <a:rPr lang="en-US" sz="4000" dirty="0">
                <a:solidFill>
                  <a:schemeClr val="bg1"/>
                </a:solidFill>
              </a:rPr>
              <a:t>Recruiting Impact for You</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1191030" y="2241009"/>
            <a:ext cx="5832858" cy="3258102"/>
          </a:xfrm>
        </p:spPr>
        <p:txBody>
          <a:bodyPr anchor="ctr">
            <a:normAutofit/>
          </a:bodyPr>
          <a:lstStyle/>
          <a:p>
            <a:pPr eaLnBrk="1" fontAlgn="auto" hangingPunct="1">
              <a:buFont typeface="Wingdings" panose="05000000000000000000" pitchFamily="2" charset="2"/>
              <a:buChar char="Ø"/>
              <a:defRPr/>
            </a:pPr>
            <a:r>
              <a:rPr lang="en-US" sz="2800" dirty="0">
                <a:solidFill>
                  <a:schemeClr val="bg1"/>
                </a:solidFill>
              </a:rPr>
              <a:t>Access to New Markets</a:t>
            </a:r>
          </a:p>
          <a:p>
            <a:pPr>
              <a:buFont typeface="Wingdings" panose="05000000000000000000" pitchFamily="2" charset="2"/>
              <a:buChar char="Ø"/>
              <a:defRPr/>
            </a:pPr>
            <a:r>
              <a:rPr lang="en-US" sz="2800" dirty="0">
                <a:solidFill>
                  <a:schemeClr val="bg1"/>
                </a:solidFill>
              </a:rPr>
              <a:t>Employee Satisfaction</a:t>
            </a:r>
          </a:p>
          <a:p>
            <a:pPr>
              <a:buFont typeface="Wingdings" panose="05000000000000000000" pitchFamily="2" charset="2"/>
              <a:buChar char="Ø"/>
              <a:defRPr/>
            </a:pPr>
            <a:r>
              <a:rPr lang="en-US" sz="2800" dirty="0">
                <a:solidFill>
                  <a:schemeClr val="bg1"/>
                </a:solidFill>
              </a:rPr>
              <a:t>Removes Last Minute Negotiations</a:t>
            </a:r>
          </a:p>
          <a:p>
            <a:pPr eaLnBrk="1" fontAlgn="auto" hangingPunct="1">
              <a:buFont typeface="Wingdings" panose="05000000000000000000" pitchFamily="2" charset="2"/>
              <a:buChar char="Ø"/>
              <a:defRPr/>
            </a:pPr>
            <a:r>
              <a:rPr lang="en-US" sz="2800" dirty="0">
                <a:solidFill>
                  <a:schemeClr val="bg1"/>
                </a:solidFill>
              </a:rPr>
              <a:t>No Annual Impact on Salary</a:t>
            </a:r>
          </a:p>
          <a:p>
            <a:pPr>
              <a:buFont typeface="Wingdings" panose="05000000000000000000" pitchFamily="2" charset="2"/>
              <a:buChar char="Ø"/>
              <a:defRPr/>
            </a:pPr>
            <a:endParaRPr lang="en-US" dirty="0">
              <a:solidFill>
                <a:schemeClr val="bg1"/>
              </a:solidFill>
            </a:endParaRP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
        <p:nvSpPr>
          <p:cNvPr id="4" name="TextBox 3">
            <a:extLst>
              <a:ext uri="{FF2B5EF4-FFF2-40B4-BE49-F238E27FC236}">
                <a16:creationId xmlns:a16="http://schemas.microsoft.com/office/drawing/2014/main" id="{598F7586-6A39-3789-938B-FB01AD4FACCF}"/>
              </a:ext>
            </a:extLst>
          </p:cNvPr>
          <p:cNvSpPr txBox="1"/>
          <p:nvPr/>
        </p:nvSpPr>
        <p:spPr>
          <a:xfrm>
            <a:off x="7023888" y="2037742"/>
            <a:ext cx="4230245" cy="3970318"/>
          </a:xfrm>
          <a:prstGeom prst="rect">
            <a:avLst/>
          </a:prstGeom>
          <a:noFill/>
        </p:spPr>
        <p:txBody>
          <a:bodyPr wrap="square">
            <a:spAutoFit/>
          </a:bodyPr>
          <a:lstStyle/>
          <a:p>
            <a:r>
              <a:rPr lang="en-US" dirty="0">
                <a:solidFill>
                  <a:schemeClr val="bg2"/>
                </a:solidFill>
              </a:rPr>
              <a:t>“Offering relocation assistance demonstrates the company's commitment to supporting candidates in their transition. This could include financial support for moving expenses, temporary housing, or even assistance with finding local resources such as schools and healthcare providers. </a:t>
            </a:r>
            <a:r>
              <a:rPr lang="en-US" dirty="0">
                <a:solidFill>
                  <a:schemeClr val="bg2"/>
                </a:solidFill>
                <a:highlight>
                  <a:srgbClr val="C0C0C0"/>
                </a:highlight>
              </a:rPr>
              <a:t>Make sure to outline these benefits clearly during the recruitment process to entice candidates who might be hesitant about relocating.”</a:t>
            </a:r>
          </a:p>
        </p:txBody>
      </p:sp>
    </p:spTree>
    <p:extLst>
      <p:ext uri="{BB962C8B-B14F-4D97-AF65-F5344CB8AC3E}">
        <p14:creationId xmlns:p14="http://schemas.microsoft.com/office/powerpoint/2010/main" val="360514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a:xfrm>
            <a:off x="966213" y="731520"/>
            <a:ext cx="7422007" cy="1306222"/>
          </a:xfrm>
        </p:spPr>
        <p:txBody>
          <a:bodyPr/>
          <a:lstStyle/>
          <a:p>
            <a:pPr eaLnBrk="1" fontAlgn="auto" hangingPunct="1">
              <a:defRPr/>
            </a:pPr>
            <a:r>
              <a:rPr lang="en-US" sz="4000" dirty="0">
                <a:solidFill>
                  <a:schemeClr val="bg1"/>
                </a:solidFill>
              </a:rPr>
              <a:t>Retention Impact for New Hire or Transferee</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1153706" y="2464944"/>
            <a:ext cx="9283007" cy="3258102"/>
          </a:xfrm>
        </p:spPr>
        <p:txBody>
          <a:bodyPr anchor="ctr">
            <a:normAutofit lnSpcReduction="10000"/>
          </a:bodyPr>
          <a:lstStyle/>
          <a:p>
            <a:pPr eaLnBrk="1" fontAlgn="auto" hangingPunct="1">
              <a:buFont typeface="Wingdings" panose="05000000000000000000" pitchFamily="2" charset="2"/>
              <a:buChar char="Ø"/>
              <a:defRPr/>
            </a:pPr>
            <a:r>
              <a:rPr lang="en-US" dirty="0">
                <a:solidFill>
                  <a:schemeClr val="bg1"/>
                </a:solidFill>
              </a:rPr>
              <a:t>Career Growth Opportunities</a:t>
            </a:r>
          </a:p>
          <a:p>
            <a:pPr eaLnBrk="1" fontAlgn="auto" hangingPunct="1">
              <a:buFont typeface="Wingdings" panose="05000000000000000000" pitchFamily="2" charset="2"/>
              <a:buChar char="Ø"/>
              <a:defRPr/>
            </a:pPr>
            <a:r>
              <a:rPr lang="en-US" dirty="0">
                <a:solidFill>
                  <a:schemeClr val="bg1"/>
                </a:solidFill>
              </a:rPr>
              <a:t>Personal Development</a:t>
            </a:r>
          </a:p>
          <a:p>
            <a:pPr eaLnBrk="1" fontAlgn="auto" hangingPunct="1">
              <a:buFont typeface="Wingdings" panose="05000000000000000000" pitchFamily="2" charset="2"/>
              <a:buChar char="Ø"/>
              <a:defRPr/>
            </a:pPr>
            <a:r>
              <a:rPr lang="en-US" dirty="0">
                <a:solidFill>
                  <a:schemeClr val="bg1"/>
                </a:solidFill>
              </a:rPr>
              <a:t>Stress Reduction</a:t>
            </a:r>
          </a:p>
          <a:p>
            <a:pPr eaLnBrk="1" fontAlgn="auto" hangingPunct="1">
              <a:buFont typeface="Wingdings" panose="05000000000000000000" pitchFamily="2" charset="2"/>
              <a:buChar char="Ø"/>
              <a:defRPr/>
            </a:pPr>
            <a:r>
              <a:rPr lang="en-US" dirty="0">
                <a:solidFill>
                  <a:schemeClr val="bg1"/>
                </a:solidFill>
              </a:rPr>
              <a:t>Enhanced Job Satisfaction</a:t>
            </a:r>
          </a:p>
          <a:p>
            <a:pPr eaLnBrk="1" fontAlgn="auto" hangingPunct="1">
              <a:buFont typeface="Wingdings" panose="05000000000000000000" pitchFamily="2" charset="2"/>
              <a:buChar char="Ø"/>
              <a:defRPr/>
            </a:pPr>
            <a:r>
              <a:rPr lang="en-US" dirty="0">
                <a:solidFill>
                  <a:schemeClr val="bg1"/>
                </a:solidFill>
              </a:rPr>
              <a:t>Family Satisfaction</a:t>
            </a:r>
          </a:p>
          <a:p>
            <a:pPr>
              <a:buFont typeface="Wingdings" panose="05000000000000000000" pitchFamily="2" charset="2"/>
              <a:buChar char="Ø"/>
              <a:defRPr/>
            </a:pPr>
            <a:endParaRPr lang="en-US" dirty="0">
              <a:solidFill>
                <a:schemeClr val="bg1"/>
              </a:solidFill>
            </a:endParaRP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
        <p:nvSpPr>
          <p:cNvPr id="5" name="Speech Bubble: Rectangle with Corners Rounded 4">
            <a:extLst>
              <a:ext uri="{FF2B5EF4-FFF2-40B4-BE49-F238E27FC236}">
                <a16:creationId xmlns:a16="http://schemas.microsoft.com/office/drawing/2014/main" id="{2AD34426-E01E-5EC9-0645-2AFD64E895DF}"/>
              </a:ext>
            </a:extLst>
          </p:cNvPr>
          <p:cNvSpPr/>
          <p:nvPr/>
        </p:nvSpPr>
        <p:spPr>
          <a:xfrm>
            <a:off x="8794782" y="2241009"/>
            <a:ext cx="2341231" cy="2041238"/>
          </a:xfrm>
          <a:prstGeom prst="wedgeRoundRect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rPr>
              <a:t>“This move was so easy I didn’t even have to use my brain”</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41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94DDC893-E5EF-4CDE-B040-BA5B53AADD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61" name="Picture 60">
            <a:extLst>
              <a:ext uri="{FF2B5EF4-FFF2-40B4-BE49-F238E27FC236}">
                <a16:creationId xmlns:a16="http://schemas.microsoft.com/office/drawing/2014/main" id="{85F1A06D-D369-4974-8208-56120C5E7A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3" name="Oval 62">
            <a:extLst>
              <a:ext uri="{FF2B5EF4-FFF2-40B4-BE49-F238E27FC236}">
                <a16:creationId xmlns:a16="http://schemas.microsoft.com/office/drawing/2014/main" id="{DAD27A50-88D7-4E2A-8488-F2879768A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5" name="Picture 64">
            <a:extLst>
              <a:ext uri="{FF2B5EF4-FFF2-40B4-BE49-F238E27FC236}">
                <a16:creationId xmlns:a16="http://schemas.microsoft.com/office/drawing/2014/main" id="{A47C6ACD-2325-48C6-B9F3-C21563A05E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7" name="Picture 66">
            <a:extLst>
              <a:ext uri="{FF2B5EF4-FFF2-40B4-BE49-F238E27FC236}">
                <a16:creationId xmlns:a16="http://schemas.microsoft.com/office/drawing/2014/main" id="{1081DF83-4F35-4560-87E6-0DE8AAAC33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9" name="Rectangle 68">
            <a:extLst>
              <a:ext uri="{FF2B5EF4-FFF2-40B4-BE49-F238E27FC236}">
                <a16:creationId xmlns:a16="http://schemas.microsoft.com/office/drawing/2014/main" id="{7C704F0F-1CD8-4DC1-AEE9-225958232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Rectangle 70">
            <a:extLst>
              <a:ext uri="{FF2B5EF4-FFF2-40B4-BE49-F238E27FC236}">
                <a16:creationId xmlns:a16="http://schemas.microsoft.com/office/drawing/2014/main" id="{AC546BE4-C7A3-4A47-9FA5-0866D5E65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Grp="1" noRot="1" noChangeAspect="1" noMove="1" noResize="1" noEditPoints="1" noAdjustHandles="1" noChangeArrowheads="1" noChangeShapeType="1" noCrop="1"/>
          </p:cNvPicPr>
          <p:nvPr/>
        </p:nvPicPr>
        <p:blipFill>
          <a:blip r:embed="rId7"/>
          <a:srcRect r="2" b="32323"/>
          <a:stretch/>
        </p:blipFill>
        <p:spPr>
          <a:xfrm>
            <a:off x="6094412" y="3482108"/>
            <a:ext cx="5449888" cy="2766290"/>
          </a:xfrm>
          <a:prstGeom prst="rect">
            <a:avLst/>
          </a:prstGeom>
          <a:effectLst>
            <a:outerShdw blurRad="50800" dist="38100" dir="5400000" algn="t" rotWithShape="0">
              <a:prstClr val="black">
                <a:alpha val="43000"/>
              </a:prstClr>
            </a:outerShdw>
          </a:effectLst>
        </p:spPr>
      </p:pic>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8"/>
          <a:stretch>
            <a:fillRect/>
          </a:stretch>
        </p:blipFill>
        <p:spPr>
          <a:xfrm>
            <a:off x="10703292" y="5499111"/>
            <a:ext cx="1381246" cy="1254737"/>
          </a:xfrm>
          <a:prstGeom prst="rect">
            <a:avLst/>
          </a:prstGeom>
        </p:spPr>
      </p:pic>
      <p:sp>
        <p:nvSpPr>
          <p:cNvPr id="11" name="Title 10">
            <a:extLst>
              <a:ext uri="{FF2B5EF4-FFF2-40B4-BE49-F238E27FC236}">
                <a16:creationId xmlns:a16="http://schemas.microsoft.com/office/drawing/2014/main" id="{3F49EF9A-5492-795A-1A83-34EBE31CBB76}"/>
              </a:ext>
            </a:extLst>
          </p:cNvPr>
          <p:cNvSpPr>
            <a:spLocks noGrp="1"/>
          </p:cNvSpPr>
          <p:nvPr>
            <p:ph type="title"/>
          </p:nvPr>
        </p:nvSpPr>
        <p:spPr/>
        <p:txBody>
          <a:bodyPr/>
          <a:lstStyle/>
          <a:p>
            <a:endParaRPr lang="en-US"/>
          </a:p>
        </p:txBody>
      </p:sp>
      <p:sp>
        <p:nvSpPr>
          <p:cNvPr id="13" name="Content Placeholder 12">
            <a:extLst>
              <a:ext uri="{FF2B5EF4-FFF2-40B4-BE49-F238E27FC236}">
                <a16:creationId xmlns:a16="http://schemas.microsoft.com/office/drawing/2014/main" id="{A396BD76-73FF-6116-17E9-DB7513F44D94}"/>
              </a:ext>
            </a:extLst>
          </p:cNvPr>
          <p:cNvSpPr>
            <a:spLocks noGrp="1"/>
          </p:cNvSpPr>
          <p:nvPr>
            <p:ph idx="1"/>
          </p:nvPr>
        </p:nvSpPr>
        <p:spPr/>
        <p:txBody>
          <a:bodyPr/>
          <a:lstStyle/>
          <a:p>
            <a:endParaRPr lang="en-US" dirty="0"/>
          </a:p>
        </p:txBody>
      </p:sp>
      <p:pic>
        <p:nvPicPr>
          <p:cNvPr id="14" name="Picture 13" descr="A white background with a yellow border&#10;&#10;Description automatically generated">
            <a:extLst>
              <a:ext uri="{FF2B5EF4-FFF2-40B4-BE49-F238E27FC236}">
                <a16:creationId xmlns:a16="http://schemas.microsoft.com/office/drawing/2014/main" id="{58BC062F-0568-DB3D-54D2-C1DEF321A9E2}"/>
              </a:ext>
            </a:extLst>
          </p:cNvPr>
          <p:cNvPicPr>
            <a:picLocks noGrp="1" noRot="1" noChangeAspect="1" noMove="1" noResize="1" noEditPoints="1" noAdjustHandles="1" noChangeArrowheads="1" noChangeShapeType="1" noCrop="1"/>
          </p:cNvPicPr>
          <p:nvPr/>
        </p:nvPicPr>
        <p:blipFill>
          <a:blip r:embed="rId7"/>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3BBC2FC5-5ACD-779D-B0D9-DDBCE7411873}"/>
              </a:ext>
            </a:extLst>
          </p:cNvPr>
          <p:cNvPicPr>
            <a:picLocks noChangeAspect="1"/>
          </p:cNvPicPr>
          <p:nvPr/>
        </p:nvPicPr>
        <p:blipFill>
          <a:blip r:embed="rId9"/>
          <a:stretch>
            <a:fillRect/>
          </a:stretch>
        </p:blipFill>
        <p:spPr>
          <a:xfrm>
            <a:off x="10595830" y="5394959"/>
            <a:ext cx="1377815" cy="1255885"/>
          </a:xfrm>
          <a:prstGeom prst="rect">
            <a:avLst/>
          </a:prstGeom>
        </p:spPr>
      </p:pic>
      <p:sp>
        <p:nvSpPr>
          <p:cNvPr id="16" name="Title 53">
            <a:extLst>
              <a:ext uri="{FF2B5EF4-FFF2-40B4-BE49-F238E27FC236}">
                <a16:creationId xmlns:a16="http://schemas.microsoft.com/office/drawing/2014/main" id="{4B6FC616-3557-B0BD-C529-5CD80939C006}"/>
              </a:ext>
            </a:extLst>
          </p:cNvPr>
          <p:cNvSpPr txBox="1">
            <a:spLocks/>
          </p:cNvSpPr>
          <p:nvPr/>
        </p:nvSpPr>
        <p:spPr>
          <a:xfrm>
            <a:off x="646111" y="609601"/>
            <a:ext cx="4793473" cy="1675975"/>
          </a:xfrm>
          <a:prstGeom prst="rect">
            <a:avLst/>
          </a:prstGeom>
        </p:spPr>
        <p:txBody>
          <a:bodyPr vert="horz" lIns="91440" tIns="45720" rIns="91440" bIns="45720" rtlCol="0" anchor="t">
            <a:normAutofit/>
          </a:bodyPr>
          <a:lstStyle>
            <a:lvl1pPr algn="l" defTabSz="457200" rtl="0" eaLnBrk="1" latinLnBrk="0" hangingPunct="1">
              <a:lnSpc>
                <a:spcPct val="101000"/>
              </a:lnSpc>
              <a:spcBef>
                <a:spcPts val="700"/>
              </a:spcBef>
              <a:spcAft>
                <a:spcPts val="700"/>
              </a:spcAft>
              <a:buNone/>
              <a:defRPr sz="5400" b="0" i="0" kern="1200" baseline="0">
                <a:solidFill>
                  <a:schemeClr val="tx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ct val="0"/>
              </a:spcBef>
              <a:defRPr/>
            </a:pPr>
            <a:r>
              <a:rPr lang="en-US" sz="4000" dirty="0">
                <a:solidFill>
                  <a:schemeClr val="bg1"/>
                </a:solidFill>
              </a:rPr>
              <a:t>Retention</a:t>
            </a:r>
          </a:p>
        </p:txBody>
      </p:sp>
      <p:sp>
        <p:nvSpPr>
          <p:cNvPr id="17" name="Content Placeholder 28">
            <a:extLst>
              <a:ext uri="{FF2B5EF4-FFF2-40B4-BE49-F238E27FC236}">
                <a16:creationId xmlns:a16="http://schemas.microsoft.com/office/drawing/2014/main" id="{8DA39129-297F-E9B6-FFC8-02C0F7EB7E6C}"/>
              </a:ext>
            </a:extLst>
          </p:cNvPr>
          <p:cNvSpPr txBox="1">
            <a:spLocks/>
          </p:cNvSpPr>
          <p:nvPr/>
        </p:nvSpPr>
        <p:spPr>
          <a:xfrm>
            <a:off x="642175" y="1600200"/>
            <a:ext cx="5556324" cy="464819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36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defRPr/>
            </a:pPr>
            <a:r>
              <a:rPr lang="en-US" sz="2400" dirty="0">
                <a:solidFill>
                  <a:schemeClr val="bg1"/>
                </a:solidFill>
              </a:rPr>
              <a:t>Enhanced Job Satisfaction - 61% of employers believe that providing relocation assistance positively affects job satisfaction and retention.</a:t>
            </a:r>
          </a:p>
          <a:p>
            <a:pPr>
              <a:lnSpc>
                <a:spcPct val="90000"/>
              </a:lnSpc>
              <a:defRPr/>
            </a:pPr>
            <a:r>
              <a:rPr lang="en-US" sz="2400" dirty="0">
                <a:solidFill>
                  <a:schemeClr val="bg1"/>
                </a:solidFill>
              </a:rPr>
              <a:t>Positive Branding - better reputation as employers, which can attract and retain top talent. This improved branding can lead to lower turnover and higher retention rates.</a:t>
            </a:r>
          </a:p>
          <a:p>
            <a:pPr>
              <a:lnSpc>
                <a:spcPct val="90000"/>
              </a:lnSpc>
              <a:defRPr/>
            </a:pPr>
            <a:r>
              <a:rPr lang="en-US" sz="2400" dirty="0">
                <a:solidFill>
                  <a:schemeClr val="bg1"/>
                </a:solidFill>
              </a:rPr>
              <a:t>Long-term Commitment: Employees who receive relocation support are more likely to feel valued and appreciated by their employer, fostering a sense of loyalty and long-term commitment.</a:t>
            </a:r>
          </a:p>
          <a:p>
            <a:pPr>
              <a:lnSpc>
                <a:spcPct val="90000"/>
              </a:lnSpc>
              <a:defRPr/>
            </a:pPr>
            <a:r>
              <a:rPr lang="en-US" sz="2400" dirty="0">
                <a:solidFill>
                  <a:schemeClr val="bg1"/>
                </a:solidFill>
              </a:rPr>
              <a:t>Family Satisfaction</a:t>
            </a:r>
          </a:p>
          <a:p>
            <a:pPr>
              <a:lnSpc>
                <a:spcPct val="90000"/>
              </a:lnSpc>
              <a:defRPr/>
            </a:pPr>
            <a:endParaRPr lang="en-US" sz="1400" dirty="0">
              <a:latin typeface="+mj-lt"/>
              <a:cs typeface="+mj-cs"/>
            </a:endParaRPr>
          </a:p>
        </p:txBody>
      </p:sp>
      <p:sp>
        <p:nvSpPr>
          <p:cNvPr id="22" name="TextBox 21">
            <a:extLst>
              <a:ext uri="{FF2B5EF4-FFF2-40B4-BE49-F238E27FC236}">
                <a16:creationId xmlns:a16="http://schemas.microsoft.com/office/drawing/2014/main" id="{E89F1948-C6DD-B1FD-A380-08E659BDCDBB}"/>
              </a:ext>
            </a:extLst>
          </p:cNvPr>
          <p:cNvSpPr txBox="1"/>
          <p:nvPr/>
        </p:nvSpPr>
        <p:spPr>
          <a:xfrm>
            <a:off x="7658100" y="1627001"/>
            <a:ext cx="2819400" cy="3693319"/>
          </a:xfrm>
          <a:prstGeom prst="rect">
            <a:avLst/>
          </a:prstGeom>
          <a:noFill/>
        </p:spPr>
        <p:txBody>
          <a:bodyPr wrap="square">
            <a:spAutoFit/>
          </a:bodyPr>
          <a:lstStyle/>
          <a:p>
            <a:pPr algn="ctr"/>
            <a:r>
              <a:rPr lang="en-US" b="1" i="0" dirty="0">
                <a:solidFill>
                  <a:srgbClr val="244C5A"/>
                </a:solidFill>
                <a:effectLst/>
                <a:latin typeface="Open Sans" panose="020B0606030504020204" pitchFamily="34" charset="0"/>
              </a:rPr>
              <a:t>Cost to Replace</a:t>
            </a:r>
          </a:p>
          <a:p>
            <a:pPr algn="l">
              <a:buFont typeface="Arial" panose="020B0604020202020204" pitchFamily="34" charset="0"/>
              <a:buChar char="•"/>
            </a:pPr>
            <a:r>
              <a:rPr lang="en-US" b="0" i="0" dirty="0">
                <a:solidFill>
                  <a:srgbClr val="244C5A"/>
                </a:solidFill>
                <a:effectLst/>
                <a:latin typeface="Open Sans" panose="020B0606030504020204" pitchFamily="34" charset="0"/>
              </a:rPr>
              <a:t>One to two times an employee's yearly salary</a:t>
            </a:r>
          </a:p>
          <a:p>
            <a:pPr algn="l">
              <a:buFont typeface="Arial" panose="020B0604020202020204" pitchFamily="34" charset="0"/>
              <a:buChar char="•"/>
            </a:pPr>
            <a:r>
              <a:rPr lang="en-US" b="0" i="0" dirty="0">
                <a:solidFill>
                  <a:srgbClr val="244C5A"/>
                </a:solidFill>
                <a:effectLst/>
                <a:latin typeface="Open Sans" panose="020B0606030504020204" pitchFamily="34" charset="0"/>
              </a:rPr>
              <a:t>$1,500 for an hourly worker</a:t>
            </a:r>
          </a:p>
          <a:p>
            <a:pPr algn="l">
              <a:buFont typeface="Arial" panose="020B0604020202020204" pitchFamily="34" charset="0"/>
              <a:buChar char="•"/>
            </a:pPr>
            <a:r>
              <a:rPr lang="en-US" b="0" i="0" dirty="0">
                <a:solidFill>
                  <a:srgbClr val="244C5A"/>
                </a:solidFill>
                <a:effectLst/>
                <a:latin typeface="Open Sans" panose="020B0606030504020204" pitchFamily="34" charset="0"/>
              </a:rPr>
              <a:t>100% to 150% of an employee's annual salary for technical positions</a:t>
            </a:r>
          </a:p>
          <a:p>
            <a:pPr algn="l">
              <a:buFont typeface="Arial" panose="020B0604020202020204" pitchFamily="34" charset="0"/>
              <a:buChar char="•"/>
            </a:pPr>
            <a:r>
              <a:rPr lang="en-US" b="0" i="0" dirty="0">
                <a:solidFill>
                  <a:srgbClr val="244C5A"/>
                </a:solidFill>
                <a:effectLst/>
                <a:latin typeface="Open Sans" panose="020B0606030504020204" pitchFamily="34" charset="0"/>
              </a:rPr>
              <a:t>Up to 213% of an employee's annual salary for senior executive level positions</a:t>
            </a:r>
          </a:p>
        </p:txBody>
      </p:sp>
    </p:spTree>
    <p:extLst>
      <p:ext uri="{BB962C8B-B14F-4D97-AF65-F5344CB8AC3E}">
        <p14:creationId xmlns:p14="http://schemas.microsoft.com/office/powerpoint/2010/main" val="1762432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2937574" y="2481562"/>
            <a:ext cx="9088172" cy="1406945"/>
          </a:xfrm>
        </p:spPr>
        <p:txBody>
          <a:bodyPr>
            <a:normAutofit lnSpcReduction="10000"/>
          </a:bodyPr>
          <a:lstStyle/>
          <a:p>
            <a:pPr algn="ctr" eaLnBrk="1" fontAlgn="auto" hangingPunct="1">
              <a:defRPr/>
            </a:pPr>
            <a:r>
              <a:rPr lang="en-US" sz="2400" b="1" dirty="0">
                <a:solidFill>
                  <a:schemeClr val="bg2"/>
                </a:solidFill>
                <a:latin typeface="Arial" panose="020B0604020202020204" pitchFamily="34" charset="0"/>
                <a:cs typeface="Arial" panose="020B0604020202020204" pitchFamily="34" charset="0"/>
              </a:rPr>
              <a:t>Planning the Policy</a:t>
            </a:r>
          </a:p>
          <a:p>
            <a:pPr algn="ctr" eaLnBrk="1" fontAlgn="auto" hangingPunct="1">
              <a:defRPr/>
            </a:pPr>
            <a:r>
              <a:rPr lang="en-US" sz="2400" b="1" dirty="0">
                <a:solidFill>
                  <a:schemeClr val="bg2"/>
                </a:solidFill>
                <a:latin typeface="Arial" panose="020B0604020202020204" pitchFamily="34" charset="0"/>
                <a:cs typeface="Arial" panose="020B0604020202020204" pitchFamily="34" charset="0"/>
              </a:rPr>
              <a:t>Choosing the policy</a:t>
            </a:r>
          </a:p>
          <a:p>
            <a:pPr algn="ctr" eaLnBrk="1" fontAlgn="auto" hangingPunct="1">
              <a:defRPr/>
            </a:pPr>
            <a:r>
              <a:rPr lang="en-US" sz="2400" b="1" dirty="0">
                <a:solidFill>
                  <a:schemeClr val="bg2"/>
                </a:solidFill>
                <a:latin typeface="Arial" panose="020B0604020202020204" pitchFamily="34" charset="0"/>
                <a:cs typeface="Arial" panose="020B0604020202020204" pitchFamily="34" charset="0"/>
              </a:rPr>
              <a:t>Communicating the policy</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
        <p:nvSpPr>
          <p:cNvPr id="8" name="Oval 7">
            <a:extLst>
              <a:ext uri="{FF2B5EF4-FFF2-40B4-BE49-F238E27FC236}">
                <a16:creationId xmlns:a16="http://schemas.microsoft.com/office/drawing/2014/main" id="{45C3C675-B81D-D895-8C44-74AF5CBB78C5}"/>
              </a:ext>
            </a:extLst>
          </p:cNvPr>
          <p:cNvSpPr/>
          <p:nvPr/>
        </p:nvSpPr>
        <p:spPr>
          <a:xfrm>
            <a:off x="290223" y="277091"/>
            <a:ext cx="4346431" cy="471355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Arial" panose="020B0604020202020204" pitchFamily="34" charset="0"/>
                <a:cs typeface="Arial" panose="020B0604020202020204" pitchFamily="34" charset="0"/>
              </a:rPr>
              <a:t>How To  Offer Relocation</a:t>
            </a:r>
            <a:endParaRPr lang="en-US" sz="4800" dirty="0"/>
          </a:p>
        </p:txBody>
      </p:sp>
      <p:pic>
        <p:nvPicPr>
          <p:cNvPr id="11" name="Picture 10">
            <a:extLst>
              <a:ext uri="{FF2B5EF4-FFF2-40B4-BE49-F238E27FC236}">
                <a16:creationId xmlns:a16="http://schemas.microsoft.com/office/drawing/2014/main" id="{4FD4FC32-D476-CDDA-81FB-355C9C8D4DB4}"/>
              </a:ext>
            </a:extLst>
          </p:cNvPr>
          <p:cNvPicPr>
            <a:picLocks noChangeAspect="1"/>
          </p:cNvPicPr>
          <p:nvPr/>
        </p:nvPicPr>
        <p:blipFill>
          <a:blip r:embed="rId4"/>
          <a:stretch>
            <a:fillRect/>
          </a:stretch>
        </p:blipFill>
        <p:spPr>
          <a:xfrm>
            <a:off x="6452317" y="4251894"/>
            <a:ext cx="4193225" cy="2096613"/>
          </a:xfrm>
          <a:prstGeom prst="rect">
            <a:avLst/>
          </a:prstGeom>
        </p:spPr>
      </p:pic>
    </p:spTree>
    <p:extLst>
      <p:ext uri="{BB962C8B-B14F-4D97-AF65-F5344CB8AC3E}">
        <p14:creationId xmlns:p14="http://schemas.microsoft.com/office/powerpoint/2010/main" val="1566707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yellow border&#10;&#10;Description automatically generated">
            <a:extLst>
              <a:ext uri="{FF2B5EF4-FFF2-40B4-BE49-F238E27FC236}">
                <a16:creationId xmlns:a16="http://schemas.microsoft.com/office/drawing/2014/main" id="{105819EC-38BF-5AA5-C57C-48D65B9D1C3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124221-ACD3-B0BE-3B4B-48333FFE3101}"/>
              </a:ext>
            </a:extLst>
          </p:cNvPr>
          <p:cNvSpPr>
            <a:spLocks noGrp="1"/>
          </p:cNvSpPr>
          <p:nvPr>
            <p:ph type="title"/>
          </p:nvPr>
        </p:nvSpPr>
        <p:spPr/>
        <p:txBody>
          <a:bodyPr/>
          <a:lstStyle/>
          <a:p>
            <a:pPr eaLnBrk="1" fontAlgn="auto" hangingPunct="1">
              <a:spcAft>
                <a:spcPts val="0"/>
              </a:spcAft>
              <a:defRPr/>
            </a:pPr>
            <a:r>
              <a:rPr lang="en-US" dirty="0">
                <a:solidFill>
                  <a:schemeClr val="bg1"/>
                </a:solidFill>
                <a:latin typeface="Arial" panose="020B0604020202020204" pitchFamily="34" charset="0"/>
                <a:cs typeface="Arial" panose="020B0604020202020204" pitchFamily="34" charset="0"/>
              </a:rPr>
              <a:t>Planning the Policy</a:t>
            </a:r>
          </a:p>
        </p:txBody>
      </p:sp>
      <p:graphicFrame>
        <p:nvGraphicFramePr>
          <p:cNvPr id="7" name="Content Placeholder 3" descr="Timeline graphic with a bright yellow line.">
            <a:extLst>
              <a:ext uri="{FF2B5EF4-FFF2-40B4-BE49-F238E27FC236}">
                <a16:creationId xmlns:a16="http://schemas.microsoft.com/office/drawing/2014/main" id="{685729AD-3450-47A6-1841-FE83FC3BF3DD}"/>
              </a:ext>
            </a:extLst>
          </p:cNvPr>
          <p:cNvGraphicFramePr>
            <a:graphicFrameLocks noGrp="1"/>
          </p:cNvGraphicFramePr>
          <p:nvPr>
            <p:ph idx="1"/>
            <p:extLst>
              <p:ext uri="{D42A27DB-BD31-4B8C-83A1-F6EECF244321}">
                <p14:modId xmlns:p14="http://schemas.microsoft.com/office/powerpoint/2010/main" val="4084763870"/>
              </p:ext>
            </p:extLst>
          </p:nvPr>
        </p:nvGraphicFramePr>
        <p:xfrm>
          <a:off x="1144320" y="1261868"/>
          <a:ext cx="9209643" cy="42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6549FD1-B7A3-3009-1DC2-E511728A23A7}"/>
              </a:ext>
            </a:extLst>
          </p:cNvPr>
          <p:cNvPicPr>
            <a:picLocks noChangeAspect="1"/>
          </p:cNvPicPr>
          <p:nvPr/>
        </p:nvPicPr>
        <p:blipFill>
          <a:blip r:embed="rId8"/>
          <a:stretch>
            <a:fillRect/>
          </a:stretch>
        </p:blipFill>
        <p:spPr>
          <a:xfrm>
            <a:off x="10726815" y="5457630"/>
            <a:ext cx="1383912" cy="1255885"/>
          </a:xfrm>
          <a:prstGeom prst="rect">
            <a:avLst/>
          </a:prstGeom>
        </p:spPr>
      </p:pic>
      <p:sp>
        <p:nvSpPr>
          <p:cNvPr id="4" name="TextBox 3">
            <a:extLst>
              <a:ext uri="{FF2B5EF4-FFF2-40B4-BE49-F238E27FC236}">
                <a16:creationId xmlns:a16="http://schemas.microsoft.com/office/drawing/2014/main" id="{6E9B4841-F367-AE2D-F195-FA74F9ACA03A}"/>
              </a:ext>
            </a:extLst>
          </p:cNvPr>
          <p:cNvSpPr txBox="1"/>
          <p:nvPr/>
        </p:nvSpPr>
        <p:spPr>
          <a:xfrm>
            <a:off x="6437745" y="452718"/>
            <a:ext cx="2595419" cy="369332"/>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074F9110-BC1D-849F-8156-E80144EC5EE6}"/>
              </a:ext>
            </a:extLst>
          </p:cNvPr>
          <p:cNvSpPr txBox="1"/>
          <p:nvPr/>
        </p:nvSpPr>
        <p:spPr>
          <a:xfrm>
            <a:off x="5994400" y="350982"/>
            <a:ext cx="3131127" cy="369332"/>
          </a:xfrm>
          <a:prstGeom prst="rect">
            <a:avLst/>
          </a:prstGeom>
          <a:noFill/>
        </p:spPr>
        <p:txBody>
          <a:bodyPr wrap="square" rtlCol="0">
            <a:spAutoFit/>
          </a:bodyPr>
          <a:lstStyle/>
          <a:p>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17078" y="28511"/>
            <a:ext cx="12203385" cy="6864404"/>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sz="4000" dirty="0">
                <a:solidFill>
                  <a:schemeClr val="bg1"/>
                </a:solidFill>
              </a:rPr>
              <a:t>Types Of Policy’s</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
        <p:nvSpPr>
          <p:cNvPr id="5" name="object 8">
            <a:extLst>
              <a:ext uri="{FF2B5EF4-FFF2-40B4-BE49-F238E27FC236}">
                <a16:creationId xmlns:a16="http://schemas.microsoft.com/office/drawing/2014/main" id="{4546E7E8-E180-26C3-F665-7CBC58955116}"/>
              </a:ext>
            </a:extLst>
          </p:cNvPr>
          <p:cNvSpPr txBox="1"/>
          <p:nvPr/>
        </p:nvSpPr>
        <p:spPr>
          <a:xfrm>
            <a:off x="6084615" y="3453912"/>
            <a:ext cx="1346200" cy="269875"/>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FFFFFF"/>
                </a:solidFill>
                <a:latin typeface="Arial Black"/>
                <a:cs typeface="Arial Black"/>
              </a:rPr>
              <a:t>Onboarding</a:t>
            </a:r>
            <a:endParaRPr sz="1600">
              <a:latin typeface="Arial Black"/>
              <a:cs typeface="Arial Black"/>
            </a:endParaRPr>
          </a:p>
        </p:txBody>
      </p:sp>
      <p:sp>
        <p:nvSpPr>
          <p:cNvPr id="9" name="object 15">
            <a:extLst>
              <a:ext uri="{FF2B5EF4-FFF2-40B4-BE49-F238E27FC236}">
                <a16:creationId xmlns:a16="http://schemas.microsoft.com/office/drawing/2014/main" id="{F049D600-4721-3373-E5EC-38B9E9100AE3}"/>
              </a:ext>
            </a:extLst>
          </p:cNvPr>
          <p:cNvSpPr txBox="1"/>
          <p:nvPr/>
        </p:nvSpPr>
        <p:spPr>
          <a:xfrm>
            <a:off x="5205984" y="934974"/>
            <a:ext cx="3027045" cy="2170430"/>
          </a:xfrm>
          <a:prstGeom prst="rect">
            <a:avLst/>
          </a:prstGeom>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45"/>
              </a:spcBef>
            </a:pPr>
            <a:endParaRPr sz="1100" dirty="0">
              <a:latin typeface="Times New Roman"/>
              <a:cs typeface="Times New Roman"/>
            </a:endParaRPr>
          </a:p>
          <a:p>
            <a:pPr marL="208279" marR="95250" indent="-114300">
              <a:lnSpc>
                <a:spcPct val="110000"/>
              </a:lnSpc>
            </a:pPr>
            <a:r>
              <a:rPr sz="1200" dirty="0">
                <a:solidFill>
                  <a:srgbClr val="FFFFFF"/>
                </a:solidFill>
                <a:latin typeface="Tahoma"/>
                <a:cs typeface="Tahoma"/>
              </a:rPr>
              <a:t>An</a:t>
            </a:r>
            <a:r>
              <a:rPr sz="1200" spc="280" dirty="0">
                <a:solidFill>
                  <a:srgbClr val="FFFFFF"/>
                </a:solidFill>
                <a:latin typeface="Tahoma"/>
                <a:cs typeface="Tahoma"/>
              </a:rPr>
              <a:t> </a:t>
            </a:r>
            <a:r>
              <a:rPr sz="1200" dirty="0">
                <a:solidFill>
                  <a:srgbClr val="FFFFFF"/>
                </a:solidFill>
                <a:latin typeface="Tahoma"/>
                <a:cs typeface="Tahoma"/>
              </a:rPr>
              <a:t>increased</a:t>
            </a:r>
            <a:r>
              <a:rPr sz="1200" spc="300" dirty="0">
                <a:solidFill>
                  <a:srgbClr val="FFFFFF"/>
                </a:solidFill>
                <a:latin typeface="Tahoma"/>
                <a:cs typeface="Tahoma"/>
              </a:rPr>
              <a:t> </a:t>
            </a:r>
            <a:r>
              <a:rPr sz="1200" dirty="0">
                <a:solidFill>
                  <a:srgbClr val="FFFFFF"/>
                </a:solidFill>
                <a:latin typeface="Tahoma"/>
                <a:cs typeface="Tahoma"/>
              </a:rPr>
              <a:t>need</a:t>
            </a:r>
            <a:r>
              <a:rPr sz="1200" spc="300" dirty="0">
                <a:solidFill>
                  <a:srgbClr val="FFFFFF"/>
                </a:solidFill>
                <a:latin typeface="Tahoma"/>
                <a:cs typeface="Tahoma"/>
              </a:rPr>
              <a:t> </a:t>
            </a:r>
            <a:r>
              <a:rPr sz="1200" dirty="0">
                <a:solidFill>
                  <a:srgbClr val="FFFFFF"/>
                </a:solidFill>
                <a:latin typeface="Tahoma"/>
                <a:cs typeface="Tahoma"/>
              </a:rPr>
              <a:t>to</a:t>
            </a:r>
            <a:r>
              <a:rPr sz="1200" spc="260" dirty="0">
                <a:solidFill>
                  <a:srgbClr val="FFFFFF"/>
                </a:solidFill>
                <a:latin typeface="Tahoma"/>
                <a:cs typeface="Tahoma"/>
              </a:rPr>
              <a:t> </a:t>
            </a:r>
            <a:r>
              <a:rPr sz="1200" dirty="0">
                <a:solidFill>
                  <a:srgbClr val="FFFFFF"/>
                </a:solidFill>
                <a:latin typeface="Tahoma"/>
                <a:cs typeface="Tahoma"/>
              </a:rPr>
              <a:t>control</a:t>
            </a:r>
            <a:r>
              <a:rPr sz="1200" spc="285" dirty="0">
                <a:solidFill>
                  <a:srgbClr val="FFFFFF"/>
                </a:solidFill>
                <a:latin typeface="Tahoma"/>
                <a:cs typeface="Tahoma"/>
              </a:rPr>
              <a:t> </a:t>
            </a:r>
            <a:r>
              <a:rPr sz="1200" spc="-10" dirty="0">
                <a:solidFill>
                  <a:srgbClr val="FFFFFF"/>
                </a:solidFill>
                <a:latin typeface="Tahoma"/>
                <a:cs typeface="Tahoma"/>
              </a:rPr>
              <a:t>overhead </a:t>
            </a:r>
            <a:r>
              <a:rPr sz="1200" dirty="0">
                <a:solidFill>
                  <a:srgbClr val="FFFFFF"/>
                </a:solidFill>
                <a:latin typeface="Tahoma"/>
                <a:cs typeface="Tahoma"/>
              </a:rPr>
              <a:t>including</a:t>
            </a:r>
            <a:r>
              <a:rPr sz="1200" spc="465" dirty="0">
                <a:solidFill>
                  <a:srgbClr val="FFFFFF"/>
                </a:solidFill>
                <a:latin typeface="Tahoma"/>
                <a:cs typeface="Tahoma"/>
              </a:rPr>
              <a:t> </a:t>
            </a:r>
            <a:r>
              <a:rPr sz="1200" dirty="0">
                <a:solidFill>
                  <a:srgbClr val="FFFFFF"/>
                </a:solidFill>
                <a:latin typeface="Tahoma"/>
                <a:cs typeface="Tahoma"/>
              </a:rPr>
              <a:t>employee</a:t>
            </a:r>
            <a:r>
              <a:rPr sz="1200" spc="495" dirty="0">
                <a:solidFill>
                  <a:srgbClr val="FFFFFF"/>
                </a:solidFill>
                <a:latin typeface="Tahoma"/>
                <a:cs typeface="Tahoma"/>
              </a:rPr>
              <a:t> </a:t>
            </a:r>
            <a:r>
              <a:rPr sz="1200" dirty="0">
                <a:solidFill>
                  <a:srgbClr val="FFFFFF"/>
                </a:solidFill>
                <a:latin typeface="Tahoma"/>
                <a:cs typeface="Tahoma"/>
              </a:rPr>
              <a:t>relocation</a:t>
            </a:r>
            <a:r>
              <a:rPr sz="1200" spc="480" dirty="0">
                <a:solidFill>
                  <a:srgbClr val="FFFFFF"/>
                </a:solidFill>
                <a:latin typeface="Tahoma"/>
                <a:cs typeface="Tahoma"/>
              </a:rPr>
              <a:t> </a:t>
            </a:r>
            <a:r>
              <a:rPr sz="1200" spc="-20" dirty="0">
                <a:solidFill>
                  <a:srgbClr val="FFFFFF"/>
                </a:solidFill>
                <a:latin typeface="Tahoma"/>
                <a:cs typeface="Tahoma"/>
              </a:rPr>
              <a:t>costs</a:t>
            </a:r>
            <a:endParaRPr sz="1200" dirty="0">
              <a:latin typeface="Tahoma"/>
              <a:cs typeface="Tahoma"/>
            </a:endParaRPr>
          </a:p>
        </p:txBody>
      </p:sp>
      <p:sp>
        <p:nvSpPr>
          <p:cNvPr id="10" name="object 21">
            <a:extLst>
              <a:ext uri="{FF2B5EF4-FFF2-40B4-BE49-F238E27FC236}">
                <a16:creationId xmlns:a16="http://schemas.microsoft.com/office/drawing/2014/main" id="{9677CD78-6FF8-F7A1-5B3D-4E659F171157}"/>
              </a:ext>
            </a:extLst>
          </p:cNvPr>
          <p:cNvSpPr txBox="1"/>
          <p:nvPr/>
        </p:nvSpPr>
        <p:spPr>
          <a:xfrm>
            <a:off x="9223564" y="3444763"/>
            <a:ext cx="1775572" cy="259045"/>
          </a:xfrm>
          <a:prstGeom prst="rect">
            <a:avLst/>
          </a:prstGeom>
        </p:spPr>
        <p:txBody>
          <a:bodyPr vert="horz" wrap="square" lIns="0" tIns="12700" rIns="0" bIns="0" rtlCol="0">
            <a:spAutoFit/>
          </a:bodyPr>
          <a:lstStyle/>
          <a:p>
            <a:pPr marL="12700">
              <a:lnSpc>
                <a:spcPct val="100000"/>
              </a:lnSpc>
              <a:spcBef>
                <a:spcPts val="100"/>
              </a:spcBef>
            </a:pPr>
            <a:r>
              <a:rPr sz="1600" spc="-85" dirty="0">
                <a:solidFill>
                  <a:srgbClr val="FFFFFF"/>
                </a:solidFill>
                <a:latin typeface="Arial Black"/>
                <a:cs typeface="Arial Black"/>
              </a:rPr>
              <a:t>IRS</a:t>
            </a:r>
            <a:r>
              <a:rPr sz="1600" spc="-35" dirty="0">
                <a:solidFill>
                  <a:srgbClr val="FFFFFF"/>
                </a:solidFill>
                <a:latin typeface="Arial Black"/>
                <a:cs typeface="Arial Black"/>
              </a:rPr>
              <a:t> </a:t>
            </a:r>
            <a:r>
              <a:rPr lang="en-US" sz="1600" spc="-10" dirty="0">
                <a:solidFill>
                  <a:srgbClr val="FFFFFF"/>
                </a:solidFill>
                <a:latin typeface="Arial Black"/>
                <a:cs typeface="Arial Black"/>
              </a:rPr>
              <a:t>Regulations</a:t>
            </a:r>
            <a:endParaRPr sz="1600" dirty="0">
              <a:latin typeface="Arial Black"/>
              <a:cs typeface="Arial Black"/>
            </a:endParaRPr>
          </a:p>
        </p:txBody>
      </p:sp>
      <p:sp>
        <p:nvSpPr>
          <p:cNvPr id="11" name="object 22">
            <a:extLst>
              <a:ext uri="{FF2B5EF4-FFF2-40B4-BE49-F238E27FC236}">
                <a16:creationId xmlns:a16="http://schemas.microsoft.com/office/drawing/2014/main" id="{78239C28-68F7-047B-9493-BB297995CE54}"/>
              </a:ext>
            </a:extLst>
          </p:cNvPr>
          <p:cNvSpPr txBox="1"/>
          <p:nvPr/>
        </p:nvSpPr>
        <p:spPr>
          <a:xfrm>
            <a:off x="8890962" y="5320946"/>
            <a:ext cx="2680970" cy="603050"/>
          </a:xfrm>
          <a:prstGeom prst="rect">
            <a:avLst/>
          </a:prstGeom>
        </p:spPr>
        <p:txBody>
          <a:bodyPr vert="horz" wrap="square" lIns="0" tIns="12700" rIns="0" bIns="0" rtlCol="0">
            <a:spAutoFit/>
          </a:bodyPr>
          <a:lstStyle/>
          <a:p>
            <a:pPr marL="12700" marR="5080" indent="179705" algn="ctr">
              <a:lnSpc>
                <a:spcPct val="110000"/>
              </a:lnSpc>
              <a:spcBef>
                <a:spcPts val="100"/>
              </a:spcBef>
            </a:pPr>
            <a:r>
              <a:rPr lang="en-US" sz="1200" dirty="0">
                <a:solidFill>
                  <a:srgbClr val="FFFFFF"/>
                </a:solidFill>
                <a:latin typeface="Tahoma"/>
                <a:cs typeface="Tahoma"/>
              </a:rPr>
              <a:t>With changes in the tax laws in 2018 it is more critical to keep costs under control.</a:t>
            </a:r>
            <a:endParaRPr sz="1200" dirty="0">
              <a:latin typeface="Tahoma"/>
              <a:cs typeface="Tahoma"/>
            </a:endParaRPr>
          </a:p>
        </p:txBody>
      </p:sp>
      <p:sp>
        <p:nvSpPr>
          <p:cNvPr id="15" name="TextBox 14">
            <a:extLst>
              <a:ext uri="{FF2B5EF4-FFF2-40B4-BE49-F238E27FC236}">
                <a16:creationId xmlns:a16="http://schemas.microsoft.com/office/drawing/2014/main" id="{904F2D0E-A82C-7693-2BE1-116197813284}"/>
              </a:ext>
            </a:extLst>
          </p:cNvPr>
          <p:cNvSpPr txBox="1"/>
          <p:nvPr/>
        </p:nvSpPr>
        <p:spPr>
          <a:xfrm>
            <a:off x="428616" y="2247930"/>
            <a:ext cx="2565438" cy="369332"/>
          </a:xfrm>
          <a:prstGeom prst="rect">
            <a:avLst/>
          </a:prstGeom>
          <a:solidFill>
            <a:schemeClr val="accent4"/>
          </a:solidFill>
          <a:ln w="19050">
            <a:solidFill>
              <a:schemeClr val="bg1"/>
            </a:solidFill>
          </a:ln>
        </p:spPr>
        <p:txBody>
          <a:bodyPr wrap="square" rtlCol="0">
            <a:spAutoFit/>
          </a:bodyPr>
          <a:lstStyle/>
          <a:p>
            <a:pPr algn="ctr"/>
            <a:r>
              <a:rPr lang="en-US" dirty="0"/>
              <a:t>Lump Sum</a:t>
            </a:r>
          </a:p>
        </p:txBody>
      </p:sp>
      <p:sp>
        <p:nvSpPr>
          <p:cNvPr id="4" name="TextBox 3">
            <a:extLst>
              <a:ext uri="{FF2B5EF4-FFF2-40B4-BE49-F238E27FC236}">
                <a16:creationId xmlns:a16="http://schemas.microsoft.com/office/drawing/2014/main" id="{876AFBD2-C221-341D-BF2B-744FD12B3AC0}"/>
              </a:ext>
            </a:extLst>
          </p:cNvPr>
          <p:cNvSpPr txBox="1"/>
          <p:nvPr/>
        </p:nvSpPr>
        <p:spPr>
          <a:xfrm>
            <a:off x="3240509" y="2247930"/>
            <a:ext cx="2565438" cy="369332"/>
          </a:xfrm>
          <a:prstGeom prst="rect">
            <a:avLst/>
          </a:prstGeom>
          <a:solidFill>
            <a:schemeClr val="accent4"/>
          </a:solidFill>
          <a:ln w="19050">
            <a:solidFill>
              <a:schemeClr val="bg1"/>
            </a:solidFill>
          </a:ln>
        </p:spPr>
        <p:txBody>
          <a:bodyPr wrap="square" rtlCol="0">
            <a:spAutoFit/>
          </a:bodyPr>
          <a:lstStyle/>
          <a:p>
            <a:pPr algn="ctr"/>
            <a:r>
              <a:rPr lang="en-US" dirty="0"/>
              <a:t>Reimbursement</a:t>
            </a:r>
          </a:p>
        </p:txBody>
      </p:sp>
      <p:sp>
        <p:nvSpPr>
          <p:cNvPr id="8" name="Rectangle 7">
            <a:extLst>
              <a:ext uri="{FF2B5EF4-FFF2-40B4-BE49-F238E27FC236}">
                <a16:creationId xmlns:a16="http://schemas.microsoft.com/office/drawing/2014/main" id="{4C3E71B4-9E34-E308-3F54-B1297284D1AE}"/>
              </a:ext>
            </a:extLst>
          </p:cNvPr>
          <p:cNvSpPr/>
          <p:nvPr/>
        </p:nvSpPr>
        <p:spPr>
          <a:xfrm>
            <a:off x="428616" y="2617262"/>
            <a:ext cx="2576780" cy="2703684"/>
          </a:xfrm>
          <a:prstGeom prst="rect">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1" dirty="0">
                <a:solidFill>
                  <a:schemeClr val="bg1"/>
                </a:solidFill>
              </a:rPr>
              <a:t>Give them Money</a:t>
            </a:r>
          </a:p>
          <a:p>
            <a:pPr marL="285750" indent="-285750">
              <a:buFont typeface="Arial" panose="020B0604020202020204" pitchFamily="34" charset="0"/>
              <a:buChar char="•"/>
            </a:pPr>
            <a:r>
              <a:rPr lang="en-US" sz="1800" dirty="0">
                <a:solidFill>
                  <a:schemeClr val="bg1"/>
                </a:solidFill>
              </a:rPr>
              <a:t>Easy to Budget</a:t>
            </a:r>
          </a:p>
          <a:p>
            <a:pPr marL="285750" indent="-285750">
              <a:buFont typeface="Arial" panose="020B0604020202020204" pitchFamily="34" charset="0"/>
              <a:buChar char="•"/>
            </a:pPr>
            <a:r>
              <a:rPr lang="en-US" sz="1800" dirty="0">
                <a:solidFill>
                  <a:schemeClr val="bg1"/>
                </a:solidFill>
              </a:rPr>
              <a:t>No Services</a:t>
            </a:r>
          </a:p>
          <a:p>
            <a:pPr marL="285750" indent="-285750">
              <a:buFont typeface="Arial" panose="020B0604020202020204" pitchFamily="34" charset="0"/>
              <a:buChar char="•"/>
            </a:pPr>
            <a:r>
              <a:rPr lang="en-US" sz="1800" dirty="0">
                <a:solidFill>
                  <a:schemeClr val="bg1"/>
                </a:solidFill>
              </a:rPr>
              <a:t>Overpaying some and under paying others</a:t>
            </a:r>
          </a:p>
          <a:p>
            <a:pPr marL="285750" indent="-285750">
              <a:buFont typeface="Arial" panose="020B0604020202020204" pitchFamily="34" charset="0"/>
              <a:buChar char="•"/>
            </a:pPr>
            <a:r>
              <a:rPr lang="en-US" sz="1800" dirty="0">
                <a:solidFill>
                  <a:schemeClr val="bg1"/>
                </a:solidFill>
              </a:rPr>
              <a:t>People use inferior services to save money</a:t>
            </a:r>
          </a:p>
        </p:txBody>
      </p:sp>
      <p:sp>
        <p:nvSpPr>
          <p:cNvPr id="12" name="Rectangle 11">
            <a:extLst>
              <a:ext uri="{FF2B5EF4-FFF2-40B4-BE49-F238E27FC236}">
                <a16:creationId xmlns:a16="http://schemas.microsoft.com/office/drawing/2014/main" id="{5CE8E3D9-2DB1-5CBD-9A03-99B628E8FFBB}"/>
              </a:ext>
            </a:extLst>
          </p:cNvPr>
          <p:cNvSpPr/>
          <p:nvPr/>
        </p:nvSpPr>
        <p:spPr>
          <a:xfrm>
            <a:off x="3240509" y="2589554"/>
            <a:ext cx="2576780" cy="2703684"/>
          </a:xfrm>
          <a:prstGeom prst="rect">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1800" b="1" i="1" dirty="0">
                <a:solidFill>
                  <a:schemeClr val="bg1"/>
                </a:solidFill>
              </a:rPr>
              <a:t>Pay them Back</a:t>
            </a:r>
          </a:p>
          <a:p>
            <a:pPr marL="285750" indent="-285750">
              <a:buFont typeface="Arial" panose="020B0604020202020204" pitchFamily="34" charset="0"/>
              <a:buChar char="•"/>
            </a:pPr>
            <a:r>
              <a:rPr lang="en-US" sz="1800" dirty="0">
                <a:solidFill>
                  <a:schemeClr val="bg1"/>
                </a:solidFill>
              </a:rPr>
              <a:t>Hard to Budget</a:t>
            </a:r>
          </a:p>
          <a:p>
            <a:pPr marL="285750" indent="-285750">
              <a:buFont typeface="Arial" panose="020B0604020202020204" pitchFamily="34" charset="0"/>
              <a:buChar char="•"/>
            </a:pPr>
            <a:r>
              <a:rPr lang="en-US" sz="1800" dirty="0">
                <a:solidFill>
                  <a:schemeClr val="bg1"/>
                </a:solidFill>
              </a:rPr>
              <a:t>No Services</a:t>
            </a:r>
          </a:p>
          <a:p>
            <a:pPr marL="285750" indent="-285750">
              <a:buFont typeface="Arial" panose="020B0604020202020204" pitchFamily="34" charset="0"/>
              <a:buChar char="•"/>
            </a:pPr>
            <a:r>
              <a:rPr lang="en-US" sz="1800" dirty="0">
                <a:solidFill>
                  <a:schemeClr val="bg1"/>
                </a:solidFill>
              </a:rPr>
              <a:t>No Safeguard for expenses</a:t>
            </a:r>
          </a:p>
          <a:p>
            <a:pPr marL="285750" indent="-285750">
              <a:buFont typeface="Arial" panose="020B0604020202020204" pitchFamily="34" charset="0"/>
              <a:buChar char="•"/>
            </a:pPr>
            <a:r>
              <a:rPr lang="en-US" sz="1800" dirty="0">
                <a:solidFill>
                  <a:schemeClr val="bg1"/>
                </a:solidFill>
              </a:rPr>
              <a:t>Time Consuming for you.</a:t>
            </a:r>
          </a:p>
        </p:txBody>
      </p:sp>
      <p:sp>
        <p:nvSpPr>
          <p:cNvPr id="16" name="TextBox 15">
            <a:extLst>
              <a:ext uri="{FF2B5EF4-FFF2-40B4-BE49-F238E27FC236}">
                <a16:creationId xmlns:a16="http://schemas.microsoft.com/office/drawing/2014/main" id="{5F3F5F8E-032D-CD95-8691-E396B6E28C25}"/>
              </a:ext>
            </a:extLst>
          </p:cNvPr>
          <p:cNvSpPr txBox="1"/>
          <p:nvPr/>
        </p:nvSpPr>
        <p:spPr>
          <a:xfrm>
            <a:off x="5969108" y="2244075"/>
            <a:ext cx="2565438" cy="369332"/>
          </a:xfrm>
          <a:prstGeom prst="rect">
            <a:avLst/>
          </a:prstGeom>
          <a:solidFill>
            <a:schemeClr val="accent4"/>
          </a:solidFill>
          <a:ln w="19050">
            <a:solidFill>
              <a:schemeClr val="bg1"/>
            </a:solidFill>
          </a:ln>
        </p:spPr>
        <p:txBody>
          <a:bodyPr wrap="square" rtlCol="0">
            <a:spAutoFit/>
          </a:bodyPr>
          <a:lstStyle/>
          <a:p>
            <a:pPr algn="ctr"/>
            <a:r>
              <a:rPr lang="en-US" dirty="0"/>
              <a:t>Managed Cap</a:t>
            </a:r>
          </a:p>
        </p:txBody>
      </p:sp>
      <p:sp>
        <p:nvSpPr>
          <p:cNvPr id="17" name="Rectangle 16">
            <a:extLst>
              <a:ext uri="{FF2B5EF4-FFF2-40B4-BE49-F238E27FC236}">
                <a16:creationId xmlns:a16="http://schemas.microsoft.com/office/drawing/2014/main" id="{60FE55FE-5B16-B4F4-5EB3-2E0140E66C30}"/>
              </a:ext>
            </a:extLst>
          </p:cNvPr>
          <p:cNvSpPr/>
          <p:nvPr/>
        </p:nvSpPr>
        <p:spPr>
          <a:xfrm>
            <a:off x="5963437" y="2633518"/>
            <a:ext cx="2576780" cy="2703684"/>
          </a:xfrm>
          <a:prstGeom prst="rect">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1800" b="1" i="1" dirty="0">
                <a:solidFill>
                  <a:schemeClr val="bg1"/>
                </a:solidFill>
              </a:rPr>
              <a:t>“Up to” Set Amount + Assistance</a:t>
            </a:r>
          </a:p>
          <a:p>
            <a:pPr marL="285750" indent="-285750">
              <a:buFont typeface="Arial" panose="020B0604020202020204" pitchFamily="34" charset="0"/>
              <a:buChar char="•"/>
            </a:pPr>
            <a:r>
              <a:rPr lang="en-US" dirty="0">
                <a:solidFill>
                  <a:schemeClr val="bg1"/>
                </a:solidFill>
              </a:rPr>
              <a:t>Fixed </a:t>
            </a:r>
            <a:r>
              <a:rPr lang="en-US" sz="1800" dirty="0">
                <a:solidFill>
                  <a:schemeClr val="bg1"/>
                </a:solidFill>
              </a:rPr>
              <a:t>Budget</a:t>
            </a:r>
          </a:p>
          <a:p>
            <a:pPr marL="285750" indent="-285750">
              <a:buFont typeface="Arial" panose="020B0604020202020204" pitchFamily="34" charset="0"/>
              <a:buChar char="•"/>
            </a:pPr>
            <a:r>
              <a:rPr lang="en-US" sz="1800" dirty="0">
                <a:solidFill>
                  <a:schemeClr val="bg1"/>
                </a:solidFill>
              </a:rPr>
              <a:t>Offers Assistance</a:t>
            </a:r>
          </a:p>
          <a:p>
            <a:pPr marL="285750" indent="-285750">
              <a:buFont typeface="Arial" panose="020B0604020202020204" pitchFamily="34" charset="0"/>
              <a:buChar char="•"/>
            </a:pPr>
            <a:r>
              <a:rPr lang="en-US" sz="1800" dirty="0">
                <a:solidFill>
                  <a:schemeClr val="bg1"/>
                </a:solidFill>
              </a:rPr>
              <a:t>May use unreliable resources</a:t>
            </a:r>
          </a:p>
          <a:p>
            <a:pPr marL="285750" indent="-285750">
              <a:buFont typeface="Arial" panose="020B0604020202020204" pitchFamily="34" charset="0"/>
              <a:buChar char="•"/>
            </a:pPr>
            <a:r>
              <a:rPr lang="en-US" sz="1800" dirty="0">
                <a:solidFill>
                  <a:schemeClr val="bg1"/>
                </a:solidFill>
              </a:rPr>
              <a:t>May not cover all needs</a:t>
            </a:r>
          </a:p>
        </p:txBody>
      </p:sp>
      <p:sp>
        <p:nvSpPr>
          <p:cNvPr id="18" name="TextBox 17">
            <a:extLst>
              <a:ext uri="{FF2B5EF4-FFF2-40B4-BE49-F238E27FC236}">
                <a16:creationId xmlns:a16="http://schemas.microsoft.com/office/drawing/2014/main" id="{29599FB1-EB59-F656-039A-B848F5BAFBC2}"/>
              </a:ext>
            </a:extLst>
          </p:cNvPr>
          <p:cNvSpPr txBox="1"/>
          <p:nvPr/>
        </p:nvSpPr>
        <p:spPr>
          <a:xfrm>
            <a:off x="8933196" y="2250822"/>
            <a:ext cx="2565438" cy="369332"/>
          </a:xfrm>
          <a:prstGeom prst="rect">
            <a:avLst/>
          </a:prstGeom>
          <a:solidFill>
            <a:schemeClr val="accent4"/>
          </a:solidFill>
          <a:ln w="19050">
            <a:solidFill>
              <a:schemeClr val="bg1"/>
            </a:solidFill>
          </a:ln>
        </p:spPr>
        <p:txBody>
          <a:bodyPr wrap="square" rtlCol="0">
            <a:spAutoFit/>
          </a:bodyPr>
          <a:lstStyle/>
          <a:p>
            <a:pPr algn="ctr"/>
            <a:r>
              <a:rPr lang="en-US" dirty="0"/>
              <a:t>Managed Move</a:t>
            </a:r>
          </a:p>
        </p:txBody>
      </p:sp>
      <p:sp>
        <p:nvSpPr>
          <p:cNvPr id="19" name="Rectangle 18">
            <a:extLst>
              <a:ext uri="{FF2B5EF4-FFF2-40B4-BE49-F238E27FC236}">
                <a16:creationId xmlns:a16="http://schemas.microsoft.com/office/drawing/2014/main" id="{0E6C5BFA-8A60-26A7-5D0A-3CD53B66FD83}"/>
              </a:ext>
            </a:extLst>
          </p:cNvPr>
          <p:cNvSpPr/>
          <p:nvPr/>
        </p:nvSpPr>
        <p:spPr>
          <a:xfrm>
            <a:off x="8933196" y="2592446"/>
            <a:ext cx="2576780" cy="2703684"/>
          </a:xfrm>
          <a:prstGeom prst="rect">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1800" b="1" i="1" dirty="0">
                <a:solidFill>
                  <a:schemeClr val="bg1"/>
                </a:solidFill>
              </a:rPr>
              <a:t>Provides Services</a:t>
            </a:r>
          </a:p>
          <a:p>
            <a:pPr marL="285750" indent="-285750">
              <a:buFont typeface="Arial" panose="020B0604020202020204" pitchFamily="34" charset="0"/>
              <a:buChar char="•"/>
            </a:pPr>
            <a:endParaRPr lang="en-US" sz="1800" dirty="0">
              <a:solidFill>
                <a:schemeClr val="bg1"/>
              </a:solidFill>
            </a:endParaRPr>
          </a:p>
          <a:p>
            <a:pPr marL="285750" indent="-285750">
              <a:buFont typeface="Arial" panose="020B0604020202020204" pitchFamily="34" charset="0"/>
              <a:buChar char="•"/>
            </a:pPr>
            <a:r>
              <a:rPr lang="en-US" sz="1800" dirty="0">
                <a:solidFill>
                  <a:schemeClr val="bg1"/>
                </a:solidFill>
              </a:rPr>
              <a:t>Variable Costs</a:t>
            </a:r>
          </a:p>
          <a:p>
            <a:pPr marL="285750" indent="-285750">
              <a:buFont typeface="Arial" panose="020B0604020202020204" pitchFamily="34" charset="0"/>
              <a:buChar char="•"/>
            </a:pPr>
            <a:r>
              <a:rPr lang="en-US" sz="1800" dirty="0">
                <a:solidFill>
                  <a:schemeClr val="bg1"/>
                </a:solidFill>
              </a:rPr>
              <a:t>Benefits Capped</a:t>
            </a:r>
          </a:p>
          <a:p>
            <a:pPr marL="285750" indent="-285750">
              <a:buFont typeface="Arial" panose="020B0604020202020204" pitchFamily="34" charset="0"/>
              <a:buChar char="•"/>
            </a:pPr>
            <a:r>
              <a:rPr lang="en-US" dirty="0">
                <a:solidFill>
                  <a:schemeClr val="bg1"/>
                </a:solidFill>
              </a:rPr>
              <a:t>Full</a:t>
            </a:r>
            <a:r>
              <a:rPr lang="en-US" sz="1800" dirty="0">
                <a:solidFill>
                  <a:schemeClr val="bg1"/>
                </a:solidFill>
              </a:rPr>
              <a:t> Services</a:t>
            </a:r>
          </a:p>
          <a:p>
            <a:pPr marL="285750" indent="-285750">
              <a:buFont typeface="Arial" panose="020B0604020202020204" pitchFamily="34" charset="0"/>
              <a:buChar char="•"/>
            </a:pPr>
            <a:r>
              <a:rPr lang="en-US" sz="1800" dirty="0">
                <a:solidFill>
                  <a:schemeClr val="bg1"/>
                </a:solidFill>
              </a:rPr>
              <a:t>Comprehensive Benefits</a:t>
            </a:r>
          </a:p>
          <a:p>
            <a:pPr marL="285750" indent="-285750">
              <a:buFont typeface="Arial" panose="020B0604020202020204" pitchFamily="34" charset="0"/>
              <a:buChar char="•"/>
            </a:pPr>
            <a:r>
              <a:rPr lang="en-US" sz="1800" dirty="0">
                <a:solidFill>
                  <a:schemeClr val="bg1"/>
                </a:solidFill>
              </a:rPr>
              <a:t>Best for Transferee</a:t>
            </a:r>
          </a:p>
        </p:txBody>
      </p:sp>
    </p:spTree>
    <p:extLst>
      <p:ext uri="{BB962C8B-B14F-4D97-AF65-F5344CB8AC3E}">
        <p14:creationId xmlns:p14="http://schemas.microsoft.com/office/powerpoint/2010/main" val="3685997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Grp="1" noRot="1" noChangeAspect="1" noMove="1" noResize="1" noEditPoints="1" noAdjustHandles="1" noChangeArrowheads="1" noChangeShapeType="1" noCrop="1"/>
          </p:cNvPicPr>
          <p:nvPr/>
        </p:nvPicPr>
        <p:blipFill>
          <a:blip r:embed="rId2"/>
          <a:stretch>
            <a:fillRect/>
          </a:stretch>
        </p:blipFill>
        <p:spPr>
          <a:xfrm>
            <a:off x="-17078" y="28511"/>
            <a:ext cx="12203385" cy="6864404"/>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sz="4000" dirty="0">
                <a:solidFill>
                  <a:schemeClr val="bg1"/>
                </a:solidFill>
              </a:rPr>
              <a:t>Components of the Policy</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
        <p:nvSpPr>
          <p:cNvPr id="5" name="object 8">
            <a:extLst>
              <a:ext uri="{FF2B5EF4-FFF2-40B4-BE49-F238E27FC236}">
                <a16:creationId xmlns:a16="http://schemas.microsoft.com/office/drawing/2014/main" id="{4546E7E8-E180-26C3-F665-7CBC58955116}"/>
              </a:ext>
            </a:extLst>
          </p:cNvPr>
          <p:cNvSpPr txBox="1"/>
          <p:nvPr/>
        </p:nvSpPr>
        <p:spPr>
          <a:xfrm>
            <a:off x="6084615" y="3453912"/>
            <a:ext cx="1346200" cy="269875"/>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FFFFFF"/>
                </a:solidFill>
                <a:latin typeface="Arial Black"/>
                <a:cs typeface="Arial Black"/>
              </a:rPr>
              <a:t>Onboarding</a:t>
            </a:r>
            <a:endParaRPr sz="1600">
              <a:latin typeface="Arial Black"/>
              <a:cs typeface="Arial Black"/>
            </a:endParaRPr>
          </a:p>
        </p:txBody>
      </p:sp>
      <p:sp>
        <p:nvSpPr>
          <p:cNvPr id="9" name="object 15">
            <a:extLst>
              <a:ext uri="{FF2B5EF4-FFF2-40B4-BE49-F238E27FC236}">
                <a16:creationId xmlns:a16="http://schemas.microsoft.com/office/drawing/2014/main" id="{F049D600-4721-3373-E5EC-38B9E9100AE3}"/>
              </a:ext>
            </a:extLst>
          </p:cNvPr>
          <p:cNvSpPr txBox="1"/>
          <p:nvPr/>
        </p:nvSpPr>
        <p:spPr>
          <a:xfrm>
            <a:off x="5205984" y="934974"/>
            <a:ext cx="3027045" cy="2064476"/>
          </a:xfrm>
          <a:prstGeom prst="rect">
            <a:avLst/>
          </a:prstGeom>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r>
              <a:rPr lang="en-US" sz="1400" dirty="0">
                <a:latin typeface="Times New Roman"/>
                <a:cs typeface="Times New Roman"/>
              </a:rPr>
              <a:t>\</a:t>
            </a: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45"/>
              </a:spcBef>
            </a:pPr>
            <a:endParaRPr sz="1100" dirty="0">
              <a:latin typeface="Times New Roman"/>
              <a:cs typeface="Times New Roman"/>
            </a:endParaRPr>
          </a:p>
          <a:p>
            <a:pPr marL="208279" marR="95250" indent="-114300">
              <a:lnSpc>
                <a:spcPct val="110000"/>
              </a:lnSpc>
            </a:pPr>
            <a:r>
              <a:rPr sz="1200" dirty="0">
                <a:solidFill>
                  <a:srgbClr val="FFFFFF"/>
                </a:solidFill>
                <a:latin typeface="Tahoma"/>
                <a:cs typeface="Tahoma"/>
              </a:rPr>
              <a:t>An</a:t>
            </a:r>
            <a:r>
              <a:rPr sz="1200" spc="280" dirty="0">
                <a:solidFill>
                  <a:srgbClr val="FFFFFF"/>
                </a:solidFill>
                <a:latin typeface="Tahoma"/>
                <a:cs typeface="Tahoma"/>
              </a:rPr>
              <a:t> </a:t>
            </a:r>
            <a:r>
              <a:rPr sz="1200" dirty="0">
                <a:solidFill>
                  <a:srgbClr val="FFFFFF"/>
                </a:solidFill>
                <a:latin typeface="Tahoma"/>
                <a:cs typeface="Tahoma"/>
              </a:rPr>
              <a:t>increased</a:t>
            </a:r>
            <a:r>
              <a:rPr sz="1200" spc="300" dirty="0">
                <a:solidFill>
                  <a:srgbClr val="FFFFFF"/>
                </a:solidFill>
                <a:latin typeface="Tahoma"/>
                <a:cs typeface="Tahoma"/>
              </a:rPr>
              <a:t> </a:t>
            </a:r>
            <a:r>
              <a:rPr sz="1200" dirty="0">
                <a:solidFill>
                  <a:srgbClr val="FFFFFF"/>
                </a:solidFill>
                <a:latin typeface="Tahoma"/>
                <a:cs typeface="Tahoma"/>
              </a:rPr>
              <a:t>need</a:t>
            </a:r>
            <a:r>
              <a:rPr sz="1200" spc="300" dirty="0">
                <a:solidFill>
                  <a:srgbClr val="FFFFFF"/>
                </a:solidFill>
                <a:latin typeface="Tahoma"/>
                <a:cs typeface="Tahoma"/>
              </a:rPr>
              <a:t> </a:t>
            </a:r>
            <a:r>
              <a:rPr sz="1200" dirty="0">
                <a:solidFill>
                  <a:srgbClr val="FFFFFF"/>
                </a:solidFill>
                <a:latin typeface="Tahoma"/>
                <a:cs typeface="Tahoma"/>
              </a:rPr>
              <a:t>to</a:t>
            </a:r>
            <a:r>
              <a:rPr sz="1200" spc="260" dirty="0">
                <a:solidFill>
                  <a:srgbClr val="FFFFFF"/>
                </a:solidFill>
                <a:latin typeface="Tahoma"/>
                <a:cs typeface="Tahoma"/>
              </a:rPr>
              <a:t> </a:t>
            </a:r>
            <a:r>
              <a:rPr sz="1200" dirty="0">
                <a:solidFill>
                  <a:srgbClr val="FFFFFF"/>
                </a:solidFill>
                <a:latin typeface="Tahoma"/>
                <a:cs typeface="Tahoma"/>
              </a:rPr>
              <a:t>control</a:t>
            </a:r>
            <a:r>
              <a:rPr sz="1200" spc="285" dirty="0">
                <a:solidFill>
                  <a:srgbClr val="FFFFFF"/>
                </a:solidFill>
                <a:latin typeface="Tahoma"/>
                <a:cs typeface="Tahoma"/>
              </a:rPr>
              <a:t> </a:t>
            </a:r>
            <a:r>
              <a:rPr sz="1200" spc="-10" dirty="0">
                <a:solidFill>
                  <a:srgbClr val="FFFFFF"/>
                </a:solidFill>
                <a:latin typeface="Tahoma"/>
                <a:cs typeface="Tahoma"/>
              </a:rPr>
              <a:t>overhead </a:t>
            </a:r>
            <a:r>
              <a:rPr sz="1200" dirty="0">
                <a:solidFill>
                  <a:srgbClr val="FFFFFF"/>
                </a:solidFill>
                <a:latin typeface="Tahoma"/>
                <a:cs typeface="Tahoma"/>
              </a:rPr>
              <a:t>including</a:t>
            </a:r>
            <a:r>
              <a:rPr sz="1200" spc="465" dirty="0">
                <a:solidFill>
                  <a:srgbClr val="FFFFFF"/>
                </a:solidFill>
                <a:latin typeface="Tahoma"/>
                <a:cs typeface="Tahoma"/>
              </a:rPr>
              <a:t> </a:t>
            </a:r>
            <a:r>
              <a:rPr sz="1200" dirty="0">
                <a:solidFill>
                  <a:srgbClr val="FFFFFF"/>
                </a:solidFill>
                <a:latin typeface="Tahoma"/>
                <a:cs typeface="Tahoma"/>
              </a:rPr>
              <a:t>employee</a:t>
            </a:r>
            <a:r>
              <a:rPr sz="1200" spc="495" dirty="0">
                <a:solidFill>
                  <a:srgbClr val="FFFFFF"/>
                </a:solidFill>
                <a:latin typeface="Tahoma"/>
                <a:cs typeface="Tahoma"/>
              </a:rPr>
              <a:t> </a:t>
            </a:r>
            <a:r>
              <a:rPr sz="1200" dirty="0">
                <a:solidFill>
                  <a:srgbClr val="FFFFFF"/>
                </a:solidFill>
                <a:latin typeface="Tahoma"/>
                <a:cs typeface="Tahoma"/>
              </a:rPr>
              <a:t>relocation</a:t>
            </a:r>
            <a:r>
              <a:rPr sz="1200" spc="480" dirty="0">
                <a:solidFill>
                  <a:srgbClr val="FFFFFF"/>
                </a:solidFill>
                <a:latin typeface="Tahoma"/>
                <a:cs typeface="Tahoma"/>
              </a:rPr>
              <a:t> </a:t>
            </a:r>
            <a:r>
              <a:rPr sz="1200" spc="-20" dirty="0">
                <a:solidFill>
                  <a:srgbClr val="FFFFFF"/>
                </a:solidFill>
                <a:latin typeface="Tahoma"/>
                <a:cs typeface="Tahoma"/>
              </a:rPr>
              <a:t>costs</a:t>
            </a:r>
            <a:endParaRPr sz="1200" dirty="0">
              <a:latin typeface="Tahoma"/>
              <a:cs typeface="Tahoma"/>
            </a:endParaRPr>
          </a:p>
        </p:txBody>
      </p:sp>
      <p:sp>
        <p:nvSpPr>
          <p:cNvPr id="10" name="object 21">
            <a:extLst>
              <a:ext uri="{FF2B5EF4-FFF2-40B4-BE49-F238E27FC236}">
                <a16:creationId xmlns:a16="http://schemas.microsoft.com/office/drawing/2014/main" id="{9677CD78-6FF8-F7A1-5B3D-4E659F171157}"/>
              </a:ext>
            </a:extLst>
          </p:cNvPr>
          <p:cNvSpPr txBox="1"/>
          <p:nvPr/>
        </p:nvSpPr>
        <p:spPr>
          <a:xfrm>
            <a:off x="9223564" y="3444763"/>
            <a:ext cx="1775572" cy="259045"/>
          </a:xfrm>
          <a:prstGeom prst="rect">
            <a:avLst/>
          </a:prstGeom>
        </p:spPr>
        <p:txBody>
          <a:bodyPr vert="horz" wrap="square" lIns="0" tIns="12700" rIns="0" bIns="0" rtlCol="0">
            <a:spAutoFit/>
          </a:bodyPr>
          <a:lstStyle/>
          <a:p>
            <a:pPr marL="12700">
              <a:lnSpc>
                <a:spcPct val="100000"/>
              </a:lnSpc>
              <a:spcBef>
                <a:spcPts val="100"/>
              </a:spcBef>
            </a:pPr>
            <a:r>
              <a:rPr sz="1600" spc="-85" dirty="0">
                <a:solidFill>
                  <a:srgbClr val="FFFFFF"/>
                </a:solidFill>
                <a:latin typeface="Arial Black"/>
                <a:cs typeface="Arial Black"/>
              </a:rPr>
              <a:t>IRS</a:t>
            </a:r>
            <a:r>
              <a:rPr sz="1600" spc="-35" dirty="0">
                <a:solidFill>
                  <a:srgbClr val="FFFFFF"/>
                </a:solidFill>
                <a:latin typeface="Arial Black"/>
                <a:cs typeface="Arial Black"/>
              </a:rPr>
              <a:t> </a:t>
            </a:r>
            <a:r>
              <a:rPr lang="en-US" sz="1600" spc="-10" dirty="0">
                <a:solidFill>
                  <a:srgbClr val="FFFFFF"/>
                </a:solidFill>
                <a:latin typeface="Arial Black"/>
                <a:cs typeface="Arial Black"/>
              </a:rPr>
              <a:t>Regulations</a:t>
            </a:r>
            <a:endParaRPr sz="1600" dirty="0">
              <a:latin typeface="Arial Black"/>
              <a:cs typeface="Arial Black"/>
            </a:endParaRPr>
          </a:p>
        </p:txBody>
      </p:sp>
      <p:sp>
        <p:nvSpPr>
          <p:cNvPr id="11" name="object 22">
            <a:extLst>
              <a:ext uri="{FF2B5EF4-FFF2-40B4-BE49-F238E27FC236}">
                <a16:creationId xmlns:a16="http://schemas.microsoft.com/office/drawing/2014/main" id="{78239C28-68F7-047B-9493-BB297995CE54}"/>
              </a:ext>
            </a:extLst>
          </p:cNvPr>
          <p:cNvSpPr txBox="1"/>
          <p:nvPr/>
        </p:nvSpPr>
        <p:spPr>
          <a:xfrm>
            <a:off x="8890962" y="5320946"/>
            <a:ext cx="2680970" cy="603050"/>
          </a:xfrm>
          <a:prstGeom prst="rect">
            <a:avLst/>
          </a:prstGeom>
        </p:spPr>
        <p:txBody>
          <a:bodyPr vert="horz" wrap="square" lIns="0" tIns="12700" rIns="0" bIns="0" rtlCol="0">
            <a:spAutoFit/>
          </a:bodyPr>
          <a:lstStyle/>
          <a:p>
            <a:pPr marL="12700" marR="5080" indent="179705" algn="ctr">
              <a:lnSpc>
                <a:spcPct val="110000"/>
              </a:lnSpc>
              <a:spcBef>
                <a:spcPts val="100"/>
              </a:spcBef>
            </a:pPr>
            <a:r>
              <a:rPr lang="en-US" sz="1200" dirty="0">
                <a:solidFill>
                  <a:srgbClr val="FFFFFF"/>
                </a:solidFill>
                <a:latin typeface="Tahoma"/>
                <a:cs typeface="Tahoma"/>
              </a:rPr>
              <a:t>With changes in the tax laws in 2018 it is more critical to keep costs under control.</a:t>
            </a:r>
            <a:endParaRPr sz="1200" dirty="0">
              <a:latin typeface="Tahoma"/>
              <a:cs typeface="Tahoma"/>
            </a:endParaRPr>
          </a:p>
        </p:txBody>
      </p:sp>
      <p:pic>
        <p:nvPicPr>
          <p:cNvPr id="2" name="Picture 1">
            <a:extLst>
              <a:ext uri="{FF2B5EF4-FFF2-40B4-BE49-F238E27FC236}">
                <a16:creationId xmlns:a16="http://schemas.microsoft.com/office/drawing/2014/main" id="{B7A91B18-8B1F-CE5A-0C2C-33083F68808D}"/>
              </a:ext>
            </a:extLst>
          </p:cNvPr>
          <p:cNvPicPr>
            <a:picLocks noChangeAspect="1"/>
          </p:cNvPicPr>
          <p:nvPr/>
        </p:nvPicPr>
        <p:blipFill>
          <a:blip r:embed="rId4"/>
          <a:stretch>
            <a:fillRect/>
          </a:stretch>
        </p:blipFill>
        <p:spPr>
          <a:xfrm>
            <a:off x="1008610" y="1384631"/>
            <a:ext cx="8668995" cy="5312299"/>
          </a:xfrm>
          <a:prstGeom prst="rect">
            <a:avLst/>
          </a:prstGeom>
        </p:spPr>
      </p:pic>
    </p:spTree>
    <p:extLst>
      <p:ext uri="{BB962C8B-B14F-4D97-AF65-F5344CB8AC3E}">
        <p14:creationId xmlns:p14="http://schemas.microsoft.com/office/powerpoint/2010/main" val="2557693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a:xfrm>
            <a:off x="966214" y="731519"/>
            <a:ext cx="7944522" cy="1451843"/>
          </a:xfrm>
        </p:spPr>
        <p:txBody>
          <a:bodyPr/>
          <a:lstStyle/>
          <a:p>
            <a:pPr eaLnBrk="1" fontAlgn="auto" hangingPunct="1">
              <a:defRPr/>
            </a:pPr>
            <a:r>
              <a:rPr lang="en-US" sz="4000" dirty="0">
                <a:solidFill>
                  <a:schemeClr val="bg1"/>
                </a:solidFill>
              </a:rPr>
              <a:t>Relocation is a Taxable Benefit</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966214" y="1408922"/>
            <a:ext cx="5052032" cy="4954556"/>
          </a:xfrm>
        </p:spPr>
        <p:txBody>
          <a:bodyPr anchor="ctr">
            <a:normAutofit fontScale="77500" lnSpcReduction="20000"/>
          </a:bodyPr>
          <a:lstStyle/>
          <a:p>
            <a:pPr eaLnBrk="1" fontAlgn="auto" hangingPunct="1">
              <a:buFont typeface="Wingdings" panose="05000000000000000000" pitchFamily="2" charset="2"/>
              <a:buChar char="Ø"/>
              <a:defRPr/>
            </a:pPr>
            <a:r>
              <a:rPr lang="en-US" dirty="0">
                <a:solidFill>
                  <a:schemeClr val="bg1"/>
                </a:solidFill>
              </a:rPr>
              <a:t>Will be taxed similarly to other benefits </a:t>
            </a:r>
          </a:p>
          <a:p>
            <a:pPr eaLnBrk="1" fontAlgn="auto" hangingPunct="1">
              <a:buFont typeface="Wingdings" panose="05000000000000000000" pitchFamily="2" charset="2"/>
              <a:buChar char="Ø"/>
              <a:defRPr/>
            </a:pPr>
            <a:r>
              <a:rPr lang="en-US" dirty="0">
                <a:solidFill>
                  <a:schemeClr val="bg1"/>
                </a:solidFill>
              </a:rPr>
              <a:t>Taxes are due for relocation regardless of method paid</a:t>
            </a:r>
          </a:p>
          <a:p>
            <a:pPr eaLnBrk="1" fontAlgn="auto" hangingPunct="1">
              <a:buFont typeface="Wingdings" panose="05000000000000000000" pitchFamily="2" charset="2"/>
              <a:buChar char="Ø"/>
              <a:defRPr/>
            </a:pPr>
            <a:r>
              <a:rPr lang="en-US" dirty="0">
                <a:solidFill>
                  <a:schemeClr val="bg1"/>
                </a:solidFill>
              </a:rPr>
              <a:t>Non-members must pay all taxes</a:t>
            </a:r>
          </a:p>
          <a:p>
            <a:pPr eaLnBrk="1" fontAlgn="auto" hangingPunct="1">
              <a:buFont typeface="Wingdings" panose="05000000000000000000" pitchFamily="2" charset="2"/>
              <a:buChar char="Ø"/>
              <a:defRPr/>
            </a:pPr>
            <a:r>
              <a:rPr lang="en-US" dirty="0">
                <a:solidFill>
                  <a:schemeClr val="bg1"/>
                </a:solidFill>
              </a:rPr>
              <a:t>Benefits incurred at origination must be taxed based on that location </a:t>
            </a:r>
          </a:p>
          <a:p>
            <a:pPr>
              <a:buFont typeface="Wingdings" panose="05000000000000000000" pitchFamily="2" charset="2"/>
              <a:buChar char="Ø"/>
              <a:defRPr/>
            </a:pPr>
            <a:r>
              <a:rPr lang="en-US" dirty="0">
                <a:solidFill>
                  <a:schemeClr val="bg1"/>
                </a:solidFill>
              </a:rPr>
              <a:t>Many organizations cover tax burden for the transferee</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pic>
        <p:nvPicPr>
          <p:cNvPr id="2050" name="Picture 2" descr="Premium Vector | Tax money illustration Big stack of money Taxes accounting  concept">
            <a:extLst>
              <a:ext uri="{FF2B5EF4-FFF2-40B4-BE49-F238E27FC236}">
                <a16:creationId xmlns:a16="http://schemas.microsoft.com/office/drawing/2014/main" id="{2C3A630A-4BC0-7F33-6944-414EBC2BB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7702" y="2664465"/>
            <a:ext cx="4545983" cy="273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95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36165235-9B5B-5CFB-E827-15277272E578}"/>
              </a:ext>
            </a:extLst>
          </p:cNvPr>
          <p:cNvPicPr>
            <a:picLocks noChangeAspect="1"/>
          </p:cNvPicPr>
          <p:nvPr/>
        </p:nvPicPr>
        <p:blipFill>
          <a:blip r:embed="rId2"/>
          <a:stretch>
            <a:fillRect/>
          </a:stretch>
        </p:blipFill>
        <p:spPr>
          <a:xfrm>
            <a:off x="77642" y="-125235"/>
            <a:ext cx="12192000" cy="6858000"/>
          </a:xfrm>
          <a:prstGeom prst="rect">
            <a:avLst/>
          </a:prstGeom>
        </p:spPr>
      </p:pic>
      <p:sp>
        <p:nvSpPr>
          <p:cNvPr id="2" name="Title 1">
            <a:extLst>
              <a:ext uri="{FF2B5EF4-FFF2-40B4-BE49-F238E27FC236}">
                <a16:creationId xmlns:a16="http://schemas.microsoft.com/office/drawing/2014/main" id="{8B22220D-92DC-992E-041F-9871D54F4476}"/>
              </a:ext>
            </a:extLst>
          </p:cNvPr>
          <p:cNvSpPr>
            <a:spLocks noGrp="1"/>
          </p:cNvSpPr>
          <p:nvPr>
            <p:ph type="title"/>
          </p:nvPr>
        </p:nvSpPr>
        <p:spPr>
          <a:xfrm>
            <a:off x="776288" y="676275"/>
            <a:ext cx="4684887" cy="1198245"/>
          </a:xfrm>
        </p:spPr>
        <p:txBody>
          <a:bodyPr/>
          <a:lstStyle/>
          <a:p>
            <a:r>
              <a:rPr lang="en-US" dirty="0">
                <a:solidFill>
                  <a:schemeClr val="bg1"/>
                </a:solidFill>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92712425-90C9-1C2A-9BE7-0643E37BFCEC}"/>
              </a:ext>
            </a:extLst>
          </p:cNvPr>
          <p:cNvSpPr>
            <a:spLocks noGrp="1"/>
          </p:cNvSpPr>
          <p:nvPr>
            <p:ph idx="1"/>
          </p:nvPr>
        </p:nvSpPr>
        <p:spPr/>
        <p:txBody>
          <a:bodyPr/>
          <a:lstStyle/>
          <a:p>
            <a:pPr marL="0" indent="0">
              <a:buNone/>
            </a:pPr>
            <a:r>
              <a:rPr lang="en-US" dirty="0">
                <a:solidFill>
                  <a:schemeClr val="bg1"/>
                </a:solidFill>
                <a:latin typeface="Arial" panose="020B0604020202020204" pitchFamily="34" charset="0"/>
                <a:cs typeface="Arial" panose="020B0604020202020204" pitchFamily="34" charset="0"/>
              </a:rPr>
              <a:t>Background on Marian &amp; Chad</a:t>
            </a: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a:solidFill>
                  <a:schemeClr val="bg1"/>
                </a:solidFill>
                <a:latin typeface="Arial" panose="020B0604020202020204" pitchFamily="34" charset="0"/>
                <a:cs typeface="Arial" panose="020B0604020202020204" pitchFamily="34" charset="0"/>
              </a:rPr>
              <a:t>Why we are here together</a:t>
            </a: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a:solidFill>
                  <a:schemeClr val="bg1"/>
                </a:solidFill>
                <a:latin typeface="Arial" panose="020B0604020202020204" pitchFamily="34" charset="0"/>
                <a:cs typeface="Arial" panose="020B0604020202020204" pitchFamily="34" charset="0"/>
              </a:rPr>
              <a:t>How did we get into the relocation industry and what we enjoy most about what we do</a:t>
            </a:r>
          </a:p>
          <a:p>
            <a:pPr marL="0" indent="0">
              <a:buNone/>
            </a:pPr>
            <a:endParaRPr lang="en-US" dirty="0">
              <a:solidFill>
                <a:schemeClr val="tx1"/>
              </a:solidFill>
            </a:endParaRPr>
          </a:p>
        </p:txBody>
      </p:sp>
      <p:pic>
        <p:nvPicPr>
          <p:cNvPr id="4" name="Picture 3">
            <a:extLst>
              <a:ext uri="{FF2B5EF4-FFF2-40B4-BE49-F238E27FC236}">
                <a16:creationId xmlns:a16="http://schemas.microsoft.com/office/drawing/2014/main" id="{01DC586D-E305-E33C-D2B1-5BD70B459642}"/>
              </a:ext>
            </a:extLst>
          </p:cNvPr>
          <p:cNvPicPr>
            <a:picLocks noChangeAspect="1"/>
          </p:cNvPicPr>
          <p:nvPr/>
        </p:nvPicPr>
        <p:blipFill>
          <a:blip r:embed="rId3"/>
          <a:stretch>
            <a:fillRect/>
          </a:stretch>
        </p:blipFill>
        <p:spPr>
          <a:xfrm>
            <a:off x="10736440" y="5476880"/>
            <a:ext cx="1383912" cy="1255885"/>
          </a:xfrm>
          <a:prstGeom prst="rect">
            <a:avLst/>
          </a:prstGeom>
        </p:spPr>
      </p:pic>
      <p:pic>
        <p:nvPicPr>
          <p:cNvPr id="3074" name="Picture 2" descr="Word of the Week: Partnership ...">
            <a:extLst>
              <a:ext uri="{FF2B5EF4-FFF2-40B4-BE49-F238E27FC236}">
                <a16:creationId xmlns:a16="http://schemas.microsoft.com/office/drawing/2014/main" id="{92719CA9-84E5-6178-87BF-B3EFECEEF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6242" y="676275"/>
            <a:ext cx="2619470" cy="185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9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sz="4000" dirty="0">
                <a:solidFill>
                  <a:schemeClr val="bg1"/>
                </a:solidFill>
              </a:rPr>
              <a:t>Communicating the Policy</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1191029" y="2241009"/>
            <a:ext cx="9283007" cy="3258102"/>
          </a:xfrm>
        </p:spPr>
        <p:txBody>
          <a:bodyPr anchor="ctr">
            <a:normAutofit fontScale="92500"/>
          </a:bodyPr>
          <a:lstStyle/>
          <a:p>
            <a:pPr eaLnBrk="1" fontAlgn="auto" hangingPunct="1">
              <a:buFont typeface="Wingdings" panose="05000000000000000000" pitchFamily="2" charset="2"/>
              <a:buChar char="Ø"/>
              <a:defRPr/>
            </a:pPr>
            <a:endParaRPr lang="en-US" dirty="0">
              <a:solidFill>
                <a:schemeClr val="bg1"/>
              </a:solidFill>
            </a:endParaRPr>
          </a:p>
          <a:p>
            <a:pPr eaLnBrk="1" fontAlgn="auto" hangingPunct="1">
              <a:buFont typeface="Wingdings" panose="05000000000000000000" pitchFamily="2" charset="2"/>
              <a:buChar char="Ø"/>
              <a:defRPr/>
            </a:pPr>
            <a:r>
              <a:rPr lang="en-US" dirty="0">
                <a:solidFill>
                  <a:schemeClr val="bg1"/>
                </a:solidFill>
              </a:rPr>
              <a:t>Program Rollout to HR and Hiring Managers</a:t>
            </a:r>
          </a:p>
          <a:p>
            <a:pPr eaLnBrk="1" fontAlgn="auto" hangingPunct="1">
              <a:buFont typeface="Wingdings" panose="05000000000000000000" pitchFamily="2" charset="2"/>
              <a:buChar char="Ø"/>
              <a:defRPr/>
            </a:pPr>
            <a:r>
              <a:rPr lang="en-US" dirty="0">
                <a:solidFill>
                  <a:schemeClr val="bg1"/>
                </a:solidFill>
              </a:rPr>
              <a:t>Incorporating in to Recruiting Material</a:t>
            </a:r>
          </a:p>
          <a:p>
            <a:pPr eaLnBrk="1" fontAlgn="auto" hangingPunct="1">
              <a:buFont typeface="Wingdings" panose="05000000000000000000" pitchFamily="2" charset="2"/>
              <a:buChar char="Ø"/>
              <a:defRPr/>
            </a:pPr>
            <a:r>
              <a:rPr lang="en-US" dirty="0">
                <a:solidFill>
                  <a:schemeClr val="bg1"/>
                </a:solidFill>
              </a:rPr>
              <a:t>Presented to the Transferee with the Offer</a:t>
            </a:r>
          </a:p>
          <a:p>
            <a:pPr eaLnBrk="1" fontAlgn="auto" hangingPunct="1">
              <a:buFont typeface="Wingdings" panose="05000000000000000000" pitchFamily="2" charset="2"/>
              <a:buChar char="Ø"/>
              <a:defRPr/>
            </a:pPr>
            <a:r>
              <a:rPr lang="en-US" dirty="0">
                <a:solidFill>
                  <a:schemeClr val="bg1"/>
                </a:solidFill>
              </a:rPr>
              <a:t>Follow Up on Satisfaction</a:t>
            </a:r>
          </a:p>
          <a:p>
            <a:pPr eaLnBrk="1" fontAlgn="auto" hangingPunct="1">
              <a:buFont typeface="Wingdings" panose="05000000000000000000" pitchFamily="2" charset="2"/>
              <a:buChar char="Ø"/>
              <a:defRPr/>
            </a:pPr>
            <a:endParaRPr lang="en-US" dirty="0">
              <a:solidFill>
                <a:schemeClr val="bg1"/>
              </a:solidFill>
            </a:endParaRPr>
          </a:p>
          <a:p>
            <a:pPr>
              <a:buFont typeface="Wingdings" panose="05000000000000000000" pitchFamily="2" charset="2"/>
              <a:buChar char="Ø"/>
              <a:defRPr/>
            </a:pPr>
            <a:endParaRPr lang="en-US" dirty="0">
              <a:solidFill>
                <a:schemeClr val="bg1"/>
              </a:solidFill>
            </a:endParaRP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pic>
        <p:nvPicPr>
          <p:cNvPr id="2" name="Picture 1">
            <a:extLst>
              <a:ext uri="{FF2B5EF4-FFF2-40B4-BE49-F238E27FC236}">
                <a16:creationId xmlns:a16="http://schemas.microsoft.com/office/drawing/2014/main" id="{EFD1C7D4-BBF1-A78B-C74D-477D59ACC16C}"/>
              </a:ext>
            </a:extLst>
          </p:cNvPr>
          <p:cNvPicPr>
            <a:picLocks noChangeAspect="1"/>
          </p:cNvPicPr>
          <p:nvPr/>
        </p:nvPicPr>
        <p:blipFill>
          <a:blip r:embed="rId4"/>
          <a:stretch>
            <a:fillRect/>
          </a:stretch>
        </p:blipFill>
        <p:spPr>
          <a:xfrm>
            <a:off x="7698220" y="4308486"/>
            <a:ext cx="2343150" cy="1952625"/>
          </a:xfrm>
          <a:prstGeom prst="rect">
            <a:avLst/>
          </a:prstGeom>
        </p:spPr>
      </p:pic>
    </p:spTree>
    <p:extLst>
      <p:ext uri="{BB962C8B-B14F-4D97-AF65-F5344CB8AC3E}">
        <p14:creationId xmlns:p14="http://schemas.microsoft.com/office/powerpoint/2010/main" val="2307833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3F9709CA-FA78-E181-CE2B-B92BE41443F4}"/>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CDE5133-38E4-3219-6BC9-17286FE49B5F}"/>
              </a:ext>
            </a:extLst>
          </p:cNvPr>
          <p:cNvSpPr txBox="1"/>
          <p:nvPr/>
        </p:nvSpPr>
        <p:spPr>
          <a:xfrm>
            <a:off x="1844984" y="1982449"/>
            <a:ext cx="8043484" cy="2677656"/>
          </a:xfrm>
          <a:prstGeom prst="rect">
            <a:avLst/>
          </a:prstGeom>
          <a:noFill/>
        </p:spPr>
        <p:txBody>
          <a:bodyPr wrap="square" rtlCol="0">
            <a:spAutoFit/>
          </a:bodyPr>
          <a:lstStyle/>
          <a:p>
            <a:pPr algn="ctr"/>
            <a:r>
              <a:rPr lang="en-US" sz="2800" dirty="0">
                <a:solidFill>
                  <a:schemeClr val="bg2"/>
                </a:solidFill>
                <a:latin typeface="Arial" panose="020B0604020202020204" pitchFamily="34" charset="0"/>
                <a:cs typeface="Arial" panose="020B0604020202020204" pitchFamily="34" charset="0"/>
              </a:rPr>
              <a:t>"A formal relocation program not only eases the transition for employees, enhancing their productivity and satisfaction, but also strengthens the organizations ability to attract and retain top talent by demonstrating a commitment to their well-being and professional growth."</a:t>
            </a:r>
          </a:p>
        </p:txBody>
      </p:sp>
      <p:pic>
        <p:nvPicPr>
          <p:cNvPr id="4" name="Picture 3">
            <a:extLst>
              <a:ext uri="{FF2B5EF4-FFF2-40B4-BE49-F238E27FC236}">
                <a16:creationId xmlns:a16="http://schemas.microsoft.com/office/drawing/2014/main" id="{3278DABE-652B-9324-06F2-A85AF47018F4}"/>
              </a:ext>
            </a:extLst>
          </p:cNvPr>
          <p:cNvPicPr>
            <a:picLocks noChangeAspect="1"/>
          </p:cNvPicPr>
          <p:nvPr/>
        </p:nvPicPr>
        <p:blipFill>
          <a:blip r:embed="rId3"/>
          <a:stretch>
            <a:fillRect/>
          </a:stretch>
        </p:blipFill>
        <p:spPr>
          <a:xfrm>
            <a:off x="10711733" y="5435894"/>
            <a:ext cx="1381246" cy="1254737"/>
          </a:xfrm>
          <a:prstGeom prst="rect">
            <a:avLst/>
          </a:prstGeom>
        </p:spPr>
      </p:pic>
    </p:spTree>
    <p:extLst>
      <p:ext uri="{BB962C8B-B14F-4D97-AF65-F5344CB8AC3E}">
        <p14:creationId xmlns:p14="http://schemas.microsoft.com/office/powerpoint/2010/main" val="3125539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a border&#10;&#10;Description automatically generated with medium confidence">
            <a:extLst>
              <a:ext uri="{FF2B5EF4-FFF2-40B4-BE49-F238E27FC236}">
                <a16:creationId xmlns:a16="http://schemas.microsoft.com/office/drawing/2014/main" id="{2F154F2C-D4FC-017E-5892-1569DBC677B7}"/>
              </a:ext>
            </a:extLst>
          </p:cNvPr>
          <p:cNvPicPr>
            <a:picLocks noGrp="1" noRot="1" noChangeAspect="1" noMove="1" noResize="1" noEditPoints="1" noAdjustHandles="1" noChangeArrowheads="1" noChangeShapeType="1" noCrop="1"/>
          </p:cNvPicPr>
          <p:nvPr/>
        </p:nvPicPr>
        <p:blipFill>
          <a:blip r:embed="rId3"/>
          <a:stretch>
            <a:fillRect/>
          </a:stretch>
        </p:blipFill>
        <p:spPr>
          <a:xfrm>
            <a:off x="-67377" y="0"/>
            <a:ext cx="12192000" cy="6858000"/>
          </a:xfrm>
          <a:prstGeom prst="rect">
            <a:avLst/>
          </a:prstGeom>
        </p:spPr>
      </p:pic>
      <p:sp>
        <p:nvSpPr>
          <p:cNvPr id="57" name="Title 56">
            <a:extLst>
              <a:ext uri="{FF2B5EF4-FFF2-40B4-BE49-F238E27FC236}">
                <a16:creationId xmlns:a16="http://schemas.microsoft.com/office/drawing/2014/main" id="{F789E9CC-9D80-F460-928A-5AFCBBE52C39}"/>
              </a:ext>
            </a:extLst>
          </p:cNvPr>
          <p:cNvSpPr>
            <a:spLocks noGrp="1"/>
          </p:cNvSpPr>
          <p:nvPr>
            <p:ph type="title"/>
          </p:nvPr>
        </p:nvSpPr>
        <p:spPr>
          <a:xfrm>
            <a:off x="2258568" y="2295144"/>
            <a:ext cx="5696712" cy="1983962"/>
          </a:xfrm>
        </p:spPr>
        <p:txBody>
          <a:bodyPr/>
          <a:lstStyle/>
          <a:p>
            <a:pPr eaLnBrk="1" fontAlgn="auto" hangingPunct="1">
              <a:defRPr/>
            </a:pPr>
            <a:r>
              <a:rPr lang="en-US" b="1" dirty="0">
                <a:solidFill>
                  <a:schemeClr val="accent4"/>
                </a:solidFill>
              </a:rPr>
              <a:t>THANK YOU!</a:t>
            </a:r>
            <a:br>
              <a:rPr lang="en-US" b="1" dirty="0">
                <a:solidFill>
                  <a:schemeClr val="accent4"/>
                </a:solidFill>
              </a:rPr>
            </a:br>
            <a:r>
              <a:rPr lang="en-US" sz="4800" dirty="0">
                <a:solidFill>
                  <a:schemeClr val="accent4"/>
                </a:solidFill>
              </a:rPr>
              <a:t>Any Questions??</a:t>
            </a:r>
            <a:endParaRPr lang="en-US" dirty="0">
              <a:solidFill>
                <a:schemeClr val="accent4"/>
              </a:solidFill>
            </a:endParaRPr>
          </a:p>
        </p:txBody>
      </p:sp>
      <p:sp>
        <p:nvSpPr>
          <p:cNvPr id="17" name="Content Placeholder 16">
            <a:extLst>
              <a:ext uri="{FF2B5EF4-FFF2-40B4-BE49-F238E27FC236}">
                <a16:creationId xmlns:a16="http://schemas.microsoft.com/office/drawing/2014/main" id="{2869AFD3-CB64-985E-D405-7C132B14DF19}"/>
              </a:ext>
            </a:extLst>
          </p:cNvPr>
          <p:cNvSpPr>
            <a:spLocks noGrp="1"/>
          </p:cNvSpPr>
          <p:nvPr>
            <p:ph idx="1"/>
          </p:nvPr>
        </p:nvSpPr>
        <p:spPr>
          <a:xfrm>
            <a:off x="3338416" y="5327396"/>
            <a:ext cx="2270162" cy="577153"/>
          </a:xfrm>
        </p:spPr>
        <p:txBody>
          <a:bodyPr>
            <a:normAutofit fontScale="92500"/>
          </a:bodyPr>
          <a:lstStyle/>
          <a:p>
            <a:pPr eaLnBrk="1" fontAlgn="auto" hangingPunct="1">
              <a:defRPr/>
            </a:pPr>
            <a:r>
              <a:rPr lang="en-US" sz="2000" dirty="0">
                <a:solidFill>
                  <a:schemeClr val="bg1"/>
                </a:solidFill>
              </a:rPr>
              <a:t>Marian Feher	</a:t>
            </a:r>
          </a:p>
        </p:txBody>
      </p:sp>
      <p:sp>
        <p:nvSpPr>
          <p:cNvPr id="13" name="Content Placeholder 12">
            <a:extLst>
              <a:ext uri="{FF2B5EF4-FFF2-40B4-BE49-F238E27FC236}">
                <a16:creationId xmlns:a16="http://schemas.microsoft.com/office/drawing/2014/main" id="{C5D6BDAF-AD48-120C-243B-226C9820D35F}"/>
              </a:ext>
            </a:extLst>
          </p:cNvPr>
          <p:cNvSpPr>
            <a:spLocks noGrp="1"/>
          </p:cNvSpPr>
          <p:nvPr>
            <p:ph idx="16"/>
          </p:nvPr>
        </p:nvSpPr>
        <p:spPr>
          <a:xfrm>
            <a:off x="5429392" y="5337041"/>
            <a:ext cx="3402195" cy="568592"/>
          </a:xfrm>
        </p:spPr>
        <p:txBody>
          <a:bodyPr/>
          <a:lstStyle/>
          <a:p>
            <a:pPr eaLnBrk="1" fontAlgn="auto" hangingPunct="1">
              <a:defRPr/>
            </a:pPr>
            <a:r>
              <a:rPr lang="en-US" dirty="0">
                <a:solidFill>
                  <a:schemeClr val="bg1"/>
                </a:solidFill>
              </a:rPr>
              <a:t>marian.feher@mobilitymatters.net</a:t>
            </a:r>
          </a:p>
        </p:txBody>
      </p:sp>
      <p:sp>
        <p:nvSpPr>
          <p:cNvPr id="15" name="Content Placeholder 14">
            <a:extLst>
              <a:ext uri="{FF2B5EF4-FFF2-40B4-BE49-F238E27FC236}">
                <a16:creationId xmlns:a16="http://schemas.microsoft.com/office/drawing/2014/main" id="{7DB14CB5-842A-E921-0CA6-B5D8BAB1D490}"/>
              </a:ext>
            </a:extLst>
          </p:cNvPr>
          <p:cNvSpPr>
            <a:spLocks noGrp="1"/>
          </p:cNvSpPr>
          <p:nvPr>
            <p:ph idx="17"/>
          </p:nvPr>
        </p:nvSpPr>
        <p:spPr>
          <a:xfrm>
            <a:off x="8546093" y="5337041"/>
            <a:ext cx="2620085" cy="577153"/>
          </a:xfrm>
        </p:spPr>
        <p:txBody>
          <a:bodyPr/>
          <a:lstStyle/>
          <a:p>
            <a:pPr eaLnBrk="1" fontAlgn="auto" hangingPunct="1">
              <a:defRPr/>
            </a:pPr>
            <a:r>
              <a:rPr lang="en-US" dirty="0">
                <a:solidFill>
                  <a:schemeClr val="bg1"/>
                </a:solidFill>
              </a:rPr>
              <a:t>www.mobilitymatters.net</a:t>
            </a:r>
          </a:p>
        </p:txBody>
      </p:sp>
      <p:pic>
        <p:nvPicPr>
          <p:cNvPr id="4" name="Picture 3">
            <a:extLst>
              <a:ext uri="{FF2B5EF4-FFF2-40B4-BE49-F238E27FC236}">
                <a16:creationId xmlns:a16="http://schemas.microsoft.com/office/drawing/2014/main" id="{4BB019AE-4485-7EEB-3F3D-96C1FF5DC68F}"/>
              </a:ext>
            </a:extLst>
          </p:cNvPr>
          <p:cNvPicPr>
            <a:picLocks noChangeAspect="1"/>
          </p:cNvPicPr>
          <p:nvPr/>
        </p:nvPicPr>
        <p:blipFill>
          <a:blip r:embed="rId4"/>
          <a:stretch>
            <a:fillRect/>
          </a:stretch>
        </p:blipFill>
        <p:spPr>
          <a:xfrm>
            <a:off x="10743377" y="5438527"/>
            <a:ext cx="1381246" cy="1254737"/>
          </a:xfrm>
          <a:prstGeom prst="rect">
            <a:avLst/>
          </a:prstGeom>
        </p:spPr>
      </p:pic>
      <p:sp>
        <p:nvSpPr>
          <p:cNvPr id="3" name="Content Placeholder 16">
            <a:extLst>
              <a:ext uri="{FF2B5EF4-FFF2-40B4-BE49-F238E27FC236}">
                <a16:creationId xmlns:a16="http://schemas.microsoft.com/office/drawing/2014/main" id="{246060E2-8CDD-7B2D-4833-92323A883CD2}"/>
              </a:ext>
            </a:extLst>
          </p:cNvPr>
          <p:cNvSpPr txBox="1">
            <a:spLocks/>
          </p:cNvSpPr>
          <p:nvPr/>
        </p:nvSpPr>
        <p:spPr>
          <a:xfrm>
            <a:off x="3338416" y="5703163"/>
            <a:ext cx="2270162" cy="577153"/>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defRPr/>
            </a:pPr>
            <a:r>
              <a:rPr lang="en-US" sz="2000" dirty="0">
                <a:solidFill>
                  <a:schemeClr val="bg1"/>
                </a:solidFill>
              </a:rPr>
              <a:t>Chad Helgemo	</a:t>
            </a:r>
          </a:p>
        </p:txBody>
      </p:sp>
      <p:sp>
        <p:nvSpPr>
          <p:cNvPr id="5" name="Content Placeholder 12">
            <a:extLst>
              <a:ext uri="{FF2B5EF4-FFF2-40B4-BE49-F238E27FC236}">
                <a16:creationId xmlns:a16="http://schemas.microsoft.com/office/drawing/2014/main" id="{C2F07639-A108-FF57-0296-6189D2C0D92D}"/>
              </a:ext>
            </a:extLst>
          </p:cNvPr>
          <p:cNvSpPr txBox="1">
            <a:spLocks/>
          </p:cNvSpPr>
          <p:nvPr/>
        </p:nvSpPr>
        <p:spPr>
          <a:xfrm>
            <a:off x="5429392" y="5712808"/>
            <a:ext cx="3402195" cy="5685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defRPr/>
            </a:pPr>
            <a:r>
              <a:rPr lang="nl-NL" dirty="0">
                <a:solidFill>
                  <a:schemeClr val="bg1"/>
                </a:solidFill>
              </a:rPr>
              <a:t>chelgemo@alexanders.net</a:t>
            </a:r>
            <a:endParaRPr lang="en-US" dirty="0">
              <a:solidFill>
                <a:schemeClr val="bg1"/>
              </a:solidFill>
            </a:endParaRPr>
          </a:p>
        </p:txBody>
      </p:sp>
      <p:sp>
        <p:nvSpPr>
          <p:cNvPr id="6" name="Content Placeholder 14">
            <a:extLst>
              <a:ext uri="{FF2B5EF4-FFF2-40B4-BE49-F238E27FC236}">
                <a16:creationId xmlns:a16="http://schemas.microsoft.com/office/drawing/2014/main" id="{6A6FAF96-EBC3-F8D3-7B88-E8E70C35A9F3}"/>
              </a:ext>
            </a:extLst>
          </p:cNvPr>
          <p:cNvSpPr txBox="1">
            <a:spLocks/>
          </p:cNvSpPr>
          <p:nvPr/>
        </p:nvSpPr>
        <p:spPr>
          <a:xfrm>
            <a:off x="8546093" y="5712808"/>
            <a:ext cx="2620085" cy="5771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defRPr/>
            </a:pPr>
            <a:r>
              <a:rPr lang="en-US" dirty="0">
                <a:solidFill>
                  <a:schemeClr val="bg1"/>
                </a:solidFill>
              </a:rPr>
              <a:t>www.alexanders.net</a:t>
            </a:r>
          </a:p>
        </p:txBody>
      </p:sp>
      <p:cxnSp>
        <p:nvCxnSpPr>
          <p:cNvPr id="18" name="Straight Connector 17">
            <a:extLst>
              <a:ext uri="{FF2B5EF4-FFF2-40B4-BE49-F238E27FC236}">
                <a16:creationId xmlns:a16="http://schemas.microsoft.com/office/drawing/2014/main" id="{B769D5F4-12C5-34C8-1457-49876454B7BC}"/>
              </a:ext>
            </a:extLst>
          </p:cNvPr>
          <p:cNvCxnSpPr>
            <a:cxnSpLocks/>
          </p:cNvCxnSpPr>
          <p:nvPr/>
        </p:nvCxnSpPr>
        <p:spPr>
          <a:xfrm>
            <a:off x="1920240" y="2084832"/>
            <a:ext cx="228600" cy="20756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4D897E-694B-7E7A-B0C7-E0594D5FFB5F}"/>
              </a:ext>
            </a:extLst>
          </p:cNvPr>
          <p:cNvCxnSpPr>
            <a:cxnSpLocks/>
          </p:cNvCxnSpPr>
          <p:nvPr/>
        </p:nvCxnSpPr>
        <p:spPr>
          <a:xfrm>
            <a:off x="2163581" y="4160019"/>
            <a:ext cx="63825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B8FA1B-461D-6784-DCBA-D62F299132E4}"/>
              </a:ext>
            </a:extLst>
          </p:cNvPr>
          <p:cNvCxnSpPr>
            <a:cxnSpLocks/>
          </p:cNvCxnSpPr>
          <p:nvPr/>
        </p:nvCxnSpPr>
        <p:spPr>
          <a:xfrm flipV="1">
            <a:off x="1920240" y="2076271"/>
            <a:ext cx="5769864" cy="7477"/>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dirty="0">
                <a:solidFill>
                  <a:schemeClr val="bg1"/>
                </a:solidFill>
              </a:rPr>
              <a:t>AGENDA</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960120" y="2587752"/>
            <a:ext cx="8289076" cy="3258102"/>
          </a:xfrm>
        </p:spPr>
        <p:txBody>
          <a:bodyPr anchor="ctr">
            <a:normAutofit/>
          </a:bodyPr>
          <a:lstStyle/>
          <a:p>
            <a:pPr eaLnBrk="1" fontAlgn="auto" hangingPunct="1">
              <a:defRPr/>
            </a:pPr>
            <a:r>
              <a:rPr lang="en-US" dirty="0">
                <a:solidFill>
                  <a:schemeClr val="bg1"/>
                </a:solidFill>
              </a:rPr>
              <a:t>What do you do today</a:t>
            </a:r>
          </a:p>
          <a:p>
            <a:pPr eaLnBrk="1" fontAlgn="auto" hangingPunct="1">
              <a:defRPr/>
            </a:pPr>
            <a:r>
              <a:rPr lang="en-US" dirty="0">
                <a:solidFill>
                  <a:schemeClr val="bg1"/>
                </a:solidFill>
              </a:rPr>
              <a:t>Relocation 101</a:t>
            </a:r>
          </a:p>
          <a:p>
            <a:pPr eaLnBrk="1" fontAlgn="auto" hangingPunct="1">
              <a:defRPr/>
            </a:pPr>
            <a:r>
              <a:rPr lang="en-US" dirty="0">
                <a:solidFill>
                  <a:schemeClr val="bg1"/>
                </a:solidFill>
              </a:rPr>
              <a:t>Why Relocation – Recruit and Retain</a:t>
            </a:r>
          </a:p>
          <a:p>
            <a:pPr eaLnBrk="1" fontAlgn="auto" hangingPunct="1">
              <a:defRPr/>
            </a:pPr>
            <a:r>
              <a:rPr lang="en-US" dirty="0">
                <a:solidFill>
                  <a:schemeClr val="bg1"/>
                </a:solidFill>
              </a:rPr>
              <a:t>How to offer Relocation</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11545860-6913-BA61-F966-5DA750606104}"/>
              </a:ext>
            </a:extLst>
          </p:cNvPr>
          <p:cNvSpPr>
            <a:spLocks noGrp="1"/>
          </p:cNvSpPr>
          <p:nvPr>
            <p:ph type="body" idx="1"/>
          </p:nvPr>
        </p:nvSpPr>
        <p:spPr>
          <a:xfrm>
            <a:off x="2974001" y="2814777"/>
            <a:ext cx="8825658" cy="860400"/>
          </a:xfrm>
        </p:spPr>
        <p:txBody>
          <a:bodyPr>
            <a:normAutofit/>
          </a:bodyPr>
          <a:lstStyle/>
          <a:p>
            <a:pPr algn="ctr" eaLnBrk="1" fontAlgn="auto" hangingPunct="1">
              <a:defRPr/>
            </a:pPr>
            <a:r>
              <a:rPr lang="en-US" sz="2800" dirty="0">
                <a:solidFill>
                  <a:schemeClr val="bg1"/>
                </a:solidFill>
                <a:latin typeface="Arial" panose="020B0604020202020204" pitchFamily="34" charset="0"/>
                <a:cs typeface="Arial" panose="020B0604020202020204" pitchFamily="34" charset="0"/>
              </a:rPr>
              <a:t>We want to know about you</a:t>
            </a: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
        <p:nvSpPr>
          <p:cNvPr id="9" name="Oval 8">
            <a:extLst>
              <a:ext uri="{FF2B5EF4-FFF2-40B4-BE49-F238E27FC236}">
                <a16:creationId xmlns:a16="http://schemas.microsoft.com/office/drawing/2014/main" id="{80496859-CF10-D34E-B4F9-BB396D126875}"/>
              </a:ext>
            </a:extLst>
          </p:cNvPr>
          <p:cNvSpPr/>
          <p:nvPr/>
        </p:nvSpPr>
        <p:spPr>
          <a:xfrm>
            <a:off x="290224" y="277091"/>
            <a:ext cx="3860800" cy="4713559"/>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Arial" panose="020B0604020202020204" pitchFamily="34" charset="0"/>
                <a:cs typeface="Arial" panose="020B0604020202020204" pitchFamily="34" charset="0"/>
              </a:rPr>
              <a:t>What Do You Do Today?</a:t>
            </a:r>
            <a:endParaRPr lang="en-US" sz="4800" dirty="0"/>
          </a:p>
        </p:txBody>
      </p:sp>
      <p:pic>
        <p:nvPicPr>
          <p:cNvPr id="12" name="Picture 11">
            <a:extLst>
              <a:ext uri="{FF2B5EF4-FFF2-40B4-BE49-F238E27FC236}">
                <a16:creationId xmlns:a16="http://schemas.microsoft.com/office/drawing/2014/main" id="{7AF7972D-7219-8949-4F11-19CC76D09857}"/>
              </a:ext>
            </a:extLst>
          </p:cNvPr>
          <p:cNvPicPr>
            <a:picLocks noChangeAspect="1"/>
          </p:cNvPicPr>
          <p:nvPr/>
        </p:nvPicPr>
        <p:blipFill>
          <a:blip r:embed="rId4"/>
          <a:stretch>
            <a:fillRect/>
          </a:stretch>
        </p:blipFill>
        <p:spPr>
          <a:xfrm>
            <a:off x="8053852" y="3524098"/>
            <a:ext cx="2433756" cy="233810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
        <p:nvSpPr>
          <p:cNvPr id="6" name="Text Placeholder 5">
            <a:extLst>
              <a:ext uri="{FF2B5EF4-FFF2-40B4-BE49-F238E27FC236}">
                <a16:creationId xmlns:a16="http://schemas.microsoft.com/office/drawing/2014/main" id="{7611CEE7-4D44-746D-1700-D4C555229914}"/>
              </a:ext>
            </a:extLst>
          </p:cNvPr>
          <p:cNvSpPr>
            <a:spLocks noGrp="1"/>
          </p:cNvSpPr>
          <p:nvPr>
            <p:ph type="body" idx="1"/>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a:extLst>
                  <a:ext uri="{FF2B5EF4-FFF2-40B4-BE49-F238E27FC236}">
                    <a16:creationId xmlns:a16="http://schemas.microsoft.com/office/drawing/2014/main" id="{D0E28138-6DBF-401A-C398-CE5F1A045DD6}"/>
                  </a:ext>
                </a:extLst>
              </p:cNvPr>
              <p:cNvGraphicFramePr>
                <a:graphicFrameLocks noGrp="1"/>
              </p:cNvGraphicFramePr>
              <p:nvPr>
                <p:extLst>
                  <p:ext uri="{D42A27DB-BD31-4B8C-83A1-F6EECF244321}">
                    <p14:modId xmlns:p14="http://schemas.microsoft.com/office/powerpoint/2010/main" val="2159459360"/>
                  </p:ext>
                </p:extLst>
              </p:nvPr>
            </p:nvGraphicFramePr>
            <p:xfrm>
              <a:off x="720190" y="623087"/>
              <a:ext cx="9394854" cy="5014694"/>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7" name="Add-in 6">
                <a:extLst>
                  <a:ext uri="{FF2B5EF4-FFF2-40B4-BE49-F238E27FC236}">
                    <a16:creationId xmlns:a16="http://schemas.microsoft.com/office/drawing/2014/main" id="{D0E28138-6DBF-401A-C398-CE5F1A045DD6}"/>
                  </a:ext>
                </a:extLst>
              </p:cNvPr>
              <p:cNvPicPr>
                <a:picLocks noGrp="1" noRot="1" noChangeAspect="1" noMove="1" noResize="1" noEditPoints="1" noAdjustHandles="1" noChangeArrowheads="1" noChangeShapeType="1"/>
              </p:cNvPicPr>
              <p:nvPr/>
            </p:nvPicPr>
            <p:blipFill>
              <a:blip r:embed="rId5"/>
              <a:stretch>
                <a:fillRect/>
              </a:stretch>
            </p:blipFill>
            <p:spPr>
              <a:xfrm>
                <a:off x="720190" y="623087"/>
                <a:ext cx="9394854" cy="5014694"/>
              </a:xfrm>
              <a:prstGeom prst="rect">
                <a:avLst/>
              </a:prstGeom>
            </p:spPr>
          </p:pic>
        </mc:Fallback>
      </mc:AlternateContent>
    </p:spTree>
    <p:extLst>
      <p:ext uri="{BB962C8B-B14F-4D97-AF65-F5344CB8AC3E}">
        <p14:creationId xmlns:p14="http://schemas.microsoft.com/office/powerpoint/2010/main" val="94172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
        <p:nvSpPr>
          <p:cNvPr id="6" name="Text Placeholder 5">
            <a:extLst>
              <a:ext uri="{FF2B5EF4-FFF2-40B4-BE49-F238E27FC236}">
                <a16:creationId xmlns:a16="http://schemas.microsoft.com/office/drawing/2014/main" id="{DBBE1CD4-E4AF-F060-EB9B-81D2E4732ADC}"/>
              </a:ext>
            </a:extLst>
          </p:cNvPr>
          <p:cNvSpPr>
            <a:spLocks noGrp="1"/>
          </p:cNvSpPr>
          <p:nvPr>
            <p:ph type="body" idx="1"/>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a:extLst>
                  <a:ext uri="{FF2B5EF4-FFF2-40B4-BE49-F238E27FC236}">
                    <a16:creationId xmlns:a16="http://schemas.microsoft.com/office/drawing/2014/main" id="{53E50E32-27D1-F5FD-4F7E-90BFE43F0B6B}"/>
                  </a:ext>
                </a:extLst>
              </p:cNvPr>
              <p:cNvGraphicFramePr>
                <a:graphicFrameLocks noGrp="1"/>
              </p:cNvGraphicFramePr>
              <p:nvPr>
                <p:extLst>
                  <p:ext uri="{D42A27DB-BD31-4B8C-83A1-F6EECF244321}">
                    <p14:modId xmlns:p14="http://schemas.microsoft.com/office/powerpoint/2010/main" val="1101550206"/>
                  </p:ext>
                </p:extLst>
              </p:nvPr>
            </p:nvGraphicFramePr>
            <p:xfrm>
              <a:off x="1221897" y="590719"/>
              <a:ext cx="9208737" cy="5421663"/>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7" name="Add-in 6">
                <a:extLst>
                  <a:ext uri="{FF2B5EF4-FFF2-40B4-BE49-F238E27FC236}">
                    <a16:creationId xmlns:a16="http://schemas.microsoft.com/office/drawing/2014/main" id="{53E50E32-27D1-F5FD-4F7E-90BFE43F0B6B}"/>
                  </a:ext>
                </a:extLst>
              </p:cNvPr>
              <p:cNvPicPr>
                <a:picLocks noGrp="1" noRot="1" noChangeAspect="1" noMove="1" noResize="1" noEditPoints="1" noAdjustHandles="1" noChangeArrowheads="1" noChangeShapeType="1"/>
              </p:cNvPicPr>
              <p:nvPr/>
            </p:nvPicPr>
            <p:blipFill>
              <a:blip r:embed="rId5"/>
              <a:stretch>
                <a:fillRect/>
              </a:stretch>
            </p:blipFill>
            <p:spPr>
              <a:xfrm>
                <a:off x="1221897" y="590719"/>
                <a:ext cx="9208737" cy="5421663"/>
              </a:xfrm>
              <a:prstGeom prst="rect">
                <a:avLst/>
              </a:prstGeom>
            </p:spPr>
          </p:pic>
        </mc:Fallback>
      </mc:AlternateContent>
    </p:spTree>
    <p:extLst>
      <p:ext uri="{BB962C8B-B14F-4D97-AF65-F5344CB8AC3E}">
        <p14:creationId xmlns:p14="http://schemas.microsoft.com/office/powerpoint/2010/main" val="159905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a yellow border&#10;&#10;Description automatically generated">
            <a:extLst>
              <a:ext uri="{FF2B5EF4-FFF2-40B4-BE49-F238E27FC236}">
                <a16:creationId xmlns:a16="http://schemas.microsoft.com/office/drawing/2014/main" id="{0CDBB284-A0AD-CAE2-17E7-C9AF2D899E0D}"/>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3"/>
          <a:stretch>
            <a:fillRect/>
          </a:stretch>
        </p:blipFill>
        <p:spPr>
          <a:xfrm>
            <a:off x="10726815" y="5467255"/>
            <a:ext cx="1383912" cy="1255885"/>
          </a:xfrm>
          <a:prstGeom prst="rect">
            <a:avLst/>
          </a:prstGeom>
        </p:spPr>
      </p:pic>
      <p:sp>
        <p:nvSpPr>
          <p:cNvPr id="6" name="Text Placeholder 5">
            <a:extLst>
              <a:ext uri="{FF2B5EF4-FFF2-40B4-BE49-F238E27FC236}">
                <a16:creationId xmlns:a16="http://schemas.microsoft.com/office/drawing/2014/main" id="{5FE093C5-C0B5-A418-8804-4025E7954EB0}"/>
              </a:ext>
            </a:extLst>
          </p:cNvPr>
          <p:cNvSpPr>
            <a:spLocks noGrp="1"/>
          </p:cNvSpPr>
          <p:nvPr>
            <p:ph type="body" idx="1"/>
          </p:nvPr>
        </p:nvSpPr>
        <p:spPr/>
        <p:txBody>
          <a:bodyPr/>
          <a:lstStyle/>
          <a:p>
            <a:endParaRPr lang="en-US"/>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a:extLst>
                  <a:ext uri="{FF2B5EF4-FFF2-40B4-BE49-F238E27FC236}">
                    <a16:creationId xmlns:a16="http://schemas.microsoft.com/office/drawing/2014/main" id="{A62FCD83-6FD6-9DAD-7D5B-F9943263C470}"/>
                  </a:ext>
                </a:extLst>
              </p:cNvPr>
              <p:cNvGraphicFramePr>
                <a:graphicFrameLocks noGrp="1"/>
              </p:cNvGraphicFramePr>
              <p:nvPr>
                <p:extLst>
                  <p:ext uri="{D42A27DB-BD31-4B8C-83A1-F6EECF244321}">
                    <p14:modId xmlns:p14="http://schemas.microsoft.com/office/powerpoint/2010/main" val="4262229339"/>
                  </p:ext>
                </p:extLst>
              </p:nvPr>
            </p:nvGraphicFramePr>
            <p:xfrm>
              <a:off x="1238081" y="971044"/>
              <a:ext cx="9144169" cy="4855221"/>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7" name="Add-in 6">
                <a:extLst>
                  <a:ext uri="{FF2B5EF4-FFF2-40B4-BE49-F238E27FC236}">
                    <a16:creationId xmlns:a16="http://schemas.microsoft.com/office/drawing/2014/main" id="{A62FCD83-6FD6-9DAD-7D5B-F9943263C470}"/>
                  </a:ext>
                </a:extLst>
              </p:cNvPr>
              <p:cNvPicPr>
                <a:picLocks noGrp="1" noRot="1" noChangeAspect="1" noMove="1" noResize="1" noEditPoints="1" noAdjustHandles="1" noChangeArrowheads="1" noChangeShapeType="1"/>
              </p:cNvPicPr>
              <p:nvPr/>
            </p:nvPicPr>
            <p:blipFill>
              <a:blip r:embed="rId5"/>
              <a:stretch>
                <a:fillRect/>
              </a:stretch>
            </p:blipFill>
            <p:spPr>
              <a:xfrm>
                <a:off x="1238081" y="971044"/>
                <a:ext cx="9144169" cy="4855221"/>
              </a:xfrm>
              <a:prstGeom prst="rect">
                <a:avLst/>
              </a:prstGeom>
            </p:spPr>
          </p:pic>
        </mc:Fallback>
      </mc:AlternateContent>
    </p:spTree>
    <p:extLst>
      <p:ext uri="{BB962C8B-B14F-4D97-AF65-F5344CB8AC3E}">
        <p14:creationId xmlns:p14="http://schemas.microsoft.com/office/powerpoint/2010/main" val="215440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a yellow border&#10;&#10;Description automatically generated">
            <a:extLst>
              <a:ext uri="{FF2B5EF4-FFF2-40B4-BE49-F238E27FC236}">
                <a16:creationId xmlns:a16="http://schemas.microsoft.com/office/drawing/2014/main" id="{EC60104B-52D6-8C88-3883-75627C361085}"/>
              </a:ext>
            </a:extLst>
          </p:cNvPr>
          <p:cNvPicPr>
            <a:picLocks noChangeAspect="1"/>
          </p:cNvPicPr>
          <p:nvPr/>
        </p:nvPicPr>
        <p:blipFill>
          <a:blip r:embed="rId2"/>
          <a:stretch>
            <a:fillRect/>
          </a:stretch>
        </p:blipFill>
        <p:spPr>
          <a:xfrm>
            <a:off x="0" y="0"/>
            <a:ext cx="12192000" cy="6858000"/>
          </a:xfrm>
          <a:prstGeom prst="rect">
            <a:avLst/>
          </a:prstGeom>
        </p:spPr>
      </p:pic>
      <p:sp>
        <p:nvSpPr>
          <p:cNvPr id="54" name="Title 53">
            <a:extLst>
              <a:ext uri="{FF2B5EF4-FFF2-40B4-BE49-F238E27FC236}">
                <a16:creationId xmlns:a16="http://schemas.microsoft.com/office/drawing/2014/main" id="{50F274BA-6CF2-235E-B869-E09E3731BF80}"/>
              </a:ext>
            </a:extLst>
          </p:cNvPr>
          <p:cNvSpPr>
            <a:spLocks noGrp="1"/>
          </p:cNvSpPr>
          <p:nvPr>
            <p:ph type="title"/>
          </p:nvPr>
        </p:nvSpPr>
        <p:spPr/>
        <p:txBody>
          <a:bodyPr/>
          <a:lstStyle/>
          <a:p>
            <a:pPr eaLnBrk="1" fontAlgn="auto" hangingPunct="1">
              <a:defRPr/>
            </a:pPr>
            <a:r>
              <a:rPr lang="en-US" sz="4000" dirty="0">
                <a:solidFill>
                  <a:schemeClr val="bg1"/>
                </a:solidFill>
              </a:rPr>
              <a:t>How do you currently handle “relocation”?</a:t>
            </a:r>
          </a:p>
        </p:txBody>
      </p:sp>
      <p:sp>
        <p:nvSpPr>
          <p:cNvPr id="29" name="Content Placeholder 28">
            <a:extLst>
              <a:ext uri="{FF2B5EF4-FFF2-40B4-BE49-F238E27FC236}">
                <a16:creationId xmlns:a16="http://schemas.microsoft.com/office/drawing/2014/main" id="{6C053720-D240-48E2-48DB-4254409DC361}"/>
              </a:ext>
            </a:extLst>
          </p:cNvPr>
          <p:cNvSpPr>
            <a:spLocks noGrp="1"/>
          </p:cNvSpPr>
          <p:nvPr>
            <p:ph idx="1"/>
          </p:nvPr>
        </p:nvSpPr>
        <p:spPr>
          <a:xfrm>
            <a:off x="960120" y="2587752"/>
            <a:ext cx="8289076" cy="3258102"/>
          </a:xfrm>
        </p:spPr>
        <p:txBody>
          <a:bodyPr anchor="ctr">
            <a:normAutofit fontScale="70000" lnSpcReduction="20000"/>
          </a:bodyPr>
          <a:lstStyle/>
          <a:p>
            <a:pPr marL="742950" indent="-742950" eaLnBrk="1" fontAlgn="auto" hangingPunct="1">
              <a:buAutoNum type="alphaUcPeriod"/>
              <a:defRPr/>
            </a:pPr>
            <a:r>
              <a:rPr lang="en-US" dirty="0">
                <a:solidFill>
                  <a:schemeClr val="bg1"/>
                </a:solidFill>
              </a:rPr>
              <a:t>We have a policy that gives money based on position</a:t>
            </a:r>
          </a:p>
          <a:p>
            <a:pPr marL="742950" indent="-742950" eaLnBrk="1" fontAlgn="auto" hangingPunct="1">
              <a:buAutoNum type="alphaUcPeriod"/>
              <a:defRPr/>
            </a:pPr>
            <a:r>
              <a:rPr lang="en-US" dirty="0">
                <a:solidFill>
                  <a:schemeClr val="bg1"/>
                </a:solidFill>
              </a:rPr>
              <a:t>We have a policy that provides services based on position</a:t>
            </a:r>
          </a:p>
          <a:p>
            <a:pPr marL="742950" indent="-742950" eaLnBrk="1" fontAlgn="auto" hangingPunct="1">
              <a:buAutoNum type="alphaUcPeriod"/>
              <a:defRPr/>
            </a:pPr>
            <a:r>
              <a:rPr lang="en-US" dirty="0">
                <a:solidFill>
                  <a:schemeClr val="bg1"/>
                </a:solidFill>
              </a:rPr>
              <a:t>The person negotiates an amount of money</a:t>
            </a:r>
          </a:p>
          <a:p>
            <a:pPr marL="742950" indent="-742950" eaLnBrk="1" fontAlgn="auto" hangingPunct="1">
              <a:buAutoNum type="alphaUcPeriod"/>
              <a:defRPr/>
            </a:pPr>
            <a:r>
              <a:rPr lang="en-US" dirty="0">
                <a:solidFill>
                  <a:schemeClr val="bg1"/>
                </a:solidFill>
              </a:rPr>
              <a:t>We never provide anything for someone to relocate</a:t>
            </a:r>
          </a:p>
          <a:p>
            <a:pPr marL="742950" indent="-742950" eaLnBrk="1" fontAlgn="auto" hangingPunct="1">
              <a:buAutoNum type="alphaUcPeriod"/>
              <a:defRPr/>
            </a:pPr>
            <a:r>
              <a:rPr lang="en-US" dirty="0">
                <a:solidFill>
                  <a:schemeClr val="bg1"/>
                </a:solidFill>
              </a:rPr>
              <a:t>Not sure what we offer</a:t>
            </a:r>
          </a:p>
        </p:txBody>
      </p:sp>
      <p:pic>
        <p:nvPicPr>
          <p:cNvPr id="3" name="Picture 2">
            <a:extLst>
              <a:ext uri="{FF2B5EF4-FFF2-40B4-BE49-F238E27FC236}">
                <a16:creationId xmlns:a16="http://schemas.microsoft.com/office/drawing/2014/main" id="{3EBF3CF4-9E73-CA47-2C2E-555FFAF6009F}"/>
              </a:ext>
            </a:extLst>
          </p:cNvPr>
          <p:cNvPicPr>
            <a:picLocks noChangeAspect="1"/>
          </p:cNvPicPr>
          <p:nvPr/>
        </p:nvPicPr>
        <p:blipFill>
          <a:blip r:embed="rId3"/>
          <a:stretch>
            <a:fillRect/>
          </a:stretch>
        </p:blipFill>
        <p:spPr>
          <a:xfrm>
            <a:off x="10703292" y="5499111"/>
            <a:ext cx="1381246" cy="1254737"/>
          </a:xfrm>
          <a:prstGeom prst="rect">
            <a:avLst/>
          </a:prstGeom>
        </p:spPr>
      </p:pic>
    </p:spTree>
    <p:extLst>
      <p:ext uri="{BB962C8B-B14F-4D97-AF65-F5344CB8AC3E}">
        <p14:creationId xmlns:p14="http://schemas.microsoft.com/office/powerpoint/2010/main" val="3736738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fhow657b2pshnxt3nfqt9vo2im4kr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8.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9.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20.png"/></Relationships>
</file>

<file path=ppt/webextensions/webextension1.xml><?xml version="1.0" encoding="utf-8"?>
<we:webextension xmlns:we="http://schemas.microsoft.com/office/webextensions/webextension/2010/11" id="{76702DCA-0B46-46F0-A971-9E3A1433E218}">
  <we:reference id="wa104379261" version="4.3.0.0" store="en-US" storeType="OMEX"/>
  <we:alternateReferences>
    <we:reference id="WA104379261" version="4.3.0.0" store="" storeType="OMEX"/>
  </we:alternateReferences>
  <we:properties>
    <we:property name="MENTIMETER_QUESTION_ID_KEY" value="&quot;mkapssfrfh94&quot;"/>
    <we:property name="MENTIMETER_SHOW_JOIN_INSTRUCTIONS" value="&quot;false&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DA703F5E-BB15-4803-931E-53553FA7233B}">
  <we:reference id="wa104379261" version="4.3.0.0" store="en-US" storeType="OMEX"/>
  <we:alternateReferences>
    <we:reference id="WA104379261" version="4.3.0.0" store="" storeType="OMEX"/>
  </we:alternateReferences>
  <we:properties>
    <we:property name="MENTIMETER_QUESTION_ID_KEY" value="&quot;35fiqr69csj9&quot;"/>
    <we:property name="MENTIMETER_SHOW_JOIN_INSTRUCTIONS" value="&quot;false&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F76CE3CD-702B-4BFB-80F7-0D10B6BF3027}">
  <we:reference id="wa104379261" version="4.3.0.0" store="en-US" storeType="OMEX"/>
  <we:alternateReferences>
    <we:reference id="WA104379261" version="4.3.0.0" store="" storeType="OMEX"/>
  </we:alternateReferences>
  <we:properties>
    <we:property name="MENTIMETER_QUESTION_ID_KEY" value="&quot;heute79d17ty&quot;"/>
    <we:property name="MENTIMETER_SHOW_JOIN_INSTRUCTIONS" value="&quot;false&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{EF42DB8F-7450-5543-B970-F36512177EE3}tf10001062</Template>
  <TotalTime>3090</TotalTime>
  <Words>1120</Words>
  <Application>Microsoft Office PowerPoint</Application>
  <PresentationFormat>Widescreen</PresentationFormat>
  <Paragraphs>200</Paragraphs>
  <Slides>32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AngsanaUPC</vt:lpstr>
      <vt:lpstr>Arial</vt:lpstr>
      <vt:lpstr>Arial Black</vt:lpstr>
      <vt:lpstr>Calibri</vt:lpstr>
      <vt:lpstr>Century Gothic</vt:lpstr>
      <vt:lpstr>Decotura ICG</vt:lpstr>
      <vt:lpstr>Open Sans</vt:lpstr>
      <vt:lpstr>Tahoma</vt:lpstr>
      <vt:lpstr>Times New Roman</vt:lpstr>
      <vt:lpstr>Wingdings</vt:lpstr>
      <vt:lpstr>Wingdings 3</vt:lpstr>
      <vt:lpstr>Ion</vt:lpstr>
      <vt:lpstr>           28th Annual Conference</vt:lpstr>
      <vt:lpstr>Team</vt:lpstr>
      <vt:lpstr>Introduction</vt:lpstr>
      <vt:lpstr>AGENDA</vt:lpstr>
      <vt:lpstr>PowerPoint Presentation</vt:lpstr>
      <vt:lpstr>PowerPoint Presentation</vt:lpstr>
      <vt:lpstr>PowerPoint Presentation</vt:lpstr>
      <vt:lpstr>PowerPoint Presentation</vt:lpstr>
      <vt:lpstr>How do you currently handle “relocation”?</vt:lpstr>
      <vt:lpstr>If you have some sort of benefit (A-C), what is the average amount spent?</vt:lpstr>
      <vt:lpstr>Over the last 24 months – How many new hires did you seek outside your market area that would have to relocate?</vt:lpstr>
      <vt:lpstr>PowerPoint Presentation</vt:lpstr>
      <vt:lpstr>PowerPoint Presentation</vt:lpstr>
      <vt:lpstr>PowerPoint Presentation</vt:lpstr>
      <vt:lpstr>PowerPoint Presentation</vt:lpstr>
      <vt:lpstr>Relocation is a Valuable Tool</vt:lpstr>
      <vt:lpstr>Why Offer a Formal Relocation Policy</vt:lpstr>
      <vt:lpstr>Impact on Recruiting</vt:lpstr>
      <vt:lpstr>Have you had a position in the last 24 months that was difficult to fill due to job specifications?</vt:lpstr>
      <vt:lpstr>Impact on Recruiting – Higher Caliber Candidates</vt:lpstr>
      <vt:lpstr>Recruiting – Competitive Job Market</vt:lpstr>
      <vt:lpstr>Recruiting Impact for You</vt:lpstr>
      <vt:lpstr>Retention Impact for New Hire or Transferee</vt:lpstr>
      <vt:lpstr>PowerPoint Presentation</vt:lpstr>
      <vt:lpstr>PowerPoint Presentation</vt:lpstr>
      <vt:lpstr>Planning the Policy</vt:lpstr>
      <vt:lpstr>Types Of Policy’s</vt:lpstr>
      <vt:lpstr>Components of the Policy</vt:lpstr>
      <vt:lpstr>Relocation is a Taxable Benefit</vt:lpstr>
      <vt:lpstr>Communicating the Policy</vt:lpstr>
      <vt:lpstr>PowerPoint Presentation</vt:lpstr>
      <vt:lpstr>THANK YOU!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28th Annual Conference</dc:title>
  <dc:creator>Kimberly Hernandez</dc:creator>
  <cp:lastModifiedBy>Marian Feher</cp:lastModifiedBy>
  <cp:revision>26</cp:revision>
  <dcterms:created xsi:type="dcterms:W3CDTF">2024-05-10T21:27:17Z</dcterms:created>
  <dcterms:modified xsi:type="dcterms:W3CDTF">2024-09-19T20:05:47Z</dcterms:modified>
</cp:coreProperties>
</file>