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70" r:id="rId2"/>
    <p:sldId id="12898" r:id="rId3"/>
    <p:sldId id="259" r:id="rId4"/>
    <p:sldId id="260" r:id="rId5"/>
    <p:sldId id="272" r:id="rId6"/>
    <p:sldId id="258" r:id="rId7"/>
    <p:sldId id="261" r:id="rId8"/>
    <p:sldId id="263" r:id="rId9"/>
    <p:sldId id="12910" r:id="rId10"/>
    <p:sldId id="12915" r:id="rId11"/>
    <p:sldId id="12899" r:id="rId12"/>
    <p:sldId id="12914" r:id="rId13"/>
    <p:sldId id="12913" r:id="rId14"/>
    <p:sldId id="12900" r:id="rId15"/>
    <p:sldId id="12904" r:id="rId16"/>
    <p:sldId id="12902" r:id="rId17"/>
    <p:sldId id="12911" r:id="rId18"/>
    <p:sldId id="12912" r:id="rId19"/>
    <p:sldId id="12909" r:id="rId20"/>
    <p:sldId id="12907" r:id="rId21"/>
    <p:sldId id="274" r:id="rId22"/>
  </p:sldIdLst>
  <p:sldSz cx="18288000" cy="10287000"/>
  <p:notesSz cx="6858000" cy="9144000"/>
  <p:embeddedFontLst>
    <p:embeddedFont>
      <p:font typeface="Anton" pitchFamily="2" charset="77"/>
      <p:regular r:id="rId24"/>
    </p:embeddedFont>
    <p:embeddedFont>
      <p:font typeface="Barlow Condensed Heavy Italics" pitchFamily="2" charset="77"/>
      <p:regular r:id="rId25"/>
      <p:bold r:id="rId26"/>
      <p:italic r:id="rId27"/>
      <p:boldItalic r:id="rId28"/>
    </p:embeddedFont>
    <p:embeddedFont>
      <p:font typeface="Cristik" panose="02000503000000000000" pitchFamily="2" charset="0"/>
      <p:regular r:id="rId29"/>
    </p:embeddedFont>
    <p:embeddedFont>
      <p:font typeface="HK Modular" pitchFamily="2" charset="77"/>
      <p:regular r:id="rId30"/>
      <p:bold r:id="rId31"/>
    </p:embeddedFont>
    <p:embeddedFont>
      <p:font typeface="League Spartan" pitchFamily="2" charset="77"/>
      <p:regular r:id="rId32"/>
      <p:bold r:id="rId33"/>
    </p:embeddedFont>
    <p:embeddedFont>
      <p:font typeface="Montserrat" pitchFamily="2" charset="77"/>
      <p:regular r:id="rId34"/>
      <p:bold r:id="rId35"/>
      <p:italic r:id="rId36"/>
      <p:boldItalic r:id="rId37"/>
    </p:embeddedFont>
    <p:embeddedFont>
      <p:font typeface="Montserrat Classic Bold" pitchFamily="2" charset="77"/>
      <p:regular r:id="rId38"/>
      <p:bold r:id="rId39"/>
      <p:italic r:id="rId40"/>
      <p:boldItalic r:id="rId41"/>
    </p:embeddedFont>
    <p:embeddedFont>
      <p:font typeface="Montserrat Ultra-Bold" pitchFamily="2" charset="77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C0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071" autoAdjust="0"/>
    <p:restoredTop sz="94694" autoAdjust="0"/>
  </p:normalViewPr>
  <p:slideViewPr>
    <p:cSldViewPr>
      <p:cViewPr>
        <p:scale>
          <a:sx n="61" d="100"/>
          <a:sy n="61" d="100"/>
        </p:scale>
        <p:origin x="312" y="8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6.fntdata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1C1637-D1B1-40ED-8C76-452745EA642C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A960BC5B-D8A3-4B83-BF26-E0F40355C915}">
      <dgm:prSet/>
      <dgm:spPr/>
      <dgm:t>
        <a:bodyPr/>
        <a:lstStyle/>
        <a:p>
          <a:r>
            <a:rPr lang="en-US" b="1" dirty="0"/>
            <a:t>Health Insurance</a:t>
          </a:r>
          <a:r>
            <a:rPr lang="en-US" dirty="0"/>
            <a:t>: 72% increase in understanding of how to calculate out-of-pocket costs with an 80/20 plan design with a deductible</a:t>
          </a:r>
        </a:p>
      </dgm:t>
    </dgm:pt>
    <dgm:pt modelId="{C4BAD80C-13B8-4E5A-BFC4-3A1E640E7E9B}" type="parTrans" cxnId="{D5C8F355-3587-40A7-BC80-D817C3A9E184}">
      <dgm:prSet/>
      <dgm:spPr/>
      <dgm:t>
        <a:bodyPr/>
        <a:lstStyle/>
        <a:p>
          <a:endParaRPr lang="en-US"/>
        </a:p>
      </dgm:t>
    </dgm:pt>
    <dgm:pt modelId="{B9794403-0B95-473C-A4E7-8B6F61D708C4}" type="sibTrans" cxnId="{D5C8F355-3587-40A7-BC80-D817C3A9E184}">
      <dgm:prSet/>
      <dgm:spPr/>
      <dgm:t>
        <a:bodyPr/>
        <a:lstStyle/>
        <a:p>
          <a:endParaRPr lang="en-US"/>
        </a:p>
      </dgm:t>
    </dgm:pt>
    <dgm:pt modelId="{67876A04-E22F-4656-80CD-8A03F28517C3}">
      <dgm:prSet/>
      <dgm:spPr/>
      <dgm:t>
        <a:bodyPr/>
        <a:lstStyle/>
        <a:p>
          <a:r>
            <a:rPr lang="en-US" b="1"/>
            <a:t>Low Back Pain</a:t>
          </a:r>
          <a:r>
            <a:rPr lang="en-US"/>
            <a:t>: 71% increase in understanding that exercise often helps with low back pain</a:t>
          </a:r>
        </a:p>
      </dgm:t>
    </dgm:pt>
    <dgm:pt modelId="{C9345797-CCD5-4F95-91E4-7C5EBAAAECF3}" type="parTrans" cxnId="{CA6C6B72-7AD8-4510-960F-4EADABBEA7B0}">
      <dgm:prSet/>
      <dgm:spPr/>
      <dgm:t>
        <a:bodyPr/>
        <a:lstStyle/>
        <a:p>
          <a:endParaRPr lang="en-US"/>
        </a:p>
      </dgm:t>
    </dgm:pt>
    <dgm:pt modelId="{19987A07-CE25-41C8-A83E-032795583BD6}" type="sibTrans" cxnId="{CA6C6B72-7AD8-4510-960F-4EADABBEA7B0}">
      <dgm:prSet/>
      <dgm:spPr/>
      <dgm:t>
        <a:bodyPr/>
        <a:lstStyle/>
        <a:p>
          <a:endParaRPr lang="en-US"/>
        </a:p>
      </dgm:t>
    </dgm:pt>
    <dgm:pt modelId="{94BB3244-FF6C-4579-A447-4B5ACEBD72BD}">
      <dgm:prSet/>
      <dgm:spPr/>
      <dgm:t>
        <a:bodyPr/>
        <a:lstStyle/>
        <a:p>
          <a:r>
            <a:rPr lang="en-US" b="1"/>
            <a:t>Prostate Cancer: </a:t>
          </a:r>
          <a:r>
            <a:rPr lang="en-US"/>
            <a:t>68% increase in understanding that most cases of prostate cancer don’t need treatment </a:t>
          </a:r>
        </a:p>
      </dgm:t>
    </dgm:pt>
    <dgm:pt modelId="{3C8E8616-2BDB-4337-BED4-77A884DE7C0D}" type="parTrans" cxnId="{1CCA2AC6-C2C1-4FC9-8B66-5714875A05CD}">
      <dgm:prSet/>
      <dgm:spPr/>
      <dgm:t>
        <a:bodyPr/>
        <a:lstStyle/>
        <a:p>
          <a:endParaRPr lang="en-US"/>
        </a:p>
      </dgm:t>
    </dgm:pt>
    <dgm:pt modelId="{0693D0CB-D4BC-47D9-8283-58566F3C2696}" type="sibTrans" cxnId="{1CCA2AC6-C2C1-4FC9-8B66-5714875A05CD}">
      <dgm:prSet/>
      <dgm:spPr/>
      <dgm:t>
        <a:bodyPr/>
        <a:lstStyle/>
        <a:p>
          <a:endParaRPr lang="en-US"/>
        </a:p>
      </dgm:t>
    </dgm:pt>
    <dgm:pt modelId="{62813CBE-CA13-409A-876E-C02B12610707}">
      <dgm:prSet/>
      <dgm:spPr/>
      <dgm:t>
        <a:bodyPr/>
        <a:lstStyle/>
        <a:p>
          <a:r>
            <a:rPr lang="en-US" b="1"/>
            <a:t>Coronary Artery Disease: </a:t>
          </a:r>
          <a:r>
            <a:rPr lang="en-US"/>
            <a:t>66% increase in understanding that smoking is the single strongest risk factor for CAD</a:t>
          </a:r>
        </a:p>
      </dgm:t>
    </dgm:pt>
    <dgm:pt modelId="{43F558C4-4E29-4FE7-9EBD-DE51587E87A4}" type="parTrans" cxnId="{7BCBFBBE-FC5C-40F3-814B-4EAC212B93E3}">
      <dgm:prSet/>
      <dgm:spPr/>
      <dgm:t>
        <a:bodyPr/>
        <a:lstStyle/>
        <a:p>
          <a:endParaRPr lang="en-US"/>
        </a:p>
      </dgm:t>
    </dgm:pt>
    <dgm:pt modelId="{E794972D-3F02-4009-BAE5-BDBB49E7A976}" type="sibTrans" cxnId="{7BCBFBBE-FC5C-40F3-814B-4EAC212B93E3}">
      <dgm:prSet/>
      <dgm:spPr/>
      <dgm:t>
        <a:bodyPr/>
        <a:lstStyle/>
        <a:p>
          <a:endParaRPr lang="en-US"/>
        </a:p>
      </dgm:t>
    </dgm:pt>
    <dgm:pt modelId="{D1901801-A527-4B98-A907-B16E53E72C49}">
      <dgm:prSet/>
      <dgm:spPr/>
      <dgm:t>
        <a:bodyPr/>
        <a:lstStyle/>
        <a:p>
          <a:r>
            <a:rPr lang="en-US" b="1"/>
            <a:t>Health Insurance</a:t>
          </a:r>
          <a:r>
            <a:rPr lang="en-US"/>
            <a:t>: 64% increase in understanding of what co-insurance means</a:t>
          </a:r>
        </a:p>
      </dgm:t>
    </dgm:pt>
    <dgm:pt modelId="{615A81CB-E23B-4993-8235-B526BCFEE4AF}" type="parTrans" cxnId="{1490FA6D-1032-4801-B2DB-275ECF8DC017}">
      <dgm:prSet/>
      <dgm:spPr/>
      <dgm:t>
        <a:bodyPr/>
        <a:lstStyle/>
        <a:p>
          <a:endParaRPr lang="en-US"/>
        </a:p>
      </dgm:t>
    </dgm:pt>
    <dgm:pt modelId="{4352A330-E32D-4C12-BB29-6B26557C219E}" type="sibTrans" cxnId="{1490FA6D-1032-4801-B2DB-275ECF8DC017}">
      <dgm:prSet/>
      <dgm:spPr/>
      <dgm:t>
        <a:bodyPr/>
        <a:lstStyle/>
        <a:p>
          <a:endParaRPr lang="en-US"/>
        </a:p>
      </dgm:t>
    </dgm:pt>
    <dgm:pt modelId="{7BC3B5CA-47FB-044B-B8F3-AC8F09239D99}" type="pres">
      <dgm:prSet presAssocID="{F71C1637-D1B1-40ED-8C76-452745EA642C}" presName="outerComposite" presStyleCnt="0">
        <dgm:presLayoutVars>
          <dgm:chMax val="5"/>
          <dgm:dir/>
          <dgm:resizeHandles val="exact"/>
        </dgm:presLayoutVars>
      </dgm:prSet>
      <dgm:spPr/>
    </dgm:pt>
    <dgm:pt modelId="{52F986E2-6D9E-154D-9C06-9C5ACA7839E8}" type="pres">
      <dgm:prSet presAssocID="{F71C1637-D1B1-40ED-8C76-452745EA642C}" presName="dummyMaxCanvas" presStyleCnt="0">
        <dgm:presLayoutVars/>
      </dgm:prSet>
      <dgm:spPr/>
    </dgm:pt>
    <dgm:pt modelId="{56E7ABA6-CF4A-5941-9CD9-43A7F0888CF0}" type="pres">
      <dgm:prSet presAssocID="{F71C1637-D1B1-40ED-8C76-452745EA642C}" presName="FiveNodes_1" presStyleLbl="node1" presStyleIdx="0" presStyleCnt="5">
        <dgm:presLayoutVars>
          <dgm:bulletEnabled val="1"/>
        </dgm:presLayoutVars>
      </dgm:prSet>
      <dgm:spPr/>
    </dgm:pt>
    <dgm:pt modelId="{1D66B7FE-1172-0C4D-A3C0-B0E09E85BD6C}" type="pres">
      <dgm:prSet presAssocID="{F71C1637-D1B1-40ED-8C76-452745EA642C}" presName="FiveNodes_2" presStyleLbl="node1" presStyleIdx="1" presStyleCnt="5">
        <dgm:presLayoutVars>
          <dgm:bulletEnabled val="1"/>
        </dgm:presLayoutVars>
      </dgm:prSet>
      <dgm:spPr/>
    </dgm:pt>
    <dgm:pt modelId="{64EB3936-A5D3-3A42-9778-A4EF137AAB9B}" type="pres">
      <dgm:prSet presAssocID="{F71C1637-D1B1-40ED-8C76-452745EA642C}" presName="FiveNodes_3" presStyleLbl="node1" presStyleIdx="2" presStyleCnt="5">
        <dgm:presLayoutVars>
          <dgm:bulletEnabled val="1"/>
        </dgm:presLayoutVars>
      </dgm:prSet>
      <dgm:spPr/>
    </dgm:pt>
    <dgm:pt modelId="{79B50126-7C38-B34F-814B-548AD6E05A52}" type="pres">
      <dgm:prSet presAssocID="{F71C1637-D1B1-40ED-8C76-452745EA642C}" presName="FiveNodes_4" presStyleLbl="node1" presStyleIdx="3" presStyleCnt="5">
        <dgm:presLayoutVars>
          <dgm:bulletEnabled val="1"/>
        </dgm:presLayoutVars>
      </dgm:prSet>
      <dgm:spPr/>
    </dgm:pt>
    <dgm:pt modelId="{6BF0B1CA-E052-D945-9189-1B56B8302747}" type="pres">
      <dgm:prSet presAssocID="{F71C1637-D1B1-40ED-8C76-452745EA642C}" presName="FiveNodes_5" presStyleLbl="node1" presStyleIdx="4" presStyleCnt="5">
        <dgm:presLayoutVars>
          <dgm:bulletEnabled val="1"/>
        </dgm:presLayoutVars>
      </dgm:prSet>
      <dgm:spPr/>
    </dgm:pt>
    <dgm:pt modelId="{9BF87AFD-1898-7F4A-A473-7345C11F9225}" type="pres">
      <dgm:prSet presAssocID="{F71C1637-D1B1-40ED-8C76-452745EA642C}" presName="FiveConn_1-2" presStyleLbl="fgAccFollowNode1" presStyleIdx="0" presStyleCnt="4">
        <dgm:presLayoutVars>
          <dgm:bulletEnabled val="1"/>
        </dgm:presLayoutVars>
      </dgm:prSet>
      <dgm:spPr/>
    </dgm:pt>
    <dgm:pt modelId="{EDC74938-07E6-9840-A579-9597EB6B7449}" type="pres">
      <dgm:prSet presAssocID="{F71C1637-D1B1-40ED-8C76-452745EA642C}" presName="FiveConn_2-3" presStyleLbl="fgAccFollowNode1" presStyleIdx="1" presStyleCnt="4">
        <dgm:presLayoutVars>
          <dgm:bulletEnabled val="1"/>
        </dgm:presLayoutVars>
      </dgm:prSet>
      <dgm:spPr/>
    </dgm:pt>
    <dgm:pt modelId="{EB7E586B-722A-8143-A2EC-D4AD77D22276}" type="pres">
      <dgm:prSet presAssocID="{F71C1637-D1B1-40ED-8C76-452745EA642C}" presName="FiveConn_3-4" presStyleLbl="fgAccFollowNode1" presStyleIdx="2" presStyleCnt="4">
        <dgm:presLayoutVars>
          <dgm:bulletEnabled val="1"/>
        </dgm:presLayoutVars>
      </dgm:prSet>
      <dgm:spPr/>
    </dgm:pt>
    <dgm:pt modelId="{52DC2133-9527-9B42-A57E-6320E9200DED}" type="pres">
      <dgm:prSet presAssocID="{F71C1637-D1B1-40ED-8C76-452745EA642C}" presName="FiveConn_4-5" presStyleLbl="fgAccFollowNode1" presStyleIdx="3" presStyleCnt="4">
        <dgm:presLayoutVars>
          <dgm:bulletEnabled val="1"/>
        </dgm:presLayoutVars>
      </dgm:prSet>
      <dgm:spPr/>
    </dgm:pt>
    <dgm:pt modelId="{5BC1C859-C6FD-F54D-8B6A-FEF470887E4C}" type="pres">
      <dgm:prSet presAssocID="{F71C1637-D1B1-40ED-8C76-452745EA642C}" presName="FiveNodes_1_text" presStyleLbl="node1" presStyleIdx="4" presStyleCnt="5">
        <dgm:presLayoutVars>
          <dgm:bulletEnabled val="1"/>
        </dgm:presLayoutVars>
      </dgm:prSet>
      <dgm:spPr/>
    </dgm:pt>
    <dgm:pt modelId="{5C98E26F-FA5A-7C46-BCEC-1F7A6A3952E6}" type="pres">
      <dgm:prSet presAssocID="{F71C1637-D1B1-40ED-8C76-452745EA642C}" presName="FiveNodes_2_text" presStyleLbl="node1" presStyleIdx="4" presStyleCnt="5">
        <dgm:presLayoutVars>
          <dgm:bulletEnabled val="1"/>
        </dgm:presLayoutVars>
      </dgm:prSet>
      <dgm:spPr/>
    </dgm:pt>
    <dgm:pt modelId="{7049672F-DD74-FC4F-8451-825DAD08B0A9}" type="pres">
      <dgm:prSet presAssocID="{F71C1637-D1B1-40ED-8C76-452745EA642C}" presName="FiveNodes_3_text" presStyleLbl="node1" presStyleIdx="4" presStyleCnt="5">
        <dgm:presLayoutVars>
          <dgm:bulletEnabled val="1"/>
        </dgm:presLayoutVars>
      </dgm:prSet>
      <dgm:spPr/>
    </dgm:pt>
    <dgm:pt modelId="{7F6FA5D7-B6D2-3048-ACFE-1F30AEC09099}" type="pres">
      <dgm:prSet presAssocID="{F71C1637-D1B1-40ED-8C76-452745EA642C}" presName="FiveNodes_4_text" presStyleLbl="node1" presStyleIdx="4" presStyleCnt="5">
        <dgm:presLayoutVars>
          <dgm:bulletEnabled val="1"/>
        </dgm:presLayoutVars>
      </dgm:prSet>
      <dgm:spPr/>
    </dgm:pt>
    <dgm:pt modelId="{4C534F21-067A-084D-B335-95C6C79DB7CA}" type="pres">
      <dgm:prSet presAssocID="{F71C1637-D1B1-40ED-8C76-452745EA642C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891BAB04-9E23-B54F-85DB-A0F1A81AA32F}" type="presOf" srcId="{D1901801-A527-4B98-A907-B16E53E72C49}" destId="{4C534F21-067A-084D-B335-95C6C79DB7CA}" srcOrd="1" destOrd="0" presId="urn:microsoft.com/office/officeart/2005/8/layout/vProcess5"/>
    <dgm:cxn modelId="{6F3AA113-BCAD-D44A-96F5-3A23331D9DFF}" type="presOf" srcId="{E794972D-3F02-4009-BAE5-BDBB49E7A976}" destId="{52DC2133-9527-9B42-A57E-6320E9200DED}" srcOrd="0" destOrd="0" presId="urn:microsoft.com/office/officeart/2005/8/layout/vProcess5"/>
    <dgm:cxn modelId="{62FB432F-0D0C-F645-8019-305F0039DD0E}" type="presOf" srcId="{67876A04-E22F-4656-80CD-8A03F28517C3}" destId="{1D66B7FE-1172-0C4D-A3C0-B0E09E85BD6C}" srcOrd="0" destOrd="0" presId="urn:microsoft.com/office/officeart/2005/8/layout/vProcess5"/>
    <dgm:cxn modelId="{2261D743-6675-7D4B-9523-3DCDA6F45779}" type="presOf" srcId="{D1901801-A527-4B98-A907-B16E53E72C49}" destId="{6BF0B1CA-E052-D945-9189-1B56B8302747}" srcOrd="0" destOrd="0" presId="urn:microsoft.com/office/officeart/2005/8/layout/vProcess5"/>
    <dgm:cxn modelId="{D5C8F355-3587-40A7-BC80-D817C3A9E184}" srcId="{F71C1637-D1B1-40ED-8C76-452745EA642C}" destId="{A960BC5B-D8A3-4B83-BF26-E0F40355C915}" srcOrd="0" destOrd="0" parTransId="{C4BAD80C-13B8-4E5A-BFC4-3A1E640E7E9B}" sibTransId="{B9794403-0B95-473C-A4E7-8B6F61D708C4}"/>
    <dgm:cxn modelId="{6C923B5A-7B3C-0040-860C-7125BF404110}" type="presOf" srcId="{94BB3244-FF6C-4579-A447-4B5ACEBD72BD}" destId="{7049672F-DD74-FC4F-8451-825DAD08B0A9}" srcOrd="1" destOrd="0" presId="urn:microsoft.com/office/officeart/2005/8/layout/vProcess5"/>
    <dgm:cxn modelId="{654D0E69-2FDA-A949-AD3B-CA89F04CABAE}" type="presOf" srcId="{B9794403-0B95-473C-A4E7-8B6F61D708C4}" destId="{9BF87AFD-1898-7F4A-A473-7345C11F9225}" srcOrd="0" destOrd="0" presId="urn:microsoft.com/office/officeart/2005/8/layout/vProcess5"/>
    <dgm:cxn modelId="{3A4D016B-B895-A047-9CA5-FCC95E3D5025}" type="presOf" srcId="{A960BC5B-D8A3-4B83-BF26-E0F40355C915}" destId="{56E7ABA6-CF4A-5941-9CD9-43A7F0888CF0}" srcOrd="0" destOrd="0" presId="urn:microsoft.com/office/officeart/2005/8/layout/vProcess5"/>
    <dgm:cxn modelId="{1490FA6D-1032-4801-B2DB-275ECF8DC017}" srcId="{F71C1637-D1B1-40ED-8C76-452745EA642C}" destId="{D1901801-A527-4B98-A907-B16E53E72C49}" srcOrd="4" destOrd="0" parTransId="{615A81CB-E23B-4993-8235-B526BCFEE4AF}" sibTransId="{4352A330-E32D-4C12-BB29-6B26557C219E}"/>
    <dgm:cxn modelId="{CA6C6B72-7AD8-4510-960F-4EADABBEA7B0}" srcId="{F71C1637-D1B1-40ED-8C76-452745EA642C}" destId="{67876A04-E22F-4656-80CD-8A03F28517C3}" srcOrd="1" destOrd="0" parTransId="{C9345797-CCD5-4F95-91E4-7C5EBAAAECF3}" sibTransId="{19987A07-CE25-41C8-A83E-032795583BD6}"/>
    <dgm:cxn modelId="{54D54974-C47C-4E4A-94BB-D84247B398DA}" type="presOf" srcId="{0693D0CB-D4BC-47D9-8283-58566F3C2696}" destId="{EB7E586B-722A-8143-A2EC-D4AD77D22276}" srcOrd="0" destOrd="0" presId="urn:microsoft.com/office/officeart/2005/8/layout/vProcess5"/>
    <dgm:cxn modelId="{3A51AF8C-59F3-BD43-9273-24017BB80473}" type="presOf" srcId="{94BB3244-FF6C-4579-A447-4B5ACEBD72BD}" destId="{64EB3936-A5D3-3A42-9778-A4EF137AAB9B}" srcOrd="0" destOrd="0" presId="urn:microsoft.com/office/officeart/2005/8/layout/vProcess5"/>
    <dgm:cxn modelId="{FEF61DB1-1058-874C-A922-599955301D13}" type="presOf" srcId="{62813CBE-CA13-409A-876E-C02B12610707}" destId="{7F6FA5D7-B6D2-3048-ACFE-1F30AEC09099}" srcOrd="1" destOrd="0" presId="urn:microsoft.com/office/officeart/2005/8/layout/vProcess5"/>
    <dgm:cxn modelId="{BB2C84BC-7452-1643-839D-A29694F3B8DC}" type="presOf" srcId="{62813CBE-CA13-409A-876E-C02B12610707}" destId="{79B50126-7C38-B34F-814B-548AD6E05A52}" srcOrd="0" destOrd="0" presId="urn:microsoft.com/office/officeart/2005/8/layout/vProcess5"/>
    <dgm:cxn modelId="{7BCBFBBE-FC5C-40F3-814B-4EAC212B93E3}" srcId="{F71C1637-D1B1-40ED-8C76-452745EA642C}" destId="{62813CBE-CA13-409A-876E-C02B12610707}" srcOrd="3" destOrd="0" parTransId="{43F558C4-4E29-4FE7-9EBD-DE51587E87A4}" sibTransId="{E794972D-3F02-4009-BAE5-BDBB49E7A976}"/>
    <dgm:cxn modelId="{1CCA2AC6-C2C1-4FC9-8B66-5714875A05CD}" srcId="{F71C1637-D1B1-40ED-8C76-452745EA642C}" destId="{94BB3244-FF6C-4579-A447-4B5ACEBD72BD}" srcOrd="2" destOrd="0" parTransId="{3C8E8616-2BDB-4337-BED4-77A884DE7C0D}" sibTransId="{0693D0CB-D4BC-47D9-8283-58566F3C2696}"/>
    <dgm:cxn modelId="{75F87AD9-3751-014C-B0C5-8717D1B9F543}" type="presOf" srcId="{67876A04-E22F-4656-80CD-8A03F28517C3}" destId="{5C98E26F-FA5A-7C46-BCEC-1F7A6A3952E6}" srcOrd="1" destOrd="0" presId="urn:microsoft.com/office/officeart/2005/8/layout/vProcess5"/>
    <dgm:cxn modelId="{8A3266F5-8935-294D-AC13-2295D1C06E37}" type="presOf" srcId="{19987A07-CE25-41C8-A83E-032795583BD6}" destId="{EDC74938-07E6-9840-A579-9597EB6B7449}" srcOrd="0" destOrd="0" presId="urn:microsoft.com/office/officeart/2005/8/layout/vProcess5"/>
    <dgm:cxn modelId="{8DB0CAF9-3007-C945-90BE-D799CE5E58CF}" type="presOf" srcId="{F71C1637-D1B1-40ED-8C76-452745EA642C}" destId="{7BC3B5CA-47FB-044B-B8F3-AC8F09239D99}" srcOrd="0" destOrd="0" presId="urn:microsoft.com/office/officeart/2005/8/layout/vProcess5"/>
    <dgm:cxn modelId="{443E18FC-8832-0044-97F5-BC91D5844888}" type="presOf" srcId="{A960BC5B-D8A3-4B83-BF26-E0F40355C915}" destId="{5BC1C859-C6FD-F54D-8B6A-FEF470887E4C}" srcOrd="1" destOrd="0" presId="urn:microsoft.com/office/officeart/2005/8/layout/vProcess5"/>
    <dgm:cxn modelId="{910AFC7A-6031-144B-B215-42BB73D37104}" type="presParOf" srcId="{7BC3B5CA-47FB-044B-B8F3-AC8F09239D99}" destId="{52F986E2-6D9E-154D-9C06-9C5ACA7839E8}" srcOrd="0" destOrd="0" presId="urn:microsoft.com/office/officeart/2005/8/layout/vProcess5"/>
    <dgm:cxn modelId="{34C3145A-C292-FB45-8471-8210598ED917}" type="presParOf" srcId="{7BC3B5CA-47FB-044B-B8F3-AC8F09239D99}" destId="{56E7ABA6-CF4A-5941-9CD9-43A7F0888CF0}" srcOrd="1" destOrd="0" presId="urn:microsoft.com/office/officeart/2005/8/layout/vProcess5"/>
    <dgm:cxn modelId="{EDC57E85-EB8A-6641-926A-BB3F8D209BD2}" type="presParOf" srcId="{7BC3B5CA-47FB-044B-B8F3-AC8F09239D99}" destId="{1D66B7FE-1172-0C4D-A3C0-B0E09E85BD6C}" srcOrd="2" destOrd="0" presId="urn:microsoft.com/office/officeart/2005/8/layout/vProcess5"/>
    <dgm:cxn modelId="{DB4DD89D-0653-3345-9074-46C83321B8AE}" type="presParOf" srcId="{7BC3B5CA-47FB-044B-B8F3-AC8F09239D99}" destId="{64EB3936-A5D3-3A42-9778-A4EF137AAB9B}" srcOrd="3" destOrd="0" presId="urn:microsoft.com/office/officeart/2005/8/layout/vProcess5"/>
    <dgm:cxn modelId="{6F94983E-A8EE-B041-A606-C997684D1F23}" type="presParOf" srcId="{7BC3B5CA-47FB-044B-B8F3-AC8F09239D99}" destId="{79B50126-7C38-B34F-814B-548AD6E05A52}" srcOrd="4" destOrd="0" presId="urn:microsoft.com/office/officeart/2005/8/layout/vProcess5"/>
    <dgm:cxn modelId="{C7256E1C-7302-6949-ADFE-245ADD96DF04}" type="presParOf" srcId="{7BC3B5CA-47FB-044B-B8F3-AC8F09239D99}" destId="{6BF0B1CA-E052-D945-9189-1B56B8302747}" srcOrd="5" destOrd="0" presId="urn:microsoft.com/office/officeart/2005/8/layout/vProcess5"/>
    <dgm:cxn modelId="{8B6BB340-64D7-954F-8CE2-602D16437849}" type="presParOf" srcId="{7BC3B5CA-47FB-044B-B8F3-AC8F09239D99}" destId="{9BF87AFD-1898-7F4A-A473-7345C11F9225}" srcOrd="6" destOrd="0" presId="urn:microsoft.com/office/officeart/2005/8/layout/vProcess5"/>
    <dgm:cxn modelId="{BFFEB451-F60B-BD44-83F6-3129239A9A5C}" type="presParOf" srcId="{7BC3B5CA-47FB-044B-B8F3-AC8F09239D99}" destId="{EDC74938-07E6-9840-A579-9597EB6B7449}" srcOrd="7" destOrd="0" presId="urn:microsoft.com/office/officeart/2005/8/layout/vProcess5"/>
    <dgm:cxn modelId="{2CCBF3EB-460A-3E4E-AEC9-9BD94888986E}" type="presParOf" srcId="{7BC3B5CA-47FB-044B-B8F3-AC8F09239D99}" destId="{EB7E586B-722A-8143-A2EC-D4AD77D22276}" srcOrd="8" destOrd="0" presId="urn:microsoft.com/office/officeart/2005/8/layout/vProcess5"/>
    <dgm:cxn modelId="{B261E812-6E68-5A48-83D5-26C57AE881F2}" type="presParOf" srcId="{7BC3B5CA-47FB-044B-B8F3-AC8F09239D99}" destId="{52DC2133-9527-9B42-A57E-6320E9200DED}" srcOrd="9" destOrd="0" presId="urn:microsoft.com/office/officeart/2005/8/layout/vProcess5"/>
    <dgm:cxn modelId="{A0903DC2-56D0-B64A-B119-AAD78CA87F7F}" type="presParOf" srcId="{7BC3B5CA-47FB-044B-B8F3-AC8F09239D99}" destId="{5BC1C859-C6FD-F54D-8B6A-FEF470887E4C}" srcOrd="10" destOrd="0" presId="urn:microsoft.com/office/officeart/2005/8/layout/vProcess5"/>
    <dgm:cxn modelId="{C327E1C8-E81C-3A4F-9544-C89473F584A2}" type="presParOf" srcId="{7BC3B5CA-47FB-044B-B8F3-AC8F09239D99}" destId="{5C98E26F-FA5A-7C46-BCEC-1F7A6A3952E6}" srcOrd="11" destOrd="0" presId="urn:microsoft.com/office/officeart/2005/8/layout/vProcess5"/>
    <dgm:cxn modelId="{429C7872-52EF-C04F-AE86-0808474D0610}" type="presParOf" srcId="{7BC3B5CA-47FB-044B-B8F3-AC8F09239D99}" destId="{7049672F-DD74-FC4F-8451-825DAD08B0A9}" srcOrd="12" destOrd="0" presId="urn:microsoft.com/office/officeart/2005/8/layout/vProcess5"/>
    <dgm:cxn modelId="{2D31B20C-4CBF-0D49-A004-549258BFD150}" type="presParOf" srcId="{7BC3B5CA-47FB-044B-B8F3-AC8F09239D99}" destId="{7F6FA5D7-B6D2-3048-ACFE-1F30AEC09099}" srcOrd="13" destOrd="0" presId="urn:microsoft.com/office/officeart/2005/8/layout/vProcess5"/>
    <dgm:cxn modelId="{05D9AFC0-1D80-FF48-AB8B-E729693BAF63}" type="presParOf" srcId="{7BC3B5CA-47FB-044B-B8F3-AC8F09239D99}" destId="{4C534F21-067A-084D-B335-95C6C79DB7CA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E7ABA6-CF4A-5941-9CD9-43A7F0888CF0}">
      <dsp:nvSpPr>
        <dsp:cNvPr id="0" name=""/>
        <dsp:cNvSpPr/>
      </dsp:nvSpPr>
      <dsp:spPr>
        <a:xfrm>
          <a:off x="0" y="0"/>
          <a:ext cx="12621642" cy="113205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/>
            <a:t>Health Insurance</a:t>
          </a:r>
          <a:r>
            <a:rPr lang="en-US" sz="3000" kern="1200" dirty="0"/>
            <a:t>: 72% increase in understanding of how to calculate out-of-pocket costs with an 80/20 plan design with a deductible</a:t>
          </a:r>
        </a:p>
      </dsp:txBody>
      <dsp:txXfrm>
        <a:off x="33157" y="33157"/>
        <a:ext cx="11267612" cy="1065743"/>
      </dsp:txXfrm>
    </dsp:sp>
    <dsp:sp modelId="{1D66B7FE-1172-0C4D-A3C0-B0E09E85BD6C}">
      <dsp:nvSpPr>
        <dsp:cNvPr id="0" name=""/>
        <dsp:cNvSpPr/>
      </dsp:nvSpPr>
      <dsp:spPr>
        <a:xfrm>
          <a:off x="942525" y="1289287"/>
          <a:ext cx="12621642" cy="1132057"/>
        </a:xfrm>
        <a:prstGeom prst="roundRect">
          <a:avLst>
            <a:gd name="adj" fmla="val 10000"/>
          </a:avLst>
        </a:prstGeom>
        <a:solidFill>
          <a:schemeClr val="accent2">
            <a:hueOff val="1170380"/>
            <a:satOff val="-1460"/>
            <a:lumOff val="34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/>
            <a:t>Low Back Pain</a:t>
          </a:r>
          <a:r>
            <a:rPr lang="en-US" sz="3000" kern="1200"/>
            <a:t>: 71% increase in understanding that exercise often helps with low back pain</a:t>
          </a:r>
        </a:p>
      </dsp:txBody>
      <dsp:txXfrm>
        <a:off x="975682" y="1322444"/>
        <a:ext cx="10876965" cy="1065743"/>
      </dsp:txXfrm>
    </dsp:sp>
    <dsp:sp modelId="{64EB3936-A5D3-3A42-9778-A4EF137AAB9B}">
      <dsp:nvSpPr>
        <dsp:cNvPr id="0" name=""/>
        <dsp:cNvSpPr/>
      </dsp:nvSpPr>
      <dsp:spPr>
        <a:xfrm>
          <a:off x="1885050" y="2578575"/>
          <a:ext cx="12621642" cy="1132057"/>
        </a:xfrm>
        <a:prstGeom prst="roundRect">
          <a:avLst>
            <a:gd name="adj" fmla="val 10000"/>
          </a:avLst>
        </a:prstGeom>
        <a:solidFill>
          <a:schemeClr val="accent2">
            <a:hueOff val="2340760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/>
            <a:t>Prostate Cancer: </a:t>
          </a:r>
          <a:r>
            <a:rPr lang="en-US" sz="3000" kern="1200"/>
            <a:t>68% increase in understanding that most cases of prostate cancer don’t need treatment </a:t>
          </a:r>
        </a:p>
      </dsp:txBody>
      <dsp:txXfrm>
        <a:off x="1918207" y="2611732"/>
        <a:ext cx="10876965" cy="1065743"/>
      </dsp:txXfrm>
    </dsp:sp>
    <dsp:sp modelId="{79B50126-7C38-B34F-814B-548AD6E05A52}">
      <dsp:nvSpPr>
        <dsp:cNvPr id="0" name=""/>
        <dsp:cNvSpPr/>
      </dsp:nvSpPr>
      <dsp:spPr>
        <a:xfrm>
          <a:off x="2827575" y="3867862"/>
          <a:ext cx="12621642" cy="1132057"/>
        </a:xfrm>
        <a:prstGeom prst="roundRect">
          <a:avLst>
            <a:gd name="adj" fmla="val 10000"/>
          </a:avLst>
        </a:prstGeom>
        <a:solidFill>
          <a:schemeClr val="accent2">
            <a:hueOff val="3511140"/>
            <a:satOff val="-4379"/>
            <a:lumOff val="10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/>
            <a:t>Coronary Artery Disease: </a:t>
          </a:r>
          <a:r>
            <a:rPr lang="en-US" sz="3000" kern="1200"/>
            <a:t>66% increase in understanding that smoking is the single strongest risk factor for CAD</a:t>
          </a:r>
        </a:p>
      </dsp:txBody>
      <dsp:txXfrm>
        <a:off x="2860732" y="3901019"/>
        <a:ext cx="10876965" cy="1065743"/>
      </dsp:txXfrm>
    </dsp:sp>
    <dsp:sp modelId="{6BF0B1CA-E052-D945-9189-1B56B8302747}">
      <dsp:nvSpPr>
        <dsp:cNvPr id="0" name=""/>
        <dsp:cNvSpPr/>
      </dsp:nvSpPr>
      <dsp:spPr>
        <a:xfrm>
          <a:off x="3770100" y="5157150"/>
          <a:ext cx="12621642" cy="1132057"/>
        </a:xfrm>
        <a:prstGeom prst="roundRect">
          <a:avLst>
            <a:gd name="adj" fmla="val 10000"/>
          </a:avLst>
        </a:prstGeom>
        <a:solidFill>
          <a:schemeClr val="accent2">
            <a:hueOff val="4681520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/>
            <a:t>Health Insurance</a:t>
          </a:r>
          <a:r>
            <a:rPr lang="en-US" sz="3000" kern="1200"/>
            <a:t>: 64% increase in understanding of what co-insurance means</a:t>
          </a:r>
        </a:p>
      </dsp:txBody>
      <dsp:txXfrm>
        <a:off x="3803257" y="5190307"/>
        <a:ext cx="10876965" cy="1065743"/>
      </dsp:txXfrm>
    </dsp:sp>
    <dsp:sp modelId="{9BF87AFD-1898-7F4A-A473-7345C11F9225}">
      <dsp:nvSpPr>
        <dsp:cNvPr id="0" name=""/>
        <dsp:cNvSpPr/>
      </dsp:nvSpPr>
      <dsp:spPr>
        <a:xfrm>
          <a:off x="11885804" y="827030"/>
          <a:ext cx="735837" cy="73583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>
        <a:off x="12051367" y="827030"/>
        <a:ext cx="404711" cy="553717"/>
      </dsp:txXfrm>
    </dsp:sp>
    <dsp:sp modelId="{EDC74938-07E6-9840-A579-9597EB6B7449}">
      <dsp:nvSpPr>
        <dsp:cNvPr id="0" name=""/>
        <dsp:cNvSpPr/>
      </dsp:nvSpPr>
      <dsp:spPr>
        <a:xfrm>
          <a:off x="12828329" y="2116318"/>
          <a:ext cx="735837" cy="73583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1675274"/>
            <a:satOff val="-1459"/>
            <a:lumOff val="-2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1675274"/>
              <a:satOff val="-1459"/>
              <a:lumOff val="-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>
        <a:off x="12993892" y="2116318"/>
        <a:ext cx="404711" cy="553717"/>
      </dsp:txXfrm>
    </dsp:sp>
    <dsp:sp modelId="{EB7E586B-722A-8143-A2EC-D4AD77D22276}">
      <dsp:nvSpPr>
        <dsp:cNvPr id="0" name=""/>
        <dsp:cNvSpPr/>
      </dsp:nvSpPr>
      <dsp:spPr>
        <a:xfrm>
          <a:off x="13770855" y="3386738"/>
          <a:ext cx="735837" cy="73583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3350547"/>
            <a:satOff val="-2919"/>
            <a:lumOff val="-4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3350547"/>
              <a:satOff val="-2919"/>
              <a:lumOff val="-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>
        <a:off x="13936418" y="3386738"/>
        <a:ext cx="404711" cy="553717"/>
      </dsp:txXfrm>
    </dsp:sp>
    <dsp:sp modelId="{52DC2133-9527-9B42-A57E-6320E9200DED}">
      <dsp:nvSpPr>
        <dsp:cNvPr id="0" name=""/>
        <dsp:cNvSpPr/>
      </dsp:nvSpPr>
      <dsp:spPr>
        <a:xfrm>
          <a:off x="14713380" y="4688604"/>
          <a:ext cx="735837" cy="73583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>
        <a:off x="14878943" y="4688604"/>
        <a:ext cx="404711" cy="5537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EE77CB-2FBE-F24B-A596-B0083C72406D}" type="datetimeFigureOut">
              <a:rPr lang="en-US" smtClean="0"/>
              <a:t>9/4/24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AC342F-95B3-E34E-852E-736CB5302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338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sv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sv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1000" y="-78398"/>
            <a:ext cx="21301693" cy="10703026"/>
          </a:xfrm>
          <a:custGeom>
            <a:avLst/>
            <a:gdLst/>
            <a:ahLst/>
            <a:cxnLst/>
            <a:rect l="l" t="t" r="r" b="b"/>
            <a:pathLst>
              <a:path w="21301693" h="10703026">
                <a:moveTo>
                  <a:pt x="0" y="0"/>
                </a:moveTo>
                <a:lnTo>
                  <a:pt x="21301693" y="0"/>
                </a:lnTo>
                <a:lnTo>
                  <a:pt x="21301693" y="10703026"/>
                </a:lnTo>
                <a:lnTo>
                  <a:pt x="0" y="107030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928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381000" y="-76651"/>
            <a:ext cx="21748788" cy="10817326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2000"/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>
            <a:off x="3184093" y="6314348"/>
            <a:ext cx="14293094" cy="3217416"/>
          </a:xfrm>
          <a:custGeom>
            <a:avLst/>
            <a:gdLst/>
            <a:ahLst/>
            <a:cxnLst/>
            <a:rect l="l" t="t" r="r" b="b"/>
            <a:pathLst>
              <a:path w="14293094" h="3217416">
                <a:moveTo>
                  <a:pt x="0" y="0"/>
                </a:moveTo>
                <a:lnTo>
                  <a:pt x="14293094" y="0"/>
                </a:lnTo>
                <a:lnTo>
                  <a:pt x="14293094" y="3217416"/>
                </a:lnTo>
                <a:lnTo>
                  <a:pt x="0" y="32174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</a:blip>
            <a:stretch>
              <a:fillRect l="-9781" r="-11367" b="-25655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58908" y="168114"/>
            <a:ext cx="5062160" cy="1841158"/>
            <a:chOff x="-385338" y="40693"/>
            <a:chExt cx="6749545" cy="2454878"/>
          </a:xfrm>
        </p:grpSpPr>
        <p:sp>
          <p:nvSpPr>
            <p:cNvPr id="6" name="TextBox 6"/>
            <p:cNvSpPr txBox="1"/>
            <p:nvPr/>
          </p:nvSpPr>
          <p:spPr>
            <a:xfrm>
              <a:off x="-385338" y="40693"/>
              <a:ext cx="6749545" cy="11054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338"/>
                </a:lnSpc>
                <a:spcBef>
                  <a:spcPct val="0"/>
                </a:spcBef>
              </a:pPr>
              <a:r>
                <a:rPr lang="en-US" sz="7042" b="1" spc="753" dirty="0">
                  <a:solidFill>
                    <a:srgbClr val="35C0F0"/>
                  </a:solidFill>
                  <a:latin typeface="Montserrat" pitchFamily="2" charset="77"/>
                  <a:ea typeface="Cristik"/>
                  <a:cs typeface="Cristik"/>
                  <a:sym typeface="Cristik"/>
                </a:rPr>
                <a:t>Engage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206516"/>
              <a:ext cx="5106381" cy="12890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38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45312" y="1141090"/>
            <a:ext cx="5285708" cy="979381"/>
            <a:chOff x="0" y="90209"/>
            <a:chExt cx="7047611" cy="1305841"/>
          </a:xfrm>
        </p:grpSpPr>
        <p:sp>
          <p:nvSpPr>
            <p:cNvPr id="9" name="TextBox 9"/>
            <p:cNvSpPr txBox="1"/>
            <p:nvPr/>
          </p:nvSpPr>
          <p:spPr>
            <a:xfrm>
              <a:off x="298064" y="90209"/>
              <a:ext cx="6749547" cy="10870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20"/>
                </a:lnSpc>
                <a:spcBef>
                  <a:spcPct val="0"/>
                </a:spcBef>
              </a:pPr>
              <a:r>
                <a:rPr lang="en-US" sz="6912" b="1" spc="739" dirty="0">
                  <a:solidFill>
                    <a:srgbClr val="35C0F0"/>
                  </a:solidFill>
                  <a:latin typeface="Montserrat" pitchFamily="2" charset="77"/>
                  <a:ea typeface="Cristik"/>
                  <a:cs typeface="Cristik"/>
                  <a:sym typeface="Cristik"/>
                </a:rPr>
                <a:t>Educate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23840"/>
              <a:ext cx="6749547" cy="12722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2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727251" y="1998896"/>
            <a:ext cx="5695695" cy="8153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20"/>
              </a:lnSpc>
              <a:spcBef>
                <a:spcPct val="0"/>
              </a:spcBef>
            </a:pPr>
            <a:r>
              <a:rPr lang="en-US" sz="6912" b="1" spc="739" dirty="0">
                <a:solidFill>
                  <a:srgbClr val="35C0F0"/>
                </a:solidFill>
                <a:latin typeface="Montserrat" pitchFamily="2" charset="77"/>
                <a:ea typeface="Cristik"/>
                <a:cs typeface="Cristik"/>
                <a:sym typeface="Cristik"/>
              </a:rPr>
              <a:t>Empower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816650" y="6800308"/>
            <a:ext cx="17027979" cy="2987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955"/>
              </a:lnSpc>
              <a:spcBef>
                <a:spcPct val="0"/>
              </a:spcBef>
            </a:pPr>
            <a:r>
              <a:rPr lang="en-US" sz="4253" u="none" strike="noStrike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Deploying a Game-Based Approach to </a:t>
            </a:r>
          </a:p>
          <a:p>
            <a:pPr marL="0" lvl="0" indent="0" algn="ctr">
              <a:lnSpc>
                <a:spcPts val="5955"/>
              </a:lnSpc>
              <a:spcBef>
                <a:spcPct val="0"/>
              </a:spcBef>
            </a:pPr>
            <a:r>
              <a:rPr lang="en-US" sz="4253" u="none" strike="noStrike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Improving Health Literacy and Promoting </a:t>
            </a:r>
          </a:p>
          <a:p>
            <a:pPr marL="0" lvl="0" indent="0" algn="ctr">
              <a:lnSpc>
                <a:spcPts val="5955"/>
              </a:lnSpc>
              <a:spcBef>
                <a:spcPct val="0"/>
              </a:spcBef>
            </a:pPr>
            <a:r>
              <a:rPr lang="en-US" sz="4253" u="none" strike="noStrike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Awareness and Utilization of Employee Benefits</a:t>
            </a:r>
          </a:p>
          <a:p>
            <a:pPr marL="0" lvl="0" indent="0" algn="ctr">
              <a:lnSpc>
                <a:spcPts val="5955"/>
              </a:lnSpc>
              <a:spcBef>
                <a:spcPct val="0"/>
              </a:spcBef>
            </a:pPr>
            <a:endParaRPr lang="en-US" sz="4253" u="none" strike="noStrike">
              <a:solidFill>
                <a:srgbClr val="FFFFF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mes-scroll.mp4">
            <a:hlinkClick r:id="" action="ppaction://media"/>
            <a:extLst>
              <a:ext uri="{FF2B5EF4-FFF2-40B4-BE49-F238E27FC236}">
                <a16:creationId xmlns:a16="http://schemas.microsoft.com/office/drawing/2014/main" id="{75CE2D8F-4F70-DFAF-D95C-4A9A7F9D94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40105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3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999926" y="-3999282"/>
            <a:ext cx="10287000" cy="18286850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466" y="0"/>
            <a:ext cx="13606268" cy="10286358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474237" y="-2528760"/>
            <a:ext cx="7341846" cy="1829031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CDADAA-CB18-9CD1-E591-DC11D535E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685225" y="1866900"/>
            <a:ext cx="16916400" cy="7950704"/>
          </a:xfrm>
          <a:prstGeom prst="rect">
            <a:avLst/>
          </a:prstGeom>
        </p:spPr>
      </p:pic>
      <p:sp>
        <p:nvSpPr>
          <p:cNvPr id="4" name="TextBox 11">
            <a:extLst>
              <a:ext uri="{FF2B5EF4-FFF2-40B4-BE49-F238E27FC236}">
                <a16:creationId xmlns:a16="http://schemas.microsoft.com/office/drawing/2014/main" id="{9C30938C-CB04-5361-E768-3D115CCB3CD5}"/>
              </a:ext>
            </a:extLst>
          </p:cNvPr>
          <p:cNvSpPr txBox="1"/>
          <p:nvPr/>
        </p:nvSpPr>
        <p:spPr>
          <a:xfrm>
            <a:off x="681756" y="474125"/>
            <a:ext cx="14024844" cy="9716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083"/>
              </a:lnSpc>
            </a:pPr>
            <a:r>
              <a:rPr lang="en-US" sz="6077" b="1" dirty="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Learning Activities Completed</a:t>
            </a:r>
          </a:p>
        </p:txBody>
      </p:sp>
    </p:spTree>
    <p:extLst>
      <p:ext uri="{BB962C8B-B14F-4D97-AF65-F5344CB8AC3E}">
        <p14:creationId xmlns:p14="http://schemas.microsoft.com/office/powerpoint/2010/main" val="22902654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mputer screen with a screen showing a competition&#10;&#10;Description automatically generated with medium confidence">
            <a:extLst>
              <a:ext uri="{FF2B5EF4-FFF2-40B4-BE49-F238E27FC236}">
                <a16:creationId xmlns:a16="http://schemas.microsoft.com/office/drawing/2014/main" id="{EED02ADA-CD9D-4074-4134-DBCA1E2004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39" b="1"/>
          <a:stretch/>
        </p:blipFill>
        <p:spPr>
          <a:xfrm>
            <a:off x="1219200" y="1661547"/>
            <a:ext cx="8503026" cy="8615427"/>
          </a:xfrm>
          <a:prstGeom prst="rect">
            <a:avLst/>
          </a:prstGeom>
        </p:spPr>
      </p:pic>
      <p:pic>
        <p:nvPicPr>
          <p:cNvPr id="3" name="Picture 2" descr="A flyer for a health challenge&#10;&#10;Description automatically generated">
            <a:extLst>
              <a:ext uri="{FF2B5EF4-FFF2-40B4-BE49-F238E27FC236}">
                <a16:creationId xmlns:a16="http://schemas.microsoft.com/office/drawing/2014/main" id="{B7E1B9FD-EAEF-0A2D-F777-880DE802BE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14"/>
          <a:stretch/>
        </p:blipFill>
        <p:spPr>
          <a:xfrm>
            <a:off x="10052190" y="1667563"/>
            <a:ext cx="7887518" cy="798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6012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999926" y="-3999282"/>
            <a:ext cx="10287000" cy="18286850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466" y="0"/>
            <a:ext cx="13606268" cy="10286358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474237" y="-2528760"/>
            <a:ext cx="7341846" cy="1829031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oster with price list&#10;&#10;Description automatically generated with medium confidence">
            <a:extLst>
              <a:ext uri="{FF2B5EF4-FFF2-40B4-BE49-F238E27FC236}">
                <a16:creationId xmlns:a16="http://schemas.microsoft.com/office/drawing/2014/main" id="{BF7C9B69-1B8C-70CB-B760-865700BE80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16029315" cy="1061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569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C53EEA-63B8-9D12-A12A-79CCB6CD26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21967" y="1282072"/>
            <a:ext cx="14444065" cy="48492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0F3DDF-3066-C342-3E15-41C81A6AA6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50324" y="6131317"/>
            <a:ext cx="12805659" cy="41556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C5470E-0480-5810-2727-DF7743A333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928" r="5928"/>
          <a:stretch/>
        </p:blipFill>
        <p:spPr>
          <a:xfrm>
            <a:off x="13876578" y="6260764"/>
            <a:ext cx="2967741" cy="3896788"/>
          </a:xfrm>
          <a:prstGeom prst="rect">
            <a:avLst/>
          </a:prstGeom>
        </p:spPr>
      </p:pic>
      <p:sp>
        <p:nvSpPr>
          <p:cNvPr id="6" name="TextBox 11">
            <a:extLst>
              <a:ext uri="{FF2B5EF4-FFF2-40B4-BE49-F238E27FC236}">
                <a16:creationId xmlns:a16="http://schemas.microsoft.com/office/drawing/2014/main" id="{9E526D18-D9DB-E2E0-0E41-C616D3F680FC}"/>
              </a:ext>
            </a:extLst>
          </p:cNvPr>
          <p:cNvSpPr txBox="1"/>
          <p:nvPr/>
        </p:nvSpPr>
        <p:spPr>
          <a:xfrm>
            <a:off x="685800" y="309429"/>
            <a:ext cx="14024844" cy="9716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083"/>
              </a:lnSpc>
            </a:pPr>
            <a:r>
              <a:rPr lang="en-US" sz="6077" b="1" dirty="0">
                <a:solidFill>
                  <a:srgbClr val="44C0EE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Employee Engagement</a:t>
            </a:r>
          </a:p>
        </p:txBody>
      </p:sp>
    </p:spTree>
    <p:extLst>
      <p:ext uri="{BB962C8B-B14F-4D97-AF65-F5344CB8AC3E}">
        <p14:creationId xmlns:p14="http://schemas.microsoft.com/office/powerpoint/2010/main" val="3297172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5444B7-37FD-38C2-7A90-FDE20B1FE9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2126309" y="2126307"/>
            <a:ext cx="10313727" cy="6061116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37743" y="3990710"/>
            <a:ext cx="6533391" cy="6057905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71323" y="2457128"/>
            <a:ext cx="10286358" cy="5372102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21033" y="1801968"/>
            <a:ext cx="7212453" cy="6132999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D1A83D11-6D8E-C0F2-827D-DE055638FC5B}"/>
              </a:ext>
            </a:extLst>
          </p:cNvPr>
          <p:cNvSpPr txBox="1"/>
          <p:nvPr/>
        </p:nvSpPr>
        <p:spPr>
          <a:xfrm>
            <a:off x="990061" y="4150659"/>
            <a:ext cx="4321242" cy="46078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kern="1200">
                <a:solidFill>
                  <a:srgbClr val="FFFFFF"/>
                </a:solidFill>
                <a:latin typeface="+mj-lt"/>
                <a:ea typeface="+mj-ea"/>
                <a:cs typeface="+mj-cs"/>
                <a:sym typeface="Montserrat Classic Bold"/>
              </a:rPr>
              <a:t>Learning Activities by Category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A43721-3B79-3DE9-01F6-1472AAB72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6151955" y="718067"/>
            <a:ext cx="11826715" cy="869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3181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3">
            <a:extLst>
              <a:ext uri="{FF2B5EF4-FFF2-40B4-BE49-F238E27FC236}">
                <a16:creationId xmlns:a16="http://schemas.microsoft.com/office/drawing/2014/main" id="{5BAA98A2-7165-0D19-214A-DF0971FEB986}"/>
              </a:ext>
            </a:extLst>
          </p:cNvPr>
          <p:cNvSpPr txBox="1">
            <a:spLocks/>
          </p:cNvSpPr>
          <p:nvPr/>
        </p:nvSpPr>
        <p:spPr>
          <a:xfrm>
            <a:off x="1295400" y="409976"/>
            <a:ext cx="8669808" cy="29091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TOP 5 USER INTERESTS BY CATEGORY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5E49B6-3561-EB4A-6DA3-837CDD6A12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17100" y="1519108"/>
            <a:ext cx="13212125" cy="45230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44AB24-0B91-3C4B-1F74-AC4D964A96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209800" y="5796494"/>
            <a:ext cx="9049895" cy="41636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DFF156-3BE4-9D60-1D27-ACFAA0DB7C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888"/>
          <a:stretch/>
        </p:blipFill>
        <p:spPr>
          <a:xfrm>
            <a:off x="11125200" y="5931417"/>
            <a:ext cx="4114800" cy="384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821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999926" y="-3999282"/>
            <a:ext cx="10287000" cy="18286850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466" y="0"/>
            <a:ext cx="13606268" cy="10286358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474237" y="-2528760"/>
            <a:ext cx="7341846" cy="1829031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colorful lines in different colors&#10;&#10;Description automatically generated with medium confidence">
            <a:extLst>
              <a:ext uri="{FF2B5EF4-FFF2-40B4-BE49-F238E27FC236}">
                <a16:creationId xmlns:a16="http://schemas.microsoft.com/office/drawing/2014/main" id="{AC8946B3-57C3-BCB5-97F7-1BAA9E299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332925" y="1030918"/>
            <a:ext cx="15621000" cy="9255439"/>
          </a:xfrm>
          <a:prstGeom prst="rect">
            <a:avLst/>
          </a:prstGeom>
        </p:spPr>
      </p:pic>
      <p:sp>
        <p:nvSpPr>
          <p:cNvPr id="3" name="TextBox 11">
            <a:extLst>
              <a:ext uri="{FF2B5EF4-FFF2-40B4-BE49-F238E27FC236}">
                <a16:creationId xmlns:a16="http://schemas.microsoft.com/office/drawing/2014/main" id="{C177DA9C-F440-475C-2B78-E2CB87800996}"/>
              </a:ext>
            </a:extLst>
          </p:cNvPr>
          <p:cNvSpPr txBox="1"/>
          <p:nvPr/>
        </p:nvSpPr>
        <p:spPr>
          <a:xfrm>
            <a:off x="152400" y="-22067"/>
            <a:ext cx="14024844" cy="9716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083"/>
              </a:lnSpc>
            </a:pPr>
            <a:r>
              <a:rPr lang="en-US" sz="6077" b="1" dirty="0">
                <a:solidFill>
                  <a:schemeClr val="bg1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Baseline Knowledge Assessment</a:t>
            </a:r>
          </a:p>
        </p:txBody>
      </p:sp>
    </p:spTree>
    <p:extLst>
      <p:ext uri="{BB962C8B-B14F-4D97-AF65-F5344CB8AC3E}">
        <p14:creationId xmlns:p14="http://schemas.microsoft.com/office/powerpoint/2010/main" val="24204243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999926" y="-3999282"/>
            <a:ext cx="10287000" cy="18286850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466" y="0"/>
            <a:ext cx="13606268" cy="10286358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474237" y="-2528760"/>
            <a:ext cx="7341846" cy="1829031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11">
            <a:extLst>
              <a:ext uri="{FF2B5EF4-FFF2-40B4-BE49-F238E27FC236}">
                <a16:creationId xmlns:a16="http://schemas.microsoft.com/office/drawing/2014/main" id="{392C26FF-F9DA-DCBC-921F-6F86857AF05B}"/>
              </a:ext>
            </a:extLst>
          </p:cNvPr>
          <p:cNvSpPr txBox="1"/>
          <p:nvPr/>
        </p:nvSpPr>
        <p:spPr>
          <a:xfrm>
            <a:off x="241812" y="0"/>
            <a:ext cx="14024844" cy="9716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083"/>
              </a:lnSpc>
            </a:pPr>
            <a:r>
              <a:rPr lang="en-US" sz="6077" b="1" dirty="0">
                <a:solidFill>
                  <a:schemeClr val="bg1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Final Knowledge Assessment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42D2B1-8DF2-B27A-75CC-9071C8F1C3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27706" y="971613"/>
            <a:ext cx="15631438" cy="929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9028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" y="0"/>
            <a:ext cx="18287997" cy="2363932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2193285" y="0"/>
            <a:ext cx="6094715" cy="2364618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61666" y="-7961667"/>
            <a:ext cx="2364669" cy="18288003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5797F50-FFAE-11EE-786D-03D8856D46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7083204"/>
              </p:ext>
            </p:extLst>
          </p:nvPr>
        </p:nvGraphicFramePr>
        <p:xfrm>
          <a:off x="966084" y="3168868"/>
          <a:ext cx="16391743" cy="6289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11">
            <a:extLst>
              <a:ext uri="{FF2B5EF4-FFF2-40B4-BE49-F238E27FC236}">
                <a16:creationId xmlns:a16="http://schemas.microsoft.com/office/drawing/2014/main" id="{30ADF5F4-B1A9-1165-79A2-942A620D06EF}"/>
              </a:ext>
            </a:extLst>
          </p:cNvPr>
          <p:cNvSpPr txBox="1"/>
          <p:nvPr/>
        </p:nvSpPr>
        <p:spPr>
          <a:xfrm>
            <a:off x="368588" y="191429"/>
            <a:ext cx="11511527" cy="20103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083"/>
              </a:lnSpc>
            </a:pPr>
            <a:r>
              <a:rPr lang="en-US" sz="6077" b="1" dirty="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Select </a:t>
            </a:r>
            <a:r>
              <a:rPr lang="en-US" sz="6077" b="1" dirty="0">
                <a:solidFill>
                  <a:srgbClr val="FFFFFF"/>
                </a:solidFill>
                <a:latin typeface="Montserrat Classic Bold"/>
              </a:rPr>
              <a:t>key areas of knowledge improvement</a:t>
            </a:r>
            <a:endParaRPr lang="en-US" sz="6077" b="1" dirty="0">
              <a:solidFill>
                <a:srgbClr val="FFFFFF"/>
              </a:solidFill>
              <a:latin typeface="Montserrat Classic Bold"/>
              <a:sym typeface="Montserrat Classic Bold"/>
            </a:endParaRPr>
          </a:p>
        </p:txBody>
      </p:sp>
    </p:spTree>
    <p:extLst>
      <p:ext uri="{BB962C8B-B14F-4D97-AF65-F5344CB8AC3E}">
        <p14:creationId xmlns:p14="http://schemas.microsoft.com/office/powerpoint/2010/main" val="2449365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4BE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49D42A-2CA2-1DC9-805C-32DCF8977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3C8CA85-373A-3922-2941-670D959992AA}"/>
              </a:ext>
            </a:extLst>
          </p:cNvPr>
          <p:cNvGrpSpPr/>
          <p:nvPr/>
        </p:nvGrpSpPr>
        <p:grpSpPr>
          <a:xfrm rot="5400000">
            <a:off x="-2098833" y="-241309"/>
            <a:ext cx="9258300" cy="11798318"/>
            <a:chOff x="0" y="0"/>
            <a:chExt cx="3130550" cy="3989417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6832AE3-9C2A-EB09-A48D-77DAC650A756}"/>
                </a:ext>
              </a:extLst>
            </p:cNvPr>
            <p:cNvSpPr/>
            <p:nvPr/>
          </p:nvSpPr>
          <p:spPr>
            <a:xfrm>
              <a:off x="0" y="0"/>
              <a:ext cx="3130550" cy="3989417"/>
            </a:xfrm>
            <a:custGeom>
              <a:avLst/>
              <a:gdLst/>
              <a:ahLst/>
              <a:cxnLst/>
              <a:rect l="l" t="t" r="r" b="b"/>
              <a:pathLst>
                <a:path w="3130550" h="3989417">
                  <a:moveTo>
                    <a:pt x="0" y="1123950"/>
                  </a:moveTo>
                  <a:lnTo>
                    <a:pt x="0" y="3989417"/>
                  </a:lnTo>
                  <a:lnTo>
                    <a:pt x="3130550" y="3989417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FF2B82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9612CF5A-7004-A535-A5EB-E00D13E1C975}"/>
              </a:ext>
            </a:extLst>
          </p:cNvPr>
          <p:cNvGrpSpPr/>
          <p:nvPr/>
        </p:nvGrpSpPr>
        <p:grpSpPr>
          <a:xfrm rot="5400000">
            <a:off x="625705" y="-611125"/>
            <a:ext cx="10287000" cy="11538409"/>
            <a:chOff x="4437" y="0"/>
            <a:chExt cx="3130550" cy="3511380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4A6A9D42-E075-28CA-0091-1CF34260BE47}"/>
                </a:ext>
              </a:extLst>
            </p:cNvPr>
            <p:cNvSpPr/>
            <p:nvPr/>
          </p:nvSpPr>
          <p:spPr>
            <a:xfrm>
              <a:off x="4437" y="0"/>
              <a:ext cx="3130550" cy="3511380"/>
            </a:xfrm>
            <a:custGeom>
              <a:avLst/>
              <a:gdLst/>
              <a:ahLst/>
              <a:cxnLst/>
              <a:rect l="l" t="t" r="r" b="b"/>
              <a:pathLst>
                <a:path w="3130550" h="3511380">
                  <a:moveTo>
                    <a:pt x="0" y="1123950"/>
                  </a:moveTo>
                  <a:lnTo>
                    <a:pt x="0" y="3511380"/>
                  </a:lnTo>
                  <a:lnTo>
                    <a:pt x="3130550" y="3511380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1C2AA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C8510679-EFD0-CED7-6908-D92CB028034C}"/>
              </a:ext>
            </a:extLst>
          </p:cNvPr>
          <p:cNvSpPr/>
          <p:nvPr/>
        </p:nvSpPr>
        <p:spPr>
          <a:xfrm>
            <a:off x="678837" y="8850891"/>
            <a:ext cx="699726" cy="814819"/>
          </a:xfrm>
          <a:custGeom>
            <a:avLst/>
            <a:gdLst/>
            <a:ahLst/>
            <a:cxnLst/>
            <a:rect l="l" t="t" r="r" b="b"/>
            <a:pathLst>
              <a:path w="699726" h="814819">
                <a:moveTo>
                  <a:pt x="0" y="0"/>
                </a:moveTo>
                <a:lnTo>
                  <a:pt x="699726" y="0"/>
                </a:lnTo>
                <a:lnTo>
                  <a:pt x="699726" y="814818"/>
                </a:lnTo>
                <a:lnTo>
                  <a:pt x="0" y="8148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999B6792-E0B5-F12E-766F-8DA80FC77C27}"/>
              </a:ext>
            </a:extLst>
          </p:cNvPr>
          <p:cNvSpPr/>
          <p:nvPr/>
        </p:nvSpPr>
        <p:spPr>
          <a:xfrm>
            <a:off x="7864958" y="715704"/>
            <a:ext cx="699726" cy="814819"/>
          </a:xfrm>
          <a:custGeom>
            <a:avLst/>
            <a:gdLst/>
            <a:ahLst/>
            <a:cxnLst/>
            <a:rect l="l" t="t" r="r" b="b"/>
            <a:pathLst>
              <a:path w="699726" h="814819">
                <a:moveTo>
                  <a:pt x="0" y="0"/>
                </a:moveTo>
                <a:lnTo>
                  <a:pt x="699725" y="0"/>
                </a:lnTo>
                <a:lnTo>
                  <a:pt x="699725" y="814819"/>
                </a:lnTo>
                <a:lnTo>
                  <a:pt x="0" y="8148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66E11F-473B-67F6-1B54-3C045E67CF8F}"/>
              </a:ext>
            </a:extLst>
          </p:cNvPr>
          <p:cNvSpPr txBox="1"/>
          <p:nvPr/>
        </p:nvSpPr>
        <p:spPr>
          <a:xfrm>
            <a:off x="349864" y="557232"/>
            <a:ext cx="8214820" cy="998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83"/>
              </a:lnSpc>
            </a:pPr>
            <a:r>
              <a:rPr lang="en-US" sz="6077" b="1" dirty="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Session Overview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9679E1-E796-4A44-9C39-0247C3E3129C}"/>
              </a:ext>
            </a:extLst>
          </p:cNvPr>
          <p:cNvSpPr txBox="1"/>
          <p:nvPr/>
        </p:nvSpPr>
        <p:spPr>
          <a:xfrm>
            <a:off x="152400" y="2113078"/>
            <a:ext cx="16992600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57350" indent="-742950" rtl="0" fontAlgn="base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2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Engaging Employees Through Game-Based Learning</a:t>
            </a:r>
          </a:p>
          <a:p>
            <a:pPr marL="1657350" indent="-742950" rtl="0" fontAlgn="base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2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Empowering Better Healthcare Decisions</a:t>
            </a:r>
            <a:r>
              <a:rPr lang="en-US" sz="32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1657350" indent="-742950" rtl="0" fontAlgn="base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</a:rPr>
              <a:t>St</a:t>
            </a:r>
            <a:r>
              <a:rPr lang="en-US" sz="32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reamlining Implementation for Immediate 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</a:rPr>
              <a:t>Impact with Minimal Effort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534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2126309" y="2126307"/>
            <a:ext cx="10313727" cy="6061116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37743" y="3990710"/>
            <a:ext cx="6533391" cy="6057905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71323" y="2457128"/>
            <a:ext cx="10286358" cy="5372102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21033" y="1801968"/>
            <a:ext cx="7212453" cy="6132999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TextBox 11">
            <a:extLst>
              <a:ext uri="{FF2B5EF4-FFF2-40B4-BE49-F238E27FC236}">
                <a16:creationId xmlns:a16="http://schemas.microsoft.com/office/drawing/2014/main" id="{A2201714-2F47-7468-2108-59ED8E5EE442}"/>
              </a:ext>
            </a:extLst>
          </p:cNvPr>
          <p:cNvSpPr txBox="1"/>
          <p:nvPr/>
        </p:nvSpPr>
        <p:spPr>
          <a:xfrm>
            <a:off x="990061" y="4150659"/>
            <a:ext cx="4321242" cy="46078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Montserrat Classic Bold"/>
              </a:rPr>
              <a:t>Firekeepers Experience Stats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9876A0-43AF-97C4-E25B-546772AB0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7924800" y="240551"/>
            <a:ext cx="9143999" cy="980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4242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F05D2C-1498-0A91-A9B3-DC3E1107E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C161D12-4685-9B27-9216-FA6D6F1384B0}"/>
              </a:ext>
            </a:extLst>
          </p:cNvPr>
          <p:cNvSpPr/>
          <p:nvPr/>
        </p:nvSpPr>
        <p:spPr>
          <a:xfrm>
            <a:off x="-6626" y="0"/>
            <a:ext cx="21301693" cy="10703026"/>
          </a:xfrm>
          <a:custGeom>
            <a:avLst/>
            <a:gdLst/>
            <a:ahLst/>
            <a:cxnLst/>
            <a:rect l="l" t="t" r="r" b="b"/>
            <a:pathLst>
              <a:path w="21301693" h="10703026">
                <a:moveTo>
                  <a:pt x="0" y="0"/>
                </a:moveTo>
                <a:lnTo>
                  <a:pt x="21301693" y="0"/>
                </a:lnTo>
                <a:lnTo>
                  <a:pt x="21301693" y="10703026"/>
                </a:lnTo>
                <a:lnTo>
                  <a:pt x="0" y="107030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928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3C93F49-90D7-C4AF-6144-361B0159E192}"/>
              </a:ext>
            </a:extLst>
          </p:cNvPr>
          <p:cNvSpPr/>
          <p:nvPr/>
        </p:nvSpPr>
        <p:spPr>
          <a:xfrm>
            <a:off x="-6626" y="0"/>
            <a:ext cx="21748788" cy="10817326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2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137AB0B5-020E-543A-8286-F82E2EAF2313}"/>
              </a:ext>
            </a:extLst>
          </p:cNvPr>
          <p:cNvGrpSpPr/>
          <p:nvPr/>
        </p:nvGrpSpPr>
        <p:grpSpPr>
          <a:xfrm>
            <a:off x="347912" y="233015"/>
            <a:ext cx="4294280" cy="1776257"/>
            <a:chOff x="0" y="127228"/>
            <a:chExt cx="5725707" cy="2368343"/>
          </a:xfrm>
        </p:grpSpPr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19CA268B-4336-EFF8-9625-30A5578C7338}"/>
                </a:ext>
              </a:extLst>
            </p:cNvPr>
            <p:cNvSpPr txBox="1"/>
            <p:nvPr/>
          </p:nvSpPr>
          <p:spPr>
            <a:xfrm>
              <a:off x="619326" y="127228"/>
              <a:ext cx="5106381" cy="12975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38"/>
                </a:lnSpc>
                <a:spcBef>
                  <a:spcPct val="0"/>
                </a:spcBef>
              </a:pPr>
              <a:r>
                <a:rPr lang="en-US" sz="7042" spc="753" dirty="0">
                  <a:solidFill>
                    <a:srgbClr val="35C0F0"/>
                  </a:solidFill>
                  <a:latin typeface="Cristik"/>
                  <a:ea typeface="Cristik"/>
                  <a:cs typeface="Cristik"/>
                  <a:sym typeface="Cristik"/>
                </a:rPr>
                <a:t>Engage</a:t>
              </a: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1C1A44AB-72DB-95E7-C178-5C99A20F68E0}"/>
                </a:ext>
              </a:extLst>
            </p:cNvPr>
            <p:cNvSpPr txBox="1"/>
            <p:nvPr/>
          </p:nvSpPr>
          <p:spPr>
            <a:xfrm>
              <a:off x="0" y="1206516"/>
              <a:ext cx="5106381" cy="12890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38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B89D9C7E-DE5A-CE90-48E4-E5A28AA02C88}"/>
              </a:ext>
            </a:extLst>
          </p:cNvPr>
          <p:cNvGrpSpPr/>
          <p:nvPr/>
        </p:nvGrpSpPr>
        <p:grpSpPr>
          <a:xfrm>
            <a:off x="745312" y="992730"/>
            <a:ext cx="5436534" cy="1127741"/>
            <a:chOff x="0" y="-107604"/>
            <a:chExt cx="7248712" cy="1503654"/>
          </a:xfrm>
        </p:grpSpPr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D33A1C28-2D32-7A9A-252B-5032427F5881}"/>
                </a:ext>
              </a:extLst>
            </p:cNvPr>
            <p:cNvSpPr txBox="1"/>
            <p:nvPr/>
          </p:nvSpPr>
          <p:spPr>
            <a:xfrm>
              <a:off x="499165" y="-107604"/>
              <a:ext cx="6749547" cy="12805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20"/>
                </a:lnSpc>
                <a:spcBef>
                  <a:spcPct val="0"/>
                </a:spcBef>
              </a:pPr>
              <a:r>
                <a:rPr lang="en-US" sz="6912" spc="739" dirty="0">
                  <a:solidFill>
                    <a:srgbClr val="35C0F0"/>
                  </a:solidFill>
                  <a:latin typeface="Cristik"/>
                  <a:ea typeface="Cristik"/>
                  <a:cs typeface="Cristik"/>
                  <a:sym typeface="Cristik"/>
                </a:rPr>
                <a:t>Educate</a:t>
              </a: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362DA0C4-22E3-5483-B19B-0AEB229DB8B8}"/>
                </a:ext>
              </a:extLst>
            </p:cNvPr>
            <p:cNvSpPr txBox="1"/>
            <p:nvPr/>
          </p:nvSpPr>
          <p:spPr>
            <a:xfrm>
              <a:off x="0" y="123840"/>
              <a:ext cx="6749547" cy="12722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2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DE73B0AB-3DEA-F434-4086-0EDEA07D0DBB}"/>
              </a:ext>
            </a:extLst>
          </p:cNvPr>
          <p:cNvSpPr txBox="1"/>
          <p:nvPr/>
        </p:nvSpPr>
        <p:spPr>
          <a:xfrm>
            <a:off x="1870166" y="1779569"/>
            <a:ext cx="5062160" cy="929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20"/>
              </a:lnSpc>
              <a:spcBef>
                <a:spcPct val="0"/>
              </a:spcBef>
            </a:pPr>
            <a:r>
              <a:rPr lang="en-US" sz="6912" spc="739" dirty="0">
                <a:solidFill>
                  <a:srgbClr val="35C0F0"/>
                </a:solidFill>
                <a:latin typeface="Cristik"/>
                <a:ea typeface="Cristik"/>
                <a:cs typeface="Cristik"/>
                <a:sym typeface="Cristik"/>
              </a:rPr>
              <a:t>Empower</a:t>
            </a:r>
          </a:p>
        </p:txBody>
      </p:sp>
      <p:grpSp>
        <p:nvGrpSpPr>
          <p:cNvPr id="13" name="Group 2">
            <a:extLst>
              <a:ext uri="{FF2B5EF4-FFF2-40B4-BE49-F238E27FC236}">
                <a16:creationId xmlns:a16="http://schemas.microsoft.com/office/drawing/2014/main" id="{AB719AD0-6D5D-10AC-84EB-065412BC04DE}"/>
              </a:ext>
            </a:extLst>
          </p:cNvPr>
          <p:cNvGrpSpPr/>
          <p:nvPr/>
        </p:nvGrpSpPr>
        <p:grpSpPr>
          <a:xfrm>
            <a:off x="1052670" y="3478365"/>
            <a:ext cx="16182660" cy="3217910"/>
            <a:chOff x="0" y="523875"/>
            <a:chExt cx="21576881" cy="4290547"/>
          </a:xfrm>
        </p:grpSpPr>
        <p:sp>
          <p:nvSpPr>
            <p:cNvPr id="14" name="TextBox 3">
              <a:extLst>
                <a:ext uri="{FF2B5EF4-FFF2-40B4-BE49-F238E27FC236}">
                  <a16:creationId xmlns:a16="http://schemas.microsoft.com/office/drawing/2014/main" id="{C0C529E0-A9A4-CCEE-B6B8-22EB7B1FAB7E}"/>
                </a:ext>
              </a:extLst>
            </p:cNvPr>
            <p:cNvSpPr txBox="1"/>
            <p:nvPr/>
          </p:nvSpPr>
          <p:spPr>
            <a:xfrm>
              <a:off x="0" y="523875"/>
              <a:ext cx="21576881" cy="18979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065"/>
                </a:lnSpc>
                <a:spcBef>
                  <a:spcPct val="0"/>
                </a:spcBef>
              </a:pPr>
              <a:r>
                <a:rPr lang="en-US" sz="13832" b="1" dirty="0">
                  <a:solidFill>
                    <a:schemeClr val="bg1">
                      <a:lumMod val="85000"/>
                    </a:schemeClr>
                  </a:solidFill>
                  <a:latin typeface="HK Modular"/>
                  <a:ea typeface="HK Modular"/>
                  <a:cs typeface="HK Modular"/>
                  <a:sym typeface="HK Modular"/>
                </a:rPr>
                <a:t>OPEN</a:t>
              </a:r>
              <a:r>
                <a:rPr lang="en-US" sz="13832" b="1" dirty="0">
                  <a:solidFill>
                    <a:srgbClr val="3168D8"/>
                  </a:solidFill>
                  <a:latin typeface="HK Modular"/>
                  <a:ea typeface="HK Modular"/>
                  <a:cs typeface="HK Modular"/>
                  <a:sym typeface="HK Modular"/>
                </a:rPr>
                <a:t> </a:t>
              </a:r>
            </a:p>
          </p:txBody>
        </p:sp>
        <p:sp>
          <p:nvSpPr>
            <p:cNvPr id="15" name="TextBox 4">
              <a:extLst>
                <a:ext uri="{FF2B5EF4-FFF2-40B4-BE49-F238E27FC236}">
                  <a16:creationId xmlns:a16="http://schemas.microsoft.com/office/drawing/2014/main" id="{8401B43A-77B7-4B43-0BD4-B74B1B3C5644}"/>
                </a:ext>
              </a:extLst>
            </p:cNvPr>
            <p:cNvSpPr txBox="1"/>
            <p:nvPr/>
          </p:nvSpPr>
          <p:spPr>
            <a:xfrm>
              <a:off x="0" y="2627497"/>
              <a:ext cx="21576881" cy="2186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642"/>
                </a:lnSpc>
                <a:spcBef>
                  <a:spcPct val="0"/>
                </a:spcBef>
              </a:pPr>
              <a:r>
                <a:rPr lang="en-US" sz="13302" b="1" dirty="0">
                  <a:solidFill>
                    <a:srgbClr val="FFFFFF"/>
                  </a:solidFill>
                  <a:latin typeface="HK Modular"/>
                  <a:ea typeface="HK Modular"/>
                  <a:cs typeface="HK Modular"/>
                  <a:sym typeface="HK Modular"/>
                </a:rPr>
                <a:t>DISCUSSION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7037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4B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2098833" y="-241309"/>
            <a:ext cx="9258300" cy="11798318"/>
            <a:chOff x="0" y="0"/>
            <a:chExt cx="3130550" cy="39894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30550" cy="3989417"/>
            </a:xfrm>
            <a:custGeom>
              <a:avLst/>
              <a:gdLst/>
              <a:ahLst/>
              <a:cxnLst/>
              <a:rect l="l" t="t" r="r" b="b"/>
              <a:pathLst>
                <a:path w="3130550" h="3989417">
                  <a:moveTo>
                    <a:pt x="0" y="1123950"/>
                  </a:moveTo>
                  <a:lnTo>
                    <a:pt x="0" y="3989417"/>
                  </a:lnTo>
                  <a:lnTo>
                    <a:pt x="3130550" y="3989417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FF2B82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5400000">
            <a:off x="625705" y="-625705"/>
            <a:ext cx="10287000" cy="11538409"/>
            <a:chOff x="0" y="0"/>
            <a:chExt cx="3130550" cy="351138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3511380"/>
            </a:xfrm>
            <a:custGeom>
              <a:avLst/>
              <a:gdLst/>
              <a:ahLst/>
              <a:cxnLst/>
              <a:rect l="l" t="t" r="r" b="b"/>
              <a:pathLst>
                <a:path w="3130550" h="3511380">
                  <a:moveTo>
                    <a:pt x="0" y="1123950"/>
                  </a:moveTo>
                  <a:lnTo>
                    <a:pt x="0" y="3511380"/>
                  </a:lnTo>
                  <a:lnTo>
                    <a:pt x="3130550" y="3511380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1C2AA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678837" y="8850891"/>
            <a:ext cx="699726" cy="814819"/>
          </a:xfrm>
          <a:custGeom>
            <a:avLst/>
            <a:gdLst/>
            <a:ahLst/>
            <a:cxnLst/>
            <a:rect l="l" t="t" r="r" b="b"/>
            <a:pathLst>
              <a:path w="699726" h="814819">
                <a:moveTo>
                  <a:pt x="0" y="0"/>
                </a:moveTo>
                <a:lnTo>
                  <a:pt x="699726" y="0"/>
                </a:lnTo>
                <a:lnTo>
                  <a:pt x="699726" y="814818"/>
                </a:lnTo>
                <a:lnTo>
                  <a:pt x="0" y="8148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7864958" y="715704"/>
            <a:ext cx="699726" cy="814819"/>
          </a:xfrm>
          <a:custGeom>
            <a:avLst/>
            <a:gdLst/>
            <a:ahLst/>
            <a:cxnLst/>
            <a:rect l="l" t="t" r="r" b="b"/>
            <a:pathLst>
              <a:path w="699726" h="814819">
                <a:moveTo>
                  <a:pt x="0" y="0"/>
                </a:moveTo>
                <a:lnTo>
                  <a:pt x="699725" y="0"/>
                </a:lnTo>
                <a:lnTo>
                  <a:pt x="699725" y="814819"/>
                </a:lnTo>
                <a:lnTo>
                  <a:pt x="0" y="8148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465365" y="506798"/>
            <a:ext cx="7822635" cy="9782481"/>
          </a:xfrm>
          <a:custGeom>
            <a:avLst/>
            <a:gdLst/>
            <a:ahLst/>
            <a:cxnLst/>
            <a:rect l="l" t="t" r="r" b="b"/>
            <a:pathLst>
              <a:path w="7822635" h="9782481">
                <a:moveTo>
                  <a:pt x="0" y="0"/>
                </a:moveTo>
                <a:lnTo>
                  <a:pt x="7822635" y="0"/>
                </a:lnTo>
                <a:lnTo>
                  <a:pt x="7822635" y="9782482"/>
                </a:lnTo>
                <a:lnTo>
                  <a:pt x="0" y="97824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83595" y="4587831"/>
            <a:ext cx="7616817" cy="5077878"/>
          </a:xfrm>
          <a:custGeom>
            <a:avLst/>
            <a:gdLst/>
            <a:ahLst/>
            <a:cxnLst/>
            <a:rect l="l" t="t" r="r" b="b"/>
            <a:pathLst>
              <a:path w="7616817" h="5077878">
                <a:moveTo>
                  <a:pt x="0" y="0"/>
                </a:moveTo>
                <a:lnTo>
                  <a:pt x="7616817" y="0"/>
                </a:lnTo>
                <a:lnTo>
                  <a:pt x="7616817" y="5077878"/>
                </a:lnTo>
                <a:lnTo>
                  <a:pt x="0" y="50778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810413" y="4540206"/>
            <a:ext cx="5106308" cy="1315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19"/>
              </a:lnSpc>
            </a:pPr>
            <a:r>
              <a:rPr lang="en-US" sz="39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Vice President, Human Resources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12507" y="3589218"/>
            <a:ext cx="8214820" cy="998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83"/>
              </a:lnSpc>
            </a:pPr>
            <a:r>
              <a:rPr lang="en-US" sz="6077" b="1" dirty="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BRYANT PHILLIPS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4B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2098833" y="-241309"/>
            <a:ext cx="9258300" cy="11798318"/>
            <a:chOff x="0" y="0"/>
            <a:chExt cx="3130550" cy="39894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30550" cy="3989417"/>
            </a:xfrm>
            <a:custGeom>
              <a:avLst/>
              <a:gdLst/>
              <a:ahLst/>
              <a:cxnLst/>
              <a:rect l="l" t="t" r="r" b="b"/>
              <a:pathLst>
                <a:path w="3130550" h="3989417">
                  <a:moveTo>
                    <a:pt x="0" y="1123950"/>
                  </a:moveTo>
                  <a:lnTo>
                    <a:pt x="0" y="3989417"/>
                  </a:lnTo>
                  <a:lnTo>
                    <a:pt x="3130550" y="3989417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FF2B82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5400000">
            <a:off x="625705" y="-625705"/>
            <a:ext cx="10287000" cy="11538409"/>
            <a:chOff x="0" y="0"/>
            <a:chExt cx="3130550" cy="351138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3511380"/>
            </a:xfrm>
            <a:custGeom>
              <a:avLst/>
              <a:gdLst/>
              <a:ahLst/>
              <a:cxnLst/>
              <a:rect l="l" t="t" r="r" b="b"/>
              <a:pathLst>
                <a:path w="3130550" h="3511380">
                  <a:moveTo>
                    <a:pt x="0" y="1123950"/>
                  </a:moveTo>
                  <a:lnTo>
                    <a:pt x="0" y="3511380"/>
                  </a:lnTo>
                  <a:lnTo>
                    <a:pt x="3130550" y="3511380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1C2AA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678837" y="8850891"/>
            <a:ext cx="699726" cy="814819"/>
          </a:xfrm>
          <a:custGeom>
            <a:avLst/>
            <a:gdLst/>
            <a:ahLst/>
            <a:cxnLst/>
            <a:rect l="l" t="t" r="r" b="b"/>
            <a:pathLst>
              <a:path w="699726" h="814819">
                <a:moveTo>
                  <a:pt x="0" y="0"/>
                </a:moveTo>
                <a:lnTo>
                  <a:pt x="699726" y="0"/>
                </a:lnTo>
                <a:lnTo>
                  <a:pt x="699726" y="814818"/>
                </a:lnTo>
                <a:lnTo>
                  <a:pt x="0" y="8148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7864958" y="715704"/>
            <a:ext cx="699726" cy="814819"/>
          </a:xfrm>
          <a:custGeom>
            <a:avLst/>
            <a:gdLst/>
            <a:ahLst/>
            <a:cxnLst/>
            <a:rect l="l" t="t" r="r" b="b"/>
            <a:pathLst>
              <a:path w="699726" h="814819">
                <a:moveTo>
                  <a:pt x="0" y="0"/>
                </a:moveTo>
                <a:lnTo>
                  <a:pt x="699725" y="0"/>
                </a:lnTo>
                <a:lnTo>
                  <a:pt x="699725" y="814819"/>
                </a:lnTo>
                <a:lnTo>
                  <a:pt x="0" y="8148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810413" y="4540206"/>
            <a:ext cx="5106308" cy="648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19"/>
              </a:lnSpc>
            </a:pPr>
            <a:r>
              <a:rPr lang="en-US" sz="39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Founder and CEO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665472" y="4444322"/>
            <a:ext cx="4715445" cy="2427054"/>
            <a:chOff x="0" y="0"/>
            <a:chExt cx="6287260" cy="3236072"/>
          </a:xfrm>
        </p:grpSpPr>
        <p:sp>
          <p:nvSpPr>
            <p:cNvPr id="10" name="Freeform 10"/>
            <p:cNvSpPr/>
            <p:nvPr/>
          </p:nvSpPr>
          <p:spPr>
            <a:xfrm>
              <a:off x="258739" y="1248289"/>
              <a:ext cx="6028522" cy="1987783"/>
            </a:xfrm>
            <a:custGeom>
              <a:avLst/>
              <a:gdLst/>
              <a:ahLst/>
              <a:cxnLst/>
              <a:rect l="l" t="t" r="r" b="b"/>
              <a:pathLst>
                <a:path w="6028522" h="1987783">
                  <a:moveTo>
                    <a:pt x="0" y="0"/>
                  </a:moveTo>
                  <a:lnTo>
                    <a:pt x="6028521" y="0"/>
                  </a:lnTo>
                  <a:lnTo>
                    <a:pt x="6028521" y="1987783"/>
                  </a:lnTo>
                  <a:lnTo>
                    <a:pt x="0" y="19877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6060914" cy="7446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58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9025234" y="1682116"/>
            <a:ext cx="9598688" cy="8604884"/>
          </a:xfrm>
          <a:custGeom>
            <a:avLst/>
            <a:gdLst/>
            <a:ahLst/>
            <a:cxnLst/>
            <a:rect l="l" t="t" r="r" b="b"/>
            <a:pathLst>
              <a:path w="9598688" h="8604884">
                <a:moveTo>
                  <a:pt x="0" y="0"/>
                </a:moveTo>
                <a:lnTo>
                  <a:pt x="9598687" y="0"/>
                </a:lnTo>
                <a:lnTo>
                  <a:pt x="9598687" y="8604884"/>
                </a:lnTo>
                <a:lnTo>
                  <a:pt x="0" y="86048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84151" y="3149736"/>
            <a:ext cx="9071304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4400" b="1" dirty="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THOMAS </a:t>
            </a:r>
          </a:p>
          <a:p>
            <a:pPr algn="l"/>
            <a:r>
              <a:rPr lang="en-US" sz="4400" b="1" dirty="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CHAMBERLAIN, PharmD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A3603E-4AF5-70DB-4CE5-7299A6CA7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C030F4F-0A71-FAB2-574D-E31311C53316}"/>
              </a:ext>
            </a:extLst>
          </p:cNvPr>
          <p:cNvSpPr/>
          <p:nvPr/>
        </p:nvSpPr>
        <p:spPr>
          <a:xfrm rot="3585433">
            <a:off x="5963861" y="556759"/>
            <a:ext cx="1089618" cy="943882"/>
          </a:xfrm>
          <a:custGeom>
            <a:avLst/>
            <a:gdLst/>
            <a:ahLst/>
            <a:cxnLst/>
            <a:rect l="l" t="t" r="r" b="b"/>
            <a:pathLst>
              <a:path w="1089618" h="943882">
                <a:moveTo>
                  <a:pt x="0" y="0"/>
                </a:moveTo>
                <a:lnTo>
                  <a:pt x="1089618" y="0"/>
                </a:lnTo>
                <a:lnTo>
                  <a:pt x="1089618" y="943882"/>
                </a:lnTo>
                <a:lnTo>
                  <a:pt x="0" y="9438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A7F42D0-DE88-24F5-E7C9-3E7BCF3420A0}"/>
              </a:ext>
            </a:extLst>
          </p:cNvPr>
          <p:cNvSpPr/>
          <p:nvPr/>
        </p:nvSpPr>
        <p:spPr>
          <a:xfrm>
            <a:off x="0" y="1811035"/>
            <a:ext cx="2382963" cy="1337438"/>
          </a:xfrm>
          <a:custGeom>
            <a:avLst/>
            <a:gdLst/>
            <a:ahLst/>
            <a:cxnLst/>
            <a:rect l="l" t="t" r="r" b="b"/>
            <a:pathLst>
              <a:path w="2382963" h="1337438">
                <a:moveTo>
                  <a:pt x="0" y="0"/>
                </a:moveTo>
                <a:lnTo>
                  <a:pt x="2382963" y="0"/>
                </a:lnTo>
                <a:lnTo>
                  <a:pt x="2382963" y="1337438"/>
                </a:lnTo>
                <a:lnTo>
                  <a:pt x="0" y="1337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9EA3053E-5E33-8150-0303-8E213CCB4507}"/>
              </a:ext>
            </a:extLst>
          </p:cNvPr>
          <p:cNvSpPr txBox="1"/>
          <p:nvPr/>
        </p:nvSpPr>
        <p:spPr>
          <a:xfrm>
            <a:off x="434353" y="8557895"/>
            <a:ext cx="7790772" cy="1353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Bringing together the entire health ecosystem to learn, collaborate, and define the future of healthcare.</a:t>
            </a:r>
          </a:p>
          <a:p>
            <a:pPr algn="ctr">
              <a:lnSpc>
                <a:spcPts val="3640"/>
              </a:lnSpc>
            </a:pPr>
            <a:endParaRPr lang="en-US" sz="2600">
              <a:solidFill>
                <a:srgbClr val="FFFFFF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D179B27F-8940-68D2-F6C9-02C3169793E1}"/>
              </a:ext>
            </a:extLst>
          </p:cNvPr>
          <p:cNvSpPr txBox="1"/>
          <p:nvPr/>
        </p:nvSpPr>
        <p:spPr>
          <a:xfrm>
            <a:off x="4989839" y="363491"/>
            <a:ext cx="15051752" cy="746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95"/>
              </a:lnSpc>
            </a:pPr>
            <a:r>
              <a:rPr lang="en-US" sz="4425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ENGAGE, EDUCATE, EMPOWER</a:t>
            </a:r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BD34E469-B382-B9F4-9C40-8140E153F0EF}"/>
              </a:ext>
            </a:extLst>
          </p:cNvPr>
          <p:cNvGrpSpPr/>
          <p:nvPr/>
        </p:nvGrpSpPr>
        <p:grpSpPr>
          <a:xfrm>
            <a:off x="5396188" y="-188041"/>
            <a:ext cx="22498640" cy="10475041"/>
            <a:chOff x="0" y="0"/>
            <a:chExt cx="731690" cy="340664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FF060DC6-2ED8-45A2-247D-065920314972}"/>
                </a:ext>
              </a:extLst>
            </p:cNvPr>
            <p:cNvSpPr/>
            <p:nvPr/>
          </p:nvSpPr>
          <p:spPr>
            <a:xfrm>
              <a:off x="0" y="0"/>
              <a:ext cx="731690" cy="340664"/>
            </a:xfrm>
            <a:custGeom>
              <a:avLst/>
              <a:gdLst/>
              <a:ahLst/>
              <a:cxnLst/>
              <a:rect l="l" t="t" r="r" b="b"/>
              <a:pathLst>
                <a:path w="731690" h="340664">
                  <a:moveTo>
                    <a:pt x="528490" y="0"/>
                  </a:moveTo>
                  <a:lnTo>
                    <a:pt x="0" y="0"/>
                  </a:lnTo>
                  <a:lnTo>
                    <a:pt x="203200" y="340664"/>
                  </a:lnTo>
                  <a:lnTo>
                    <a:pt x="731690" y="340664"/>
                  </a:lnTo>
                  <a:lnTo>
                    <a:pt x="528490" y="0"/>
                  </a:lnTo>
                  <a:close/>
                </a:path>
              </a:pathLst>
            </a:custGeom>
            <a:solidFill>
              <a:srgbClr val="268D8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53A7563B-6DAE-AD9E-1B34-07D53AAF1DA8}"/>
                </a:ext>
              </a:extLst>
            </p:cNvPr>
            <p:cNvSpPr txBox="1"/>
            <p:nvPr/>
          </p:nvSpPr>
          <p:spPr>
            <a:xfrm>
              <a:off x="101600" y="-38100"/>
              <a:ext cx="528490" cy="3787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4C827A11-07BB-62CD-A83C-D2EC7278AEC7}"/>
              </a:ext>
            </a:extLst>
          </p:cNvPr>
          <p:cNvGrpSpPr/>
          <p:nvPr/>
        </p:nvGrpSpPr>
        <p:grpSpPr>
          <a:xfrm>
            <a:off x="9144000" y="278210"/>
            <a:ext cx="8993584" cy="4015661"/>
            <a:chOff x="0" y="0"/>
            <a:chExt cx="11991445" cy="5354214"/>
          </a:xfrm>
        </p:grpSpPr>
        <p:grpSp>
          <p:nvGrpSpPr>
            <p:cNvPr id="11" name="Group 11">
              <a:extLst>
                <a:ext uri="{FF2B5EF4-FFF2-40B4-BE49-F238E27FC236}">
                  <a16:creationId xmlns:a16="http://schemas.microsoft.com/office/drawing/2014/main" id="{50EE1F81-EF92-5F57-32CA-D32C3B456D93}"/>
                </a:ext>
              </a:extLst>
            </p:cNvPr>
            <p:cNvGrpSpPr/>
            <p:nvPr/>
          </p:nvGrpSpPr>
          <p:grpSpPr>
            <a:xfrm>
              <a:off x="2224574" y="0"/>
              <a:ext cx="9766871" cy="4449148"/>
              <a:chOff x="0" y="0"/>
              <a:chExt cx="2167439" cy="987344"/>
            </a:xfrm>
          </p:grpSpPr>
          <p:sp>
            <p:nvSpPr>
              <p:cNvPr id="12" name="Freeform 12">
                <a:extLst>
                  <a:ext uri="{FF2B5EF4-FFF2-40B4-BE49-F238E27FC236}">
                    <a16:creationId xmlns:a16="http://schemas.microsoft.com/office/drawing/2014/main" id="{7FFF6A39-961C-E0E9-4178-84C0940188F3}"/>
                  </a:ext>
                </a:extLst>
              </p:cNvPr>
              <p:cNvSpPr/>
              <p:nvPr/>
            </p:nvSpPr>
            <p:spPr>
              <a:xfrm>
                <a:off x="0" y="0"/>
                <a:ext cx="2167440" cy="987344"/>
              </a:xfrm>
              <a:custGeom>
                <a:avLst/>
                <a:gdLst/>
                <a:ahLst/>
                <a:cxnLst/>
                <a:rect l="l" t="t" r="r" b="b"/>
                <a:pathLst>
                  <a:path w="2167440" h="987344">
                    <a:moveTo>
                      <a:pt x="2042979" y="987344"/>
                    </a:moveTo>
                    <a:lnTo>
                      <a:pt x="124460" y="987344"/>
                    </a:lnTo>
                    <a:cubicBezTo>
                      <a:pt x="55880" y="987344"/>
                      <a:pt x="0" y="931464"/>
                      <a:pt x="0" y="86288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2980" y="0"/>
                    </a:lnTo>
                    <a:cubicBezTo>
                      <a:pt x="2111559" y="0"/>
                      <a:pt x="2167440" y="55880"/>
                      <a:pt x="2167440" y="124460"/>
                    </a:cubicBezTo>
                    <a:lnTo>
                      <a:pt x="2167440" y="862884"/>
                    </a:lnTo>
                    <a:cubicBezTo>
                      <a:pt x="2167440" y="931464"/>
                      <a:pt x="2111559" y="987344"/>
                      <a:pt x="2042980" y="987344"/>
                    </a:cubicBezTo>
                    <a:close/>
                  </a:path>
                </a:pathLst>
              </a:custGeom>
              <a:solidFill>
                <a:srgbClr val="263F6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51A1E3B4-2990-8E6A-248B-6EF8832EAB4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0"/>
              <a:ext cx="4449148" cy="4449148"/>
              <a:chOff x="0" y="0"/>
              <a:chExt cx="6350000" cy="6350000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2357AAED-0E49-583A-FBDF-24DF1C7A27E4}"/>
                  </a:ext>
                </a:extLst>
              </p:cNvPr>
              <p:cNvSpPr/>
              <p:nvPr/>
            </p:nvSpPr>
            <p:spPr>
              <a:xfrm>
                <a:off x="655320" y="655320"/>
                <a:ext cx="5039360" cy="5039360"/>
              </a:xfrm>
              <a:custGeom>
                <a:avLst/>
                <a:gdLst/>
                <a:ahLst/>
                <a:cxnLst/>
                <a:rect l="l" t="t" r="r" b="b"/>
                <a:pathLst>
                  <a:path w="5039360" h="5039360">
                    <a:moveTo>
                      <a:pt x="2519680" y="0"/>
                    </a:moveTo>
                    <a:cubicBezTo>
                      <a:pt x="1127760" y="0"/>
                      <a:pt x="0" y="1127760"/>
                      <a:pt x="0" y="2519680"/>
                    </a:cubicBezTo>
                    <a:cubicBezTo>
                      <a:pt x="0" y="3911600"/>
                      <a:pt x="1127760" y="5039360"/>
                      <a:pt x="2519680" y="5039360"/>
                    </a:cubicBezTo>
                    <a:cubicBezTo>
                      <a:pt x="3911600" y="5039360"/>
                      <a:pt x="5039360" y="3911600"/>
                      <a:pt x="5039360" y="2519680"/>
                    </a:cubicBezTo>
                    <a:cubicBezTo>
                      <a:pt x="5039360" y="1127760"/>
                      <a:pt x="3911600" y="0"/>
                      <a:pt x="2519680" y="0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t="-12526" b="-12526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5">
                <a:extLst>
                  <a:ext uri="{FF2B5EF4-FFF2-40B4-BE49-F238E27FC236}">
                    <a16:creationId xmlns:a16="http://schemas.microsoft.com/office/drawing/2014/main" id="{208C5094-72E4-80F6-CB07-29D8B67D99B2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3670" y="0"/>
                      <a:pt x="0" y="1424940"/>
                      <a:pt x="0" y="3175000"/>
                    </a:cubicBezTo>
                    <a:cubicBezTo>
                      <a:pt x="0" y="4925060"/>
                      <a:pt x="1423670" y="6350000"/>
                      <a:pt x="3175000" y="6350000"/>
                    </a:cubicBezTo>
                    <a:cubicBezTo>
                      <a:pt x="4925060" y="6350000"/>
                      <a:pt x="6350000" y="4926330"/>
                      <a:pt x="6350000" y="3175000"/>
                    </a:cubicBezTo>
                    <a:cubicBezTo>
                      <a:pt x="6350000" y="1424940"/>
                      <a:pt x="4926330" y="0"/>
                      <a:pt x="3175000" y="0"/>
                    </a:cubicBezTo>
                    <a:close/>
                    <a:moveTo>
                      <a:pt x="3175000" y="5833110"/>
                    </a:moveTo>
                    <a:cubicBezTo>
                      <a:pt x="1709420" y="5833110"/>
                      <a:pt x="516890" y="4640580"/>
                      <a:pt x="516890" y="3175000"/>
                    </a:cubicBezTo>
                    <a:cubicBezTo>
                      <a:pt x="516890" y="1709420"/>
                      <a:pt x="1709420" y="516890"/>
                      <a:pt x="3175000" y="516890"/>
                    </a:cubicBezTo>
                    <a:cubicBezTo>
                      <a:pt x="4640580" y="516890"/>
                      <a:pt x="5833110" y="1709420"/>
                      <a:pt x="5833110" y="3175000"/>
                    </a:cubicBezTo>
                    <a:cubicBezTo>
                      <a:pt x="5833110" y="4640580"/>
                      <a:pt x="4640580" y="5833110"/>
                      <a:pt x="3175000" y="5833110"/>
                    </a:cubicBezTo>
                    <a:close/>
                  </a:path>
                </a:pathLst>
              </a:custGeom>
              <a:solidFill>
                <a:srgbClr val="263F6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5D1A8B6C-0526-F799-BBE4-75C83046EAFC}"/>
                </a:ext>
              </a:extLst>
            </p:cNvPr>
            <p:cNvSpPr/>
            <p:nvPr/>
          </p:nvSpPr>
          <p:spPr>
            <a:xfrm>
              <a:off x="4044853" y="56486"/>
              <a:ext cx="7946592" cy="5297728"/>
            </a:xfrm>
            <a:custGeom>
              <a:avLst/>
              <a:gdLst/>
              <a:ahLst/>
              <a:cxnLst/>
              <a:rect l="l" t="t" r="r" b="b"/>
              <a:pathLst>
                <a:path w="7946592" h="5297728">
                  <a:moveTo>
                    <a:pt x="0" y="0"/>
                  </a:moveTo>
                  <a:lnTo>
                    <a:pt x="7946592" y="0"/>
                  </a:lnTo>
                  <a:lnTo>
                    <a:pt x="7946592" y="5297728"/>
                  </a:lnTo>
                  <a:lnTo>
                    <a:pt x="0" y="52977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F3E5ED70-E977-D48C-14A9-CDEEA4C7825A}"/>
                </a:ext>
              </a:extLst>
            </p:cNvPr>
            <p:cNvSpPr txBox="1"/>
            <p:nvPr/>
          </p:nvSpPr>
          <p:spPr>
            <a:xfrm>
              <a:off x="4710515" y="1178870"/>
              <a:ext cx="5726816" cy="6033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07"/>
                </a:lnSpc>
              </a:pPr>
              <a:r>
                <a:rPr lang="en-US" sz="2852" spc="57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VP Human Resources</a:t>
              </a:r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D2CE409A-1A81-0C7C-7DF5-BA72EA1C0F0B}"/>
                </a:ext>
              </a:extLst>
            </p:cNvPr>
            <p:cNvSpPr txBox="1"/>
            <p:nvPr/>
          </p:nvSpPr>
          <p:spPr>
            <a:xfrm>
              <a:off x="3705371" y="506738"/>
              <a:ext cx="7658279" cy="629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3"/>
                </a:lnSpc>
              </a:pPr>
              <a:r>
                <a:rPr lang="en-US" sz="3003" b="1" spc="60">
                  <a:solidFill>
                    <a:srgbClr val="FFFFFF"/>
                  </a:solidFill>
                  <a:latin typeface="Montserrat Ultra-Bold"/>
                  <a:ea typeface="Montserrat Ultra-Bold"/>
                  <a:cs typeface="Montserrat Ultra-Bold"/>
                  <a:sym typeface="Montserrat Ultra-Bold"/>
                </a:rPr>
                <a:t>Bryant Phillips</a:t>
              </a:r>
            </a:p>
          </p:txBody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035A212E-274B-CCAE-E230-6DF6C0B3A851}"/>
              </a:ext>
            </a:extLst>
          </p:cNvPr>
          <p:cNvGrpSpPr/>
          <p:nvPr/>
        </p:nvGrpSpPr>
        <p:grpSpPr>
          <a:xfrm>
            <a:off x="9989481" y="4463713"/>
            <a:ext cx="8298758" cy="3291512"/>
            <a:chOff x="0" y="0"/>
            <a:chExt cx="11065010" cy="4388683"/>
          </a:xfrm>
        </p:grpSpPr>
        <p:grpSp>
          <p:nvGrpSpPr>
            <p:cNvPr id="20" name="Group 20">
              <a:extLst>
                <a:ext uri="{FF2B5EF4-FFF2-40B4-BE49-F238E27FC236}">
                  <a16:creationId xmlns:a16="http://schemas.microsoft.com/office/drawing/2014/main" id="{6AA1995E-5DB2-EB52-23BF-38775E449EB5}"/>
                </a:ext>
              </a:extLst>
            </p:cNvPr>
            <p:cNvGrpSpPr/>
            <p:nvPr/>
          </p:nvGrpSpPr>
          <p:grpSpPr>
            <a:xfrm>
              <a:off x="2105979" y="0"/>
              <a:ext cx="8612828" cy="4388683"/>
              <a:chOff x="0" y="0"/>
              <a:chExt cx="1937671" cy="987344"/>
            </a:xfrm>
          </p:grpSpPr>
          <p:sp>
            <p:nvSpPr>
              <p:cNvPr id="21" name="Freeform 21">
                <a:extLst>
                  <a:ext uri="{FF2B5EF4-FFF2-40B4-BE49-F238E27FC236}">
                    <a16:creationId xmlns:a16="http://schemas.microsoft.com/office/drawing/2014/main" id="{4370D7FB-D173-897E-7485-2A6A1D627693}"/>
                  </a:ext>
                </a:extLst>
              </p:cNvPr>
              <p:cNvSpPr/>
              <p:nvPr/>
            </p:nvSpPr>
            <p:spPr>
              <a:xfrm>
                <a:off x="0" y="0"/>
                <a:ext cx="1937671" cy="987344"/>
              </a:xfrm>
              <a:custGeom>
                <a:avLst/>
                <a:gdLst/>
                <a:ahLst/>
                <a:cxnLst/>
                <a:rect l="l" t="t" r="r" b="b"/>
                <a:pathLst>
                  <a:path w="1937671" h="987344">
                    <a:moveTo>
                      <a:pt x="1813211" y="987344"/>
                    </a:moveTo>
                    <a:lnTo>
                      <a:pt x="124460" y="987344"/>
                    </a:lnTo>
                    <a:cubicBezTo>
                      <a:pt x="55880" y="987344"/>
                      <a:pt x="0" y="931464"/>
                      <a:pt x="0" y="86288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813211" y="0"/>
                    </a:lnTo>
                    <a:cubicBezTo>
                      <a:pt x="1881791" y="0"/>
                      <a:pt x="1937671" y="55880"/>
                      <a:pt x="1937671" y="124460"/>
                    </a:cubicBezTo>
                    <a:lnTo>
                      <a:pt x="1937671" y="862884"/>
                    </a:lnTo>
                    <a:cubicBezTo>
                      <a:pt x="1937671" y="931464"/>
                      <a:pt x="1881791" y="987344"/>
                      <a:pt x="1813211" y="987344"/>
                    </a:cubicBezTo>
                    <a:close/>
                  </a:path>
                </a:pathLst>
              </a:custGeom>
              <a:solidFill>
                <a:srgbClr val="263F6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2" name="Group 22">
              <a:extLst>
                <a:ext uri="{FF2B5EF4-FFF2-40B4-BE49-F238E27FC236}">
                  <a16:creationId xmlns:a16="http://schemas.microsoft.com/office/drawing/2014/main" id="{B0B1FBAB-A5C6-9036-DE7A-9213743D21B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0"/>
              <a:ext cx="4388683" cy="4388683"/>
              <a:chOff x="0" y="0"/>
              <a:chExt cx="6350000" cy="6350000"/>
            </a:xfrm>
          </p:grpSpPr>
          <p:sp>
            <p:nvSpPr>
              <p:cNvPr id="23" name="Freeform 23">
                <a:extLst>
                  <a:ext uri="{FF2B5EF4-FFF2-40B4-BE49-F238E27FC236}">
                    <a16:creationId xmlns:a16="http://schemas.microsoft.com/office/drawing/2014/main" id="{B939113E-49C8-FD25-76A1-F3AC32CC0800}"/>
                  </a:ext>
                </a:extLst>
              </p:cNvPr>
              <p:cNvSpPr/>
              <p:nvPr/>
            </p:nvSpPr>
            <p:spPr>
              <a:xfrm>
                <a:off x="655320" y="655320"/>
                <a:ext cx="5039360" cy="5039360"/>
              </a:xfrm>
              <a:custGeom>
                <a:avLst/>
                <a:gdLst/>
                <a:ahLst/>
                <a:cxnLst/>
                <a:rect l="l" t="t" r="r" b="b"/>
                <a:pathLst>
                  <a:path w="5039360" h="5039360">
                    <a:moveTo>
                      <a:pt x="2519680" y="0"/>
                    </a:moveTo>
                    <a:cubicBezTo>
                      <a:pt x="1127760" y="0"/>
                      <a:pt x="0" y="1127760"/>
                      <a:pt x="0" y="2519680"/>
                    </a:cubicBezTo>
                    <a:cubicBezTo>
                      <a:pt x="0" y="3911600"/>
                      <a:pt x="1127760" y="5039360"/>
                      <a:pt x="2519680" y="5039360"/>
                    </a:cubicBezTo>
                    <a:cubicBezTo>
                      <a:pt x="3911600" y="5039360"/>
                      <a:pt x="5039360" y="3911600"/>
                      <a:pt x="5039360" y="2519680"/>
                    </a:cubicBezTo>
                    <a:cubicBezTo>
                      <a:pt x="5039360" y="1127760"/>
                      <a:pt x="3911600" y="0"/>
                      <a:pt x="2519680" y="0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4" name="Freeform 24">
                <a:extLst>
                  <a:ext uri="{FF2B5EF4-FFF2-40B4-BE49-F238E27FC236}">
                    <a16:creationId xmlns:a16="http://schemas.microsoft.com/office/drawing/2014/main" id="{853D39DE-F3B8-21A1-7E22-3270DBD74D64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3670" y="0"/>
                      <a:pt x="0" y="1424940"/>
                      <a:pt x="0" y="3175000"/>
                    </a:cubicBezTo>
                    <a:cubicBezTo>
                      <a:pt x="0" y="4925060"/>
                      <a:pt x="1423670" y="6350000"/>
                      <a:pt x="3175000" y="6350000"/>
                    </a:cubicBezTo>
                    <a:cubicBezTo>
                      <a:pt x="4925060" y="6350000"/>
                      <a:pt x="6350000" y="4926330"/>
                      <a:pt x="6350000" y="3175000"/>
                    </a:cubicBezTo>
                    <a:cubicBezTo>
                      <a:pt x="6350000" y="1424940"/>
                      <a:pt x="4926330" y="0"/>
                      <a:pt x="3175000" y="0"/>
                    </a:cubicBezTo>
                    <a:close/>
                    <a:moveTo>
                      <a:pt x="3175000" y="5833110"/>
                    </a:moveTo>
                    <a:cubicBezTo>
                      <a:pt x="1709420" y="5833110"/>
                      <a:pt x="516890" y="4640580"/>
                      <a:pt x="516890" y="3175000"/>
                    </a:cubicBezTo>
                    <a:cubicBezTo>
                      <a:pt x="516890" y="1709420"/>
                      <a:pt x="1709420" y="516890"/>
                      <a:pt x="3175000" y="516890"/>
                    </a:cubicBezTo>
                    <a:cubicBezTo>
                      <a:pt x="4640580" y="516890"/>
                      <a:pt x="5833110" y="1709420"/>
                      <a:pt x="5833110" y="3175000"/>
                    </a:cubicBezTo>
                    <a:cubicBezTo>
                      <a:pt x="5833110" y="4640580"/>
                      <a:pt x="4640580" y="5833110"/>
                      <a:pt x="3175000" y="5833110"/>
                    </a:cubicBezTo>
                    <a:close/>
                  </a:path>
                </a:pathLst>
              </a:custGeom>
              <a:solidFill>
                <a:srgbClr val="263F6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5F5EFBC7-77C4-B751-D675-592A2FA45895}"/>
                </a:ext>
              </a:extLst>
            </p:cNvPr>
            <p:cNvSpPr/>
            <p:nvPr/>
          </p:nvSpPr>
          <p:spPr>
            <a:xfrm>
              <a:off x="4596292" y="2437150"/>
              <a:ext cx="4837221" cy="1594975"/>
            </a:xfrm>
            <a:custGeom>
              <a:avLst/>
              <a:gdLst/>
              <a:ahLst/>
              <a:cxnLst/>
              <a:rect l="l" t="t" r="r" b="b"/>
              <a:pathLst>
                <a:path w="4837221" h="1594975">
                  <a:moveTo>
                    <a:pt x="0" y="0"/>
                  </a:moveTo>
                  <a:lnTo>
                    <a:pt x="4837220" y="0"/>
                  </a:lnTo>
                  <a:lnTo>
                    <a:pt x="4837220" y="1594976"/>
                  </a:lnTo>
                  <a:lnTo>
                    <a:pt x="0" y="15949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EA4ABEA8-BCF3-C965-82A0-01507803DF77}"/>
                </a:ext>
              </a:extLst>
            </p:cNvPr>
            <p:cNvSpPr txBox="1"/>
            <p:nvPr/>
          </p:nvSpPr>
          <p:spPr>
            <a:xfrm>
              <a:off x="4388683" y="1416486"/>
              <a:ext cx="4863212" cy="5859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57"/>
                </a:lnSpc>
              </a:pPr>
              <a:r>
                <a:rPr lang="en-US" sz="2813" spc="56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CEO</a:t>
              </a:r>
            </a:p>
          </p:txBody>
        </p:sp>
        <p:sp>
          <p:nvSpPr>
            <p:cNvPr id="27" name="TextBox 27">
              <a:extLst>
                <a:ext uri="{FF2B5EF4-FFF2-40B4-BE49-F238E27FC236}">
                  <a16:creationId xmlns:a16="http://schemas.microsoft.com/office/drawing/2014/main" id="{B09833F0-CE95-1730-C029-BE050C9B80F5}"/>
                </a:ext>
              </a:extLst>
            </p:cNvPr>
            <p:cNvSpPr txBox="1"/>
            <p:nvPr/>
          </p:nvSpPr>
          <p:spPr>
            <a:xfrm>
              <a:off x="2540544" y="836353"/>
              <a:ext cx="8524466" cy="5693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3"/>
                </a:lnSpc>
              </a:pPr>
              <a:r>
                <a:rPr lang="en-US" sz="2664" b="1" spc="53" dirty="0">
                  <a:solidFill>
                    <a:srgbClr val="FFFFFF"/>
                  </a:solidFill>
                  <a:latin typeface="Montserrat Ultra-Bold"/>
                  <a:ea typeface="Montserrat Ultra-Bold"/>
                  <a:cs typeface="Montserrat Ultra-Bold"/>
                  <a:sym typeface="Montserrat Ultra-Bold"/>
                </a:rPr>
                <a:t>Tom Chamberlain, PharmD</a:t>
              </a:r>
            </a:p>
          </p:txBody>
        </p:sp>
      </p:grpSp>
      <p:grpSp>
        <p:nvGrpSpPr>
          <p:cNvPr id="28" name="Group 28">
            <a:extLst>
              <a:ext uri="{FF2B5EF4-FFF2-40B4-BE49-F238E27FC236}">
                <a16:creationId xmlns:a16="http://schemas.microsoft.com/office/drawing/2014/main" id="{74C052B6-015E-6D76-E725-9A4532103261}"/>
              </a:ext>
            </a:extLst>
          </p:cNvPr>
          <p:cNvGrpSpPr/>
          <p:nvPr/>
        </p:nvGrpSpPr>
        <p:grpSpPr>
          <a:xfrm>
            <a:off x="-2303772" y="1152638"/>
            <a:ext cx="13831594" cy="10309572"/>
            <a:chOff x="0" y="0"/>
            <a:chExt cx="15956155" cy="11967116"/>
          </a:xfrm>
        </p:grpSpPr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5637467B-9408-2FF6-27E9-BB315E5EFCC3}"/>
                </a:ext>
              </a:extLst>
            </p:cNvPr>
            <p:cNvSpPr/>
            <p:nvPr/>
          </p:nvSpPr>
          <p:spPr>
            <a:xfrm>
              <a:off x="0" y="0"/>
              <a:ext cx="15956155" cy="11967116"/>
            </a:xfrm>
            <a:custGeom>
              <a:avLst/>
              <a:gdLst/>
              <a:ahLst/>
              <a:cxnLst/>
              <a:rect l="l" t="t" r="r" b="b"/>
              <a:pathLst>
                <a:path w="15956155" h="11967116">
                  <a:moveTo>
                    <a:pt x="0" y="0"/>
                  </a:moveTo>
                  <a:lnTo>
                    <a:pt x="15956155" y="0"/>
                  </a:lnTo>
                  <a:lnTo>
                    <a:pt x="15956155" y="11967116"/>
                  </a:lnTo>
                  <a:lnTo>
                    <a:pt x="0" y="11967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67883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4B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2207240"/>
          </a:xfrm>
          <a:custGeom>
            <a:avLst/>
            <a:gdLst/>
            <a:ahLst/>
            <a:cxnLst/>
            <a:rect l="l" t="t" r="r" b="b"/>
            <a:pathLst>
              <a:path w="18288000" h="12207240">
                <a:moveTo>
                  <a:pt x="0" y="0"/>
                </a:moveTo>
                <a:lnTo>
                  <a:pt x="18288000" y="0"/>
                </a:lnTo>
                <a:lnTo>
                  <a:pt x="18288000" y="12207240"/>
                </a:lnTo>
                <a:lnTo>
                  <a:pt x="0" y="122072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2115800"/>
          </a:xfrm>
          <a:custGeom>
            <a:avLst/>
            <a:gdLst/>
            <a:ahLst/>
            <a:cxnLst/>
            <a:rect l="l" t="t" r="r" b="b"/>
            <a:pathLst>
              <a:path w="18288000" h="12115800">
                <a:moveTo>
                  <a:pt x="0" y="0"/>
                </a:moveTo>
                <a:lnTo>
                  <a:pt x="18288000" y="0"/>
                </a:lnTo>
                <a:lnTo>
                  <a:pt x="18288000" y="12115800"/>
                </a:lnTo>
                <a:lnTo>
                  <a:pt x="0" y="12115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0" y="2088920"/>
            <a:ext cx="18288000" cy="1667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9"/>
              </a:lnSpc>
            </a:pPr>
            <a:r>
              <a:rPr lang="en-US" sz="6399" b="1" i="1" spc="1011">
                <a:solidFill>
                  <a:srgbClr val="FFFFFF"/>
                </a:solidFill>
                <a:latin typeface="HK Modular"/>
                <a:ea typeface="HK Modular"/>
                <a:cs typeface="HK Modular"/>
                <a:sym typeface="HK Modular"/>
              </a:rPr>
              <a:t>APPLICATION OF GAME-BASED LEARNING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731232" y="6195556"/>
            <a:ext cx="8825536" cy="3062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21"/>
              </a:lnSpc>
            </a:pPr>
            <a:r>
              <a:rPr lang="en-US" sz="14961" b="1" i="1" spc="1062">
                <a:solidFill>
                  <a:srgbClr val="191919"/>
                </a:solidFill>
                <a:latin typeface="Barlow Condensed Heavy Italics"/>
                <a:ea typeface="Barlow Condensed Heavy Italics"/>
                <a:cs typeface="Barlow Condensed Heavy Italics"/>
                <a:sym typeface="Barlow Condensed Heavy Italics"/>
              </a:rPr>
              <a:t>AT THE WORKSITE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0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diagram of a bridge with text&#10;&#10;Description automatically generated">
            <a:extLst>
              <a:ext uri="{FF2B5EF4-FFF2-40B4-BE49-F238E27FC236}">
                <a16:creationId xmlns:a16="http://schemas.microsoft.com/office/drawing/2014/main" id="{C0081741-9156-6D20-FCDA-B59BCD620E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0" y="0"/>
            <a:ext cx="18260656" cy="10096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999926" y="-3999282"/>
            <a:ext cx="10287000" cy="18286850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466" y="0"/>
            <a:ext cx="13606268" cy="10286358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474237" y="-2528760"/>
            <a:ext cx="7341846" cy="1829031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51F9B6F2-A7E2-B669-18EB-3D145750C4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22" y="1257300"/>
            <a:ext cx="16916400" cy="8585069"/>
          </a:xfrm>
          <a:prstGeom prst="rect">
            <a:avLst/>
          </a:prstGeom>
        </p:spPr>
      </p:pic>
      <p:sp>
        <p:nvSpPr>
          <p:cNvPr id="5" name="TextBox 11">
            <a:extLst>
              <a:ext uri="{FF2B5EF4-FFF2-40B4-BE49-F238E27FC236}">
                <a16:creationId xmlns:a16="http://schemas.microsoft.com/office/drawing/2014/main" id="{C0E7196B-7F78-1E6F-A7B8-DC2C31811EF7}"/>
              </a:ext>
            </a:extLst>
          </p:cNvPr>
          <p:cNvSpPr txBox="1"/>
          <p:nvPr/>
        </p:nvSpPr>
        <p:spPr>
          <a:xfrm>
            <a:off x="668477" y="38100"/>
            <a:ext cx="14024844" cy="9311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083"/>
              </a:lnSpc>
            </a:pPr>
            <a:r>
              <a:rPr lang="en-US" sz="4800" b="1" dirty="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Customized and Client-Focused</a:t>
            </a:r>
          </a:p>
        </p:txBody>
      </p:sp>
    </p:spTree>
    <p:extLst>
      <p:ext uri="{BB962C8B-B14F-4D97-AF65-F5344CB8AC3E}">
        <p14:creationId xmlns:p14="http://schemas.microsoft.com/office/powerpoint/2010/main" val="42245714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19038</TotalTime>
  <Words>217</Words>
  <Application>Microsoft Macintosh PowerPoint</Application>
  <PresentationFormat>Custom</PresentationFormat>
  <Paragraphs>42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Montserrat Classic Bold</vt:lpstr>
      <vt:lpstr>League Spartan</vt:lpstr>
      <vt:lpstr>Calibri</vt:lpstr>
      <vt:lpstr>Anton</vt:lpstr>
      <vt:lpstr>Montserrat Ultra-Bold</vt:lpstr>
      <vt:lpstr>Montserrat</vt:lpstr>
      <vt:lpstr>Aptos</vt:lpstr>
      <vt:lpstr>Cristik</vt:lpstr>
      <vt:lpstr>Arial</vt:lpstr>
      <vt:lpstr>Barlow Condensed Heavy Italics</vt:lpstr>
      <vt:lpstr>HK Modular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Engage, Educate, Empower -</dc:title>
  <cp:lastModifiedBy>Jacob Glover</cp:lastModifiedBy>
  <cp:revision>6</cp:revision>
  <dcterms:created xsi:type="dcterms:W3CDTF">2006-08-16T00:00:00Z</dcterms:created>
  <dcterms:modified xsi:type="dcterms:W3CDTF">2024-09-17T19:09:39Z</dcterms:modified>
  <dc:identifier>DAGPzDoaCko</dc:identifier>
</cp:coreProperties>
</file>